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42"/>
  </p:notesMasterIdLst>
  <p:handoutMasterIdLst>
    <p:handoutMasterId r:id="rId43"/>
  </p:handoutMasterIdLst>
  <p:sldIdLst>
    <p:sldId id="381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2" r:id="rId10"/>
    <p:sldId id="393" r:id="rId11"/>
    <p:sldId id="395" r:id="rId12"/>
    <p:sldId id="396" r:id="rId13"/>
    <p:sldId id="397" r:id="rId14"/>
    <p:sldId id="433" r:id="rId15"/>
    <p:sldId id="400" r:id="rId16"/>
    <p:sldId id="401" r:id="rId17"/>
    <p:sldId id="402" r:id="rId18"/>
    <p:sldId id="432" r:id="rId19"/>
    <p:sldId id="405" r:id="rId20"/>
    <p:sldId id="407" r:id="rId21"/>
    <p:sldId id="408" r:id="rId22"/>
    <p:sldId id="434" r:id="rId23"/>
    <p:sldId id="410" r:id="rId24"/>
    <p:sldId id="412" r:id="rId25"/>
    <p:sldId id="414" r:id="rId26"/>
    <p:sldId id="415" r:id="rId27"/>
    <p:sldId id="416" r:id="rId28"/>
    <p:sldId id="417" r:id="rId29"/>
    <p:sldId id="418" r:id="rId30"/>
    <p:sldId id="419" r:id="rId31"/>
    <p:sldId id="420" r:id="rId32"/>
    <p:sldId id="421" r:id="rId33"/>
    <p:sldId id="424" r:id="rId34"/>
    <p:sldId id="425" r:id="rId35"/>
    <p:sldId id="426" r:id="rId36"/>
    <p:sldId id="427" r:id="rId37"/>
    <p:sldId id="428" r:id="rId38"/>
    <p:sldId id="429" r:id="rId39"/>
    <p:sldId id="430" r:id="rId40"/>
    <p:sldId id="431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Helvetica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30"/>
    <p:restoredTop sz="93732"/>
  </p:normalViewPr>
  <p:slideViewPr>
    <p:cSldViewPr>
      <p:cViewPr varScale="1">
        <p:scale>
          <a:sx n="99" d="100"/>
          <a:sy n="99" d="100"/>
        </p:scale>
        <p:origin x="168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E3981F18-CABC-7543-95D3-12AF1D57DA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DC73DC38-F9D6-0E4E-8848-3544441B72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2F8016E5-FD22-9641-84EC-ED8C4D3666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5588C2A6-34F4-E444-8842-4E0EA4546A8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anose="02070309020205020404" pitchFamily="49" charset="0"/>
              </a:defRPr>
            </a:lvl1pPr>
          </a:lstStyle>
          <a:p>
            <a:fld id="{D7DDFAA1-BE60-5840-AA88-EE80183B47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A6C7C6B0-819B-0242-9682-D24752934D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89D4BDA7-AE6B-5B45-AE7E-A1F78CFDCD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05A5F42-F87C-6446-B3F0-B4DDC6ADCAF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82AC70E7-56E4-794A-9AD8-98F41371DE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52BB5B87-421D-FB40-BC25-F16E1BED7B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505BF2FA-32D6-D94E-92F8-8707CAD7E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75DDC1E5-B505-B04B-84D4-5F05A8B1A4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66EAADF-1C48-224B-8A8B-A4CF44710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32B8E30-1946-C546-959C-97FBC1D79E9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812B0B-8339-BC42-AFD5-0DE83818CB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532B524-10D3-D14C-9F86-371BE9647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CEA4268A-66D0-4447-B313-6CCA784D68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0EC00B-263B-6D4D-9F59-6C06BC92A3E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F254F2A-C61B-5843-B612-4241505DF4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54B93C1-1FA5-DB42-AB46-F661B510A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496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9338DDE-A34F-4646-A73E-BF64034304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186973-68D0-A446-9483-29740CB7C06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F3C0B0C-4EA1-B544-A4F5-54F9C921A1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8EA5A517-BCFA-124B-A3AD-F0A04F359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67F3FA8-F5FF-6D4F-92E5-6A51B5559E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83B034F-AEA1-844A-A524-9A62926A4CB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6ECABE2D-6892-0A4E-AC38-1DBB94E81E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1D2D34D-B91F-454C-BD8E-FA02605C5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4512D06-416C-9949-829B-129C86D61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B275921-DA11-844E-BCF9-8A86102E370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8BD9F669-3922-354C-92FE-CFA3305093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50FE5CE-D30B-764B-A7E3-148722736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92ACDB66-4B6E-C94C-ACFF-19E9D98A54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6D968BC-9E26-CC47-9408-2A401BE8C7B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CD282B9-694A-E84C-B873-9601D4AF8F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9BB4555-0E82-4E40-B7DF-87E60339A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6032E6F9-5CD8-974C-91C3-0EFD49FCC8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8062781-0F3B-C140-A6AD-62B90121DC2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47CA7038-330F-F54E-81D5-B8354D4EE6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15F66541-C3C9-864C-8164-0168A7BB6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A6FAE22-ED25-F740-9187-ECF7BC38AC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0E1974D-8277-6047-83C7-46340E64439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3543C05F-0978-E243-9DFA-39A46DE3A7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BCA06CA-10C3-4A4C-B8D1-55389E1E4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088D4955-2C86-DE42-B629-7ABF64372C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13E2D8-7794-0344-9AF8-10EE6A6E7F1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B82CFD8-319A-1F4D-B455-64A749ADCC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79738" y="555625"/>
            <a:ext cx="3648075" cy="273685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5C41FB9-7083-C64A-BB01-57F194E4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7244" y="3474962"/>
            <a:ext cx="7044630" cy="3289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6490A25-5598-FD48-9BB7-96EF4EEC5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680CF8B-DC7D-4344-926A-FD143B391AE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20FDC397-0723-4B4A-93C4-374CC5F73D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4B7B914B-789D-BA4E-8D9D-506EDC972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824AB126-E2B2-014E-8722-F808D5376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FF58BF-7183-824C-9960-EB627C55C47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BFE0D47-485B-9F40-9829-59B526F95D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22E8E1D-0711-C14C-AE21-DCE5E99CF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2BDD60E-C9AB-E340-9536-B0823BFEA1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6E76C9-65E2-134F-BF6F-3A7AB54F12F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8F3BFF4-05A0-2F47-9546-49FCC869A4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C0B9A02-3552-0045-918C-052763C04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7C013206-93E8-8046-958B-E1DB47491A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271A38-319C-A94F-82C4-028C02CA235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8134B202-7F2D-894B-8A7C-57FA068BDE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9616146-A7AB-F84A-9FF4-212631D1E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84A8AE29-01FD-5D48-8BAB-160496E3D4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2F5D340-65EB-844A-A2FD-6F43D9DA2BF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FBA3DAC1-0359-8B44-8A03-8F49F34E6E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5871EFA-A596-834D-B2C5-97774284B4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E6E25BFE-25FB-2349-9569-33FDFB402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7D8BFE-66F5-5A48-AAEE-230A5EF2264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7BF16905-056B-1249-B686-705BCE8E6E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4EE45E50-01CF-4442-B1F0-45D40C75C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A967602E-AF5A-0D40-80F3-7FE284485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2EE45DA-CEDD-174F-ABF7-12FF90ECDED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C2F3BBA-7EED-8D41-88D0-15C836AD63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A079C7A5-A0E5-F54C-A312-7D910B635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6CC684-18C8-EB49-9AB2-5563F75B81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FBF4532-80A0-1D41-8845-EAB8E89CBC8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FE1EA21-CEFD-174C-98FF-7F61B805E9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B65E409-3D46-B443-8A89-AE85C587C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3DF826B-7036-4E4E-B708-8BF051AE8B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4E54419-354B-6F4C-B324-22848037DD0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FD0C40E-7D77-BC4C-B2B0-45BBEA8D55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9445442-FF47-B240-8BA1-10B371F8D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8A00F82B-C48E-864B-8C28-ED17774EF1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7194670-F2B9-924D-B304-FD5F6C1A0DF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30F3830-6699-294B-80EA-F59CFA57A5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DA1D8E-2DA6-824C-A7BE-247744E4E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6172"/>
            <a:ext cx="7125891" cy="3303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7794E93-4CEF-254D-A2B1-DE22C7F53F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D95F1DC-3F37-CC4B-B8DC-A4B27F4B3E3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464F93E-03F4-E042-A158-E4C2D15745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67038" y="539750"/>
            <a:ext cx="3668712" cy="2751138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D3D575F-9CA2-464E-8C5A-AF68A38CC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655" y="3477382"/>
            <a:ext cx="7125891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59D18AC-796B-2B40-AA1D-8FC6C9609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F8121EA-A989-D143-B1AC-845A54C43DE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A0A7C15-F574-2940-BC9E-F35D00CA14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D63D51B-BA54-BD4F-B64B-A7D5585C0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21097C1-C4A1-E740-B07E-915D9E71A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1751442-B18E-C241-B42B-EC0E68D1F93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8597A576-B1DB-224F-8544-543C707221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23909A8-C9D8-E546-884D-88D09E7AB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21097C1-C4A1-E740-B07E-915D9E71A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1751442-B18E-C241-B42B-EC0E68D1F93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8597A576-B1DB-224F-8544-543C707221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23909A8-C9D8-E546-884D-88D09E7AB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461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8378A-DE79-CB45-AF5E-097F2792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B134EA5-4EDA-B649-8523-53E9704AEDDE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CE37E-7D3D-904D-A04A-372738A6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9CE92-5835-804A-AEC7-12FD17CD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19B25-0C4F-A245-BB19-82E234D02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30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16F66-3FC4-A442-8DCF-3ABAC05C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D61AE9-6B95-2D42-8F1D-04EDBDF19A39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5A745-B033-0D4B-A989-5300BA0EE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E0CFC-42D3-4F49-96CB-F823F7837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0FC02-3124-B24F-AD89-D7DACE5DFA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93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857A3-5B26-614C-9795-FD0C78C584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F17416E-F1D6-8B40-B5F8-E3D8B0CB1324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4BB27-1E11-B744-BE02-7AFA2BE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CFC9-562B-8C40-886B-1440F233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044CD-6825-FF49-BA96-AF0D800552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616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A4B26-F762-6549-B76F-6DF0259A07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2D4D7D6D-E5DD-4540-A0DD-7209E1E8A7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71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22FAA-56E1-2844-B96D-89A1EBEE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2F0CCB-F95C-F049-8766-17651A65C7CA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DAA09-E3A6-8C48-B6E7-228FB8D2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CF072-A798-E74C-BF7A-D2EC3CF9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E4059-E186-AE44-8310-915208753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37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2F3BA-FE5F-A943-A276-A04478E0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B8D938-C4AD-8D40-B5E6-EA92AC2515CD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2C77E-C923-9347-962E-3E6505B7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70140-89CA-CA45-96B1-87D54C86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A019C-1CD1-404C-927C-92C1EB37B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81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A9BBA-29F6-2F40-85E2-052C2100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92AD14-66D1-0143-B37C-7073E0F32A54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7647D-A258-F642-90D8-E47431B1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06E82-DDCD-8547-9FDF-B3B64446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41F69-7B08-E248-A4C7-BCC4986E2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46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4C178-ED95-6C42-AC32-053786BF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CA05B4-4E16-F741-A505-DC5A6612D7B6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355F-F948-3143-B9C2-F691FFCE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51825C-05F5-6541-B368-848FE42F9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6B9BC-EE3C-9243-AC84-8508508AF3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67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D78CA-EB08-2444-B27E-5C3A8F58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5FE5526-EB3A-D84E-9925-0F55C8CF2C7F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B75737-0065-AE41-9F03-D71F6DBD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5769B-4193-B142-B2F0-71303718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BCD1E-3CFB-A843-BCF6-2BEBBF473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3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A30AB-78E1-7047-AE3A-27E62B47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510BC6-048A-7E44-8556-D381B86BB875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D3286-7B97-7248-A810-E949F227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EB554-5234-DD40-8568-1CC633F7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EA17-9A5F-A245-B0B2-DED9935660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05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91E6E-9A8C-B743-B958-5A4592AA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D1E0DF-1ADF-684E-970A-E8F1567C92FE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DF1B3-2575-CF45-A2EE-AE6ACEE6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E9CCD-06E4-E940-BF42-6360FAA4B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D3477-6470-044B-83C5-D77BCCB8BD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15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5721A-08A0-DE40-90B6-0E0916C4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B3317A-869F-3F47-8F8E-EFEEBDC4BF86}" type="datetime1">
              <a:rPr lang="en-US" altLang="en-US"/>
              <a:pPr/>
              <a:t>4/29/20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EBBC6-AC99-BD4A-9D36-0F342E67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Helvetica" pitchFamily="-11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D2A9D-0AD9-7842-BED4-43B1F6C4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64F6F-420C-2248-A31D-1CB1B9A01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3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9D795D-3EC2-8944-B0BB-90B27EA69F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1EB8542-BA22-4644-9E71-6748220331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458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B7F88-C711-6B4F-86B3-FD039C2B3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33C9AA2-365D-1B40-9DDF-DED23D534B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thomashawk.com/hello/209/1017/1024/The%2520Light%2520at%2520the%2520End%2520of%2520the%2520Tunnel.jpg&amp;imgrefurl=http://thomashawk.com/2005_01_01_archive.html&amp;h=600&amp;w=1024&amp;sz=126&amp;hl=en&amp;start=1&amp;tbnid=NjzFSKIu_AiuUM:&amp;tbnh=88&amp;tbnw=150&amp;prev=/images?q=end&amp;gbv=2&amp;svnum=10&amp;hl=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www.eauth.com/Hierarchy.jpg&amp;imgrefurl=http://hecatedemetersdatter.blogspot.com/2006_12_10_archive.html&amp;h=567&amp;w=360&amp;sz=44&amp;hl=en&amp;start=8&amp;tbnid=QLe_sDa049spaM:&amp;tbnh=134&amp;tbnw=85&amp;prev=/images?q=hierarchy&amp;gbv=2&amp;svnum=10&amp;hl=en&amp;sa=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3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root-server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FD0485A-ED9E-7A4C-989F-6F8E0FA4B3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ea typeface="ＭＳ Ｐゴシック" panose="020B0600070205080204" pitchFamily="34" charset="-128"/>
              </a:rPr>
              <a:t>Course Overview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6334068-A7CC-4647-B022-0FC93D5074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67200"/>
            <a:ext cx="9144000" cy="2286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pic>
        <p:nvPicPr>
          <p:cNvPr id="16388" name="Picture 16" descr="The%2520Light%2520at%2520the%2520End%2520of%2520the%2520Tunnel">
            <a:hlinkClick r:id="rId3"/>
            <a:extLst>
              <a:ext uri="{FF2B5EF4-FFF2-40B4-BE49-F238E27FC236}">
                <a16:creationId xmlns:a16="http://schemas.microsoft.com/office/drawing/2014/main" id="{DBF85A67-D486-CB4C-9CFC-D007AEEF3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"/>
            <a:ext cx="3802063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17">
            <a:extLst>
              <a:ext uri="{FF2B5EF4-FFF2-40B4-BE49-F238E27FC236}">
                <a16:creationId xmlns:a16="http://schemas.microsoft.com/office/drawing/2014/main" id="{4C4CD3D5-6AD9-DE4F-BF99-ED2C6294E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687513"/>
            <a:ext cx="2228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Light at the </a:t>
            </a:r>
          </a:p>
          <a:p>
            <a:pPr eaLnBrk="1" hangingPunct="1"/>
            <a:r>
              <a:rPr lang="en-US" altLang="en-US"/>
              <a:t>end of the tunnel</a:t>
            </a:r>
          </a:p>
        </p:txBody>
      </p:sp>
      <p:sp>
        <p:nvSpPr>
          <p:cNvPr id="16390" name="Freeform 18">
            <a:extLst>
              <a:ext uri="{FF2B5EF4-FFF2-40B4-BE49-F238E27FC236}">
                <a16:creationId xmlns:a16="http://schemas.microsoft.com/office/drawing/2014/main" id="{50BBA9A5-83F7-624F-9039-665EC0D39737}"/>
              </a:ext>
            </a:extLst>
          </p:cNvPr>
          <p:cNvSpPr>
            <a:spLocks/>
          </p:cNvSpPr>
          <p:nvPr/>
        </p:nvSpPr>
        <p:spPr bwMode="auto">
          <a:xfrm>
            <a:off x="1244600" y="1208088"/>
            <a:ext cx="1574800" cy="517525"/>
          </a:xfrm>
          <a:custGeom>
            <a:avLst/>
            <a:gdLst>
              <a:gd name="T0" fmla="*/ 0 w 992"/>
              <a:gd name="T1" fmla="*/ 821570938 h 326"/>
              <a:gd name="T2" fmla="*/ 1159271875 w 992"/>
              <a:gd name="T3" fmla="*/ 90725625 h 326"/>
              <a:gd name="T4" fmla="*/ 2147483647 w 992"/>
              <a:gd name="T5" fmla="*/ 272176875 h 326"/>
              <a:gd name="T6" fmla="*/ 0 60000 65536"/>
              <a:gd name="T7" fmla="*/ 0 60000 65536"/>
              <a:gd name="T8" fmla="*/ 0 60000 65536"/>
              <a:gd name="T9" fmla="*/ 0 w 992"/>
              <a:gd name="T10" fmla="*/ 0 h 326"/>
              <a:gd name="T11" fmla="*/ 992 w 992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2" h="326">
                <a:moveTo>
                  <a:pt x="0" y="326"/>
                </a:moveTo>
                <a:cubicBezTo>
                  <a:pt x="147" y="199"/>
                  <a:pt x="295" y="72"/>
                  <a:pt x="460" y="36"/>
                </a:cubicBezTo>
                <a:cubicBezTo>
                  <a:pt x="625" y="0"/>
                  <a:pt x="808" y="54"/>
                  <a:pt x="992" y="10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5731696-8963-5547-BF27-1CA18CB11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Domain Name System</a:t>
            </a:r>
          </a:p>
        </p:txBody>
      </p:sp>
      <p:sp>
        <p:nvSpPr>
          <p:cNvPr id="31747" name="Oval 3">
            <a:extLst>
              <a:ext uri="{FF2B5EF4-FFF2-40B4-BE49-F238E27FC236}">
                <a16:creationId xmlns:a16="http://schemas.microsoft.com/office/drawing/2014/main" id="{3A0B9970-0F59-E14D-B937-B4C82A406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3A6E472C-9393-3F4E-8ABA-F18A5E94E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030413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com</a:t>
            </a:r>
          </a:p>
        </p:txBody>
      </p:sp>
      <p:sp>
        <p:nvSpPr>
          <p:cNvPr id="31749" name="Oval 5">
            <a:extLst>
              <a:ext uri="{FF2B5EF4-FFF2-40B4-BE49-F238E27FC236}">
                <a16:creationId xmlns:a16="http://schemas.microsoft.com/office/drawing/2014/main" id="{26097052-C54A-BF43-847F-04C2C6EEB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BE8E4D23-D3DB-A14E-AC24-EF71B7325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030413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edu</a:t>
            </a:r>
          </a:p>
        </p:txBody>
      </p:sp>
      <p:grpSp>
        <p:nvGrpSpPr>
          <p:cNvPr id="31751" name="Group 7">
            <a:extLst>
              <a:ext uri="{FF2B5EF4-FFF2-40B4-BE49-F238E27FC236}">
                <a16:creationId xmlns:a16="http://schemas.microsoft.com/office/drawing/2014/main" id="{01DA14A6-61C2-4D42-A547-147339B5135C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201863"/>
            <a:ext cx="522287" cy="88900"/>
            <a:chOff x="1347" y="1706"/>
            <a:chExt cx="329" cy="56"/>
          </a:xfrm>
        </p:grpSpPr>
        <p:sp>
          <p:nvSpPr>
            <p:cNvPr id="31818" name="Oval 8">
              <a:extLst>
                <a:ext uri="{FF2B5EF4-FFF2-40B4-BE49-F238E27FC236}">
                  <a16:creationId xmlns:a16="http://schemas.microsoft.com/office/drawing/2014/main" id="{6444F53F-C172-974D-849D-98893F056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19" name="Oval 9">
              <a:extLst>
                <a:ext uri="{FF2B5EF4-FFF2-40B4-BE49-F238E27FC236}">
                  <a16:creationId xmlns:a16="http://schemas.microsoft.com/office/drawing/2014/main" id="{CB621865-2695-A441-B617-A12ECB4A6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20" name="Oval 10">
              <a:extLst>
                <a:ext uri="{FF2B5EF4-FFF2-40B4-BE49-F238E27FC236}">
                  <a16:creationId xmlns:a16="http://schemas.microsoft.com/office/drawing/2014/main" id="{CE07406B-C237-9C4F-BACE-406EF0E3D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1752" name="Oval 11">
            <a:extLst>
              <a:ext uri="{FF2B5EF4-FFF2-40B4-BE49-F238E27FC236}">
                <a16:creationId xmlns:a16="http://schemas.microsoft.com/office/drawing/2014/main" id="{6E72DA6A-DB35-2549-9D2E-AA7DE6CE8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3" name="Text Box 12">
            <a:extLst>
              <a:ext uri="{FF2B5EF4-FFF2-40B4-BE49-F238E27FC236}">
                <a16:creationId xmlns:a16="http://schemas.microsoft.com/office/drawing/2014/main" id="{B43B32C4-B154-AC42-BC9E-3D5C63D93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2030413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31754" name="Rectangle 13">
            <a:extLst>
              <a:ext uri="{FF2B5EF4-FFF2-40B4-BE49-F238E27FC236}">
                <a16:creationId xmlns:a16="http://schemas.microsoft.com/office/drawing/2014/main" id="{B5607545-655F-6147-9822-EE12C7335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5" name="Oval 14">
            <a:extLst>
              <a:ext uri="{FF2B5EF4-FFF2-40B4-BE49-F238E27FC236}">
                <a16:creationId xmlns:a16="http://schemas.microsoft.com/office/drawing/2014/main" id="{BCB86C58-E10B-1E43-A91E-B7CBB0106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6" name="Text Box 15">
            <a:extLst>
              <a:ext uri="{FF2B5EF4-FFF2-40B4-BE49-F238E27FC236}">
                <a16:creationId xmlns:a16="http://schemas.microsoft.com/office/drawing/2014/main" id="{ED0B90A4-1238-6C48-A3B6-2500CDA03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203041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31757" name="Oval 16">
            <a:extLst>
              <a:ext uri="{FF2B5EF4-FFF2-40B4-BE49-F238E27FC236}">
                <a16:creationId xmlns:a16="http://schemas.microsoft.com/office/drawing/2014/main" id="{29C4ED57-5C69-D840-941C-50D0A5435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Text Box 17">
            <a:extLst>
              <a:ext uri="{FF2B5EF4-FFF2-40B4-BE49-F238E27FC236}">
                <a16:creationId xmlns:a16="http://schemas.microsoft.com/office/drawing/2014/main" id="{68A90B3C-83BE-CE47-86BD-CF2F830E2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202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uk</a:t>
            </a:r>
          </a:p>
        </p:txBody>
      </p:sp>
      <p:grpSp>
        <p:nvGrpSpPr>
          <p:cNvPr id="31759" name="Group 18">
            <a:extLst>
              <a:ext uri="{FF2B5EF4-FFF2-40B4-BE49-F238E27FC236}">
                <a16:creationId xmlns:a16="http://schemas.microsoft.com/office/drawing/2014/main" id="{9FADDD34-9059-0E48-ADE2-46DC6808C311}"/>
              </a:ext>
            </a:extLst>
          </p:cNvPr>
          <p:cNvGrpSpPr>
            <a:grpSpLocks/>
          </p:cNvGrpSpPr>
          <p:nvPr/>
        </p:nvGrpSpPr>
        <p:grpSpPr bwMode="auto">
          <a:xfrm>
            <a:off x="4946650" y="2230438"/>
            <a:ext cx="522288" cy="88900"/>
            <a:chOff x="3703" y="1706"/>
            <a:chExt cx="329" cy="56"/>
          </a:xfrm>
        </p:grpSpPr>
        <p:sp>
          <p:nvSpPr>
            <p:cNvPr id="31815" name="Oval 19">
              <a:extLst>
                <a:ext uri="{FF2B5EF4-FFF2-40B4-BE49-F238E27FC236}">
                  <a16:creationId xmlns:a16="http://schemas.microsoft.com/office/drawing/2014/main" id="{67A6F651-5319-864C-8858-FC89E81AF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16" name="Oval 20">
              <a:extLst>
                <a:ext uri="{FF2B5EF4-FFF2-40B4-BE49-F238E27FC236}">
                  <a16:creationId xmlns:a16="http://schemas.microsoft.com/office/drawing/2014/main" id="{AB5FD95B-17E1-254D-B3EF-CB58E413D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17" name="Oval 21">
              <a:extLst>
                <a:ext uri="{FF2B5EF4-FFF2-40B4-BE49-F238E27FC236}">
                  <a16:creationId xmlns:a16="http://schemas.microsoft.com/office/drawing/2014/main" id="{A631E8D8-2B5F-8846-A224-2EDE08705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1760" name="Oval 22">
            <a:extLst>
              <a:ext uri="{FF2B5EF4-FFF2-40B4-BE49-F238E27FC236}">
                <a16:creationId xmlns:a16="http://schemas.microsoft.com/office/drawing/2014/main" id="{CAF8E27E-F518-FB4D-A436-7B5DF9476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1" name="Text Box 23">
            <a:extLst>
              <a:ext uri="{FF2B5EF4-FFF2-40B4-BE49-F238E27FC236}">
                <a16:creationId xmlns:a16="http://schemas.microsoft.com/office/drawing/2014/main" id="{794A0E24-0112-9F47-BD3C-E7960AB3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75" y="20161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zw</a:t>
            </a:r>
          </a:p>
        </p:txBody>
      </p:sp>
      <p:sp>
        <p:nvSpPr>
          <p:cNvPr id="31762" name="Rectangle 24">
            <a:extLst>
              <a:ext uri="{FF2B5EF4-FFF2-40B4-BE49-F238E27FC236}">
                <a16:creationId xmlns:a16="http://schemas.microsoft.com/office/drawing/2014/main" id="{F316C27E-057F-F84F-A652-B49BEE07C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3" name="Oval 25">
            <a:extLst>
              <a:ext uri="{FF2B5EF4-FFF2-40B4-BE49-F238E27FC236}">
                <a16:creationId xmlns:a16="http://schemas.microsoft.com/office/drawing/2014/main" id="{B104B248-4B66-0146-96D0-9E58B0D84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4" name="Text Box 26">
            <a:extLst>
              <a:ext uri="{FF2B5EF4-FFF2-40B4-BE49-F238E27FC236}">
                <a16:creationId xmlns:a16="http://schemas.microsoft.com/office/drawing/2014/main" id="{E65604EF-3F65-1146-A758-20BC85C89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3" y="20177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arpa</a:t>
            </a:r>
          </a:p>
        </p:txBody>
      </p:sp>
      <p:sp>
        <p:nvSpPr>
          <p:cNvPr id="31765" name="Text Box 28">
            <a:extLst>
              <a:ext uri="{FF2B5EF4-FFF2-40B4-BE49-F238E27FC236}">
                <a16:creationId xmlns:a16="http://schemas.microsoft.com/office/drawing/2014/main" id="{F1FABF60-38E4-ED4F-B1F8-A875A9E17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085850"/>
            <a:ext cx="158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unnamed root</a:t>
            </a:r>
          </a:p>
        </p:txBody>
      </p:sp>
      <p:sp>
        <p:nvSpPr>
          <p:cNvPr id="31766" name="Line 29">
            <a:extLst>
              <a:ext uri="{FF2B5EF4-FFF2-40B4-BE49-F238E27FC236}">
                <a16:creationId xmlns:a16="http://schemas.microsoft.com/office/drawing/2014/main" id="{29A771D1-E872-9249-8596-3CA893F365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863" y="1363663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30">
            <a:extLst>
              <a:ext uri="{FF2B5EF4-FFF2-40B4-BE49-F238E27FC236}">
                <a16:creationId xmlns:a16="http://schemas.microsoft.com/office/drawing/2014/main" id="{5DF4196A-09C5-944B-8AC1-36BF56EC18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1460500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31">
            <a:extLst>
              <a:ext uri="{FF2B5EF4-FFF2-40B4-BE49-F238E27FC236}">
                <a16:creationId xmlns:a16="http://schemas.microsoft.com/office/drawing/2014/main" id="{5999EF6F-3A7B-6D44-87D1-71D373A87E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55950" y="1530350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Line 32">
            <a:extLst>
              <a:ext uri="{FF2B5EF4-FFF2-40B4-BE49-F238E27FC236}">
                <a16:creationId xmlns:a16="http://schemas.microsoft.com/office/drawing/2014/main" id="{CF062B13-88F2-1945-972D-88F82AAAE1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9588" y="15843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33">
            <a:extLst>
              <a:ext uri="{FF2B5EF4-FFF2-40B4-BE49-F238E27FC236}">
                <a16:creationId xmlns:a16="http://schemas.microsoft.com/office/drawing/2014/main" id="{FB6C4984-6210-7447-AA3D-8BFDC8BC1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1349375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34">
            <a:extLst>
              <a:ext uri="{FF2B5EF4-FFF2-40B4-BE49-F238E27FC236}">
                <a16:creationId xmlns:a16="http://schemas.microsoft.com/office/drawing/2014/main" id="{D1EC967F-0E7A-7545-9A18-B54300836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6788" y="1460500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Line 35">
            <a:extLst>
              <a:ext uri="{FF2B5EF4-FFF2-40B4-BE49-F238E27FC236}">
                <a16:creationId xmlns:a16="http://schemas.microsoft.com/office/drawing/2014/main" id="{9F8ECC95-92B8-7A4F-88F2-FE71E7084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225" y="1544638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Oval 36">
            <a:extLst>
              <a:ext uri="{FF2B5EF4-FFF2-40B4-BE49-F238E27FC236}">
                <a16:creationId xmlns:a16="http://schemas.microsoft.com/office/drawing/2014/main" id="{E6BD713A-0050-3C48-8B38-70A031B0F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2908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4" name="Oval 37">
            <a:extLst>
              <a:ext uri="{FF2B5EF4-FFF2-40B4-BE49-F238E27FC236}">
                <a16:creationId xmlns:a16="http://schemas.microsoft.com/office/drawing/2014/main" id="{713EA3A8-AA28-AE45-BD3D-083103075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38862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5" name="Oval 38">
            <a:extLst>
              <a:ext uri="{FF2B5EF4-FFF2-40B4-BE49-F238E27FC236}">
                <a16:creationId xmlns:a16="http://schemas.microsoft.com/office/drawing/2014/main" id="{F9894F63-8FB3-2744-9481-70B3B58AD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38846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6" name="Oval 39">
            <a:extLst>
              <a:ext uri="{FF2B5EF4-FFF2-40B4-BE49-F238E27FC236}">
                <a16:creationId xmlns:a16="http://schemas.microsoft.com/office/drawing/2014/main" id="{13456D3C-9CC3-E240-8FB9-267FE5553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9225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7" name="Oval 40">
            <a:extLst>
              <a:ext uri="{FF2B5EF4-FFF2-40B4-BE49-F238E27FC236}">
                <a16:creationId xmlns:a16="http://schemas.microsoft.com/office/drawing/2014/main" id="{AFFBBE6A-70CC-744D-9F37-F990EA942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38989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8" name="Oval 41">
            <a:extLst>
              <a:ext uri="{FF2B5EF4-FFF2-40B4-BE49-F238E27FC236}">
                <a16:creationId xmlns:a16="http://schemas.microsoft.com/office/drawing/2014/main" id="{9D7FCECF-0572-B949-834E-43C1ACA5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48625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9" name="Oval 42">
            <a:extLst>
              <a:ext uri="{FF2B5EF4-FFF2-40B4-BE49-F238E27FC236}">
                <a16:creationId xmlns:a16="http://schemas.microsoft.com/office/drawing/2014/main" id="{A24CDE27-1175-F246-898B-76DC569E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0" name="Oval 43">
            <a:extLst>
              <a:ext uri="{FF2B5EF4-FFF2-40B4-BE49-F238E27FC236}">
                <a16:creationId xmlns:a16="http://schemas.microsoft.com/office/drawing/2014/main" id="{A12B165A-5985-AD4E-9410-A8DC9C7F5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1" name="Oval 44">
            <a:extLst>
              <a:ext uri="{FF2B5EF4-FFF2-40B4-BE49-F238E27FC236}">
                <a16:creationId xmlns:a16="http://schemas.microsoft.com/office/drawing/2014/main" id="{96011717-8F1C-8148-9D5A-D7911D3FC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908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2" name="Oval 45">
            <a:extLst>
              <a:ext uri="{FF2B5EF4-FFF2-40B4-BE49-F238E27FC236}">
                <a16:creationId xmlns:a16="http://schemas.microsoft.com/office/drawing/2014/main" id="{7E6830A9-82BB-F942-BC7C-F54B7CA95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38862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3" name="Oval 46">
            <a:extLst>
              <a:ext uri="{FF2B5EF4-FFF2-40B4-BE49-F238E27FC236}">
                <a16:creationId xmlns:a16="http://schemas.microsoft.com/office/drawing/2014/main" id="{DBC2CEC5-F1A7-F74D-A6E7-3814F4065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48482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4" name="Text Box 47">
            <a:extLst>
              <a:ext uri="{FF2B5EF4-FFF2-40B4-BE49-F238E27FC236}">
                <a16:creationId xmlns:a16="http://schemas.microsoft.com/office/drawing/2014/main" id="{6BABA859-5FA1-F142-8E2A-E1F2178C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29718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bar</a:t>
            </a:r>
          </a:p>
        </p:txBody>
      </p:sp>
      <p:sp>
        <p:nvSpPr>
          <p:cNvPr id="31785" name="Text Box 48">
            <a:extLst>
              <a:ext uri="{FF2B5EF4-FFF2-40B4-BE49-F238E27FC236}">
                <a16:creationId xmlns:a16="http://schemas.microsoft.com/office/drawing/2014/main" id="{FA7A8D81-D891-CB43-9AC9-9B31C7136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396875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west</a:t>
            </a:r>
          </a:p>
        </p:txBody>
      </p:sp>
      <p:sp>
        <p:nvSpPr>
          <p:cNvPr id="31786" name="Text Box 49">
            <a:extLst>
              <a:ext uri="{FF2B5EF4-FFF2-40B4-BE49-F238E27FC236}">
                <a16:creationId xmlns:a16="http://schemas.microsoft.com/office/drawing/2014/main" id="{0CF3FB10-9C18-1843-8857-DEBE99B60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138" y="396875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east</a:t>
            </a:r>
          </a:p>
        </p:txBody>
      </p:sp>
      <p:sp>
        <p:nvSpPr>
          <p:cNvPr id="31787" name="Text Box 50">
            <a:extLst>
              <a:ext uri="{FF2B5EF4-FFF2-40B4-BE49-F238E27FC236}">
                <a16:creationId xmlns:a16="http://schemas.microsoft.com/office/drawing/2014/main" id="{3DABC669-0622-7940-8DDA-F04497EDB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foo</a:t>
            </a:r>
          </a:p>
        </p:txBody>
      </p:sp>
      <p:sp>
        <p:nvSpPr>
          <p:cNvPr id="31788" name="Text Box 51">
            <a:extLst>
              <a:ext uri="{FF2B5EF4-FFF2-40B4-BE49-F238E27FC236}">
                <a16:creationId xmlns:a16="http://schemas.microsoft.com/office/drawing/2014/main" id="{FCFC14BA-5910-0440-B6A6-D3D4247C2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</a:t>
            </a:r>
          </a:p>
        </p:txBody>
      </p:sp>
      <p:sp>
        <p:nvSpPr>
          <p:cNvPr id="31789" name="Line 52">
            <a:extLst>
              <a:ext uri="{FF2B5EF4-FFF2-40B4-BE49-F238E27FC236}">
                <a16:creationId xmlns:a16="http://schemas.microsoft.com/office/drawing/2014/main" id="{954B2BB1-7520-B34B-B421-C1307AEB5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" y="2535238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Line 53">
            <a:extLst>
              <a:ext uri="{FF2B5EF4-FFF2-40B4-BE49-F238E27FC236}">
                <a16:creationId xmlns:a16="http://schemas.microsoft.com/office/drawing/2014/main" id="{85CDA69D-0406-E041-B873-4D9AD09A98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588" y="3484563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1" name="Line 54">
            <a:extLst>
              <a:ext uri="{FF2B5EF4-FFF2-40B4-BE49-F238E27FC236}">
                <a16:creationId xmlns:a16="http://schemas.microsoft.com/office/drawing/2014/main" id="{954EFE1F-FEC5-804E-BB25-CA2D9AC7E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263" y="34702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2" name="Line 55">
            <a:extLst>
              <a:ext uri="{FF2B5EF4-FFF2-40B4-BE49-F238E27FC236}">
                <a16:creationId xmlns:a16="http://schemas.microsoft.com/office/drawing/2014/main" id="{B2444EA4-C980-4549-8159-858A8D8CB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225" y="446722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3" name="Line 56">
            <a:extLst>
              <a:ext uri="{FF2B5EF4-FFF2-40B4-BE49-F238E27FC236}">
                <a16:creationId xmlns:a16="http://schemas.microsoft.com/office/drawing/2014/main" id="{5954A9F4-D770-0F4D-A516-A55E67C1F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4452938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57">
            <a:extLst>
              <a:ext uri="{FF2B5EF4-FFF2-40B4-BE49-F238E27FC236}">
                <a16:creationId xmlns:a16="http://schemas.microsoft.com/office/drawing/2014/main" id="{7919FAC4-DD5B-7F41-961E-7D7A234FC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3" y="255587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58">
            <a:extLst>
              <a:ext uri="{FF2B5EF4-FFF2-40B4-BE49-F238E27FC236}">
                <a16:creationId xmlns:a16="http://schemas.microsoft.com/office/drawing/2014/main" id="{6CF1DF66-97FF-1C4E-9EDE-DA0CAD857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484563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59">
            <a:extLst>
              <a:ext uri="{FF2B5EF4-FFF2-40B4-BE49-F238E27FC236}">
                <a16:creationId xmlns:a16="http://schemas.microsoft.com/office/drawing/2014/main" id="{44BE4499-DDD3-F64C-AD3B-DB2232A59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449580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Oval 60">
            <a:extLst>
              <a:ext uri="{FF2B5EF4-FFF2-40B4-BE49-F238E27FC236}">
                <a16:creationId xmlns:a16="http://schemas.microsoft.com/office/drawing/2014/main" id="{B70F8A67-8B03-1E46-A3A3-3B978C979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57753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98" name="Line 61">
            <a:extLst>
              <a:ext uri="{FF2B5EF4-FFF2-40B4-BE49-F238E27FC236}">
                <a16:creationId xmlns:a16="http://schemas.microsoft.com/office/drawing/2014/main" id="{5A318035-BA6A-4B46-84B2-BC304B820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7700" y="2527300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Line 62">
            <a:extLst>
              <a:ext uri="{FF2B5EF4-FFF2-40B4-BE49-F238E27FC236}">
                <a16:creationId xmlns:a16="http://schemas.microsoft.com/office/drawing/2014/main" id="{685007CB-E5AB-BB42-B42E-77F4A6745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347027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0" name="Line 63">
            <a:extLst>
              <a:ext uri="{FF2B5EF4-FFF2-40B4-BE49-F238E27FC236}">
                <a16:creationId xmlns:a16="http://schemas.microsoft.com/office/drawing/2014/main" id="{1D6A53DE-1429-9245-B98E-FD8CC205FDE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443865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1" name="Line 64">
            <a:extLst>
              <a:ext uri="{FF2B5EF4-FFF2-40B4-BE49-F238E27FC236}">
                <a16:creationId xmlns:a16="http://schemas.microsoft.com/office/drawing/2014/main" id="{C41152C4-E66D-C84B-8473-A78D0A53F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5408613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2" name="Text Box 65">
            <a:extLst>
              <a:ext uri="{FF2B5EF4-FFF2-40B4-BE49-F238E27FC236}">
                <a16:creationId xmlns:a16="http://schemas.microsoft.com/office/drawing/2014/main" id="{2035DD26-46AA-5140-9464-AA860F16A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71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31803" name="Text Box 66">
            <a:extLst>
              <a:ext uri="{FF2B5EF4-FFF2-40B4-BE49-F238E27FC236}">
                <a16:creationId xmlns:a16="http://schemas.microsoft.com/office/drawing/2014/main" id="{F77B8389-A743-BA46-8C09-567DFE65C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983038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cam</a:t>
            </a:r>
          </a:p>
        </p:txBody>
      </p:sp>
      <p:sp>
        <p:nvSpPr>
          <p:cNvPr id="31804" name="Text Box 67">
            <a:extLst>
              <a:ext uri="{FF2B5EF4-FFF2-40B4-BE49-F238E27FC236}">
                <a16:creationId xmlns:a16="http://schemas.microsoft.com/office/drawing/2014/main" id="{CF849017-D3C7-0A4F-9131-F1B1417E7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863" y="493871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</a:t>
            </a:r>
          </a:p>
        </p:txBody>
      </p:sp>
      <p:sp>
        <p:nvSpPr>
          <p:cNvPr id="31805" name="Text Box 68">
            <a:extLst>
              <a:ext uri="{FF2B5EF4-FFF2-40B4-BE49-F238E27FC236}">
                <a16:creationId xmlns:a16="http://schemas.microsoft.com/office/drawing/2014/main" id="{2CFB431D-C7EE-264B-BDA1-41AE56F99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3" y="2957513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in-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addr</a:t>
            </a:r>
          </a:p>
        </p:txBody>
      </p:sp>
      <p:sp>
        <p:nvSpPr>
          <p:cNvPr id="31806" name="Text Box 69">
            <a:extLst>
              <a:ext uri="{FF2B5EF4-FFF2-40B4-BE49-F238E27FC236}">
                <a16:creationId xmlns:a16="http://schemas.microsoft.com/office/drawing/2014/main" id="{270E3E4D-6F00-BF41-9DAE-B87E355FA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0213" y="39687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1807" name="Text Box 70">
            <a:extLst>
              <a:ext uri="{FF2B5EF4-FFF2-40B4-BE49-F238E27FC236}">
                <a16:creationId xmlns:a16="http://schemas.microsoft.com/office/drawing/2014/main" id="{0F06C2F6-A6E0-4945-8E54-0EEE2315F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49244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31808" name="Text Box 71">
            <a:extLst>
              <a:ext uri="{FF2B5EF4-FFF2-40B4-BE49-F238E27FC236}">
                <a16:creationId xmlns:a16="http://schemas.microsoft.com/office/drawing/2014/main" id="{A14D6B43-F930-DC40-A3CA-9A2CBE15B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5826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31809" name="Text Box 72">
            <a:extLst>
              <a:ext uri="{FF2B5EF4-FFF2-40B4-BE49-F238E27FC236}">
                <a16:creationId xmlns:a16="http://schemas.microsoft.com/office/drawing/2014/main" id="{248BAC78-863C-5C42-AD16-9914C4FD4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3" y="2617788"/>
            <a:ext cx="1852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generic domains</a:t>
            </a:r>
          </a:p>
        </p:txBody>
      </p:sp>
      <p:sp>
        <p:nvSpPr>
          <p:cNvPr id="31810" name="Text Box 73">
            <a:extLst>
              <a:ext uri="{FF2B5EF4-FFF2-40B4-BE49-F238E27FC236}">
                <a16:creationId xmlns:a16="http://schemas.microsoft.com/office/drawing/2014/main" id="{D2ECD9E8-C6B4-3C4E-BE35-6B0640863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2617788"/>
            <a:ext cx="1881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country domains</a:t>
            </a:r>
          </a:p>
        </p:txBody>
      </p:sp>
      <p:sp>
        <p:nvSpPr>
          <p:cNvPr id="31811" name="Text Box 74">
            <a:extLst>
              <a:ext uri="{FF2B5EF4-FFF2-40B4-BE49-F238E27FC236}">
                <a16:creationId xmlns:a16="http://schemas.microsoft.com/office/drawing/2014/main" id="{827DBBBE-E354-0E46-8A72-7C5790EE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5394325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my.east.bar.edu</a:t>
            </a:r>
          </a:p>
        </p:txBody>
      </p:sp>
      <p:sp>
        <p:nvSpPr>
          <p:cNvPr id="31812" name="Text Box 75">
            <a:extLst>
              <a:ext uri="{FF2B5EF4-FFF2-40B4-BE49-F238E27FC236}">
                <a16:creationId xmlns:a16="http://schemas.microsoft.com/office/drawing/2014/main" id="{67757860-460D-D644-AF28-134E1784C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408613"/>
            <a:ext cx="1700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usr.cam.ac.uk</a:t>
            </a:r>
          </a:p>
        </p:txBody>
      </p:sp>
      <p:sp>
        <p:nvSpPr>
          <p:cNvPr id="31813" name="Text Box 76">
            <a:extLst>
              <a:ext uri="{FF2B5EF4-FFF2-40B4-BE49-F238E27FC236}">
                <a16:creationId xmlns:a16="http://schemas.microsoft.com/office/drawing/2014/main" id="{7E78B2B2-982D-B147-8167-7A132F8B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5538" y="6351588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12.34.56.0/24</a:t>
            </a:r>
          </a:p>
        </p:txBody>
      </p:sp>
      <p:sp>
        <p:nvSpPr>
          <p:cNvPr id="31814" name="Oval 27">
            <a:extLst>
              <a:ext uri="{FF2B5EF4-FFF2-40B4-BE49-F238E27FC236}">
                <a16:creationId xmlns:a16="http://schemas.microsoft.com/office/drawing/2014/main" id="{69CE9296-CE52-CE42-A858-25F3C6C69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1163638"/>
            <a:ext cx="563562" cy="428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id="{2EF13C98-05AA-324C-9B1F-863E22417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599" y="0"/>
            <a:ext cx="8759975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Hierarchy: Super Peers in P2P (</a:t>
            </a:r>
            <a:r>
              <a:rPr lang="en-US" altLang="en-US" dirty="0" err="1">
                <a:ea typeface="ＭＳ Ｐゴシック" panose="020B0600070205080204" pitchFamily="34" charset="-128"/>
              </a:rPr>
              <a:t>KaZaA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A1A6C28-331C-9244-A2DD-13B88AEF68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5181600" cy="5486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Each peer is either group leader or assigned to group leader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TCP connection between peer  and its group leader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TCP connections between some pairs of group leaders</a:t>
            </a:r>
          </a:p>
          <a:p>
            <a:pPr>
              <a:spcAft>
                <a:spcPts val="6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Group leader tracks the content in all its children</a:t>
            </a:r>
          </a:p>
          <a:p>
            <a:pPr>
              <a:spcAft>
                <a:spcPts val="600"/>
              </a:spcAft>
            </a:pP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33797" name="Slide Number Placeholder 4">
            <a:extLst>
              <a:ext uri="{FF2B5EF4-FFF2-40B4-BE49-F238E27FC236}">
                <a16:creationId xmlns:a16="http://schemas.microsoft.com/office/drawing/2014/main" id="{783312DA-0745-D449-B36F-537E99FE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E1297F-9F89-2244-853A-D02DE22589B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33794" name="Object 2">
            <a:extLst>
              <a:ext uri="{FF2B5EF4-FFF2-40B4-BE49-F238E27FC236}">
                <a16:creationId xmlns:a16="http://schemas.microsoft.com/office/drawing/2014/main" id="{75240B0E-B232-2242-8082-14E141C786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8425" y="1143000"/>
          <a:ext cx="3660775" cy="515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VISIO" r:id="rId4" imgW="4216400" imgH="5930900" progId="Visio.Drawing.5">
                  <p:embed/>
                </p:oleObj>
              </mc:Choice>
              <mc:Fallback>
                <p:oleObj name="VISIO" r:id="rId4" imgW="4216400" imgH="593090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1143000"/>
                        <a:ext cx="3660775" cy="515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>
            <a:extLst>
              <a:ext uri="{FF2B5EF4-FFF2-40B4-BE49-F238E27FC236}">
                <a16:creationId xmlns:a16="http://schemas.microsoft.com/office/drawing/2014/main" id="{2C93ADF8-FDEB-5640-9FCF-1A3070C7B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Indirection</a:t>
            </a:r>
          </a:p>
        </p:txBody>
      </p:sp>
      <p:sp>
        <p:nvSpPr>
          <p:cNvPr id="35843" name="Rectangle 7">
            <a:extLst>
              <a:ext uri="{FF2B5EF4-FFF2-40B4-BE49-F238E27FC236}">
                <a16:creationId xmlns:a16="http://schemas.microsoft.com/office/drawing/2014/main" id="{9365B901-F642-A246-B7C9-9858F0277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Referencing by name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Rather than the value itself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E.g., manipulating a variable through a pointer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Benefits of indirection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Human convenience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Reducing overhead when things change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 of indirection in the Internet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Names vs. addresses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Mobile IP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7B143FA-0EAB-AA43-B653-B094009E6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Indirection: Names vs. Addresses</a:t>
            </a:r>
          </a:p>
        </p:txBody>
      </p:sp>
      <p:sp>
        <p:nvSpPr>
          <p:cNvPr id="2037763" name="Rectangle 3">
            <a:extLst>
              <a:ext uri="{FF2B5EF4-FFF2-40B4-BE49-F238E27FC236}">
                <a16:creationId xmlns:a16="http://schemas.microsoft.com/office/drawing/2014/main" id="{9EFB407B-7A57-2344-82B0-BA343556E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Host name to IP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Mnemonic names to location-dependent addresses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from www.cnn.com to 64.236.16.20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Using the Domain Name System (DNS)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From IP address to MAC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From hierarchical global address to interface card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from 64.236.16.20 to 00-15-C5-49-04-A9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Using the Address Resolution Protocol (ARP)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7B143FA-0EAB-AA43-B653-B094009E6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830" y="0"/>
            <a:ext cx="895017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Indirection: Load Balancers &amp; Switches</a:t>
            </a:r>
          </a:p>
        </p:txBody>
      </p:sp>
      <p:sp>
        <p:nvSpPr>
          <p:cNvPr id="2037763" name="Rectangle 3">
            <a:extLst>
              <a:ext uri="{FF2B5EF4-FFF2-40B4-BE49-F238E27FC236}">
                <a16:creationId xmlns:a16="http://schemas.microsoft.com/office/drawing/2014/main" id="{9EFB407B-7A57-2344-82B0-BA343556E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1" y="1295400"/>
            <a:ext cx="8032110" cy="5334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Not fixed binding of IPs or MAC address to physical machine</a:t>
            </a:r>
          </a:p>
          <a:p>
            <a:pPr lvl="1">
              <a:spcAft>
                <a:spcPts val="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NAT allows multiple machines to share single public IP address</a:t>
            </a:r>
          </a:p>
          <a:p>
            <a:pPr lvl="1">
              <a:spcAft>
                <a:spcPts val="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Load balancers:  Machines share IP address, LB maps to physical machine by network flow</a:t>
            </a:r>
          </a:p>
          <a:p>
            <a:pPr lvl="1">
              <a:spcAft>
                <a:spcPts val="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VM can migrate across L2 network through gratuitous ARP</a:t>
            </a:r>
          </a:p>
        </p:txBody>
      </p:sp>
    </p:spTree>
    <p:extLst>
      <p:ext uri="{BB962C8B-B14F-4D97-AF65-F5344CB8AC3E}">
        <p14:creationId xmlns:p14="http://schemas.microsoft.com/office/powerpoint/2010/main" val="3181587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1">
            <a:extLst>
              <a:ext uri="{FF2B5EF4-FFF2-40B4-BE49-F238E27FC236}">
                <a16:creationId xmlns:a16="http://schemas.microsoft.com/office/drawing/2014/main" id="{91A682FC-51F3-9345-B494-065BA6A5F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Indirection: Mobile IP</a:t>
            </a:r>
          </a:p>
        </p:txBody>
      </p:sp>
      <p:sp>
        <p:nvSpPr>
          <p:cNvPr id="38918" name="Freeform 2">
            <a:extLst>
              <a:ext uri="{FF2B5EF4-FFF2-40B4-BE49-F238E27FC236}">
                <a16:creationId xmlns:a16="http://schemas.microsoft.com/office/drawing/2014/main" id="{6D08A8ED-1117-EF4C-8195-4F4997D9527E}"/>
              </a:ext>
            </a:extLst>
          </p:cNvPr>
          <p:cNvSpPr>
            <a:spLocks/>
          </p:cNvSpPr>
          <p:nvPr/>
        </p:nvSpPr>
        <p:spPr bwMode="auto">
          <a:xfrm>
            <a:off x="1443038" y="2463800"/>
            <a:ext cx="1866900" cy="1589088"/>
          </a:xfrm>
          <a:custGeom>
            <a:avLst/>
            <a:gdLst>
              <a:gd name="T0" fmla="*/ 1067567260 w 1340"/>
              <a:gd name="T1" fmla="*/ 74768525 h 1191"/>
              <a:gd name="T2" fmla="*/ 159164371 w 1340"/>
              <a:gd name="T3" fmla="*/ 106813132 h 1191"/>
              <a:gd name="T4" fmla="*/ 112579643 w 1340"/>
              <a:gd name="T5" fmla="*/ 715645981 h 1191"/>
              <a:gd name="T6" fmla="*/ 54349081 w 1340"/>
              <a:gd name="T7" fmla="*/ 1281754912 h 1191"/>
              <a:gd name="T8" fmla="*/ 217394932 w 1340"/>
              <a:gd name="T9" fmla="*/ 1548787074 h 1191"/>
              <a:gd name="T10" fmla="*/ 1044274200 w 1340"/>
              <a:gd name="T11" fmla="*/ 1559467720 h 1191"/>
              <a:gd name="T12" fmla="*/ 1242260338 w 1340"/>
              <a:gd name="T13" fmla="*/ 2008081539 h 1191"/>
              <a:gd name="T14" fmla="*/ 2147483647 w 1340"/>
              <a:gd name="T15" fmla="*/ 1954675640 h 1191"/>
              <a:gd name="T16" fmla="*/ 2147483647 w 1340"/>
              <a:gd name="T17" fmla="*/ 1014722750 h 1191"/>
              <a:gd name="T18" fmla="*/ 2147483647 w 1340"/>
              <a:gd name="T19" fmla="*/ 608832849 h 1191"/>
              <a:gd name="T20" fmla="*/ 1475183977 w 1340"/>
              <a:gd name="T21" fmla="*/ 512701698 h 1191"/>
              <a:gd name="T22" fmla="*/ 1067567260 w 1340"/>
              <a:gd name="T23" fmla="*/ 74768525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40"/>
              <a:gd name="T37" fmla="*/ 0 h 1191"/>
              <a:gd name="T38" fmla="*/ 1340 w 1340"/>
              <a:gd name="T39" fmla="*/ 1191 h 119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8919" name="Group 3">
            <a:extLst>
              <a:ext uri="{FF2B5EF4-FFF2-40B4-BE49-F238E27FC236}">
                <a16:creationId xmlns:a16="http://schemas.microsoft.com/office/drawing/2014/main" id="{74EE19D1-7470-5840-B270-04F47294D8E6}"/>
              </a:ext>
            </a:extLst>
          </p:cNvPr>
          <p:cNvGrpSpPr>
            <a:grpSpLocks/>
          </p:cNvGrpSpPr>
          <p:nvPr/>
        </p:nvGrpSpPr>
        <p:grpSpPr bwMode="auto">
          <a:xfrm>
            <a:off x="2498725" y="3457575"/>
            <a:ext cx="501650" cy="233363"/>
            <a:chOff x="3600" y="219"/>
            <a:chExt cx="360" cy="175"/>
          </a:xfrm>
        </p:grpSpPr>
        <p:sp>
          <p:nvSpPr>
            <p:cNvPr id="39053" name="Oval 4">
              <a:extLst>
                <a:ext uri="{FF2B5EF4-FFF2-40B4-BE49-F238E27FC236}">
                  <a16:creationId xmlns:a16="http://schemas.microsoft.com/office/drawing/2014/main" id="{48329B0E-C904-8A4E-9695-048AC58A7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054" name="Line 5">
              <a:extLst>
                <a:ext uri="{FF2B5EF4-FFF2-40B4-BE49-F238E27FC236}">
                  <a16:creationId xmlns:a16="http://schemas.microsoft.com/office/drawing/2014/main" id="{878FF62D-5311-814C-9AFC-D078CFB2A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5" name="Line 6">
              <a:extLst>
                <a:ext uri="{FF2B5EF4-FFF2-40B4-BE49-F238E27FC236}">
                  <a16:creationId xmlns:a16="http://schemas.microsoft.com/office/drawing/2014/main" id="{116681A3-72F2-3B4B-9084-16D20C02D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6" name="Rectangle 7">
              <a:extLst>
                <a:ext uri="{FF2B5EF4-FFF2-40B4-BE49-F238E27FC236}">
                  <a16:creationId xmlns:a16="http://schemas.microsoft.com/office/drawing/2014/main" id="{365580CB-DEA8-2340-9DF5-BC34A31B9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057" name="Oval 8">
              <a:extLst>
                <a:ext uri="{FF2B5EF4-FFF2-40B4-BE49-F238E27FC236}">
                  <a16:creationId xmlns:a16="http://schemas.microsoft.com/office/drawing/2014/main" id="{7E2884A5-FDC2-6D43-A15E-9842505D7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9058" name="Group 9">
              <a:extLst>
                <a:ext uri="{FF2B5EF4-FFF2-40B4-BE49-F238E27FC236}">
                  <a16:creationId xmlns:a16="http://schemas.microsoft.com/office/drawing/2014/main" id="{C95024C2-6C75-1344-AFD4-B7B06473CE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9063" name="Line 10">
                <a:extLst>
                  <a:ext uri="{FF2B5EF4-FFF2-40B4-BE49-F238E27FC236}">
                    <a16:creationId xmlns:a16="http://schemas.microsoft.com/office/drawing/2014/main" id="{60026DD3-94CF-2D4B-9B82-A5CFCC961F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64" name="Line 11">
                <a:extLst>
                  <a:ext uri="{FF2B5EF4-FFF2-40B4-BE49-F238E27FC236}">
                    <a16:creationId xmlns:a16="http://schemas.microsoft.com/office/drawing/2014/main" id="{974D8E83-7622-EF49-B178-C5FF3853D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65" name="Line 12">
                <a:extLst>
                  <a:ext uri="{FF2B5EF4-FFF2-40B4-BE49-F238E27FC236}">
                    <a16:creationId xmlns:a16="http://schemas.microsoft.com/office/drawing/2014/main" id="{5D85DFFF-FDE5-454B-A852-943F522DD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059" name="Group 13">
              <a:extLst>
                <a:ext uri="{FF2B5EF4-FFF2-40B4-BE49-F238E27FC236}">
                  <a16:creationId xmlns:a16="http://schemas.microsoft.com/office/drawing/2014/main" id="{F90A2228-A523-D648-AB24-C6C204C573E8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9060" name="Line 14">
                <a:extLst>
                  <a:ext uri="{FF2B5EF4-FFF2-40B4-BE49-F238E27FC236}">
                    <a16:creationId xmlns:a16="http://schemas.microsoft.com/office/drawing/2014/main" id="{740644B6-BFCD-6247-84E0-09847742E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61" name="Line 15">
                <a:extLst>
                  <a:ext uri="{FF2B5EF4-FFF2-40B4-BE49-F238E27FC236}">
                    <a16:creationId xmlns:a16="http://schemas.microsoft.com/office/drawing/2014/main" id="{E38A4B3E-00C9-A14A-99C0-2396A2ED5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62" name="Line 16">
                <a:extLst>
                  <a:ext uri="{FF2B5EF4-FFF2-40B4-BE49-F238E27FC236}">
                    <a16:creationId xmlns:a16="http://schemas.microsoft.com/office/drawing/2014/main" id="{2ABDC7F1-78B1-EE42-B3C1-C3146366B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920" name="Group 17">
            <a:extLst>
              <a:ext uri="{FF2B5EF4-FFF2-40B4-BE49-F238E27FC236}">
                <a16:creationId xmlns:a16="http://schemas.microsoft.com/office/drawing/2014/main" id="{320B9048-AE72-BF42-888E-61B37950D5C1}"/>
              </a:ext>
            </a:extLst>
          </p:cNvPr>
          <p:cNvGrpSpPr>
            <a:grpSpLocks/>
          </p:cNvGrpSpPr>
          <p:nvPr/>
        </p:nvGrpSpPr>
        <p:grpSpPr bwMode="auto">
          <a:xfrm>
            <a:off x="1601788" y="3111500"/>
            <a:ext cx="1333500" cy="342900"/>
            <a:chOff x="8025" y="5070"/>
            <a:chExt cx="2100" cy="540"/>
          </a:xfrm>
        </p:grpSpPr>
        <p:sp>
          <p:nvSpPr>
            <p:cNvPr id="39050" name="Line 18">
              <a:extLst>
                <a:ext uri="{FF2B5EF4-FFF2-40B4-BE49-F238E27FC236}">
                  <a16:creationId xmlns:a16="http://schemas.microsoft.com/office/drawing/2014/main" id="{240C2CEF-F751-084F-B9C2-7F9DB9BFF5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25" y="5325"/>
              <a:ext cx="21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51" name="Line 19">
              <a:extLst>
                <a:ext uri="{FF2B5EF4-FFF2-40B4-BE49-F238E27FC236}">
                  <a16:creationId xmlns:a16="http://schemas.microsoft.com/office/drawing/2014/main" id="{58762BA1-BD45-B44C-B091-B758A4DDE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5" y="507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52" name="Line 20">
              <a:extLst>
                <a:ext uri="{FF2B5EF4-FFF2-40B4-BE49-F238E27FC236}">
                  <a16:creationId xmlns:a16="http://schemas.microsoft.com/office/drawing/2014/main" id="{A3109714-72E1-954B-A902-7A5CEF57D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65" y="534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21" name="Group 22">
            <a:extLst>
              <a:ext uri="{FF2B5EF4-FFF2-40B4-BE49-F238E27FC236}">
                <a16:creationId xmlns:a16="http://schemas.microsoft.com/office/drawing/2014/main" id="{42761FA8-8E3A-D543-999E-3262A5C52F3D}"/>
              </a:ext>
            </a:extLst>
          </p:cNvPr>
          <p:cNvGrpSpPr>
            <a:grpSpLocks/>
          </p:cNvGrpSpPr>
          <p:nvPr/>
        </p:nvGrpSpPr>
        <p:grpSpPr bwMode="auto">
          <a:xfrm>
            <a:off x="1350963" y="2670175"/>
            <a:ext cx="914400" cy="590550"/>
            <a:chOff x="10665" y="3225"/>
            <a:chExt cx="1440" cy="930"/>
          </a:xfrm>
        </p:grpSpPr>
        <p:sp>
          <p:nvSpPr>
            <p:cNvPr id="38980" name="Oval 23">
              <a:extLst>
                <a:ext uri="{FF2B5EF4-FFF2-40B4-BE49-F238E27FC236}">
                  <a16:creationId xmlns:a16="http://schemas.microsoft.com/office/drawing/2014/main" id="{1D2D934D-D4DB-8D4F-83F5-4EFBF0A65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8981" name="Group 24">
              <a:extLst>
                <a:ext uri="{FF2B5EF4-FFF2-40B4-BE49-F238E27FC236}">
                  <a16:creationId xmlns:a16="http://schemas.microsoft.com/office/drawing/2014/main" id="{50D5FD32-63F4-2E46-9DC2-B9B47DB54D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38" y="3281"/>
              <a:ext cx="618" cy="667"/>
              <a:chOff x="8023" y="4451"/>
              <a:chExt cx="618" cy="667"/>
            </a:xfrm>
          </p:grpSpPr>
          <p:sp>
            <p:nvSpPr>
              <p:cNvPr id="38982" name="Freeform 25">
                <a:extLst>
                  <a:ext uri="{FF2B5EF4-FFF2-40B4-BE49-F238E27FC236}">
                    <a16:creationId xmlns:a16="http://schemas.microsoft.com/office/drawing/2014/main" id="{85206711-07E0-2E45-AFFD-382EA9B38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9" y="4653"/>
                <a:ext cx="263" cy="380"/>
              </a:xfrm>
              <a:custGeom>
                <a:avLst/>
                <a:gdLst>
                  <a:gd name="T0" fmla="*/ 33 w 788"/>
                  <a:gd name="T1" fmla="*/ 0 h 1138"/>
                  <a:gd name="T2" fmla="*/ 29 w 788"/>
                  <a:gd name="T3" fmla="*/ 0 h 1138"/>
                  <a:gd name="T4" fmla="*/ 24 w 788"/>
                  <a:gd name="T5" fmla="*/ 0 h 1138"/>
                  <a:gd name="T6" fmla="*/ 19 w 788"/>
                  <a:gd name="T7" fmla="*/ 1 h 1138"/>
                  <a:gd name="T8" fmla="*/ 13 w 788"/>
                  <a:gd name="T9" fmla="*/ 3 h 1138"/>
                  <a:gd name="T10" fmla="*/ 7 w 788"/>
                  <a:gd name="T11" fmla="*/ 5 h 1138"/>
                  <a:gd name="T12" fmla="*/ 3 w 788"/>
                  <a:gd name="T13" fmla="*/ 8 h 1138"/>
                  <a:gd name="T14" fmla="*/ 1 w 788"/>
                  <a:gd name="T15" fmla="*/ 12 h 1138"/>
                  <a:gd name="T16" fmla="*/ 0 w 788"/>
                  <a:gd name="T17" fmla="*/ 15 h 1138"/>
                  <a:gd name="T18" fmla="*/ 0 w 788"/>
                  <a:gd name="T19" fmla="*/ 17 h 1138"/>
                  <a:gd name="T20" fmla="*/ 1 w 788"/>
                  <a:gd name="T21" fmla="*/ 22 h 1138"/>
                  <a:gd name="T22" fmla="*/ 4 w 788"/>
                  <a:gd name="T23" fmla="*/ 32 h 1138"/>
                  <a:gd name="T24" fmla="*/ 8 w 788"/>
                  <a:gd name="T25" fmla="*/ 46 h 1138"/>
                  <a:gd name="T26" fmla="*/ 14 w 788"/>
                  <a:gd name="T27" fmla="*/ 60 h 1138"/>
                  <a:gd name="T28" fmla="*/ 20 w 788"/>
                  <a:gd name="T29" fmla="*/ 76 h 1138"/>
                  <a:gd name="T30" fmla="*/ 26 w 788"/>
                  <a:gd name="T31" fmla="*/ 91 h 1138"/>
                  <a:gd name="T32" fmla="*/ 33 w 788"/>
                  <a:gd name="T33" fmla="*/ 106 h 1138"/>
                  <a:gd name="T34" fmla="*/ 39 w 788"/>
                  <a:gd name="T35" fmla="*/ 118 h 1138"/>
                  <a:gd name="T36" fmla="*/ 43 w 788"/>
                  <a:gd name="T37" fmla="*/ 124 h 1138"/>
                  <a:gd name="T38" fmla="*/ 45 w 788"/>
                  <a:gd name="T39" fmla="*/ 126 h 1138"/>
                  <a:gd name="T40" fmla="*/ 49 w 788"/>
                  <a:gd name="T41" fmla="*/ 126 h 1138"/>
                  <a:gd name="T42" fmla="*/ 54 w 788"/>
                  <a:gd name="T43" fmla="*/ 124 h 1138"/>
                  <a:gd name="T44" fmla="*/ 61 w 788"/>
                  <a:gd name="T45" fmla="*/ 121 h 1138"/>
                  <a:gd name="T46" fmla="*/ 68 w 788"/>
                  <a:gd name="T47" fmla="*/ 119 h 1138"/>
                  <a:gd name="T48" fmla="*/ 74 w 788"/>
                  <a:gd name="T49" fmla="*/ 116 h 1138"/>
                  <a:gd name="T50" fmla="*/ 80 w 788"/>
                  <a:gd name="T51" fmla="*/ 113 h 1138"/>
                  <a:gd name="T52" fmla="*/ 85 w 788"/>
                  <a:gd name="T53" fmla="*/ 110 h 1138"/>
                  <a:gd name="T54" fmla="*/ 87 w 788"/>
                  <a:gd name="T55" fmla="*/ 108 h 1138"/>
                  <a:gd name="T56" fmla="*/ 84 w 788"/>
                  <a:gd name="T57" fmla="*/ 102 h 1138"/>
                  <a:gd name="T58" fmla="*/ 76 w 788"/>
                  <a:gd name="T59" fmla="*/ 90 h 1138"/>
                  <a:gd name="T60" fmla="*/ 68 w 788"/>
                  <a:gd name="T61" fmla="*/ 77 h 1138"/>
                  <a:gd name="T62" fmla="*/ 60 w 788"/>
                  <a:gd name="T63" fmla="*/ 62 h 1138"/>
                  <a:gd name="T64" fmla="*/ 52 w 788"/>
                  <a:gd name="T65" fmla="*/ 47 h 1138"/>
                  <a:gd name="T66" fmla="*/ 45 w 788"/>
                  <a:gd name="T67" fmla="*/ 32 h 1138"/>
                  <a:gd name="T68" fmla="*/ 39 w 788"/>
                  <a:gd name="T69" fmla="*/ 18 h 1138"/>
                  <a:gd name="T70" fmla="*/ 35 w 788"/>
                  <a:gd name="T71" fmla="*/ 5 h 11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88"/>
                  <a:gd name="T109" fmla="*/ 0 h 1138"/>
                  <a:gd name="T110" fmla="*/ 788 w 788"/>
                  <a:gd name="T111" fmla="*/ 1138 h 113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88" h="1138">
                    <a:moveTo>
                      <a:pt x="310" y="2"/>
                    </a:moveTo>
                    <a:lnTo>
                      <a:pt x="298" y="0"/>
                    </a:lnTo>
                    <a:lnTo>
                      <a:pt x="282" y="0"/>
                    </a:lnTo>
                    <a:lnTo>
                      <a:pt x="263" y="0"/>
                    </a:lnTo>
                    <a:lnTo>
                      <a:pt x="242" y="2"/>
                    </a:lnTo>
                    <a:lnTo>
                      <a:pt x="219" y="4"/>
                    </a:lnTo>
                    <a:lnTo>
                      <a:pt x="192" y="7"/>
                    </a:lnTo>
                    <a:lnTo>
                      <a:pt x="167" y="12"/>
                    </a:lnTo>
                    <a:lnTo>
                      <a:pt x="141" y="17"/>
                    </a:lnTo>
                    <a:lnTo>
                      <a:pt x="116" y="25"/>
                    </a:lnTo>
                    <a:lnTo>
                      <a:pt x="91" y="35"/>
                    </a:lnTo>
                    <a:lnTo>
                      <a:pt x="67" y="45"/>
                    </a:lnTo>
                    <a:lnTo>
                      <a:pt x="47" y="58"/>
                    </a:lnTo>
                    <a:lnTo>
                      <a:pt x="29" y="73"/>
                    </a:lnTo>
                    <a:lnTo>
                      <a:pt x="16" y="91"/>
                    </a:lnTo>
                    <a:lnTo>
                      <a:pt x="6" y="109"/>
                    </a:lnTo>
                    <a:lnTo>
                      <a:pt x="0" y="131"/>
                    </a:lnTo>
                    <a:lnTo>
                      <a:pt x="0" y="137"/>
                    </a:lnTo>
                    <a:lnTo>
                      <a:pt x="1" y="144"/>
                    </a:lnTo>
                    <a:lnTo>
                      <a:pt x="3" y="152"/>
                    </a:lnTo>
                    <a:lnTo>
                      <a:pt x="4" y="162"/>
                    </a:lnTo>
                    <a:lnTo>
                      <a:pt x="13" y="197"/>
                    </a:lnTo>
                    <a:lnTo>
                      <a:pt x="25" y="240"/>
                    </a:lnTo>
                    <a:lnTo>
                      <a:pt x="39" y="290"/>
                    </a:lnTo>
                    <a:lnTo>
                      <a:pt x="57" y="348"/>
                    </a:lnTo>
                    <a:lnTo>
                      <a:pt x="76" y="410"/>
                    </a:lnTo>
                    <a:lnTo>
                      <a:pt x="100" y="474"/>
                    </a:lnTo>
                    <a:lnTo>
                      <a:pt x="123" y="543"/>
                    </a:lnTo>
                    <a:lnTo>
                      <a:pt x="150" y="612"/>
                    </a:lnTo>
                    <a:lnTo>
                      <a:pt x="176" y="684"/>
                    </a:lnTo>
                    <a:lnTo>
                      <a:pt x="205" y="753"/>
                    </a:lnTo>
                    <a:lnTo>
                      <a:pt x="235" y="822"/>
                    </a:lnTo>
                    <a:lnTo>
                      <a:pt x="264" y="887"/>
                    </a:lnTo>
                    <a:lnTo>
                      <a:pt x="293" y="949"/>
                    </a:lnTo>
                    <a:lnTo>
                      <a:pt x="323" y="1005"/>
                    </a:lnTo>
                    <a:lnTo>
                      <a:pt x="352" y="1055"/>
                    </a:lnTo>
                    <a:lnTo>
                      <a:pt x="381" y="1098"/>
                    </a:lnTo>
                    <a:lnTo>
                      <a:pt x="389" y="1109"/>
                    </a:lnTo>
                    <a:lnTo>
                      <a:pt x="398" y="1120"/>
                    </a:lnTo>
                    <a:lnTo>
                      <a:pt x="406" y="1130"/>
                    </a:lnTo>
                    <a:lnTo>
                      <a:pt x="414" y="1138"/>
                    </a:lnTo>
                    <a:lnTo>
                      <a:pt x="436" y="1130"/>
                    </a:lnTo>
                    <a:lnTo>
                      <a:pt x="461" y="1121"/>
                    </a:lnTo>
                    <a:lnTo>
                      <a:pt x="487" y="1111"/>
                    </a:lnTo>
                    <a:lnTo>
                      <a:pt x="517" y="1099"/>
                    </a:lnTo>
                    <a:lnTo>
                      <a:pt x="547" y="1088"/>
                    </a:lnTo>
                    <a:lnTo>
                      <a:pt x="578" y="1075"/>
                    </a:lnTo>
                    <a:lnTo>
                      <a:pt x="609" y="1062"/>
                    </a:lnTo>
                    <a:lnTo>
                      <a:pt x="640" y="1049"/>
                    </a:lnTo>
                    <a:lnTo>
                      <a:pt x="669" y="1036"/>
                    </a:lnTo>
                    <a:lnTo>
                      <a:pt x="697" y="1023"/>
                    </a:lnTo>
                    <a:lnTo>
                      <a:pt x="722" y="1012"/>
                    </a:lnTo>
                    <a:lnTo>
                      <a:pt x="744" y="999"/>
                    </a:lnTo>
                    <a:lnTo>
                      <a:pt x="762" y="987"/>
                    </a:lnTo>
                    <a:lnTo>
                      <a:pt x="775" y="977"/>
                    </a:lnTo>
                    <a:lnTo>
                      <a:pt x="785" y="967"/>
                    </a:lnTo>
                    <a:lnTo>
                      <a:pt x="788" y="959"/>
                    </a:lnTo>
                    <a:lnTo>
                      <a:pt x="756" y="915"/>
                    </a:lnTo>
                    <a:lnTo>
                      <a:pt x="722" y="868"/>
                    </a:lnTo>
                    <a:lnTo>
                      <a:pt x="687" y="813"/>
                    </a:lnTo>
                    <a:lnTo>
                      <a:pt x="650" y="755"/>
                    </a:lnTo>
                    <a:lnTo>
                      <a:pt x="612" y="693"/>
                    </a:lnTo>
                    <a:lnTo>
                      <a:pt x="575" y="627"/>
                    </a:lnTo>
                    <a:lnTo>
                      <a:pt x="537" y="561"/>
                    </a:lnTo>
                    <a:lnTo>
                      <a:pt x="500" y="492"/>
                    </a:lnTo>
                    <a:lnTo>
                      <a:pt x="467" y="423"/>
                    </a:lnTo>
                    <a:lnTo>
                      <a:pt x="433" y="354"/>
                    </a:lnTo>
                    <a:lnTo>
                      <a:pt x="404" y="287"/>
                    </a:lnTo>
                    <a:lnTo>
                      <a:pt x="376" y="223"/>
                    </a:lnTo>
                    <a:lnTo>
                      <a:pt x="352" y="161"/>
                    </a:lnTo>
                    <a:lnTo>
                      <a:pt x="333" y="102"/>
                    </a:lnTo>
                    <a:lnTo>
                      <a:pt x="318" y="49"/>
                    </a:lnTo>
                    <a:lnTo>
                      <a:pt x="310" y="2"/>
                    </a:lnTo>
                    <a:close/>
                  </a:path>
                </a:pathLst>
              </a:custGeom>
              <a:solidFill>
                <a:srgbClr val="F4FC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3" name="Freeform 26">
                <a:extLst>
                  <a:ext uri="{FF2B5EF4-FFF2-40B4-BE49-F238E27FC236}">
                    <a16:creationId xmlns:a16="http://schemas.microsoft.com/office/drawing/2014/main" id="{15CD3FAA-284D-9042-8196-EBE67D937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4" y="4707"/>
                <a:ext cx="142" cy="312"/>
              </a:xfrm>
              <a:custGeom>
                <a:avLst/>
                <a:gdLst>
                  <a:gd name="T0" fmla="*/ 5 w 425"/>
                  <a:gd name="T1" fmla="*/ 0 h 936"/>
                  <a:gd name="T2" fmla="*/ 5 w 425"/>
                  <a:gd name="T3" fmla="*/ 0 h 936"/>
                  <a:gd name="T4" fmla="*/ 5 w 425"/>
                  <a:gd name="T5" fmla="*/ 1 h 936"/>
                  <a:gd name="T6" fmla="*/ 5 w 425"/>
                  <a:gd name="T7" fmla="*/ 1 h 936"/>
                  <a:gd name="T8" fmla="*/ 5 w 425"/>
                  <a:gd name="T9" fmla="*/ 2 h 936"/>
                  <a:gd name="T10" fmla="*/ 4 w 425"/>
                  <a:gd name="T11" fmla="*/ 4 h 936"/>
                  <a:gd name="T12" fmla="*/ 4 w 425"/>
                  <a:gd name="T13" fmla="*/ 6 h 936"/>
                  <a:gd name="T14" fmla="*/ 2 w 425"/>
                  <a:gd name="T15" fmla="*/ 9 h 936"/>
                  <a:gd name="T16" fmla="*/ 1 w 425"/>
                  <a:gd name="T17" fmla="*/ 13 h 936"/>
                  <a:gd name="T18" fmla="*/ 0 w 425"/>
                  <a:gd name="T19" fmla="*/ 16 h 936"/>
                  <a:gd name="T20" fmla="*/ 0 w 425"/>
                  <a:gd name="T21" fmla="*/ 20 h 936"/>
                  <a:gd name="T22" fmla="*/ 0 w 425"/>
                  <a:gd name="T23" fmla="*/ 24 h 936"/>
                  <a:gd name="T24" fmla="*/ 1 w 425"/>
                  <a:gd name="T25" fmla="*/ 30 h 936"/>
                  <a:gd name="T26" fmla="*/ 3 w 425"/>
                  <a:gd name="T27" fmla="*/ 36 h 936"/>
                  <a:gd name="T28" fmla="*/ 5 w 425"/>
                  <a:gd name="T29" fmla="*/ 43 h 936"/>
                  <a:gd name="T30" fmla="*/ 6 w 425"/>
                  <a:gd name="T31" fmla="*/ 50 h 936"/>
                  <a:gd name="T32" fmla="*/ 9 w 425"/>
                  <a:gd name="T33" fmla="*/ 57 h 936"/>
                  <a:gd name="T34" fmla="*/ 11 w 425"/>
                  <a:gd name="T35" fmla="*/ 63 h 936"/>
                  <a:gd name="T36" fmla="*/ 13 w 425"/>
                  <a:gd name="T37" fmla="*/ 70 h 936"/>
                  <a:gd name="T38" fmla="*/ 15 w 425"/>
                  <a:gd name="T39" fmla="*/ 76 h 936"/>
                  <a:gd name="T40" fmla="*/ 17 w 425"/>
                  <a:gd name="T41" fmla="*/ 81 h 936"/>
                  <a:gd name="T42" fmla="*/ 19 w 425"/>
                  <a:gd name="T43" fmla="*/ 86 h 936"/>
                  <a:gd name="T44" fmla="*/ 21 w 425"/>
                  <a:gd name="T45" fmla="*/ 90 h 936"/>
                  <a:gd name="T46" fmla="*/ 22 w 425"/>
                  <a:gd name="T47" fmla="*/ 92 h 936"/>
                  <a:gd name="T48" fmla="*/ 23 w 425"/>
                  <a:gd name="T49" fmla="*/ 94 h 936"/>
                  <a:gd name="T50" fmla="*/ 25 w 425"/>
                  <a:gd name="T51" fmla="*/ 95 h 936"/>
                  <a:gd name="T52" fmla="*/ 27 w 425"/>
                  <a:gd name="T53" fmla="*/ 96 h 936"/>
                  <a:gd name="T54" fmla="*/ 29 w 425"/>
                  <a:gd name="T55" fmla="*/ 97 h 936"/>
                  <a:gd name="T56" fmla="*/ 31 w 425"/>
                  <a:gd name="T57" fmla="*/ 98 h 936"/>
                  <a:gd name="T58" fmla="*/ 35 w 425"/>
                  <a:gd name="T59" fmla="*/ 100 h 936"/>
                  <a:gd name="T60" fmla="*/ 38 w 425"/>
                  <a:gd name="T61" fmla="*/ 101 h 936"/>
                  <a:gd name="T62" fmla="*/ 42 w 425"/>
                  <a:gd name="T63" fmla="*/ 102 h 936"/>
                  <a:gd name="T64" fmla="*/ 47 w 425"/>
                  <a:gd name="T65" fmla="*/ 104 h 936"/>
                  <a:gd name="T66" fmla="*/ 44 w 425"/>
                  <a:gd name="T67" fmla="*/ 99 h 936"/>
                  <a:gd name="T68" fmla="*/ 41 w 425"/>
                  <a:gd name="T69" fmla="*/ 94 h 936"/>
                  <a:gd name="T70" fmla="*/ 38 w 425"/>
                  <a:gd name="T71" fmla="*/ 87 h 936"/>
                  <a:gd name="T72" fmla="*/ 34 w 425"/>
                  <a:gd name="T73" fmla="*/ 81 h 936"/>
                  <a:gd name="T74" fmla="*/ 31 w 425"/>
                  <a:gd name="T75" fmla="*/ 73 h 936"/>
                  <a:gd name="T76" fmla="*/ 28 w 425"/>
                  <a:gd name="T77" fmla="*/ 66 h 936"/>
                  <a:gd name="T78" fmla="*/ 25 w 425"/>
                  <a:gd name="T79" fmla="*/ 58 h 936"/>
                  <a:gd name="T80" fmla="*/ 22 w 425"/>
                  <a:gd name="T81" fmla="*/ 50 h 936"/>
                  <a:gd name="T82" fmla="*/ 19 w 425"/>
                  <a:gd name="T83" fmla="*/ 42 h 936"/>
                  <a:gd name="T84" fmla="*/ 16 w 425"/>
                  <a:gd name="T85" fmla="*/ 35 h 936"/>
                  <a:gd name="T86" fmla="*/ 13 w 425"/>
                  <a:gd name="T87" fmla="*/ 28 h 936"/>
                  <a:gd name="T88" fmla="*/ 11 w 425"/>
                  <a:gd name="T89" fmla="*/ 21 h 936"/>
                  <a:gd name="T90" fmla="*/ 9 w 425"/>
                  <a:gd name="T91" fmla="*/ 14 h 936"/>
                  <a:gd name="T92" fmla="*/ 8 w 425"/>
                  <a:gd name="T93" fmla="*/ 9 h 936"/>
                  <a:gd name="T94" fmla="*/ 6 w 425"/>
                  <a:gd name="T95" fmla="*/ 4 h 936"/>
                  <a:gd name="T96" fmla="*/ 5 w 425"/>
                  <a:gd name="T97" fmla="*/ 0 h 9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25"/>
                  <a:gd name="T148" fmla="*/ 0 h 936"/>
                  <a:gd name="T149" fmla="*/ 425 w 425"/>
                  <a:gd name="T150" fmla="*/ 936 h 9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25" h="936">
                    <a:moveTo>
                      <a:pt x="48" y="0"/>
                    </a:moveTo>
                    <a:lnTo>
                      <a:pt x="48" y="2"/>
                    </a:lnTo>
                    <a:lnTo>
                      <a:pt x="48" y="5"/>
                    </a:lnTo>
                    <a:lnTo>
                      <a:pt x="47" y="11"/>
                    </a:lnTo>
                    <a:lnTo>
                      <a:pt x="44" y="19"/>
                    </a:lnTo>
                    <a:lnTo>
                      <a:pt x="39" y="35"/>
                    </a:lnTo>
                    <a:lnTo>
                      <a:pt x="32" y="55"/>
                    </a:lnTo>
                    <a:lnTo>
                      <a:pt x="20" y="82"/>
                    </a:lnTo>
                    <a:lnTo>
                      <a:pt x="6" y="117"/>
                    </a:lnTo>
                    <a:lnTo>
                      <a:pt x="0" y="141"/>
                    </a:lnTo>
                    <a:lnTo>
                      <a:pt x="0" y="177"/>
                    </a:lnTo>
                    <a:lnTo>
                      <a:pt x="4" y="220"/>
                    </a:lnTo>
                    <a:lnTo>
                      <a:pt x="13" y="271"/>
                    </a:lnTo>
                    <a:lnTo>
                      <a:pt x="26" y="325"/>
                    </a:lnTo>
                    <a:lnTo>
                      <a:pt x="41" y="386"/>
                    </a:lnTo>
                    <a:lnTo>
                      <a:pt x="58" y="446"/>
                    </a:lnTo>
                    <a:lnTo>
                      <a:pt x="78" y="509"/>
                    </a:lnTo>
                    <a:lnTo>
                      <a:pt x="98" y="570"/>
                    </a:lnTo>
                    <a:lnTo>
                      <a:pt x="119" y="628"/>
                    </a:lnTo>
                    <a:lnTo>
                      <a:pt x="138" y="683"/>
                    </a:lnTo>
                    <a:lnTo>
                      <a:pt x="157" y="733"/>
                    </a:lnTo>
                    <a:lnTo>
                      <a:pt x="174" y="775"/>
                    </a:lnTo>
                    <a:lnTo>
                      <a:pt x="189" y="808"/>
                    </a:lnTo>
                    <a:lnTo>
                      <a:pt x="201" y="831"/>
                    </a:lnTo>
                    <a:lnTo>
                      <a:pt x="210" y="843"/>
                    </a:lnTo>
                    <a:lnTo>
                      <a:pt x="223" y="853"/>
                    </a:lnTo>
                    <a:lnTo>
                      <a:pt x="239" y="861"/>
                    </a:lnTo>
                    <a:lnTo>
                      <a:pt x="258" y="873"/>
                    </a:lnTo>
                    <a:lnTo>
                      <a:pt x="282" y="883"/>
                    </a:lnTo>
                    <a:lnTo>
                      <a:pt x="310" y="896"/>
                    </a:lnTo>
                    <a:lnTo>
                      <a:pt x="342" y="907"/>
                    </a:lnTo>
                    <a:lnTo>
                      <a:pt x="380" y="922"/>
                    </a:lnTo>
                    <a:lnTo>
                      <a:pt x="425" y="936"/>
                    </a:lnTo>
                    <a:lnTo>
                      <a:pt x="396" y="893"/>
                    </a:lnTo>
                    <a:lnTo>
                      <a:pt x="367" y="843"/>
                    </a:lnTo>
                    <a:lnTo>
                      <a:pt x="337" y="787"/>
                    </a:lnTo>
                    <a:lnTo>
                      <a:pt x="308" y="725"/>
                    </a:lnTo>
                    <a:lnTo>
                      <a:pt x="279" y="660"/>
                    </a:lnTo>
                    <a:lnTo>
                      <a:pt x="249" y="591"/>
                    </a:lnTo>
                    <a:lnTo>
                      <a:pt x="220" y="522"/>
                    </a:lnTo>
                    <a:lnTo>
                      <a:pt x="194" y="450"/>
                    </a:lnTo>
                    <a:lnTo>
                      <a:pt x="167" y="381"/>
                    </a:lnTo>
                    <a:lnTo>
                      <a:pt x="144" y="312"/>
                    </a:lnTo>
                    <a:lnTo>
                      <a:pt x="120" y="248"/>
                    </a:lnTo>
                    <a:lnTo>
                      <a:pt x="101" y="186"/>
                    </a:lnTo>
                    <a:lnTo>
                      <a:pt x="83" y="128"/>
                    </a:lnTo>
                    <a:lnTo>
                      <a:pt x="69" y="78"/>
                    </a:lnTo>
                    <a:lnTo>
                      <a:pt x="57" y="3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4" name="Freeform 27">
                <a:extLst>
                  <a:ext uri="{FF2B5EF4-FFF2-40B4-BE49-F238E27FC236}">
                    <a16:creationId xmlns:a16="http://schemas.microsoft.com/office/drawing/2014/main" id="{99648A85-61B2-6340-B32E-DA5EC47011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0" y="4696"/>
                <a:ext cx="64" cy="69"/>
              </a:xfrm>
              <a:custGeom>
                <a:avLst/>
                <a:gdLst>
                  <a:gd name="T0" fmla="*/ 3 w 192"/>
                  <a:gd name="T1" fmla="*/ 1 h 208"/>
                  <a:gd name="T2" fmla="*/ 1 w 192"/>
                  <a:gd name="T3" fmla="*/ 3 h 208"/>
                  <a:gd name="T4" fmla="*/ 0 w 192"/>
                  <a:gd name="T5" fmla="*/ 5 h 208"/>
                  <a:gd name="T6" fmla="*/ 0 w 192"/>
                  <a:gd name="T7" fmla="*/ 7 h 208"/>
                  <a:gd name="T8" fmla="*/ 0 w 192"/>
                  <a:gd name="T9" fmla="*/ 10 h 208"/>
                  <a:gd name="T10" fmla="*/ 0 w 192"/>
                  <a:gd name="T11" fmla="*/ 13 h 208"/>
                  <a:gd name="T12" fmla="*/ 1 w 192"/>
                  <a:gd name="T13" fmla="*/ 16 h 208"/>
                  <a:gd name="T14" fmla="*/ 2 w 192"/>
                  <a:gd name="T15" fmla="*/ 19 h 208"/>
                  <a:gd name="T16" fmla="*/ 4 w 192"/>
                  <a:gd name="T17" fmla="*/ 21 h 208"/>
                  <a:gd name="T18" fmla="*/ 6 w 192"/>
                  <a:gd name="T19" fmla="*/ 22 h 208"/>
                  <a:gd name="T20" fmla="*/ 8 w 192"/>
                  <a:gd name="T21" fmla="*/ 23 h 208"/>
                  <a:gd name="T22" fmla="*/ 10 w 192"/>
                  <a:gd name="T23" fmla="*/ 23 h 208"/>
                  <a:gd name="T24" fmla="*/ 12 w 192"/>
                  <a:gd name="T25" fmla="*/ 23 h 208"/>
                  <a:gd name="T26" fmla="*/ 14 w 192"/>
                  <a:gd name="T27" fmla="*/ 22 h 208"/>
                  <a:gd name="T28" fmla="*/ 16 w 192"/>
                  <a:gd name="T29" fmla="*/ 21 h 208"/>
                  <a:gd name="T30" fmla="*/ 18 w 192"/>
                  <a:gd name="T31" fmla="*/ 19 h 208"/>
                  <a:gd name="T32" fmla="*/ 19 w 192"/>
                  <a:gd name="T33" fmla="*/ 18 h 208"/>
                  <a:gd name="T34" fmla="*/ 21 w 192"/>
                  <a:gd name="T35" fmla="*/ 14 h 208"/>
                  <a:gd name="T36" fmla="*/ 21 w 192"/>
                  <a:gd name="T37" fmla="*/ 10 h 208"/>
                  <a:gd name="T38" fmla="*/ 21 w 192"/>
                  <a:gd name="T39" fmla="*/ 6 h 208"/>
                  <a:gd name="T40" fmla="*/ 18 w 192"/>
                  <a:gd name="T41" fmla="*/ 3 h 208"/>
                  <a:gd name="T42" fmla="*/ 17 w 192"/>
                  <a:gd name="T43" fmla="*/ 2 h 208"/>
                  <a:gd name="T44" fmla="*/ 15 w 192"/>
                  <a:gd name="T45" fmla="*/ 2 h 208"/>
                  <a:gd name="T46" fmla="*/ 14 w 192"/>
                  <a:gd name="T47" fmla="*/ 1 h 208"/>
                  <a:gd name="T48" fmla="*/ 12 w 192"/>
                  <a:gd name="T49" fmla="*/ 0 h 208"/>
                  <a:gd name="T50" fmla="*/ 9 w 192"/>
                  <a:gd name="T51" fmla="*/ 0 h 208"/>
                  <a:gd name="T52" fmla="*/ 7 w 192"/>
                  <a:gd name="T53" fmla="*/ 0 h 208"/>
                  <a:gd name="T54" fmla="*/ 5 w 192"/>
                  <a:gd name="T55" fmla="*/ 0 h 208"/>
                  <a:gd name="T56" fmla="*/ 3 w 192"/>
                  <a:gd name="T57" fmla="*/ 1 h 20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92"/>
                  <a:gd name="T88" fmla="*/ 0 h 208"/>
                  <a:gd name="T89" fmla="*/ 192 w 192"/>
                  <a:gd name="T90" fmla="*/ 208 h 20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92" h="208">
                    <a:moveTo>
                      <a:pt x="26" y="11"/>
                    </a:moveTo>
                    <a:lnTo>
                      <a:pt x="13" y="24"/>
                    </a:lnTo>
                    <a:lnTo>
                      <a:pt x="4" y="43"/>
                    </a:lnTo>
                    <a:lnTo>
                      <a:pt x="0" y="67"/>
                    </a:lnTo>
                    <a:lnTo>
                      <a:pt x="0" y="93"/>
                    </a:lnTo>
                    <a:lnTo>
                      <a:pt x="3" y="120"/>
                    </a:lnTo>
                    <a:lnTo>
                      <a:pt x="10" y="148"/>
                    </a:lnTo>
                    <a:lnTo>
                      <a:pt x="20" y="171"/>
                    </a:lnTo>
                    <a:lnTo>
                      <a:pt x="35" y="189"/>
                    </a:lnTo>
                    <a:lnTo>
                      <a:pt x="51" y="201"/>
                    </a:lnTo>
                    <a:lnTo>
                      <a:pt x="70" y="206"/>
                    </a:lnTo>
                    <a:lnTo>
                      <a:pt x="91" y="208"/>
                    </a:lnTo>
                    <a:lnTo>
                      <a:pt x="111" y="204"/>
                    </a:lnTo>
                    <a:lnTo>
                      <a:pt x="130" y="196"/>
                    </a:lnTo>
                    <a:lnTo>
                      <a:pt x="148" y="186"/>
                    </a:lnTo>
                    <a:lnTo>
                      <a:pt x="163" y="176"/>
                    </a:lnTo>
                    <a:lnTo>
                      <a:pt x="174" y="163"/>
                    </a:lnTo>
                    <a:lnTo>
                      <a:pt x="189" y="130"/>
                    </a:lnTo>
                    <a:lnTo>
                      <a:pt x="192" y="89"/>
                    </a:lnTo>
                    <a:lnTo>
                      <a:pt x="185" y="50"/>
                    </a:lnTo>
                    <a:lnTo>
                      <a:pt x="166" y="27"/>
                    </a:lnTo>
                    <a:lnTo>
                      <a:pt x="152" y="21"/>
                    </a:lnTo>
                    <a:lnTo>
                      <a:pt x="138" y="14"/>
                    </a:lnTo>
                    <a:lnTo>
                      <a:pt x="122" y="8"/>
                    </a:lnTo>
                    <a:lnTo>
                      <a:pt x="104" y="2"/>
                    </a:lnTo>
                    <a:lnTo>
                      <a:pt x="85" y="0"/>
                    </a:lnTo>
                    <a:lnTo>
                      <a:pt x="66" y="0"/>
                    </a:lnTo>
                    <a:lnTo>
                      <a:pt x="47" y="2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5" name="Freeform 28">
                <a:extLst>
                  <a:ext uri="{FF2B5EF4-FFF2-40B4-BE49-F238E27FC236}">
                    <a16:creationId xmlns:a16="http://schemas.microsoft.com/office/drawing/2014/main" id="{0D218B5B-A184-6644-BE82-2CB467913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6" y="4895"/>
                <a:ext cx="82" cy="84"/>
              </a:xfrm>
              <a:custGeom>
                <a:avLst/>
                <a:gdLst>
                  <a:gd name="T0" fmla="*/ 4 w 247"/>
                  <a:gd name="T1" fmla="*/ 3 h 251"/>
                  <a:gd name="T2" fmla="*/ 2 w 247"/>
                  <a:gd name="T3" fmla="*/ 5 h 251"/>
                  <a:gd name="T4" fmla="*/ 1 w 247"/>
                  <a:gd name="T5" fmla="*/ 7 h 251"/>
                  <a:gd name="T6" fmla="*/ 1 w 247"/>
                  <a:gd name="T7" fmla="*/ 9 h 251"/>
                  <a:gd name="T8" fmla="*/ 0 w 247"/>
                  <a:gd name="T9" fmla="*/ 11 h 251"/>
                  <a:gd name="T10" fmla="*/ 0 w 247"/>
                  <a:gd name="T11" fmla="*/ 13 h 251"/>
                  <a:gd name="T12" fmla="*/ 1 w 247"/>
                  <a:gd name="T13" fmla="*/ 15 h 251"/>
                  <a:gd name="T14" fmla="*/ 1 w 247"/>
                  <a:gd name="T15" fmla="*/ 17 h 251"/>
                  <a:gd name="T16" fmla="*/ 3 w 247"/>
                  <a:gd name="T17" fmla="*/ 19 h 251"/>
                  <a:gd name="T18" fmla="*/ 5 w 247"/>
                  <a:gd name="T19" fmla="*/ 21 h 251"/>
                  <a:gd name="T20" fmla="*/ 6 w 247"/>
                  <a:gd name="T21" fmla="*/ 23 h 251"/>
                  <a:gd name="T22" fmla="*/ 9 w 247"/>
                  <a:gd name="T23" fmla="*/ 25 h 251"/>
                  <a:gd name="T24" fmla="*/ 11 w 247"/>
                  <a:gd name="T25" fmla="*/ 26 h 251"/>
                  <a:gd name="T26" fmla="*/ 13 w 247"/>
                  <a:gd name="T27" fmla="*/ 27 h 251"/>
                  <a:gd name="T28" fmla="*/ 15 w 247"/>
                  <a:gd name="T29" fmla="*/ 28 h 251"/>
                  <a:gd name="T30" fmla="*/ 16 w 247"/>
                  <a:gd name="T31" fmla="*/ 28 h 251"/>
                  <a:gd name="T32" fmla="*/ 18 w 247"/>
                  <a:gd name="T33" fmla="*/ 27 h 251"/>
                  <a:gd name="T34" fmla="*/ 20 w 247"/>
                  <a:gd name="T35" fmla="*/ 26 h 251"/>
                  <a:gd name="T36" fmla="*/ 22 w 247"/>
                  <a:gd name="T37" fmla="*/ 25 h 251"/>
                  <a:gd name="T38" fmla="*/ 23 w 247"/>
                  <a:gd name="T39" fmla="*/ 25 h 251"/>
                  <a:gd name="T40" fmla="*/ 25 w 247"/>
                  <a:gd name="T41" fmla="*/ 24 h 251"/>
                  <a:gd name="T42" fmla="*/ 26 w 247"/>
                  <a:gd name="T43" fmla="*/ 23 h 251"/>
                  <a:gd name="T44" fmla="*/ 27 w 247"/>
                  <a:gd name="T45" fmla="*/ 21 h 251"/>
                  <a:gd name="T46" fmla="*/ 27 w 247"/>
                  <a:gd name="T47" fmla="*/ 20 h 251"/>
                  <a:gd name="T48" fmla="*/ 27 w 247"/>
                  <a:gd name="T49" fmla="*/ 18 h 251"/>
                  <a:gd name="T50" fmla="*/ 27 w 247"/>
                  <a:gd name="T51" fmla="*/ 16 h 251"/>
                  <a:gd name="T52" fmla="*/ 26 w 247"/>
                  <a:gd name="T53" fmla="*/ 13 h 251"/>
                  <a:gd name="T54" fmla="*/ 25 w 247"/>
                  <a:gd name="T55" fmla="*/ 11 h 251"/>
                  <a:gd name="T56" fmla="*/ 24 w 247"/>
                  <a:gd name="T57" fmla="*/ 8 h 251"/>
                  <a:gd name="T58" fmla="*/ 22 w 247"/>
                  <a:gd name="T59" fmla="*/ 6 h 251"/>
                  <a:gd name="T60" fmla="*/ 20 w 247"/>
                  <a:gd name="T61" fmla="*/ 3 h 251"/>
                  <a:gd name="T62" fmla="*/ 18 w 247"/>
                  <a:gd name="T63" fmla="*/ 2 h 251"/>
                  <a:gd name="T64" fmla="*/ 16 w 247"/>
                  <a:gd name="T65" fmla="*/ 1 h 251"/>
                  <a:gd name="T66" fmla="*/ 14 w 247"/>
                  <a:gd name="T67" fmla="*/ 0 h 251"/>
                  <a:gd name="T68" fmla="*/ 12 w 247"/>
                  <a:gd name="T69" fmla="*/ 0 h 251"/>
                  <a:gd name="T70" fmla="*/ 10 w 247"/>
                  <a:gd name="T71" fmla="*/ 0 h 251"/>
                  <a:gd name="T72" fmla="*/ 9 w 247"/>
                  <a:gd name="T73" fmla="*/ 0 h 251"/>
                  <a:gd name="T74" fmla="*/ 7 w 247"/>
                  <a:gd name="T75" fmla="*/ 1 h 251"/>
                  <a:gd name="T76" fmla="*/ 6 w 247"/>
                  <a:gd name="T77" fmla="*/ 1 h 251"/>
                  <a:gd name="T78" fmla="*/ 5 w 247"/>
                  <a:gd name="T79" fmla="*/ 2 h 251"/>
                  <a:gd name="T80" fmla="*/ 4 w 247"/>
                  <a:gd name="T81" fmla="*/ 3 h 25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7"/>
                  <a:gd name="T124" fmla="*/ 0 h 251"/>
                  <a:gd name="T125" fmla="*/ 247 w 247"/>
                  <a:gd name="T126" fmla="*/ 251 h 25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7" h="251">
                    <a:moveTo>
                      <a:pt x="33" y="29"/>
                    </a:moveTo>
                    <a:lnTo>
                      <a:pt x="21" y="44"/>
                    </a:lnTo>
                    <a:lnTo>
                      <a:pt x="12" y="60"/>
                    </a:lnTo>
                    <a:lnTo>
                      <a:pt x="5" y="79"/>
                    </a:lnTo>
                    <a:lnTo>
                      <a:pt x="0" y="97"/>
                    </a:lnTo>
                    <a:lnTo>
                      <a:pt x="0" y="116"/>
                    </a:lnTo>
                    <a:lnTo>
                      <a:pt x="5" y="135"/>
                    </a:lnTo>
                    <a:lnTo>
                      <a:pt x="12" y="152"/>
                    </a:lnTo>
                    <a:lnTo>
                      <a:pt x="25" y="169"/>
                    </a:lnTo>
                    <a:lnTo>
                      <a:pt x="42" y="187"/>
                    </a:lnTo>
                    <a:lnTo>
                      <a:pt x="58" y="202"/>
                    </a:lnTo>
                    <a:lnTo>
                      <a:pt x="77" y="220"/>
                    </a:lnTo>
                    <a:lnTo>
                      <a:pt x="96" y="233"/>
                    </a:lnTo>
                    <a:lnTo>
                      <a:pt x="114" y="244"/>
                    </a:lnTo>
                    <a:lnTo>
                      <a:pt x="133" y="251"/>
                    </a:lnTo>
                    <a:lnTo>
                      <a:pt x="149" y="251"/>
                    </a:lnTo>
                    <a:lnTo>
                      <a:pt x="165" y="246"/>
                    </a:lnTo>
                    <a:lnTo>
                      <a:pt x="180" y="237"/>
                    </a:lnTo>
                    <a:lnTo>
                      <a:pt x="196" y="228"/>
                    </a:lnTo>
                    <a:lnTo>
                      <a:pt x="209" y="220"/>
                    </a:lnTo>
                    <a:lnTo>
                      <a:pt x="222" y="212"/>
                    </a:lnTo>
                    <a:lnTo>
                      <a:pt x="232" y="202"/>
                    </a:lnTo>
                    <a:lnTo>
                      <a:pt x="240" y="191"/>
                    </a:lnTo>
                    <a:lnTo>
                      <a:pt x="246" y="178"/>
                    </a:lnTo>
                    <a:lnTo>
                      <a:pt x="247" y="162"/>
                    </a:lnTo>
                    <a:lnTo>
                      <a:pt x="244" y="142"/>
                    </a:lnTo>
                    <a:lnTo>
                      <a:pt x="238" y="120"/>
                    </a:lnTo>
                    <a:lnTo>
                      <a:pt x="228" y="96"/>
                    </a:lnTo>
                    <a:lnTo>
                      <a:pt x="215" y="72"/>
                    </a:lnTo>
                    <a:lnTo>
                      <a:pt x="200" y="50"/>
                    </a:lnTo>
                    <a:lnTo>
                      <a:pt x="184" y="30"/>
                    </a:lnTo>
                    <a:lnTo>
                      <a:pt x="165" y="16"/>
                    </a:lnTo>
                    <a:lnTo>
                      <a:pt x="147" y="7"/>
                    </a:lnTo>
                    <a:lnTo>
                      <a:pt x="130" y="3"/>
                    </a:lnTo>
                    <a:lnTo>
                      <a:pt x="112" y="0"/>
                    </a:lnTo>
                    <a:lnTo>
                      <a:pt x="94" y="1"/>
                    </a:lnTo>
                    <a:lnTo>
                      <a:pt x="80" y="3"/>
                    </a:lnTo>
                    <a:lnTo>
                      <a:pt x="65" y="7"/>
                    </a:lnTo>
                    <a:lnTo>
                      <a:pt x="52" y="13"/>
                    </a:lnTo>
                    <a:lnTo>
                      <a:pt x="42" y="20"/>
                    </a:lnTo>
                    <a:lnTo>
                      <a:pt x="33" y="29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6" name="Freeform 29">
                <a:extLst>
                  <a:ext uri="{FF2B5EF4-FFF2-40B4-BE49-F238E27FC236}">
                    <a16:creationId xmlns:a16="http://schemas.microsoft.com/office/drawing/2014/main" id="{B7AA0C77-C354-7040-8867-66D3C324AA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3" y="4687"/>
                <a:ext cx="75" cy="80"/>
              </a:xfrm>
              <a:custGeom>
                <a:avLst/>
                <a:gdLst>
                  <a:gd name="T0" fmla="*/ 13 w 226"/>
                  <a:gd name="T1" fmla="*/ 0 h 240"/>
                  <a:gd name="T2" fmla="*/ 10 w 226"/>
                  <a:gd name="T3" fmla="*/ 0 h 240"/>
                  <a:gd name="T4" fmla="*/ 7 w 226"/>
                  <a:gd name="T5" fmla="*/ 0 h 240"/>
                  <a:gd name="T6" fmla="*/ 5 w 226"/>
                  <a:gd name="T7" fmla="*/ 1 h 240"/>
                  <a:gd name="T8" fmla="*/ 2 w 226"/>
                  <a:gd name="T9" fmla="*/ 4 h 240"/>
                  <a:gd name="T10" fmla="*/ 0 w 226"/>
                  <a:gd name="T11" fmla="*/ 9 h 240"/>
                  <a:gd name="T12" fmla="*/ 0 w 226"/>
                  <a:gd name="T13" fmla="*/ 14 h 240"/>
                  <a:gd name="T14" fmla="*/ 2 w 226"/>
                  <a:gd name="T15" fmla="*/ 19 h 240"/>
                  <a:gd name="T16" fmla="*/ 4 w 226"/>
                  <a:gd name="T17" fmla="*/ 22 h 240"/>
                  <a:gd name="T18" fmla="*/ 6 w 226"/>
                  <a:gd name="T19" fmla="*/ 25 h 240"/>
                  <a:gd name="T20" fmla="*/ 9 w 226"/>
                  <a:gd name="T21" fmla="*/ 26 h 240"/>
                  <a:gd name="T22" fmla="*/ 13 w 226"/>
                  <a:gd name="T23" fmla="*/ 27 h 240"/>
                  <a:gd name="T24" fmla="*/ 17 w 226"/>
                  <a:gd name="T25" fmla="*/ 25 h 240"/>
                  <a:gd name="T26" fmla="*/ 21 w 226"/>
                  <a:gd name="T27" fmla="*/ 23 h 240"/>
                  <a:gd name="T28" fmla="*/ 24 w 226"/>
                  <a:gd name="T29" fmla="*/ 19 h 240"/>
                  <a:gd name="T30" fmla="*/ 25 w 226"/>
                  <a:gd name="T31" fmla="*/ 15 h 240"/>
                  <a:gd name="T32" fmla="*/ 25 w 226"/>
                  <a:gd name="T33" fmla="*/ 12 h 240"/>
                  <a:gd name="T34" fmla="*/ 24 w 226"/>
                  <a:gd name="T35" fmla="*/ 11 h 240"/>
                  <a:gd name="T36" fmla="*/ 22 w 226"/>
                  <a:gd name="T37" fmla="*/ 11 h 240"/>
                  <a:gd name="T38" fmla="*/ 21 w 226"/>
                  <a:gd name="T39" fmla="*/ 12 h 240"/>
                  <a:gd name="T40" fmla="*/ 21 w 226"/>
                  <a:gd name="T41" fmla="*/ 14 h 240"/>
                  <a:gd name="T42" fmla="*/ 20 w 226"/>
                  <a:gd name="T43" fmla="*/ 18 h 240"/>
                  <a:gd name="T44" fmla="*/ 18 w 226"/>
                  <a:gd name="T45" fmla="*/ 20 h 240"/>
                  <a:gd name="T46" fmla="*/ 14 w 226"/>
                  <a:gd name="T47" fmla="*/ 22 h 240"/>
                  <a:gd name="T48" fmla="*/ 10 w 226"/>
                  <a:gd name="T49" fmla="*/ 22 h 240"/>
                  <a:gd name="T50" fmla="*/ 7 w 226"/>
                  <a:gd name="T51" fmla="*/ 20 h 240"/>
                  <a:gd name="T52" fmla="*/ 5 w 226"/>
                  <a:gd name="T53" fmla="*/ 16 h 240"/>
                  <a:gd name="T54" fmla="*/ 4 w 226"/>
                  <a:gd name="T55" fmla="*/ 12 h 240"/>
                  <a:gd name="T56" fmla="*/ 4 w 226"/>
                  <a:gd name="T57" fmla="*/ 8 h 240"/>
                  <a:gd name="T58" fmla="*/ 5 w 226"/>
                  <a:gd name="T59" fmla="*/ 6 h 240"/>
                  <a:gd name="T60" fmla="*/ 6 w 226"/>
                  <a:gd name="T61" fmla="*/ 4 h 240"/>
                  <a:gd name="T62" fmla="*/ 8 w 226"/>
                  <a:gd name="T63" fmla="*/ 3 h 240"/>
                  <a:gd name="T64" fmla="*/ 10 w 226"/>
                  <a:gd name="T65" fmla="*/ 3 h 240"/>
                  <a:gd name="T66" fmla="*/ 12 w 226"/>
                  <a:gd name="T67" fmla="*/ 3 h 240"/>
                  <a:gd name="T68" fmla="*/ 14 w 226"/>
                  <a:gd name="T69" fmla="*/ 3 h 240"/>
                  <a:gd name="T70" fmla="*/ 14 w 226"/>
                  <a:gd name="T71" fmla="*/ 1 h 2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26"/>
                  <a:gd name="T109" fmla="*/ 0 h 240"/>
                  <a:gd name="T110" fmla="*/ 226 w 226"/>
                  <a:gd name="T111" fmla="*/ 240 h 24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26" h="240">
                    <a:moveTo>
                      <a:pt x="125" y="6"/>
                    </a:moveTo>
                    <a:lnTo>
                      <a:pt x="115" y="3"/>
                    </a:lnTo>
                    <a:lnTo>
                      <a:pt x="104" y="0"/>
                    </a:lnTo>
                    <a:lnTo>
                      <a:pt x="93" y="0"/>
                    </a:lnTo>
                    <a:lnTo>
                      <a:pt x="79" y="0"/>
                    </a:lnTo>
                    <a:lnTo>
                      <a:pt x="66" y="2"/>
                    </a:lnTo>
                    <a:lnTo>
                      <a:pt x="54" y="6"/>
                    </a:lnTo>
                    <a:lnTo>
                      <a:pt x="43" y="12"/>
                    </a:lnTo>
                    <a:lnTo>
                      <a:pt x="32" y="19"/>
                    </a:lnTo>
                    <a:lnTo>
                      <a:pt x="16" y="37"/>
                    </a:lnTo>
                    <a:lnTo>
                      <a:pt x="6" y="58"/>
                    </a:lnTo>
                    <a:lnTo>
                      <a:pt x="0" y="79"/>
                    </a:lnTo>
                    <a:lnTo>
                      <a:pt x="0" y="101"/>
                    </a:lnTo>
                    <a:lnTo>
                      <a:pt x="2" y="124"/>
                    </a:lnTo>
                    <a:lnTo>
                      <a:pt x="7" y="145"/>
                    </a:lnTo>
                    <a:lnTo>
                      <a:pt x="15" y="168"/>
                    </a:lnTo>
                    <a:lnTo>
                      <a:pt x="24" y="188"/>
                    </a:lnTo>
                    <a:lnTo>
                      <a:pt x="32" y="201"/>
                    </a:lnTo>
                    <a:lnTo>
                      <a:pt x="43" y="213"/>
                    </a:lnTo>
                    <a:lnTo>
                      <a:pt x="56" y="223"/>
                    </a:lnTo>
                    <a:lnTo>
                      <a:pt x="69" y="231"/>
                    </a:lnTo>
                    <a:lnTo>
                      <a:pt x="84" y="237"/>
                    </a:lnTo>
                    <a:lnTo>
                      <a:pt x="98" y="240"/>
                    </a:lnTo>
                    <a:lnTo>
                      <a:pt x="113" y="240"/>
                    </a:lnTo>
                    <a:lnTo>
                      <a:pt x="129" y="237"/>
                    </a:lnTo>
                    <a:lnTo>
                      <a:pt x="151" y="229"/>
                    </a:lnTo>
                    <a:lnTo>
                      <a:pt x="172" y="219"/>
                    </a:lnTo>
                    <a:lnTo>
                      <a:pt x="189" y="204"/>
                    </a:lnTo>
                    <a:lnTo>
                      <a:pt x="206" y="188"/>
                    </a:lnTo>
                    <a:lnTo>
                      <a:pt x="216" y="171"/>
                    </a:lnTo>
                    <a:lnTo>
                      <a:pt x="223" y="152"/>
                    </a:lnTo>
                    <a:lnTo>
                      <a:pt x="226" y="131"/>
                    </a:lnTo>
                    <a:lnTo>
                      <a:pt x="223" y="109"/>
                    </a:lnTo>
                    <a:lnTo>
                      <a:pt x="222" y="104"/>
                    </a:lnTo>
                    <a:lnTo>
                      <a:pt x="219" y="98"/>
                    </a:lnTo>
                    <a:lnTo>
                      <a:pt x="213" y="95"/>
                    </a:lnTo>
                    <a:lnTo>
                      <a:pt x="207" y="95"/>
                    </a:lnTo>
                    <a:lnTo>
                      <a:pt x="201" y="96"/>
                    </a:lnTo>
                    <a:lnTo>
                      <a:pt x="197" y="99"/>
                    </a:lnTo>
                    <a:lnTo>
                      <a:pt x="194" y="105"/>
                    </a:lnTo>
                    <a:lnTo>
                      <a:pt x="192" y="111"/>
                    </a:lnTo>
                    <a:lnTo>
                      <a:pt x="191" y="127"/>
                    </a:lnTo>
                    <a:lnTo>
                      <a:pt x="188" y="142"/>
                    </a:lnTo>
                    <a:lnTo>
                      <a:pt x="182" y="158"/>
                    </a:lnTo>
                    <a:lnTo>
                      <a:pt x="173" y="171"/>
                    </a:lnTo>
                    <a:lnTo>
                      <a:pt x="162" y="183"/>
                    </a:lnTo>
                    <a:lnTo>
                      <a:pt x="147" y="191"/>
                    </a:lnTo>
                    <a:lnTo>
                      <a:pt x="131" y="197"/>
                    </a:lnTo>
                    <a:lnTo>
                      <a:pt x="110" y="200"/>
                    </a:lnTo>
                    <a:lnTo>
                      <a:pt x="90" y="197"/>
                    </a:lnTo>
                    <a:lnTo>
                      <a:pt x="74" y="190"/>
                    </a:lnTo>
                    <a:lnTo>
                      <a:pt x="60" y="177"/>
                    </a:lnTo>
                    <a:lnTo>
                      <a:pt x="51" y="161"/>
                    </a:lnTo>
                    <a:lnTo>
                      <a:pt x="44" y="144"/>
                    </a:lnTo>
                    <a:lnTo>
                      <a:pt x="38" y="124"/>
                    </a:lnTo>
                    <a:lnTo>
                      <a:pt x="34" y="105"/>
                    </a:lnTo>
                    <a:lnTo>
                      <a:pt x="32" y="86"/>
                    </a:lnTo>
                    <a:lnTo>
                      <a:pt x="32" y="76"/>
                    </a:lnTo>
                    <a:lnTo>
                      <a:pt x="35" y="66"/>
                    </a:lnTo>
                    <a:lnTo>
                      <a:pt x="41" y="56"/>
                    </a:lnTo>
                    <a:lnTo>
                      <a:pt x="47" y="46"/>
                    </a:lnTo>
                    <a:lnTo>
                      <a:pt x="54" y="39"/>
                    </a:lnTo>
                    <a:lnTo>
                      <a:pt x="63" y="32"/>
                    </a:lnTo>
                    <a:lnTo>
                      <a:pt x="74" y="26"/>
                    </a:lnTo>
                    <a:lnTo>
                      <a:pt x="84" y="25"/>
                    </a:lnTo>
                    <a:lnTo>
                      <a:pt x="87" y="25"/>
                    </a:lnTo>
                    <a:lnTo>
                      <a:pt x="94" y="23"/>
                    </a:lnTo>
                    <a:lnTo>
                      <a:pt x="106" y="25"/>
                    </a:lnTo>
                    <a:lnTo>
                      <a:pt x="119" y="26"/>
                    </a:lnTo>
                    <a:lnTo>
                      <a:pt x="126" y="25"/>
                    </a:lnTo>
                    <a:lnTo>
                      <a:pt x="131" y="19"/>
                    </a:lnTo>
                    <a:lnTo>
                      <a:pt x="129" y="12"/>
                    </a:lnTo>
                    <a:lnTo>
                      <a:pt x="125" y="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7" name="Freeform 30">
                <a:extLst>
                  <a:ext uri="{FF2B5EF4-FFF2-40B4-BE49-F238E27FC236}">
                    <a16:creationId xmlns:a16="http://schemas.microsoft.com/office/drawing/2014/main" id="{4580FFEF-7571-5743-BD7F-E83B189F4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2" y="4892"/>
                <a:ext cx="93" cy="90"/>
              </a:xfrm>
              <a:custGeom>
                <a:avLst/>
                <a:gdLst>
                  <a:gd name="T0" fmla="*/ 7 w 279"/>
                  <a:gd name="T1" fmla="*/ 1 h 270"/>
                  <a:gd name="T2" fmla="*/ 4 w 279"/>
                  <a:gd name="T3" fmla="*/ 3 h 270"/>
                  <a:gd name="T4" fmla="*/ 2 w 279"/>
                  <a:gd name="T5" fmla="*/ 6 h 270"/>
                  <a:gd name="T6" fmla="*/ 0 w 279"/>
                  <a:gd name="T7" fmla="*/ 9 h 270"/>
                  <a:gd name="T8" fmla="*/ 0 w 279"/>
                  <a:gd name="T9" fmla="*/ 12 h 270"/>
                  <a:gd name="T10" fmla="*/ 1 w 279"/>
                  <a:gd name="T11" fmla="*/ 16 h 270"/>
                  <a:gd name="T12" fmla="*/ 2 w 279"/>
                  <a:gd name="T13" fmla="*/ 19 h 270"/>
                  <a:gd name="T14" fmla="*/ 4 w 279"/>
                  <a:gd name="T15" fmla="*/ 23 h 270"/>
                  <a:gd name="T16" fmla="*/ 7 w 279"/>
                  <a:gd name="T17" fmla="*/ 26 h 270"/>
                  <a:gd name="T18" fmla="*/ 11 w 279"/>
                  <a:gd name="T19" fmla="*/ 29 h 270"/>
                  <a:gd name="T20" fmla="*/ 16 w 279"/>
                  <a:gd name="T21" fmla="*/ 30 h 270"/>
                  <a:gd name="T22" fmla="*/ 21 w 279"/>
                  <a:gd name="T23" fmla="*/ 29 h 270"/>
                  <a:gd name="T24" fmla="*/ 24 w 279"/>
                  <a:gd name="T25" fmla="*/ 27 h 270"/>
                  <a:gd name="T26" fmla="*/ 27 w 279"/>
                  <a:gd name="T27" fmla="*/ 24 h 270"/>
                  <a:gd name="T28" fmla="*/ 29 w 279"/>
                  <a:gd name="T29" fmla="*/ 21 h 270"/>
                  <a:gd name="T30" fmla="*/ 31 w 279"/>
                  <a:gd name="T31" fmla="*/ 18 h 270"/>
                  <a:gd name="T32" fmla="*/ 31 w 279"/>
                  <a:gd name="T33" fmla="*/ 15 h 270"/>
                  <a:gd name="T34" fmla="*/ 30 w 279"/>
                  <a:gd name="T35" fmla="*/ 13 h 270"/>
                  <a:gd name="T36" fmla="*/ 29 w 279"/>
                  <a:gd name="T37" fmla="*/ 13 h 270"/>
                  <a:gd name="T38" fmla="*/ 27 w 279"/>
                  <a:gd name="T39" fmla="*/ 14 h 270"/>
                  <a:gd name="T40" fmla="*/ 27 w 279"/>
                  <a:gd name="T41" fmla="*/ 15 h 270"/>
                  <a:gd name="T42" fmla="*/ 26 w 279"/>
                  <a:gd name="T43" fmla="*/ 17 h 270"/>
                  <a:gd name="T44" fmla="*/ 24 w 279"/>
                  <a:gd name="T45" fmla="*/ 20 h 270"/>
                  <a:gd name="T46" fmla="*/ 22 w 279"/>
                  <a:gd name="T47" fmla="*/ 22 h 270"/>
                  <a:gd name="T48" fmla="*/ 17 w 279"/>
                  <a:gd name="T49" fmla="*/ 23 h 270"/>
                  <a:gd name="T50" fmla="*/ 11 w 279"/>
                  <a:gd name="T51" fmla="*/ 22 h 270"/>
                  <a:gd name="T52" fmla="*/ 7 w 279"/>
                  <a:gd name="T53" fmla="*/ 18 h 270"/>
                  <a:gd name="T54" fmla="*/ 4 w 279"/>
                  <a:gd name="T55" fmla="*/ 13 h 270"/>
                  <a:gd name="T56" fmla="*/ 5 w 279"/>
                  <a:gd name="T57" fmla="*/ 8 h 270"/>
                  <a:gd name="T58" fmla="*/ 7 w 279"/>
                  <a:gd name="T59" fmla="*/ 6 h 270"/>
                  <a:gd name="T60" fmla="*/ 9 w 279"/>
                  <a:gd name="T61" fmla="*/ 3 h 270"/>
                  <a:gd name="T62" fmla="*/ 11 w 279"/>
                  <a:gd name="T63" fmla="*/ 2 h 270"/>
                  <a:gd name="T64" fmla="*/ 12 w 279"/>
                  <a:gd name="T65" fmla="*/ 0 h 270"/>
                  <a:gd name="T66" fmla="*/ 10 w 279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79"/>
                  <a:gd name="T103" fmla="*/ 0 h 270"/>
                  <a:gd name="T104" fmla="*/ 279 w 279"/>
                  <a:gd name="T105" fmla="*/ 270 h 27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79" h="270">
                    <a:moveTo>
                      <a:pt x="75" y="3"/>
                    </a:moveTo>
                    <a:lnTo>
                      <a:pt x="60" y="8"/>
                    </a:lnTo>
                    <a:lnTo>
                      <a:pt x="47" y="17"/>
                    </a:lnTo>
                    <a:lnTo>
                      <a:pt x="34" y="27"/>
                    </a:lnTo>
                    <a:lnTo>
                      <a:pt x="24" y="39"/>
                    </a:lnTo>
                    <a:lnTo>
                      <a:pt x="15" y="50"/>
                    </a:lnTo>
                    <a:lnTo>
                      <a:pt x="7" y="64"/>
                    </a:lnTo>
                    <a:lnTo>
                      <a:pt x="3" y="80"/>
                    </a:lnTo>
                    <a:lnTo>
                      <a:pt x="0" y="96"/>
                    </a:lnTo>
                    <a:lnTo>
                      <a:pt x="0" y="112"/>
                    </a:lnTo>
                    <a:lnTo>
                      <a:pt x="2" y="129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5"/>
                    </a:lnTo>
                    <a:lnTo>
                      <a:pt x="27" y="189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1"/>
                    </a:lnTo>
                    <a:lnTo>
                      <a:pt x="82" y="244"/>
                    </a:lnTo>
                    <a:lnTo>
                      <a:pt x="101" y="257"/>
                    </a:lnTo>
                    <a:lnTo>
                      <a:pt x="122" y="266"/>
                    </a:lnTo>
                    <a:lnTo>
                      <a:pt x="142" y="270"/>
                    </a:lnTo>
                    <a:lnTo>
                      <a:pt x="165" y="270"/>
                    </a:lnTo>
                    <a:lnTo>
                      <a:pt x="185" y="263"/>
                    </a:lnTo>
                    <a:lnTo>
                      <a:pt x="206" y="250"/>
                    </a:lnTo>
                    <a:lnTo>
                      <a:pt x="219" y="240"/>
                    </a:lnTo>
                    <a:lnTo>
                      <a:pt x="232" y="228"/>
                    </a:lnTo>
                    <a:lnTo>
                      <a:pt x="244" y="215"/>
                    </a:lnTo>
                    <a:lnTo>
                      <a:pt x="254" y="202"/>
                    </a:lnTo>
                    <a:lnTo>
                      <a:pt x="263" y="188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79" y="133"/>
                    </a:lnTo>
                    <a:lnTo>
                      <a:pt x="278" y="126"/>
                    </a:lnTo>
                    <a:lnTo>
                      <a:pt x="273" y="120"/>
                    </a:lnTo>
                    <a:lnTo>
                      <a:pt x="266" y="116"/>
                    </a:lnTo>
                    <a:lnTo>
                      <a:pt x="258" y="116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1" y="129"/>
                    </a:lnTo>
                    <a:lnTo>
                      <a:pt x="241" y="132"/>
                    </a:lnTo>
                    <a:lnTo>
                      <a:pt x="238" y="139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0" y="176"/>
                    </a:lnTo>
                    <a:lnTo>
                      <a:pt x="210" y="191"/>
                    </a:lnTo>
                    <a:lnTo>
                      <a:pt x="198" y="201"/>
                    </a:lnTo>
                    <a:lnTo>
                      <a:pt x="182" y="210"/>
                    </a:lnTo>
                    <a:lnTo>
                      <a:pt x="154" y="211"/>
                    </a:lnTo>
                    <a:lnTo>
                      <a:pt x="126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2"/>
                    </a:lnTo>
                    <a:lnTo>
                      <a:pt x="46" y="139"/>
                    </a:lnTo>
                    <a:lnTo>
                      <a:pt x="40" y="113"/>
                    </a:lnTo>
                    <a:lnTo>
                      <a:pt x="40" y="86"/>
                    </a:lnTo>
                    <a:lnTo>
                      <a:pt x="44" y="73"/>
                    </a:lnTo>
                    <a:lnTo>
                      <a:pt x="50" y="62"/>
                    </a:lnTo>
                    <a:lnTo>
                      <a:pt x="60" y="50"/>
                    </a:lnTo>
                    <a:lnTo>
                      <a:pt x="71" y="39"/>
                    </a:lnTo>
                    <a:lnTo>
                      <a:pt x="81" y="30"/>
                    </a:lnTo>
                    <a:lnTo>
                      <a:pt x="93" y="21"/>
                    </a:lnTo>
                    <a:lnTo>
                      <a:pt x="103" y="16"/>
                    </a:lnTo>
                    <a:lnTo>
                      <a:pt x="112" y="11"/>
                    </a:lnTo>
                    <a:lnTo>
                      <a:pt x="109" y="4"/>
                    </a:lnTo>
                    <a:lnTo>
                      <a:pt x="100" y="0"/>
                    </a:lnTo>
                    <a:lnTo>
                      <a:pt x="88" y="0"/>
                    </a:lnTo>
                    <a:lnTo>
                      <a:pt x="75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8" name="Freeform 31">
                <a:extLst>
                  <a:ext uri="{FF2B5EF4-FFF2-40B4-BE49-F238E27FC236}">
                    <a16:creationId xmlns:a16="http://schemas.microsoft.com/office/drawing/2014/main" id="{E8472C9C-49EF-6F41-A514-3873E0153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7" y="4786"/>
                <a:ext cx="24" cy="25"/>
              </a:xfrm>
              <a:custGeom>
                <a:avLst/>
                <a:gdLst>
                  <a:gd name="T0" fmla="*/ 1 w 72"/>
                  <a:gd name="T1" fmla="*/ 7 h 75"/>
                  <a:gd name="T2" fmla="*/ 2 w 72"/>
                  <a:gd name="T3" fmla="*/ 8 h 75"/>
                  <a:gd name="T4" fmla="*/ 3 w 72"/>
                  <a:gd name="T5" fmla="*/ 8 h 75"/>
                  <a:gd name="T6" fmla="*/ 4 w 72"/>
                  <a:gd name="T7" fmla="*/ 8 h 75"/>
                  <a:gd name="T8" fmla="*/ 4 w 72"/>
                  <a:gd name="T9" fmla="*/ 8 h 75"/>
                  <a:gd name="T10" fmla="*/ 4 w 72"/>
                  <a:gd name="T11" fmla="*/ 8 h 75"/>
                  <a:gd name="T12" fmla="*/ 5 w 72"/>
                  <a:gd name="T13" fmla="*/ 8 h 75"/>
                  <a:gd name="T14" fmla="*/ 6 w 72"/>
                  <a:gd name="T15" fmla="*/ 7 h 75"/>
                  <a:gd name="T16" fmla="*/ 7 w 72"/>
                  <a:gd name="T17" fmla="*/ 7 h 75"/>
                  <a:gd name="T18" fmla="*/ 8 w 72"/>
                  <a:gd name="T19" fmla="*/ 6 h 75"/>
                  <a:gd name="T20" fmla="*/ 8 w 72"/>
                  <a:gd name="T21" fmla="*/ 6 h 75"/>
                  <a:gd name="T22" fmla="*/ 8 w 72"/>
                  <a:gd name="T23" fmla="*/ 5 h 75"/>
                  <a:gd name="T24" fmla="*/ 8 w 72"/>
                  <a:gd name="T25" fmla="*/ 5 h 75"/>
                  <a:gd name="T26" fmla="*/ 7 w 72"/>
                  <a:gd name="T27" fmla="*/ 4 h 75"/>
                  <a:gd name="T28" fmla="*/ 7 w 72"/>
                  <a:gd name="T29" fmla="*/ 4 h 75"/>
                  <a:gd name="T30" fmla="*/ 7 w 72"/>
                  <a:gd name="T31" fmla="*/ 4 h 75"/>
                  <a:gd name="T32" fmla="*/ 6 w 72"/>
                  <a:gd name="T33" fmla="*/ 4 h 75"/>
                  <a:gd name="T34" fmla="*/ 5 w 72"/>
                  <a:gd name="T35" fmla="*/ 5 h 75"/>
                  <a:gd name="T36" fmla="*/ 4 w 72"/>
                  <a:gd name="T37" fmla="*/ 5 h 75"/>
                  <a:gd name="T38" fmla="*/ 4 w 72"/>
                  <a:gd name="T39" fmla="*/ 6 h 75"/>
                  <a:gd name="T40" fmla="*/ 3 w 72"/>
                  <a:gd name="T41" fmla="*/ 6 h 75"/>
                  <a:gd name="T42" fmla="*/ 3 w 72"/>
                  <a:gd name="T43" fmla="*/ 5 h 75"/>
                  <a:gd name="T44" fmla="*/ 2 w 72"/>
                  <a:gd name="T45" fmla="*/ 3 h 75"/>
                  <a:gd name="T46" fmla="*/ 1 w 72"/>
                  <a:gd name="T47" fmla="*/ 1 h 75"/>
                  <a:gd name="T48" fmla="*/ 0 w 72"/>
                  <a:gd name="T49" fmla="*/ 0 h 75"/>
                  <a:gd name="T50" fmla="*/ 0 w 72"/>
                  <a:gd name="T51" fmla="*/ 2 h 75"/>
                  <a:gd name="T52" fmla="*/ 0 w 72"/>
                  <a:gd name="T53" fmla="*/ 4 h 75"/>
                  <a:gd name="T54" fmla="*/ 1 w 72"/>
                  <a:gd name="T55" fmla="*/ 6 h 75"/>
                  <a:gd name="T56" fmla="*/ 1 w 72"/>
                  <a:gd name="T57" fmla="*/ 7 h 7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2"/>
                  <a:gd name="T88" fmla="*/ 0 h 75"/>
                  <a:gd name="T89" fmla="*/ 72 w 72"/>
                  <a:gd name="T90" fmla="*/ 75 h 7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2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9" y="72"/>
                    </a:lnTo>
                    <a:lnTo>
                      <a:pt x="47" y="71"/>
                    </a:lnTo>
                    <a:lnTo>
                      <a:pt x="56" y="66"/>
                    </a:lnTo>
                    <a:lnTo>
                      <a:pt x="64" y="60"/>
                    </a:lnTo>
                    <a:lnTo>
                      <a:pt x="69" y="56"/>
                    </a:lnTo>
                    <a:lnTo>
                      <a:pt x="72" y="52"/>
                    </a:lnTo>
                    <a:lnTo>
                      <a:pt x="72" y="49"/>
                    </a:lnTo>
                    <a:lnTo>
                      <a:pt x="70" y="45"/>
                    </a:lnTo>
                    <a:lnTo>
                      <a:pt x="67" y="40"/>
                    </a:lnTo>
                    <a:lnTo>
                      <a:pt x="63" y="39"/>
                    </a:lnTo>
                    <a:lnTo>
                      <a:pt x="59" y="38"/>
                    </a:lnTo>
                    <a:lnTo>
                      <a:pt x="54" y="39"/>
                    </a:lnTo>
                    <a:lnTo>
                      <a:pt x="48" y="42"/>
                    </a:lnTo>
                    <a:lnTo>
                      <a:pt x="39" y="46"/>
                    </a:lnTo>
                    <a:lnTo>
                      <a:pt x="32" y="50"/>
                    </a:lnTo>
                    <a:lnTo>
                      <a:pt x="29" y="52"/>
                    </a:lnTo>
                    <a:lnTo>
                      <a:pt x="26" y="43"/>
                    </a:lnTo>
                    <a:lnTo>
                      <a:pt x="20" y="25"/>
                    </a:lnTo>
                    <a:lnTo>
                      <a:pt x="12" y="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3" y="39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89" name="Freeform 32">
                <a:extLst>
                  <a:ext uri="{FF2B5EF4-FFF2-40B4-BE49-F238E27FC236}">
                    <a16:creationId xmlns:a16="http://schemas.microsoft.com/office/drawing/2014/main" id="{0B5AE208-A228-3D41-822F-C579052AA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0" y="4780"/>
                <a:ext cx="23" cy="20"/>
              </a:xfrm>
              <a:custGeom>
                <a:avLst/>
                <a:gdLst>
                  <a:gd name="T0" fmla="*/ 2 w 70"/>
                  <a:gd name="T1" fmla="*/ 6 h 59"/>
                  <a:gd name="T2" fmla="*/ 2 w 70"/>
                  <a:gd name="T3" fmla="*/ 6 h 59"/>
                  <a:gd name="T4" fmla="*/ 2 w 70"/>
                  <a:gd name="T5" fmla="*/ 6 h 59"/>
                  <a:gd name="T6" fmla="*/ 3 w 70"/>
                  <a:gd name="T7" fmla="*/ 7 h 59"/>
                  <a:gd name="T8" fmla="*/ 3 w 70"/>
                  <a:gd name="T9" fmla="*/ 7 h 59"/>
                  <a:gd name="T10" fmla="*/ 4 w 70"/>
                  <a:gd name="T11" fmla="*/ 7 h 59"/>
                  <a:gd name="T12" fmla="*/ 5 w 70"/>
                  <a:gd name="T13" fmla="*/ 6 h 59"/>
                  <a:gd name="T14" fmla="*/ 6 w 70"/>
                  <a:gd name="T15" fmla="*/ 6 h 59"/>
                  <a:gd name="T16" fmla="*/ 7 w 70"/>
                  <a:gd name="T17" fmla="*/ 6 h 59"/>
                  <a:gd name="T18" fmla="*/ 7 w 70"/>
                  <a:gd name="T19" fmla="*/ 5 h 59"/>
                  <a:gd name="T20" fmla="*/ 8 w 70"/>
                  <a:gd name="T21" fmla="*/ 5 h 59"/>
                  <a:gd name="T22" fmla="*/ 8 w 70"/>
                  <a:gd name="T23" fmla="*/ 5 h 59"/>
                  <a:gd name="T24" fmla="*/ 8 w 70"/>
                  <a:gd name="T25" fmla="*/ 4 h 59"/>
                  <a:gd name="T26" fmla="*/ 6 w 70"/>
                  <a:gd name="T27" fmla="*/ 4 h 59"/>
                  <a:gd name="T28" fmla="*/ 5 w 70"/>
                  <a:gd name="T29" fmla="*/ 4 h 59"/>
                  <a:gd name="T30" fmla="*/ 4 w 70"/>
                  <a:gd name="T31" fmla="*/ 4 h 59"/>
                  <a:gd name="T32" fmla="*/ 3 w 70"/>
                  <a:gd name="T33" fmla="*/ 5 h 59"/>
                  <a:gd name="T34" fmla="*/ 2 w 70"/>
                  <a:gd name="T35" fmla="*/ 3 h 59"/>
                  <a:gd name="T36" fmla="*/ 2 w 70"/>
                  <a:gd name="T37" fmla="*/ 2 h 59"/>
                  <a:gd name="T38" fmla="*/ 1 w 70"/>
                  <a:gd name="T39" fmla="*/ 0 h 59"/>
                  <a:gd name="T40" fmla="*/ 0 w 70"/>
                  <a:gd name="T41" fmla="*/ 0 h 59"/>
                  <a:gd name="T42" fmla="*/ 0 w 70"/>
                  <a:gd name="T43" fmla="*/ 2 h 59"/>
                  <a:gd name="T44" fmla="*/ 0 w 70"/>
                  <a:gd name="T45" fmla="*/ 4 h 59"/>
                  <a:gd name="T46" fmla="*/ 1 w 70"/>
                  <a:gd name="T47" fmla="*/ 6 h 59"/>
                  <a:gd name="T48" fmla="*/ 2 w 70"/>
                  <a:gd name="T49" fmla="*/ 6 h 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0"/>
                  <a:gd name="T76" fmla="*/ 0 h 59"/>
                  <a:gd name="T77" fmla="*/ 70 w 70"/>
                  <a:gd name="T78" fmla="*/ 59 h 5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0" h="59">
                    <a:moveTo>
                      <a:pt x="15" y="53"/>
                    </a:moveTo>
                    <a:lnTo>
                      <a:pt x="16" y="55"/>
                    </a:lnTo>
                    <a:lnTo>
                      <a:pt x="20" y="57"/>
                    </a:lnTo>
                    <a:lnTo>
                      <a:pt x="25" y="59"/>
                    </a:lnTo>
                    <a:lnTo>
                      <a:pt x="26" y="59"/>
                    </a:lnTo>
                    <a:lnTo>
                      <a:pt x="35" y="59"/>
                    </a:lnTo>
                    <a:lnTo>
                      <a:pt x="45" y="56"/>
                    </a:lnTo>
                    <a:lnTo>
                      <a:pt x="54" y="55"/>
                    </a:lnTo>
                    <a:lnTo>
                      <a:pt x="63" y="50"/>
                    </a:lnTo>
                    <a:lnTo>
                      <a:pt x="66" y="47"/>
                    </a:lnTo>
                    <a:lnTo>
                      <a:pt x="69" y="44"/>
                    </a:lnTo>
                    <a:lnTo>
                      <a:pt x="70" y="40"/>
                    </a:lnTo>
                    <a:lnTo>
                      <a:pt x="69" y="37"/>
                    </a:lnTo>
                    <a:lnTo>
                      <a:pt x="56" y="32"/>
                    </a:lnTo>
                    <a:lnTo>
                      <a:pt x="42" y="33"/>
                    </a:lnTo>
                    <a:lnTo>
                      <a:pt x="32" y="37"/>
                    </a:lnTo>
                    <a:lnTo>
                      <a:pt x="28" y="40"/>
                    </a:lnTo>
                    <a:lnTo>
                      <a:pt x="20" y="30"/>
                    </a:lnTo>
                    <a:lnTo>
                      <a:pt x="16" y="14"/>
                    </a:lnTo>
                    <a:lnTo>
                      <a:pt x="10" y="3"/>
                    </a:lnTo>
                    <a:lnTo>
                      <a:pt x="3" y="0"/>
                    </a:lnTo>
                    <a:lnTo>
                      <a:pt x="0" y="19"/>
                    </a:lnTo>
                    <a:lnTo>
                      <a:pt x="4" y="36"/>
                    </a:lnTo>
                    <a:lnTo>
                      <a:pt x="12" y="49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0" name="Freeform 33">
                <a:extLst>
                  <a:ext uri="{FF2B5EF4-FFF2-40B4-BE49-F238E27FC236}">
                    <a16:creationId xmlns:a16="http://schemas.microsoft.com/office/drawing/2014/main" id="{391CE4FF-394C-254B-9CFE-C4DB4ED7A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0" y="4771"/>
                <a:ext cx="22" cy="20"/>
              </a:xfrm>
              <a:custGeom>
                <a:avLst/>
                <a:gdLst>
                  <a:gd name="T0" fmla="*/ 0 w 65"/>
                  <a:gd name="T1" fmla="*/ 5 h 60"/>
                  <a:gd name="T2" fmla="*/ 1 w 65"/>
                  <a:gd name="T3" fmla="*/ 6 h 60"/>
                  <a:gd name="T4" fmla="*/ 2 w 65"/>
                  <a:gd name="T5" fmla="*/ 7 h 60"/>
                  <a:gd name="T6" fmla="*/ 3 w 65"/>
                  <a:gd name="T7" fmla="*/ 7 h 60"/>
                  <a:gd name="T8" fmla="*/ 4 w 65"/>
                  <a:gd name="T9" fmla="*/ 7 h 60"/>
                  <a:gd name="T10" fmla="*/ 5 w 65"/>
                  <a:gd name="T11" fmla="*/ 6 h 60"/>
                  <a:gd name="T12" fmla="*/ 6 w 65"/>
                  <a:gd name="T13" fmla="*/ 6 h 60"/>
                  <a:gd name="T14" fmla="*/ 7 w 65"/>
                  <a:gd name="T15" fmla="*/ 5 h 60"/>
                  <a:gd name="T16" fmla="*/ 7 w 65"/>
                  <a:gd name="T17" fmla="*/ 4 h 60"/>
                  <a:gd name="T18" fmla="*/ 7 w 65"/>
                  <a:gd name="T19" fmla="*/ 4 h 60"/>
                  <a:gd name="T20" fmla="*/ 7 w 65"/>
                  <a:gd name="T21" fmla="*/ 4 h 60"/>
                  <a:gd name="T22" fmla="*/ 6 w 65"/>
                  <a:gd name="T23" fmla="*/ 4 h 60"/>
                  <a:gd name="T24" fmla="*/ 6 w 65"/>
                  <a:gd name="T25" fmla="*/ 4 h 60"/>
                  <a:gd name="T26" fmla="*/ 3 w 65"/>
                  <a:gd name="T27" fmla="*/ 4 h 60"/>
                  <a:gd name="T28" fmla="*/ 3 w 65"/>
                  <a:gd name="T29" fmla="*/ 3 h 60"/>
                  <a:gd name="T30" fmla="*/ 2 w 65"/>
                  <a:gd name="T31" fmla="*/ 2 h 60"/>
                  <a:gd name="T32" fmla="*/ 1 w 65"/>
                  <a:gd name="T33" fmla="*/ 0 h 60"/>
                  <a:gd name="T34" fmla="*/ 0 w 65"/>
                  <a:gd name="T35" fmla="*/ 0 h 60"/>
                  <a:gd name="T36" fmla="*/ 0 w 65"/>
                  <a:gd name="T37" fmla="*/ 2 h 60"/>
                  <a:gd name="T38" fmla="*/ 0 w 65"/>
                  <a:gd name="T39" fmla="*/ 3 h 60"/>
                  <a:gd name="T40" fmla="*/ 0 w 65"/>
                  <a:gd name="T41" fmla="*/ 5 h 60"/>
                  <a:gd name="T42" fmla="*/ 0 w 65"/>
                  <a:gd name="T43" fmla="*/ 5 h 6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5"/>
                  <a:gd name="T67" fmla="*/ 0 h 60"/>
                  <a:gd name="T68" fmla="*/ 65 w 65"/>
                  <a:gd name="T69" fmla="*/ 60 h 6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5" h="60">
                    <a:moveTo>
                      <a:pt x="4" y="46"/>
                    </a:moveTo>
                    <a:lnTo>
                      <a:pt x="9" y="56"/>
                    </a:lnTo>
                    <a:lnTo>
                      <a:pt x="21" y="60"/>
                    </a:lnTo>
                    <a:lnTo>
                      <a:pt x="31" y="60"/>
                    </a:lnTo>
                    <a:lnTo>
                      <a:pt x="35" y="60"/>
                    </a:lnTo>
                    <a:lnTo>
                      <a:pt x="44" y="57"/>
                    </a:lnTo>
                    <a:lnTo>
                      <a:pt x="54" y="51"/>
                    </a:lnTo>
                    <a:lnTo>
                      <a:pt x="62" y="46"/>
                    </a:lnTo>
                    <a:lnTo>
                      <a:pt x="65" y="40"/>
                    </a:lnTo>
                    <a:lnTo>
                      <a:pt x="63" y="36"/>
                    </a:lnTo>
                    <a:lnTo>
                      <a:pt x="60" y="34"/>
                    </a:lnTo>
                    <a:lnTo>
                      <a:pt x="56" y="33"/>
                    </a:lnTo>
                    <a:lnTo>
                      <a:pt x="51" y="33"/>
                    </a:lnTo>
                    <a:lnTo>
                      <a:pt x="26" y="37"/>
                    </a:lnTo>
                    <a:lnTo>
                      <a:pt x="24" y="30"/>
                    </a:lnTo>
                    <a:lnTo>
                      <a:pt x="18" y="15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" y="30"/>
                    </a:lnTo>
                    <a:lnTo>
                      <a:pt x="3" y="41"/>
                    </a:lnTo>
                    <a:lnTo>
                      <a:pt x="4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1" name="Freeform 34">
                <a:extLst>
                  <a:ext uri="{FF2B5EF4-FFF2-40B4-BE49-F238E27FC236}">
                    <a16:creationId xmlns:a16="http://schemas.microsoft.com/office/drawing/2014/main" id="{5B3F27CB-F7C6-9846-8054-9C57D1173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2" y="4825"/>
                <a:ext cx="23" cy="16"/>
              </a:xfrm>
              <a:custGeom>
                <a:avLst/>
                <a:gdLst>
                  <a:gd name="T0" fmla="*/ 1 w 69"/>
                  <a:gd name="T1" fmla="*/ 5 h 47"/>
                  <a:gd name="T2" fmla="*/ 1 w 69"/>
                  <a:gd name="T3" fmla="*/ 5 h 47"/>
                  <a:gd name="T4" fmla="*/ 2 w 69"/>
                  <a:gd name="T5" fmla="*/ 5 h 47"/>
                  <a:gd name="T6" fmla="*/ 2 w 69"/>
                  <a:gd name="T7" fmla="*/ 5 h 47"/>
                  <a:gd name="T8" fmla="*/ 3 w 69"/>
                  <a:gd name="T9" fmla="*/ 5 h 47"/>
                  <a:gd name="T10" fmla="*/ 3 w 69"/>
                  <a:gd name="T11" fmla="*/ 5 h 47"/>
                  <a:gd name="T12" fmla="*/ 4 w 69"/>
                  <a:gd name="T13" fmla="*/ 5 h 47"/>
                  <a:gd name="T14" fmla="*/ 5 w 69"/>
                  <a:gd name="T15" fmla="*/ 5 h 47"/>
                  <a:gd name="T16" fmla="*/ 6 w 69"/>
                  <a:gd name="T17" fmla="*/ 4 h 47"/>
                  <a:gd name="T18" fmla="*/ 7 w 69"/>
                  <a:gd name="T19" fmla="*/ 4 h 47"/>
                  <a:gd name="T20" fmla="*/ 7 w 69"/>
                  <a:gd name="T21" fmla="*/ 3 h 47"/>
                  <a:gd name="T22" fmla="*/ 8 w 69"/>
                  <a:gd name="T23" fmla="*/ 3 h 47"/>
                  <a:gd name="T24" fmla="*/ 7 w 69"/>
                  <a:gd name="T25" fmla="*/ 2 h 47"/>
                  <a:gd name="T26" fmla="*/ 7 w 69"/>
                  <a:gd name="T27" fmla="*/ 2 h 47"/>
                  <a:gd name="T28" fmla="*/ 6 w 69"/>
                  <a:gd name="T29" fmla="*/ 2 h 47"/>
                  <a:gd name="T30" fmla="*/ 5 w 69"/>
                  <a:gd name="T31" fmla="*/ 2 h 47"/>
                  <a:gd name="T32" fmla="*/ 4 w 69"/>
                  <a:gd name="T33" fmla="*/ 2 h 47"/>
                  <a:gd name="T34" fmla="*/ 4 w 69"/>
                  <a:gd name="T35" fmla="*/ 2 h 47"/>
                  <a:gd name="T36" fmla="*/ 3 w 69"/>
                  <a:gd name="T37" fmla="*/ 3 h 47"/>
                  <a:gd name="T38" fmla="*/ 2 w 69"/>
                  <a:gd name="T39" fmla="*/ 3 h 47"/>
                  <a:gd name="T40" fmla="*/ 2 w 69"/>
                  <a:gd name="T41" fmla="*/ 3 h 47"/>
                  <a:gd name="T42" fmla="*/ 2 w 69"/>
                  <a:gd name="T43" fmla="*/ 2 h 47"/>
                  <a:gd name="T44" fmla="*/ 2 w 69"/>
                  <a:gd name="T45" fmla="*/ 2 h 47"/>
                  <a:gd name="T46" fmla="*/ 1 w 69"/>
                  <a:gd name="T47" fmla="*/ 1 h 47"/>
                  <a:gd name="T48" fmla="*/ 1 w 69"/>
                  <a:gd name="T49" fmla="*/ 0 h 47"/>
                  <a:gd name="T50" fmla="*/ 1 w 69"/>
                  <a:gd name="T51" fmla="*/ 0 h 47"/>
                  <a:gd name="T52" fmla="*/ 1 w 69"/>
                  <a:gd name="T53" fmla="*/ 0 h 47"/>
                  <a:gd name="T54" fmla="*/ 0 w 69"/>
                  <a:gd name="T55" fmla="*/ 0 h 47"/>
                  <a:gd name="T56" fmla="*/ 0 w 69"/>
                  <a:gd name="T57" fmla="*/ 0 h 47"/>
                  <a:gd name="T58" fmla="*/ 0 w 69"/>
                  <a:gd name="T59" fmla="*/ 1 h 47"/>
                  <a:gd name="T60" fmla="*/ 0 w 69"/>
                  <a:gd name="T61" fmla="*/ 3 h 47"/>
                  <a:gd name="T62" fmla="*/ 1 w 69"/>
                  <a:gd name="T63" fmla="*/ 5 h 47"/>
                  <a:gd name="T64" fmla="*/ 1 w 69"/>
                  <a:gd name="T65" fmla="*/ 5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9"/>
                  <a:gd name="T100" fmla="*/ 0 h 47"/>
                  <a:gd name="T101" fmla="*/ 69 w 69"/>
                  <a:gd name="T102" fmla="*/ 47 h 4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9" h="47">
                    <a:moveTo>
                      <a:pt x="9" y="46"/>
                    </a:moveTo>
                    <a:lnTo>
                      <a:pt x="12" y="47"/>
                    </a:lnTo>
                    <a:lnTo>
                      <a:pt x="16" y="47"/>
                    </a:lnTo>
                    <a:lnTo>
                      <a:pt x="22" y="47"/>
                    </a:lnTo>
                    <a:lnTo>
                      <a:pt x="23" y="47"/>
                    </a:lnTo>
                    <a:lnTo>
                      <a:pt x="31" y="46"/>
                    </a:lnTo>
                    <a:lnTo>
                      <a:pt x="40" y="45"/>
                    </a:lnTo>
                    <a:lnTo>
                      <a:pt x="48" y="42"/>
                    </a:lnTo>
                    <a:lnTo>
                      <a:pt x="56" y="37"/>
                    </a:lnTo>
                    <a:lnTo>
                      <a:pt x="63" y="34"/>
                    </a:lnTo>
                    <a:lnTo>
                      <a:pt x="67" y="30"/>
                    </a:lnTo>
                    <a:lnTo>
                      <a:pt x="69" y="26"/>
                    </a:lnTo>
                    <a:lnTo>
                      <a:pt x="66" y="20"/>
                    </a:lnTo>
                    <a:lnTo>
                      <a:pt x="62" y="17"/>
                    </a:lnTo>
                    <a:lnTo>
                      <a:pt x="56" y="17"/>
                    </a:lnTo>
                    <a:lnTo>
                      <a:pt x="48" y="17"/>
                    </a:lnTo>
                    <a:lnTo>
                      <a:pt x="40" y="19"/>
                    </a:lnTo>
                    <a:lnTo>
                      <a:pt x="32" y="22"/>
                    </a:lnTo>
                    <a:lnTo>
                      <a:pt x="26" y="23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9" y="22"/>
                    </a:lnTo>
                    <a:lnTo>
                      <a:pt x="16" y="14"/>
                    </a:lnTo>
                    <a:lnTo>
                      <a:pt x="12" y="7"/>
                    </a:lnTo>
                    <a:lnTo>
                      <a:pt x="10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11"/>
                    </a:lnTo>
                    <a:lnTo>
                      <a:pt x="3" y="26"/>
                    </a:lnTo>
                    <a:lnTo>
                      <a:pt x="7" y="40"/>
                    </a:lnTo>
                    <a:lnTo>
                      <a:pt x="9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2" name="Freeform 35">
                <a:extLst>
                  <a:ext uri="{FF2B5EF4-FFF2-40B4-BE49-F238E27FC236}">
                    <a16:creationId xmlns:a16="http://schemas.microsoft.com/office/drawing/2014/main" id="{1BA92B2A-C577-C74C-9CF4-5F8C812EC3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0" y="4813"/>
                <a:ext cx="20" cy="20"/>
              </a:xfrm>
              <a:custGeom>
                <a:avLst/>
                <a:gdLst>
                  <a:gd name="T0" fmla="*/ 1 w 60"/>
                  <a:gd name="T1" fmla="*/ 6 h 58"/>
                  <a:gd name="T2" fmla="*/ 2 w 60"/>
                  <a:gd name="T3" fmla="*/ 7 h 58"/>
                  <a:gd name="T4" fmla="*/ 4 w 60"/>
                  <a:gd name="T5" fmla="*/ 7 h 58"/>
                  <a:gd name="T6" fmla="*/ 5 w 60"/>
                  <a:gd name="T7" fmla="*/ 7 h 58"/>
                  <a:gd name="T8" fmla="*/ 6 w 60"/>
                  <a:gd name="T9" fmla="*/ 6 h 58"/>
                  <a:gd name="T10" fmla="*/ 6 w 60"/>
                  <a:gd name="T11" fmla="*/ 6 h 58"/>
                  <a:gd name="T12" fmla="*/ 7 w 60"/>
                  <a:gd name="T13" fmla="*/ 6 h 58"/>
                  <a:gd name="T14" fmla="*/ 7 w 60"/>
                  <a:gd name="T15" fmla="*/ 5 h 58"/>
                  <a:gd name="T16" fmla="*/ 7 w 60"/>
                  <a:gd name="T17" fmla="*/ 4 h 58"/>
                  <a:gd name="T18" fmla="*/ 6 w 60"/>
                  <a:gd name="T19" fmla="*/ 4 h 58"/>
                  <a:gd name="T20" fmla="*/ 6 w 60"/>
                  <a:gd name="T21" fmla="*/ 4 h 58"/>
                  <a:gd name="T22" fmla="*/ 5 w 60"/>
                  <a:gd name="T23" fmla="*/ 4 h 58"/>
                  <a:gd name="T24" fmla="*/ 5 w 60"/>
                  <a:gd name="T25" fmla="*/ 4 h 58"/>
                  <a:gd name="T26" fmla="*/ 4 w 60"/>
                  <a:gd name="T27" fmla="*/ 4 h 58"/>
                  <a:gd name="T28" fmla="*/ 3 w 60"/>
                  <a:gd name="T29" fmla="*/ 4 h 58"/>
                  <a:gd name="T30" fmla="*/ 2 w 60"/>
                  <a:gd name="T31" fmla="*/ 4 h 58"/>
                  <a:gd name="T32" fmla="*/ 2 w 60"/>
                  <a:gd name="T33" fmla="*/ 4 h 58"/>
                  <a:gd name="T34" fmla="*/ 2 w 60"/>
                  <a:gd name="T35" fmla="*/ 3 h 58"/>
                  <a:gd name="T36" fmla="*/ 2 w 60"/>
                  <a:gd name="T37" fmla="*/ 2 h 58"/>
                  <a:gd name="T38" fmla="*/ 2 w 60"/>
                  <a:gd name="T39" fmla="*/ 0 h 58"/>
                  <a:gd name="T40" fmla="*/ 1 w 60"/>
                  <a:gd name="T41" fmla="*/ 0 h 58"/>
                  <a:gd name="T42" fmla="*/ 0 w 60"/>
                  <a:gd name="T43" fmla="*/ 1 h 58"/>
                  <a:gd name="T44" fmla="*/ 0 w 60"/>
                  <a:gd name="T45" fmla="*/ 3 h 58"/>
                  <a:gd name="T46" fmla="*/ 0 w 60"/>
                  <a:gd name="T47" fmla="*/ 5 h 58"/>
                  <a:gd name="T48" fmla="*/ 1 w 60"/>
                  <a:gd name="T49" fmla="*/ 6 h 5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0"/>
                  <a:gd name="T76" fmla="*/ 0 h 58"/>
                  <a:gd name="T77" fmla="*/ 60 w 60"/>
                  <a:gd name="T78" fmla="*/ 58 h 5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0" h="58">
                    <a:moveTo>
                      <a:pt x="13" y="52"/>
                    </a:moveTo>
                    <a:lnTo>
                      <a:pt x="20" y="55"/>
                    </a:lnTo>
                    <a:lnTo>
                      <a:pt x="32" y="58"/>
                    </a:lnTo>
                    <a:lnTo>
                      <a:pt x="45" y="56"/>
                    </a:lnTo>
                    <a:lnTo>
                      <a:pt x="55" y="50"/>
                    </a:lnTo>
                    <a:lnTo>
                      <a:pt x="58" y="49"/>
                    </a:lnTo>
                    <a:lnTo>
                      <a:pt x="60" y="46"/>
                    </a:lnTo>
                    <a:lnTo>
                      <a:pt x="60" y="42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4" y="33"/>
                    </a:lnTo>
                    <a:lnTo>
                      <a:pt x="49" y="32"/>
                    </a:lnTo>
                    <a:lnTo>
                      <a:pt x="45" y="32"/>
                    </a:lnTo>
                    <a:lnTo>
                      <a:pt x="36" y="35"/>
                    </a:lnTo>
                    <a:lnTo>
                      <a:pt x="27" y="36"/>
                    </a:lnTo>
                    <a:lnTo>
                      <a:pt x="20" y="35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7" y="16"/>
                    </a:lnTo>
                    <a:lnTo>
                      <a:pt x="14" y="3"/>
                    </a:lnTo>
                    <a:lnTo>
                      <a:pt x="5" y="0"/>
                    </a:lnTo>
                    <a:lnTo>
                      <a:pt x="1" y="12"/>
                    </a:lnTo>
                    <a:lnTo>
                      <a:pt x="0" y="26"/>
                    </a:lnTo>
                    <a:lnTo>
                      <a:pt x="3" y="40"/>
                    </a:lnTo>
                    <a:lnTo>
                      <a:pt x="13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3" name="Freeform 36">
                <a:extLst>
                  <a:ext uri="{FF2B5EF4-FFF2-40B4-BE49-F238E27FC236}">
                    <a16:creationId xmlns:a16="http://schemas.microsoft.com/office/drawing/2014/main" id="{954F2973-5C2A-2446-81CD-8014EE367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1" y="4806"/>
                <a:ext cx="20" cy="18"/>
              </a:xfrm>
              <a:custGeom>
                <a:avLst/>
                <a:gdLst>
                  <a:gd name="T0" fmla="*/ 2 w 59"/>
                  <a:gd name="T1" fmla="*/ 6 h 55"/>
                  <a:gd name="T2" fmla="*/ 4 w 59"/>
                  <a:gd name="T3" fmla="*/ 6 h 55"/>
                  <a:gd name="T4" fmla="*/ 5 w 59"/>
                  <a:gd name="T5" fmla="*/ 6 h 55"/>
                  <a:gd name="T6" fmla="*/ 6 w 59"/>
                  <a:gd name="T7" fmla="*/ 5 h 55"/>
                  <a:gd name="T8" fmla="*/ 7 w 59"/>
                  <a:gd name="T9" fmla="*/ 4 h 55"/>
                  <a:gd name="T10" fmla="*/ 6 w 59"/>
                  <a:gd name="T11" fmla="*/ 3 h 55"/>
                  <a:gd name="T12" fmla="*/ 6 w 59"/>
                  <a:gd name="T13" fmla="*/ 3 h 55"/>
                  <a:gd name="T14" fmla="*/ 6 w 59"/>
                  <a:gd name="T15" fmla="*/ 3 h 55"/>
                  <a:gd name="T16" fmla="*/ 5 w 59"/>
                  <a:gd name="T17" fmla="*/ 3 h 55"/>
                  <a:gd name="T18" fmla="*/ 5 w 59"/>
                  <a:gd name="T19" fmla="*/ 3 h 55"/>
                  <a:gd name="T20" fmla="*/ 4 w 59"/>
                  <a:gd name="T21" fmla="*/ 4 h 55"/>
                  <a:gd name="T22" fmla="*/ 4 w 59"/>
                  <a:gd name="T23" fmla="*/ 4 h 55"/>
                  <a:gd name="T24" fmla="*/ 4 w 59"/>
                  <a:gd name="T25" fmla="*/ 4 h 55"/>
                  <a:gd name="T26" fmla="*/ 3 w 59"/>
                  <a:gd name="T27" fmla="*/ 3 h 55"/>
                  <a:gd name="T28" fmla="*/ 2 w 59"/>
                  <a:gd name="T29" fmla="*/ 2 h 55"/>
                  <a:gd name="T30" fmla="*/ 1 w 59"/>
                  <a:gd name="T31" fmla="*/ 1 h 55"/>
                  <a:gd name="T32" fmla="*/ 0 w 59"/>
                  <a:gd name="T33" fmla="*/ 0 h 55"/>
                  <a:gd name="T34" fmla="*/ 0 w 59"/>
                  <a:gd name="T35" fmla="*/ 2 h 55"/>
                  <a:gd name="T36" fmla="*/ 1 w 59"/>
                  <a:gd name="T37" fmla="*/ 4 h 55"/>
                  <a:gd name="T38" fmla="*/ 2 w 59"/>
                  <a:gd name="T39" fmla="*/ 5 h 55"/>
                  <a:gd name="T40" fmla="*/ 2 w 59"/>
                  <a:gd name="T41" fmla="*/ 6 h 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9"/>
                  <a:gd name="T64" fmla="*/ 0 h 55"/>
                  <a:gd name="T65" fmla="*/ 59 w 59"/>
                  <a:gd name="T66" fmla="*/ 55 h 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9" h="55">
                    <a:moveTo>
                      <a:pt x="19" y="52"/>
                    </a:moveTo>
                    <a:lnTo>
                      <a:pt x="31" y="55"/>
                    </a:lnTo>
                    <a:lnTo>
                      <a:pt x="43" y="54"/>
                    </a:lnTo>
                    <a:lnTo>
                      <a:pt x="53" y="46"/>
                    </a:lnTo>
                    <a:lnTo>
                      <a:pt x="59" y="35"/>
                    </a:lnTo>
                    <a:lnTo>
                      <a:pt x="57" y="31"/>
                    </a:lnTo>
                    <a:lnTo>
                      <a:pt x="54" y="29"/>
                    </a:lnTo>
                    <a:lnTo>
                      <a:pt x="49" y="28"/>
                    </a:lnTo>
                    <a:lnTo>
                      <a:pt x="44" y="29"/>
                    </a:lnTo>
                    <a:lnTo>
                      <a:pt x="41" y="32"/>
                    </a:lnTo>
                    <a:lnTo>
                      <a:pt x="38" y="35"/>
                    </a:lnTo>
                    <a:lnTo>
                      <a:pt x="34" y="36"/>
                    </a:lnTo>
                    <a:lnTo>
                      <a:pt x="31" y="39"/>
                    </a:lnTo>
                    <a:lnTo>
                      <a:pt x="28" y="32"/>
                    </a:lnTo>
                    <a:lnTo>
                      <a:pt x="21" y="18"/>
                    </a:lnTo>
                    <a:lnTo>
                      <a:pt x="10" y="5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9" y="35"/>
                    </a:lnTo>
                    <a:lnTo>
                      <a:pt x="16" y="46"/>
                    </a:lnTo>
                    <a:lnTo>
                      <a:pt x="19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4" name="Freeform 37">
                <a:extLst>
                  <a:ext uri="{FF2B5EF4-FFF2-40B4-BE49-F238E27FC236}">
                    <a16:creationId xmlns:a16="http://schemas.microsoft.com/office/drawing/2014/main" id="{1169334C-FE91-4041-9AAD-EFDBE6D68C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4" y="4857"/>
                <a:ext cx="27" cy="25"/>
              </a:xfrm>
              <a:custGeom>
                <a:avLst/>
                <a:gdLst>
                  <a:gd name="T0" fmla="*/ 4 w 82"/>
                  <a:gd name="T1" fmla="*/ 8 h 76"/>
                  <a:gd name="T2" fmla="*/ 4 w 82"/>
                  <a:gd name="T3" fmla="*/ 8 h 76"/>
                  <a:gd name="T4" fmla="*/ 5 w 82"/>
                  <a:gd name="T5" fmla="*/ 8 h 76"/>
                  <a:gd name="T6" fmla="*/ 5 w 82"/>
                  <a:gd name="T7" fmla="*/ 8 h 76"/>
                  <a:gd name="T8" fmla="*/ 6 w 82"/>
                  <a:gd name="T9" fmla="*/ 8 h 76"/>
                  <a:gd name="T10" fmla="*/ 7 w 82"/>
                  <a:gd name="T11" fmla="*/ 8 h 76"/>
                  <a:gd name="T12" fmla="*/ 7 w 82"/>
                  <a:gd name="T13" fmla="*/ 7 h 76"/>
                  <a:gd name="T14" fmla="*/ 8 w 82"/>
                  <a:gd name="T15" fmla="*/ 7 h 76"/>
                  <a:gd name="T16" fmla="*/ 8 w 82"/>
                  <a:gd name="T17" fmla="*/ 6 h 76"/>
                  <a:gd name="T18" fmla="*/ 9 w 82"/>
                  <a:gd name="T19" fmla="*/ 6 h 76"/>
                  <a:gd name="T20" fmla="*/ 9 w 82"/>
                  <a:gd name="T21" fmla="*/ 6 h 76"/>
                  <a:gd name="T22" fmla="*/ 9 w 82"/>
                  <a:gd name="T23" fmla="*/ 5 h 76"/>
                  <a:gd name="T24" fmla="*/ 9 w 82"/>
                  <a:gd name="T25" fmla="*/ 5 h 76"/>
                  <a:gd name="T26" fmla="*/ 8 w 82"/>
                  <a:gd name="T27" fmla="*/ 4 h 76"/>
                  <a:gd name="T28" fmla="*/ 7 w 82"/>
                  <a:gd name="T29" fmla="*/ 4 h 76"/>
                  <a:gd name="T30" fmla="*/ 6 w 82"/>
                  <a:gd name="T31" fmla="*/ 4 h 76"/>
                  <a:gd name="T32" fmla="*/ 5 w 82"/>
                  <a:gd name="T33" fmla="*/ 4 h 76"/>
                  <a:gd name="T34" fmla="*/ 4 w 82"/>
                  <a:gd name="T35" fmla="*/ 5 h 76"/>
                  <a:gd name="T36" fmla="*/ 4 w 82"/>
                  <a:gd name="T37" fmla="*/ 5 h 76"/>
                  <a:gd name="T38" fmla="*/ 4 w 82"/>
                  <a:gd name="T39" fmla="*/ 5 h 76"/>
                  <a:gd name="T40" fmla="*/ 3 w 82"/>
                  <a:gd name="T41" fmla="*/ 6 h 76"/>
                  <a:gd name="T42" fmla="*/ 3 w 82"/>
                  <a:gd name="T43" fmla="*/ 5 h 76"/>
                  <a:gd name="T44" fmla="*/ 3 w 82"/>
                  <a:gd name="T45" fmla="*/ 3 h 76"/>
                  <a:gd name="T46" fmla="*/ 2 w 82"/>
                  <a:gd name="T47" fmla="*/ 1 h 76"/>
                  <a:gd name="T48" fmla="*/ 0 w 82"/>
                  <a:gd name="T49" fmla="*/ 0 h 76"/>
                  <a:gd name="T50" fmla="*/ 0 w 82"/>
                  <a:gd name="T51" fmla="*/ 2 h 76"/>
                  <a:gd name="T52" fmla="*/ 0 w 82"/>
                  <a:gd name="T53" fmla="*/ 3 h 76"/>
                  <a:gd name="T54" fmla="*/ 0 w 82"/>
                  <a:gd name="T55" fmla="*/ 5 h 76"/>
                  <a:gd name="T56" fmla="*/ 1 w 82"/>
                  <a:gd name="T57" fmla="*/ 6 h 76"/>
                  <a:gd name="T58" fmla="*/ 2 w 82"/>
                  <a:gd name="T59" fmla="*/ 7 h 76"/>
                  <a:gd name="T60" fmla="*/ 3 w 82"/>
                  <a:gd name="T61" fmla="*/ 8 h 76"/>
                  <a:gd name="T62" fmla="*/ 3 w 82"/>
                  <a:gd name="T63" fmla="*/ 8 h 76"/>
                  <a:gd name="T64" fmla="*/ 4 w 82"/>
                  <a:gd name="T65" fmla="*/ 8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2"/>
                  <a:gd name="T100" fmla="*/ 0 h 76"/>
                  <a:gd name="T101" fmla="*/ 82 w 82"/>
                  <a:gd name="T102" fmla="*/ 76 h 7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2" h="76">
                    <a:moveTo>
                      <a:pt x="32" y="75"/>
                    </a:moveTo>
                    <a:lnTo>
                      <a:pt x="38" y="76"/>
                    </a:lnTo>
                    <a:lnTo>
                      <a:pt x="44" y="76"/>
                    </a:lnTo>
                    <a:lnTo>
                      <a:pt x="50" y="76"/>
                    </a:lnTo>
                    <a:lnTo>
                      <a:pt x="57" y="75"/>
                    </a:lnTo>
                    <a:lnTo>
                      <a:pt x="61" y="72"/>
                    </a:lnTo>
                    <a:lnTo>
                      <a:pt x="67" y="67"/>
                    </a:lnTo>
                    <a:lnTo>
                      <a:pt x="72" y="64"/>
                    </a:lnTo>
                    <a:lnTo>
                      <a:pt x="76" y="59"/>
                    </a:lnTo>
                    <a:lnTo>
                      <a:pt x="80" y="56"/>
                    </a:lnTo>
                    <a:lnTo>
                      <a:pt x="82" y="52"/>
                    </a:lnTo>
                    <a:lnTo>
                      <a:pt x="82" y="47"/>
                    </a:lnTo>
                    <a:lnTo>
                      <a:pt x="79" y="43"/>
                    </a:lnTo>
                    <a:lnTo>
                      <a:pt x="70" y="39"/>
                    </a:lnTo>
                    <a:lnTo>
                      <a:pt x="63" y="37"/>
                    </a:lnTo>
                    <a:lnTo>
                      <a:pt x="54" y="39"/>
                    </a:lnTo>
                    <a:lnTo>
                      <a:pt x="47" y="41"/>
                    </a:lnTo>
                    <a:lnTo>
                      <a:pt x="39" y="44"/>
                    </a:lnTo>
                    <a:lnTo>
                      <a:pt x="35" y="49"/>
                    </a:lnTo>
                    <a:lnTo>
                      <a:pt x="32" y="50"/>
                    </a:lnTo>
                    <a:lnTo>
                      <a:pt x="30" y="52"/>
                    </a:lnTo>
                    <a:lnTo>
                      <a:pt x="29" y="43"/>
                    </a:lnTo>
                    <a:lnTo>
                      <a:pt x="23" y="23"/>
                    </a:lnTo>
                    <a:lnTo>
                      <a:pt x="14" y="6"/>
                    </a:lnTo>
                    <a:lnTo>
                      <a:pt x="4" y="0"/>
                    </a:lnTo>
                    <a:lnTo>
                      <a:pt x="0" y="17"/>
                    </a:lnTo>
                    <a:lnTo>
                      <a:pt x="0" y="31"/>
                    </a:lnTo>
                    <a:lnTo>
                      <a:pt x="4" y="44"/>
                    </a:lnTo>
                    <a:lnTo>
                      <a:pt x="11" y="54"/>
                    </a:lnTo>
                    <a:lnTo>
                      <a:pt x="19" y="63"/>
                    </a:lnTo>
                    <a:lnTo>
                      <a:pt x="25" y="70"/>
                    </a:lnTo>
                    <a:lnTo>
                      <a:pt x="30" y="73"/>
                    </a:lnTo>
                    <a:lnTo>
                      <a:pt x="3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5" name="Freeform 38">
                <a:extLst>
                  <a:ext uri="{FF2B5EF4-FFF2-40B4-BE49-F238E27FC236}">
                    <a16:creationId xmlns:a16="http://schemas.microsoft.com/office/drawing/2014/main" id="{EAF87C6C-7C6D-9E47-A94C-AA0B5257C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4" y="4847"/>
                <a:ext cx="25" cy="22"/>
              </a:xfrm>
              <a:custGeom>
                <a:avLst/>
                <a:gdLst>
                  <a:gd name="T0" fmla="*/ 1 w 75"/>
                  <a:gd name="T1" fmla="*/ 6 h 66"/>
                  <a:gd name="T2" fmla="*/ 2 w 75"/>
                  <a:gd name="T3" fmla="*/ 6 h 66"/>
                  <a:gd name="T4" fmla="*/ 2 w 75"/>
                  <a:gd name="T5" fmla="*/ 7 h 66"/>
                  <a:gd name="T6" fmla="*/ 3 w 75"/>
                  <a:gd name="T7" fmla="*/ 7 h 66"/>
                  <a:gd name="T8" fmla="*/ 3 w 75"/>
                  <a:gd name="T9" fmla="*/ 7 h 66"/>
                  <a:gd name="T10" fmla="*/ 4 w 75"/>
                  <a:gd name="T11" fmla="*/ 7 h 66"/>
                  <a:gd name="T12" fmla="*/ 4 w 75"/>
                  <a:gd name="T13" fmla="*/ 7 h 66"/>
                  <a:gd name="T14" fmla="*/ 5 w 75"/>
                  <a:gd name="T15" fmla="*/ 7 h 66"/>
                  <a:gd name="T16" fmla="*/ 6 w 75"/>
                  <a:gd name="T17" fmla="*/ 7 h 66"/>
                  <a:gd name="T18" fmla="*/ 7 w 75"/>
                  <a:gd name="T19" fmla="*/ 7 h 66"/>
                  <a:gd name="T20" fmla="*/ 8 w 75"/>
                  <a:gd name="T21" fmla="*/ 7 h 66"/>
                  <a:gd name="T22" fmla="*/ 8 w 75"/>
                  <a:gd name="T23" fmla="*/ 6 h 66"/>
                  <a:gd name="T24" fmla="*/ 8 w 75"/>
                  <a:gd name="T25" fmla="*/ 5 h 66"/>
                  <a:gd name="T26" fmla="*/ 8 w 75"/>
                  <a:gd name="T27" fmla="*/ 4 h 66"/>
                  <a:gd name="T28" fmla="*/ 7 w 75"/>
                  <a:gd name="T29" fmla="*/ 4 h 66"/>
                  <a:gd name="T30" fmla="*/ 7 w 75"/>
                  <a:gd name="T31" fmla="*/ 4 h 66"/>
                  <a:gd name="T32" fmla="*/ 6 w 75"/>
                  <a:gd name="T33" fmla="*/ 4 h 66"/>
                  <a:gd name="T34" fmla="*/ 5 w 75"/>
                  <a:gd name="T35" fmla="*/ 4 h 66"/>
                  <a:gd name="T36" fmla="*/ 4 w 75"/>
                  <a:gd name="T37" fmla="*/ 4 h 66"/>
                  <a:gd name="T38" fmla="*/ 3 w 75"/>
                  <a:gd name="T39" fmla="*/ 4 h 66"/>
                  <a:gd name="T40" fmla="*/ 3 w 75"/>
                  <a:gd name="T41" fmla="*/ 4 h 66"/>
                  <a:gd name="T42" fmla="*/ 3 w 75"/>
                  <a:gd name="T43" fmla="*/ 4 h 66"/>
                  <a:gd name="T44" fmla="*/ 2 w 75"/>
                  <a:gd name="T45" fmla="*/ 2 h 66"/>
                  <a:gd name="T46" fmla="*/ 1 w 75"/>
                  <a:gd name="T47" fmla="*/ 0 h 66"/>
                  <a:gd name="T48" fmla="*/ 0 w 75"/>
                  <a:gd name="T49" fmla="*/ 0 h 66"/>
                  <a:gd name="T50" fmla="*/ 0 w 75"/>
                  <a:gd name="T51" fmla="*/ 2 h 66"/>
                  <a:gd name="T52" fmla="*/ 1 w 75"/>
                  <a:gd name="T53" fmla="*/ 4 h 66"/>
                  <a:gd name="T54" fmla="*/ 1 w 75"/>
                  <a:gd name="T55" fmla="*/ 5 h 66"/>
                  <a:gd name="T56" fmla="*/ 1 w 75"/>
                  <a:gd name="T57" fmla="*/ 6 h 6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5"/>
                  <a:gd name="T88" fmla="*/ 0 h 66"/>
                  <a:gd name="T89" fmla="*/ 75 w 75"/>
                  <a:gd name="T90" fmla="*/ 66 h 6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5" h="66">
                    <a:moveTo>
                      <a:pt x="12" y="53"/>
                    </a:moveTo>
                    <a:lnTo>
                      <a:pt x="15" y="56"/>
                    </a:lnTo>
                    <a:lnTo>
                      <a:pt x="19" y="60"/>
                    </a:lnTo>
                    <a:lnTo>
                      <a:pt x="25" y="62"/>
                    </a:lnTo>
                    <a:lnTo>
                      <a:pt x="27" y="63"/>
                    </a:lnTo>
                    <a:lnTo>
                      <a:pt x="32" y="65"/>
                    </a:lnTo>
                    <a:lnTo>
                      <a:pt x="40" y="65"/>
                    </a:lnTo>
                    <a:lnTo>
                      <a:pt x="49" y="66"/>
                    </a:lnTo>
                    <a:lnTo>
                      <a:pt x="57" y="65"/>
                    </a:lnTo>
                    <a:lnTo>
                      <a:pt x="65" y="63"/>
                    </a:lnTo>
                    <a:lnTo>
                      <a:pt x="71" y="60"/>
                    </a:lnTo>
                    <a:lnTo>
                      <a:pt x="75" y="55"/>
                    </a:lnTo>
                    <a:lnTo>
                      <a:pt x="75" y="46"/>
                    </a:lnTo>
                    <a:lnTo>
                      <a:pt x="72" y="39"/>
                    </a:lnTo>
                    <a:lnTo>
                      <a:pt x="66" y="35"/>
                    </a:lnTo>
                    <a:lnTo>
                      <a:pt x="59" y="33"/>
                    </a:lnTo>
                    <a:lnTo>
                      <a:pt x="50" y="33"/>
                    </a:lnTo>
                    <a:lnTo>
                      <a:pt x="41" y="35"/>
                    </a:lnTo>
                    <a:lnTo>
                      <a:pt x="34" y="36"/>
                    </a:lnTo>
                    <a:lnTo>
                      <a:pt x="28" y="39"/>
                    </a:lnTo>
                    <a:lnTo>
                      <a:pt x="27" y="39"/>
                    </a:lnTo>
                    <a:lnTo>
                      <a:pt x="25" y="32"/>
                    </a:lnTo>
                    <a:lnTo>
                      <a:pt x="19" y="16"/>
                    </a:lnTo>
                    <a:lnTo>
                      <a:pt x="10" y="3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5" y="39"/>
                    </a:lnTo>
                    <a:lnTo>
                      <a:pt x="9" y="49"/>
                    </a:ln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6" name="Freeform 39">
                <a:extLst>
                  <a:ext uri="{FF2B5EF4-FFF2-40B4-BE49-F238E27FC236}">
                    <a16:creationId xmlns:a16="http://schemas.microsoft.com/office/drawing/2014/main" id="{AD6099C6-CDE4-2047-B6C2-A301B4881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4" y="4844"/>
                <a:ext cx="25" cy="21"/>
              </a:xfrm>
              <a:custGeom>
                <a:avLst/>
                <a:gdLst>
                  <a:gd name="T0" fmla="*/ 0 w 75"/>
                  <a:gd name="T1" fmla="*/ 5 h 63"/>
                  <a:gd name="T2" fmla="*/ 0 w 75"/>
                  <a:gd name="T3" fmla="*/ 5 h 63"/>
                  <a:gd name="T4" fmla="*/ 1 w 75"/>
                  <a:gd name="T5" fmla="*/ 6 h 63"/>
                  <a:gd name="T6" fmla="*/ 2 w 75"/>
                  <a:gd name="T7" fmla="*/ 6 h 63"/>
                  <a:gd name="T8" fmla="*/ 2 w 75"/>
                  <a:gd name="T9" fmla="*/ 6 h 63"/>
                  <a:gd name="T10" fmla="*/ 3 w 75"/>
                  <a:gd name="T11" fmla="*/ 7 h 63"/>
                  <a:gd name="T12" fmla="*/ 4 w 75"/>
                  <a:gd name="T13" fmla="*/ 7 h 63"/>
                  <a:gd name="T14" fmla="*/ 5 w 75"/>
                  <a:gd name="T15" fmla="*/ 7 h 63"/>
                  <a:gd name="T16" fmla="*/ 6 w 75"/>
                  <a:gd name="T17" fmla="*/ 7 h 63"/>
                  <a:gd name="T18" fmla="*/ 7 w 75"/>
                  <a:gd name="T19" fmla="*/ 6 h 63"/>
                  <a:gd name="T20" fmla="*/ 8 w 75"/>
                  <a:gd name="T21" fmla="*/ 6 h 63"/>
                  <a:gd name="T22" fmla="*/ 8 w 75"/>
                  <a:gd name="T23" fmla="*/ 5 h 63"/>
                  <a:gd name="T24" fmla="*/ 8 w 75"/>
                  <a:gd name="T25" fmla="*/ 4 h 63"/>
                  <a:gd name="T26" fmla="*/ 7 w 75"/>
                  <a:gd name="T27" fmla="*/ 4 h 63"/>
                  <a:gd name="T28" fmla="*/ 7 w 75"/>
                  <a:gd name="T29" fmla="*/ 3 h 63"/>
                  <a:gd name="T30" fmla="*/ 6 w 75"/>
                  <a:gd name="T31" fmla="*/ 3 h 63"/>
                  <a:gd name="T32" fmla="*/ 5 w 75"/>
                  <a:gd name="T33" fmla="*/ 3 h 63"/>
                  <a:gd name="T34" fmla="*/ 4 w 75"/>
                  <a:gd name="T35" fmla="*/ 3 h 63"/>
                  <a:gd name="T36" fmla="*/ 3 w 75"/>
                  <a:gd name="T37" fmla="*/ 4 h 63"/>
                  <a:gd name="T38" fmla="*/ 3 w 75"/>
                  <a:gd name="T39" fmla="*/ 4 h 63"/>
                  <a:gd name="T40" fmla="*/ 3 w 75"/>
                  <a:gd name="T41" fmla="*/ 4 h 63"/>
                  <a:gd name="T42" fmla="*/ 3 w 75"/>
                  <a:gd name="T43" fmla="*/ 3 h 63"/>
                  <a:gd name="T44" fmla="*/ 2 w 75"/>
                  <a:gd name="T45" fmla="*/ 2 h 63"/>
                  <a:gd name="T46" fmla="*/ 1 w 75"/>
                  <a:gd name="T47" fmla="*/ 0 h 63"/>
                  <a:gd name="T48" fmla="*/ 0 w 75"/>
                  <a:gd name="T49" fmla="*/ 0 h 63"/>
                  <a:gd name="T50" fmla="*/ 0 w 75"/>
                  <a:gd name="T51" fmla="*/ 2 h 63"/>
                  <a:gd name="T52" fmla="*/ 0 w 75"/>
                  <a:gd name="T53" fmla="*/ 3 h 63"/>
                  <a:gd name="T54" fmla="*/ 0 w 75"/>
                  <a:gd name="T55" fmla="*/ 4 h 63"/>
                  <a:gd name="T56" fmla="*/ 0 w 75"/>
                  <a:gd name="T57" fmla="*/ 5 h 6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5"/>
                  <a:gd name="T88" fmla="*/ 0 h 63"/>
                  <a:gd name="T89" fmla="*/ 75 w 75"/>
                  <a:gd name="T90" fmla="*/ 63 h 6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5" h="63">
                    <a:moveTo>
                      <a:pt x="3" y="41"/>
                    </a:moveTo>
                    <a:lnTo>
                      <a:pt x="4" y="46"/>
                    </a:lnTo>
                    <a:lnTo>
                      <a:pt x="10" y="50"/>
                    </a:lnTo>
                    <a:lnTo>
                      <a:pt x="14" y="56"/>
                    </a:lnTo>
                    <a:lnTo>
                      <a:pt x="16" y="57"/>
                    </a:lnTo>
                    <a:lnTo>
                      <a:pt x="23" y="60"/>
                    </a:lnTo>
                    <a:lnTo>
                      <a:pt x="32" y="63"/>
                    </a:lnTo>
                    <a:lnTo>
                      <a:pt x="42" y="63"/>
                    </a:lnTo>
                    <a:lnTo>
                      <a:pt x="54" y="61"/>
                    </a:lnTo>
                    <a:lnTo>
                      <a:pt x="64" y="58"/>
                    </a:lnTo>
                    <a:lnTo>
                      <a:pt x="72" y="54"/>
                    </a:lnTo>
                    <a:lnTo>
                      <a:pt x="75" y="47"/>
                    </a:lnTo>
                    <a:lnTo>
                      <a:pt x="73" y="40"/>
                    </a:lnTo>
                    <a:lnTo>
                      <a:pt x="67" y="34"/>
                    </a:lnTo>
                    <a:lnTo>
                      <a:pt x="60" y="30"/>
                    </a:lnTo>
                    <a:lnTo>
                      <a:pt x="53" y="28"/>
                    </a:lnTo>
                    <a:lnTo>
                      <a:pt x="45" y="30"/>
                    </a:lnTo>
                    <a:lnTo>
                      <a:pt x="36" y="31"/>
                    </a:lnTo>
                    <a:lnTo>
                      <a:pt x="31" y="33"/>
                    </a:lnTo>
                    <a:lnTo>
                      <a:pt x="26" y="36"/>
                    </a:lnTo>
                    <a:lnTo>
                      <a:pt x="25" y="36"/>
                    </a:lnTo>
                    <a:lnTo>
                      <a:pt x="23" y="30"/>
                    </a:lnTo>
                    <a:lnTo>
                      <a:pt x="17" y="15"/>
                    </a:lnTo>
                    <a:lnTo>
                      <a:pt x="10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" y="28"/>
                    </a:lnTo>
                    <a:lnTo>
                      <a:pt x="3" y="38"/>
                    </a:lnTo>
                    <a:lnTo>
                      <a:pt x="3" y="4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7" name="Freeform 40">
                <a:extLst>
                  <a:ext uri="{FF2B5EF4-FFF2-40B4-BE49-F238E27FC236}">
                    <a16:creationId xmlns:a16="http://schemas.microsoft.com/office/drawing/2014/main" id="{A643AEFB-734F-9649-92C0-DFEB9D512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6" y="4482"/>
                <a:ext cx="83" cy="97"/>
              </a:xfrm>
              <a:custGeom>
                <a:avLst/>
                <a:gdLst>
                  <a:gd name="T0" fmla="*/ 10 w 250"/>
                  <a:gd name="T1" fmla="*/ 4 h 290"/>
                  <a:gd name="T2" fmla="*/ 8 w 250"/>
                  <a:gd name="T3" fmla="*/ 5 h 290"/>
                  <a:gd name="T4" fmla="*/ 6 w 250"/>
                  <a:gd name="T5" fmla="*/ 7 h 290"/>
                  <a:gd name="T6" fmla="*/ 4 w 250"/>
                  <a:gd name="T7" fmla="*/ 9 h 290"/>
                  <a:gd name="T8" fmla="*/ 3 w 250"/>
                  <a:gd name="T9" fmla="*/ 11 h 290"/>
                  <a:gd name="T10" fmla="*/ 2 w 250"/>
                  <a:gd name="T11" fmla="*/ 13 h 290"/>
                  <a:gd name="T12" fmla="*/ 1 w 250"/>
                  <a:gd name="T13" fmla="*/ 15 h 290"/>
                  <a:gd name="T14" fmla="*/ 0 w 250"/>
                  <a:gd name="T15" fmla="*/ 18 h 290"/>
                  <a:gd name="T16" fmla="*/ 0 w 250"/>
                  <a:gd name="T17" fmla="*/ 20 h 290"/>
                  <a:gd name="T18" fmla="*/ 0 w 250"/>
                  <a:gd name="T19" fmla="*/ 23 h 290"/>
                  <a:gd name="T20" fmla="*/ 2 w 250"/>
                  <a:gd name="T21" fmla="*/ 26 h 290"/>
                  <a:gd name="T22" fmla="*/ 4 w 250"/>
                  <a:gd name="T23" fmla="*/ 28 h 290"/>
                  <a:gd name="T24" fmla="*/ 6 w 250"/>
                  <a:gd name="T25" fmla="*/ 30 h 290"/>
                  <a:gd name="T26" fmla="*/ 9 w 250"/>
                  <a:gd name="T27" fmla="*/ 32 h 290"/>
                  <a:gd name="T28" fmla="*/ 12 w 250"/>
                  <a:gd name="T29" fmla="*/ 32 h 290"/>
                  <a:gd name="T30" fmla="*/ 15 w 250"/>
                  <a:gd name="T31" fmla="*/ 32 h 290"/>
                  <a:gd name="T32" fmla="*/ 19 w 250"/>
                  <a:gd name="T33" fmla="*/ 32 h 290"/>
                  <a:gd name="T34" fmla="*/ 19 w 250"/>
                  <a:gd name="T35" fmla="*/ 32 h 290"/>
                  <a:gd name="T36" fmla="*/ 20 w 250"/>
                  <a:gd name="T37" fmla="*/ 32 h 290"/>
                  <a:gd name="T38" fmla="*/ 20 w 250"/>
                  <a:gd name="T39" fmla="*/ 31 h 290"/>
                  <a:gd name="T40" fmla="*/ 20 w 250"/>
                  <a:gd name="T41" fmla="*/ 30 h 290"/>
                  <a:gd name="T42" fmla="*/ 20 w 250"/>
                  <a:gd name="T43" fmla="*/ 30 h 290"/>
                  <a:gd name="T44" fmla="*/ 19 w 250"/>
                  <a:gd name="T45" fmla="*/ 29 h 290"/>
                  <a:gd name="T46" fmla="*/ 19 w 250"/>
                  <a:gd name="T47" fmla="*/ 28 h 290"/>
                  <a:gd name="T48" fmla="*/ 18 w 250"/>
                  <a:gd name="T49" fmla="*/ 28 h 290"/>
                  <a:gd name="T50" fmla="*/ 16 w 250"/>
                  <a:gd name="T51" fmla="*/ 28 h 290"/>
                  <a:gd name="T52" fmla="*/ 15 w 250"/>
                  <a:gd name="T53" fmla="*/ 27 h 290"/>
                  <a:gd name="T54" fmla="*/ 13 w 250"/>
                  <a:gd name="T55" fmla="*/ 27 h 290"/>
                  <a:gd name="T56" fmla="*/ 12 w 250"/>
                  <a:gd name="T57" fmla="*/ 27 h 290"/>
                  <a:gd name="T58" fmla="*/ 10 w 250"/>
                  <a:gd name="T59" fmla="*/ 26 h 290"/>
                  <a:gd name="T60" fmla="*/ 9 w 250"/>
                  <a:gd name="T61" fmla="*/ 26 h 290"/>
                  <a:gd name="T62" fmla="*/ 7 w 250"/>
                  <a:gd name="T63" fmla="*/ 25 h 290"/>
                  <a:gd name="T64" fmla="*/ 6 w 250"/>
                  <a:gd name="T65" fmla="*/ 23 h 290"/>
                  <a:gd name="T66" fmla="*/ 6 w 250"/>
                  <a:gd name="T67" fmla="*/ 18 h 290"/>
                  <a:gd name="T68" fmla="*/ 7 w 250"/>
                  <a:gd name="T69" fmla="*/ 13 h 290"/>
                  <a:gd name="T70" fmla="*/ 9 w 250"/>
                  <a:gd name="T71" fmla="*/ 10 h 290"/>
                  <a:gd name="T72" fmla="*/ 13 w 250"/>
                  <a:gd name="T73" fmla="*/ 7 h 290"/>
                  <a:gd name="T74" fmla="*/ 17 w 250"/>
                  <a:gd name="T75" fmla="*/ 5 h 290"/>
                  <a:gd name="T76" fmla="*/ 21 w 250"/>
                  <a:gd name="T77" fmla="*/ 3 h 290"/>
                  <a:gd name="T78" fmla="*/ 25 w 250"/>
                  <a:gd name="T79" fmla="*/ 2 h 290"/>
                  <a:gd name="T80" fmla="*/ 28 w 250"/>
                  <a:gd name="T81" fmla="*/ 1 h 290"/>
                  <a:gd name="T82" fmla="*/ 26 w 250"/>
                  <a:gd name="T83" fmla="*/ 0 h 290"/>
                  <a:gd name="T84" fmla="*/ 24 w 250"/>
                  <a:gd name="T85" fmla="*/ 0 h 290"/>
                  <a:gd name="T86" fmla="*/ 22 w 250"/>
                  <a:gd name="T87" fmla="*/ 0 h 290"/>
                  <a:gd name="T88" fmla="*/ 19 w 250"/>
                  <a:gd name="T89" fmla="*/ 1 h 290"/>
                  <a:gd name="T90" fmla="*/ 17 w 250"/>
                  <a:gd name="T91" fmla="*/ 1 h 290"/>
                  <a:gd name="T92" fmla="*/ 14 w 250"/>
                  <a:gd name="T93" fmla="*/ 2 h 290"/>
                  <a:gd name="T94" fmla="*/ 12 w 250"/>
                  <a:gd name="T95" fmla="*/ 3 h 290"/>
                  <a:gd name="T96" fmla="*/ 10 w 250"/>
                  <a:gd name="T97" fmla="*/ 4 h 29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50"/>
                  <a:gd name="T148" fmla="*/ 0 h 290"/>
                  <a:gd name="T149" fmla="*/ 250 w 250"/>
                  <a:gd name="T150" fmla="*/ 290 h 29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50" h="290">
                    <a:moveTo>
                      <a:pt x="88" y="37"/>
                    </a:moveTo>
                    <a:lnTo>
                      <a:pt x="69" y="49"/>
                    </a:lnTo>
                    <a:lnTo>
                      <a:pt x="53" y="63"/>
                    </a:lnTo>
                    <a:lnTo>
                      <a:pt x="39" y="79"/>
                    </a:lnTo>
                    <a:lnTo>
                      <a:pt x="25" y="96"/>
                    </a:lnTo>
                    <a:lnTo>
                      <a:pt x="15" y="115"/>
                    </a:lnTo>
                    <a:lnTo>
                      <a:pt x="8" y="135"/>
                    </a:lnTo>
                    <a:lnTo>
                      <a:pt x="3" y="157"/>
                    </a:lnTo>
                    <a:lnTo>
                      <a:pt x="0" y="178"/>
                    </a:lnTo>
                    <a:lnTo>
                      <a:pt x="3" y="208"/>
                    </a:lnTo>
                    <a:lnTo>
                      <a:pt x="15" y="233"/>
                    </a:lnTo>
                    <a:lnTo>
                      <a:pt x="33" y="254"/>
                    </a:lnTo>
                    <a:lnTo>
                      <a:pt x="56" y="270"/>
                    </a:lnTo>
                    <a:lnTo>
                      <a:pt x="83" y="283"/>
                    </a:lnTo>
                    <a:lnTo>
                      <a:pt x="110" y="289"/>
                    </a:lnTo>
                    <a:lnTo>
                      <a:pt x="140" y="290"/>
                    </a:lnTo>
                    <a:lnTo>
                      <a:pt x="168" y="286"/>
                    </a:lnTo>
                    <a:lnTo>
                      <a:pt x="174" y="286"/>
                    </a:lnTo>
                    <a:lnTo>
                      <a:pt x="179" y="283"/>
                    </a:lnTo>
                    <a:lnTo>
                      <a:pt x="184" y="279"/>
                    </a:lnTo>
                    <a:lnTo>
                      <a:pt x="185" y="273"/>
                    </a:lnTo>
                    <a:lnTo>
                      <a:pt x="182" y="266"/>
                    </a:lnTo>
                    <a:lnTo>
                      <a:pt x="176" y="260"/>
                    </a:lnTo>
                    <a:lnTo>
                      <a:pt x="169" y="254"/>
                    </a:lnTo>
                    <a:lnTo>
                      <a:pt x="162" y="252"/>
                    </a:lnTo>
                    <a:lnTo>
                      <a:pt x="147" y="247"/>
                    </a:lnTo>
                    <a:lnTo>
                      <a:pt x="132" y="244"/>
                    </a:lnTo>
                    <a:lnTo>
                      <a:pt x="118" y="242"/>
                    </a:lnTo>
                    <a:lnTo>
                      <a:pt x="105" y="239"/>
                    </a:lnTo>
                    <a:lnTo>
                      <a:pt x="91" y="234"/>
                    </a:lnTo>
                    <a:lnTo>
                      <a:pt x="78" y="229"/>
                    </a:lnTo>
                    <a:lnTo>
                      <a:pt x="66" y="221"/>
                    </a:lnTo>
                    <a:lnTo>
                      <a:pt x="55" y="210"/>
                    </a:lnTo>
                    <a:lnTo>
                      <a:pt x="50" y="161"/>
                    </a:lnTo>
                    <a:lnTo>
                      <a:pt x="62" y="121"/>
                    </a:lnTo>
                    <a:lnTo>
                      <a:pt x="85" y="89"/>
                    </a:lnTo>
                    <a:lnTo>
                      <a:pt x="118" y="63"/>
                    </a:lnTo>
                    <a:lnTo>
                      <a:pt x="153" y="43"/>
                    </a:lnTo>
                    <a:lnTo>
                      <a:pt x="190" y="27"/>
                    </a:lnTo>
                    <a:lnTo>
                      <a:pt x="223" y="16"/>
                    </a:lnTo>
                    <a:lnTo>
                      <a:pt x="250" y="6"/>
                    </a:lnTo>
                    <a:lnTo>
                      <a:pt x="234" y="2"/>
                    </a:lnTo>
                    <a:lnTo>
                      <a:pt x="216" y="0"/>
                    </a:lnTo>
                    <a:lnTo>
                      <a:pt x="196" y="3"/>
                    </a:lnTo>
                    <a:lnTo>
                      <a:pt x="174" y="6"/>
                    </a:lnTo>
                    <a:lnTo>
                      <a:pt x="152" y="13"/>
                    </a:lnTo>
                    <a:lnTo>
                      <a:pt x="130" y="20"/>
                    </a:lnTo>
                    <a:lnTo>
                      <a:pt x="107" y="29"/>
                    </a:lnTo>
                    <a:lnTo>
                      <a:pt x="88" y="37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8" name="Freeform 41">
                <a:extLst>
                  <a:ext uri="{FF2B5EF4-FFF2-40B4-BE49-F238E27FC236}">
                    <a16:creationId xmlns:a16="http://schemas.microsoft.com/office/drawing/2014/main" id="{E6E53F55-8F0D-504C-8308-E6153E6D7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8" y="4481"/>
                <a:ext cx="53" cy="75"/>
              </a:xfrm>
              <a:custGeom>
                <a:avLst/>
                <a:gdLst>
                  <a:gd name="T0" fmla="*/ 15 w 160"/>
                  <a:gd name="T1" fmla="*/ 8 h 225"/>
                  <a:gd name="T2" fmla="*/ 16 w 160"/>
                  <a:gd name="T3" fmla="*/ 11 h 225"/>
                  <a:gd name="T4" fmla="*/ 15 w 160"/>
                  <a:gd name="T5" fmla="*/ 13 h 225"/>
                  <a:gd name="T6" fmla="*/ 14 w 160"/>
                  <a:gd name="T7" fmla="*/ 15 h 225"/>
                  <a:gd name="T8" fmla="*/ 13 w 160"/>
                  <a:gd name="T9" fmla="*/ 17 h 225"/>
                  <a:gd name="T10" fmla="*/ 11 w 160"/>
                  <a:gd name="T11" fmla="*/ 18 h 225"/>
                  <a:gd name="T12" fmla="*/ 8 w 160"/>
                  <a:gd name="T13" fmla="*/ 20 h 225"/>
                  <a:gd name="T14" fmla="*/ 6 w 160"/>
                  <a:gd name="T15" fmla="*/ 21 h 225"/>
                  <a:gd name="T16" fmla="*/ 4 w 160"/>
                  <a:gd name="T17" fmla="*/ 23 h 225"/>
                  <a:gd name="T18" fmla="*/ 4 w 160"/>
                  <a:gd name="T19" fmla="*/ 23 h 225"/>
                  <a:gd name="T20" fmla="*/ 4 w 160"/>
                  <a:gd name="T21" fmla="*/ 24 h 225"/>
                  <a:gd name="T22" fmla="*/ 4 w 160"/>
                  <a:gd name="T23" fmla="*/ 24 h 225"/>
                  <a:gd name="T24" fmla="*/ 4 w 160"/>
                  <a:gd name="T25" fmla="*/ 25 h 225"/>
                  <a:gd name="T26" fmla="*/ 4 w 160"/>
                  <a:gd name="T27" fmla="*/ 25 h 225"/>
                  <a:gd name="T28" fmla="*/ 5 w 160"/>
                  <a:gd name="T29" fmla="*/ 25 h 225"/>
                  <a:gd name="T30" fmla="*/ 5 w 160"/>
                  <a:gd name="T31" fmla="*/ 25 h 225"/>
                  <a:gd name="T32" fmla="*/ 6 w 160"/>
                  <a:gd name="T33" fmla="*/ 25 h 225"/>
                  <a:gd name="T34" fmla="*/ 8 w 160"/>
                  <a:gd name="T35" fmla="*/ 23 h 225"/>
                  <a:gd name="T36" fmla="*/ 11 w 160"/>
                  <a:gd name="T37" fmla="*/ 22 h 225"/>
                  <a:gd name="T38" fmla="*/ 13 w 160"/>
                  <a:gd name="T39" fmla="*/ 20 h 225"/>
                  <a:gd name="T40" fmla="*/ 15 w 160"/>
                  <a:gd name="T41" fmla="*/ 18 h 225"/>
                  <a:gd name="T42" fmla="*/ 17 w 160"/>
                  <a:gd name="T43" fmla="*/ 16 h 225"/>
                  <a:gd name="T44" fmla="*/ 18 w 160"/>
                  <a:gd name="T45" fmla="*/ 13 h 225"/>
                  <a:gd name="T46" fmla="*/ 18 w 160"/>
                  <a:gd name="T47" fmla="*/ 11 h 225"/>
                  <a:gd name="T48" fmla="*/ 17 w 160"/>
                  <a:gd name="T49" fmla="*/ 8 h 225"/>
                  <a:gd name="T50" fmla="*/ 16 w 160"/>
                  <a:gd name="T51" fmla="*/ 5 h 225"/>
                  <a:gd name="T52" fmla="*/ 13 w 160"/>
                  <a:gd name="T53" fmla="*/ 3 h 225"/>
                  <a:gd name="T54" fmla="*/ 11 w 160"/>
                  <a:gd name="T55" fmla="*/ 2 h 225"/>
                  <a:gd name="T56" fmla="*/ 8 w 160"/>
                  <a:gd name="T57" fmla="*/ 1 h 225"/>
                  <a:gd name="T58" fmla="*/ 5 w 160"/>
                  <a:gd name="T59" fmla="*/ 0 h 225"/>
                  <a:gd name="T60" fmla="*/ 3 w 160"/>
                  <a:gd name="T61" fmla="*/ 0 h 225"/>
                  <a:gd name="T62" fmla="*/ 1 w 160"/>
                  <a:gd name="T63" fmla="*/ 0 h 225"/>
                  <a:gd name="T64" fmla="*/ 0 w 160"/>
                  <a:gd name="T65" fmla="*/ 0 h 225"/>
                  <a:gd name="T66" fmla="*/ 2 w 160"/>
                  <a:gd name="T67" fmla="*/ 1 h 225"/>
                  <a:gd name="T68" fmla="*/ 4 w 160"/>
                  <a:gd name="T69" fmla="*/ 2 h 225"/>
                  <a:gd name="T70" fmla="*/ 6 w 160"/>
                  <a:gd name="T71" fmla="*/ 3 h 225"/>
                  <a:gd name="T72" fmla="*/ 8 w 160"/>
                  <a:gd name="T73" fmla="*/ 3 h 225"/>
                  <a:gd name="T74" fmla="*/ 10 w 160"/>
                  <a:gd name="T75" fmla="*/ 4 h 225"/>
                  <a:gd name="T76" fmla="*/ 12 w 160"/>
                  <a:gd name="T77" fmla="*/ 5 h 225"/>
                  <a:gd name="T78" fmla="*/ 14 w 160"/>
                  <a:gd name="T79" fmla="*/ 6 h 225"/>
                  <a:gd name="T80" fmla="*/ 15 w 160"/>
                  <a:gd name="T81" fmla="*/ 8 h 22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0"/>
                  <a:gd name="T124" fmla="*/ 0 h 225"/>
                  <a:gd name="T125" fmla="*/ 160 w 160"/>
                  <a:gd name="T126" fmla="*/ 225 h 22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0" h="225">
                    <a:moveTo>
                      <a:pt x="135" y="73"/>
                    </a:moveTo>
                    <a:lnTo>
                      <a:pt x="141" y="96"/>
                    </a:lnTo>
                    <a:lnTo>
                      <a:pt x="140" y="118"/>
                    </a:lnTo>
                    <a:lnTo>
                      <a:pt x="129" y="135"/>
                    </a:lnTo>
                    <a:lnTo>
                      <a:pt x="115" y="151"/>
                    </a:lnTo>
                    <a:lnTo>
                      <a:pt x="97" y="165"/>
                    </a:lnTo>
                    <a:lnTo>
                      <a:pt x="76" y="179"/>
                    </a:lnTo>
                    <a:lnTo>
                      <a:pt x="56" y="192"/>
                    </a:lnTo>
                    <a:lnTo>
                      <a:pt x="38" y="205"/>
                    </a:lnTo>
                    <a:lnTo>
                      <a:pt x="35" y="210"/>
                    </a:lnTo>
                    <a:lnTo>
                      <a:pt x="34" y="212"/>
                    </a:lnTo>
                    <a:lnTo>
                      <a:pt x="34" y="217"/>
                    </a:lnTo>
                    <a:lnTo>
                      <a:pt x="35" y="221"/>
                    </a:lnTo>
                    <a:lnTo>
                      <a:pt x="40" y="224"/>
                    </a:lnTo>
                    <a:lnTo>
                      <a:pt x="44" y="225"/>
                    </a:lnTo>
                    <a:lnTo>
                      <a:pt x="47" y="225"/>
                    </a:lnTo>
                    <a:lnTo>
                      <a:pt x="51" y="224"/>
                    </a:lnTo>
                    <a:lnTo>
                      <a:pt x="75" y="211"/>
                    </a:lnTo>
                    <a:lnTo>
                      <a:pt x="97" y="197"/>
                    </a:lnTo>
                    <a:lnTo>
                      <a:pt x="117" y="181"/>
                    </a:lnTo>
                    <a:lnTo>
                      <a:pt x="137" y="162"/>
                    </a:lnTo>
                    <a:lnTo>
                      <a:pt x="150" y="142"/>
                    </a:lnTo>
                    <a:lnTo>
                      <a:pt x="159" y="119"/>
                    </a:lnTo>
                    <a:lnTo>
                      <a:pt x="160" y="95"/>
                    </a:lnTo>
                    <a:lnTo>
                      <a:pt x="154" y="69"/>
                    </a:lnTo>
                    <a:lnTo>
                      <a:pt x="141" y="49"/>
                    </a:lnTo>
                    <a:lnTo>
                      <a:pt x="122" y="31"/>
                    </a:lnTo>
                    <a:lnTo>
                      <a:pt x="98" y="18"/>
                    </a:lnTo>
                    <a:lnTo>
                      <a:pt x="72" y="8"/>
                    </a:lnTo>
                    <a:lnTo>
                      <a:pt x="46" y="3"/>
                    </a:lnTo>
                    <a:lnTo>
                      <a:pt x="24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8" y="11"/>
                    </a:lnTo>
                    <a:lnTo>
                      <a:pt x="37" y="17"/>
                    </a:lnTo>
                    <a:lnTo>
                      <a:pt x="57" y="23"/>
                    </a:lnTo>
                    <a:lnTo>
                      <a:pt x="76" y="29"/>
                    </a:lnTo>
                    <a:lnTo>
                      <a:pt x="95" y="36"/>
                    </a:lnTo>
                    <a:lnTo>
                      <a:pt x="112" y="46"/>
                    </a:lnTo>
                    <a:lnTo>
                      <a:pt x="125" y="57"/>
                    </a:lnTo>
                    <a:lnTo>
                      <a:pt x="135" y="73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99" name="Freeform 42">
                <a:extLst>
                  <a:ext uri="{FF2B5EF4-FFF2-40B4-BE49-F238E27FC236}">
                    <a16:creationId xmlns:a16="http://schemas.microsoft.com/office/drawing/2014/main" id="{207ED3D9-B0C9-CD45-BA84-1A894F649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3" y="4463"/>
                <a:ext cx="135" cy="158"/>
              </a:xfrm>
              <a:custGeom>
                <a:avLst/>
                <a:gdLst>
                  <a:gd name="T0" fmla="*/ 14 w 404"/>
                  <a:gd name="T1" fmla="*/ 10 h 472"/>
                  <a:gd name="T2" fmla="*/ 8 w 404"/>
                  <a:gd name="T3" fmla="*/ 16 h 472"/>
                  <a:gd name="T4" fmla="*/ 2 w 404"/>
                  <a:gd name="T5" fmla="*/ 23 h 472"/>
                  <a:gd name="T6" fmla="*/ 0 w 404"/>
                  <a:gd name="T7" fmla="*/ 32 h 472"/>
                  <a:gd name="T8" fmla="*/ 1 w 404"/>
                  <a:gd name="T9" fmla="*/ 37 h 472"/>
                  <a:gd name="T10" fmla="*/ 1 w 404"/>
                  <a:gd name="T11" fmla="*/ 40 h 472"/>
                  <a:gd name="T12" fmla="*/ 3 w 404"/>
                  <a:gd name="T13" fmla="*/ 42 h 472"/>
                  <a:gd name="T14" fmla="*/ 5 w 404"/>
                  <a:gd name="T15" fmla="*/ 44 h 472"/>
                  <a:gd name="T16" fmla="*/ 8 w 404"/>
                  <a:gd name="T17" fmla="*/ 46 h 472"/>
                  <a:gd name="T18" fmla="*/ 12 w 404"/>
                  <a:gd name="T19" fmla="*/ 48 h 472"/>
                  <a:gd name="T20" fmla="*/ 17 w 404"/>
                  <a:gd name="T21" fmla="*/ 49 h 472"/>
                  <a:gd name="T22" fmla="*/ 21 w 404"/>
                  <a:gd name="T23" fmla="*/ 50 h 472"/>
                  <a:gd name="T24" fmla="*/ 26 w 404"/>
                  <a:gd name="T25" fmla="*/ 51 h 472"/>
                  <a:gd name="T26" fmla="*/ 31 w 404"/>
                  <a:gd name="T27" fmla="*/ 52 h 472"/>
                  <a:gd name="T28" fmla="*/ 36 w 404"/>
                  <a:gd name="T29" fmla="*/ 53 h 472"/>
                  <a:gd name="T30" fmla="*/ 40 w 404"/>
                  <a:gd name="T31" fmla="*/ 53 h 472"/>
                  <a:gd name="T32" fmla="*/ 44 w 404"/>
                  <a:gd name="T33" fmla="*/ 53 h 472"/>
                  <a:gd name="T34" fmla="*/ 45 w 404"/>
                  <a:gd name="T35" fmla="*/ 52 h 472"/>
                  <a:gd name="T36" fmla="*/ 45 w 404"/>
                  <a:gd name="T37" fmla="*/ 51 h 472"/>
                  <a:gd name="T38" fmla="*/ 44 w 404"/>
                  <a:gd name="T39" fmla="*/ 50 h 472"/>
                  <a:gd name="T40" fmla="*/ 41 w 404"/>
                  <a:gd name="T41" fmla="*/ 49 h 472"/>
                  <a:gd name="T42" fmla="*/ 37 w 404"/>
                  <a:gd name="T43" fmla="*/ 48 h 472"/>
                  <a:gd name="T44" fmla="*/ 32 w 404"/>
                  <a:gd name="T45" fmla="*/ 47 h 472"/>
                  <a:gd name="T46" fmla="*/ 28 w 404"/>
                  <a:gd name="T47" fmla="*/ 47 h 472"/>
                  <a:gd name="T48" fmla="*/ 24 w 404"/>
                  <a:gd name="T49" fmla="*/ 46 h 472"/>
                  <a:gd name="T50" fmla="*/ 19 w 404"/>
                  <a:gd name="T51" fmla="*/ 45 h 472"/>
                  <a:gd name="T52" fmla="*/ 15 w 404"/>
                  <a:gd name="T53" fmla="*/ 43 h 472"/>
                  <a:gd name="T54" fmla="*/ 11 w 404"/>
                  <a:gd name="T55" fmla="*/ 42 h 472"/>
                  <a:gd name="T56" fmla="*/ 8 w 404"/>
                  <a:gd name="T57" fmla="*/ 40 h 472"/>
                  <a:gd name="T58" fmla="*/ 5 w 404"/>
                  <a:gd name="T59" fmla="*/ 36 h 472"/>
                  <a:gd name="T60" fmla="*/ 5 w 404"/>
                  <a:gd name="T61" fmla="*/ 32 h 472"/>
                  <a:gd name="T62" fmla="*/ 5 w 404"/>
                  <a:gd name="T63" fmla="*/ 28 h 472"/>
                  <a:gd name="T64" fmla="*/ 7 w 404"/>
                  <a:gd name="T65" fmla="*/ 24 h 472"/>
                  <a:gd name="T66" fmla="*/ 10 w 404"/>
                  <a:gd name="T67" fmla="*/ 19 h 472"/>
                  <a:gd name="T68" fmla="*/ 13 w 404"/>
                  <a:gd name="T69" fmla="*/ 15 h 472"/>
                  <a:gd name="T70" fmla="*/ 17 w 404"/>
                  <a:gd name="T71" fmla="*/ 11 h 472"/>
                  <a:gd name="T72" fmla="*/ 21 w 404"/>
                  <a:gd name="T73" fmla="*/ 8 h 472"/>
                  <a:gd name="T74" fmla="*/ 27 w 404"/>
                  <a:gd name="T75" fmla="*/ 5 h 472"/>
                  <a:gd name="T76" fmla="*/ 33 w 404"/>
                  <a:gd name="T77" fmla="*/ 3 h 472"/>
                  <a:gd name="T78" fmla="*/ 37 w 404"/>
                  <a:gd name="T79" fmla="*/ 1 h 472"/>
                  <a:gd name="T80" fmla="*/ 36 w 404"/>
                  <a:gd name="T81" fmla="*/ 0 h 472"/>
                  <a:gd name="T82" fmla="*/ 31 w 404"/>
                  <a:gd name="T83" fmla="*/ 1 h 472"/>
                  <a:gd name="T84" fmla="*/ 25 w 404"/>
                  <a:gd name="T85" fmla="*/ 3 h 472"/>
                  <a:gd name="T86" fmla="*/ 20 w 404"/>
                  <a:gd name="T87" fmla="*/ 5 h 4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04"/>
                  <a:gd name="T133" fmla="*/ 0 h 472"/>
                  <a:gd name="T134" fmla="*/ 404 w 404"/>
                  <a:gd name="T135" fmla="*/ 472 h 47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04" h="472">
                    <a:moveTo>
                      <a:pt x="157" y="61"/>
                    </a:moveTo>
                    <a:lnTo>
                      <a:pt x="127" y="87"/>
                    </a:lnTo>
                    <a:lnTo>
                      <a:pt x="96" y="113"/>
                    </a:lnTo>
                    <a:lnTo>
                      <a:pt x="68" y="143"/>
                    </a:lnTo>
                    <a:lnTo>
                      <a:pt x="43" y="175"/>
                    </a:lnTo>
                    <a:lnTo>
                      <a:pt x="22" y="208"/>
                    </a:lnTo>
                    <a:lnTo>
                      <a:pt x="8" y="244"/>
                    </a:lnTo>
                    <a:lnTo>
                      <a:pt x="0" y="283"/>
                    </a:lnTo>
                    <a:lnTo>
                      <a:pt x="2" y="323"/>
                    </a:lnTo>
                    <a:lnTo>
                      <a:pt x="5" y="333"/>
                    </a:lnTo>
                    <a:lnTo>
                      <a:pt x="8" y="344"/>
                    </a:lnTo>
                    <a:lnTo>
                      <a:pt x="12" y="353"/>
                    </a:lnTo>
                    <a:lnTo>
                      <a:pt x="18" y="363"/>
                    </a:lnTo>
                    <a:lnTo>
                      <a:pt x="25" y="372"/>
                    </a:lnTo>
                    <a:lnTo>
                      <a:pt x="34" y="380"/>
                    </a:lnTo>
                    <a:lnTo>
                      <a:pt x="41" y="388"/>
                    </a:lnTo>
                    <a:lnTo>
                      <a:pt x="52" y="393"/>
                    </a:lnTo>
                    <a:lnTo>
                      <a:pt x="71" y="405"/>
                    </a:lnTo>
                    <a:lnTo>
                      <a:pt x="90" y="415"/>
                    </a:lnTo>
                    <a:lnTo>
                      <a:pt x="109" y="424"/>
                    </a:lnTo>
                    <a:lnTo>
                      <a:pt x="129" y="431"/>
                    </a:lnTo>
                    <a:lnTo>
                      <a:pt x="150" y="438"/>
                    </a:lnTo>
                    <a:lnTo>
                      <a:pt x="171" y="444"/>
                    </a:lnTo>
                    <a:lnTo>
                      <a:pt x="191" y="449"/>
                    </a:lnTo>
                    <a:lnTo>
                      <a:pt x="212" y="454"/>
                    </a:lnTo>
                    <a:lnTo>
                      <a:pt x="234" y="458"/>
                    </a:lnTo>
                    <a:lnTo>
                      <a:pt x="254" y="461"/>
                    </a:lnTo>
                    <a:lnTo>
                      <a:pt x="276" y="464"/>
                    </a:lnTo>
                    <a:lnTo>
                      <a:pt x="298" y="467"/>
                    </a:lnTo>
                    <a:lnTo>
                      <a:pt x="319" y="468"/>
                    </a:lnTo>
                    <a:lnTo>
                      <a:pt x="341" y="470"/>
                    </a:lnTo>
                    <a:lnTo>
                      <a:pt x="363" y="471"/>
                    </a:lnTo>
                    <a:lnTo>
                      <a:pt x="383" y="472"/>
                    </a:lnTo>
                    <a:lnTo>
                      <a:pt x="391" y="472"/>
                    </a:lnTo>
                    <a:lnTo>
                      <a:pt x="397" y="470"/>
                    </a:lnTo>
                    <a:lnTo>
                      <a:pt x="401" y="464"/>
                    </a:lnTo>
                    <a:lnTo>
                      <a:pt x="404" y="458"/>
                    </a:lnTo>
                    <a:lnTo>
                      <a:pt x="404" y="451"/>
                    </a:lnTo>
                    <a:lnTo>
                      <a:pt x="401" y="445"/>
                    </a:lnTo>
                    <a:lnTo>
                      <a:pt x="395" y="441"/>
                    </a:lnTo>
                    <a:lnTo>
                      <a:pt x="388" y="438"/>
                    </a:lnTo>
                    <a:lnTo>
                      <a:pt x="369" y="434"/>
                    </a:lnTo>
                    <a:lnTo>
                      <a:pt x="350" y="431"/>
                    </a:lnTo>
                    <a:lnTo>
                      <a:pt x="331" y="426"/>
                    </a:lnTo>
                    <a:lnTo>
                      <a:pt x="310" y="424"/>
                    </a:lnTo>
                    <a:lnTo>
                      <a:pt x="291" y="421"/>
                    </a:lnTo>
                    <a:lnTo>
                      <a:pt x="272" y="418"/>
                    </a:lnTo>
                    <a:lnTo>
                      <a:pt x="251" y="415"/>
                    </a:lnTo>
                    <a:lnTo>
                      <a:pt x="232" y="411"/>
                    </a:lnTo>
                    <a:lnTo>
                      <a:pt x="213" y="408"/>
                    </a:lnTo>
                    <a:lnTo>
                      <a:pt x="194" y="403"/>
                    </a:lnTo>
                    <a:lnTo>
                      <a:pt x="175" y="398"/>
                    </a:lnTo>
                    <a:lnTo>
                      <a:pt x="156" y="393"/>
                    </a:lnTo>
                    <a:lnTo>
                      <a:pt x="138" y="386"/>
                    </a:lnTo>
                    <a:lnTo>
                      <a:pt x="119" y="379"/>
                    </a:lnTo>
                    <a:lnTo>
                      <a:pt x="102" y="372"/>
                    </a:lnTo>
                    <a:lnTo>
                      <a:pt x="84" y="362"/>
                    </a:lnTo>
                    <a:lnTo>
                      <a:pt x="69" y="352"/>
                    </a:lnTo>
                    <a:lnTo>
                      <a:pt x="58" y="339"/>
                    </a:lnTo>
                    <a:lnTo>
                      <a:pt x="49" y="324"/>
                    </a:lnTo>
                    <a:lnTo>
                      <a:pt x="44" y="307"/>
                    </a:lnTo>
                    <a:lnTo>
                      <a:pt x="43" y="290"/>
                    </a:lnTo>
                    <a:lnTo>
                      <a:pt x="44" y="270"/>
                    </a:lnTo>
                    <a:lnTo>
                      <a:pt x="49" y="250"/>
                    </a:lnTo>
                    <a:lnTo>
                      <a:pt x="55" y="234"/>
                    </a:lnTo>
                    <a:lnTo>
                      <a:pt x="65" y="212"/>
                    </a:lnTo>
                    <a:lnTo>
                      <a:pt x="77" y="191"/>
                    </a:lnTo>
                    <a:lnTo>
                      <a:pt x="90" y="172"/>
                    </a:lnTo>
                    <a:lnTo>
                      <a:pt x="104" y="155"/>
                    </a:lnTo>
                    <a:lnTo>
                      <a:pt x="119" y="138"/>
                    </a:lnTo>
                    <a:lnTo>
                      <a:pt x="135" y="120"/>
                    </a:lnTo>
                    <a:lnTo>
                      <a:pt x="154" y="103"/>
                    </a:lnTo>
                    <a:lnTo>
                      <a:pt x="173" y="86"/>
                    </a:lnTo>
                    <a:lnTo>
                      <a:pt x="193" y="71"/>
                    </a:lnTo>
                    <a:lnTo>
                      <a:pt x="218" y="59"/>
                    </a:lnTo>
                    <a:lnTo>
                      <a:pt x="245" y="47"/>
                    </a:lnTo>
                    <a:lnTo>
                      <a:pt x="273" y="36"/>
                    </a:lnTo>
                    <a:lnTo>
                      <a:pt x="298" y="25"/>
                    </a:lnTo>
                    <a:lnTo>
                      <a:pt x="319" y="17"/>
                    </a:lnTo>
                    <a:lnTo>
                      <a:pt x="332" y="8"/>
                    </a:lnTo>
                    <a:lnTo>
                      <a:pt x="336" y="2"/>
                    </a:lnTo>
                    <a:lnTo>
                      <a:pt x="322" y="0"/>
                    </a:lnTo>
                    <a:lnTo>
                      <a:pt x="301" y="1"/>
                    </a:lnTo>
                    <a:lnTo>
                      <a:pt x="278" y="5"/>
                    </a:lnTo>
                    <a:lnTo>
                      <a:pt x="253" y="13"/>
                    </a:lnTo>
                    <a:lnTo>
                      <a:pt x="226" y="23"/>
                    </a:lnTo>
                    <a:lnTo>
                      <a:pt x="201" y="34"/>
                    </a:lnTo>
                    <a:lnTo>
                      <a:pt x="178" y="47"/>
                    </a:lnTo>
                    <a:lnTo>
                      <a:pt x="157" y="61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0" name="Freeform 43">
                <a:extLst>
                  <a:ext uri="{FF2B5EF4-FFF2-40B4-BE49-F238E27FC236}">
                    <a16:creationId xmlns:a16="http://schemas.microsoft.com/office/drawing/2014/main" id="{749B9C46-DC38-934E-BD1F-7CF8F3C8F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3" y="4458"/>
                <a:ext cx="118" cy="105"/>
              </a:xfrm>
              <a:custGeom>
                <a:avLst/>
                <a:gdLst>
                  <a:gd name="T0" fmla="*/ 33 w 354"/>
                  <a:gd name="T1" fmla="*/ 11 h 315"/>
                  <a:gd name="T2" fmla="*/ 34 w 354"/>
                  <a:gd name="T3" fmla="*/ 13 h 315"/>
                  <a:gd name="T4" fmla="*/ 36 w 354"/>
                  <a:gd name="T5" fmla="*/ 15 h 315"/>
                  <a:gd name="T6" fmla="*/ 36 w 354"/>
                  <a:gd name="T7" fmla="*/ 17 h 315"/>
                  <a:gd name="T8" fmla="*/ 36 w 354"/>
                  <a:gd name="T9" fmla="*/ 20 h 315"/>
                  <a:gd name="T10" fmla="*/ 36 w 354"/>
                  <a:gd name="T11" fmla="*/ 22 h 315"/>
                  <a:gd name="T12" fmla="*/ 35 w 354"/>
                  <a:gd name="T13" fmla="*/ 24 h 315"/>
                  <a:gd name="T14" fmla="*/ 34 w 354"/>
                  <a:gd name="T15" fmla="*/ 25 h 315"/>
                  <a:gd name="T16" fmla="*/ 33 w 354"/>
                  <a:gd name="T17" fmla="*/ 27 h 315"/>
                  <a:gd name="T18" fmla="*/ 31 w 354"/>
                  <a:gd name="T19" fmla="*/ 28 h 315"/>
                  <a:gd name="T20" fmla="*/ 30 w 354"/>
                  <a:gd name="T21" fmla="*/ 30 h 315"/>
                  <a:gd name="T22" fmla="*/ 28 w 354"/>
                  <a:gd name="T23" fmla="*/ 31 h 315"/>
                  <a:gd name="T24" fmla="*/ 27 w 354"/>
                  <a:gd name="T25" fmla="*/ 33 h 315"/>
                  <a:gd name="T26" fmla="*/ 27 w 354"/>
                  <a:gd name="T27" fmla="*/ 33 h 315"/>
                  <a:gd name="T28" fmla="*/ 27 w 354"/>
                  <a:gd name="T29" fmla="*/ 34 h 315"/>
                  <a:gd name="T30" fmla="*/ 27 w 354"/>
                  <a:gd name="T31" fmla="*/ 34 h 315"/>
                  <a:gd name="T32" fmla="*/ 27 w 354"/>
                  <a:gd name="T33" fmla="*/ 34 h 315"/>
                  <a:gd name="T34" fmla="*/ 27 w 354"/>
                  <a:gd name="T35" fmla="*/ 35 h 315"/>
                  <a:gd name="T36" fmla="*/ 28 w 354"/>
                  <a:gd name="T37" fmla="*/ 35 h 315"/>
                  <a:gd name="T38" fmla="*/ 29 w 354"/>
                  <a:gd name="T39" fmla="*/ 35 h 315"/>
                  <a:gd name="T40" fmla="*/ 29 w 354"/>
                  <a:gd name="T41" fmla="*/ 34 h 315"/>
                  <a:gd name="T42" fmla="*/ 32 w 354"/>
                  <a:gd name="T43" fmla="*/ 32 h 315"/>
                  <a:gd name="T44" fmla="*/ 35 w 354"/>
                  <a:gd name="T45" fmla="*/ 30 h 315"/>
                  <a:gd name="T46" fmla="*/ 37 w 354"/>
                  <a:gd name="T47" fmla="*/ 27 h 315"/>
                  <a:gd name="T48" fmla="*/ 39 w 354"/>
                  <a:gd name="T49" fmla="*/ 23 h 315"/>
                  <a:gd name="T50" fmla="*/ 39 w 354"/>
                  <a:gd name="T51" fmla="*/ 20 h 315"/>
                  <a:gd name="T52" fmla="*/ 39 w 354"/>
                  <a:gd name="T53" fmla="*/ 16 h 315"/>
                  <a:gd name="T54" fmla="*/ 38 w 354"/>
                  <a:gd name="T55" fmla="*/ 13 h 315"/>
                  <a:gd name="T56" fmla="*/ 35 w 354"/>
                  <a:gd name="T57" fmla="*/ 10 h 315"/>
                  <a:gd name="T58" fmla="*/ 33 w 354"/>
                  <a:gd name="T59" fmla="*/ 8 h 315"/>
                  <a:gd name="T60" fmla="*/ 31 w 354"/>
                  <a:gd name="T61" fmla="*/ 7 h 315"/>
                  <a:gd name="T62" fmla="*/ 28 w 354"/>
                  <a:gd name="T63" fmla="*/ 5 h 315"/>
                  <a:gd name="T64" fmla="*/ 26 w 354"/>
                  <a:gd name="T65" fmla="*/ 4 h 315"/>
                  <a:gd name="T66" fmla="*/ 23 w 354"/>
                  <a:gd name="T67" fmla="*/ 3 h 315"/>
                  <a:gd name="T68" fmla="*/ 20 w 354"/>
                  <a:gd name="T69" fmla="*/ 2 h 315"/>
                  <a:gd name="T70" fmla="*/ 17 w 354"/>
                  <a:gd name="T71" fmla="*/ 2 h 315"/>
                  <a:gd name="T72" fmla="*/ 14 w 354"/>
                  <a:gd name="T73" fmla="*/ 1 h 315"/>
                  <a:gd name="T74" fmla="*/ 12 w 354"/>
                  <a:gd name="T75" fmla="*/ 1 h 315"/>
                  <a:gd name="T76" fmla="*/ 9 w 354"/>
                  <a:gd name="T77" fmla="*/ 0 h 315"/>
                  <a:gd name="T78" fmla="*/ 7 w 354"/>
                  <a:gd name="T79" fmla="*/ 0 h 315"/>
                  <a:gd name="T80" fmla="*/ 5 w 354"/>
                  <a:gd name="T81" fmla="*/ 0 h 315"/>
                  <a:gd name="T82" fmla="*/ 3 w 354"/>
                  <a:gd name="T83" fmla="*/ 0 h 315"/>
                  <a:gd name="T84" fmla="*/ 2 w 354"/>
                  <a:gd name="T85" fmla="*/ 0 h 315"/>
                  <a:gd name="T86" fmla="*/ 1 w 354"/>
                  <a:gd name="T87" fmla="*/ 0 h 315"/>
                  <a:gd name="T88" fmla="*/ 0 w 354"/>
                  <a:gd name="T89" fmla="*/ 1 h 315"/>
                  <a:gd name="T90" fmla="*/ 2 w 354"/>
                  <a:gd name="T91" fmla="*/ 1 h 315"/>
                  <a:gd name="T92" fmla="*/ 3 w 354"/>
                  <a:gd name="T93" fmla="*/ 1 h 315"/>
                  <a:gd name="T94" fmla="*/ 5 w 354"/>
                  <a:gd name="T95" fmla="*/ 1 h 315"/>
                  <a:gd name="T96" fmla="*/ 7 w 354"/>
                  <a:gd name="T97" fmla="*/ 2 h 315"/>
                  <a:gd name="T98" fmla="*/ 9 w 354"/>
                  <a:gd name="T99" fmla="*/ 2 h 315"/>
                  <a:gd name="T100" fmla="*/ 11 w 354"/>
                  <a:gd name="T101" fmla="*/ 3 h 315"/>
                  <a:gd name="T102" fmla="*/ 14 w 354"/>
                  <a:gd name="T103" fmla="*/ 3 h 315"/>
                  <a:gd name="T104" fmla="*/ 16 w 354"/>
                  <a:gd name="T105" fmla="*/ 3 h 315"/>
                  <a:gd name="T106" fmla="*/ 18 w 354"/>
                  <a:gd name="T107" fmla="*/ 4 h 315"/>
                  <a:gd name="T108" fmla="*/ 20 w 354"/>
                  <a:gd name="T109" fmla="*/ 5 h 315"/>
                  <a:gd name="T110" fmla="*/ 23 w 354"/>
                  <a:gd name="T111" fmla="*/ 5 h 315"/>
                  <a:gd name="T112" fmla="*/ 25 w 354"/>
                  <a:gd name="T113" fmla="*/ 6 h 315"/>
                  <a:gd name="T114" fmla="*/ 27 w 354"/>
                  <a:gd name="T115" fmla="*/ 7 h 315"/>
                  <a:gd name="T116" fmla="*/ 29 w 354"/>
                  <a:gd name="T117" fmla="*/ 8 h 315"/>
                  <a:gd name="T118" fmla="*/ 31 w 354"/>
                  <a:gd name="T119" fmla="*/ 9 h 315"/>
                  <a:gd name="T120" fmla="*/ 33 w 354"/>
                  <a:gd name="T121" fmla="*/ 11 h 31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54"/>
                  <a:gd name="T184" fmla="*/ 0 h 315"/>
                  <a:gd name="T185" fmla="*/ 354 w 354"/>
                  <a:gd name="T186" fmla="*/ 315 h 31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54" h="315">
                    <a:moveTo>
                      <a:pt x="294" y="96"/>
                    </a:moveTo>
                    <a:lnTo>
                      <a:pt x="310" y="113"/>
                    </a:lnTo>
                    <a:lnTo>
                      <a:pt x="320" y="133"/>
                    </a:lnTo>
                    <a:lnTo>
                      <a:pt x="325" y="155"/>
                    </a:lnTo>
                    <a:lnTo>
                      <a:pt x="325" y="178"/>
                    </a:lnTo>
                    <a:lnTo>
                      <a:pt x="322" y="197"/>
                    </a:lnTo>
                    <a:lnTo>
                      <a:pt x="316" y="212"/>
                    </a:lnTo>
                    <a:lnTo>
                      <a:pt x="306" y="228"/>
                    </a:lnTo>
                    <a:lnTo>
                      <a:pt x="295" y="241"/>
                    </a:lnTo>
                    <a:lnTo>
                      <a:pt x="282" y="256"/>
                    </a:lnTo>
                    <a:lnTo>
                      <a:pt x="269" y="267"/>
                    </a:lnTo>
                    <a:lnTo>
                      <a:pt x="256" y="280"/>
                    </a:lnTo>
                    <a:lnTo>
                      <a:pt x="243" y="293"/>
                    </a:lnTo>
                    <a:lnTo>
                      <a:pt x="240" y="297"/>
                    </a:lnTo>
                    <a:lnTo>
                      <a:pt x="240" y="302"/>
                    </a:lnTo>
                    <a:lnTo>
                      <a:pt x="240" y="306"/>
                    </a:lnTo>
                    <a:lnTo>
                      <a:pt x="243" y="310"/>
                    </a:lnTo>
                    <a:lnTo>
                      <a:pt x="247" y="313"/>
                    </a:lnTo>
                    <a:lnTo>
                      <a:pt x="253" y="315"/>
                    </a:lnTo>
                    <a:lnTo>
                      <a:pt x="257" y="313"/>
                    </a:lnTo>
                    <a:lnTo>
                      <a:pt x="262" y="310"/>
                    </a:lnTo>
                    <a:lnTo>
                      <a:pt x="291" y="292"/>
                    </a:lnTo>
                    <a:lnTo>
                      <a:pt x="316" y="267"/>
                    </a:lnTo>
                    <a:lnTo>
                      <a:pt x="335" y="240"/>
                    </a:lnTo>
                    <a:lnTo>
                      <a:pt x="348" y="208"/>
                    </a:lnTo>
                    <a:lnTo>
                      <a:pt x="354" y="177"/>
                    </a:lnTo>
                    <a:lnTo>
                      <a:pt x="351" y="143"/>
                    </a:lnTo>
                    <a:lnTo>
                      <a:pt x="339" y="113"/>
                    </a:lnTo>
                    <a:lnTo>
                      <a:pt x="316" y="86"/>
                    </a:lnTo>
                    <a:lnTo>
                      <a:pt x="298" y="72"/>
                    </a:lnTo>
                    <a:lnTo>
                      <a:pt x="278" y="60"/>
                    </a:lnTo>
                    <a:lnTo>
                      <a:pt x="256" y="49"/>
                    </a:lnTo>
                    <a:lnTo>
                      <a:pt x="231" y="39"/>
                    </a:lnTo>
                    <a:lnTo>
                      <a:pt x="206" y="29"/>
                    </a:lnTo>
                    <a:lnTo>
                      <a:pt x="181" y="21"/>
                    </a:lnTo>
                    <a:lnTo>
                      <a:pt x="155" y="16"/>
                    </a:lnTo>
                    <a:lnTo>
                      <a:pt x="130" y="10"/>
                    </a:lnTo>
                    <a:lnTo>
                      <a:pt x="105" y="6"/>
                    </a:lnTo>
                    <a:lnTo>
                      <a:pt x="83" y="3"/>
                    </a:lnTo>
                    <a:lnTo>
                      <a:pt x="61" y="0"/>
                    </a:lnTo>
                    <a:lnTo>
                      <a:pt x="43" y="0"/>
                    </a:lnTo>
                    <a:lnTo>
                      <a:pt x="27" y="0"/>
                    </a:lnTo>
                    <a:lnTo>
                      <a:pt x="14" y="0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30" y="10"/>
                    </a:lnTo>
                    <a:lnTo>
                      <a:pt x="47" y="13"/>
                    </a:lnTo>
                    <a:lnTo>
                      <a:pt x="65" y="16"/>
                    </a:lnTo>
                    <a:lnTo>
                      <a:pt x="83" y="20"/>
                    </a:lnTo>
                    <a:lnTo>
                      <a:pt x="103" y="23"/>
                    </a:lnTo>
                    <a:lnTo>
                      <a:pt x="122" y="27"/>
                    </a:lnTo>
                    <a:lnTo>
                      <a:pt x="143" y="31"/>
                    </a:lnTo>
                    <a:lnTo>
                      <a:pt x="162" y="37"/>
                    </a:lnTo>
                    <a:lnTo>
                      <a:pt x="182" y="43"/>
                    </a:lnTo>
                    <a:lnTo>
                      <a:pt x="203" y="49"/>
                    </a:lnTo>
                    <a:lnTo>
                      <a:pt x="222" y="56"/>
                    </a:lnTo>
                    <a:lnTo>
                      <a:pt x="241" y="64"/>
                    </a:lnTo>
                    <a:lnTo>
                      <a:pt x="260" y="75"/>
                    </a:lnTo>
                    <a:lnTo>
                      <a:pt x="278" y="85"/>
                    </a:lnTo>
                    <a:lnTo>
                      <a:pt x="294" y="96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1" name="Freeform 44">
                <a:extLst>
                  <a:ext uri="{FF2B5EF4-FFF2-40B4-BE49-F238E27FC236}">
                    <a16:creationId xmlns:a16="http://schemas.microsoft.com/office/drawing/2014/main" id="{14FB0B94-DBB5-DA41-8AA9-40FD938D1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" y="4506"/>
                <a:ext cx="47" cy="99"/>
              </a:xfrm>
              <a:custGeom>
                <a:avLst/>
                <a:gdLst>
                  <a:gd name="T0" fmla="*/ 0 w 143"/>
                  <a:gd name="T1" fmla="*/ 18 h 297"/>
                  <a:gd name="T2" fmla="*/ 0 w 143"/>
                  <a:gd name="T3" fmla="*/ 21 h 297"/>
                  <a:gd name="T4" fmla="*/ 1 w 143"/>
                  <a:gd name="T5" fmla="*/ 23 h 297"/>
                  <a:gd name="T6" fmla="*/ 2 w 143"/>
                  <a:gd name="T7" fmla="*/ 26 h 297"/>
                  <a:gd name="T8" fmla="*/ 3 w 143"/>
                  <a:gd name="T9" fmla="*/ 28 h 297"/>
                  <a:gd name="T10" fmla="*/ 5 w 143"/>
                  <a:gd name="T11" fmla="*/ 30 h 297"/>
                  <a:gd name="T12" fmla="*/ 8 w 143"/>
                  <a:gd name="T13" fmla="*/ 31 h 297"/>
                  <a:gd name="T14" fmla="*/ 10 w 143"/>
                  <a:gd name="T15" fmla="*/ 32 h 297"/>
                  <a:gd name="T16" fmla="*/ 12 w 143"/>
                  <a:gd name="T17" fmla="*/ 33 h 297"/>
                  <a:gd name="T18" fmla="*/ 13 w 143"/>
                  <a:gd name="T19" fmla="*/ 33 h 297"/>
                  <a:gd name="T20" fmla="*/ 14 w 143"/>
                  <a:gd name="T21" fmla="*/ 33 h 297"/>
                  <a:gd name="T22" fmla="*/ 15 w 143"/>
                  <a:gd name="T23" fmla="*/ 32 h 297"/>
                  <a:gd name="T24" fmla="*/ 15 w 143"/>
                  <a:gd name="T25" fmla="*/ 32 h 297"/>
                  <a:gd name="T26" fmla="*/ 15 w 143"/>
                  <a:gd name="T27" fmla="*/ 31 h 297"/>
                  <a:gd name="T28" fmla="*/ 15 w 143"/>
                  <a:gd name="T29" fmla="*/ 30 h 297"/>
                  <a:gd name="T30" fmla="*/ 14 w 143"/>
                  <a:gd name="T31" fmla="*/ 29 h 297"/>
                  <a:gd name="T32" fmla="*/ 13 w 143"/>
                  <a:gd name="T33" fmla="*/ 29 h 297"/>
                  <a:gd name="T34" fmla="*/ 11 w 143"/>
                  <a:gd name="T35" fmla="*/ 28 h 297"/>
                  <a:gd name="T36" fmla="*/ 9 w 143"/>
                  <a:gd name="T37" fmla="*/ 27 h 297"/>
                  <a:gd name="T38" fmla="*/ 7 w 143"/>
                  <a:gd name="T39" fmla="*/ 25 h 297"/>
                  <a:gd name="T40" fmla="*/ 5 w 143"/>
                  <a:gd name="T41" fmla="*/ 23 h 297"/>
                  <a:gd name="T42" fmla="*/ 4 w 143"/>
                  <a:gd name="T43" fmla="*/ 21 h 297"/>
                  <a:gd name="T44" fmla="*/ 4 w 143"/>
                  <a:gd name="T45" fmla="*/ 18 h 297"/>
                  <a:gd name="T46" fmla="*/ 4 w 143"/>
                  <a:gd name="T47" fmla="*/ 15 h 297"/>
                  <a:gd name="T48" fmla="*/ 5 w 143"/>
                  <a:gd name="T49" fmla="*/ 13 h 297"/>
                  <a:gd name="T50" fmla="*/ 6 w 143"/>
                  <a:gd name="T51" fmla="*/ 11 h 297"/>
                  <a:gd name="T52" fmla="*/ 7 w 143"/>
                  <a:gd name="T53" fmla="*/ 9 h 297"/>
                  <a:gd name="T54" fmla="*/ 8 w 143"/>
                  <a:gd name="T55" fmla="*/ 7 h 297"/>
                  <a:gd name="T56" fmla="*/ 10 w 143"/>
                  <a:gd name="T57" fmla="*/ 5 h 297"/>
                  <a:gd name="T58" fmla="*/ 12 w 143"/>
                  <a:gd name="T59" fmla="*/ 4 h 297"/>
                  <a:gd name="T60" fmla="*/ 13 w 143"/>
                  <a:gd name="T61" fmla="*/ 3 h 297"/>
                  <a:gd name="T62" fmla="*/ 14 w 143"/>
                  <a:gd name="T63" fmla="*/ 1 h 297"/>
                  <a:gd name="T64" fmla="*/ 15 w 143"/>
                  <a:gd name="T65" fmla="*/ 0 h 297"/>
                  <a:gd name="T66" fmla="*/ 14 w 143"/>
                  <a:gd name="T67" fmla="*/ 0 h 297"/>
                  <a:gd name="T68" fmla="*/ 12 w 143"/>
                  <a:gd name="T69" fmla="*/ 1 h 297"/>
                  <a:gd name="T70" fmla="*/ 10 w 143"/>
                  <a:gd name="T71" fmla="*/ 3 h 297"/>
                  <a:gd name="T72" fmla="*/ 8 w 143"/>
                  <a:gd name="T73" fmla="*/ 5 h 297"/>
                  <a:gd name="T74" fmla="*/ 5 w 143"/>
                  <a:gd name="T75" fmla="*/ 8 h 297"/>
                  <a:gd name="T76" fmla="*/ 3 w 143"/>
                  <a:gd name="T77" fmla="*/ 11 h 297"/>
                  <a:gd name="T78" fmla="*/ 1 w 143"/>
                  <a:gd name="T79" fmla="*/ 15 h 297"/>
                  <a:gd name="T80" fmla="*/ 0 w 143"/>
                  <a:gd name="T81" fmla="*/ 18 h 29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43"/>
                  <a:gd name="T124" fmla="*/ 0 h 297"/>
                  <a:gd name="T125" fmla="*/ 143 w 143"/>
                  <a:gd name="T126" fmla="*/ 297 h 29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43" h="297">
                    <a:moveTo>
                      <a:pt x="0" y="162"/>
                    </a:moveTo>
                    <a:lnTo>
                      <a:pt x="0" y="187"/>
                    </a:lnTo>
                    <a:lnTo>
                      <a:pt x="5" y="210"/>
                    </a:lnTo>
                    <a:lnTo>
                      <a:pt x="16" y="231"/>
                    </a:lnTo>
                    <a:lnTo>
                      <a:pt x="30" y="250"/>
                    </a:lnTo>
                    <a:lnTo>
                      <a:pt x="48" y="266"/>
                    </a:lnTo>
                    <a:lnTo>
                      <a:pt x="69" y="280"/>
                    </a:lnTo>
                    <a:lnTo>
                      <a:pt x="92" y="290"/>
                    </a:lnTo>
                    <a:lnTo>
                      <a:pt x="116" y="296"/>
                    </a:lnTo>
                    <a:lnTo>
                      <a:pt x="123" y="297"/>
                    </a:lnTo>
                    <a:lnTo>
                      <a:pt x="130" y="295"/>
                    </a:lnTo>
                    <a:lnTo>
                      <a:pt x="136" y="290"/>
                    </a:lnTo>
                    <a:lnTo>
                      <a:pt x="139" y="284"/>
                    </a:lnTo>
                    <a:lnTo>
                      <a:pt x="139" y="277"/>
                    </a:lnTo>
                    <a:lnTo>
                      <a:pt x="138" y="270"/>
                    </a:lnTo>
                    <a:lnTo>
                      <a:pt x="133" y="264"/>
                    </a:lnTo>
                    <a:lnTo>
                      <a:pt x="126" y="261"/>
                    </a:lnTo>
                    <a:lnTo>
                      <a:pt x="102" y="253"/>
                    </a:lnTo>
                    <a:lnTo>
                      <a:pt x="80" y="241"/>
                    </a:lnTo>
                    <a:lnTo>
                      <a:pt x="63" y="226"/>
                    </a:lnTo>
                    <a:lnTo>
                      <a:pt x="50" y="208"/>
                    </a:lnTo>
                    <a:lnTo>
                      <a:pt x="41" y="187"/>
                    </a:lnTo>
                    <a:lnTo>
                      <a:pt x="36" y="164"/>
                    </a:lnTo>
                    <a:lnTo>
                      <a:pt x="36" y="139"/>
                    </a:lnTo>
                    <a:lnTo>
                      <a:pt x="44" y="113"/>
                    </a:lnTo>
                    <a:lnTo>
                      <a:pt x="52" y="95"/>
                    </a:lnTo>
                    <a:lnTo>
                      <a:pt x="64" y="78"/>
                    </a:lnTo>
                    <a:lnTo>
                      <a:pt x="77" y="62"/>
                    </a:lnTo>
                    <a:lnTo>
                      <a:pt x="92" y="47"/>
                    </a:lnTo>
                    <a:lnTo>
                      <a:pt x="105" y="34"/>
                    </a:lnTo>
                    <a:lnTo>
                      <a:pt x="120" y="23"/>
                    </a:lnTo>
                    <a:lnTo>
                      <a:pt x="133" y="11"/>
                    </a:lnTo>
                    <a:lnTo>
                      <a:pt x="143" y="1"/>
                    </a:lnTo>
                    <a:lnTo>
                      <a:pt x="133" y="0"/>
                    </a:lnTo>
                    <a:lnTo>
                      <a:pt x="117" y="7"/>
                    </a:lnTo>
                    <a:lnTo>
                      <a:pt x="95" y="23"/>
                    </a:lnTo>
                    <a:lnTo>
                      <a:pt x="70" y="44"/>
                    </a:lnTo>
                    <a:lnTo>
                      <a:pt x="47" y="72"/>
                    </a:lnTo>
                    <a:lnTo>
                      <a:pt x="25" y="101"/>
                    </a:lnTo>
                    <a:lnTo>
                      <a:pt x="8" y="132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2" name="Freeform 45">
                <a:extLst>
                  <a:ext uri="{FF2B5EF4-FFF2-40B4-BE49-F238E27FC236}">
                    <a16:creationId xmlns:a16="http://schemas.microsoft.com/office/drawing/2014/main" id="{42E3EDC2-0F45-1546-B1E0-F23AEC93D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0" y="4451"/>
                <a:ext cx="103" cy="129"/>
              </a:xfrm>
              <a:custGeom>
                <a:avLst/>
                <a:gdLst>
                  <a:gd name="T0" fmla="*/ 29 w 309"/>
                  <a:gd name="T1" fmla="*/ 17 h 388"/>
                  <a:gd name="T2" fmla="*/ 31 w 309"/>
                  <a:gd name="T3" fmla="*/ 20 h 388"/>
                  <a:gd name="T4" fmla="*/ 31 w 309"/>
                  <a:gd name="T5" fmla="*/ 23 h 388"/>
                  <a:gd name="T6" fmla="*/ 31 w 309"/>
                  <a:gd name="T7" fmla="*/ 26 h 388"/>
                  <a:gd name="T8" fmla="*/ 29 w 309"/>
                  <a:gd name="T9" fmla="*/ 29 h 388"/>
                  <a:gd name="T10" fmla="*/ 26 w 309"/>
                  <a:gd name="T11" fmla="*/ 32 h 388"/>
                  <a:gd name="T12" fmla="*/ 23 w 309"/>
                  <a:gd name="T13" fmla="*/ 34 h 388"/>
                  <a:gd name="T14" fmla="*/ 20 w 309"/>
                  <a:gd name="T15" fmla="*/ 37 h 388"/>
                  <a:gd name="T16" fmla="*/ 18 w 309"/>
                  <a:gd name="T17" fmla="*/ 39 h 388"/>
                  <a:gd name="T18" fmla="*/ 17 w 309"/>
                  <a:gd name="T19" fmla="*/ 40 h 388"/>
                  <a:gd name="T20" fmla="*/ 17 w 309"/>
                  <a:gd name="T21" fmla="*/ 41 h 388"/>
                  <a:gd name="T22" fmla="*/ 17 w 309"/>
                  <a:gd name="T23" fmla="*/ 42 h 388"/>
                  <a:gd name="T24" fmla="*/ 18 w 309"/>
                  <a:gd name="T25" fmla="*/ 43 h 388"/>
                  <a:gd name="T26" fmla="*/ 19 w 309"/>
                  <a:gd name="T27" fmla="*/ 43 h 388"/>
                  <a:gd name="T28" fmla="*/ 22 w 309"/>
                  <a:gd name="T29" fmla="*/ 41 h 388"/>
                  <a:gd name="T30" fmla="*/ 25 w 309"/>
                  <a:gd name="T31" fmla="*/ 37 h 388"/>
                  <a:gd name="T32" fmla="*/ 29 w 309"/>
                  <a:gd name="T33" fmla="*/ 34 h 388"/>
                  <a:gd name="T34" fmla="*/ 32 w 309"/>
                  <a:gd name="T35" fmla="*/ 30 h 388"/>
                  <a:gd name="T36" fmla="*/ 34 w 309"/>
                  <a:gd name="T37" fmla="*/ 26 h 388"/>
                  <a:gd name="T38" fmla="*/ 34 w 309"/>
                  <a:gd name="T39" fmla="*/ 21 h 388"/>
                  <a:gd name="T40" fmla="*/ 32 w 309"/>
                  <a:gd name="T41" fmla="*/ 17 h 388"/>
                  <a:gd name="T42" fmla="*/ 28 w 309"/>
                  <a:gd name="T43" fmla="*/ 13 h 388"/>
                  <a:gd name="T44" fmla="*/ 25 w 309"/>
                  <a:gd name="T45" fmla="*/ 10 h 388"/>
                  <a:gd name="T46" fmla="*/ 21 w 309"/>
                  <a:gd name="T47" fmla="*/ 8 h 388"/>
                  <a:gd name="T48" fmla="*/ 18 w 309"/>
                  <a:gd name="T49" fmla="*/ 6 h 388"/>
                  <a:gd name="T50" fmla="*/ 14 w 309"/>
                  <a:gd name="T51" fmla="*/ 4 h 388"/>
                  <a:gd name="T52" fmla="*/ 10 w 309"/>
                  <a:gd name="T53" fmla="*/ 2 h 388"/>
                  <a:gd name="T54" fmla="*/ 7 w 309"/>
                  <a:gd name="T55" fmla="*/ 1 h 388"/>
                  <a:gd name="T56" fmla="*/ 3 w 309"/>
                  <a:gd name="T57" fmla="*/ 0 h 388"/>
                  <a:gd name="T58" fmla="*/ 1 w 309"/>
                  <a:gd name="T59" fmla="*/ 0 h 388"/>
                  <a:gd name="T60" fmla="*/ 1 w 309"/>
                  <a:gd name="T61" fmla="*/ 1 h 388"/>
                  <a:gd name="T62" fmla="*/ 4 w 309"/>
                  <a:gd name="T63" fmla="*/ 2 h 388"/>
                  <a:gd name="T64" fmla="*/ 7 w 309"/>
                  <a:gd name="T65" fmla="*/ 3 h 388"/>
                  <a:gd name="T66" fmla="*/ 11 w 309"/>
                  <a:gd name="T67" fmla="*/ 5 h 388"/>
                  <a:gd name="T68" fmla="*/ 15 w 309"/>
                  <a:gd name="T69" fmla="*/ 7 h 388"/>
                  <a:gd name="T70" fmla="*/ 19 w 309"/>
                  <a:gd name="T71" fmla="*/ 10 h 388"/>
                  <a:gd name="T72" fmla="*/ 23 w 309"/>
                  <a:gd name="T73" fmla="*/ 12 h 388"/>
                  <a:gd name="T74" fmla="*/ 26 w 309"/>
                  <a:gd name="T75" fmla="*/ 15 h 3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09"/>
                  <a:gd name="T115" fmla="*/ 0 h 388"/>
                  <a:gd name="T116" fmla="*/ 309 w 309"/>
                  <a:gd name="T117" fmla="*/ 388 h 38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09" h="388">
                    <a:moveTo>
                      <a:pt x="250" y="145"/>
                    </a:moveTo>
                    <a:lnTo>
                      <a:pt x="260" y="155"/>
                    </a:lnTo>
                    <a:lnTo>
                      <a:pt x="269" y="167"/>
                    </a:lnTo>
                    <a:lnTo>
                      <a:pt x="275" y="180"/>
                    </a:lnTo>
                    <a:lnTo>
                      <a:pt x="281" y="193"/>
                    </a:lnTo>
                    <a:lnTo>
                      <a:pt x="282" y="206"/>
                    </a:lnTo>
                    <a:lnTo>
                      <a:pt x="282" y="220"/>
                    </a:lnTo>
                    <a:lnTo>
                      <a:pt x="278" y="234"/>
                    </a:lnTo>
                    <a:lnTo>
                      <a:pt x="272" y="247"/>
                    </a:lnTo>
                    <a:lnTo>
                      <a:pt x="262" y="262"/>
                    </a:lnTo>
                    <a:lnTo>
                      <a:pt x="250" y="275"/>
                    </a:lnTo>
                    <a:lnTo>
                      <a:pt x="237" y="286"/>
                    </a:lnTo>
                    <a:lnTo>
                      <a:pt x="222" y="298"/>
                    </a:lnTo>
                    <a:lnTo>
                      <a:pt x="209" y="308"/>
                    </a:lnTo>
                    <a:lnTo>
                      <a:pt x="194" y="319"/>
                    </a:lnTo>
                    <a:lnTo>
                      <a:pt x="180" y="331"/>
                    </a:lnTo>
                    <a:lnTo>
                      <a:pt x="166" y="344"/>
                    </a:lnTo>
                    <a:lnTo>
                      <a:pt x="162" y="348"/>
                    </a:lnTo>
                    <a:lnTo>
                      <a:pt x="159" y="354"/>
                    </a:lnTo>
                    <a:lnTo>
                      <a:pt x="156" y="359"/>
                    </a:lnTo>
                    <a:lnTo>
                      <a:pt x="153" y="365"/>
                    </a:lnTo>
                    <a:lnTo>
                      <a:pt x="152" y="371"/>
                    </a:lnTo>
                    <a:lnTo>
                      <a:pt x="152" y="377"/>
                    </a:lnTo>
                    <a:lnTo>
                      <a:pt x="153" y="382"/>
                    </a:lnTo>
                    <a:lnTo>
                      <a:pt x="158" y="387"/>
                    </a:lnTo>
                    <a:lnTo>
                      <a:pt x="163" y="388"/>
                    </a:lnTo>
                    <a:lnTo>
                      <a:pt x="169" y="388"/>
                    </a:lnTo>
                    <a:lnTo>
                      <a:pt x="175" y="387"/>
                    </a:lnTo>
                    <a:lnTo>
                      <a:pt x="180" y="382"/>
                    </a:lnTo>
                    <a:lnTo>
                      <a:pt x="194" y="367"/>
                    </a:lnTo>
                    <a:lnTo>
                      <a:pt x="210" y="351"/>
                    </a:lnTo>
                    <a:lnTo>
                      <a:pt x="227" y="337"/>
                    </a:lnTo>
                    <a:lnTo>
                      <a:pt x="244" y="322"/>
                    </a:lnTo>
                    <a:lnTo>
                      <a:pt x="260" y="308"/>
                    </a:lnTo>
                    <a:lnTo>
                      <a:pt x="275" y="292"/>
                    </a:lnTo>
                    <a:lnTo>
                      <a:pt x="290" y="275"/>
                    </a:lnTo>
                    <a:lnTo>
                      <a:pt x="300" y="256"/>
                    </a:lnTo>
                    <a:lnTo>
                      <a:pt x="307" y="234"/>
                    </a:lnTo>
                    <a:lnTo>
                      <a:pt x="309" y="213"/>
                    </a:lnTo>
                    <a:lnTo>
                      <a:pt x="304" y="191"/>
                    </a:lnTo>
                    <a:lnTo>
                      <a:pt x="297" y="171"/>
                    </a:lnTo>
                    <a:lnTo>
                      <a:pt x="285" y="151"/>
                    </a:lnTo>
                    <a:lnTo>
                      <a:pt x="271" y="134"/>
                    </a:lnTo>
                    <a:lnTo>
                      <a:pt x="253" y="118"/>
                    </a:lnTo>
                    <a:lnTo>
                      <a:pt x="235" y="104"/>
                    </a:lnTo>
                    <a:lnTo>
                      <a:pt x="222" y="94"/>
                    </a:lnTo>
                    <a:lnTo>
                      <a:pt x="207" y="85"/>
                    </a:lnTo>
                    <a:lnTo>
                      <a:pt x="191" y="75"/>
                    </a:lnTo>
                    <a:lnTo>
                      <a:pt x="175" y="65"/>
                    </a:lnTo>
                    <a:lnTo>
                      <a:pt x="159" y="55"/>
                    </a:lnTo>
                    <a:lnTo>
                      <a:pt x="141" y="45"/>
                    </a:lnTo>
                    <a:lnTo>
                      <a:pt x="124" y="36"/>
                    </a:lnTo>
                    <a:lnTo>
                      <a:pt x="108" y="28"/>
                    </a:lnTo>
                    <a:lnTo>
                      <a:pt x="92" y="20"/>
                    </a:lnTo>
                    <a:lnTo>
                      <a:pt x="75" y="13"/>
                    </a:lnTo>
                    <a:lnTo>
                      <a:pt x="59" y="9"/>
                    </a:lnTo>
                    <a:lnTo>
                      <a:pt x="45" y="5"/>
                    </a:lnTo>
                    <a:lnTo>
                      <a:pt x="31" y="2"/>
                    </a:lnTo>
                    <a:lnTo>
                      <a:pt x="20" y="0"/>
                    </a:lnTo>
                    <a:lnTo>
                      <a:pt x="9" y="2"/>
                    </a:lnTo>
                    <a:lnTo>
                      <a:pt x="0" y="5"/>
                    </a:lnTo>
                    <a:lnTo>
                      <a:pt x="11" y="7"/>
                    </a:lnTo>
                    <a:lnTo>
                      <a:pt x="23" y="12"/>
                    </a:lnTo>
                    <a:lnTo>
                      <a:pt x="36" y="17"/>
                    </a:lnTo>
                    <a:lnTo>
                      <a:pt x="49" y="23"/>
                    </a:lnTo>
                    <a:lnTo>
                      <a:pt x="65" y="30"/>
                    </a:lnTo>
                    <a:lnTo>
                      <a:pt x="81" y="38"/>
                    </a:lnTo>
                    <a:lnTo>
                      <a:pt x="99" y="46"/>
                    </a:lnTo>
                    <a:lnTo>
                      <a:pt x="116" y="55"/>
                    </a:lnTo>
                    <a:lnTo>
                      <a:pt x="134" y="65"/>
                    </a:lnTo>
                    <a:lnTo>
                      <a:pt x="152" y="75"/>
                    </a:lnTo>
                    <a:lnTo>
                      <a:pt x="169" y="86"/>
                    </a:lnTo>
                    <a:lnTo>
                      <a:pt x="187" y="98"/>
                    </a:lnTo>
                    <a:lnTo>
                      <a:pt x="205" y="109"/>
                    </a:lnTo>
                    <a:lnTo>
                      <a:pt x="221" y="121"/>
                    </a:lnTo>
                    <a:lnTo>
                      <a:pt x="235" y="132"/>
                    </a:lnTo>
                    <a:lnTo>
                      <a:pt x="250" y="145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3" name="Freeform 46">
                <a:extLst>
                  <a:ext uri="{FF2B5EF4-FFF2-40B4-BE49-F238E27FC236}">
                    <a16:creationId xmlns:a16="http://schemas.microsoft.com/office/drawing/2014/main" id="{657B3ACE-7952-7E46-94C9-F7F93BD23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9" y="4648"/>
                <a:ext cx="135" cy="97"/>
              </a:xfrm>
              <a:custGeom>
                <a:avLst/>
                <a:gdLst>
                  <a:gd name="T0" fmla="*/ 37 w 406"/>
                  <a:gd name="T1" fmla="*/ 7 h 292"/>
                  <a:gd name="T2" fmla="*/ 39 w 406"/>
                  <a:gd name="T3" fmla="*/ 14 h 292"/>
                  <a:gd name="T4" fmla="*/ 41 w 406"/>
                  <a:gd name="T5" fmla="*/ 20 h 292"/>
                  <a:gd name="T6" fmla="*/ 44 w 406"/>
                  <a:gd name="T7" fmla="*/ 26 h 292"/>
                  <a:gd name="T8" fmla="*/ 45 w 406"/>
                  <a:gd name="T9" fmla="*/ 30 h 292"/>
                  <a:gd name="T10" fmla="*/ 45 w 406"/>
                  <a:gd name="T11" fmla="*/ 31 h 292"/>
                  <a:gd name="T12" fmla="*/ 44 w 406"/>
                  <a:gd name="T13" fmla="*/ 32 h 292"/>
                  <a:gd name="T14" fmla="*/ 42 w 406"/>
                  <a:gd name="T15" fmla="*/ 32 h 292"/>
                  <a:gd name="T16" fmla="*/ 40 w 406"/>
                  <a:gd name="T17" fmla="*/ 28 h 292"/>
                  <a:gd name="T18" fmla="*/ 38 w 406"/>
                  <a:gd name="T19" fmla="*/ 19 h 292"/>
                  <a:gd name="T20" fmla="*/ 35 w 406"/>
                  <a:gd name="T21" fmla="*/ 10 h 292"/>
                  <a:gd name="T22" fmla="*/ 34 w 406"/>
                  <a:gd name="T23" fmla="*/ 5 h 292"/>
                  <a:gd name="T24" fmla="*/ 31 w 406"/>
                  <a:gd name="T25" fmla="*/ 4 h 292"/>
                  <a:gd name="T26" fmla="*/ 26 w 406"/>
                  <a:gd name="T27" fmla="*/ 4 h 292"/>
                  <a:gd name="T28" fmla="*/ 21 w 406"/>
                  <a:gd name="T29" fmla="*/ 6 h 292"/>
                  <a:gd name="T30" fmla="*/ 16 w 406"/>
                  <a:gd name="T31" fmla="*/ 7 h 292"/>
                  <a:gd name="T32" fmla="*/ 12 w 406"/>
                  <a:gd name="T33" fmla="*/ 9 h 292"/>
                  <a:gd name="T34" fmla="*/ 7 w 406"/>
                  <a:gd name="T35" fmla="*/ 11 h 292"/>
                  <a:gd name="T36" fmla="*/ 4 w 406"/>
                  <a:gd name="T37" fmla="*/ 14 h 292"/>
                  <a:gd name="T38" fmla="*/ 1 w 406"/>
                  <a:gd name="T39" fmla="*/ 16 h 292"/>
                  <a:gd name="T40" fmla="*/ 0 w 406"/>
                  <a:gd name="T41" fmla="*/ 15 h 292"/>
                  <a:gd name="T42" fmla="*/ 2 w 406"/>
                  <a:gd name="T43" fmla="*/ 11 h 292"/>
                  <a:gd name="T44" fmla="*/ 6 w 406"/>
                  <a:gd name="T45" fmla="*/ 8 h 292"/>
                  <a:gd name="T46" fmla="*/ 10 w 406"/>
                  <a:gd name="T47" fmla="*/ 5 h 292"/>
                  <a:gd name="T48" fmla="*/ 15 w 406"/>
                  <a:gd name="T49" fmla="*/ 3 h 292"/>
                  <a:gd name="T50" fmla="*/ 23 w 406"/>
                  <a:gd name="T51" fmla="*/ 1 h 292"/>
                  <a:gd name="T52" fmla="*/ 31 w 406"/>
                  <a:gd name="T53" fmla="*/ 0 h 292"/>
                  <a:gd name="T54" fmla="*/ 36 w 406"/>
                  <a:gd name="T55" fmla="*/ 0 h 292"/>
                  <a:gd name="T56" fmla="*/ 37 w 406"/>
                  <a:gd name="T57" fmla="*/ 0 h 292"/>
                  <a:gd name="T58" fmla="*/ 38 w 406"/>
                  <a:gd name="T59" fmla="*/ 1 h 292"/>
                  <a:gd name="T60" fmla="*/ 38 w 406"/>
                  <a:gd name="T61" fmla="*/ 3 h 292"/>
                  <a:gd name="T62" fmla="*/ 37 w 406"/>
                  <a:gd name="T63" fmla="*/ 4 h 2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6"/>
                  <a:gd name="T97" fmla="*/ 0 h 292"/>
                  <a:gd name="T98" fmla="*/ 406 w 406"/>
                  <a:gd name="T99" fmla="*/ 292 h 29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6" h="292">
                    <a:moveTo>
                      <a:pt x="326" y="36"/>
                    </a:moveTo>
                    <a:lnTo>
                      <a:pt x="332" y="65"/>
                    </a:lnTo>
                    <a:lnTo>
                      <a:pt x="340" y="93"/>
                    </a:lnTo>
                    <a:lnTo>
                      <a:pt x="351" y="123"/>
                    </a:lnTo>
                    <a:lnTo>
                      <a:pt x="361" y="152"/>
                    </a:lnTo>
                    <a:lnTo>
                      <a:pt x="373" y="181"/>
                    </a:lnTo>
                    <a:lnTo>
                      <a:pt x="384" y="210"/>
                    </a:lnTo>
                    <a:lnTo>
                      <a:pt x="395" y="237"/>
                    </a:lnTo>
                    <a:lnTo>
                      <a:pt x="405" y="266"/>
                    </a:lnTo>
                    <a:lnTo>
                      <a:pt x="406" y="273"/>
                    </a:lnTo>
                    <a:lnTo>
                      <a:pt x="406" y="279"/>
                    </a:lnTo>
                    <a:lnTo>
                      <a:pt x="404" y="284"/>
                    </a:lnTo>
                    <a:lnTo>
                      <a:pt x="399" y="289"/>
                    </a:lnTo>
                    <a:lnTo>
                      <a:pt x="393" y="292"/>
                    </a:lnTo>
                    <a:lnTo>
                      <a:pt x="387" y="292"/>
                    </a:lnTo>
                    <a:lnTo>
                      <a:pt x="381" y="289"/>
                    </a:lnTo>
                    <a:lnTo>
                      <a:pt x="377" y="283"/>
                    </a:lnTo>
                    <a:lnTo>
                      <a:pt x="364" y="251"/>
                    </a:lnTo>
                    <a:lnTo>
                      <a:pt x="352" y="213"/>
                    </a:lnTo>
                    <a:lnTo>
                      <a:pt x="339" y="171"/>
                    </a:lnTo>
                    <a:lnTo>
                      <a:pt x="329" y="131"/>
                    </a:lnTo>
                    <a:lnTo>
                      <a:pt x="318" y="93"/>
                    </a:lnTo>
                    <a:lnTo>
                      <a:pt x="311" y="63"/>
                    </a:lnTo>
                    <a:lnTo>
                      <a:pt x="307" y="42"/>
                    </a:lnTo>
                    <a:lnTo>
                      <a:pt x="305" y="34"/>
                    </a:lnTo>
                    <a:lnTo>
                      <a:pt x="283" y="34"/>
                    </a:lnTo>
                    <a:lnTo>
                      <a:pt x="261" y="36"/>
                    </a:lnTo>
                    <a:lnTo>
                      <a:pt x="239" y="39"/>
                    </a:lnTo>
                    <a:lnTo>
                      <a:pt x="216" y="43"/>
                    </a:lnTo>
                    <a:lnTo>
                      <a:pt x="192" y="50"/>
                    </a:lnTo>
                    <a:lnTo>
                      <a:pt x="170" y="57"/>
                    </a:lnTo>
                    <a:lnTo>
                      <a:pt x="148" y="65"/>
                    </a:lnTo>
                    <a:lnTo>
                      <a:pt x="126" y="73"/>
                    </a:lnTo>
                    <a:lnTo>
                      <a:pt x="106" y="83"/>
                    </a:lnTo>
                    <a:lnTo>
                      <a:pt x="85" y="93"/>
                    </a:lnTo>
                    <a:lnTo>
                      <a:pt x="67" y="103"/>
                    </a:lnTo>
                    <a:lnTo>
                      <a:pt x="50" y="113"/>
                    </a:lnTo>
                    <a:lnTo>
                      <a:pt x="34" y="122"/>
                    </a:lnTo>
                    <a:lnTo>
                      <a:pt x="20" y="132"/>
                    </a:lnTo>
                    <a:lnTo>
                      <a:pt x="9" y="141"/>
                    </a:lnTo>
                    <a:lnTo>
                      <a:pt x="0" y="148"/>
                    </a:lnTo>
                    <a:lnTo>
                      <a:pt x="0" y="133"/>
                    </a:lnTo>
                    <a:lnTo>
                      <a:pt x="7" y="118"/>
                    </a:lnTo>
                    <a:lnTo>
                      <a:pt x="19" y="102"/>
                    </a:lnTo>
                    <a:lnTo>
                      <a:pt x="35" y="86"/>
                    </a:lnTo>
                    <a:lnTo>
                      <a:pt x="53" y="70"/>
                    </a:lnTo>
                    <a:lnTo>
                      <a:pt x="73" y="54"/>
                    </a:lnTo>
                    <a:lnTo>
                      <a:pt x="92" y="43"/>
                    </a:lnTo>
                    <a:lnTo>
                      <a:pt x="111" y="33"/>
                    </a:lnTo>
                    <a:lnTo>
                      <a:pt x="139" y="23"/>
                    </a:lnTo>
                    <a:lnTo>
                      <a:pt x="173" y="14"/>
                    </a:lnTo>
                    <a:lnTo>
                      <a:pt x="210" y="8"/>
                    </a:lnTo>
                    <a:lnTo>
                      <a:pt x="245" y="4"/>
                    </a:lnTo>
                    <a:lnTo>
                      <a:pt x="277" y="1"/>
                    </a:lnTo>
                    <a:lnTo>
                      <a:pt x="304" y="0"/>
                    </a:lnTo>
                    <a:lnTo>
                      <a:pt x="321" y="0"/>
                    </a:lnTo>
                    <a:lnTo>
                      <a:pt x="329" y="0"/>
                    </a:lnTo>
                    <a:lnTo>
                      <a:pt x="336" y="1"/>
                    </a:lnTo>
                    <a:lnTo>
                      <a:pt x="342" y="6"/>
                    </a:lnTo>
                    <a:lnTo>
                      <a:pt x="345" y="11"/>
                    </a:lnTo>
                    <a:lnTo>
                      <a:pt x="346" y="19"/>
                    </a:lnTo>
                    <a:lnTo>
                      <a:pt x="345" y="26"/>
                    </a:lnTo>
                    <a:lnTo>
                      <a:pt x="340" y="31"/>
                    </a:lnTo>
                    <a:lnTo>
                      <a:pt x="335" y="34"/>
                    </a:lnTo>
                    <a:lnTo>
                      <a:pt x="32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4" name="Freeform 47">
                <a:extLst>
                  <a:ext uri="{FF2B5EF4-FFF2-40B4-BE49-F238E27FC236}">
                    <a16:creationId xmlns:a16="http://schemas.microsoft.com/office/drawing/2014/main" id="{9352D1DE-D2CB-9348-BDC0-26B9F6428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2" y="4697"/>
                <a:ext cx="146" cy="320"/>
              </a:xfrm>
              <a:custGeom>
                <a:avLst/>
                <a:gdLst>
                  <a:gd name="T0" fmla="*/ 9 w 439"/>
                  <a:gd name="T1" fmla="*/ 32 h 960"/>
                  <a:gd name="T2" fmla="*/ 10 w 439"/>
                  <a:gd name="T3" fmla="*/ 35 h 960"/>
                  <a:gd name="T4" fmla="*/ 12 w 439"/>
                  <a:gd name="T5" fmla="*/ 42 h 960"/>
                  <a:gd name="T6" fmla="*/ 16 w 439"/>
                  <a:gd name="T7" fmla="*/ 51 h 960"/>
                  <a:gd name="T8" fmla="*/ 19 w 439"/>
                  <a:gd name="T9" fmla="*/ 59 h 960"/>
                  <a:gd name="T10" fmla="*/ 23 w 439"/>
                  <a:gd name="T11" fmla="*/ 68 h 960"/>
                  <a:gd name="T12" fmla="*/ 27 w 439"/>
                  <a:gd name="T13" fmla="*/ 76 h 960"/>
                  <a:gd name="T14" fmla="*/ 32 w 439"/>
                  <a:gd name="T15" fmla="*/ 85 h 960"/>
                  <a:gd name="T16" fmla="*/ 36 w 439"/>
                  <a:gd name="T17" fmla="*/ 93 h 960"/>
                  <a:gd name="T18" fmla="*/ 41 w 439"/>
                  <a:gd name="T19" fmla="*/ 102 h 960"/>
                  <a:gd name="T20" fmla="*/ 43 w 439"/>
                  <a:gd name="T21" fmla="*/ 106 h 960"/>
                  <a:gd name="T22" fmla="*/ 45 w 439"/>
                  <a:gd name="T23" fmla="*/ 107 h 960"/>
                  <a:gd name="T24" fmla="*/ 47 w 439"/>
                  <a:gd name="T25" fmla="*/ 107 h 960"/>
                  <a:gd name="T26" fmla="*/ 48 w 439"/>
                  <a:gd name="T27" fmla="*/ 106 h 960"/>
                  <a:gd name="T28" fmla="*/ 49 w 439"/>
                  <a:gd name="T29" fmla="*/ 105 h 960"/>
                  <a:gd name="T30" fmla="*/ 48 w 439"/>
                  <a:gd name="T31" fmla="*/ 104 h 960"/>
                  <a:gd name="T32" fmla="*/ 46 w 439"/>
                  <a:gd name="T33" fmla="*/ 100 h 960"/>
                  <a:gd name="T34" fmla="*/ 42 w 439"/>
                  <a:gd name="T35" fmla="*/ 94 h 960"/>
                  <a:gd name="T36" fmla="*/ 39 w 439"/>
                  <a:gd name="T37" fmla="*/ 87 h 960"/>
                  <a:gd name="T38" fmla="*/ 35 w 439"/>
                  <a:gd name="T39" fmla="*/ 80 h 960"/>
                  <a:gd name="T40" fmla="*/ 30 w 439"/>
                  <a:gd name="T41" fmla="*/ 71 h 960"/>
                  <a:gd name="T42" fmla="*/ 24 w 439"/>
                  <a:gd name="T43" fmla="*/ 59 h 960"/>
                  <a:gd name="T44" fmla="*/ 19 w 439"/>
                  <a:gd name="T45" fmla="*/ 47 h 960"/>
                  <a:gd name="T46" fmla="*/ 14 w 439"/>
                  <a:gd name="T47" fmla="*/ 35 h 960"/>
                  <a:gd name="T48" fmla="*/ 10 w 439"/>
                  <a:gd name="T49" fmla="*/ 24 h 960"/>
                  <a:gd name="T50" fmla="*/ 7 w 439"/>
                  <a:gd name="T51" fmla="*/ 15 h 960"/>
                  <a:gd name="T52" fmla="*/ 4 w 439"/>
                  <a:gd name="T53" fmla="*/ 7 h 960"/>
                  <a:gd name="T54" fmla="*/ 2 w 439"/>
                  <a:gd name="T55" fmla="*/ 1 h 960"/>
                  <a:gd name="T56" fmla="*/ 1 w 439"/>
                  <a:gd name="T57" fmla="*/ 0 h 960"/>
                  <a:gd name="T58" fmla="*/ 0 w 439"/>
                  <a:gd name="T59" fmla="*/ 1 h 960"/>
                  <a:gd name="T60" fmla="*/ 1 w 439"/>
                  <a:gd name="T61" fmla="*/ 5 h 960"/>
                  <a:gd name="T62" fmla="*/ 2 w 439"/>
                  <a:gd name="T63" fmla="*/ 13 h 960"/>
                  <a:gd name="T64" fmla="*/ 4 w 439"/>
                  <a:gd name="T65" fmla="*/ 20 h 960"/>
                  <a:gd name="T66" fmla="*/ 6 w 439"/>
                  <a:gd name="T67" fmla="*/ 27 h 9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39"/>
                  <a:gd name="T103" fmla="*/ 0 h 960"/>
                  <a:gd name="T104" fmla="*/ 439 w 439"/>
                  <a:gd name="T105" fmla="*/ 960 h 96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39" h="960">
                    <a:moveTo>
                      <a:pt x="72" y="270"/>
                    </a:moveTo>
                    <a:lnTo>
                      <a:pt x="82" y="289"/>
                    </a:lnTo>
                    <a:lnTo>
                      <a:pt x="85" y="302"/>
                    </a:lnTo>
                    <a:lnTo>
                      <a:pt x="87" y="316"/>
                    </a:lnTo>
                    <a:lnTo>
                      <a:pt x="93" y="336"/>
                    </a:lnTo>
                    <a:lnTo>
                      <a:pt x="107" y="376"/>
                    </a:lnTo>
                    <a:lnTo>
                      <a:pt x="124" y="417"/>
                    </a:lnTo>
                    <a:lnTo>
                      <a:pt x="141" y="455"/>
                    </a:lnTo>
                    <a:lnTo>
                      <a:pt x="157" y="494"/>
                    </a:lnTo>
                    <a:lnTo>
                      <a:pt x="175" y="533"/>
                    </a:lnTo>
                    <a:lnTo>
                      <a:pt x="193" y="572"/>
                    </a:lnTo>
                    <a:lnTo>
                      <a:pt x="210" y="611"/>
                    </a:lnTo>
                    <a:lnTo>
                      <a:pt x="229" y="649"/>
                    </a:lnTo>
                    <a:lnTo>
                      <a:pt x="248" y="687"/>
                    </a:lnTo>
                    <a:lnTo>
                      <a:pt x="267" y="726"/>
                    </a:lnTo>
                    <a:lnTo>
                      <a:pt x="287" y="763"/>
                    </a:lnTo>
                    <a:lnTo>
                      <a:pt x="307" y="802"/>
                    </a:lnTo>
                    <a:lnTo>
                      <a:pt x="326" y="839"/>
                    </a:lnTo>
                    <a:lnTo>
                      <a:pt x="347" y="878"/>
                    </a:lnTo>
                    <a:lnTo>
                      <a:pt x="367" y="915"/>
                    </a:lnTo>
                    <a:lnTo>
                      <a:pt x="388" y="954"/>
                    </a:lnTo>
                    <a:lnTo>
                      <a:pt x="391" y="957"/>
                    </a:lnTo>
                    <a:lnTo>
                      <a:pt x="397" y="958"/>
                    </a:lnTo>
                    <a:lnTo>
                      <a:pt x="404" y="960"/>
                    </a:lnTo>
                    <a:lnTo>
                      <a:pt x="413" y="960"/>
                    </a:lnTo>
                    <a:lnTo>
                      <a:pt x="420" y="960"/>
                    </a:lnTo>
                    <a:lnTo>
                      <a:pt x="427" y="958"/>
                    </a:lnTo>
                    <a:lnTo>
                      <a:pt x="433" y="957"/>
                    </a:lnTo>
                    <a:lnTo>
                      <a:pt x="436" y="954"/>
                    </a:lnTo>
                    <a:lnTo>
                      <a:pt x="439" y="948"/>
                    </a:lnTo>
                    <a:lnTo>
                      <a:pt x="439" y="943"/>
                    </a:lnTo>
                    <a:lnTo>
                      <a:pt x="436" y="937"/>
                    </a:lnTo>
                    <a:lnTo>
                      <a:pt x="432" y="932"/>
                    </a:lnTo>
                    <a:lnTo>
                      <a:pt x="414" y="902"/>
                    </a:lnTo>
                    <a:lnTo>
                      <a:pt x="398" y="874"/>
                    </a:lnTo>
                    <a:lnTo>
                      <a:pt x="380" y="843"/>
                    </a:lnTo>
                    <a:lnTo>
                      <a:pt x="364" y="813"/>
                    </a:lnTo>
                    <a:lnTo>
                      <a:pt x="348" y="784"/>
                    </a:lnTo>
                    <a:lnTo>
                      <a:pt x="332" y="754"/>
                    </a:lnTo>
                    <a:lnTo>
                      <a:pt x="314" y="724"/>
                    </a:lnTo>
                    <a:lnTo>
                      <a:pt x="298" y="694"/>
                    </a:lnTo>
                    <a:lnTo>
                      <a:pt x="269" y="638"/>
                    </a:lnTo>
                    <a:lnTo>
                      <a:pt x="242" y="585"/>
                    </a:lnTo>
                    <a:lnTo>
                      <a:pt x="216" y="532"/>
                    </a:lnTo>
                    <a:lnTo>
                      <a:pt x="193" y="477"/>
                    </a:lnTo>
                    <a:lnTo>
                      <a:pt x="169" y="424"/>
                    </a:lnTo>
                    <a:lnTo>
                      <a:pt x="149" y="369"/>
                    </a:lnTo>
                    <a:lnTo>
                      <a:pt x="128" y="312"/>
                    </a:lnTo>
                    <a:lnTo>
                      <a:pt x="107" y="253"/>
                    </a:lnTo>
                    <a:lnTo>
                      <a:pt x="91" y="220"/>
                    </a:lnTo>
                    <a:lnTo>
                      <a:pt x="75" y="181"/>
                    </a:lnTo>
                    <a:lnTo>
                      <a:pt x="60" y="139"/>
                    </a:lnTo>
                    <a:lnTo>
                      <a:pt x="47" y="99"/>
                    </a:lnTo>
                    <a:lnTo>
                      <a:pt x="35" y="62"/>
                    </a:lnTo>
                    <a:lnTo>
                      <a:pt x="25" y="31"/>
                    </a:lnTo>
                    <a:lnTo>
                      <a:pt x="15" y="1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2" y="4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6" y="47"/>
                    </a:lnTo>
                    <a:lnTo>
                      <a:pt x="11" y="82"/>
                    </a:lnTo>
                    <a:lnTo>
                      <a:pt x="16" y="115"/>
                    </a:lnTo>
                    <a:lnTo>
                      <a:pt x="24" y="146"/>
                    </a:lnTo>
                    <a:lnTo>
                      <a:pt x="33" y="179"/>
                    </a:lnTo>
                    <a:lnTo>
                      <a:pt x="43" y="211"/>
                    </a:lnTo>
                    <a:lnTo>
                      <a:pt x="56" y="241"/>
                    </a:lnTo>
                    <a:lnTo>
                      <a:pt x="72" y="2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5" name="Freeform 48">
                <a:extLst>
                  <a:ext uri="{FF2B5EF4-FFF2-40B4-BE49-F238E27FC236}">
                    <a16:creationId xmlns:a16="http://schemas.microsoft.com/office/drawing/2014/main" id="{DBE7AEEB-C893-6B46-8F07-F14BB1BDA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6" y="4972"/>
                <a:ext cx="128" cy="66"/>
              </a:xfrm>
              <a:custGeom>
                <a:avLst/>
                <a:gdLst>
                  <a:gd name="T0" fmla="*/ 0 w 382"/>
                  <a:gd name="T1" fmla="*/ 20 h 198"/>
                  <a:gd name="T2" fmla="*/ 0 w 382"/>
                  <a:gd name="T3" fmla="*/ 21 h 198"/>
                  <a:gd name="T4" fmla="*/ 0 w 382"/>
                  <a:gd name="T5" fmla="*/ 21 h 198"/>
                  <a:gd name="T6" fmla="*/ 0 w 382"/>
                  <a:gd name="T7" fmla="*/ 22 h 198"/>
                  <a:gd name="T8" fmla="*/ 1 w 382"/>
                  <a:gd name="T9" fmla="*/ 22 h 198"/>
                  <a:gd name="T10" fmla="*/ 3 w 382"/>
                  <a:gd name="T11" fmla="*/ 21 h 198"/>
                  <a:gd name="T12" fmla="*/ 6 w 382"/>
                  <a:gd name="T13" fmla="*/ 20 h 198"/>
                  <a:gd name="T14" fmla="*/ 8 w 382"/>
                  <a:gd name="T15" fmla="*/ 18 h 198"/>
                  <a:gd name="T16" fmla="*/ 11 w 382"/>
                  <a:gd name="T17" fmla="*/ 17 h 198"/>
                  <a:gd name="T18" fmla="*/ 14 w 382"/>
                  <a:gd name="T19" fmla="*/ 16 h 198"/>
                  <a:gd name="T20" fmla="*/ 16 w 382"/>
                  <a:gd name="T21" fmla="*/ 15 h 198"/>
                  <a:gd name="T22" fmla="*/ 19 w 382"/>
                  <a:gd name="T23" fmla="*/ 14 h 198"/>
                  <a:gd name="T24" fmla="*/ 22 w 382"/>
                  <a:gd name="T25" fmla="*/ 13 h 198"/>
                  <a:gd name="T26" fmla="*/ 24 w 382"/>
                  <a:gd name="T27" fmla="*/ 12 h 198"/>
                  <a:gd name="T28" fmla="*/ 27 w 382"/>
                  <a:gd name="T29" fmla="*/ 11 h 198"/>
                  <a:gd name="T30" fmla="*/ 30 w 382"/>
                  <a:gd name="T31" fmla="*/ 10 h 198"/>
                  <a:gd name="T32" fmla="*/ 32 w 382"/>
                  <a:gd name="T33" fmla="*/ 9 h 198"/>
                  <a:gd name="T34" fmla="*/ 35 w 382"/>
                  <a:gd name="T35" fmla="*/ 7 h 198"/>
                  <a:gd name="T36" fmla="*/ 37 w 382"/>
                  <a:gd name="T37" fmla="*/ 6 h 198"/>
                  <a:gd name="T38" fmla="*/ 40 w 382"/>
                  <a:gd name="T39" fmla="*/ 5 h 198"/>
                  <a:gd name="T40" fmla="*/ 42 w 382"/>
                  <a:gd name="T41" fmla="*/ 3 h 198"/>
                  <a:gd name="T42" fmla="*/ 43 w 382"/>
                  <a:gd name="T43" fmla="*/ 3 h 198"/>
                  <a:gd name="T44" fmla="*/ 43 w 382"/>
                  <a:gd name="T45" fmla="*/ 2 h 198"/>
                  <a:gd name="T46" fmla="*/ 43 w 382"/>
                  <a:gd name="T47" fmla="*/ 1 h 198"/>
                  <a:gd name="T48" fmla="*/ 43 w 382"/>
                  <a:gd name="T49" fmla="*/ 1 h 198"/>
                  <a:gd name="T50" fmla="*/ 42 w 382"/>
                  <a:gd name="T51" fmla="*/ 0 h 198"/>
                  <a:gd name="T52" fmla="*/ 42 w 382"/>
                  <a:gd name="T53" fmla="*/ 0 h 198"/>
                  <a:gd name="T54" fmla="*/ 41 w 382"/>
                  <a:gd name="T55" fmla="*/ 0 h 198"/>
                  <a:gd name="T56" fmla="*/ 40 w 382"/>
                  <a:gd name="T57" fmla="*/ 0 h 198"/>
                  <a:gd name="T58" fmla="*/ 38 w 382"/>
                  <a:gd name="T59" fmla="*/ 2 h 198"/>
                  <a:gd name="T60" fmla="*/ 35 w 382"/>
                  <a:gd name="T61" fmla="*/ 3 h 198"/>
                  <a:gd name="T62" fmla="*/ 31 w 382"/>
                  <a:gd name="T63" fmla="*/ 5 h 198"/>
                  <a:gd name="T64" fmla="*/ 28 w 382"/>
                  <a:gd name="T65" fmla="*/ 6 h 198"/>
                  <a:gd name="T66" fmla="*/ 25 w 382"/>
                  <a:gd name="T67" fmla="*/ 8 h 198"/>
                  <a:gd name="T68" fmla="*/ 22 w 382"/>
                  <a:gd name="T69" fmla="*/ 9 h 198"/>
                  <a:gd name="T70" fmla="*/ 18 w 382"/>
                  <a:gd name="T71" fmla="*/ 11 h 198"/>
                  <a:gd name="T72" fmla="*/ 15 w 382"/>
                  <a:gd name="T73" fmla="*/ 12 h 198"/>
                  <a:gd name="T74" fmla="*/ 12 w 382"/>
                  <a:gd name="T75" fmla="*/ 14 h 198"/>
                  <a:gd name="T76" fmla="*/ 9 w 382"/>
                  <a:gd name="T77" fmla="*/ 15 h 198"/>
                  <a:gd name="T78" fmla="*/ 7 w 382"/>
                  <a:gd name="T79" fmla="*/ 16 h 198"/>
                  <a:gd name="T80" fmla="*/ 4 w 382"/>
                  <a:gd name="T81" fmla="*/ 18 h 198"/>
                  <a:gd name="T82" fmla="*/ 3 w 382"/>
                  <a:gd name="T83" fmla="*/ 18 h 198"/>
                  <a:gd name="T84" fmla="*/ 1 w 382"/>
                  <a:gd name="T85" fmla="*/ 19 h 198"/>
                  <a:gd name="T86" fmla="*/ 1 w 382"/>
                  <a:gd name="T87" fmla="*/ 20 h 198"/>
                  <a:gd name="T88" fmla="*/ 0 w 382"/>
                  <a:gd name="T89" fmla="*/ 20 h 198"/>
                  <a:gd name="T90" fmla="*/ 0 w 382"/>
                  <a:gd name="T91" fmla="*/ 20 h 19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82"/>
                  <a:gd name="T139" fmla="*/ 0 h 198"/>
                  <a:gd name="T140" fmla="*/ 382 w 382"/>
                  <a:gd name="T141" fmla="*/ 198 h 19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82" h="198">
                    <a:moveTo>
                      <a:pt x="2" y="182"/>
                    </a:moveTo>
                    <a:lnTo>
                      <a:pt x="0" y="187"/>
                    </a:lnTo>
                    <a:lnTo>
                      <a:pt x="0" y="191"/>
                    </a:lnTo>
                    <a:lnTo>
                      <a:pt x="2" y="195"/>
                    </a:lnTo>
                    <a:lnTo>
                      <a:pt x="6" y="198"/>
                    </a:lnTo>
                    <a:lnTo>
                      <a:pt x="30" y="187"/>
                    </a:lnTo>
                    <a:lnTo>
                      <a:pt x="52" y="176"/>
                    </a:lnTo>
                    <a:lnTo>
                      <a:pt x="75" y="166"/>
                    </a:lnTo>
                    <a:lnTo>
                      <a:pt x="99" y="156"/>
                    </a:lnTo>
                    <a:lnTo>
                      <a:pt x="124" y="146"/>
                    </a:lnTo>
                    <a:lnTo>
                      <a:pt x="147" y="138"/>
                    </a:lnTo>
                    <a:lnTo>
                      <a:pt x="171" y="128"/>
                    </a:lnTo>
                    <a:lnTo>
                      <a:pt x="194" y="119"/>
                    </a:lnTo>
                    <a:lnTo>
                      <a:pt x="218" y="109"/>
                    </a:lnTo>
                    <a:lnTo>
                      <a:pt x="241" y="99"/>
                    </a:lnTo>
                    <a:lnTo>
                      <a:pt x="265" y="89"/>
                    </a:lnTo>
                    <a:lnTo>
                      <a:pt x="287" y="77"/>
                    </a:lnTo>
                    <a:lnTo>
                      <a:pt x="310" y="66"/>
                    </a:lnTo>
                    <a:lnTo>
                      <a:pt x="332" y="54"/>
                    </a:lnTo>
                    <a:lnTo>
                      <a:pt x="354" y="41"/>
                    </a:lnTo>
                    <a:lnTo>
                      <a:pt x="376" y="27"/>
                    </a:lnTo>
                    <a:lnTo>
                      <a:pt x="381" y="23"/>
                    </a:lnTo>
                    <a:lnTo>
                      <a:pt x="382" y="17"/>
                    </a:lnTo>
                    <a:lnTo>
                      <a:pt x="382" y="11"/>
                    </a:lnTo>
                    <a:lnTo>
                      <a:pt x="379" y="7"/>
                    </a:lnTo>
                    <a:lnTo>
                      <a:pt x="375" y="3"/>
                    </a:lnTo>
                    <a:lnTo>
                      <a:pt x="369" y="0"/>
                    </a:lnTo>
                    <a:lnTo>
                      <a:pt x="363" y="0"/>
                    </a:lnTo>
                    <a:lnTo>
                      <a:pt x="359" y="3"/>
                    </a:lnTo>
                    <a:lnTo>
                      <a:pt x="335" y="16"/>
                    </a:lnTo>
                    <a:lnTo>
                      <a:pt x="309" y="28"/>
                    </a:lnTo>
                    <a:lnTo>
                      <a:pt x="281" y="41"/>
                    </a:lnTo>
                    <a:lnTo>
                      <a:pt x="253" y="56"/>
                    </a:lnTo>
                    <a:lnTo>
                      <a:pt x="223" y="70"/>
                    </a:lnTo>
                    <a:lnTo>
                      <a:pt x="193" y="84"/>
                    </a:lnTo>
                    <a:lnTo>
                      <a:pt x="163" y="97"/>
                    </a:lnTo>
                    <a:lnTo>
                      <a:pt x="135" y="112"/>
                    </a:lnTo>
                    <a:lnTo>
                      <a:pt x="107" y="125"/>
                    </a:lnTo>
                    <a:lnTo>
                      <a:pt x="83" y="136"/>
                    </a:lnTo>
                    <a:lnTo>
                      <a:pt x="61" y="148"/>
                    </a:lnTo>
                    <a:lnTo>
                      <a:pt x="40" y="158"/>
                    </a:lnTo>
                    <a:lnTo>
                      <a:pt x="24" y="166"/>
                    </a:lnTo>
                    <a:lnTo>
                      <a:pt x="12" y="174"/>
                    </a:lnTo>
                    <a:lnTo>
                      <a:pt x="5" y="179"/>
                    </a:lnTo>
                    <a:lnTo>
                      <a:pt x="2" y="1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6" name="Freeform 49">
                <a:extLst>
                  <a:ext uri="{FF2B5EF4-FFF2-40B4-BE49-F238E27FC236}">
                    <a16:creationId xmlns:a16="http://schemas.microsoft.com/office/drawing/2014/main" id="{A48D3AB4-C5FC-9C4E-8BC9-49F95BD8C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4" y="4693"/>
                <a:ext cx="76" cy="80"/>
              </a:xfrm>
              <a:custGeom>
                <a:avLst/>
                <a:gdLst>
                  <a:gd name="T0" fmla="*/ 13 w 229"/>
                  <a:gd name="T1" fmla="*/ 0 h 240"/>
                  <a:gd name="T2" fmla="*/ 12 w 229"/>
                  <a:gd name="T3" fmla="*/ 0 h 240"/>
                  <a:gd name="T4" fmla="*/ 10 w 229"/>
                  <a:gd name="T5" fmla="*/ 0 h 240"/>
                  <a:gd name="T6" fmla="*/ 8 w 229"/>
                  <a:gd name="T7" fmla="*/ 0 h 240"/>
                  <a:gd name="T8" fmla="*/ 6 w 229"/>
                  <a:gd name="T9" fmla="*/ 0 h 240"/>
                  <a:gd name="T10" fmla="*/ 5 w 229"/>
                  <a:gd name="T11" fmla="*/ 1 h 240"/>
                  <a:gd name="T12" fmla="*/ 2 w 229"/>
                  <a:gd name="T13" fmla="*/ 4 h 240"/>
                  <a:gd name="T14" fmla="*/ 0 w 229"/>
                  <a:gd name="T15" fmla="*/ 8 h 240"/>
                  <a:gd name="T16" fmla="*/ 0 w 229"/>
                  <a:gd name="T17" fmla="*/ 13 h 240"/>
                  <a:gd name="T18" fmla="*/ 2 w 229"/>
                  <a:gd name="T19" fmla="*/ 19 h 240"/>
                  <a:gd name="T20" fmla="*/ 4 w 229"/>
                  <a:gd name="T21" fmla="*/ 22 h 240"/>
                  <a:gd name="T22" fmla="*/ 6 w 229"/>
                  <a:gd name="T23" fmla="*/ 25 h 240"/>
                  <a:gd name="T24" fmla="*/ 9 w 229"/>
                  <a:gd name="T25" fmla="*/ 26 h 240"/>
                  <a:gd name="T26" fmla="*/ 13 w 229"/>
                  <a:gd name="T27" fmla="*/ 27 h 240"/>
                  <a:gd name="T28" fmla="*/ 17 w 229"/>
                  <a:gd name="T29" fmla="*/ 25 h 240"/>
                  <a:gd name="T30" fmla="*/ 21 w 229"/>
                  <a:gd name="T31" fmla="*/ 23 h 240"/>
                  <a:gd name="T32" fmla="*/ 24 w 229"/>
                  <a:gd name="T33" fmla="*/ 19 h 240"/>
                  <a:gd name="T34" fmla="*/ 25 w 229"/>
                  <a:gd name="T35" fmla="*/ 15 h 240"/>
                  <a:gd name="T36" fmla="*/ 25 w 229"/>
                  <a:gd name="T37" fmla="*/ 11 h 240"/>
                  <a:gd name="T38" fmla="*/ 24 w 229"/>
                  <a:gd name="T39" fmla="*/ 11 h 240"/>
                  <a:gd name="T40" fmla="*/ 23 w 229"/>
                  <a:gd name="T41" fmla="*/ 11 h 240"/>
                  <a:gd name="T42" fmla="*/ 22 w 229"/>
                  <a:gd name="T43" fmla="*/ 12 h 240"/>
                  <a:gd name="T44" fmla="*/ 21 w 229"/>
                  <a:gd name="T45" fmla="*/ 14 h 240"/>
                  <a:gd name="T46" fmla="*/ 20 w 229"/>
                  <a:gd name="T47" fmla="*/ 18 h 240"/>
                  <a:gd name="T48" fmla="*/ 18 w 229"/>
                  <a:gd name="T49" fmla="*/ 20 h 240"/>
                  <a:gd name="T50" fmla="*/ 15 w 229"/>
                  <a:gd name="T51" fmla="*/ 22 h 240"/>
                  <a:gd name="T52" fmla="*/ 10 w 229"/>
                  <a:gd name="T53" fmla="*/ 22 h 240"/>
                  <a:gd name="T54" fmla="*/ 7 w 229"/>
                  <a:gd name="T55" fmla="*/ 20 h 240"/>
                  <a:gd name="T56" fmla="*/ 5 w 229"/>
                  <a:gd name="T57" fmla="*/ 16 h 240"/>
                  <a:gd name="T58" fmla="*/ 4 w 229"/>
                  <a:gd name="T59" fmla="*/ 11 h 240"/>
                  <a:gd name="T60" fmla="*/ 4 w 229"/>
                  <a:gd name="T61" fmla="*/ 8 h 240"/>
                  <a:gd name="T62" fmla="*/ 5 w 229"/>
                  <a:gd name="T63" fmla="*/ 6 h 240"/>
                  <a:gd name="T64" fmla="*/ 6 w 229"/>
                  <a:gd name="T65" fmla="*/ 4 h 240"/>
                  <a:gd name="T66" fmla="*/ 9 w 229"/>
                  <a:gd name="T67" fmla="*/ 2 h 240"/>
                  <a:gd name="T68" fmla="*/ 11 w 229"/>
                  <a:gd name="T69" fmla="*/ 2 h 240"/>
                  <a:gd name="T70" fmla="*/ 13 w 229"/>
                  <a:gd name="T71" fmla="*/ 2 h 240"/>
                  <a:gd name="T72" fmla="*/ 15 w 229"/>
                  <a:gd name="T73" fmla="*/ 2 h 240"/>
                  <a:gd name="T74" fmla="*/ 15 w 229"/>
                  <a:gd name="T75" fmla="*/ 1 h 24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9"/>
                  <a:gd name="T115" fmla="*/ 0 h 240"/>
                  <a:gd name="T116" fmla="*/ 229 w 229"/>
                  <a:gd name="T117" fmla="*/ 240 h 24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9" h="240">
                    <a:moveTo>
                      <a:pt x="126" y="4"/>
                    </a:moveTo>
                    <a:lnTo>
                      <a:pt x="119" y="3"/>
                    </a:lnTo>
                    <a:lnTo>
                      <a:pt x="111" y="3"/>
                    </a:lnTo>
                    <a:lnTo>
                      <a:pt x="105" y="1"/>
                    </a:lnTo>
                    <a:lnTo>
                      <a:pt x="102" y="1"/>
                    </a:lnTo>
                    <a:lnTo>
                      <a:pt x="94" y="0"/>
                    </a:lnTo>
                    <a:lnTo>
                      <a:pt x="83" y="0"/>
                    </a:lnTo>
                    <a:lnTo>
                      <a:pt x="75" y="1"/>
                    </a:lnTo>
                    <a:lnTo>
                      <a:pt x="66" y="3"/>
                    </a:lnTo>
                    <a:lnTo>
                      <a:pt x="57" y="4"/>
                    </a:lnTo>
                    <a:lnTo>
                      <a:pt x="48" y="9"/>
                    </a:lnTo>
                    <a:lnTo>
                      <a:pt x="41" y="13"/>
                    </a:lnTo>
                    <a:lnTo>
                      <a:pt x="33" y="17"/>
                    </a:lnTo>
                    <a:lnTo>
                      <a:pt x="17" y="34"/>
                    </a:lnTo>
                    <a:lnTo>
                      <a:pt x="6" y="55"/>
                    </a:lnTo>
                    <a:lnTo>
                      <a:pt x="1" y="76"/>
                    </a:lnTo>
                    <a:lnTo>
                      <a:pt x="0" y="98"/>
                    </a:lnTo>
                    <a:lnTo>
                      <a:pt x="3" y="121"/>
                    </a:lnTo>
                    <a:lnTo>
                      <a:pt x="8" y="144"/>
                    </a:lnTo>
                    <a:lnTo>
                      <a:pt x="16" y="167"/>
                    </a:lnTo>
                    <a:lnTo>
                      <a:pt x="26" y="187"/>
                    </a:lnTo>
                    <a:lnTo>
                      <a:pt x="35" y="200"/>
                    </a:lnTo>
                    <a:lnTo>
                      <a:pt x="45" y="213"/>
                    </a:lnTo>
                    <a:lnTo>
                      <a:pt x="57" y="223"/>
                    </a:lnTo>
                    <a:lnTo>
                      <a:pt x="70" y="230"/>
                    </a:lnTo>
                    <a:lnTo>
                      <a:pt x="85" y="236"/>
                    </a:lnTo>
                    <a:lnTo>
                      <a:pt x="101" y="240"/>
                    </a:lnTo>
                    <a:lnTo>
                      <a:pt x="116" y="240"/>
                    </a:lnTo>
                    <a:lnTo>
                      <a:pt x="132" y="237"/>
                    </a:lnTo>
                    <a:lnTo>
                      <a:pt x="154" y="228"/>
                    </a:lnTo>
                    <a:lnTo>
                      <a:pt x="174" y="218"/>
                    </a:lnTo>
                    <a:lnTo>
                      <a:pt x="192" y="204"/>
                    </a:lnTo>
                    <a:lnTo>
                      <a:pt x="208" y="188"/>
                    </a:lnTo>
                    <a:lnTo>
                      <a:pt x="218" y="171"/>
                    </a:lnTo>
                    <a:lnTo>
                      <a:pt x="226" y="151"/>
                    </a:lnTo>
                    <a:lnTo>
                      <a:pt x="229" y="131"/>
                    </a:lnTo>
                    <a:lnTo>
                      <a:pt x="226" y="109"/>
                    </a:lnTo>
                    <a:lnTo>
                      <a:pt x="224" y="103"/>
                    </a:lnTo>
                    <a:lnTo>
                      <a:pt x="221" y="98"/>
                    </a:lnTo>
                    <a:lnTo>
                      <a:pt x="215" y="95"/>
                    </a:lnTo>
                    <a:lnTo>
                      <a:pt x="210" y="93"/>
                    </a:lnTo>
                    <a:lnTo>
                      <a:pt x="204" y="95"/>
                    </a:lnTo>
                    <a:lnTo>
                      <a:pt x="198" y="99"/>
                    </a:lnTo>
                    <a:lnTo>
                      <a:pt x="195" y="105"/>
                    </a:lnTo>
                    <a:lnTo>
                      <a:pt x="195" y="111"/>
                    </a:lnTo>
                    <a:lnTo>
                      <a:pt x="193" y="126"/>
                    </a:lnTo>
                    <a:lnTo>
                      <a:pt x="189" y="142"/>
                    </a:lnTo>
                    <a:lnTo>
                      <a:pt x="183" y="158"/>
                    </a:lnTo>
                    <a:lnTo>
                      <a:pt x="174" y="171"/>
                    </a:lnTo>
                    <a:lnTo>
                      <a:pt x="164" y="181"/>
                    </a:lnTo>
                    <a:lnTo>
                      <a:pt x="149" y="190"/>
                    </a:lnTo>
                    <a:lnTo>
                      <a:pt x="133" y="195"/>
                    </a:lnTo>
                    <a:lnTo>
                      <a:pt x="113" y="198"/>
                    </a:lnTo>
                    <a:lnTo>
                      <a:pt x="92" y="197"/>
                    </a:lnTo>
                    <a:lnTo>
                      <a:pt x="76" y="188"/>
                    </a:lnTo>
                    <a:lnTo>
                      <a:pt x="63" y="177"/>
                    </a:lnTo>
                    <a:lnTo>
                      <a:pt x="54" y="161"/>
                    </a:lnTo>
                    <a:lnTo>
                      <a:pt x="47" y="142"/>
                    </a:lnTo>
                    <a:lnTo>
                      <a:pt x="41" y="124"/>
                    </a:lnTo>
                    <a:lnTo>
                      <a:pt x="36" y="103"/>
                    </a:lnTo>
                    <a:lnTo>
                      <a:pt x="35" y="85"/>
                    </a:lnTo>
                    <a:lnTo>
                      <a:pt x="35" y="73"/>
                    </a:lnTo>
                    <a:lnTo>
                      <a:pt x="36" y="62"/>
                    </a:lnTo>
                    <a:lnTo>
                      <a:pt x="41" y="50"/>
                    </a:lnTo>
                    <a:lnTo>
                      <a:pt x="48" y="40"/>
                    </a:lnTo>
                    <a:lnTo>
                      <a:pt x="55" y="33"/>
                    </a:lnTo>
                    <a:lnTo>
                      <a:pt x="66" y="26"/>
                    </a:lnTo>
                    <a:lnTo>
                      <a:pt x="77" y="21"/>
                    </a:lnTo>
                    <a:lnTo>
                      <a:pt x="92" y="19"/>
                    </a:lnTo>
                    <a:lnTo>
                      <a:pt x="97" y="19"/>
                    </a:lnTo>
                    <a:lnTo>
                      <a:pt x="105" y="19"/>
                    </a:lnTo>
                    <a:lnTo>
                      <a:pt x="120" y="19"/>
                    </a:lnTo>
                    <a:lnTo>
                      <a:pt x="135" y="21"/>
                    </a:lnTo>
                    <a:lnTo>
                      <a:pt x="139" y="20"/>
                    </a:lnTo>
                    <a:lnTo>
                      <a:pt x="139" y="14"/>
                    </a:lnTo>
                    <a:lnTo>
                      <a:pt x="133" y="9"/>
                    </a:lnTo>
                    <a:lnTo>
                      <a:pt x="12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7" name="Freeform 50">
                <a:extLst>
                  <a:ext uri="{FF2B5EF4-FFF2-40B4-BE49-F238E27FC236}">
                    <a16:creationId xmlns:a16="http://schemas.microsoft.com/office/drawing/2014/main" id="{6F50451F-AE32-4640-B1AF-193726260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1" y="4895"/>
                <a:ext cx="93" cy="90"/>
              </a:xfrm>
              <a:custGeom>
                <a:avLst/>
                <a:gdLst>
                  <a:gd name="T0" fmla="*/ 7 w 281"/>
                  <a:gd name="T1" fmla="*/ 1 h 270"/>
                  <a:gd name="T2" fmla="*/ 4 w 281"/>
                  <a:gd name="T3" fmla="*/ 3 h 270"/>
                  <a:gd name="T4" fmla="*/ 2 w 281"/>
                  <a:gd name="T5" fmla="*/ 6 h 270"/>
                  <a:gd name="T6" fmla="*/ 0 w 281"/>
                  <a:gd name="T7" fmla="*/ 9 h 270"/>
                  <a:gd name="T8" fmla="*/ 0 w 281"/>
                  <a:gd name="T9" fmla="*/ 13 h 270"/>
                  <a:gd name="T10" fmla="*/ 1 w 281"/>
                  <a:gd name="T11" fmla="*/ 16 h 270"/>
                  <a:gd name="T12" fmla="*/ 2 w 281"/>
                  <a:gd name="T13" fmla="*/ 20 h 270"/>
                  <a:gd name="T14" fmla="*/ 4 w 281"/>
                  <a:gd name="T15" fmla="*/ 23 h 270"/>
                  <a:gd name="T16" fmla="*/ 7 w 281"/>
                  <a:gd name="T17" fmla="*/ 26 h 270"/>
                  <a:gd name="T18" fmla="*/ 11 w 281"/>
                  <a:gd name="T19" fmla="*/ 29 h 270"/>
                  <a:gd name="T20" fmla="*/ 16 w 281"/>
                  <a:gd name="T21" fmla="*/ 30 h 270"/>
                  <a:gd name="T22" fmla="*/ 20 w 281"/>
                  <a:gd name="T23" fmla="*/ 29 h 270"/>
                  <a:gd name="T24" fmla="*/ 24 w 281"/>
                  <a:gd name="T25" fmla="*/ 27 h 270"/>
                  <a:gd name="T26" fmla="*/ 27 w 281"/>
                  <a:gd name="T27" fmla="*/ 24 h 270"/>
                  <a:gd name="T28" fmla="*/ 29 w 281"/>
                  <a:gd name="T29" fmla="*/ 21 h 270"/>
                  <a:gd name="T30" fmla="*/ 30 w 281"/>
                  <a:gd name="T31" fmla="*/ 18 h 270"/>
                  <a:gd name="T32" fmla="*/ 31 w 281"/>
                  <a:gd name="T33" fmla="*/ 15 h 270"/>
                  <a:gd name="T34" fmla="*/ 30 w 281"/>
                  <a:gd name="T35" fmla="*/ 13 h 270"/>
                  <a:gd name="T36" fmla="*/ 28 w 281"/>
                  <a:gd name="T37" fmla="*/ 13 h 270"/>
                  <a:gd name="T38" fmla="*/ 27 w 281"/>
                  <a:gd name="T39" fmla="*/ 14 h 270"/>
                  <a:gd name="T40" fmla="*/ 26 w 281"/>
                  <a:gd name="T41" fmla="*/ 15 h 270"/>
                  <a:gd name="T42" fmla="*/ 26 w 281"/>
                  <a:gd name="T43" fmla="*/ 17 h 270"/>
                  <a:gd name="T44" fmla="*/ 24 w 281"/>
                  <a:gd name="T45" fmla="*/ 20 h 270"/>
                  <a:gd name="T46" fmla="*/ 22 w 281"/>
                  <a:gd name="T47" fmla="*/ 23 h 270"/>
                  <a:gd name="T48" fmla="*/ 17 w 281"/>
                  <a:gd name="T49" fmla="*/ 24 h 270"/>
                  <a:gd name="T50" fmla="*/ 11 w 281"/>
                  <a:gd name="T51" fmla="*/ 22 h 270"/>
                  <a:gd name="T52" fmla="*/ 7 w 281"/>
                  <a:gd name="T53" fmla="*/ 18 h 270"/>
                  <a:gd name="T54" fmla="*/ 4 w 281"/>
                  <a:gd name="T55" fmla="*/ 13 h 270"/>
                  <a:gd name="T56" fmla="*/ 5 w 281"/>
                  <a:gd name="T57" fmla="*/ 8 h 270"/>
                  <a:gd name="T58" fmla="*/ 7 w 281"/>
                  <a:gd name="T59" fmla="*/ 6 h 270"/>
                  <a:gd name="T60" fmla="*/ 9 w 281"/>
                  <a:gd name="T61" fmla="*/ 3 h 270"/>
                  <a:gd name="T62" fmla="*/ 11 w 281"/>
                  <a:gd name="T63" fmla="*/ 2 h 270"/>
                  <a:gd name="T64" fmla="*/ 12 w 281"/>
                  <a:gd name="T65" fmla="*/ 1 h 270"/>
                  <a:gd name="T66" fmla="*/ 10 w 281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81"/>
                  <a:gd name="T103" fmla="*/ 0 h 270"/>
                  <a:gd name="T104" fmla="*/ 281 w 281"/>
                  <a:gd name="T105" fmla="*/ 270 h 27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81" h="270">
                    <a:moveTo>
                      <a:pt x="75" y="5"/>
                    </a:moveTo>
                    <a:lnTo>
                      <a:pt x="61" y="10"/>
                    </a:lnTo>
                    <a:lnTo>
                      <a:pt x="47" y="19"/>
                    </a:lnTo>
                    <a:lnTo>
                      <a:pt x="34" y="28"/>
                    </a:lnTo>
                    <a:lnTo>
                      <a:pt x="24" y="39"/>
                    </a:lnTo>
                    <a:lnTo>
                      <a:pt x="15" y="52"/>
                    </a:lnTo>
                    <a:lnTo>
                      <a:pt x="8" y="65"/>
                    </a:lnTo>
                    <a:lnTo>
                      <a:pt x="3" y="81"/>
                    </a:lnTo>
                    <a:lnTo>
                      <a:pt x="0" y="97"/>
                    </a:lnTo>
                    <a:lnTo>
                      <a:pt x="0" y="114"/>
                    </a:lnTo>
                    <a:lnTo>
                      <a:pt x="2" y="130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6"/>
                    </a:lnTo>
                    <a:lnTo>
                      <a:pt x="27" y="191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2"/>
                    </a:lnTo>
                    <a:lnTo>
                      <a:pt x="83" y="245"/>
                    </a:lnTo>
                    <a:lnTo>
                      <a:pt x="102" y="258"/>
                    </a:lnTo>
                    <a:lnTo>
                      <a:pt x="122" y="266"/>
                    </a:lnTo>
                    <a:lnTo>
                      <a:pt x="143" y="270"/>
                    </a:lnTo>
                    <a:lnTo>
                      <a:pt x="165" y="270"/>
                    </a:lnTo>
                    <a:lnTo>
                      <a:pt x="185" y="265"/>
                    </a:lnTo>
                    <a:lnTo>
                      <a:pt x="206" y="252"/>
                    </a:lnTo>
                    <a:lnTo>
                      <a:pt x="219" y="240"/>
                    </a:lnTo>
                    <a:lnTo>
                      <a:pt x="232" y="229"/>
                    </a:lnTo>
                    <a:lnTo>
                      <a:pt x="244" y="216"/>
                    </a:lnTo>
                    <a:lnTo>
                      <a:pt x="254" y="203"/>
                    </a:lnTo>
                    <a:lnTo>
                      <a:pt x="263" y="189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81" y="134"/>
                    </a:lnTo>
                    <a:lnTo>
                      <a:pt x="279" y="127"/>
                    </a:lnTo>
                    <a:lnTo>
                      <a:pt x="275" y="121"/>
                    </a:lnTo>
                    <a:lnTo>
                      <a:pt x="268" y="117"/>
                    </a:lnTo>
                    <a:lnTo>
                      <a:pt x="259" y="117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3" y="130"/>
                    </a:lnTo>
                    <a:lnTo>
                      <a:pt x="243" y="133"/>
                    </a:lnTo>
                    <a:lnTo>
                      <a:pt x="240" y="140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2" y="179"/>
                    </a:lnTo>
                    <a:lnTo>
                      <a:pt x="210" y="191"/>
                    </a:lnTo>
                    <a:lnTo>
                      <a:pt x="199" y="203"/>
                    </a:lnTo>
                    <a:lnTo>
                      <a:pt x="182" y="210"/>
                    </a:lnTo>
                    <a:lnTo>
                      <a:pt x="154" y="212"/>
                    </a:lnTo>
                    <a:lnTo>
                      <a:pt x="127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3"/>
                    </a:lnTo>
                    <a:lnTo>
                      <a:pt x="46" y="140"/>
                    </a:lnTo>
                    <a:lnTo>
                      <a:pt x="40" y="114"/>
                    </a:lnTo>
                    <a:lnTo>
                      <a:pt x="40" y="87"/>
                    </a:lnTo>
                    <a:lnTo>
                      <a:pt x="44" y="74"/>
                    </a:lnTo>
                    <a:lnTo>
                      <a:pt x="50" y="62"/>
                    </a:lnTo>
                    <a:lnTo>
                      <a:pt x="59" y="51"/>
                    </a:lnTo>
                    <a:lnTo>
                      <a:pt x="69" y="41"/>
                    </a:lnTo>
                    <a:lnTo>
                      <a:pt x="80" y="31"/>
                    </a:lnTo>
                    <a:lnTo>
                      <a:pt x="91" y="23"/>
                    </a:lnTo>
                    <a:lnTo>
                      <a:pt x="102" y="19"/>
                    </a:lnTo>
                    <a:lnTo>
                      <a:pt x="112" y="16"/>
                    </a:lnTo>
                    <a:lnTo>
                      <a:pt x="110" y="5"/>
                    </a:lnTo>
                    <a:lnTo>
                      <a:pt x="102" y="0"/>
                    </a:lnTo>
                    <a:lnTo>
                      <a:pt x="88" y="2"/>
                    </a:lnTo>
                    <a:lnTo>
                      <a:pt x="75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8" name="Freeform 51">
                <a:extLst>
                  <a:ext uri="{FF2B5EF4-FFF2-40B4-BE49-F238E27FC236}">
                    <a16:creationId xmlns:a16="http://schemas.microsoft.com/office/drawing/2014/main" id="{62C20596-D50F-4C42-BDC8-B0DE9D373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1" y="4921"/>
                <a:ext cx="5" cy="4"/>
              </a:xfrm>
              <a:custGeom>
                <a:avLst/>
                <a:gdLst>
                  <a:gd name="T0" fmla="*/ 0 w 15"/>
                  <a:gd name="T1" fmla="*/ 1 h 13"/>
                  <a:gd name="T2" fmla="*/ 0 w 15"/>
                  <a:gd name="T3" fmla="*/ 1 h 13"/>
                  <a:gd name="T4" fmla="*/ 0 w 15"/>
                  <a:gd name="T5" fmla="*/ 1 h 13"/>
                  <a:gd name="T6" fmla="*/ 1 w 15"/>
                  <a:gd name="T7" fmla="*/ 1 h 13"/>
                  <a:gd name="T8" fmla="*/ 1 w 15"/>
                  <a:gd name="T9" fmla="*/ 1 h 13"/>
                  <a:gd name="T10" fmla="*/ 1 w 15"/>
                  <a:gd name="T11" fmla="*/ 1 h 13"/>
                  <a:gd name="T12" fmla="*/ 2 w 15"/>
                  <a:gd name="T13" fmla="*/ 1 h 13"/>
                  <a:gd name="T14" fmla="*/ 2 w 15"/>
                  <a:gd name="T15" fmla="*/ 1 h 13"/>
                  <a:gd name="T16" fmla="*/ 2 w 15"/>
                  <a:gd name="T17" fmla="*/ 1 h 13"/>
                  <a:gd name="T18" fmla="*/ 2 w 15"/>
                  <a:gd name="T19" fmla="*/ 0 h 13"/>
                  <a:gd name="T20" fmla="*/ 2 w 15"/>
                  <a:gd name="T21" fmla="*/ 0 h 13"/>
                  <a:gd name="T22" fmla="*/ 1 w 15"/>
                  <a:gd name="T23" fmla="*/ 0 h 13"/>
                  <a:gd name="T24" fmla="*/ 1 w 15"/>
                  <a:gd name="T25" fmla="*/ 0 h 13"/>
                  <a:gd name="T26" fmla="*/ 1 w 15"/>
                  <a:gd name="T27" fmla="*/ 0 h 13"/>
                  <a:gd name="T28" fmla="*/ 0 w 15"/>
                  <a:gd name="T29" fmla="*/ 0 h 13"/>
                  <a:gd name="T30" fmla="*/ 0 w 15"/>
                  <a:gd name="T31" fmla="*/ 0 h 13"/>
                  <a:gd name="T32" fmla="*/ 0 w 15"/>
                  <a:gd name="T33" fmla="*/ 1 h 13"/>
                  <a:gd name="T34" fmla="*/ 0 w 15"/>
                  <a:gd name="T35" fmla="*/ 1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5"/>
                  <a:gd name="T55" fmla="*/ 0 h 13"/>
                  <a:gd name="T56" fmla="*/ 15 w 15"/>
                  <a:gd name="T57" fmla="*/ 13 h 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5" h="13">
                    <a:moveTo>
                      <a:pt x="0" y="6"/>
                    </a:moveTo>
                    <a:lnTo>
                      <a:pt x="2" y="9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09" name="Freeform 52">
                <a:extLst>
                  <a:ext uri="{FF2B5EF4-FFF2-40B4-BE49-F238E27FC236}">
                    <a16:creationId xmlns:a16="http://schemas.microsoft.com/office/drawing/2014/main" id="{BC50B0B5-15E2-EB4E-844F-1E0E743BB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7" y="4911"/>
                <a:ext cx="6" cy="6"/>
              </a:xfrm>
              <a:custGeom>
                <a:avLst/>
                <a:gdLst>
                  <a:gd name="T0" fmla="*/ 0 w 17"/>
                  <a:gd name="T1" fmla="*/ 1 h 17"/>
                  <a:gd name="T2" fmla="*/ 0 w 17"/>
                  <a:gd name="T3" fmla="*/ 2 h 17"/>
                  <a:gd name="T4" fmla="*/ 0 w 17"/>
                  <a:gd name="T5" fmla="*/ 2 h 17"/>
                  <a:gd name="T6" fmla="*/ 1 w 17"/>
                  <a:gd name="T7" fmla="*/ 2 h 17"/>
                  <a:gd name="T8" fmla="*/ 1 w 17"/>
                  <a:gd name="T9" fmla="*/ 2 h 17"/>
                  <a:gd name="T10" fmla="*/ 2 w 17"/>
                  <a:gd name="T11" fmla="*/ 2 h 17"/>
                  <a:gd name="T12" fmla="*/ 2 w 17"/>
                  <a:gd name="T13" fmla="*/ 2 h 17"/>
                  <a:gd name="T14" fmla="*/ 2 w 17"/>
                  <a:gd name="T15" fmla="*/ 2 h 17"/>
                  <a:gd name="T16" fmla="*/ 2 w 17"/>
                  <a:gd name="T17" fmla="*/ 1 h 17"/>
                  <a:gd name="T18" fmla="*/ 2 w 17"/>
                  <a:gd name="T19" fmla="*/ 1 h 17"/>
                  <a:gd name="T20" fmla="*/ 2 w 17"/>
                  <a:gd name="T21" fmla="*/ 0 h 17"/>
                  <a:gd name="T22" fmla="*/ 2 w 17"/>
                  <a:gd name="T23" fmla="*/ 0 h 17"/>
                  <a:gd name="T24" fmla="*/ 1 w 17"/>
                  <a:gd name="T25" fmla="*/ 0 h 17"/>
                  <a:gd name="T26" fmla="*/ 1 w 17"/>
                  <a:gd name="T27" fmla="*/ 0 h 17"/>
                  <a:gd name="T28" fmla="*/ 0 w 17"/>
                  <a:gd name="T29" fmla="*/ 0 h 17"/>
                  <a:gd name="T30" fmla="*/ 0 w 17"/>
                  <a:gd name="T31" fmla="*/ 1 h 17"/>
                  <a:gd name="T32" fmla="*/ 0 w 17"/>
                  <a:gd name="T33" fmla="*/ 1 h 17"/>
                  <a:gd name="T34" fmla="*/ 0 w 17"/>
                  <a:gd name="T35" fmla="*/ 1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7"/>
                  <a:gd name="T55" fmla="*/ 0 h 17"/>
                  <a:gd name="T56" fmla="*/ 17 w 17"/>
                  <a:gd name="T57" fmla="*/ 17 h 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7" h="17">
                    <a:moveTo>
                      <a:pt x="0" y="9"/>
                    </a:moveTo>
                    <a:lnTo>
                      <a:pt x="1" y="13"/>
                    </a:lnTo>
                    <a:lnTo>
                      <a:pt x="3" y="15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6" y="15"/>
                    </a:lnTo>
                    <a:lnTo>
                      <a:pt x="17" y="13"/>
                    </a:lnTo>
                    <a:lnTo>
                      <a:pt x="17" y="9"/>
                    </a:lnTo>
                    <a:lnTo>
                      <a:pt x="17" y="6"/>
                    </a:lnTo>
                    <a:lnTo>
                      <a:pt x="16" y="3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0" name="Freeform 53">
                <a:extLst>
                  <a:ext uri="{FF2B5EF4-FFF2-40B4-BE49-F238E27FC236}">
                    <a16:creationId xmlns:a16="http://schemas.microsoft.com/office/drawing/2014/main" id="{D30E4EFA-BFD4-1343-BA83-CA2BFBFDCB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68" y="4904"/>
                <a:ext cx="3" cy="3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1 h 9"/>
                  <a:gd name="T4" fmla="*/ 0 w 9"/>
                  <a:gd name="T5" fmla="*/ 1 h 9"/>
                  <a:gd name="T6" fmla="*/ 0 w 9"/>
                  <a:gd name="T7" fmla="*/ 1 h 9"/>
                  <a:gd name="T8" fmla="*/ 0 w 9"/>
                  <a:gd name="T9" fmla="*/ 1 h 9"/>
                  <a:gd name="T10" fmla="*/ 1 w 9"/>
                  <a:gd name="T11" fmla="*/ 1 h 9"/>
                  <a:gd name="T12" fmla="*/ 1 w 9"/>
                  <a:gd name="T13" fmla="*/ 1 h 9"/>
                  <a:gd name="T14" fmla="*/ 1 w 9"/>
                  <a:gd name="T15" fmla="*/ 1 h 9"/>
                  <a:gd name="T16" fmla="*/ 1 w 9"/>
                  <a:gd name="T17" fmla="*/ 0 h 9"/>
                  <a:gd name="T18" fmla="*/ 1 w 9"/>
                  <a:gd name="T19" fmla="*/ 0 h 9"/>
                  <a:gd name="T20" fmla="*/ 1 w 9"/>
                  <a:gd name="T21" fmla="*/ 0 h 9"/>
                  <a:gd name="T22" fmla="*/ 1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"/>
                  <a:gd name="T55" fmla="*/ 0 h 9"/>
                  <a:gd name="T56" fmla="*/ 9 w 9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1" name="Freeform 54">
                <a:extLst>
                  <a:ext uri="{FF2B5EF4-FFF2-40B4-BE49-F238E27FC236}">
                    <a16:creationId xmlns:a16="http://schemas.microsoft.com/office/drawing/2014/main" id="{CBAD6982-4E76-7643-B2F8-66D8F6A4D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9" y="4927"/>
                <a:ext cx="2" cy="3"/>
              </a:xfrm>
              <a:custGeom>
                <a:avLst/>
                <a:gdLst>
                  <a:gd name="T0" fmla="*/ 0 w 7"/>
                  <a:gd name="T1" fmla="*/ 1 h 8"/>
                  <a:gd name="T2" fmla="*/ 0 w 7"/>
                  <a:gd name="T3" fmla="*/ 1 h 8"/>
                  <a:gd name="T4" fmla="*/ 0 w 7"/>
                  <a:gd name="T5" fmla="*/ 1 h 8"/>
                  <a:gd name="T6" fmla="*/ 0 w 7"/>
                  <a:gd name="T7" fmla="*/ 1 h 8"/>
                  <a:gd name="T8" fmla="*/ 0 w 7"/>
                  <a:gd name="T9" fmla="*/ 1 h 8"/>
                  <a:gd name="T10" fmla="*/ 1 w 7"/>
                  <a:gd name="T11" fmla="*/ 1 h 8"/>
                  <a:gd name="T12" fmla="*/ 1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1 w 7"/>
                  <a:gd name="T19" fmla="*/ 0 h 8"/>
                  <a:gd name="T20" fmla="*/ 1 w 7"/>
                  <a:gd name="T21" fmla="*/ 0 h 8"/>
                  <a:gd name="T22" fmla="*/ 1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1 h 8"/>
                  <a:gd name="T34" fmla="*/ 0 w 7"/>
                  <a:gd name="T35" fmla="*/ 1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"/>
                  <a:gd name="T55" fmla="*/ 0 h 8"/>
                  <a:gd name="T56" fmla="*/ 7 w 7"/>
                  <a:gd name="T57" fmla="*/ 8 h 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2" name="Freeform 55">
                <a:extLst>
                  <a:ext uri="{FF2B5EF4-FFF2-40B4-BE49-F238E27FC236}">
                    <a16:creationId xmlns:a16="http://schemas.microsoft.com/office/drawing/2014/main" id="{F6EE8F77-40B4-5A49-BB50-8B2DF4DAD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3" y="4936"/>
                <a:ext cx="2" cy="3"/>
              </a:xfrm>
              <a:custGeom>
                <a:avLst/>
                <a:gdLst>
                  <a:gd name="T0" fmla="*/ 0 w 7"/>
                  <a:gd name="T1" fmla="*/ 0 h 9"/>
                  <a:gd name="T2" fmla="*/ 0 w 7"/>
                  <a:gd name="T3" fmla="*/ 1 h 9"/>
                  <a:gd name="T4" fmla="*/ 0 w 7"/>
                  <a:gd name="T5" fmla="*/ 1 h 9"/>
                  <a:gd name="T6" fmla="*/ 0 w 7"/>
                  <a:gd name="T7" fmla="*/ 1 h 9"/>
                  <a:gd name="T8" fmla="*/ 0 w 7"/>
                  <a:gd name="T9" fmla="*/ 1 h 9"/>
                  <a:gd name="T10" fmla="*/ 0 w 7"/>
                  <a:gd name="T11" fmla="*/ 1 h 9"/>
                  <a:gd name="T12" fmla="*/ 0 w 7"/>
                  <a:gd name="T13" fmla="*/ 1 h 9"/>
                  <a:gd name="T14" fmla="*/ 1 w 7"/>
                  <a:gd name="T15" fmla="*/ 1 h 9"/>
                  <a:gd name="T16" fmla="*/ 1 w 7"/>
                  <a:gd name="T17" fmla="*/ 0 h 9"/>
                  <a:gd name="T18" fmla="*/ 1 w 7"/>
                  <a:gd name="T19" fmla="*/ 0 h 9"/>
                  <a:gd name="T20" fmla="*/ 0 w 7"/>
                  <a:gd name="T21" fmla="*/ 0 h 9"/>
                  <a:gd name="T22" fmla="*/ 0 w 7"/>
                  <a:gd name="T23" fmla="*/ 0 h 9"/>
                  <a:gd name="T24" fmla="*/ 0 w 7"/>
                  <a:gd name="T25" fmla="*/ 0 h 9"/>
                  <a:gd name="T26" fmla="*/ 0 w 7"/>
                  <a:gd name="T27" fmla="*/ 0 h 9"/>
                  <a:gd name="T28" fmla="*/ 0 w 7"/>
                  <a:gd name="T29" fmla="*/ 0 h 9"/>
                  <a:gd name="T30" fmla="*/ 0 w 7"/>
                  <a:gd name="T31" fmla="*/ 0 h 9"/>
                  <a:gd name="T32" fmla="*/ 0 w 7"/>
                  <a:gd name="T33" fmla="*/ 0 h 9"/>
                  <a:gd name="T34" fmla="*/ 0 w 7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"/>
                  <a:gd name="T55" fmla="*/ 0 h 9"/>
                  <a:gd name="T56" fmla="*/ 7 w 7"/>
                  <a:gd name="T57" fmla="*/ 9 h 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7" y="6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3" name="Freeform 56">
                <a:extLst>
                  <a:ext uri="{FF2B5EF4-FFF2-40B4-BE49-F238E27FC236}">
                    <a16:creationId xmlns:a16="http://schemas.microsoft.com/office/drawing/2014/main" id="{AC2175AB-050C-2B41-9669-6BAD81FCC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4" y="4919"/>
                <a:ext cx="7" cy="6"/>
              </a:xfrm>
              <a:custGeom>
                <a:avLst/>
                <a:gdLst>
                  <a:gd name="T0" fmla="*/ 0 w 20"/>
                  <a:gd name="T1" fmla="*/ 1 h 20"/>
                  <a:gd name="T2" fmla="*/ 0 w 20"/>
                  <a:gd name="T3" fmla="*/ 2 h 20"/>
                  <a:gd name="T4" fmla="*/ 0 w 20"/>
                  <a:gd name="T5" fmla="*/ 2 h 20"/>
                  <a:gd name="T6" fmla="*/ 1 w 20"/>
                  <a:gd name="T7" fmla="*/ 2 h 20"/>
                  <a:gd name="T8" fmla="*/ 1 w 20"/>
                  <a:gd name="T9" fmla="*/ 2 h 20"/>
                  <a:gd name="T10" fmla="*/ 2 w 20"/>
                  <a:gd name="T11" fmla="*/ 2 h 20"/>
                  <a:gd name="T12" fmla="*/ 2 w 20"/>
                  <a:gd name="T13" fmla="*/ 2 h 20"/>
                  <a:gd name="T14" fmla="*/ 2 w 20"/>
                  <a:gd name="T15" fmla="*/ 2 h 20"/>
                  <a:gd name="T16" fmla="*/ 2 w 20"/>
                  <a:gd name="T17" fmla="*/ 1 h 20"/>
                  <a:gd name="T18" fmla="*/ 2 w 20"/>
                  <a:gd name="T19" fmla="*/ 1 h 20"/>
                  <a:gd name="T20" fmla="*/ 2 w 20"/>
                  <a:gd name="T21" fmla="*/ 0 h 20"/>
                  <a:gd name="T22" fmla="*/ 2 w 20"/>
                  <a:gd name="T23" fmla="*/ 0 h 20"/>
                  <a:gd name="T24" fmla="*/ 1 w 20"/>
                  <a:gd name="T25" fmla="*/ 0 h 20"/>
                  <a:gd name="T26" fmla="*/ 1 w 20"/>
                  <a:gd name="T27" fmla="*/ 0 h 20"/>
                  <a:gd name="T28" fmla="*/ 0 w 20"/>
                  <a:gd name="T29" fmla="*/ 0 h 20"/>
                  <a:gd name="T30" fmla="*/ 0 w 20"/>
                  <a:gd name="T31" fmla="*/ 1 h 20"/>
                  <a:gd name="T32" fmla="*/ 0 w 20"/>
                  <a:gd name="T33" fmla="*/ 1 h 20"/>
                  <a:gd name="T34" fmla="*/ 0 w 20"/>
                  <a:gd name="T35" fmla="*/ 1 h 2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0"/>
                  <a:gd name="T55" fmla="*/ 0 h 20"/>
                  <a:gd name="T56" fmla="*/ 20 w 20"/>
                  <a:gd name="T57" fmla="*/ 20 h 2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0" h="20">
                    <a:moveTo>
                      <a:pt x="0" y="10"/>
                    </a:moveTo>
                    <a:lnTo>
                      <a:pt x="0" y="15"/>
                    </a:lnTo>
                    <a:lnTo>
                      <a:pt x="2" y="17"/>
                    </a:lnTo>
                    <a:lnTo>
                      <a:pt x="5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20" y="10"/>
                    </a:lnTo>
                    <a:lnTo>
                      <a:pt x="20" y="6"/>
                    </a:lnTo>
                    <a:lnTo>
                      <a:pt x="17" y="3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4" name="Freeform 57">
                <a:extLst>
                  <a:ext uri="{FF2B5EF4-FFF2-40B4-BE49-F238E27FC236}">
                    <a16:creationId xmlns:a16="http://schemas.microsoft.com/office/drawing/2014/main" id="{C0512A96-B764-9E47-9DB1-E064A0864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2" y="4713"/>
                <a:ext cx="4" cy="4"/>
              </a:xfrm>
              <a:custGeom>
                <a:avLst/>
                <a:gdLst>
                  <a:gd name="T0" fmla="*/ 0 w 12"/>
                  <a:gd name="T1" fmla="*/ 1 h 13"/>
                  <a:gd name="T2" fmla="*/ 0 w 12"/>
                  <a:gd name="T3" fmla="*/ 1 h 13"/>
                  <a:gd name="T4" fmla="*/ 0 w 12"/>
                  <a:gd name="T5" fmla="*/ 1 h 13"/>
                  <a:gd name="T6" fmla="*/ 0 w 12"/>
                  <a:gd name="T7" fmla="*/ 1 h 13"/>
                  <a:gd name="T8" fmla="*/ 1 w 12"/>
                  <a:gd name="T9" fmla="*/ 1 h 13"/>
                  <a:gd name="T10" fmla="*/ 1 w 12"/>
                  <a:gd name="T11" fmla="*/ 1 h 13"/>
                  <a:gd name="T12" fmla="*/ 1 w 12"/>
                  <a:gd name="T13" fmla="*/ 1 h 13"/>
                  <a:gd name="T14" fmla="*/ 1 w 12"/>
                  <a:gd name="T15" fmla="*/ 1 h 13"/>
                  <a:gd name="T16" fmla="*/ 1 w 12"/>
                  <a:gd name="T17" fmla="*/ 1 h 13"/>
                  <a:gd name="T18" fmla="*/ 1 w 12"/>
                  <a:gd name="T19" fmla="*/ 1 h 13"/>
                  <a:gd name="T20" fmla="*/ 1 w 12"/>
                  <a:gd name="T21" fmla="*/ 0 h 13"/>
                  <a:gd name="T22" fmla="*/ 1 w 12"/>
                  <a:gd name="T23" fmla="*/ 0 h 13"/>
                  <a:gd name="T24" fmla="*/ 1 w 12"/>
                  <a:gd name="T25" fmla="*/ 0 h 13"/>
                  <a:gd name="T26" fmla="*/ 0 w 12"/>
                  <a:gd name="T27" fmla="*/ 0 h 13"/>
                  <a:gd name="T28" fmla="*/ 0 w 12"/>
                  <a:gd name="T29" fmla="*/ 0 h 13"/>
                  <a:gd name="T30" fmla="*/ 0 w 12"/>
                  <a:gd name="T31" fmla="*/ 1 h 13"/>
                  <a:gd name="T32" fmla="*/ 0 w 12"/>
                  <a:gd name="T33" fmla="*/ 1 h 13"/>
                  <a:gd name="T34" fmla="*/ 0 w 12"/>
                  <a:gd name="T35" fmla="*/ 1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2"/>
                  <a:gd name="T55" fmla="*/ 0 h 13"/>
                  <a:gd name="T56" fmla="*/ 12 w 12"/>
                  <a:gd name="T57" fmla="*/ 13 h 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2" h="13">
                    <a:moveTo>
                      <a:pt x="0" y="7"/>
                    </a:moveTo>
                    <a:lnTo>
                      <a:pt x="0" y="9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1" y="12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12" y="5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5" name="Freeform 58">
                <a:extLst>
                  <a:ext uri="{FF2B5EF4-FFF2-40B4-BE49-F238E27FC236}">
                    <a16:creationId xmlns:a16="http://schemas.microsoft.com/office/drawing/2014/main" id="{6613C4FA-8BF9-4F42-84DD-9323DDDAF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9" y="4708"/>
                <a:ext cx="5" cy="4"/>
              </a:xfrm>
              <a:custGeom>
                <a:avLst/>
                <a:gdLst>
                  <a:gd name="T0" fmla="*/ 0 w 13"/>
                  <a:gd name="T1" fmla="*/ 1 h 12"/>
                  <a:gd name="T2" fmla="*/ 0 w 13"/>
                  <a:gd name="T3" fmla="*/ 1 h 12"/>
                  <a:gd name="T4" fmla="*/ 0 w 13"/>
                  <a:gd name="T5" fmla="*/ 1 h 12"/>
                  <a:gd name="T6" fmla="*/ 1 w 13"/>
                  <a:gd name="T7" fmla="*/ 1 h 12"/>
                  <a:gd name="T8" fmla="*/ 1 w 13"/>
                  <a:gd name="T9" fmla="*/ 1 h 12"/>
                  <a:gd name="T10" fmla="*/ 1 w 13"/>
                  <a:gd name="T11" fmla="*/ 1 h 12"/>
                  <a:gd name="T12" fmla="*/ 2 w 13"/>
                  <a:gd name="T13" fmla="*/ 1 h 12"/>
                  <a:gd name="T14" fmla="*/ 2 w 13"/>
                  <a:gd name="T15" fmla="*/ 1 h 12"/>
                  <a:gd name="T16" fmla="*/ 2 w 13"/>
                  <a:gd name="T17" fmla="*/ 1 h 12"/>
                  <a:gd name="T18" fmla="*/ 2 w 13"/>
                  <a:gd name="T19" fmla="*/ 0 h 12"/>
                  <a:gd name="T20" fmla="*/ 2 w 13"/>
                  <a:gd name="T21" fmla="*/ 0 h 12"/>
                  <a:gd name="T22" fmla="*/ 1 w 13"/>
                  <a:gd name="T23" fmla="*/ 0 h 12"/>
                  <a:gd name="T24" fmla="*/ 1 w 13"/>
                  <a:gd name="T25" fmla="*/ 0 h 12"/>
                  <a:gd name="T26" fmla="*/ 1 w 13"/>
                  <a:gd name="T27" fmla="*/ 0 h 12"/>
                  <a:gd name="T28" fmla="*/ 0 w 13"/>
                  <a:gd name="T29" fmla="*/ 0 h 12"/>
                  <a:gd name="T30" fmla="*/ 0 w 13"/>
                  <a:gd name="T31" fmla="*/ 0 h 12"/>
                  <a:gd name="T32" fmla="*/ 0 w 13"/>
                  <a:gd name="T33" fmla="*/ 1 h 12"/>
                  <a:gd name="T34" fmla="*/ 0 w 13"/>
                  <a:gd name="T35" fmla="*/ 1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"/>
                  <a:gd name="T55" fmla="*/ 0 h 12"/>
                  <a:gd name="T56" fmla="*/ 13 w 13"/>
                  <a:gd name="T57" fmla="*/ 12 h 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" h="12">
                    <a:moveTo>
                      <a:pt x="0" y="6"/>
                    </a:moveTo>
                    <a:lnTo>
                      <a:pt x="0" y="8"/>
                    </a:lnTo>
                    <a:lnTo>
                      <a:pt x="2" y="10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2" y="10"/>
                    </a:lnTo>
                    <a:lnTo>
                      <a:pt x="13" y="8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6" name="Freeform 59">
                <a:extLst>
                  <a:ext uri="{FF2B5EF4-FFF2-40B4-BE49-F238E27FC236}">
                    <a16:creationId xmlns:a16="http://schemas.microsoft.com/office/drawing/2014/main" id="{CACA30FF-BB4E-3C4B-B400-2E8E7A282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6" y="4704"/>
                <a:ext cx="2" cy="2"/>
              </a:xfrm>
              <a:custGeom>
                <a:avLst/>
                <a:gdLst>
                  <a:gd name="T0" fmla="*/ 0 w 8"/>
                  <a:gd name="T1" fmla="*/ 0 h 7"/>
                  <a:gd name="T2" fmla="*/ 0 w 8"/>
                  <a:gd name="T3" fmla="*/ 0 h 7"/>
                  <a:gd name="T4" fmla="*/ 0 w 8"/>
                  <a:gd name="T5" fmla="*/ 1 h 7"/>
                  <a:gd name="T6" fmla="*/ 0 w 8"/>
                  <a:gd name="T7" fmla="*/ 1 h 7"/>
                  <a:gd name="T8" fmla="*/ 0 w 8"/>
                  <a:gd name="T9" fmla="*/ 1 h 7"/>
                  <a:gd name="T10" fmla="*/ 1 w 8"/>
                  <a:gd name="T11" fmla="*/ 1 h 7"/>
                  <a:gd name="T12" fmla="*/ 1 w 8"/>
                  <a:gd name="T13" fmla="*/ 1 h 7"/>
                  <a:gd name="T14" fmla="*/ 1 w 8"/>
                  <a:gd name="T15" fmla="*/ 0 h 7"/>
                  <a:gd name="T16" fmla="*/ 1 w 8"/>
                  <a:gd name="T17" fmla="*/ 0 h 7"/>
                  <a:gd name="T18" fmla="*/ 1 w 8"/>
                  <a:gd name="T19" fmla="*/ 0 h 7"/>
                  <a:gd name="T20" fmla="*/ 1 w 8"/>
                  <a:gd name="T21" fmla="*/ 0 h 7"/>
                  <a:gd name="T22" fmla="*/ 1 w 8"/>
                  <a:gd name="T23" fmla="*/ 0 h 7"/>
                  <a:gd name="T24" fmla="*/ 0 w 8"/>
                  <a:gd name="T25" fmla="*/ 0 h 7"/>
                  <a:gd name="T26" fmla="*/ 0 w 8"/>
                  <a:gd name="T27" fmla="*/ 0 h 7"/>
                  <a:gd name="T28" fmla="*/ 0 w 8"/>
                  <a:gd name="T29" fmla="*/ 0 h 7"/>
                  <a:gd name="T30" fmla="*/ 0 w 8"/>
                  <a:gd name="T31" fmla="*/ 0 h 7"/>
                  <a:gd name="T32" fmla="*/ 0 w 8"/>
                  <a:gd name="T33" fmla="*/ 0 h 7"/>
                  <a:gd name="T34" fmla="*/ 0 w 8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"/>
                  <a:gd name="T55" fmla="*/ 0 h 7"/>
                  <a:gd name="T56" fmla="*/ 8 w 8"/>
                  <a:gd name="T57" fmla="*/ 7 h 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" h="7">
                    <a:moveTo>
                      <a:pt x="0" y="3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7" name="Freeform 60">
                <a:extLst>
                  <a:ext uri="{FF2B5EF4-FFF2-40B4-BE49-F238E27FC236}">
                    <a16:creationId xmlns:a16="http://schemas.microsoft.com/office/drawing/2014/main" id="{F992662C-2405-3747-B576-AC5300DE44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8" y="4730"/>
                <a:ext cx="2" cy="3"/>
              </a:xfrm>
              <a:custGeom>
                <a:avLst/>
                <a:gdLst>
                  <a:gd name="T0" fmla="*/ 0 w 7"/>
                  <a:gd name="T1" fmla="*/ 0 h 8"/>
                  <a:gd name="T2" fmla="*/ 0 w 7"/>
                  <a:gd name="T3" fmla="*/ 1 h 8"/>
                  <a:gd name="T4" fmla="*/ 0 w 7"/>
                  <a:gd name="T5" fmla="*/ 1 h 8"/>
                  <a:gd name="T6" fmla="*/ 0 w 7"/>
                  <a:gd name="T7" fmla="*/ 1 h 8"/>
                  <a:gd name="T8" fmla="*/ 0 w 7"/>
                  <a:gd name="T9" fmla="*/ 1 h 8"/>
                  <a:gd name="T10" fmla="*/ 1 w 7"/>
                  <a:gd name="T11" fmla="*/ 1 h 8"/>
                  <a:gd name="T12" fmla="*/ 1 w 7"/>
                  <a:gd name="T13" fmla="*/ 1 h 8"/>
                  <a:gd name="T14" fmla="*/ 1 w 7"/>
                  <a:gd name="T15" fmla="*/ 1 h 8"/>
                  <a:gd name="T16" fmla="*/ 1 w 7"/>
                  <a:gd name="T17" fmla="*/ 0 h 8"/>
                  <a:gd name="T18" fmla="*/ 1 w 7"/>
                  <a:gd name="T19" fmla="*/ 0 h 8"/>
                  <a:gd name="T20" fmla="*/ 1 w 7"/>
                  <a:gd name="T21" fmla="*/ 0 h 8"/>
                  <a:gd name="T22" fmla="*/ 1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0 h 8"/>
                  <a:gd name="T34" fmla="*/ 0 w 7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"/>
                  <a:gd name="T55" fmla="*/ 0 h 8"/>
                  <a:gd name="T56" fmla="*/ 7 w 7"/>
                  <a:gd name="T57" fmla="*/ 8 h 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" h="8">
                    <a:moveTo>
                      <a:pt x="0" y="3"/>
                    </a:moveTo>
                    <a:lnTo>
                      <a:pt x="0" y="5"/>
                    </a:lnTo>
                    <a:lnTo>
                      <a:pt x="1" y="6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8" name="Freeform 61">
                <a:extLst>
                  <a:ext uri="{FF2B5EF4-FFF2-40B4-BE49-F238E27FC236}">
                    <a16:creationId xmlns:a16="http://schemas.microsoft.com/office/drawing/2014/main" id="{23AA949E-25D7-6C45-9271-7498289C1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0" y="4713"/>
                <a:ext cx="6" cy="6"/>
              </a:xfrm>
              <a:custGeom>
                <a:avLst/>
                <a:gdLst>
                  <a:gd name="T0" fmla="*/ 0 w 16"/>
                  <a:gd name="T1" fmla="*/ 1 h 17"/>
                  <a:gd name="T2" fmla="*/ 0 w 16"/>
                  <a:gd name="T3" fmla="*/ 1 h 17"/>
                  <a:gd name="T4" fmla="*/ 0 w 16"/>
                  <a:gd name="T5" fmla="*/ 2 h 17"/>
                  <a:gd name="T6" fmla="*/ 1 w 16"/>
                  <a:gd name="T7" fmla="*/ 2 h 17"/>
                  <a:gd name="T8" fmla="*/ 1 w 16"/>
                  <a:gd name="T9" fmla="*/ 2 h 17"/>
                  <a:gd name="T10" fmla="*/ 2 w 16"/>
                  <a:gd name="T11" fmla="*/ 2 h 17"/>
                  <a:gd name="T12" fmla="*/ 2 w 16"/>
                  <a:gd name="T13" fmla="*/ 2 h 17"/>
                  <a:gd name="T14" fmla="*/ 2 w 16"/>
                  <a:gd name="T15" fmla="*/ 1 h 17"/>
                  <a:gd name="T16" fmla="*/ 2 w 16"/>
                  <a:gd name="T17" fmla="*/ 1 h 17"/>
                  <a:gd name="T18" fmla="*/ 2 w 16"/>
                  <a:gd name="T19" fmla="*/ 1 h 17"/>
                  <a:gd name="T20" fmla="*/ 2 w 16"/>
                  <a:gd name="T21" fmla="*/ 0 h 17"/>
                  <a:gd name="T22" fmla="*/ 2 w 16"/>
                  <a:gd name="T23" fmla="*/ 0 h 17"/>
                  <a:gd name="T24" fmla="*/ 1 w 16"/>
                  <a:gd name="T25" fmla="*/ 0 h 17"/>
                  <a:gd name="T26" fmla="*/ 1 w 16"/>
                  <a:gd name="T27" fmla="*/ 0 h 17"/>
                  <a:gd name="T28" fmla="*/ 0 w 16"/>
                  <a:gd name="T29" fmla="*/ 0 h 17"/>
                  <a:gd name="T30" fmla="*/ 0 w 16"/>
                  <a:gd name="T31" fmla="*/ 1 h 17"/>
                  <a:gd name="T32" fmla="*/ 0 w 16"/>
                  <a:gd name="T33" fmla="*/ 1 h 17"/>
                  <a:gd name="T34" fmla="*/ 0 w 16"/>
                  <a:gd name="T35" fmla="*/ 1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"/>
                  <a:gd name="T55" fmla="*/ 0 h 17"/>
                  <a:gd name="T56" fmla="*/ 16 w 16"/>
                  <a:gd name="T57" fmla="*/ 17 h 1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" h="17">
                    <a:moveTo>
                      <a:pt x="0" y="8"/>
                    </a:moveTo>
                    <a:lnTo>
                      <a:pt x="0" y="11"/>
                    </a:lnTo>
                    <a:lnTo>
                      <a:pt x="3" y="14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12" y="16"/>
                    </a:lnTo>
                    <a:lnTo>
                      <a:pt x="15" y="14"/>
                    </a:lnTo>
                    <a:lnTo>
                      <a:pt x="16" y="11"/>
                    </a:lnTo>
                    <a:lnTo>
                      <a:pt x="16" y="8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19" name="Freeform 62">
                <a:extLst>
                  <a:ext uri="{FF2B5EF4-FFF2-40B4-BE49-F238E27FC236}">
                    <a16:creationId xmlns:a16="http://schemas.microsoft.com/office/drawing/2014/main" id="{7F083A68-357C-1549-93D5-D8B7997A9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3" y="4721"/>
                <a:ext cx="4" cy="4"/>
              </a:xfrm>
              <a:custGeom>
                <a:avLst/>
                <a:gdLst>
                  <a:gd name="T0" fmla="*/ 0 w 12"/>
                  <a:gd name="T1" fmla="*/ 1 h 12"/>
                  <a:gd name="T2" fmla="*/ 0 w 12"/>
                  <a:gd name="T3" fmla="*/ 1 h 12"/>
                  <a:gd name="T4" fmla="*/ 0 w 12"/>
                  <a:gd name="T5" fmla="*/ 1 h 12"/>
                  <a:gd name="T6" fmla="*/ 0 w 12"/>
                  <a:gd name="T7" fmla="*/ 1 h 12"/>
                  <a:gd name="T8" fmla="*/ 1 w 12"/>
                  <a:gd name="T9" fmla="*/ 1 h 12"/>
                  <a:gd name="T10" fmla="*/ 1 w 12"/>
                  <a:gd name="T11" fmla="*/ 1 h 12"/>
                  <a:gd name="T12" fmla="*/ 1 w 12"/>
                  <a:gd name="T13" fmla="*/ 1 h 12"/>
                  <a:gd name="T14" fmla="*/ 1 w 12"/>
                  <a:gd name="T15" fmla="*/ 1 h 12"/>
                  <a:gd name="T16" fmla="*/ 1 w 12"/>
                  <a:gd name="T17" fmla="*/ 1 h 12"/>
                  <a:gd name="T18" fmla="*/ 1 w 12"/>
                  <a:gd name="T19" fmla="*/ 0 h 12"/>
                  <a:gd name="T20" fmla="*/ 1 w 12"/>
                  <a:gd name="T21" fmla="*/ 0 h 12"/>
                  <a:gd name="T22" fmla="*/ 1 w 12"/>
                  <a:gd name="T23" fmla="*/ 0 h 12"/>
                  <a:gd name="T24" fmla="*/ 1 w 12"/>
                  <a:gd name="T25" fmla="*/ 0 h 12"/>
                  <a:gd name="T26" fmla="*/ 0 w 12"/>
                  <a:gd name="T27" fmla="*/ 0 h 12"/>
                  <a:gd name="T28" fmla="*/ 0 w 12"/>
                  <a:gd name="T29" fmla="*/ 0 h 12"/>
                  <a:gd name="T30" fmla="*/ 0 w 12"/>
                  <a:gd name="T31" fmla="*/ 0 h 12"/>
                  <a:gd name="T32" fmla="*/ 0 w 12"/>
                  <a:gd name="T33" fmla="*/ 1 h 12"/>
                  <a:gd name="T34" fmla="*/ 0 w 12"/>
                  <a:gd name="T35" fmla="*/ 1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2"/>
                  <a:gd name="T55" fmla="*/ 0 h 12"/>
                  <a:gd name="T56" fmla="*/ 12 w 12"/>
                  <a:gd name="T57" fmla="*/ 12 h 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2" h="12">
                    <a:moveTo>
                      <a:pt x="0" y="6"/>
                    </a:moveTo>
                    <a:lnTo>
                      <a:pt x="0" y="7"/>
                    </a:lnTo>
                    <a:lnTo>
                      <a:pt x="1" y="10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10" y="10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2" y="4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0" name="Freeform 63">
                <a:extLst>
                  <a:ext uri="{FF2B5EF4-FFF2-40B4-BE49-F238E27FC236}">
                    <a16:creationId xmlns:a16="http://schemas.microsoft.com/office/drawing/2014/main" id="{435FDE21-085B-0646-B471-BCC63C7DA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3" y="4794"/>
                <a:ext cx="25" cy="25"/>
              </a:xfrm>
              <a:custGeom>
                <a:avLst/>
                <a:gdLst>
                  <a:gd name="T0" fmla="*/ 1 w 74"/>
                  <a:gd name="T1" fmla="*/ 7 h 75"/>
                  <a:gd name="T2" fmla="*/ 2 w 74"/>
                  <a:gd name="T3" fmla="*/ 8 h 75"/>
                  <a:gd name="T4" fmla="*/ 3 w 74"/>
                  <a:gd name="T5" fmla="*/ 8 h 75"/>
                  <a:gd name="T6" fmla="*/ 4 w 74"/>
                  <a:gd name="T7" fmla="*/ 8 h 75"/>
                  <a:gd name="T8" fmla="*/ 4 w 74"/>
                  <a:gd name="T9" fmla="*/ 8 h 75"/>
                  <a:gd name="T10" fmla="*/ 4 w 74"/>
                  <a:gd name="T11" fmla="*/ 8 h 75"/>
                  <a:gd name="T12" fmla="*/ 5 w 74"/>
                  <a:gd name="T13" fmla="*/ 8 h 75"/>
                  <a:gd name="T14" fmla="*/ 6 w 74"/>
                  <a:gd name="T15" fmla="*/ 8 h 75"/>
                  <a:gd name="T16" fmla="*/ 7 w 74"/>
                  <a:gd name="T17" fmla="*/ 7 h 75"/>
                  <a:gd name="T18" fmla="*/ 7 w 74"/>
                  <a:gd name="T19" fmla="*/ 7 h 75"/>
                  <a:gd name="T20" fmla="*/ 8 w 74"/>
                  <a:gd name="T21" fmla="*/ 6 h 75"/>
                  <a:gd name="T22" fmla="*/ 8 w 74"/>
                  <a:gd name="T23" fmla="*/ 6 h 75"/>
                  <a:gd name="T24" fmla="*/ 8 w 74"/>
                  <a:gd name="T25" fmla="*/ 5 h 75"/>
                  <a:gd name="T26" fmla="*/ 7 w 74"/>
                  <a:gd name="T27" fmla="*/ 4 h 75"/>
                  <a:gd name="T28" fmla="*/ 5 w 74"/>
                  <a:gd name="T29" fmla="*/ 4 h 75"/>
                  <a:gd name="T30" fmla="*/ 4 w 74"/>
                  <a:gd name="T31" fmla="*/ 5 h 75"/>
                  <a:gd name="T32" fmla="*/ 3 w 74"/>
                  <a:gd name="T33" fmla="*/ 6 h 75"/>
                  <a:gd name="T34" fmla="*/ 3 w 74"/>
                  <a:gd name="T35" fmla="*/ 5 h 75"/>
                  <a:gd name="T36" fmla="*/ 3 w 74"/>
                  <a:gd name="T37" fmla="*/ 3 h 75"/>
                  <a:gd name="T38" fmla="*/ 1 w 74"/>
                  <a:gd name="T39" fmla="*/ 1 h 75"/>
                  <a:gd name="T40" fmla="*/ 0 w 74"/>
                  <a:gd name="T41" fmla="*/ 0 h 75"/>
                  <a:gd name="T42" fmla="*/ 0 w 74"/>
                  <a:gd name="T43" fmla="*/ 2 h 75"/>
                  <a:gd name="T44" fmla="*/ 0 w 74"/>
                  <a:gd name="T45" fmla="*/ 4 h 75"/>
                  <a:gd name="T46" fmla="*/ 1 w 74"/>
                  <a:gd name="T47" fmla="*/ 6 h 75"/>
                  <a:gd name="T48" fmla="*/ 1 w 74"/>
                  <a:gd name="T49" fmla="*/ 7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75"/>
                  <a:gd name="T77" fmla="*/ 74 w 74"/>
                  <a:gd name="T78" fmla="*/ 75 h 7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8" y="73"/>
                    </a:lnTo>
                    <a:lnTo>
                      <a:pt x="44" y="71"/>
                    </a:lnTo>
                    <a:lnTo>
                      <a:pt x="50" y="69"/>
                    </a:lnTo>
                    <a:lnTo>
                      <a:pt x="59" y="65"/>
                    </a:lnTo>
                    <a:lnTo>
                      <a:pt x="65" y="60"/>
                    </a:lnTo>
                    <a:lnTo>
                      <a:pt x="71" y="56"/>
                    </a:lnTo>
                    <a:lnTo>
                      <a:pt x="74" y="50"/>
                    </a:lnTo>
                    <a:lnTo>
                      <a:pt x="72" y="45"/>
                    </a:lnTo>
                    <a:lnTo>
                      <a:pt x="59" y="35"/>
                    </a:lnTo>
                    <a:lnTo>
                      <a:pt x="46" y="39"/>
                    </a:lnTo>
                    <a:lnTo>
                      <a:pt x="35" y="48"/>
                    </a:lnTo>
                    <a:lnTo>
                      <a:pt x="31" y="52"/>
                    </a:lnTo>
                    <a:lnTo>
                      <a:pt x="29" y="43"/>
                    </a:lnTo>
                    <a:lnTo>
                      <a:pt x="24" y="26"/>
                    </a:lnTo>
                    <a:lnTo>
                      <a:pt x="13" y="7"/>
                    </a:lnTo>
                    <a:lnTo>
                      <a:pt x="2" y="0"/>
                    </a:lnTo>
                    <a:lnTo>
                      <a:pt x="0" y="19"/>
                    </a:lnTo>
                    <a:lnTo>
                      <a:pt x="3" y="40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1" name="Freeform 64">
                <a:extLst>
                  <a:ext uri="{FF2B5EF4-FFF2-40B4-BE49-F238E27FC236}">
                    <a16:creationId xmlns:a16="http://schemas.microsoft.com/office/drawing/2014/main" id="{0D309235-2220-1942-8DD5-0B0C8F562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7" y="4788"/>
                <a:ext cx="23" cy="20"/>
              </a:xfrm>
              <a:custGeom>
                <a:avLst/>
                <a:gdLst>
                  <a:gd name="T0" fmla="*/ 3 w 69"/>
                  <a:gd name="T1" fmla="*/ 7 h 59"/>
                  <a:gd name="T2" fmla="*/ 3 w 69"/>
                  <a:gd name="T3" fmla="*/ 7 h 59"/>
                  <a:gd name="T4" fmla="*/ 4 w 69"/>
                  <a:gd name="T5" fmla="*/ 6 h 59"/>
                  <a:gd name="T6" fmla="*/ 5 w 69"/>
                  <a:gd name="T7" fmla="*/ 6 h 59"/>
                  <a:gd name="T8" fmla="*/ 6 w 69"/>
                  <a:gd name="T9" fmla="*/ 6 h 59"/>
                  <a:gd name="T10" fmla="*/ 7 w 69"/>
                  <a:gd name="T11" fmla="*/ 6 h 59"/>
                  <a:gd name="T12" fmla="*/ 8 w 69"/>
                  <a:gd name="T13" fmla="*/ 5 h 59"/>
                  <a:gd name="T14" fmla="*/ 8 w 69"/>
                  <a:gd name="T15" fmla="*/ 5 h 59"/>
                  <a:gd name="T16" fmla="*/ 7 w 69"/>
                  <a:gd name="T17" fmla="*/ 4 h 59"/>
                  <a:gd name="T18" fmla="*/ 6 w 69"/>
                  <a:gd name="T19" fmla="*/ 4 h 59"/>
                  <a:gd name="T20" fmla="*/ 5 w 69"/>
                  <a:gd name="T21" fmla="*/ 4 h 59"/>
                  <a:gd name="T22" fmla="*/ 3 w 69"/>
                  <a:gd name="T23" fmla="*/ 4 h 59"/>
                  <a:gd name="T24" fmla="*/ 3 w 69"/>
                  <a:gd name="T25" fmla="*/ 5 h 59"/>
                  <a:gd name="T26" fmla="*/ 2 w 69"/>
                  <a:gd name="T27" fmla="*/ 3 h 59"/>
                  <a:gd name="T28" fmla="*/ 2 w 69"/>
                  <a:gd name="T29" fmla="*/ 1 h 59"/>
                  <a:gd name="T30" fmla="*/ 2 w 69"/>
                  <a:gd name="T31" fmla="*/ 0 h 59"/>
                  <a:gd name="T32" fmla="*/ 0 w 69"/>
                  <a:gd name="T33" fmla="*/ 0 h 59"/>
                  <a:gd name="T34" fmla="*/ 0 w 69"/>
                  <a:gd name="T35" fmla="*/ 3 h 59"/>
                  <a:gd name="T36" fmla="*/ 1 w 69"/>
                  <a:gd name="T37" fmla="*/ 5 h 59"/>
                  <a:gd name="T38" fmla="*/ 2 w 69"/>
                  <a:gd name="T39" fmla="*/ 6 h 59"/>
                  <a:gd name="T40" fmla="*/ 3 w 69"/>
                  <a:gd name="T41" fmla="*/ 7 h 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9"/>
                  <a:gd name="T64" fmla="*/ 0 h 59"/>
                  <a:gd name="T65" fmla="*/ 69 w 69"/>
                  <a:gd name="T66" fmla="*/ 59 h 5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9" h="59">
                    <a:moveTo>
                      <a:pt x="24" y="59"/>
                    </a:moveTo>
                    <a:lnTo>
                      <a:pt x="29" y="59"/>
                    </a:lnTo>
                    <a:lnTo>
                      <a:pt x="38" y="57"/>
                    </a:lnTo>
                    <a:lnTo>
                      <a:pt x="47" y="56"/>
                    </a:lnTo>
                    <a:lnTo>
                      <a:pt x="56" y="54"/>
                    </a:lnTo>
                    <a:lnTo>
                      <a:pt x="63" y="52"/>
                    </a:lnTo>
                    <a:lnTo>
                      <a:pt x="68" y="47"/>
                    </a:lnTo>
                    <a:lnTo>
                      <a:pt x="69" y="43"/>
                    </a:lnTo>
                    <a:lnTo>
                      <a:pt x="66" y="37"/>
                    </a:lnTo>
                    <a:lnTo>
                      <a:pt x="54" y="32"/>
                    </a:lnTo>
                    <a:lnTo>
                      <a:pt x="41" y="33"/>
                    </a:lnTo>
                    <a:lnTo>
                      <a:pt x="29" y="37"/>
                    </a:lnTo>
                    <a:lnTo>
                      <a:pt x="25" y="40"/>
                    </a:lnTo>
                    <a:lnTo>
                      <a:pt x="21" y="29"/>
                    </a:lnTo>
                    <a:lnTo>
                      <a:pt x="19" y="13"/>
                    </a:lnTo>
                    <a:lnTo>
                      <a:pt x="15" y="1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9" y="44"/>
                    </a:lnTo>
                    <a:lnTo>
                      <a:pt x="19" y="56"/>
                    </a:lnTo>
                    <a:lnTo>
                      <a:pt x="24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2" name="Freeform 65">
                <a:extLst>
                  <a:ext uri="{FF2B5EF4-FFF2-40B4-BE49-F238E27FC236}">
                    <a16:creationId xmlns:a16="http://schemas.microsoft.com/office/drawing/2014/main" id="{F273A318-5820-7A4F-AFF5-B12DD5827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6" y="4779"/>
                <a:ext cx="23" cy="20"/>
              </a:xfrm>
              <a:custGeom>
                <a:avLst/>
                <a:gdLst>
                  <a:gd name="T0" fmla="*/ 1 w 69"/>
                  <a:gd name="T1" fmla="*/ 5 h 60"/>
                  <a:gd name="T2" fmla="*/ 2 w 69"/>
                  <a:gd name="T3" fmla="*/ 6 h 60"/>
                  <a:gd name="T4" fmla="*/ 2 w 69"/>
                  <a:gd name="T5" fmla="*/ 7 h 60"/>
                  <a:gd name="T6" fmla="*/ 3 w 69"/>
                  <a:gd name="T7" fmla="*/ 7 h 60"/>
                  <a:gd name="T8" fmla="*/ 4 w 69"/>
                  <a:gd name="T9" fmla="*/ 7 h 60"/>
                  <a:gd name="T10" fmla="*/ 5 w 69"/>
                  <a:gd name="T11" fmla="*/ 7 h 60"/>
                  <a:gd name="T12" fmla="*/ 6 w 69"/>
                  <a:gd name="T13" fmla="*/ 6 h 60"/>
                  <a:gd name="T14" fmla="*/ 6 w 69"/>
                  <a:gd name="T15" fmla="*/ 6 h 60"/>
                  <a:gd name="T16" fmla="*/ 7 w 69"/>
                  <a:gd name="T17" fmla="*/ 6 h 60"/>
                  <a:gd name="T18" fmla="*/ 7 w 69"/>
                  <a:gd name="T19" fmla="*/ 6 h 60"/>
                  <a:gd name="T20" fmla="*/ 7 w 69"/>
                  <a:gd name="T21" fmla="*/ 5 h 60"/>
                  <a:gd name="T22" fmla="*/ 8 w 69"/>
                  <a:gd name="T23" fmla="*/ 5 h 60"/>
                  <a:gd name="T24" fmla="*/ 7 w 69"/>
                  <a:gd name="T25" fmla="*/ 4 h 60"/>
                  <a:gd name="T26" fmla="*/ 6 w 69"/>
                  <a:gd name="T27" fmla="*/ 3 h 60"/>
                  <a:gd name="T28" fmla="*/ 5 w 69"/>
                  <a:gd name="T29" fmla="*/ 3 h 60"/>
                  <a:gd name="T30" fmla="*/ 4 w 69"/>
                  <a:gd name="T31" fmla="*/ 4 h 60"/>
                  <a:gd name="T32" fmla="*/ 3 w 69"/>
                  <a:gd name="T33" fmla="*/ 4 h 60"/>
                  <a:gd name="T34" fmla="*/ 3 w 69"/>
                  <a:gd name="T35" fmla="*/ 3 h 60"/>
                  <a:gd name="T36" fmla="*/ 2 w 69"/>
                  <a:gd name="T37" fmla="*/ 2 h 60"/>
                  <a:gd name="T38" fmla="*/ 1 w 69"/>
                  <a:gd name="T39" fmla="*/ 0 h 60"/>
                  <a:gd name="T40" fmla="*/ 0 w 69"/>
                  <a:gd name="T41" fmla="*/ 0 h 60"/>
                  <a:gd name="T42" fmla="*/ 0 w 69"/>
                  <a:gd name="T43" fmla="*/ 2 h 60"/>
                  <a:gd name="T44" fmla="*/ 0 w 69"/>
                  <a:gd name="T45" fmla="*/ 3 h 60"/>
                  <a:gd name="T46" fmla="*/ 0 w 69"/>
                  <a:gd name="T47" fmla="*/ 5 h 60"/>
                  <a:gd name="T48" fmla="*/ 1 w 69"/>
                  <a:gd name="T49" fmla="*/ 5 h 6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9"/>
                  <a:gd name="T76" fmla="*/ 0 h 60"/>
                  <a:gd name="T77" fmla="*/ 69 w 69"/>
                  <a:gd name="T78" fmla="*/ 60 h 6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9" h="60">
                    <a:moveTo>
                      <a:pt x="6" y="46"/>
                    </a:moveTo>
                    <a:lnTo>
                      <a:pt x="15" y="54"/>
                    </a:lnTo>
                    <a:lnTo>
                      <a:pt x="22" y="59"/>
                    </a:lnTo>
                    <a:lnTo>
                      <a:pt x="31" y="60"/>
                    </a:lnTo>
                    <a:lnTo>
                      <a:pt x="38" y="60"/>
                    </a:lnTo>
                    <a:lnTo>
                      <a:pt x="45" y="59"/>
                    </a:lnTo>
                    <a:lnTo>
                      <a:pt x="51" y="56"/>
                    </a:lnTo>
                    <a:lnTo>
                      <a:pt x="57" y="53"/>
                    </a:lnTo>
                    <a:lnTo>
                      <a:pt x="60" y="51"/>
                    </a:lnTo>
                    <a:lnTo>
                      <a:pt x="64" y="50"/>
                    </a:lnTo>
                    <a:lnTo>
                      <a:pt x="67" y="47"/>
                    </a:lnTo>
                    <a:lnTo>
                      <a:pt x="69" y="43"/>
                    </a:lnTo>
                    <a:lnTo>
                      <a:pt x="67" y="40"/>
                    </a:lnTo>
                    <a:lnTo>
                      <a:pt x="54" y="31"/>
                    </a:lnTo>
                    <a:lnTo>
                      <a:pt x="41" y="31"/>
                    </a:lnTo>
                    <a:lnTo>
                      <a:pt x="32" y="34"/>
                    </a:lnTo>
                    <a:lnTo>
                      <a:pt x="28" y="37"/>
                    </a:lnTo>
                    <a:lnTo>
                      <a:pt x="26" y="30"/>
                    </a:lnTo>
                    <a:lnTo>
                      <a:pt x="20" y="15"/>
                    </a:lnTo>
                    <a:lnTo>
                      <a:pt x="12" y="2"/>
                    </a:lnTo>
                    <a:lnTo>
                      <a:pt x="1" y="0"/>
                    </a:lnTo>
                    <a:lnTo>
                      <a:pt x="0" y="14"/>
                    </a:lnTo>
                    <a:lnTo>
                      <a:pt x="1" y="30"/>
                    </a:lnTo>
                    <a:lnTo>
                      <a:pt x="4" y="41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3" name="Freeform 66">
                <a:extLst>
                  <a:ext uri="{FF2B5EF4-FFF2-40B4-BE49-F238E27FC236}">
                    <a16:creationId xmlns:a16="http://schemas.microsoft.com/office/drawing/2014/main" id="{C1C1C2BB-BCF9-6046-82A0-756DE06DD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7" y="4833"/>
                <a:ext cx="25" cy="16"/>
              </a:xfrm>
              <a:custGeom>
                <a:avLst/>
                <a:gdLst>
                  <a:gd name="T0" fmla="*/ 1 w 75"/>
                  <a:gd name="T1" fmla="*/ 5 h 48"/>
                  <a:gd name="T2" fmla="*/ 2 w 75"/>
                  <a:gd name="T3" fmla="*/ 5 h 48"/>
                  <a:gd name="T4" fmla="*/ 3 w 75"/>
                  <a:gd name="T5" fmla="*/ 5 h 48"/>
                  <a:gd name="T6" fmla="*/ 5 w 75"/>
                  <a:gd name="T7" fmla="*/ 5 h 48"/>
                  <a:gd name="T8" fmla="*/ 6 w 75"/>
                  <a:gd name="T9" fmla="*/ 5 h 48"/>
                  <a:gd name="T10" fmla="*/ 7 w 75"/>
                  <a:gd name="T11" fmla="*/ 5 h 48"/>
                  <a:gd name="T12" fmla="*/ 8 w 75"/>
                  <a:gd name="T13" fmla="*/ 4 h 48"/>
                  <a:gd name="T14" fmla="*/ 8 w 75"/>
                  <a:gd name="T15" fmla="*/ 3 h 48"/>
                  <a:gd name="T16" fmla="*/ 8 w 75"/>
                  <a:gd name="T17" fmla="*/ 2 h 48"/>
                  <a:gd name="T18" fmla="*/ 7 w 75"/>
                  <a:gd name="T19" fmla="*/ 2 h 48"/>
                  <a:gd name="T20" fmla="*/ 7 w 75"/>
                  <a:gd name="T21" fmla="*/ 2 h 48"/>
                  <a:gd name="T22" fmla="*/ 6 w 75"/>
                  <a:gd name="T23" fmla="*/ 2 h 48"/>
                  <a:gd name="T24" fmla="*/ 5 w 75"/>
                  <a:gd name="T25" fmla="*/ 2 h 48"/>
                  <a:gd name="T26" fmla="*/ 4 w 75"/>
                  <a:gd name="T27" fmla="*/ 2 h 48"/>
                  <a:gd name="T28" fmla="*/ 3 w 75"/>
                  <a:gd name="T29" fmla="*/ 2 h 48"/>
                  <a:gd name="T30" fmla="*/ 3 w 75"/>
                  <a:gd name="T31" fmla="*/ 3 h 48"/>
                  <a:gd name="T32" fmla="*/ 3 w 75"/>
                  <a:gd name="T33" fmla="*/ 3 h 48"/>
                  <a:gd name="T34" fmla="*/ 2 w 75"/>
                  <a:gd name="T35" fmla="*/ 2 h 48"/>
                  <a:gd name="T36" fmla="*/ 2 w 75"/>
                  <a:gd name="T37" fmla="*/ 1 h 48"/>
                  <a:gd name="T38" fmla="*/ 2 w 75"/>
                  <a:gd name="T39" fmla="*/ 1 h 48"/>
                  <a:gd name="T40" fmla="*/ 2 w 75"/>
                  <a:gd name="T41" fmla="*/ 0 h 48"/>
                  <a:gd name="T42" fmla="*/ 1 w 75"/>
                  <a:gd name="T43" fmla="*/ 0 h 48"/>
                  <a:gd name="T44" fmla="*/ 1 w 75"/>
                  <a:gd name="T45" fmla="*/ 0 h 48"/>
                  <a:gd name="T46" fmla="*/ 0 w 75"/>
                  <a:gd name="T47" fmla="*/ 0 h 48"/>
                  <a:gd name="T48" fmla="*/ 0 w 75"/>
                  <a:gd name="T49" fmla="*/ 1 h 48"/>
                  <a:gd name="T50" fmla="*/ 0 w 75"/>
                  <a:gd name="T51" fmla="*/ 1 h 48"/>
                  <a:gd name="T52" fmla="*/ 1 w 75"/>
                  <a:gd name="T53" fmla="*/ 3 h 48"/>
                  <a:gd name="T54" fmla="*/ 1 w 75"/>
                  <a:gd name="T55" fmla="*/ 4 h 48"/>
                  <a:gd name="T56" fmla="*/ 1 w 75"/>
                  <a:gd name="T57" fmla="*/ 5 h 4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5"/>
                  <a:gd name="T88" fmla="*/ 0 h 48"/>
                  <a:gd name="T89" fmla="*/ 75 w 75"/>
                  <a:gd name="T90" fmla="*/ 48 h 4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5" h="48">
                    <a:moveTo>
                      <a:pt x="12" y="44"/>
                    </a:moveTo>
                    <a:lnTo>
                      <a:pt x="19" y="46"/>
                    </a:lnTo>
                    <a:lnTo>
                      <a:pt x="31" y="48"/>
                    </a:lnTo>
                    <a:lnTo>
                      <a:pt x="43" y="48"/>
                    </a:lnTo>
                    <a:lnTo>
                      <a:pt x="56" y="46"/>
                    </a:lnTo>
                    <a:lnTo>
                      <a:pt x="66" y="42"/>
                    </a:lnTo>
                    <a:lnTo>
                      <a:pt x="74" y="36"/>
                    </a:lnTo>
                    <a:lnTo>
                      <a:pt x="75" y="29"/>
                    </a:lnTo>
                    <a:lnTo>
                      <a:pt x="71" y="19"/>
                    </a:lnTo>
                    <a:lnTo>
                      <a:pt x="66" y="16"/>
                    </a:lnTo>
                    <a:lnTo>
                      <a:pt x="59" y="15"/>
                    </a:lnTo>
                    <a:lnTo>
                      <a:pt x="52" y="15"/>
                    </a:lnTo>
                    <a:lnTo>
                      <a:pt x="43" y="18"/>
                    </a:lnTo>
                    <a:lnTo>
                      <a:pt x="35" y="19"/>
                    </a:lnTo>
                    <a:lnTo>
                      <a:pt x="30" y="22"/>
                    </a:lnTo>
                    <a:lnTo>
                      <a:pt x="25" y="23"/>
                    </a:lnTo>
                    <a:lnTo>
                      <a:pt x="24" y="25"/>
                    </a:lnTo>
                    <a:lnTo>
                      <a:pt x="22" y="21"/>
                    </a:lnTo>
                    <a:lnTo>
                      <a:pt x="19" y="13"/>
                    </a:lnTo>
                    <a:lnTo>
                      <a:pt x="16" y="5"/>
                    </a:lnTo>
                    <a:lnTo>
                      <a:pt x="15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5" y="26"/>
                    </a:lnTo>
                    <a:lnTo>
                      <a:pt x="9" y="38"/>
                    </a:lnTo>
                    <a:lnTo>
                      <a:pt x="12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4" name="Freeform 67">
                <a:extLst>
                  <a:ext uri="{FF2B5EF4-FFF2-40B4-BE49-F238E27FC236}">
                    <a16:creationId xmlns:a16="http://schemas.microsoft.com/office/drawing/2014/main" id="{16DFD862-F09D-C244-892B-B96762431E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5" y="4821"/>
                <a:ext cx="21" cy="19"/>
              </a:xfrm>
              <a:custGeom>
                <a:avLst/>
                <a:gdLst>
                  <a:gd name="T0" fmla="*/ 2 w 63"/>
                  <a:gd name="T1" fmla="*/ 6 h 57"/>
                  <a:gd name="T2" fmla="*/ 2 w 63"/>
                  <a:gd name="T3" fmla="*/ 6 h 57"/>
                  <a:gd name="T4" fmla="*/ 4 w 63"/>
                  <a:gd name="T5" fmla="*/ 6 h 57"/>
                  <a:gd name="T6" fmla="*/ 5 w 63"/>
                  <a:gd name="T7" fmla="*/ 6 h 57"/>
                  <a:gd name="T8" fmla="*/ 6 w 63"/>
                  <a:gd name="T9" fmla="*/ 6 h 57"/>
                  <a:gd name="T10" fmla="*/ 7 w 63"/>
                  <a:gd name="T11" fmla="*/ 5 h 57"/>
                  <a:gd name="T12" fmla="*/ 7 w 63"/>
                  <a:gd name="T13" fmla="*/ 5 h 57"/>
                  <a:gd name="T14" fmla="*/ 7 w 63"/>
                  <a:gd name="T15" fmla="*/ 5 h 57"/>
                  <a:gd name="T16" fmla="*/ 7 w 63"/>
                  <a:gd name="T17" fmla="*/ 4 h 57"/>
                  <a:gd name="T18" fmla="*/ 7 w 63"/>
                  <a:gd name="T19" fmla="*/ 4 h 57"/>
                  <a:gd name="T20" fmla="*/ 6 w 63"/>
                  <a:gd name="T21" fmla="*/ 4 h 57"/>
                  <a:gd name="T22" fmla="*/ 6 w 63"/>
                  <a:gd name="T23" fmla="*/ 3 h 57"/>
                  <a:gd name="T24" fmla="*/ 5 w 63"/>
                  <a:gd name="T25" fmla="*/ 4 h 57"/>
                  <a:gd name="T26" fmla="*/ 4 w 63"/>
                  <a:gd name="T27" fmla="*/ 4 h 57"/>
                  <a:gd name="T28" fmla="*/ 3 w 63"/>
                  <a:gd name="T29" fmla="*/ 4 h 57"/>
                  <a:gd name="T30" fmla="*/ 3 w 63"/>
                  <a:gd name="T31" fmla="*/ 4 h 57"/>
                  <a:gd name="T32" fmla="*/ 2 w 63"/>
                  <a:gd name="T33" fmla="*/ 4 h 57"/>
                  <a:gd name="T34" fmla="*/ 2 w 63"/>
                  <a:gd name="T35" fmla="*/ 3 h 57"/>
                  <a:gd name="T36" fmla="*/ 2 w 63"/>
                  <a:gd name="T37" fmla="*/ 2 h 57"/>
                  <a:gd name="T38" fmla="*/ 2 w 63"/>
                  <a:gd name="T39" fmla="*/ 0 h 57"/>
                  <a:gd name="T40" fmla="*/ 1 w 63"/>
                  <a:gd name="T41" fmla="*/ 0 h 57"/>
                  <a:gd name="T42" fmla="*/ 0 w 63"/>
                  <a:gd name="T43" fmla="*/ 2 h 57"/>
                  <a:gd name="T44" fmla="*/ 0 w 63"/>
                  <a:gd name="T45" fmla="*/ 4 h 57"/>
                  <a:gd name="T46" fmla="*/ 1 w 63"/>
                  <a:gd name="T47" fmla="*/ 5 h 57"/>
                  <a:gd name="T48" fmla="*/ 2 w 63"/>
                  <a:gd name="T49" fmla="*/ 6 h 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3"/>
                  <a:gd name="T76" fmla="*/ 0 h 57"/>
                  <a:gd name="T77" fmla="*/ 63 w 63"/>
                  <a:gd name="T78" fmla="*/ 57 h 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3" h="57">
                    <a:moveTo>
                      <a:pt x="15" y="53"/>
                    </a:moveTo>
                    <a:lnTo>
                      <a:pt x="22" y="54"/>
                    </a:lnTo>
                    <a:lnTo>
                      <a:pt x="34" y="57"/>
                    </a:lnTo>
                    <a:lnTo>
                      <a:pt x="47" y="56"/>
                    </a:lnTo>
                    <a:lnTo>
                      <a:pt x="58" y="50"/>
                    </a:lnTo>
                    <a:lnTo>
                      <a:pt x="61" y="48"/>
                    </a:lnTo>
                    <a:lnTo>
                      <a:pt x="62" y="46"/>
                    </a:lnTo>
                    <a:lnTo>
                      <a:pt x="63" y="43"/>
                    </a:lnTo>
                    <a:lnTo>
                      <a:pt x="62" y="40"/>
                    </a:lnTo>
                    <a:lnTo>
                      <a:pt x="61" y="36"/>
                    </a:lnTo>
                    <a:lnTo>
                      <a:pt x="58" y="33"/>
                    </a:lnTo>
                    <a:lnTo>
                      <a:pt x="53" y="31"/>
                    </a:lnTo>
                    <a:lnTo>
                      <a:pt x="47" y="33"/>
                    </a:lnTo>
                    <a:lnTo>
                      <a:pt x="39" y="36"/>
                    </a:lnTo>
                    <a:lnTo>
                      <a:pt x="30" y="36"/>
                    </a:lnTo>
                    <a:lnTo>
                      <a:pt x="24" y="36"/>
                    </a:lnTo>
                    <a:lnTo>
                      <a:pt x="21" y="36"/>
                    </a:lnTo>
                    <a:lnTo>
                      <a:pt x="21" y="30"/>
                    </a:lnTo>
                    <a:lnTo>
                      <a:pt x="21" y="17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0" y="18"/>
                    </a:lnTo>
                    <a:lnTo>
                      <a:pt x="0" y="34"/>
                    </a:lnTo>
                    <a:lnTo>
                      <a:pt x="6" y="46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5" name="Freeform 68">
                <a:extLst>
                  <a:ext uri="{FF2B5EF4-FFF2-40B4-BE49-F238E27FC236}">
                    <a16:creationId xmlns:a16="http://schemas.microsoft.com/office/drawing/2014/main" id="{0C8CEBD4-B31E-A741-97E0-7222BCA28A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6" y="4814"/>
                <a:ext cx="21" cy="19"/>
              </a:xfrm>
              <a:custGeom>
                <a:avLst/>
                <a:gdLst>
                  <a:gd name="T0" fmla="*/ 3 w 65"/>
                  <a:gd name="T1" fmla="*/ 6 h 57"/>
                  <a:gd name="T2" fmla="*/ 3 w 65"/>
                  <a:gd name="T3" fmla="*/ 6 h 57"/>
                  <a:gd name="T4" fmla="*/ 4 w 65"/>
                  <a:gd name="T5" fmla="*/ 6 h 57"/>
                  <a:gd name="T6" fmla="*/ 5 w 65"/>
                  <a:gd name="T7" fmla="*/ 6 h 57"/>
                  <a:gd name="T8" fmla="*/ 6 w 65"/>
                  <a:gd name="T9" fmla="*/ 5 h 57"/>
                  <a:gd name="T10" fmla="*/ 6 w 65"/>
                  <a:gd name="T11" fmla="*/ 5 h 57"/>
                  <a:gd name="T12" fmla="*/ 7 w 65"/>
                  <a:gd name="T13" fmla="*/ 5 h 57"/>
                  <a:gd name="T14" fmla="*/ 7 w 65"/>
                  <a:gd name="T15" fmla="*/ 4 h 57"/>
                  <a:gd name="T16" fmla="*/ 6 w 65"/>
                  <a:gd name="T17" fmla="*/ 4 h 57"/>
                  <a:gd name="T18" fmla="*/ 5 w 65"/>
                  <a:gd name="T19" fmla="*/ 3 h 57"/>
                  <a:gd name="T20" fmla="*/ 5 w 65"/>
                  <a:gd name="T21" fmla="*/ 3 h 57"/>
                  <a:gd name="T22" fmla="*/ 4 w 65"/>
                  <a:gd name="T23" fmla="*/ 4 h 57"/>
                  <a:gd name="T24" fmla="*/ 4 w 65"/>
                  <a:gd name="T25" fmla="*/ 4 h 57"/>
                  <a:gd name="T26" fmla="*/ 3 w 65"/>
                  <a:gd name="T27" fmla="*/ 4 h 57"/>
                  <a:gd name="T28" fmla="*/ 3 w 65"/>
                  <a:gd name="T29" fmla="*/ 2 h 57"/>
                  <a:gd name="T30" fmla="*/ 2 w 65"/>
                  <a:gd name="T31" fmla="*/ 1 h 57"/>
                  <a:gd name="T32" fmla="*/ 1 w 65"/>
                  <a:gd name="T33" fmla="*/ 0 h 57"/>
                  <a:gd name="T34" fmla="*/ 0 w 65"/>
                  <a:gd name="T35" fmla="*/ 2 h 57"/>
                  <a:gd name="T36" fmla="*/ 1 w 65"/>
                  <a:gd name="T37" fmla="*/ 4 h 57"/>
                  <a:gd name="T38" fmla="*/ 2 w 65"/>
                  <a:gd name="T39" fmla="*/ 5 h 57"/>
                  <a:gd name="T40" fmla="*/ 3 w 65"/>
                  <a:gd name="T41" fmla="*/ 6 h 5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57"/>
                  <a:gd name="T65" fmla="*/ 65 w 65"/>
                  <a:gd name="T66" fmla="*/ 57 h 5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57">
                    <a:moveTo>
                      <a:pt x="24" y="52"/>
                    </a:moveTo>
                    <a:lnTo>
                      <a:pt x="32" y="57"/>
                    </a:lnTo>
                    <a:lnTo>
                      <a:pt x="41" y="55"/>
                    </a:lnTo>
                    <a:lnTo>
                      <a:pt x="50" y="52"/>
                    </a:lnTo>
                    <a:lnTo>
                      <a:pt x="59" y="48"/>
                    </a:lnTo>
                    <a:lnTo>
                      <a:pt x="63" y="45"/>
                    </a:lnTo>
                    <a:lnTo>
                      <a:pt x="65" y="42"/>
                    </a:lnTo>
                    <a:lnTo>
                      <a:pt x="65" y="38"/>
                    </a:lnTo>
                    <a:lnTo>
                      <a:pt x="63" y="34"/>
                    </a:lnTo>
                    <a:lnTo>
                      <a:pt x="53" y="28"/>
                    </a:lnTo>
                    <a:lnTo>
                      <a:pt x="46" y="29"/>
                    </a:lnTo>
                    <a:lnTo>
                      <a:pt x="40" y="35"/>
                    </a:lnTo>
                    <a:lnTo>
                      <a:pt x="35" y="39"/>
                    </a:lnTo>
                    <a:lnTo>
                      <a:pt x="32" y="32"/>
                    </a:lnTo>
                    <a:lnTo>
                      <a:pt x="25" y="18"/>
                    </a:lnTo>
                    <a:lnTo>
                      <a:pt x="16" y="5"/>
                    </a:lnTo>
                    <a:lnTo>
                      <a:pt x="6" y="0"/>
                    </a:lnTo>
                    <a:lnTo>
                      <a:pt x="0" y="21"/>
                    </a:lnTo>
                    <a:lnTo>
                      <a:pt x="7" y="36"/>
                    </a:lnTo>
                    <a:lnTo>
                      <a:pt x="18" y="48"/>
                    </a:lnTo>
                    <a:lnTo>
                      <a:pt x="24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6" name="Freeform 69">
                <a:extLst>
                  <a:ext uri="{FF2B5EF4-FFF2-40B4-BE49-F238E27FC236}">
                    <a16:creationId xmlns:a16="http://schemas.microsoft.com/office/drawing/2014/main" id="{CFE32878-B790-4F44-8976-3418F1195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1" y="4865"/>
                <a:ext cx="26" cy="26"/>
              </a:xfrm>
              <a:custGeom>
                <a:avLst/>
                <a:gdLst>
                  <a:gd name="T0" fmla="*/ 2 w 79"/>
                  <a:gd name="T1" fmla="*/ 7 h 80"/>
                  <a:gd name="T2" fmla="*/ 2 w 79"/>
                  <a:gd name="T3" fmla="*/ 7 h 80"/>
                  <a:gd name="T4" fmla="*/ 3 w 79"/>
                  <a:gd name="T5" fmla="*/ 8 h 80"/>
                  <a:gd name="T6" fmla="*/ 3 w 79"/>
                  <a:gd name="T7" fmla="*/ 8 h 80"/>
                  <a:gd name="T8" fmla="*/ 4 w 79"/>
                  <a:gd name="T9" fmla="*/ 8 h 80"/>
                  <a:gd name="T10" fmla="*/ 5 w 79"/>
                  <a:gd name="T11" fmla="*/ 8 h 80"/>
                  <a:gd name="T12" fmla="*/ 6 w 79"/>
                  <a:gd name="T13" fmla="*/ 8 h 80"/>
                  <a:gd name="T14" fmla="*/ 7 w 79"/>
                  <a:gd name="T15" fmla="*/ 7 h 80"/>
                  <a:gd name="T16" fmla="*/ 8 w 79"/>
                  <a:gd name="T17" fmla="*/ 6 h 80"/>
                  <a:gd name="T18" fmla="*/ 8 w 79"/>
                  <a:gd name="T19" fmla="*/ 6 h 80"/>
                  <a:gd name="T20" fmla="*/ 9 w 79"/>
                  <a:gd name="T21" fmla="*/ 5 h 80"/>
                  <a:gd name="T22" fmla="*/ 9 w 79"/>
                  <a:gd name="T23" fmla="*/ 5 h 80"/>
                  <a:gd name="T24" fmla="*/ 9 w 79"/>
                  <a:gd name="T25" fmla="*/ 5 h 80"/>
                  <a:gd name="T26" fmla="*/ 8 w 79"/>
                  <a:gd name="T27" fmla="*/ 4 h 80"/>
                  <a:gd name="T28" fmla="*/ 7 w 79"/>
                  <a:gd name="T29" fmla="*/ 4 h 80"/>
                  <a:gd name="T30" fmla="*/ 6 w 79"/>
                  <a:gd name="T31" fmla="*/ 4 h 80"/>
                  <a:gd name="T32" fmla="*/ 5 w 79"/>
                  <a:gd name="T33" fmla="*/ 4 h 80"/>
                  <a:gd name="T34" fmla="*/ 4 w 79"/>
                  <a:gd name="T35" fmla="*/ 5 h 80"/>
                  <a:gd name="T36" fmla="*/ 4 w 79"/>
                  <a:gd name="T37" fmla="*/ 5 h 80"/>
                  <a:gd name="T38" fmla="*/ 3 w 79"/>
                  <a:gd name="T39" fmla="*/ 5 h 80"/>
                  <a:gd name="T40" fmla="*/ 3 w 79"/>
                  <a:gd name="T41" fmla="*/ 6 h 80"/>
                  <a:gd name="T42" fmla="*/ 3 w 79"/>
                  <a:gd name="T43" fmla="*/ 5 h 80"/>
                  <a:gd name="T44" fmla="*/ 2 w 79"/>
                  <a:gd name="T45" fmla="*/ 3 h 80"/>
                  <a:gd name="T46" fmla="*/ 1 w 79"/>
                  <a:gd name="T47" fmla="*/ 1 h 80"/>
                  <a:gd name="T48" fmla="*/ 0 w 79"/>
                  <a:gd name="T49" fmla="*/ 0 h 80"/>
                  <a:gd name="T50" fmla="*/ 0 w 79"/>
                  <a:gd name="T51" fmla="*/ 3 h 80"/>
                  <a:gd name="T52" fmla="*/ 1 w 79"/>
                  <a:gd name="T53" fmla="*/ 5 h 80"/>
                  <a:gd name="T54" fmla="*/ 1 w 79"/>
                  <a:gd name="T55" fmla="*/ 7 h 80"/>
                  <a:gd name="T56" fmla="*/ 2 w 79"/>
                  <a:gd name="T57" fmla="*/ 7 h 8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9"/>
                  <a:gd name="T88" fmla="*/ 0 h 80"/>
                  <a:gd name="T89" fmla="*/ 79 w 79"/>
                  <a:gd name="T90" fmla="*/ 80 h 8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9" h="80">
                    <a:moveTo>
                      <a:pt x="16" y="67"/>
                    </a:moveTo>
                    <a:lnTo>
                      <a:pt x="19" y="70"/>
                    </a:lnTo>
                    <a:lnTo>
                      <a:pt x="23" y="73"/>
                    </a:lnTo>
                    <a:lnTo>
                      <a:pt x="31" y="77"/>
                    </a:lnTo>
                    <a:lnTo>
                      <a:pt x="38" y="79"/>
                    </a:lnTo>
                    <a:lnTo>
                      <a:pt x="47" y="80"/>
                    </a:lnTo>
                    <a:lnTo>
                      <a:pt x="57" y="77"/>
                    </a:lnTo>
                    <a:lnTo>
                      <a:pt x="66" y="70"/>
                    </a:lnTo>
                    <a:lnTo>
                      <a:pt x="73" y="59"/>
                    </a:lnTo>
                    <a:lnTo>
                      <a:pt x="76" y="54"/>
                    </a:lnTo>
                    <a:lnTo>
                      <a:pt x="78" y="50"/>
                    </a:lnTo>
                    <a:lnTo>
                      <a:pt x="79" y="46"/>
                    </a:lnTo>
                    <a:lnTo>
                      <a:pt x="78" y="43"/>
                    </a:lnTo>
                    <a:lnTo>
                      <a:pt x="70" y="39"/>
                    </a:lnTo>
                    <a:lnTo>
                      <a:pt x="61" y="37"/>
                    </a:lnTo>
                    <a:lnTo>
                      <a:pt x="53" y="39"/>
                    </a:lnTo>
                    <a:lnTo>
                      <a:pt x="45" y="40"/>
                    </a:lnTo>
                    <a:lnTo>
                      <a:pt x="39" y="44"/>
                    </a:lnTo>
                    <a:lnTo>
                      <a:pt x="34" y="47"/>
                    </a:lnTo>
                    <a:lnTo>
                      <a:pt x="31" y="50"/>
                    </a:lnTo>
                    <a:lnTo>
                      <a:pt x="29" y="52"/>
                    </a:lnTo>
                    <a:lnTo>
                      <a:pt x="28" y="43"/>
                    </a:lnTo>
                    <a:lnTo>
                      <a:pt x="22" y="24"/>
                    </a:lnTo>
                    <a:lnTo>
                      <a:pt x="13" y="6"/>
                    </a:lnTo>
                    <a:lnTo>
                      <a:pt x="1" y="0"/>
                    </a:lnTo>
                    <a:lnTo>
                      <a:pt x="0" y="24"/>
                    </a:lnTo>
                    <a:lnTo>
                      <a:pt x="6" y="46"/>
                    </a:lnTo>
                    <a:lnTo>
                      <a:pt x="13" y="62"/>
                    </a:lnTo>
                    <a:lnTo>
                      <a:pt x="16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7" name="Freeform 70">
                <a:extLst>
                  <a:ext uri="{FF2B5EF4-FFF2-40B4-BE49-F238E27FC236}">
                    <a16:creationId xmlns:a16="http://schemas.microsoft.com/office/drawing/2014/main" id="{97FA258C-54BC-1E40-9834-B2190D7F3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9" y="4855"/>
                <a:ext cx="27" cy="22"/>
              </a:xfrm>
              <a:custGeom>
                <a:avLst/>
                <a:gdLst>
                  <a:gd name="T0" fmla="*/ 1 w 79"/>
                  <a:gd name="T1" fmla="*/ 6 h 67"/>
                  <a:gd name="T2" fmla="*/ 2 w 79"/>
                  <a:gd name="T3" fmla="*/ 6 h 67"/>
                  <a:gd name="T4" fmla="*/ 2 w 79"/>
                  <a:gd name="T5" fmla="*/ 6 h 67"/>
                  <a:gd name="T6" fmla="*/ 3 w 79"/>
                  <a:gd name="T7" fmla="*/ 7 h 67"/>
                  <a:gd name="T8" fmla="*/ 4 w 79"/>
                  <a:gd name="T9" fmla="*/ 7 h 67"/>
                  <a:gd name="T10" fmla="*/ 5 w 79"/>
                  <a:gd name="T11" fmla="*/ 7 h 67"/>
                  <a:gd name="T12" fmla="*/ 6 w 79"/>
                  <a:gd name="T13" fmla="*/ 7 h 67"/>
                  <a:gd name="T14" fmla="*/ 7 w 79"/>
                  <a:gd name="T15" fmla="*/ 7 h 67"/>
                  <a:gd name="T16" fmla="*/ 8 w 79"/>
                  <a:gd name="T17" fmla="*/ 7 h 67"/>
                  <a:gd name="T18" fmla="*/ 9 w 79"/>
                  <a:gd name="T19" fmla="*/ 7 h 67"/>
                  <a:gd name="T20" fmla="*/ 9 w 79"/>
                  <a:gd name="T21" fmla="*/ 6 h 67"/>
                  <a:gd name="T22" fmla="*/ 9 w 79"/>
                  <a:gd name="T23" fmla="*/ 6 h 67"/>
                  <a:gd name="T24" fmla="*/ 9 w 79"/>
                  <a:gd name="T25" fmla="*/ 5 h 67"/>
                  <a:gd name="T26" fmla="*/ 9 w 79"/>
                  <a:gd name="T27" fmla="*/ 4 h 67"/>
                  <a:gd name="T28" fmla="*/ 8 w 79"/>
                  <a:gd name="T29" fmla="*/ 4 h 67"/>
                  <a:gd name="T30" fmla="*/ 6 w 79"/>
                  <a:gd name="T31" fmla="*/ 4 h 67"/>
                  <a:gd name="T32" fmla="*/ 5 w 79"/>
                  <a:gd name="T33" fmla="*/ 4 h 67"/>
                  <a:gd name="T34" fmla="*/ 5 w 79"/>
                  <a:gd name="T35" fmla="*/ 4 h 67"/>
                  <a:gd name="T36" fmla="*/ 4 w 79"/>
                  <a:gd name="T37" fmla="*/ 4 h 67"/>
                  <a:gd name="T38" fmla="*/ 3 w 79"/>
                  <a:gd name="T39" fmla="*/ 4 h 67"/>
                  <a:gd name="T40" fmla="*/ 3 w 79"/>
                  <a:gd name="T41" fmla="*/ 4 h 67"/>
                  <a:gd name="T42" fmla="*/ 3 w 79"/>
                  <a:gd name="T43" fmla="*/ 4 h 67"/>
                  <a:gd name="T44" fmla="*/ 3 w 79"/>
                  <a:gd name="T45" fmla="*/ 2 h 67"/>
                  <a:gd name="T46" fmla="*/ 2 w 79"/>
                  <a:gd name="T47" fmla="*/ 0 h 67"/>
                  <a:gd name="T48" fmla="*/ 0 w 79"/>
                  <a:gd name="T49" fmla="*/ 0 h 67"/>
                  <a:gd name="T50" fmla="*/ 0 w 79"/>
                  <a:gd name="T51" fmla="*/ 2 h 67"/>
                  <a:gd name="T52" fmla="*/ 0 w 79"/>
                  <a:gd name="T53" fmla="*/ 4 h 67"/>
                  <a:gd name="T54" fmla="*/ 1 w 79"/>
                  <a:gd name="T55" fmla="*/ 5 h 67"/>
                  <a:gd name="T56" fmla="*/ 1 w 79"/>
                  <a:gd name="T57" fmla="*/ 6 h 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9"/>
                  <a:gd name="T88" fmla="*/ 0 h 67"/>
                  <a:gd name="T89" fmla="*/ 79 w 79"/>
                  <a:gd name="T90" fmla="*/ 67 h 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9" h="67">
                    <a:moveTo>
                      <a:pt x="13" y="54"/>
                    </a:moveTo>
                    <a:lnTo>
                      <a:pt x="16" y="56"/>
                    </a:lnTo>
                    <a:lnTo>
                      <a:pt x="20" y="59"/>
                    </a:lnTo>
                    <a:lnTo>
                      <a:pt x="26" y="61"/>
                    </a:lnTo>
                    <a:lnTo>
                      <a:pt x="34" y="64"/>
                    </a:lnTo>
                    <a:lnTo>
                      <a:pt x="41" y="67"/>
                    </a:lnTo>
                    <a:lnTo>
                      <a:pt x="50" y="67"/>
                    </a:lnTo>
                    <a:lnTo>
                      <a:pt x="59" y="67"/>
                    </a:lnTo>
                    <a:lnTo>
                      <a:pt x="66" y="64"/>
                    </a:lnTo>
                    <a:lnTo>
                      <a:pt x="72" y="61"/>
                    </a:lnTo>
                    <a:lnTo>
                      <a:pt x="76" y="57"/>
                    </a:lnTo>
                    <a:lnTo>
                      <a:pt x="79" y="53"/>
                    </a:lnTo>
                    <a:lnTo>
                      <a:pt x="78" y="47"/>
                    </a:lnTo>
                    <a:lnTo>
                      <a:pt x="72" y="41"/>
                    </a:lnTo>
                    <a:lnTo>
                      <a:pt x="65" y="37"/>
                    </a:lnTo>
                    <a:lnTo>
                      <a:pt x="56" y="36"/>
                    </a:lnTo>
                    <a:lnTo>
                      <a:pt x="48" y="36"/>
                    </a:lnTo>
                    <a:lnTo>
                      <a:pt x="40" y="37"/>
                    </a:lnTo>
                    <a:lnTo>
                      <a:pt x="34" y="38"/>
                    </a:lnTo>
                    <a:lnTo>
                      <a:pt x="29" y="40"/>
                    </a:lnTo>
                    <a:lnTo>
                      <a:pt x="28" y="40"/>
                    </a:lnTo>
                    <a:lnTo>
                      <a:pt x="26" y="33"/>
                    </a:lnTo>
                    <a:lnTo>
                      <a:pt x="22" y="17"/>
                    </a:lnTo>
                    <a:lnTo>
                      <a:pt x="15" y="4"/>
                    </a:lnTo>
                    <a:lnTo>
                      <a:pt x="3" y="0"/>
                    </a:lnTo>
                    <a:lnTo>
                      <a:pt x="0" y="21"/>
                    </a:lnTo>
                    <a:lnTo>
                      <a:pt x="4" y="38"/>
                    </a:lnTo>
                    <a:lnTo>
                      <a:pt x="10" y="50"/>
                    </a:lnTo>
                    <a:lnTo>
                      <a:pt x="13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8" name="Freeform 71">
                <a:extLst>
                  <a:ext uri="{FF2B5EF4-FFF2-40B4-BE49-F238E27FC236}">
                    <a16:creationId xmlns:a16="http://schemas.microsoft.com/office/drawing/2014/main" id="{F49A29EE-38E4-B647-9A9F-F93783B5EE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9" y="4851"/>
                <a:ext cx="26" cy="20"/>
              </a:xfrm>
              <a:custGeom>
                <a:avLst/>
                <a:gdLst>
                  <a:gd name="T0" fmla="*/ 1 w 77"/>
                  <a:gd name="T1" fmla="*/ 6 h 62"/>
                  <a:gd name="T2" fmla="*/ 2 w 77"/>
                  <a:gd name="T3" fmla="*/ 6 h 62"/>
                  <a:gd name="T4" fmla="*/ 3 w 77"/>
                  <a:gd name="T5" fmla="*/ 6 h 62"/>
                  <a:gd name="T6" fmla="*/ 5 w 77"/>
                  <a:gd name="T7" fmla="*/ 6 h 62"/>
                  <a:gd name="T8" fmla="*/ 6 w 77"/>
                  <a:gd name="T9" fmla="*/ 6 h 62"/>
                  <a:gd name="T10" fmla="*/ 7 w 77"/>
                  <a:gd name="T11" fmla="*/ 6 h 62"/>
                  <a:gd name="T12" fmla="*/ 8 w 77"/>
                  <a:gd name="T13" fmla="*/ 6 h 62"/>
                  <a:gd name="T14" fmla="*/ 9 w 77"/>
                  <a:gd name="T15" fmla="*/ 5 h 62"/>
                  <a:gd name="T16" fmla="*/ 8 w 77"/>
                  <a:gd name="T17" fmla="*/ 5 h 62"/>
                  <a:gd name="T18" fmla="*/ 8 w 77"/>
                  <a:gd name="T19" fmla="*/ 4 h 62"/>
                  <a:gd name="T20" fmla="*/ 7 w 77"/>
                  <a:gd name="T21" fmla="*/ 4 h 62"/>
                  <a:gd name="T22" fmla="*/ 6 w 77"/>
                  <a:gd name="T23" fmla="*/ 3 h 62"/>
                  <a:gd name="T24" fmla="*/ 5 w 77"/>
                  <a:gd name="T25" fmla="*/ 3 h 62"/>
                  <a:gd name="T26" fmla="*/ 4 w 77"/>
                  <a:gd name="T27" fmla="*/ 4 h 62"/>
                  <a:gd name="T28" fmla="*/ 4 w 77"/>
                  <a:gd name="T29" fmla="*/ 4 h 62"/>
                  <a:gd name="T30" fmla="*/ 3 w 77"/>
                  <a:gd name="T31" fmla="*/ 4 h 62"/>
                  <a:gd name="T32" fmla="*/ 3 w 77"/>
                  <a:gd name="T33" fmla="*/ 4 h 62"/>
                  <a:gd name="T34" fmla="*/ 3 w 77"/>
                  <a:gd name="T35" fmla="*/ 3 h 62"/>
                  <a:gd name="T36" fmla="*/ 2 w 77"/>
                  <a:gd name="T37" fmla="*/ 2 h 62"/>
                  <a:gd name="T38" fmla="*/ 2 w 77"/>
                  <a:gd name="T39" fmla="*/ 0 h 62"/>
                  <a:gd name="T40" fmla="*/ 0 w 77"/>
                  <a:gd name="T41" fmla="*/ 0 h 62"/>
                  <a:gd name="T42" fmla="*/ 0 w 77"/>
                  <a:gd name="T43" fmla="*/ 2 h 62"/>
                  <a:gd name="T44" fmla="*/ 0 w 77"/>
                  <a:gd name="T45" fmla="*/ 4 h 62"/>
                  <a:gd name="T46" fmla="*/ 1 w 77"/>
                  <a:gd name="T47" fmla="*/ 5 h 62"/>
                  <a:gd name="T48" fmla="*/ 1 w 77"/>
                  <a:gd name="T49" fmla="*/ 6 h 6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7"/>
                  <a:gd name="T76" fmla="*/ 0 h 62"/>
                  <a:gd name="T77" fmla="*/ 77 w 77"/>
                  <a:gd name="T78" fmla="*/ 62 h 6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7" h="62">
                    <a:moveTo>
                      <a:pt x="9" y="58"/>
                    </a:moveTo>
                    <a:lnTo>
                      <a:pt x="17" y="60"/>
                    </a:lnTo>
                    <a:lnTo>
                      <a:pt x="27" y="62"/>
                    </a:lnTo>
                    <a:lnTo>
                      <a:pt x="40" y="62"/>
                    </a:lnTo>
                    <a:lnTo>
                      <a:pt x="53" y="60"/>
                    </a:lnTo>
                    <a:lnTo>
                      <a:pt x="65" y="58"/>
                    </a:lnTo>
                    <a:lnTo>
                      <a:pt x="72" y="55"/>
                    </a:lnTo>
                    <a:lnTo>
                      <a:pt x="77" y="49"/>
                    </a:lnTo>
                    <a:lnTo>
                      <a:pt x="75" y="42"/>
                    </a:lnTo>
                    <a:lnTo>
                      <a:pt x="69" y="36"/>
                    </a:lnTo>
                    <a:lnTo>
                      <a:pt x="62" y="33"/>
                    </a:lnTo>
                    <a:lnTo>
                      <a:pt x="53" y="32"/>
                    </a:lnTo>
                    <a:lnTo>
                      <a:pt x="46" y="32"/>
                    </a:lnTo>
                    <a:lnTo>
                      <a:pt x="39" y="33"/>
                    </a:lnTo>
                    <a:lnTo>
                      <a:pt x="33" y="35"/>
                    </a:lnTo>
                    <a:lnTo>
                      <a:pt x="28" y="37"/>
                    </a:lnTo>
                    <a:lnTo>
                      <a:pt x="27" y="37"/>
                    </a:lnTo>
                    <a:lnTo>
                      <a:pt x="25" y="30"/>
                    </a:lnTo>
                    <a:lnTo>
                      <a:pt x="21" y="16"/>
                    </a:lnTo>
                    <a:lnTo>
                      <a:pt x="14" y="3"/>
                    </a:lnTo>
                    <a:lnTo>
                      <a:pt x="2" y="0"/>
                    </a:lnTo>
                    <a:lnTo>
                      <a:pt x="0" y="17"/>
                    </a:lnTo>
                    <a:lnTo>
                      <a:pt x="3" y="36"/>
                    </a:lnTo>
                    <a:lnTo>
                      <a:pt x="8" y="52"/>
                    </a:lnTo>
                    <a:lnTo>
                      <a:pt x="9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29" name="Freeform 72">
                <a:extLst>
                  <a:ext uri="{FF2B5EF4-FFF2-40B4-BE49-F238E27FC236}">
                    <a16:creationId xmlns:a16="http://schemas.microsoft.com/office/drawing/2014/main" id="{A8BF20F9-C140-CD42-B518-8FC55247C1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8" y="4730"/>
                <a:ext cx="122" cy="281"/>
              </a:xfrm>
              <a:custGeom>
                <a:avLst/>
                <a:gdLst>
                  <a:gd name="T0" fmla="*/ 1 w 366"/>
                  <a:gd name="T1" fmla="*/ 17 h 845"/>
                  <a:gd name="T2" fmla="*/ 2 w 366"/>
                  <a:gd name="T3" fmla="*/ 27 h 845"/>
                  <a:gd name="T4" fmla="*/ 5 w 366"/>
                  <a:gd name="T5" fmla="*/ 38 h 845"/>
                  <a:gd name="T6" fmla="*/ 9 w 366"/>
                  <a:gd name="T7" fmla="*/ 52 h 845"/>
                  <a:gd name="T8" fmla="*/ 14 w 366"/>
                  <a:gd name="T9" fmla="*/ 65 h 845"/>
                  <a:gd name="T10" fmla="*/ 18 w 366"/>
                  <a:gd name="T11" fmla="*/ 77 h 845"/>
                  <a:gd name="T12" fmla="*/ 22 w 366"/>
                  <a:gd name="T13" fmla="*/ 86 h 845"/>
                  <a:gd name="T14" fmla="*/ 25 w 366"/>
                  <a:gd name="T15" fmla="*/ 89 h 845"/>
                  <a:gd name="T16" fmla="*/ 30 w 366"/>
                  <a:gd name="T17" fmla="*/ 92 h 845"/>
                  <a:gd name="T18" fmla="*/ 35 w 366"/>
                  <a:gd name="T19" fmla="*/ 93 h 845"/>
                  <a:gd name="T20" fmla="*/ 39 w 366"/>
                  <a:gd name="T21" fmla="*/ 93 h 845"/>
                  <a:gd name="T22" fmla="*/ 40 w 366"/>
                  <a:gd name="T23" fmla="*/ 92 h 845"/>
                  <a:gd name="T24" fmla="*/ 41 w 366"/>
                  <a:gd name="T25" fmla="*/ 90 h 845"/>
                  <a:gd name="T26" fmla="*/ 39 w 366"/>
                  <a:gd name="T27" fmla="*/ 89 h 845"/>
                  <a:gd name="T28" fmla="*/ 37 w 366"/>
                  <a:gd name="T29" fmla="*/ 88 h 845"/>
                  <a:gd name="T30" fmla="*/ 33 w 366"/>
                  <a:gd name="T31" fmla="*/ 87 h 845"/>
                  <a:gd name="T32" fmla="*/ 29 w 366"/>
                  <a:gd name="T33" fmla="*/ 86 h 845"/>
                  <a:gd name="T34" fmla="*/ 27 w 366"/>
                  <a:gd name="T35" fmla="*/ 84 h 845"/>
                  <a:gd name="T36" fmla="*/ 24 w 366"/>
                  <a:gd name="T37" fmla="*/ 78 h 845"/>
                  <a:gd name="T38" fmla="*/ 22 w 366"/>
                  <a:gd name="T39" fmla="*/ 71 h 845"/>
                  <a:gd name="T40" fmla="*/ 19 w 366"/>
                  <a:gd name="T41" fmla="*/ 64 h 845"/>
                  <a:gd name="T42" fmla="*/ 17 w 366"/>
                  <a:gd name="T43" fmla="*/ 57 h 845"/>
                  <a:gd name="T44" fmla="*/ 14 w 366"/>
                  <a:gd name="T45" fmla="*/ 48 h 845"/>
                  <a:gd name="T46" fmla="*/ 10 w 366"/>
                  <a:gd name="T47" fmla="*/ 39 h 845"/>
                  <a:gd name="T48" fmla="*/ 7 w 366"/>
                  <a:gd name="T49" fmla="*/ 29 h 845"/>
                  <a:gd name="T50" fmla="*/ 5 w 366"/>
                  <a:gd name="T51" fmla="*/ 19 h 845"/>
                  <a:gd name="T52" fmla="*/ 5 w 366"/>
                  <a:gd name="T53" fmla="*/ 12 h 845"/>
                  <a:gd name="T54" fmla="*/ 4 w 366"/>
                  <a:gd name="T55" fmla="*/ 7 h 845"/>
                  <a:gd name="T56" fmla="*/ 2 w 366"/>
                  <a:gd name="T57" fmla="*/ 3 h 845"/>
                  <a:gd name="T58" fmla="*/ 1 w 366"/>
                  <a:gd name="T59" fmla="*/ 0 h 845"/>
                  <a:gd name="T60" fmla="*/ 1 w 366"/>
                  <a:gd name="T61" fmla="*/ 2 h 845"/>
                  <a:gd name="T62" fmla="*/ 1 w 366"/>
                  <a:gd name="T63" fmla="*/ 8 h 8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66"/>
                  <a:gd name="T97" fmla="*/ 0 h 845"/>
                  <a:gd name="T98" fmla="*/ 366 w 366"/>
                  <a:gd name="T99" fmla="*/ 845 h 84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66" h="845">
                    <a:moveTo>
                      <a:pt x="15" y="104"/>
                    </a:moveTo>
                    <a:lnTo>
                      <a:pt x="12" y="150"/>
                    </a:lnTo>
                    <a:lnTo>
                      <a:pt x="12" y="196"/>
                    </a:lnTo>
                    <a:lnTo>
                      <a:pt x="16" y="241"/>
                    </a:lnTo>
                    <a:lnTo>
                      <a:pt x="27" y="286"/>
                    </a:lnTo>
                    <a:lnTo>
                      <a:pt x="46" y="346"/>
                    </a:lnTo>
                    <a:lnTo>
                      <a:pt x="65" y="406"/>
                    </a:lnTo>
                    <a:lnTo>
                      <a:pt x="84" y="465"/>
                    </a:lnTo>
                    <a:lnTo>
                      <a:pt x="103" y="524"/>
                    </a:lnTo>
                    <a:lnTo>
                      <a:pt x="122" y="583"/>
                    </a:lnTo>
                    <a:lnTo>
                      <a:pt x="143" y="640"/>
                    </a:lnTo>
                    <a:lnTo>
                      <a:pt x="163" y="699"/>
                    </a:lnTo>
                    <a:lnTo>
                      <a:pt x="185" y="758"/>
                    </a:lnTo>
                    <a:lnTo>
                      <a:pt x="195" y="778"/>
                    </a:lnTo>
                    <a:lnTo>
                      <a:pt x="210" y="796"/>
                    </a:lnTo>
                    <a:lnTo>
                      <a:pt x="228" y="810"/>
                    </a:lnTo>
                    <a:lnTo>
                      <a:pt x="247" y="822"/>
                    </a:lnTo>
                    <a:lnTo>
                      <a:pt x="269" y="830"/>
                    </a:lnTo>
                    <a:lnTo>
                      <a:pt x="292" y="837"/>
                    </a:lnTo>
                    <a:lnTo>
                      <a:pt x="316" y="842"/>
                    </a:lnTo>
                    <a:lnTo>
                      <a:pt x="339" y="845"/>
                    </a:lnTo>
                    <a:lnTo>
                      <a:pt x="348" y="843"/>
                    </a:lnTo>
                    <a:lnTo>
                      <a:pt x="355" y="840"/>
                    </a:lnTo>
                    <a:lnTo>
                      <a:pt x="361" y="833"/>
                    </a:lnTo>
                    <a:lnTo>
                      <a:pt x="366" y="824"/>
                    </a:lnTo>
                    <a:lnTo>
                      <a:pt x="366" y="816"/>
                    </a:lnTo>
                    <a:lnTo>
                      <a:pt x="361" y="809"/>
                    </a:lnTo>
                    <a:lnTo>
                      <a:pt x="354" y="803"/>
                    </a:lnTo>
                    <a:lnTo>
                      <a:pt x="345" y="800"/>
                    </a:lnTo>
                    <a:lnTo>
                      <a:pt x="329" y="796"/>
                    </a:lnTo>
                    <a:lnTo>
                      <a:pt x="313" y="793"/>
                    </a:lnTo>
                    <a:lnTo>
                      <a:pt x="295" y="788"/>
                    </a:lnTo>
                    <a:lnTo>
                      <a:pt x="279" y="784"/>
                    </a:lnTo>
                    <a:lnTo>
                      <a:pt x="264" y="778"/>
                    </a:lnTo>
                    <a:lnTo>
                      <a:pt x="251" y="768"/>
                    </a:lnTo>
                    <a:lnTo>
                      <a:pt x="239" y="757"/>
                    </a:lnTo>
                    <a:lnTo>
                      <a:pt x="231" y="741"/>
                    </a:lnTo>
                    <a:lnTo>
                      <a:pt x="217" y="708"/>
                    </a:lnTo>
                    <a:lnTo>
                      <a:pt x="206" y="676"/>
                    </a:lnTo>
                    <a:lnTo>
                      <a:pt x="194" y="643"/>
                    </a:lnTo>
                    <a:lnTo>
                      <a:pt x="184" y="610"/>
                    </a:lnTo>
                    <a:lnTo>
                      <a:pt x="172" y="577"/>
                    </a:lnTo>
                    <a:lnTo>
                      <a:pt x="162" y="544"/>
                    </a:lnTo>
                    <a:lnTo>
                      <a:pt x="151" y="511"/>
                    </a:lnTo>
                    <a:lnTo>
                      <a:pt x="141" y="478"/>
                    </a:lnTo>
                    <a:lnTo>
                      <a:pt x="126" y="435"/>
                    </a:lnTo>
                    <a:lnTo>
                      <a:pt x="110" y="392"/>
                    </a:lnTo>
                    <a:lnTo>
                      <a:pt x="94" y="349"/>
                    </a:lnTo>
                    <a:lnTo>
                      <a:pt x="79" y="306"/>
                    </a:lnTo>
                    <a:lnTo>
                      <a:pt x="65" y="263"/>
                    </a:lnTo>
                    <a:lnTo>
                      <a:pt x="54" y="219"/>
                    </a:lnTo>
                    <a:lnTo>
                      <a:pt x="49" y="175"/>
                    </a:lnTo>
                    <a:lnTo>
                      <a:pt x="47" y="129"/>
                    </a:lnTo>
                    <a:lnTo>
                      <a:pt x="46" y="110"/>
                    </a:lnTo>
                    <a:lnTo>
                      <a:pt x="41" y="89"/>
                    </a:lnTo>
                    <a:lnTo>
                      <a:pt x="35" y="67"/>
                    </a:lnTo>
                    <a:lnTo>
                      <a:pt x="28" y="46"/>
                    </a:lnTo>
                    <a:lnTo>
                      <a:pt x="21" y="27"/>
                    </a:lnTo>
                    <a:lnTo>
                      <a:pt x="13" y="11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5" y="17"/>
                    </a:lnTo>
                    <a:lnTo>
                      <a:pt x="10" y="44"/>
                    </a:lnTo>
                    <a:lnTo>
                      <a:pt x="13" y="76"/>
                    </a:lnTo>
                    <a:lnTo>
                      <a:pt x="15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0" name="Freeform 73">
                <a:extLst>
                  <a:ext uri="{FF2B5EF4-FFF2-40B4-BE49-F238E27FC236}">
                    <a16:creationId xmlns:a16="http://schemas.microsoft.com/office/drawing/2014/main" id="{8DE7F18B-5081-1147-9924-E42285092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17" y="4850"/>
                <a:ext cx="29" cy="29"/>
              </a:xfrm>
              <a:custGeom>
                <a:avLst/>
                <a:gdLst>
                  <a:gd name="T0" fmla="*/ 9 w 88"/>
                  <a:gd name="T1" fmla="*/ 3 h 87"/>
                  <a:gd name="T2" fmla="*/ 10 w 88"/>
                  <a:gd name="T3" fmla="*/ 2 h 87"/>
                  <a:gd name="T4" fmla="*/ 10 w 88"/>
                  <a:gd name="T5" fmla="*/ 1 h 87"/>
                  <a:gd name="T6" fmla="*/ 9 w 88"/>
                  <a:gd name="T7" fmla="*/ 1 h 87"/>
                  <a:gd name="T8" fmla="*/ 8 w 88"/>
                  <a:gd name="T9" fmla="*/ 0 h 87"/>
                  <a:gd name="T10" fmla="*/ 8 w 88"/>
                  <a:gd name="T11" fmla="*/ 0 h 87"/>
                  <a:gd name="T12" fmla="*/ 7 w 88"/>
                  <a:gd name="T13" fmla="*/ 0 h 87"/>
                  <a:gd name="T14" fmla="*/ 6 w 88"/>
                  <a:gd name="T15" fmla="*/ 0 h 87"/>
                  <a:gd name="T16" fmla="*/ 5 w 88"/>
                  <a:gd name="T17" fmla="*/ 1 h 87"/>
                  <a:gd name="T18" fmla="*/ 5 w 88"/>
                  <a:gd name="T19" fmla="*/ 1 h 87"/>
                  <a:gd name="T20" fmla="*/ 4 w 88"/>
                  <a:gd name="T21" fmla="*/ 2 h 87"/>
                  <a:gd name="T22" fmla="*/ 3 w 88"/>
                  <a:gd name="T23" fmla="*/ 3 h 87"/>
                  <a:gd name="T24" fmla="*/ 2 w 88"/>
                  <a:gd name="T25" fmla="*/ 5 h 87"/>
                  <a:gd name="T26" fmla="*/ 1 w 88"/>
                  <a:gd name="T27" fmla="*/ 6 h 87"/>
                  <a:gd name="T28" fmla="*/ 0 w 88"/>
                  <a:gd name="T29" fmla="*/ 8 h 87"/>
                  <a:gd name="T30" fmla="*/ 0 w 88"/>
                  <a:gd name="T31" fmla="*/ 9 h 87"/>
                  <a:gd name="T32" fmla="*/ 0 w 88"/>
                  <a:gd name="T33" fmla="*/ 10 h 87"/>
                  <a:gd name="T34" fmla="*/ 2 w 88"/>
                  <a:gd name="T35" fmla="*/ 9 h 87"/>
                  <a:gd name="T36" fmla="*/ 3 w 88"/>
                  <a:gd name="T37" fmla="*/ 8 h 87"/>
                  <a:gd name="T38" fmla="*/ 4 w 88"/>
                  <a:gd name="T39" fmla="*/ 7 h 87"/>
                  <a:gd name="T40" fmla="*/ 6 w 88"/>
                  <a:gd name="T41" fmla="*/ 6 h 87"/>
                  <a:gd name="T42" fmla="*/ 7 w 88"/>
                  <a:gd name="T43" fmla="*/ 5 h 87"/>
                  <a:gd name="T44" fmla="*/ 8 w 88"/>
                  <a:gd name="T45" fmla="*/ 4 h 87"/>
                  <a:gd name="T46" fmla="*/ 9 w 88"/>
                  <a:gd name="T47" fmla="*/ 3 h 87"/>
                  <a:gd name="T48" fmla="*/ 9 w 88"/>
                  <a:gd name="T49" fmla="*/ 3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8"/>
                  <a:gd name="T76" fmla="*/ 0 h 87"/>
                  <a:gd name="T77" fmla="*/ 88 w 88"/>
                  <a:gd name="T78" fmla="*/ 87 h 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8" h="87">
                    <a:moveTo>
                      <a:pt x="84" y="23"/>
                    </a:moveTo>
                    <a:lnTo>
                      <a:pt x="88" y="18"/>
                    </a:lnTo>
                    <a:lnTo>
                      <a:pt x="87" y="13"/>
                    </a:lnTo>
                    <a:lnTo>
                      <a:pt x="84" y="7"/>
                    </a:lnTo>
                    <a:lnTo>
                      <a:pt x="77" y="3"/>
                    </a:lnTo>
                    <a:lnTo>
                      <a:pt x="71" y="0"/>
                    </a:lnTo>
                    <a:lnTo>
                      <a:pt x="62" y="0"/>
                    </a:lnTo>
                    <a:lnTo>
                      <a:pt x="55" y="1"/>
                    </a:lnTo>
                    <a:lnTo>
                      <a:pt x="47" y="5"/>
                    </a:lnTo>
                    <a:lnTo>
                      <a:pt x="41" y="11"/>
                    </a:lnTo>
                    <a:lnTo>
                      <a:pt x="34" y="20"/>
                    </a:lnTo>
                    <a:lnTo>
                      <a:pt x="25" y="31"/>
                    </a:lnTo>
                    <a:lnTo>
                      <a:pt x="16" y="43"/>
                    </a:lnTo>
                    <a:lnTo>
                      <a:pt x="9" y="56"/>
                    </a:lnTo>
                    <a:lnTo>
                      <a:pt x="3" y="69"/>
                    </a:lnTo>
                    <a:lnTo>
                      <a:pt x="0" y="79"/>
                    </a:lnTo>
                    <a:lnTo>
                      <a:pt x="3" y="87"/>
                    </a:lnTo>
                    <a:lnTo>
                      <a:pt x="15" y="80"/>
                    </a:lnTo>
                    <a:lnTo>
                      <a:pt x="27" y="70"/>
                    </a:lnTo>
                    <a:lnTo>
                      <a:pt x="40" y="60"/>
                    </a:lnTo>
                    <a:lnTo>
                      <a:pt x="52" y="50"/>
                    </a:lnTo>
                    <a:lnTo>
                      <a:pt x="63" y="41"/>
                    </a:lnTo>
                    <a:lnTo>
                      <a:pt x="72" y="33"/>
                    </a:lnTo>
                    <a:lnTo>
                      <a:pt x="80" y="27"/>
                    </a:lnTo>
                    <a:lnTo>
                      <a:pt x="84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1" name="Freeform 74">
                <a:extLst>
                  <a:ext uri="{FF2B5EF4-FFF2-40B4-BE49-F238E27FC236}">
                    <a16:creationId xmlns:a16="http://schemas.microsoft.com/office/drawing/2014/main" id="{673342CF-C781-7D48-B43A-D585D709C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6" y="4890"/>
                <a:ext cx="34" cy="9"/>
              </a:xfrm>
              <a:custGeom>
                <a:avLst/>
                <a:gdLst>
                  <a:gd name="T0" fmla="*/ 10 w 102"/>
                  <a:gd name="T1" fmla="*/ 2 h 28"/>
                  <a:gd name="T2" fmla="*/ 11 w 102"/>
                  <a:gd name="T3" fmla="*/ 2 h 28"/>
                  <a:gd name="T4" fmla="*/ 11 w 102"/>
                  <a:gd name="T5" fmla="*/ 2 h 28"/>
                  <a:gd name="T6" fmla="*/ 11 w 102"/>
                  <a:gd name="T7" fmla="*/ 2 h 28"/>
                  <a:gd name="T8" fmla="*/ 11 w 102"/>
                  <a:gd name="T9" fmla="*/ 1 h 28"/>
                  <a:gd name="T10" fmla="*/ 11 w 102"/>
                  <a:gd name="T11" fmla="*/ 1 h 28"/>
                  <a:gd name="T12" fmla="*/ 11 w 102"/>
                  <a:gd name="T13" fmla="*/ 0 h 28"/>
                  <a:gd name="T14" fmla="*/ 10 w 102"/>
                  <a:gd name="T15" fmla="*/ 0 h 28"/>
                  <a:gd name="T16" fmla="*/ 10 w 102"/>
                  <a:gd name="T17" fmla="*/ 0 h 28"/>
                  <a:gd name="T18" fmla="*/ 8 w 102"/>
                  <a:gd name="T19" fmla="*/ 0 h 28"/>
                  <a:gd name="T20" fmla="*/ 7 w 102"/>
                  <a:gd name="T21" fmla="*/ 1 h 28"/>
                  <a:gd name="T22" fmla="*/ 5 w 102"/>
                  <a:gd name="T23" fmla="*/ 1 h 28"/>
                  <a:gd name="T24" fmla="*/ 4 w 102"/>
                  <a:gd name="T25" fmla="*/ 1 h 28"/>
                  <a:gd name="T26" fmla="*/ 2 w 102"/>
                  <a:gd name="T27" fmla="*/ 2 h 28"/>
                  <a:gd name="T28" fmla="*/ 1 w 102"/>
                  <a:gd name="T29" fmla="*/ 2 h 28"/>
                  <a:gd name="T30" fmla="*/ 0 w 102"/>
                  <a:gd name="T31" fmla="*/ 2 h 28"/>
                  <a:gd name="T32" fmla="*/ 0 w 102"/>
                  <a:gd name="T33" fmla="*/ 3 h 28"/>
                  <a:gd name="T34" fmla="*/ 1 w 102"/>
                  <a:gd name="T35" fmla="*/ 3 h 28"/>
                  <a:gd name="T36" fmla="*/ 2 w 102"/>
                  <a:gd name="T37" fmla="*/ 3 h 28"/>
                  <a:gd name="T38" fmla="*/ 4 w 102"/>
                  <a:gd name="T39" fmla="*/ 3 h 28"/>
                  <a:gd name="T40" fmla="*/ 5 w 102"/>
                  <a:gd name="T41" fmla="*/ 3 h 28"/>
                  <a:gd name="T42" fmla="*/ 6 w 102"/>
                  <a:gd name="T43" fmla="*/ 3 h 28"/>
                  <a:gd name="T44" fmla="*/ 7 w 102"/>
                  <a:gd name="T45" fmla="*/ 3 h 28"/>
                  <a:gd name="T46" fmla="*/ 9 w 102"/>
                  <a:gd name="T47" fmla="*/ 3 h 28"/>
                  <a:gd name="T48" fmla="*/ 10 w 102"/>
                  <a:gd name="T49" fmla="*/ 2 h 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2"/>
                  <a:gd name="T76" fmla="*/ 0 h 28"/>
                  <a:gd name="T77" fmla="*/ 102 w 102"/>
                  <a:gd name="T78" fmla="*/ 28 h 2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2" h="28">
                    <a:moveTo>
                      <a:pt x="92" y="23"/>
                    </a:moveTo>
                    <a:lnTo>
                      <a:pt x="96" y="21"/>
                    </a:lnTo>
                    <a:lnTo>
                      <a:pt x="99" y="18"/>
                    </a:lnTo>
                    <a:lnTo>
                      <a:pt x="101" y="14"/>
                    </a:lnTo>
                    <a:lnTo>
                      <a:pt x="102" y="10"/>
                    </a:lnTo>
                    <a:lnTo>
                      <a:pt x="101" y="5"/>
                    </a:lnTo>
                    <a:lnTo>
                      <a:pt x="98" y="1"/>
                    </a:lnTo>
                    <a:lnTo>
                      <a:pt x="93" y="0"/>
                    </a:lnTo>
                    <a:lnTo>
                      <a:pt x="88" y="0"/>
                    </a:lnTo>
                    <a:lnTo>
                      <a:pt x="76" y="2"/>
                    </a:lnTo>
                    <a:lnTo>
                      <a:pt x="61" y="7"/>
                    </a:lnTo>
                    <a:lnTo>
                      <a:pt x="46" y="10"/>
                    </a:lnTo>
                    <a:lnTo>
                      <a:pt x="33" y="11"/>
                    </a:lnTo>
                    <a:lnTo>
                      <a:pt x="20" y="15"/>
                    </a:lnTo>
                    <a:lnTo>
                      <a:pt x="10" y="18"/>
                    </a:lnTo>
                    <a:lnTo>
                      <a:pt x="2" y="23"/>
                    </a:lnTo>
                    <a:lnTo>
                      <a:pt x="0" y="28"/>
                    </a:lnTo>
                    <a:lnTo>
                      <a:pt x="10" y="28"/>
                    </a:lnTo>
                    <a:lnTo>
                      <a:pt x="20" y="28"/>
                    </a:lnTo>
                    <a:lnTo>
                      <a:pt x="32" y="27"/>
                    </a:lnTo>
                    <a:lnTo>
                      <a:pt x="44" y="27"/>
                    </a:lnTo>
                    <a:lnTo>
                      <a:pt x="55" y="25"/>
                    </a:lnTo>
                    <a:lnTo>
                      <a:pt x="67" y="24"/>
                    </a:lnTo>
                    <a:lnTo>
                      <a:pt x="80" y="24"/>
                    </a:lnTo>
                    <a:lnTo>
                      <a:pt x="9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2" name="Freeform 75">
                <a:extLst>
                  <a:ext uri="{FF2B5EF4-FFF2-40B4-BE49-F238E27FC236}">
                    <a16:creationId xmlns:a16="http://schemas.microsoft.com/office/drawing/2014/main" id="{7E3125B9-5155-5A4C-9496-75BD432AC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0" y="4921"/>
                <a:ext cx="47" cy="12"/>
              </a:xfrm>
              <a:custGeom>
                <a:avLst/>
                <a:gdLst>
                  <a:gd name="T0" fmla="*/ 14 w 142"/>
                  <a:gd name="T1" fmla="*/ 4 h 36"/>
                  <a:gd name="T2" fmla="*/ 14 w 142"/>
                  <a:gd name="T3" fmla="*/ 4 h 36"/>
                  <a:gd name="T4" fmla="*/ 15 w 142"/>
                  <a:gd name="T5" fmla="*/ 4 h 36"/>
                  <a:gd name="T6" fmla="*/ 15 w 142"/>
                  <a:gd name="T7" fmla="*/ 3 h 36"/>
                  <a:gd name="T8" fmla="*/ 16 w 142"/>
                  <a:gd name="T9" fmla="*/ 2 h 36"/>
                  <a:gd name="T10" fmla="*/ 16 w 142"/>
                  <a:gd name="T11" fmla="*/ 2 h 36"/>
                  <a:gd name="T12" fmla="*/ 15 w 142"/>
                  <a:gd name="T13" fmla="*/ 1 h 36"/>
                  <a:gd name="T14" fmla="*/ 15 w 142"/>
                  <a:gd name="T15" fmla="*/ 1 h 36"/>
                  <a:gd name="T16" fmla="*/ 14 w 142"/>
                  <a:gd name="T17" fmla="*/ 0 h 36"/>
                  <a:gd name="T18" fmla="*/ 12 w 142"/>
                  <a:gd name="T19" fmla="*/ 0 h 36"/>
                  <a:gd name="T20" fmla="*/ 10 w 142"/>
                  <a:gd name="T21" fmla="*/ 0 h 36"/>
                  <a:gd name="T22" fmla="*/ 7 w 142"/>
                  <a:gd name="T23" fmla="*/ 0 h 36"/>
                  <a:gd name="T24" fmla="*/ 5 w 142"/>
                  <a:gd name="T25" fmla="*/ 0 h 36"/>
                  <a:gd name="T26" fmla="*/ 3 w 142"/>
                  <a:gd name="T27" fmla="*/ 0 h 36"/>
                  <a:gd name="T28" fmla="*/ 1 w 142"/>
                  <a:gd name="T29" fmla="*/ 0 h 36"/>
                  <a:gd name="T30" fmla="*/ 0 w 142"/>
                  <a:gd name="T31" fmla="*/ 1 h 36"/>
                  <a:gd name="T32" fmla="*/ 0 w 142"/>
                  <a:gd name="T33" fmla="*/ 1 h 36"/>
                  <a:gd name="T34" fmla="*/ 1 w 142"/>
                  <a:gd name="T35" fmla="*/ 1 h 36"/>
                  <a:gd name="T36" fmla="*/ 2 w 142"/>
                  <a:gd name="T37" fmla="*/ 2 h 36"/>
                  <a:gd name="T38" fmla="*/ 4 w 142"/>
                  <a:gd name="T39" fmla="*/ 2 h 36"/>
                  <a:gd name="T40" fmla="*/ 6 w 142"/>
                  <a:gd name="T41" fmla="*/ 2 h 36"/>
                  <a:gd name="T42" fmla="*/ 8 w 142"/>
                  <a:gd name="T43" fmla="*/ 3 h 36"/>
                  <a:gd name="T44" fmla="*/ 10 w 142"/>
                  <a:gd name="T45" fmla="*/ 3 h 36"/>
                  <a:gd name="T46" fmla="*/ 12 w 142"/>
                  <a:gd name="T47" fmla="*/ 4 h 36"/>
                  <a:gd name="T48" fmla="*/ 14 w 142"/>
                  <a:gd name="T49" fmla="*/ 4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42"/>
                  <a:gd name="T76" fmla="*/ 0 h 36"/>
                  <a:gd name="T77" fmla="*/ 142 w 142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42" h="36">
                    <a:moveTo>
                      <a:pt x="123" y="36"/>
                    </a:moveTo>
                    <a:lnTo>
                      <a:pt x="129" y="36"/>
                    </a:lnTo>
                    <a:lnTo>
                      <a:pt x="135" y="32"/>
                    </a:lnTo>
                    <a:lnTo>
                      <a:pt x="139" y="28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38" y="9"/>
                    </a:lnTo>
                    <a:lnTo>
                      <a:pt x="133" y="5"/>
                    </a:lnTo>
                    <a:lnTo>
                      <a:pt x="126" y="3"/>
                    </a:lnTo>
                    <a:lnTo>
                      <a:pt x="108" y="3"/>
                    </a:lnTo>
                    <a:lnTo>
                      <a:pt x="88" y="3"/>
                    </a:lnTo>
                    <a:lnTo>
                      <a:pt x="67" y="2"/>
                    </a:lnTo>
                    <a:lnTo>
                      <a:pt x="47" y="2"/>
                    </a:lnTo>
                    <a:lnTo>
                      <a:pt x="29" y="0"/>
                    </a:lnTo>
                    <a:lnTo>
                      <a:pt x="13" y="2"/>
                    </a:lnTo>
                    <a:lnTo>
                      <a:pt x="4" y="5"/>
                    </a:lnTo>
                    <a:lnTo>
                      <a:pt x="0" y="9"/>
                    </a:lnTo>
                    <a:lnTo>
                      <a:pt x="10" y="12"/>
                    </a:lnTo>
                    <a:lnTo>
                      <a:pt x="22" y="16"/>
                    </a:lnTo>
                    <a:lnTo>
                      <a:pt x="38" y="19"/>
                    </a:lnTo>
                    <a:lnTo>
                      <a:pt x="54" y="22"/>
                    </a:lnTo>
                    <a:lnTo>
                      <a:pt x="72" y="25"/>
                    </a:lnTo>
                    <a:lnTo>
                      <a:pt x="89" y="29"/>
                    </a:lnTo>
                    <a:lnTo>
                      <a:pt x="107" y="32"/>
                    </a:lnTo>
                    <a:lnTo>
                      <a:pt x="1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3" name="Freeform 76">
                <a:extLst>
                  <a:ext uri="{FF2B5EF4-FFF2-40B4-BE49-F238E27FC236}">
                    <a16:creationId xmlns:a16="http://schemas.microsoft.com/office/drawing/2014/main" id="{0E04B789-B3E6-FB42-B837-B572EA76C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6" y="4751"/>
                <a:ext cx="117" cy="200"/>
              </a:xfrm>
              <a:custGeom>
                <a:avLst/>
                <a:gdLst>
                  <a:gd name="T0" fmla="*/ 12 w 351"/>
                  <a:gd name="T1" fmla="*/ 33 h 601"/>
                  <a:gd name="T2" fmla="*/ 15 w 351"/>
                  <a:gd name="T3" fmla="*/ 37 h 601"/>
                  <a:gd name="T4" fmla="*/ 17 w 351"/>
                  <a:gd name="T5" fmla="*/ 42 h 601"/>
                  <a:gd name="T6" fmla="*/ 20 w 351"/>
                  <a:gd name="T7" fmla="*/ 46 h 601"/>
                  <a:gd name="T8" fmla="*/ 23 w 351"/>
                  <a:gd name="T9" fmla="*/ 50 h 601"/>
                  <a:gd name="T10" fmla="*/ 26 w 351"/>
                  <a:gd name="T11" fmla="*/ 54 h 601"/>
                  <a:gd name="T12" fmla="*/ 29 w 351"/>
                  <a:gd name="T13" fmla="*/ 58 h 601"/>
                  <a:gd name="T14" fmla="*/ 32 w 351"/>
                  <a:gd name="T15" fmla="*/ 62 h 601"/>
                  <a:gd name="T16" fmla="*/ 36 w 351"/>
                  <a:gd name="T17" fmla="*/ 66 h 601"/>
                  <a:gd name="T18" fmla="*/ 36 w 351"/>
                  <a:gd name="T19" fmla="*/ 66 h 601"/>
                  <a:gd name="T20" fmla="*/ 37 w 351"/>
                  <a:gd name="T21" fmla="*/ 67 h 601"/>
                  <a:gd name="T22" fmla="*/ 37 w 351"/>
                  <a:gd name="T23" fmla="*/ 67 h 601"/>
                  <a:gd name="T24" fmla="*/ 38 w 351"/>
                  <a:gd name="T25" fmla="*/ 66 h 601"/>
                  <a:gd name="T26" fmla="*/ 39 w 351"/>
                  <a:gd name="T27" fmla="*/ 66 h 601"/>
                  <a:gd name="T28" fmla="*/ 39 w 351"/>
                  <a:gd name="T29" fmla="*/ 65 h 601"/>
                  <a:gd name="T30" fmla="*/ 39 w 351"/>
                  <a:gd name="T31" fmla="*/ 65 h 601"/>
                  <a:gd name="T32" fmla="*/ 39 w 351"/>
                  <a:gd name="T33" fmla="*/ 64 h 601"/>
                  <a:gd name="T34" fmla="*/ 36 w 351"/>
                  <a:gd name="T35" fmla="*/ 60 h 601"/>
                  <a:gd name="T36" fmla="*/ 34 w 351"/>
                  <a:gd name="T37" fmla="*/ 55 h 601"/>
                  <a:gd name="T38" fmla="*/ 31 w 351"/>
                  <a:gd name="T39" fmla="*/ 51 h 601"/>
                  <a:gd name="T40" fmla="*/ 28 w 351"/>
                  <a:gd name="T41" fmla="*/ 47 h 601"/>
                  <a:gd name="T42" fmla="*/ 25 w 351"/>
                  <a:gd name="T43" fmla="*/ 43 h 601"/>
                  <a:gd name="T44" fmla="*/ 22 w 351"/>
                  <a:gd name="T45" fmla="*/ 39 h 601"/>
                  <a:gd name="T46" fmla="*/ 19 w 351"/>
                  <a:gd name="T47" fmla="*/ 35 h 601"/>
                  <a:gd name="T48" fmla="*/ 16 w 351"/>
                  <a:gd name="T49" fmla="*/ 31 h 601"/>
                  <a:gd name="T50" fmla="*/ 14 w 351"/>
                  <a:gd name="T51" fmla="*/ 27 h 601"/>
                  <a:gd name="T52" fmla="*/ 11 w 351"/>
                  <a:gd name="T53" fmla="*/ 22 h 601"/>
                  <a:gd name="T54" fmla="*/ 9 w 351"/>
                  <a:gd name="T55" fmla="*/ 17 h 601"/>
                  <a:gd name="T56" fmla="*/ 7 w 351"/>
                  <a:gd name="T57" fmla="*/ 12 h 601"/>
                  <a:gd name="T58" fmla="*/ 4 w 351"/>
                  <a:gd name="T59" fmla="*/ 7 h 601"/>
                  <a:gd name="T60" fmla="*/ 2 w 351"/>
                  <a:gd name="T61" fmla="*/ 3 h 601"/>
                  <a:gd name="T62" fmla="*/ 1 w 351"/>
                  <a:gd name="T63" fmla="*/ 1 h 601"/>
                  <a:gd name="T64" fmla="*/ 0 w 351"/>
                  <a:gd name="T65" fmla="*/ 0 h 601"/>
                  <a:gd name="T66" fmla="*/ 0 w 351"/>
                  <a:gd name="T67" fmla="*/ 2 h 601"/>
                  <a:gd name="T68" fmla="*/ 1 w 351"/>
                  <a:gd name="T69" fmla="*/ 5 h 601"/>
                  <a:gd name="T70" fmla="*/ 3 w 351"/>
                  <a:gd name="T71" fmla="*/ 9 h 601"/>
                  <a:gd name="T72" fmla="*/ 4 w 351"/>
                  <a:gd name="T73" fmla="*/ 14 h 601"/>
                  <a:gd name="T74" fmla="*/ 6 w 351"/>
                  <a:gd name="T75" fmla="*/ 19 h 601"/>
                  <a:gd name="T76" fmla="*/ 8 w 351"/>
                  <a:gd name="T77" fmla="*/ 24 h 601"/>
                  <a:gd name="T78" fmla="*/ 10 w 351"/>
                  <a:gd name="T79" fmla="*/ 29 h 601"/>
                  <a:gd name="T80" fmla="*/ 12 w 351"/>
                  <a:gd name="T81" fmla="*/ 33 h 6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1"/>
                  <a:gd name="T124" fmla="*/ 0 h 601"/>
                  <a:gd name="T125" fmla="*/ 351 w 351"/>
                  <a:gd name="T126" fmla="*/ 601 h 60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1" h="601">
                    <a:moveTo>
                      <a:pt x="108" y="298"/>
                    </a:moveTo>
                    <a:lnTo>
                      <a:pt x="132" y="338"/>
                    </a:lnTo>
                    <a:lnTo>
                      <a:pt x="157" y="377"/>
                    </a:lnTo>
                    <a:lnTo>
                      <a:pt x="182" y="414"/>
                    </a:lnTo>
                    <a:lnTo>
                      <a:pt x="208" y="451"/>
                    </a:lnTo>
                    <a:lnTo>
                      <a:pt x="235" y="487"/>
                    </a:lnTo>
                    <a:lnTo>
                      <a:pt x="263" y="523"/>
                    </a:lnTo>
                    <a:lnTo>
                      <a:pt x="292" y="559"/>
                    </a:lnTo>
                    <a:lnTo>
                      <a:pt x="321" y="594"/>
                    </a:lnTo>
                    <a:lnTo>
                      <a:pt x="326" y="598"/>
                    </a:lnTo>
                    <a:lnTo>
                      <a:pt x="332" y="601"/>
                    </a:lnTo>
                    <a:lnTo>
                      <a:pt x="337" y="601"/>
                    </a:lnTo>
                    <a:lnTo>
                      <a:pt x="343" y="598"/>
                    </a:lnTo>
                    <a:lnTo>
                      <a:pt x="349" y="594"/>
                    </a:lnTo>
                    <a:lnTo>
                      <a:pt x="351" y="588"/>
                    </a:lnTo>
                    <a:lnTo>
                      <a:pt x="351" y="582"/>
                    </a:lnTo>
                    <a:lnTo>
                      <a:pt x="349" y="576"/>
                    </a:lnTo>
                    <a:lnTo>
                      <a:pt x="327" y="538"/>
                    </a:lnTo>
                    <a:lnTo>
                      <a:pt x="304" y="499"/>
                    </a:lnTo>
                    <a:lnTo>
                      <a:pt x="279" y="463"/>
                    </a:lnTo>
                    <a:lnTo>
                      <a:pt x="252" y="427"/>
                    </a:lnTo>
                    <a:lnTo>
                      <a:pt x="224" y="391"/>
                    </a:lnTo>
                    <a:lnTo>
                      <a:pt x="198" y="355"/>
                    </a:lnTo>
                    <a:lnTo>
                      <a:pt x="172" y="319"/>
                    </a:lnTo>
                    <a:lnTo>
                      <a:pt x="147" y="280"/>
                    </a:lnTo>
                    <a:lnTo>
                      <a:pt x="125" y="242"/>
                    </a:lnTo>
                    <a:lnTo>
                      <a:pt x="101" y="197"/>
                    </a:lnTo>
                    <a:lnTo>
                      <a:pt x="79" y="150"/>
                    </a:lnTo>
                    <a:lnTo>
                      <a:pt x="59" y="104"/>
                    </a:lnTo>
                    <a:lnTo>
                      <a:pt x="38" y="62"/>
                    </a:lnTo>
                    <a:lnTo>
                      <a:pt x="22" y="29"/>
                    </a:lnTo>
                    <a:lnTo>
                      <a:pt x="9" y="7"/>
                    </a:lnTo>
                    <a:lnTo>
                      <a:pt x="0" y="0"/>
                    </a:lnTo>
                    <a:lnTo>
                      <a:pt x="4" y="17"/>
                    </a:lnTo>
                    <a:lnTo>
                      <a:pt x="13" y="45"/>
                    </a:lnTo>
                    <a:lnTo>
                      <a:pt x="23" y="82"/>
                    </a:lnTo>
                    <a:lnTo>
                      <a:pt x="38" y="124"/>
                    </a:lnTo>
                    <a:lnTo>
                      <a:pt x="54" y="170"/>
                    </a:lnTo>
                    <a:lnTo>
                      <a:pt x="70" y="216"/>
                    </a:lnTo>
                    <a:lnTo>
                      <a:pt x="89" y="259"/>
                    </a:lnTo>
                    <a:lnTo>
                      <a:pt x="108" y="2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4" name="Freeform 77">
                <a:extLst>
                  <a:ext uri="{FF2B5EF4-FFF2-40B4-BE49-F238E27FC236}">
                    <a16:creationId xmlns:a16="http://schemas.microsoft.com/office/drawing/2014/main" id="{8FB39668-0B92-424A-8EC8-9F5D8F111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00" y="4623"/>
                <a:ext cx="541" cy="495"/>
              </a:xfrm>
              <a:custGeom>
                <a:avLst/>
                <a:gdLst>
                  <a:gd name="T0" fmla="*/ 47 w 2164"/>
                  <a:gd name="T1" fmla="*/ 0 h 1979"/>
                  <a:gd name="T2" fmla="*/ 48 w 2164"/>
                  <a:gd name="T3" fmla="*/ 0 h 1979"/>
                  <a:gd name="T4" fmla="*/ 50 w 2164"/>
                  <a:gd name="T5" fmla="*/ 0 h 1979"/>
                  <a:gd name="T6" fmla="*/ 53 w 2164"/>
                  <a:gd name="T7" fmla="*/ 0 h 1979"/>
                  <a:gd name="T8" fmla="*/ 57 w 2164"/>
                  <a:gd name="T9" fmla="*/ 0 h 1979"/>
                  <a:gd name="T10" fmla="*/ 62 w 2164"/>
                  <a:gd name="T11" fmla="*/ 1 h 1979"/>
                  <a:gd name="T12" fmla="*/ 67 w 2164"/>
                  <a:gd name="T13" fmla="*/ 1 h 1979"/>
                  <a:gd name="T14" fmla="*/ 73 w 2164"/>
                  <a:gd name="T15" fmla="*/ 2 h 1979"/>
                  <a:gd name="T16" fmla="*/ 80 w 2164"/>
                  <a:gd name="T17" fmla="*/ 3 h 1979"/>
                  <a:gd name="T18" fmla="*/ 87 w 2164"/>
                  <a:gd name="T19" fmla="*/ 4 h 1979"/>
                  <a:gd name="T20" fmla="*/ 94 w 2164"/>
                  <a:gd name="T21" fmla="*/ 5 h 1979"/>
                  <a:gd name="T22" fmla="*/ 101 w 2164"/>
                  <a:gd name="T23" fmla="*/ 6 h 1979"/>
                  <a:gd name="T24" fmla="*/ 109 w 2164"/>
                  <a:gd name="T25" fmla="*/ 8 h 1979"/>
                  <a:gd name="T26" fmla="*/ 117 w 2164"/>
                  <a:gd name="T27" fmla="*/ 10 h 1979"/>
                  <a:gd name="T28" fmla="*/ 124 w 2164"/>
                  <a:gd name="T29" fmla="*/ 13 h 1979"/>
                  <a:gd name="T30" fmla="*/ 132 w 2164"/>
                  <a:gd name="T31" fmla="*/ 16 h 1979"/>
                  <a:gd name="T32" fmla="*/ 124 w 2164"/>
                  <a:gd name="T33" fmla="*/ 74 h 1979"/>
                  <a:gd name="T34" fmla="*/ 125 w 2164"/>
                  <a:gd name="T35" fmla="*/ 75 h 1979"/>
                  <a:gd name="T36" fmla="*/ 126 w 2164"/>
                  <a:gd name="T37" fmla="*/ 76 h 1979"/>
                  <a:gd name="T38" fmla="*/ 127 w 2164"/>
                  <a:gd name="T39" fmla="*/ 80 h 1979"/>
                  <a:gd name="T40" fmla="*/ 126 w 2164"/>
                  <a:gd name="T41" fmla="*/ 87 h 1979"/>
                  <a:gd name="T42" fmla="*/ 102 w 2164"/>
                  <a:gd name="T43" fmla="*/ 115 h 1979"/>
                  <a:gd name="T44" fmla="*/ 95 w 2164"/>
                  <a:gd name="T45" fmla="*/ 124 h 1979"/>
                  <a:gd name="T46" fmla="*/ 93 w 2164"/>
                  <a:gd name="T47" fmla="*/ 124 h 1979"/>
                  <a:gd name="T48" fmla="*/ 91 w 2164"/>
                  <a:gd name="T49" fmla="*/ 123 h 1979"/>
                  <a:gd name="T50" fmla="*/ 87 w 2164"/>
                  <a:gd name="T51" fmla="*/ 123 h 1979"/>
                  <a:gd name="T52" fmla="*/ 83 w 2164"/>
                  <a:gd name="T53" fmla="*/ 122 h 1979"/>
                  <a:gd name="T54" fmla="*/ 78 w 2164"/>
                  <a:gd name="T55" fmla="*/ 122 h 1979"/>
                  <a:gd name="T56" fmla="*/ 72 w 2164"/>
                  <a:gd name="T57" fmla="*/ 121 h 1979"/>
                  <a:gd name="T58" fmla="*/ 66 w 2164"/>
                  <a:gd name="T59" fmla="*/ 119 h 1979"/>
                  <a:gd name="T60" fmla="*/ 59 w 2164"/>
                  <a:gd name="T61" fmla="*/ 118 h 1979"/>
                  <a:gd name="T62" fmla="*/ 51 w 2164"/>
                  <a:gd name="T63" fmla="*/ 116 h 1979"/>
                  <a:gd name="T64" fmla="*/ 44 w 2164"/>
                  <a:gd name="T65" fmla="*/ 114 h 1979"/>
                  <a:gd name="T66" fmla="*/ 36 w 2164"/>
                  <a:gd name="T67" fmla="*/ 112 h 1979"/>
                  <a:gd name="T68" fmla="*/ 28 w 2164"/>
                  <a:gd name="T69" fmla="*/ 109 h 1979"/>
                  <a:gd name="T70" fmla="*/ 20 w 2164"/>
                  <a:gd name="T71" fmla="*/ 106 h 1979"/>
                  <a:gd name="T72" fmla="*/ 12 w 2164"/>
                  <a:gd name="T73" fmla="*/ 103 h 1979"/>
                  <a:gd name="T74" fmla="*/ 5 w 2164"/>
                  <a:gd name="T75" fmla="*/ 100 h 1979"/>
                  <a:gd name="T76" fmla="*/ 1 w 2164"/>
                  <a:gd name="T77" fmla="*/ 97 h 1979"/>
                  <a:gd name="T78" fmla="*/ 1 w 2164"/>
                  <a:gd name="T79" fmla="*/ 95 h 1979"/>
                  <a:gd name="T80" fmla="*/ 0 w 2164"/>
                  <a:gd name="T81" fmla="*/ 91 h 1979"/>
                  <a:gd name="T82" fmla="*/ 0 w 2164"/>
                  <a:gd name="T83" fmla="*/ 87 h 1979"/>
                  <a:gd name="T84" fmla="*/ 28 w 2164"/>
                  <a:gd name="T85" fmla="*/ 63 h 1979"/>
                  <a:gd name="T86" fmla="*/ 28 w 2164"/>
                  <a:gd name="T87" fmla="*/ 62 h 1979"/>
                  <a:gd name="T88" fmla="*/ 28 w 2164"/>
                  <a:gd name="T89" fmla="*/ 60 h 1979"/>
                  <a:gd name="T90" fmla="*/ 30 w 2164"/>
                  <a:gd name="T91" fmla="*/ 57 h 1979"/>
                  <a:gd name="T92" fmla="*/ 34 w 2164"/>
                  <a:gd name="T93" fmla="*/ 53 h 19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164"/>
                  <a:gd name="T142" fmla="*/ 0 h 1979"/>
                  <a:gd name="T143" fmla="*/ 2164 w 2164"/>
                  <a:gd name="T144" fmla="*/ 1979 h 19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164" h="1979">
                    <a:moveTo>
                      <a:pt x="743" y="0"/>
                    </a:moveTo>
                    <a:lnTo>
                      <a:pt x="746" y="0"/>
                    </a:lnTo>
                    <a:lnTo>
                      <a:pt x="753" y="0"/>
                    </a:lnTo>
                    <a:lnTo>
                      <a:pt x="763" y="0"/>
                    </a:lnTo>
                    <a:lnTo>
                      <a:pt x="778" y="0"/>
                    </a:lnTo>
                    <a:lnTo>
                      <a:pt x="798" y="1"/>
                    </a:lnTo>
                    <a:lnTo>
                      <a:pt x="822" y="1"/>
                    </a:lnTo>
                    <a:lnTo>
                      <a:pt x="848" y="2"/>
                    </a:lnTo>
                    <a:lnTo>
                      <a:pt x="878" y="3"/>
                    </a:lnTo>
                    <a:lnTo>
                      <a:pt x="912" y="5"/>
                    </a:lnTo>
                    <a:lnTo>
                      <a:pt x="949" y="7"/>
                    </a:lnTo>
                    <a:lnTo>
                      <a:pt x="987" y="10"/>
                    </a:lnTo>
                    <a:lnTo>
                      <a:pt x="1030" y="13"/>
                    </a:lnTo>
                    <a:lnTo>
                      <a:pt x="1074" y="16"/>
                    </a:lnTo>
                    <a:lnTo>
                      <a:pt x="1121" y="21"/>
                    </a:lnTo>
                    <a:lnTo>
                      <a:pt x="1171" y="27"/>
                    </a:lnTo>
                    <a:lnTo>
                      <a:pt x="1222" y="32"/>
                    </a:lnTo>
                    <a:lnTo>
                      <a:pt x="1275" y="39"/>
                    </a:lnTo>
                    <a:lnTo>
                      <a:pt x="1329" y="47"/>
                    </a:lnTo>
                    <a:lnTo>
                      <a:pt x="1386" y="56"/>
                    </a:lnTo>
                    <a:lnTo>
                      <a:pt x="1443" y="65"/>
                    </a:lnTo>
                    <a:lnTo>
                      <a:pt x="1502" y="75"/>
                    </a:lnTo>
                    <a:lnTo>
                      <a:pt x="1560" y="87"/>
                    </a:lnTo>
                    <a:lnTo>
                      <a:pt x="1620" y="100"/>
                    </a:lnTo>
                    <a:lnTo>
                      <a:pt x="1681" y="115"/>
                    </a:lnTo>
                    <a:lnTo>
                      <a:pt x="1742" y="129"/>
                    </a:lnTo>
                    <a:lnTo>
                      <a:pt x="1804" y="146"/>
                    </a:lnTo>
                    <a:lnTo>
                      <a:pt x="1865" y="164"/>
                    </a:lnTo>
                    <a:lnTo>
                      <a:pt x="1926" y="183"/>
                    </a:lnTo>
                    <a:lnTo>
                      <a:pt x="1987" y="204"/>
                    </a:lnTo>
                    <a:lnTo>
                      <a:pt x="2047" y="226"/>
                    </a:lnTo>
                    <a:lnTo>
                      <a:pt x="2105" y="250"/>
                    </a:lnTo>
                    <a:lnTo>
                      <a:pt x="2164" y="276"/>
                    </a:lnTo>
                    <a:lnTo>
                      <a:pt x="1975" y="1184"/>
                    </a:lnTo>
                    <a:lnTo>
                      <a:pt x="1980" y="1185"/>
                    </a:lnTo>
                    <a:lnTo>
                      <a:pt x="1990" y="1191"/>
                    </a:lnTo>
                    <a:lnTo>
                      <a:pt x="2005" y="1201"/>
                    </a:lnTo>
                    <a:lnTo>
                      <a:pt x="2020" y="1219"/>
                    </a:lnTo>
                    <a:lnTo>
                      <a:pt x="2031" y="1246"/>
                    </a:lnTo>
                    <a:lnTo>
                      <a:pt x="2035" y="1282"/>
                    </a:lnTo>
                    <a:lnTo>
                      <a:pt x="2030" y="1332"/>
                    </a:lnTo>
                    <a:lnTo>
                      <a:pt x="2011" y="1394"/>
                    </a:lnTo>
                    <a:lnTo>
                      <a:pt x="1681" y="1835"/>
                    </a:lnTo>
                    <a:lnTo>
                      <a:pt x="1636" y="1835"/>
                    </a:lnTo>
                    <a:lnTo>
                      <a:pt x="1512" y="1979"/>
                    </a:lnTo>
                    <a:lnTo>
                      <a:pt x="1510" y="1979"/>
                    </a:lnTo>
                    <a:lnTo>
                      <a:pt x="1502" y="1978"/>
                    </a:lnTo>
                    <a:lnTo>
                      <a:pt x="1490" y="1977"/>
                    </a:lnTo>
                    <a:lnTo>
                      <a:pt x="1474" y="1974"/>
                    </a:lnTo>
                    <a:lnTo>
                      <a:pt x="1451" y="1972"/>
                    </a:lnTo>
                    <a:lnTo>
                      <a:pt x="1427" y="1969"/>
                    </a:lnTo>
                    <a:lnTo>
                      <a:pt x="1397" y="1965"/>
                    </a:lnTo>
                    <a:lnTo>
                      <a:pt x="1364" y="1961"/>
                    </a:lnTo>
                    <a:lnTo>
                      <a:pt x="1328" y="1955"/>
                    </a:lnTo>
                    <a:lnTo>
                      <a:pt x="1288" y="1950"/>
                    </a:lnTo>
                    <a:lnTo>
                      <a:pt x="1246" y="1943"/>
                    </a:lnTo>
                    <a:lnTo>
                      <a:pt x="1200" y="1935"/>
                    </a:lnTo>
                    <a:lnTo>
                      <a:pt x="1152" y="1927"/>
                    </a:lnTo>
                    <a:lnTo>
                      <a:pt x="1101" y="1918"/>
                    </a:lnTo>
                    <a:lnTo>
                      <a:pt x="1049" y="1907"/>
                    </a:lnTo>
                    <a:lnTo>
                      <a:pt x="993" y="1896"/>
                    </a:lnTo>
                    <a:lnTo>
                      <a:pt x="937" y="1884"/>
                    </a:lnTo>
                    <a:lnTo>
                      <a:pt x="878" y="1871"/>
                    </a:lnTo>
                    <a:lnTo>
                      <a:pt x="818" y="1856"/>
                    </a:lnTo>
                    <a:lnTo>
                      <a:pt x="758" y="1841"/>
                    </a:lnTo>
                    <a:lnTo>
                      <a:pt x="696" y="1824"/>
                    </a:lnTo>
                    <a:lnTo>
                      <a:pt x="634" y="1806"/>
                    </a:lnTo>
                    <a:lnTo>
                      <a:pt x="572" y="1787"/>
                    </a:lnTo>
                    <a:lnTo>
                      <a:pt x="508" y="1768"/>
                    </a:lnTo>
                    <a:lnTo>
                      <a:pt x="445" y="1747"/>
                    </a:lnTo>
                    <a:lnTo>
                      <a:pt x="382" y="1724"/>
                    </a:lnTo>
                    <a:lnTo>
                      <a:pt x="319" y="1700"/>
                    </a:lnTo>
                    <a:lnTo>
                      <a:pt x="257" y="1674"/>
                    </a:lnTo>
                    <a:lnTo>
                      <a:pt x="196" y="1647"/>
                    </a:lnTo>
                    <a:lnTo>
                      <a:pt x="135" y="1620"/>
                    </a:lnTo>
                    <a:lnTo>
                      <a:pt x="76" y="1590"/>
                    </a:lnTo>
                    <a:lnTo>
                      <a:pt x="19" y="1559"/>
                    </a:lnTo>
                    <a:lnTo>
                      <a:pt x="18" y="1554"/>
                    </a:lnTo>
                    <a:lnTo>
                      <a:pt x="13" y="1538"/>
                    </a:lnTo>
                    <a:lnTo>
                      <a:pt x="8" y="1514"/>
                    </a:lnTo>
                    <a:lnTo>
                      <a:pt x="3" y="1486"/>
                    </a:lnTo>
                    <a:lnTo>
                      <a:pt x="0" y="1456"/>
                    </a:lnTo>
                    <a:lnTo>
                      <a:pt x="0" y="1424"/>
                    </a:lnTo>
                    <a:lnTo>
                      <a:pt x="3" y="1396"/>
                    </a:lnTo>
                    <a:lnTo>
                      <a:pt x="13" y="1371"/>
                    </a:lnTo>
                    <a:lnTo>
                      <a:pt x="443" y="1002"/>
                    </a:lnTo>
                    <a:lnTo>
                      <a:pt x="441" y="999"/>
                    </a:lnTo>
                    <a:lnTo>
                      <a:pt x="440" y="989"/>
                    </a:lnTo>
                    <a:lnTo>
                      <a:pt x="440" y="973"/>
                    </a:lnTo>
                    <a:lnTo>
                      <a:pt x="445" y="953"/>
                    </a:lnTo>
                    <a:lnTo>
                      <a:pt x="453" y="928"/>
                    </a:lnTo>
                    <a:lnTo>
                      <a:pt x="471" y="902"/>
                    </a:lnTo>
                    <a:lnTo>
                      <a:pt x="497" y="874"/>
                    </a:lnTo>
                    <a:lnTo>
                      <a:pt x="534" y="845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5" name="Freeform 78">
                <a:extLst>
                  <a:ext uri="{FF2B5EF4-FFF2-40B4-BE49-F238E27FC236}">
                    <a16:creationId xmlns:a16="http://schemas.microsoft.com/office/drawing/2014/main" id="{B1322EEF-9D3E-E841-AAD7-9A78B3D7E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9" y="4656"/>
                <a:ext cx="311" cy="233"/>
              </a:xfrm>
              <a:custGeom>
                <a:avLst/>
                <a:gdLst>
                  <a:gd name="T0" fmla="*/ 10 w 1244"/>
                  <a:gd name="T1" fmla="*/ 0 h 930"/>
                  <a:gd name="T2" fmla="*/ 78 w 1244"/>
                  <a:gd name="T3" fmla="*/ 14 h 930"/>
                  <a:gd name="T4" fmla="*/ 67 w 1244"/>
                  <a:gd name="T5" fmla="*/ 58 h 930"/>
                  <a:gd name="T6" fmla="*/ 0 w 1244"/>
                  <a:gd name="T7" fmla="*/ 43 h 930"/>
                  <a:gd name="T8" fmla="*/ 10 w 1244"/>
                  <a:gd name="T9" fmla="*/ 0 h 9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4"/>
                  <a:gd name="T16" fmla="*/ 0 h 930"/>
                  <a:gd name="T17" fmla="*/ 1244 w 1244"/>
                  <a:gd name="T18" fmla="*/ 930 h 9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4" h="930">
                    <a:moveTo>
                      <a:pt x="164" y="0"/>
                    </a:moveTo>
                    <a:lnTo>
                      <a:pt x="1244" y="214"/>
                    </a:lnTo>
                    <a:lnTo>
                      <a:pt x="1067" y="930"/>
                    </a:lnTo>
                    <a:lnTo>
                      <a:pt x="0" y="688"/>
                    </a:lnTo>
                    <a:lnTo>
                      <a:pt x="164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6" name="Freeform 79">
                <a:extLst>
                  <a:ext uri="{FF2B5EF4-FFF2-40B4-BE49-F238E27FC236}">
                    <a16:creationId xmlns:a16="http://schemas.microsoft.com/office/drawing/2014/main" id="{7512830B-CDD4-AC41-B55C-1F5DCA48F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0" y="4672"/>
                <a:ext cx="237" cy="91"/>
              </a:xfrm>
              <a:custGeom>
                <a:avLst/>
                <a:gdLst>
                  <a:gd name="T0" fmla="*/ 7 w 952"/>
                  <a:gd name="T1" fmla="*/ 0 h 366"/>
                  <a:gd name="T2" fmla="*/ 59 w 952"/>
                  <a:gd name="T3" fmla="*/ 9 h 366"/>
                  <a:gd name="T4" fmla="*/ 12 w 952"/>
                  <a:gd name="T5" fmla="*/ 7 h 366"/>
                  <a:gd name="T6" fmla="*/ 0 w 952"/>
                  <a:gd name="T7" fmla="*/ 23 h 366"/>
                  <a:gd name="T8" fmla="*/ 7 w 952"/>
                  <a:gd name="T9" fmla="*/ 0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2"/>
                  <a:gd name="T16" fmla="*/ 0 h 366"/>
                  <a:gd name="T17" fmla="*/ 952 w 952"/>
                  <a:gd name="T18" fmla="*/ 366 h 3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2" h="366">
                    <a:moveTo>
                      <a:pt x="112" y="0"/>
                    </a:moveTo>
                    <a:lnTo>
                      <a:pt x="952" y="153"/>
                    </a:lnTo>
                    <a:lnTo>
                      <a:pt x="200" y="108"/>
                    </a:lnTo>
                    <a:lnTo>
                      <a:pt x="0" y="366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7" name="Freeform 80">
                <a:extLst>
                  <a:ext uri="{FF2B5EF4-FFF2-40B4-BE49-F238E27FC236}">
                    <a16:creationId xmlns:a16="http://schemas.microsoft.com/office/drawing/2014/main" id="{AE3746DD-66E2-634C-BB1A-95655B12EF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2" y="4885"/>
                <a:ext cx="315" cy="84"/>
              </a:xfrm>
              <a:custGeom>
                <a:avLst/>
                <a:gdLst>
                  <a:gd name="T0" fmla="*/ 3 w 1259"/>
                  <a:gd name="T1" fmla="*/ 0 h 337"/>
                  <a:gd name="T2" fmla="*/ 79 w 1259"/>
                  <a:gd name="T3" fmla="*/ 18 h 337"/>
                  <a:gd name="T4" fmla="*/ 77 w 1259"/>
                  <a:gd name="T5" fmla="*/ 21 h 337"/>
                  <a:gd name="T6" fmla="*/ 0 w 1259"/>
                  <a:gd name="T7" fmla="*/ 2 h 337"/>
                  <a:gd name="T8" fmla="*/ 3 w 1259"/>
                  <a:gd name="T9" fmla="*/ 0 h 3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9"/>
                  <a:gd name="T16" fmla="*/ 0 h 337"/>
                  <a:gd name="T17" fmla="*/ 1259 w 1259"/>
                  <a:gd name="T18" fmla="*/ 337 h 3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9" h="337">
                    <a:moveTo>
                      <a:pt x="40" y="0"/>
                    </a:moveTo>
                    <a:lnTo>
                      <a:pt x="1259" y="288"/>
                    </a:lnTo>
                    <a:lnTo>
                      <a:pt x="1226" y="337"/>
                    </a:lnTo>
                    <a:lnTo>
                      <a:pt x="0" y="3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8" name="Freeform 81">
                <a:extLst>
                  <a:ext uri="{FF2B5EF4-FFF2-40B4-BE49-F238E27FC236}">
                    <a16:creationId xmlns:a16="http://schemas.microsoft.com/office/drawing/2014/main" id="{9CB50E7A-5FCC-A84D-A2D4-FBA59F95B2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3" y="4910"/>
                <a:ext cx="316" cy="86"/>
              </a:xfrm>
              <a:custGeom>
                <a:avLst/>
                <a:gdLst>
                  <a:gd name="T0" fmla="*/ 3 w 1265"/>
                  <a:gd name="T1" fmla="*/ 0 h 342"/>
                  <a:gd name="T2" fmla="*/ 79 w 1265"/>
                  <a:gd name="T3" fmla="*/ 18 h 342"/>
                  <a:gd name="T4" fmla="*/ 76 w 1265"/>
                  <a:gd name="T5" fmla="*/ 22 h 342"/>
                  <a:gd name="T6" fmla="*/ 0 w 1265"/>
                  <a:gd name="T7" fmla="*/ 2 h 342"/>
                  <a:gd name="T8" fmla="*/ 3 w 1265"/>
                  <a:gd name="T9" fmla="*/ 0 h 3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65"/>
                  <a:gd name="T16" fmla="*/ 0 h 342"/>
                  <a:gd name="T17" fmla="*/ 1265 w 1265"/>
                  <a:gd name="T18" fmla="*/ 342 h 3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65" h="342">
                    <a:moveTo>
                      <a:pt x="46" y="0"/>
                    </a:moveTo>
                    <a:lnTo>
                      <a:pt x="1265" y="286"/>
                    </a:lnTo>
                    <a:lnTo>
                      <a:pt x="1226" y="342"/>
                    </a:lnTo>
                    <a:lnTo>
                      <a:pt x="0" y="3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39" name="Freeform 82">
                <a:extLst>
                  <a:ext uri="{FF2B5EF4-FFF2-40B4-BE49-F238E27FC236}">
                    <a16:creationId xmlns:a16="http://schemas.microsoft.com/office/drawing/2014/main" id="{3407FA01-FBE0-824B-92FA-9C252C747A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5" y="4936"/>
                <a:ext cx="316" cy="86"/>
              </a:xfrm>
              <a:custGeom>
                <a:avLst/>
                <a:gdLst>
                  <a:gd name="T0" fmla="*/ 3 w 1264"/>
                  <a:gd name="T1" fmla="*/ 0 h 344"/>
                  <a:gd name="T2" fmla="*/ 79 w 1264"/>
                  <a:gd name="T3" fmla="*/ 18 h 344"/>
                  <a:gd name="T4" fmla="*/ 77 w 1264"/>
                  <a:gd name="T5" fmla="*/ 22 h 344"/>
                  <a:gd name="T6" fmla="*/ 0 w 1264"/>
                  <a:gd name="T7" fmla="*/ 2 h 344"/>
                  <a:gd name="T8" fmla="*/ 3 w 1264"/>
                  <a:gd name="T9" fmla="*/ 0 h 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64"/>
                  <a:gd name="T16" fmla="*/ 0 h 344"/>
                  <a:gd name="T17" fmla="*/ 1264 w 1264"/>
                  <a:gd name="T18" fmla="*/ 344 h 3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64" h="344">
                    <a:moveTo>
                      <a:pt x="45" y="0"/>
                    </a:moveTo>
                    <a:lnTo>
                      <a:pt x="1264" y="287"/>
                    </a:lnTo>
                    <a:lnTo>
                      <a:pt x="1224" y="344"/>
                    </a:lnTo>
                    <a:lnTo>
                      <a:pt x="0" y="37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0" name="Freeform 83">
                <a:extLst>
                  <a:ext uri="{FF2B5EF4-FFF2-40B4-BE49-F238E27FC236}">
                    <a16:creationId xmlns:a16="http://schemas.microsoft.com/office/drawing/2014/main" id="{15E4067C-5C1D-ED40-84B8-F1AC8C4F3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3" y="4989"/>
                <a:ext cx="48" cy="19"/>
              </a:xfrm>
              <a:custGeom>
                <a:avLst/>
                <a:gdLst>
                  <a:gd name="T0" fmla="*/ 1 w 190"/>
                  <a:gd name="T1" fmla="*/ 0 h 79"/>
                  <a:gd name="T2" fmla="*/ 2 w 190"/>
                  <a:gd name="T3" fmla="*/ 0 h 79"/>
                  <a:gd name="T4" fmla="*/ 3 w 190"/>
                  <a:gd name="T5" fmla="*/ 0 h 79"/>
                  <a:gd name="T6" fmla="*/ 4 w 190"/>
                  <a:gd name="T7" fmla="*/ 0 h 79"/>
                  <a:gd name="T8" fmla="*/ 6 w 190"/>
                  <a:gd name="T9" fmla="*/ 0 h 79"/>
                  <a:gd name="T10" fmla="*/ 8 w 190"/>
                  <a:gd name="T11" fmla="*/ 0 h 79"/>
                  <a:gd name="T12" fmla="*/ 9 w 190"/>
                  <a:gd name="T13" fmla="*/ 1 h 79"/>
                  <a:gd name="T14" fmla="*/ 11 w 190"/>
                  <a:gd name="T15" fmla="*/ 2 h 79"/>
                  <a:gd name="T16" fmla="*/ 12 w 190"/>
                  <a:gd name="T17" fmla="*/ 3 h 79"/>
                  <a:gd name="T18" fmla="*/ 12 w 190"/>
                  <a:gd name="T19" fmla="*/ 3 h 79"/>
                  <a:gd name="T20" fmla="*/ 12 w 190"/>
                  <a:gd name="T21" fmla="*/ 4 h 79"/>
                  <a:gd name="T22" fmla="*/ 12 w 190"/>
                  <a:gd name="T23" fmla="*/ 4 h 79"/>
                  <a:gd name="T24" fmla="*/ 12 w 190"/>
                  <a:gd name="T25" fmla="*/ 4 h 79"/>
                  <a:gd name="T26" fmla="*/ 12 w 190"/>
                  <a:gd name="T27" fmla="*/ 5 h 79"/>
                  <a:gd name="T28" fmla="*/ 11 w 190"/>
                  <a:gd name="T29" fmla="*/ 5 h 79"/>
                  <a:gd name="T30" fmla="*/ 10 w 190"/>
                  <a:gd name="T31" fmla="*/ 5 h 79"/>
                  <a:gd name="T32" fmla="*/ 9 w 190"/>
                  <a:gd name="T33" fmla="*/ 4 h 79"/>
                  <a:gd name="T34" fmla="*/ 9 w 190"/>
                  <a:gd name="T35" fmla="*/ 4 h 79"/>
                  <a:gd name="T36" fmla="*/ 9 w 190"/>
                  <a:gd name="T37" fmla="*/ 4 h 79"/>
                  <a:gd name="T38" fmla="*/ 9 w 190"/>
                  <a:gd name="T39" fmla="*/ 3 h 79"/>
                  <a:gd name="T40" fmla="*/ 8 w 190"/>
                  <a:gd name="T41" fmla="*/ 3 h 79"/>
                  <a:gd name="T42" fmla="*/ 7 w 190"/>
                  <a:gd name="T43" fmla="*/ 2 h 79"/>
                  <a:gd name="T44" fmla="*/ 6 w 190"/>
                  <a:gd name="T45" fmla="*/ 2 h 79"/>
                  <a:gd name="T46" fmla="*/ 4 w 190"/>
                  <a:gd name="T47" fmla="*/ 2 h 79"/>
                  <a:gd name="T48" fmla="*/ 2 w 190"/>
                  <a:gd name="T49" fmla="*/ 2 h 79"/>
                  <a:gd name="T50" fmla="*/ 1 w 190"/>
                  <a:gd name="T51" fmla="*/ 2 h 79"/>
                  <a:gd name="T52" fmla="*/ 1 w 190"/>
                  <a:gd name="T53" fmla="*/ 2 h 79"/>
                  <a:gd name="T54" fmla="*/ 1 w 190"/>
                  <a:gd name="T55" fmla="*/ 1 h 79"/>
                  <a:gd name="T56" fmla="*/ 0 w 190"/>
                  <a:gd name="T57" fmla="*/ 1 h 79"/>
                  <a:gd name="T58" fmla="*/ 0 w 190"/>
                  <a:gd name="T59" fmla="*/ 1 h 79"/>
                  <a:gd name="T60" fmla="*/ 0 w 190"/>
                  <a:gd name="T61" fmla="*/ 1 h 79"/>
                  <a:gd name="T62" fmla="*/ 1 w 190"/>
                  <a:gd name="T63" fmla="*/ 0 h 79"/>
                  <a:gd name="T64" fmla="*/ 1 w 190"/>
                  <a:gd name="T65" fmla="*/ 0 h 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0"/>
                  <a:gd name="T100" fmla="*/ 0 h 79"/>
                  <a:gd name="T101" fmla="*/ 190 w 190"/>
                  <a:gd name="T102" fmla="*/ 79 h 7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0" h="79">
                    <a:moveTo>
                      <a:pt x="18" y="1"/>
                    </a:moveTo>
                    <a:lnTo>
                      <a:pt x="23" y="1"/>
                    </a:lnTo>
                    <a:lnTo>
                      <a:pt x="40" y="0"/>
                    </a:lnTo>
                    <a:lnTo>
                      <a:pt x="62" y="0"/>
                    </a:lnTo>
                    <a:lnTo>
                      <a:pt x="90" y="3"/>
                    </a:lnTo>
                    <a:lnTo>
                      <a:pt x="120" y="8"/>
                    </a:lnTo>
                    <a:lnTo>
                      <a:pt x="148" y="18"/>
                    </a:lnTo>
                    <a:lnTo>
                      <a:pt x="173" y="34"/>
                    </a:lnTo>
                    <a:lnTo>
                      <a:pt x="190" y="57"/>
                    </a:lnTo>
                    <a:lnTo>
                      <a:pt x="190" y="58"/>
                    </a:lnTo>
                    <a:lnTo>
                      <a:pt x="190" y="62"/>
                    </a:lnTo>
                    <a:lnTo>
                      <a:pt x="189" y="68"/>
                    </a:lnTo>
                    <a:lnTo>
                      <a:pt x="187" y="74"/>
                    </a:lnTo>
                    <a:lnTo>
                      <a:pt x="181" y="78"/>
                    </a:lnTo>
                    <a:lnTo>
                      <a:pt x="173" y="79"/>
                    </a:lnTo>
                    <a:lnTo>
                      <a:pt x="160" y="78"/>
                    </a:lnTo>
                    <a:lnTo>
                      <a:pt x="143" y="71"/>
                    </a:lnTo>
                    <a:lnTo>
                      <a:pt x="143" y="69"/>
                    </a:lnTo>
                    <a:lnTo>
                      <a:pt x="142" y="65"/>
                    </a:lnTo>
                    <a:lnTo>
                      <a:pt x="139" y="58"/>
                    </a:lnTo>
                    <a:lnTo>
                      <a:pt x="130" y="50"/>
                    </a:lnTo>
                    <a:lnTo>
                      <a:pt x="116" y="42"/>
                    </a:lnTo>
                    <a:lnTo>
                      <a:pt x="94" y="35"/>
                    </a:lnTo>
                    <a:lnTo>
                      <a:pt x="63" y="32"/>
                    </a:lnTo>
                    <a:lnTo>
                      <a:pt x="22" y="32"/>
                    </a:lnTo>
                    <a:lnTo>
                      <a:pt x="20" y="32"/>
                    </a:lnTo>
                    <a:lnTo>
                      <a:pt x="15" y="30"/>
                    </a:lnTo>
                    <a:lnTo>
                      <a:pt x="9" y="27"/>
                    </a:lnTo>
                    <a:lnTo>
                      <a:pt x="5" y="24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6" y="8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1" name="Freeform 84">
                <a:extLst>
                  <a:ext uri="{FF2B5EF4-FFF2-40B4-BE49-F238E27FC236}">
                    <a16:creationId xmlns:a16="http://schemas.microsoft.com/office/drawing/2014/main" id="{F66B77EB-26F5-9847-9747-62ED9F87E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6" y="5003"/>
                <a:ext cx="27" cy="15"/>
              </a:xfrm>
              <a:custGeom>
                <a:avLst/>
                <a:gdLst>
                  <a:gd name="T0" fmla="*/ 3 w 107"/>
                  <a:gd name="T1" fmla="*/ 3 h 63"/>
                  <a:gd name="T2" fmla="*/ 4 w 107"/>
                  <a:gd name="T3" fmla="*/ 4 h 63"/>
                  <a:gd name="T4" fmla="*/ 4 w 107"/>
                  <a:gd name="T5" fmla="*/ 4 h 63"/>
                  <a:gd name="T6" fmla="*/ 5 w 107"/>
                  <a:gd name="T7" fmla="*/ 4 h 63"/>
                  <a:gd name="T8" fmla="*/ 5 w 107"/>
                  <a:gd name="T9" fmla="*/ 4 h 63"/>
                  <a:gd name="T10" fmla="*/ 6 w 107"/>
                  <a:gd name="T11" fmla="*/ 4 h 63"/>
                  <a:gd name="T12" fmla="*/ 6 w 107"/>
                  <a:gd name="T13" fmla="*/ 3 h 63"/>
                  <a:gd name="T14" fmla="*/ 7 w 107"/>
                  <a:gd name="T15" fmla="*/ 3 h 63"/>
                  <a:gd name="T16" fmla="*/ 7 w 107"/>
                  <a:gd name="T17" fmla="*/ 3 h 63"/>
                  <a:gd name="T18" fmla="*/ 7 w 107"/>
                  <a:gd name="T19" fmla="*/ 2 h 63"/>
                  <a:gd name="T20" fmla="*/ 7 w 107"/>
                  <a:gd name="T21" fmla="*/ 2 h 63"/>
                  <a:gd name="T22" fmla="*/ 7 w 107"/>
                  <a:gd name="T23" fmla="*/ 2 h 63"/>
                  <a:gd name="T24" fmla="*/ 6 w 107"/>
                  <a:gd name="T25" fmla="*/ 1 h 63"/>
                  <a:gd name="T26" fmla="*/ 6 w 107"/>
                  <a:gd name="T27" fmla="*/ 1 h 63"/>
                  <a:gd name="T28" fmla="*/ 5 w 107"/>
                  <a:gd name="T29" fmla="*/ 1 h 63"/>
                  <a:gd name="T30" fmla="*/ 5 w 107"/>
                  <a:gd name="T31" fmla="*/ 0 h 63"/>
                  <a:gd name="T32" fmla="*/ 4 w 107"/>
                  <a:gd name="T33" fmla="*/ 0 h 63"/>
                  <a:gd name="T34" fmla="*/ 3 w 107"/>
                  <a:gd name="T35" fmla="*/ 0 h 63"/>
                  <a:gd name="T36" fmla="*/ 3 w 107"/>
                  <a:gd name="T37" fmla="*/ 0 h 63"/>
                  <a:gd name="T38" fmla="*/ 2 w 107"/>
                  <a:gd name="T39" fmla="*/ 0 h 63"/>
                  <a:gd name="T40" fmla="*/ 2 w 107"/>
                  <a:gd name="T41" fmla="*/ 0 h 63"/>
                  <a:gd name="T42" fmla="*/ 1 w 107"/>
                  <a:gd name="T43" fmla="*/ 0 h 63"/>
                  <a:gd name="T44" fmla="*/ 1 w 107"/>
                  <a:gd name="T45" fmla="*/ 0 h 63"/>
                  <a:gd name="T46" fmla="*/ 0 w 107"/>
                  <a:gd name="T47" fmla="*/ 0 h 63"/>
                  <a:gd name="T48" fmla="*/ 0 w 107"/>
                  <a:gd name="T49" fmla="*/ 1 h 63"/>
                  <a:gd name="T50" fmla="*/ 0 w 107"/>
                  <a:gd name="T51" fmla="*/ 1 h 63"/>
                  <a:gd name="T52" fmla="*/ 0 w 107"/>
                  <a:gd name="T53" fmla="*/ 1 h 63"/>
                  <a:gd name="T54" fmla="*/ 0 w 107"/>
                  <a:gd name="T55" fmla="*/ 2 h 63"/>
                  <a:gd name="T56" fmla="*/ 1 w 107"/>
                  <a:gd name="T57" fmla="*/ 2 h 63"/>
                  <a:gd name="T58" fmla="*/ 1 w 107"/>
                  <a:gd name="T59" fmla="*/ 2 h 63"/>
                  <a:gd name="T60" fmla="*/ 2 w 107"/>
                  <a:gd name="T61" fmla="*/ 3 h 63"/>
                  <a:gd name="T62" fmla="*/ 2 w 107"/>
                  <a:gd name="T63" fmla="*/ 3 h 63"/>
                  <a:gd name="T64" fmla="*/ 3 w 107"/>
                  <a:gd name="T65" fmla="*/ 3 h 6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7"/>
                  <a:gd name="T100" fmla="*/ 0 h 63"/>
                  <a:gd name="T101" fmla="*/ 107 w 107"/>
                  <a:gd name="T102" fmla="*/ 63 h 6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7" h="63">
                    <a:moveTo>
                      <a:pt x="43" y="58"/>
                    </a:moveTo>
                    <a:lnTo>
                      <a:pt x="54" y="61"/>
                    </a:lnTo>
                    <a:lnTo>
                      <a:pt x="64" y="63"/>
                    </a:lnTo>
                    <a:lnTo>
                      <a:pt x="74" y="63"/>
                    </a:lnTo>
                    <a:lnTo>
                      <a:pt x="83" y="63"/>
                    </a:lnTo>
                    <a:lnTo>
                      <a:pt x="91" y="61"/>
                    </a:lnTo>
                    <a:lnTo>
                      <a:pt x="97" y="57"/>
                    </a:lnTo>
                    <a:lnTo>
                      <a:pt x="102" y="54"/>
                    </a:lnTo>
                    <a:lnTo>
                      <a:pt x="106" y="48"/>
                    </a:lnTo>
                    <a:lnTo>
                      <a:pt x="107" y="43"/>
                    </a:lnTo>
                    <a:lnTo>
                      <a:pt x="106" y="37"/>
                    </a:lnTo>
                    <a:lnTo>
                      <a:pt x="102" y="30"/>
                    </a:lnTo>
                    <a:lnTo>
                      <a:pt x="97" y="24"/>
                    </a:lnTo>
                    <a:lnTo>
                      <a:pt x="90" y="19"/>
                    </a:lnTo>
                    <a:lnTo>
                      <a:pt x="82" y="13"/>
                    </a:lnTo>
                    <a:lnTo>
                      <a:pt x="74" y="9"/>
                    </a:lnTo>
                    <a:lnTo>
                      <a:pt x="63" y="4"/>
                    </a:lnTo>
                    <a:lnTo>
                      <a:pt x="53" y="2"/>
                    </a:lnTo>
                    <a:lnTo>
                      <a:pt x="42" y="0"/>
                    </a:lnTo>
                    <a:lnTo>
                      <a:pt x="32" y="0"/>
                    </a:lnTo>
                    <a:lnTo>
                      <a:pt x="23" y="1"/>
                    </a:lnTo>
                    <a:lnTo>
                      <a:pt x="15" y="2"/>
                    </a:lnTo>
                    <a:lnTo>
                      <a:pt x="8" y="5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9" y="38"/>
                    </a:lnTo>
                    <a:lnTo>
                      <a:pt x="16" y="44"/>
                    </a:lnTo>
                    <a:lnTo>
                      <a:pt x="25" y="49"/>
                    </a:lnTo>
                    <a:lnTo>
                      <a:pt x="33" y="54"/>
                    </a:lnTo>
                    <a:lnTo>
                      <a:pt x="43" y="58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2" name="Freeform 85">
                <a:extLst>
                  <a:ext uri="{FF2B5EF4-FFF2-40B4-BE49-F238E27FC236}">
                    <a16:creationId xmlns:a16="http://schemas.microsoft.com/office/drawing/2014/main" id="{69D9B67C-3B9F-374C-B743-C032302A2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13" y="4974"/>
                <a:ext cx="367" cy="131"/>
              </a:xfrm>
              <a:custGeom>
                <a:avLst/>
                <a:gdLst>
                  <a:gd name="T0" fmla="*/ 91 w 1469"/>
                  <a:gd name="T1" fmla="*/ 25 h 525"/>
                  <a:gd name="T2" fmla="*/ 90 w 1469"/>
                  <a:gd name="T3" fmla="*/ 25 h 525"/>
                  <a:gd name="T4" fmla="*/ 88 w 1469"/>
                  <a:gd name="T5" fmla="*/ 25 h 525"/>
                  <a:gd name="T6" fmla="*/ 84 w 1469"/>
                  <a:gd name="T7" fmla="*/ 24 h 525"/>
                  <a:gd name="T8" fmla="*/ 80 w 1469"/>
                  <a:gd name="T9" fmla="*/ 24 h 525"/>
                  <a:gd name="T10" fmla="*/ 75 w 1469"/>
                  <a:gd name="T11" fmla="*/ 23 h 525"/>
                  <a:gd name="T12" fmla="*/ 69 w 1469"/>
                  <a:gd name="T13" fmla="*/ 22 h 525"/>
                  <a:gd name="T14" fmla="*/ 63 w 1469"/>
                  <a:gd name="T15" fmla="*/ 21 h 525"/>
                  <a:gd name="T16" fmla="*/ 56 w 1469"/>
                  <a:gd name="T17" fmla="*/ 19 h 525"/>
                  <a:gd name="T18" fmla="*/ 49 w 1469"/>
                  <a:gd name="T19" fmla="*/ 18 h 525"/>
                  <a:gd name="T20" fmla="*/ 41 w 1469"/>
                  <a:gd name="T21" fmla="*/ 16 h 525"/>
                  <a:gd name="T22" fmla="*/ 34 w 1469"/>
                  <a:gd name="T23" fmla="*/ 13 h 525"/>
                  <a:gd name="T24" fmla="*/ 26 w 1469"/>
                  <a:gd name="T25" fmla="*/ 11 h 525"/>
                  <a:gd name="T26" fmla="*/ 18 w 1469"/>
                  <a:gd name="T27" fmla="*/ 8 h 525"/>
                  <a:gd name="T28" fmla="*/ 11 w 1469"/>
                  <a:gd name="T29" fmla="*/ 5 h 525"/>
                  <a:gd name="T30" fmla="*/ 4 w 1469"/>
                  <a:gd name="T31" fmla="*/ 2 h 525"/>
                  <a:gd name="T32" fmla="*/ 0 w 1469"/>
                  <a:gd name="T33" fmla="*/ 0 h 525"/>
                  <a:gd name="T34" fmla="*/ 0 w 1469"/>
                  <a:gd name="T35" fmla="*/ 2 h 525"/>
                  <a:gd name="T36" fmla="*/ 0 w 1469"/>
                  <a:gd name="T37" fmla="*/ 5 h 525"/>
                  <a:gd name="T38" fmla="*/ 0 w 1469"/>
                  <a:gd name="T39" fmla="*/ 8 h 525"/>
                  <a:gd name="T40" fmla="*/ 1 w 1469"/>
                  <a:gd name="T41" fmla="*/ 9 h 525"/>
                  <a:gd name="T42" fmla="*/ 2 w 1469"/>
                  <a:gd name="T43" fmla="*/ 9 h 525"/>
                  <a:gd name="T44" fmla="*/ 3 w 1469"/>
                  <a:gd name="T45" fmla="*/ 10 h 525"/>
                  <a:gd name="T46" fmla="*/ 5 w 1469"/>
                  <a:gd name="T47" fmla="*/ 11 h 525"/>
                  <a:gd name="T48" fmla="*/ 8 w 1469"/>
                  <a:gd name="T49" fmla="*/ 12 h 525"/>
                  <a:gd name="T50" fmla="*/ 11 w 1469"/>
                  <a:gd name="T51" fmla="*/ 14 h 525"/>
                  <a:gd name="T52" fmla="*/ 15 w 1469"/>
                  <a:gd name="T53" fmla="*/ 15 h 525"/>
                  <a:gd name="T54" fmla="*/ 20 w 1469"/>
                  <a:gd name="T55" fmla="*/ 17 h 525"/>
                  <a:gd name="T56" fmla="*/ 25 w 1469"/>
                  <a:gd name="T57" fmla="*/ 19 h 525"/>
                  <a:gd name="T58" fmla="*/ 32 w 1469"/>
                  <a:gd name="T59" fmla="*/ 21 h 525"/>
                  <a:gd name="T60" fmla="*/ 38 w 1469"/>
                  <a:gd name="T61" fmla="*/ 23 h 525"/>
                  <a:gd name="T62" fmla="*/ 46 w 1469"/>
                  <a:gd name="T63" fmla="*/ 25 h 525"/>
                  <a:gd name="T64" fmla="*/ 54 w 1469"/>
                  <a:gd name="T65" fmla="*/ 27 h 525"/>
                  <a:gd name="T66" fmla="*/ 63 w 1469"/>
                  <a:gd name="T67" fmla="*/ 29 h 525"/>
                  <a:gd name="T68" fmla="*/ 73 w 1469"/>
                  <a:gd name="T69" fmla="*/ 30 h 525"/>
                  <a:gd name="T70" fmla="*/ 84 w 1469"/>
                  <a:gd name="T71" fmla="*/ 32 h 525"/>
                  <a:gd name="T72" fmla="*/ 90 w 1469"/>
                  <a:gd name="T73" fmla="*/ 33 h 525"/>
                  <a:gd name="T74" fmla="*/ 90 w 1469"/>
                  <a:gd name="T75" fmla="*/ 31 h 525"/>
                  <a:gd name="T76" fmla="*/ 91 w 1469"/>
                  <a:gd name="T77" fmla="*/ 29 h 525"/>
                  <a:gd name="T78" fmla="*/ 92 w 1469"/>
                  <a:gd name="T79" fmla="*/ 27 h 52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469"/>
                  <a:gd name="T121" fmla="*/ 0 h 525"/>
                  <a:gd name="T122" fmla="*/ 1469 w 1469"/>
                  <a:gd name="T123" fmla="*/ 525 h 52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469" h="525">
                    <a:moveTo>
                      <a:pt x="1468" y="407"/>
                    </a:moveTo>
                    <a:lnTo>
                      <a:pt x="1466" y="407"/>
                    </a:lnTo>
                    <a:lnTo>
                      <a:pt x="1458" y="406"/>
                    </a:lnTo>
                    <a:lnTo>
                      <a:pt x="1446" y="405"/>
                    </a:lnTo>
                    <a:lnTo>
                      <a:pt x="1429" y="402"/>
                    </a:lnTo>
                    <a:lnTo>
                      <a:pt x="1408" y="400"/>
                    </a:lnTo>
                    <a:lnTo>
                      <a:pt x="1382" y="397"/>
                    </a:lnTo>
                    <a:lnTo>
                      <a:pt x="1353" y="393"/>
                    </a:lnTo>
                    <a:lnTo>
                      <a:pt x="1321" y="389"/>
                    </a:lnTo>
                    <a:lnTo>
                      <a:pt x="1285" y="383"/>
                    </a:lnTo>
                    <a:lnTo>
                      <a:pt x="1245" y="376"/>
                    </a:lnTo>
                    <a:lnTo>
                      <a:pt x="1203" y="370"/>
                    </a:lnTo>
                    <a:lnTo>
                      <a:pt x="1158" y="363"/>
                    </a:lnTo>
                    <a:lnTo>
                      <a:pt x="1110" y="354"/>
                    </a:lnTo>
                    <a:lnTo>
                      <a:pt x="1060" y="345"/>
                    </a:lnTo>
                    <a:lnTo>
                      <a:pt x="1008" y="335"/>
                    </a:lnTo>
                    <a:lnTo>
                      <a:pt x="954" y="323"/>
                    </a:lnTo>
                    <a:lnTo>
                      <a:pt x="898" y="311"/>
                    </a:lnTo>
                    <a:lnTo>
                      <a:pt x="841" y="299"/>
                    </a:lnTo>
                    <a:lnTo>
                      <a:pt x="782" y="284"/>
                    </a:lnTo>
                    <a:lnTo>
                      <a:pt x="723" y="269"/>
                    </a:lnTo>
                    <a:lnTo>
                      <a:pt x="663" y="253"/>
                    </a:lnTo>
                    <a:lnTo>
                      <a:pt x="602" y="236"/>
                    </a:lnTo>
                    <a:lnTo>
                      <a:pt x="541" y="217"/>
                    </a:lnTo>
                    <a:lnTo>
                      <a:pt x="480" y="198"/>
                    </a:lnTo>
                    <a:lnTo>
                      <a:pt x="417" y="178"/>
                    </a:lnTo>
                    <a:lnTo>
                      <a:pt x="356" y="156"/>
                    </a:lnTo>
                    <a:lnTo>
                      <a:pt x="296" y="133"/>
                    </a:lnTo>
                    <a:lnTo>
                      <a:pt x="236" y="109"/>
                    </a:lnTo>
                    <a:lnTo>
                      <a:pt x="178" y="84"/>
                    </a:lnTo>
                    <a:lnTo>
                      <a:pt x="120" y="57"/>
                    </a:lnTo>
                    <a:lnTo>
                      <a:pt x="64" y="29"/>
                    </a:lnTo>
                    <a:lnTo>
                      <a:pt x="9" y="0"/>
                    </a:lnTo>
                    <a:lnTo>
                      <a:pt x="7" y="4"/>
                    </a:lnTo>
                    <a:lnTo>
                      <a:pt x="5" y="15"/>
                    </a:lnTo>
                    <a:lnTo>
                      <a:pt x="3" y="33"/>
                    </a:lnTo>
                    <a:lnTo>
                      <a:pt x="0" y="55"/>
                    </a:lnTo>
                    <a:lnTo>
                      <a:pt x="0" y="79"/>
                    </a:lnTo>
                    <a:lnTo>
                      <a:pt x="3" y="102"/>
                    </a:lnTo>
                    <a:lnTo>
                      <a:pt x="10" y="125"/>
                    </a:lnTo>
                    <a:lnTo>
                      <a:pt x="22" y="143"/>
                    </a:lnTo>
                    <a:lnTo>
                      <a:pt x="23" y="144"/>
                    </a:lnTo>
                    <a:lnTo>
                      <a:pt x="26" y="146"/>
                    </a:lnTo>
                    <a:lnTo>
                      <a:pt x="33" y="150"/>
                    </a:lnTo>
                    <a:lnTo>
                      <a:pt x="43" y="154"/>
                    </a:lnTo>
                    <a:lnTo>
                      <a:pt x="54" y="161"/>
                    </a:lnTo>
                    <a:lnTo>
                      <a:pt x="69" y="169"/>
                    </a:lnTo>
                    <a:lnTo>
                      <a:pt x="86" y="177"/>
                    </a:lnTo>
                    <a:lnTo>
                      <a:pt x="106" y="187"/>
                    </a:lnTo>
                    <a:lnTo>
                      <a:pt x="128" y="197"/>
                    </a:lnTo>
                    <a:lnTo>
                      <a:pt x="154" y="208"/>
                    </a:lnTo>
                    <a:lnTo>
                      <a:pt x="182" y="221"/>
                    </a:lnTo>
                    <a:lnTo>
                      <a:pt x="213" y="234"/>
                    </a:lnTo>
                    <a:lnTo>
                      <a:pt x="247" y="248"/>
                    </a:lnTo>
                    <a:lnTo>
                      <a:pt x="283" y="262"/>
                    </a:lnTo>
                    <a:lnTo>
                      <a:pt x="322" y="277"/>
                    </a:lnTo>
                    <a:lnTo>
                      <a:pt x="364" y="292"/>
                    </a:lnTo>
                    <a:lnTo>
                      <a:pt x="410" y="308"/>
                    </a:lnTo>
                    <a:lnTo>
                      <a:pt x="457" y="323"/>
                    </a:lnTo>
                    <a:lnTo>
                      <a:pt x="508" y="339"/>
                    </a:lnTo>
                    <a:lnTo>
                      <a:pt x="562" y="355"/>
                    </a:lnTo>
                    <a:lnTo>
                      <a:pt x="618" y="371"/>
                    </a:lnTo>
                    <a:lnTo>
                      <a:pt x="678" y="387"/>
                    </a:lnTo>
                    <a:lnTo>
                      <a:pt x="740" y="402"/>
                    </a:lnTo>
                    <a:lnTo>
                      <a:pt x="805" y="418"/>
                    </a:lnTo>
                    <a:lnTo>
                      <a:pt x="874" y="433"/>
                    </a:lnTo>
                    <a:lnTo>
                      <a:pt x="945" y="449"/>
                    </a:lnTo>
                    <a:lnTo>
                      <a:pt x="1018" y="462"/>
                    </a:lnTo>
                    <a:lnTo>
                      <a:pt x="1096" y="477"/>
                    </a:lnTo>
                    <a:lnTo>
                      <a:pt x="1176" y="490"/>
                    </a:lnTo>
                    <a:lnTo>
                      <a:pt x="1259" y="503"/>
                    </a:lnTo>
                    <a:lnTo>
                      <a:pt x="1346" y="514"/>
                    </a:lnTo>
                    <a:lnTo>
                      <a:pt x="1435" y="525"/>
                    </a:lnTo>
                    <a:lnTo>
                      <a:pt x="1436" y="523"/>
                    </a:lnTo>
                    <a:lnTo>
                      <a:pt x="1441" y="516"/>
                    </a:lnTo>
                    <a:lnTo>
                      <a:pt x="1447" y="506"/>
                    </a:lnTo>
                    <a:lnTo>
                      <a:pt x="1454" y="491"/>
                    </a:lnTo>
                    <a:lnTo>
                      <a:pt x="1461" y="474"/>
                    </a:lnTo>
                    <a:lnTo>
                      <a:pt x="1466" y="454"/>
                    </a:lnTo>
                    <a:lnTo>
                      <a:pt x="1469" y="432"/>
                    </a:lnTo>
                    <a:lnTo>
                      <a:pt x="1468" y="407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3" name="Freeform 86">
                <a:extLst>
                  <a:ext uri="{FF2B5EF4-FFF2-40B4-BE49-F238E27FC236}">
                    <a16:creationId xmlns:a16="http://schemas.microsoft.com/office/drawing/2014/main" id="{798E97CF-852E-AC44-A9DA-BF62CC142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3" y="4846"/>
                <a:ext cx="42" cy="29"/>
              </a:xfrm>
              <a:custGeom>
                <a:avLst/>
                <a:gdLst>
                  <a:gd name="T0" fmla="*/ 3 w 170"/>
                  <a:gd name="T1" fmla="*/ 0 h 120"/>
                  <a:gd name="T2" fmla="*/ 3 w 170"/>
                  <a:gd name="T3" fmla="*/ 0 h 120"/>
                  <a:gd name="T4" fmla="*/ 2 w 170"/>
                  <a:gd name="T5" fmla="*/ 0 h 120"/>
                  <a:gd name="T6" fmla="*/ 2 w 170"/>
                  <a:gd name="T7" fmla="*/ 0 h 120"/>
                  <a:gd name="T8" fmla="*/ 1 w 170"/>
                  <a:gd name="T9" fmla="*/ 1 h 120"/>
                  <a:gd name="T10" fmla="*/ 0 w 170"/>
                  <a:gd name="T11" fmla="*/ 1 h 120"/>
                  <a:gd name="T12" fmla="*/ 0 w 170"/>
                  <a:gd name="T13" fmla="*/ 2 h 120"/>
                  <a:gd name="T14" fmla="*/ 0 w 170"/>
                  <a:gd name="T15" fmla="*/ 4 h 120"/>
                  <a:gd name="T16" fmla="*/ 0 w 170"/>
                  <a:gd name="T17" fmla="*/ 6 h 120"/>
                  <a:gd name="T18" fmla="*/ 6 w 170"/>
                  <a:gd name="T19" fmla="*/ 7 h 120"/>
                  <a:gd name="T20" fmla="*/ 6 w 170"/>
                  <a:gd name="T21" fmla="*/ 7 h 120"/>
                  <a:gd name="T22" fmla="*/ 6 w 170"/>
                  <a:gd name="T23" fmla="*/ 6 h 120"/>
                  <a:gd name="T24" fmla="*/ 6 w 170"/>
                  <a:gd name="T25" fmla="*/ 5 h 120"/>
                  <a:gd name="T26" fmla="*/ 6 w 170"/>
                  <a:gd name="T27" fmla="*/ 4 h 120"/>
                  <a:gd name="T28" fmla="*/ 7 w 170"/>
                  <a:gd name="T29" fmla="*/ 3 h 120"/>
                  <a:gd name="T30" fmla="*/ 7 w 170"/>
                  <a:gd name="T31" fmla="*/ 2 h 120"/>
                  <a:gd name="T32" fmla="*/ 9 w 170"/>
                  <a:gd name="T33" fmla="*/ 1 h 120"/>
                  <a:gd name="T34" fmla="*/ 10 w 170"/>
                  <a:gd name="T35" fmla="*/ 1 h 120"/>
                  <a:gd name="T36" fmla="*/ 3 w 170"/>
                  <a:gd name="T37" fmla="*/ 0 h 12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0"/>
                  <a:gd name="T58" fmla="*/ 0 h 120"/>
                  <a:gd name="T59" fmla="*/ 170 w 170"/>
                  <a:gd name="T60" fmla="*/ 120 h 12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0" h="120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30" y="7"/>
                    </a:lnTo>
                    <a:lnTo>
                      <a:pt x="17" y="15"/>
                    </a:lnTo>
                    <a:lnTo>
                      <a:pt x="7" y="26"/>
                    </a:lnTo>
                    <a:lnTo>
                      <a:pt x="1" y="43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8" y="120"/>
                    </a:lnTo>
                    <a:lnTo>
                      <a:pt x="97" y="114"/>
                    </a:lnTo>
                    <a:lnTo>
                      <a:pt x="97" y="102"/>
                    </a:lnTo>
                    <a:lnTo>
                      <a:pt x="97" y="84"/>
                    </a:lnTo>
                    <a:lnTo>
                      <a:pt x="101" y="64"/>
                    </a:lnTo>
                    <a:lnTo>
                      <a:pt x="108" y="44"/>
                    </a:lnTo>
                    <a:lnTo>
                      <a:pt x="121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4" name="Freeform 87">
                <a:extLst>
                  <a:ext uri="{FF2B5EF4-FFF2-40B4-BE49-F238E27FC236}">
                    <a16:creationId xmlns:a16="http://schemas.microsoft.com/office/drawing/2014/main" id="{4CD8D0F8-05ED-6146-A925-FB7C4F4F7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4" y="4901"/>
                <a:ext cx="43" cy="29"/>
              </a:xfrm>
              <a:custGeom>
                <a:avLst/>
                <a:gdLst>
                  <a:gd name="T0" fmla="*/ 3 w 170"/>
                  <a:gd name="T1" fmla="*/ 0 h 119"/>
                  <a:gd name="T2" fmla="*/ 3 w 170"/>
                  <a:gd name="T3" fmla="*/ 0 h 119"/>
                  <a:gd name="T4" fmla="*/ 3 w 170"/>
                  <a:gd name="T5" fmla="*/ 0 h 119"/>
                  <a:gd name="T6" fmla="*/ 2 w 170"/>
                  <a:gd name="T7" fmla="*/ 0 h 119"/>
                  <a:gd name="T8" fmla="*/ 1 w 170"/>
                  <a:gd name="T9" fmla="*/ 1 h 119"/>
                  <a:gd name="T10" fmla="*/ 1 w 170"/>
                  <a:gd name="T11" fmla="*/ 1 h 119"/>
                  <a:gd name="T12" fmla="*/ 0 w 170"/>
                  <a:gd name="T13" fmla="*/ 2 h 119"/>
                  <a:gd name="T14" fmla="*/ 0 w 170"/>
                  <a:gd name="T15" fmla="*/ 4 h 119"/>
                  <a:gd name="T16" fmla="*/ 1 w 170"/>
                  <a:gd name="T17" fmla="*/ 6 h 119"/>
                  <a:gd name="T18" fmla="*/ 6 w 170"/>
                  <a:gd name="T19" fmla="*/ 7 h 119"/>
                  <a:gd name="T20" fmla="*/ 6 w 170"/>
                  <a:gd name="T21" fmla="*/ 7 h 119"/>
                  <a:gd name="T22" fmla="*/ 6 w 170"/>
                  <a:gd name="T23" fmla="*/ 6 h 119"/>
                  <a:gd name="T24" fmla="*/ 6 w 170"/>
                  <a:gd name="T25" fmla="*/ 5 h 119"/>
                  <a:gd name="T26" fmla="*/ 6 w 170"/>
                  <a:gd name="T27" fmla="*/ 4 h 119"/>
                  <a:gd name="T28" fmla="*/ 7 w 170"/>
                  <a:gd name="T29" fmla="*/ 3 h 119"/>
                  <a:gd name="T30" fmla="*/ 8 w 170"/>
                  <a:gd name="T31" fmla="*/ 2 h 119"/>
                  <a:gd name="T32" fmla="*/ 9 w 170"/>
                  <a:gd name="T33" fmla="*/ 1 h 119"/>
                  <a:gd name="T34" fmla="*/ 11 w 170"/>
                  <a:gd name="T35" fmla="*/ 1 h 119"/>
                  <a:gd name="T36" fmla="*/ 3 w 170"/>
                  <a:gd name="T37" fmla="*/ 0 h 11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0"/>
                  <a:gd name="T58" fmla="*/ 0 h 119"/>
                  <a:gd name="T59" fmla="*/ 170 w 170"/>
                  <a:gd name="T60" fmla="*/ 119 h 11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0" h="119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29" y="7"/>
                    </a:lnTo>
                    <a:lnTo>
                      <a:pt x="18" y="14"/>
                    </a:lnTo>
                    <a:lnTo>
                      <a:pt x="7" y="25"/>
                    </a:lnTo>
                    <a:lnTo>
                      <a:pt x="0" y="42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7" y="119"/>
                    </a:lnTo>
                    <a:lnTo>
                      <a:pt x="96" y="114"/>
                    </a:lnTo>
                    <a:lnTo>
                      <a:pt x="96" y="101"/>
                    </a:lnTo>
                    <a:lnTo>
                      <a:pt x="96" y="83"/>
                    </a:lnTo>
                    <a:lnTo>
                      <a:pt x="100" y="62"/>
                    </a:lnTo>
                    <a:lnTo>
                      <a:pt x="107" y="44"/>
                    </a:lnTo>
                    <a:lnTo>
                      <a:pt x="120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5" name="Freeform 88">
                <a:extLst>
                  <a:ext uri="{FF2B5EF4-FFF2-40B4-BE49-F238E27FC236}">
                    <a16:creationId xmlns:a16="http://schemas.microsoft.com/office/drawing/2014/main" id="{078E67A1-DA04-7B40-A800-BEE7A8E65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9" y="4855"/>
                <a:ext cx="182" cy="50"/>
              </a:xfrm>
              <a:custGeom>
                <a:avLst/>
                <a:gdLst>
                  <a:gd name="T0" fmla="*/ 0 w 730"/>
                  <a:gd name="T1" fmla="*/ 3 h 200"/>
                  <a:gd name="T2" fmla="*/ 43 w 730"/>
                  <a:gd name="T3" fmla="*/ 13 h 200"/>
                  <a:gd name="T4" fmla="*/ 45 w 730"/>
                  <a:gd name="T5" fmla="*/ 10 h 200"/>
                  <a:gd name="T6" fmla="*/ 2 w 730"/>
                  <a:gd name="T7" fmla="*/ 0 h 200"/>
                  <a:gd name="T8" fmla="*/ 0 w 730"/>
                  <a:gd name="T9" fmla="*/ 3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0"/>
                  <a:gd name="T16" fmla="*/ 0 h 200"/>
                  <a:gd name="T17" fmla="*/ 730 w 730"/>
                  <a:gd name="T18" fmla="*/ 200 h 2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0" h="200">
                    <a:moveTo>
                      <a:pt x="0" y="44"/>
                    </a:moveTo>
                    <a:lnTo>
                      <a:pt x="697" y="200"/>
                    </a:lnTo>
                    <a:lnTo>
                      <a:pt x="730" y="156"/>
                    </a:lnTo>
                    <a:lnTo>
                      <a:pt x="33" y="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6" name="Freeform 89">
                <a:extLst>
                  <a:ext uri="{FF2B5EF4-FFF2-40B4-BE49-F238E27FC236}">
                    <a16:creationId xmlns:a16="http://schemas.microsoft.com/office/drawing/2014/main" id="{CD125838-BA2D-1040-A641-CE1B55309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7" y="4875"/>
                <a:ext cx="176" cy="47"/>
              </a:xfrm>
              <a:custGeom>
                <a:avLst/>
                <a:gdLst>
                  <a:gd name="T0" fmla="*/ 0 w 703"/>
                  <a:gd name="T1" fmla="*/ 2 h 187"/>
                  <a:gd name="T2" fmla="*/ 44 w 703"/>
                  <a:gd name="T3" fmla="*/ 12 h 187"/>
                  <a:gd name="T4" fmla="*/ 44 w 703"/>
                  <a:gd name="T5" fmla="*/ 10 h 187"/>
                  <a:gd name="T6" fmla="*/ 1 w 703"/>
                  <a:gd name="T7" fmla="*/ 0 h 187"/>
                  <a:gd name="T8" fmla="*/ 0 w 703"/>
                  <a:gd name="T9" fmla="*/ 2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3"/>
                  <a:gd name="T16" fmla="*/ 0 h 187"/>
                  <a:gd name="T17" fmla="*/ 703 w 703"/>
                  <a:gd name="T18" fmla="*/ 187 h 1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3" h="187">
                    <a:moveTo>
                      <a:pt x="0" y="30"/>
                    </a:moveTo>
                    <a:lnTo>
                      <a:pt x="696" y="187"/>
                    </a:lnTo>
                    <a:lnTo>
                      <a:pt x="703" y="157"/>
                    </a:lnTo>
                    <a:lnTo>
                      <a:pt x="6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7" name="Freeform 90">
                <a:extLst>
                  <a:ext uri="{FF2B5EF4-FFF2-40B4-BE49-F238E27FC236}">
                    <a16:creationId xmlns:a16="http://schemas.microsoft.com/office/drawing/2014/main" id="{4AD37334-0320-2B49-9718-1E0F7141A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6" y="4969"/>
                <a:ext cx="106" cy="127"/>
              </a:xfrm>
              <a:custGeom>
                <a:avLst/>
                <a:gdLst>
                  <a:gd name="T0" fmla="*/ 0 w 424"/>
                  <a:gd name="T1" fmla="*/ 32 h 508"/>
                  <a:gd name="T2" fmla="*/ 6 w 424"/>
                  <a:gd name="T3" fmla="*/ 24 h 508"/>
                  <a:gd name="T4" fmla="*/ 8 w 424"/>
                  <a:gd name="T5" fmla="*/ 24 h 508"/>
                  <a:gd name="T6" fmla="*/ 27 w 424"/>
                  <a:gd name="T7" fmla="*/ 0 h 508"/>
                  <a:gd name="T8" fmla="*/ 8 w 424"/>
                  <a:gd name="T9" fmla="*/ 18 h 508"/>
                  <a:gd name="T10" fmla="*/ 4 w 424"/>
                  <a:gd name="T11" fmla="*/ 18 h 508"/>
                  <a:gd name="T12" fmla="*/ 0 w 424"/>
                  <a:gd name="T13" fmla="*/ 23 h 508"/>
                  <a:gd name="T14" fmla="*/ 0 w 424"/>
                  <a:gd name="T15" fmla="*/ 32 h 5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24"/>
                  <a:gd name="T25" fmla="*/ 0 h 508"/>
                  <a:gd name="T26" fmla="*/ 424 w 424"/>
                  <a:gd name="T27" fmla="*/ 508 h 50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24" h="508">
                    <a:moveTo>
                      <a:pt x="0" y="508"/>
                    </a:moveTo>
                    <a:lnTo>
                      <a:pt x="86" y="388"/>
                    </a:lnTo>
                    <a:lnTo>
                      <a:pt x="124" y="388"/>
                    </a:lnTo>
                    <a:lnTo>
                      <a:pt x="424" y="0"/>
                    </a:lnTo>
                    <a:lnTo>
                      <a:pt x="130" y="282"/>
                    </a:lnTo>
                    <a:lnTo>
                      <a:pt x="66" y="289"/>
                    </a:lnTo>
                    <a:lnTo>
                      <a:pt x="0" y="358"/>
                    </a:lnTo>
                    <a:lnTo>
                      <a:pt x="0" y="508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8" name="Freeform 91">
                <a:extLst>
                  <a:ext uri="{FF2B5EF4-FFF2-40B4-BE49-F238E27FC236}">
                    <a16:creationId xmlns:a16="http://schemas.microsoft.com/office/drawing/2014/main" id="{744EEA90-6C41-5847-8E93-9D7D2D072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2" y="4637"/>
                <a:ext cx="296" cy="61"/>
              </a:xfrm>
              <a:custGeom>
                <a:avLst/>
                <a:gdLst>
                  <a:gd name="T0" fmla="*/ 0 w 1186"/>
                  <a:gd name="T1" fmla="*/ 0 h 245"/>
                  <a:gd name="T2" fmla="*/ 74 w 1186"/>
                  <a:gd name="T3" fmla="*/ 15 h 245"/>
                  <a:gd name="T4" fmla="*/ 74 w 1186"/>
                  <a:gd name="T5" fmla="*/ 15 h 245"/>
                  <a:gd name="T6" fmla="*/ 74 w 1186"/>
                  <a:gd name="T7" fmla="*/ 15 h 245"/>
                  <a:gd name="T8" fmla="*/ 73 w 1186"/>
                  <a:gd name="T9" fmla="*/ 15 h 245"/>
                  <a:gd name="T10" fmla="*/ 72 w 1186"/>
                  <a:gd name="T11" fmla="*/ 14 h 245"/>
                  <a:gd name="T12" fmla="*/ 71 w 1186"/>
                  <a:gd name="T13" fmla="*/ 14 h 245"/>
                  <a:gd name="T14" fmla="*/ 70 w 1186"/>
                  <a:gd name="T15" fmla="*/ 14 h 245"/>
                  <a:gd name="T16" fmla="*/ 69 w 1186"/>
                  <a:gd name="T17" fmla="*/ 13 h 245"/>
                  <a:gd name="T18" fmla="*/ 68 w 1186"/>
                  <a:gd name="T19" fmla="*/ 13 h 245"/>
                  <a:gd name="T20" fmla="*/ 66 w 1186"/>
                  <a:gd name="T21" fmla="*/ 12 h 245"/>
                  <a:gd name="T22" fmla="*/ 65 w 1186"/>
                  <a:gd name="T23" fmla="*/ 12 h 245"/>
                  <a:gd name="T24" fmla="*/ 63 w 1186"/>
                  <a:gd name="T25" fmla="*/ 11 h 245"/>
                  <a:gd name="T26" fmla="*/ 61 w 1186"/>
                  <a:gd name="T27" fmla="*/ 10 h 245"/>
                  <a:gd name="T28" fmla="*/ 59 w 1186"/>
                  <a:gd name="T29" fmla="*/ 9 h 245"/>
                  <a:gd name="T30" fmla="*/ 57 w 1186"/>
                  <a:gd name="T31" fmla="*/ 9 h 245"/>
                  <a:gd name="T32" fmla="*/ 54 w 1186"/>
                  <a:gd name="T33" fmla="*/ 8 h 245"/>
                  <a:gd name="T34" fmla="*/ 52 w 1186"/>
                  <a:gd name="T35" fmla="*/ 7 h 245"/>
                  <a:gd name="T36" fmla="*/ 49 w 1186"/>
                  <a:gd name="T37" fmla="*/ 7 h 245"/>
                  <a:gd name="T38" fmla="*/ 46 w 1186"/>
                  <a:gd name="T39" fmla="*/ 6 h 245"/>
                  <a:gd name="T40" fmla="*/ 44 w 1186"/>
                  <a:gd name="T41" fmla="*/ 5 h 245"/>
                  <a:gd name="T42" fmla="*/ 41 w 1186"/>
                  <a:gd name="T43" fmla="*/ 4 h 245"/>
                  <a:gd name="T44" fmla="*/ 38 w 1186"/>
                  <a:gd name="T45" fmla="*/ 4 h 245"/>
                  <a:gd name="T46" fmla="*/ 35 w 1186"/>
                  <a:gd name="T47" fmla="*/ 3 h 245"/>
                  <a:gd name="T48" fmla="*/ 31 w 1186"/>
                  <a:gd name="T49" fmla="*/ 3 h 245"/>
                  <a:gd name="T50" fmla="*/ 28 w 1186"/>
                  <a:gd name="T51" fmla="*/ 2 h 245"/>
                  <a:gd name="T52" fmla="*/ 25 w 1186"/>
                  <a:gd name="T53" fmla="*/ 2 h 245"/>
                  <a:gd name="T54" fmla="*/ 21 w 1186"/>
                  <a:gd name="T55" fmla="*/ 1 h 245"/>
                  <a:gd name="T56" fmla="*/ 18 w 1186"/>
                  <a:gd name="T57" fmla="*/ 1 h 245"/>
                  <a:gd name="T58" fmla="*/ 14 w 1186"/>
                  <a:gd name="T59" fmla="*/ 0 h 245"/>
                  <a:gd name="T60" fmla="*/ 11 w 1186"/>
                  <a:gd name="T61" fmla="*/ 0 h 245"/>
                  <a:gd name="T62" fmla="*/ 7 w 1186"/>
                  <a:gd name="T63" fmla="*/ 0 h 245"/>
                  <a:gd name="T64" fmla="*/ 4 w 1186"/>
                  <a:gd name="T65" fmla="*/ 0 h 245"/>
                  <a:gd name="T66" fmla="*/ 0 w 1186"/>
                  <a:gd name="T67" fmla="*/ 0 h 2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186"/>
                  <a:gd name="T103" fmla="*/ 0 h 245"/>
                  <a:gd name="T104" fmla="*/ 1186 w 1186"/>
                  <a:gd name="T105" fmla="*/ 245 h 24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186" h="245">
                    <a:moveTo>
                      <a:pt x="0" y="0"/>
                    </a:moveTo>
                    <a:lnTo>
                      <a:pt x="1186" y="245"/>
                    </a:lnTo>
                    <a:lnTo>
                      <a:pt x="1184" y="244"/>
                    </a:lnTo>
                    <a:lnTo>
                      <a:pt x="1180" y="242"/>
                    </a:lnTo>
                    <a:lnTo>
                      <a:pt x="1172" y="239"/>
                    </a:lnTo>
                    <a:lnTo>
                      <a:pt x="1161" y="233"/>
                    </a:lnTo>
                    <a:lnTo>
                      <a:pt x="1147" y="228"/>
                    </a:lnTo>
                    <a:lnTo>
                      <a:pt x="1130" y="222"/>
                    </a:lnTo>
                    <a:lnTo>
                      <a:pt x="1112" y="214"/>
                    </a:lnTo>
                    <a:lnTo>
                      <a:pt x="1091" y="205"/>
                    </a:lnTo>
                    <a:lnTo>
                      <a:pt x="1066" y="196"/>
                    </a:lnTo>
                    <a:lnTo>
                      <a:pt x="1039" y="187"/>
                    </a:lnTo>
                    <a:lnTo>
                      <a:pt x="1010" y="177"/>
                    </a:lnTo>
                    <a:lnTo>
                      <a:pt x="979" y="166"/>
                    </a:lnTo>
                    <a:lnTo>
                      <a:pt x="945" y="154"/>
                    </a:lnTo>
                    <a:lnTo>
                      <a:pt x="910" y="143"/>
                    </a:lnTo>
                    <a:lnTo>
                      <a:pt x="871" y="132"/>
                    </a:lnTo>
                    <a:lnTo>
                      <a:pt x="832" y="121"/>
                    </a:lnTo>
                    <a:lnTo>
                      <a:pt x="790" y="108"/>
                    </a:lnTo>
                    <a:lnTo>
                      <a:pt x="747" y="97"/>
                    </a:lnTo>
                    <a:lnTo>
                      <a:pt x="702" y="86"/>
                    </a:lnTo>
                    <a:lnTo>
                      <a:pt x="655" y="74"/>
                    </a:lnTo>
                    <a:lnTo>
                      <a:pt x="607" y="64"/>
                    </a:lnTo>
                    <a:lnTo>
                      <a:pt x="557" y="54"/>
                    </a:lnTo>
                    <a:lnTo>
                      <a:pt x="506" y="45"/>
                    </a:lnTo>
                    <a:lnTo>
                      <a:pt x="454" y="36"/>
                    </a:lnTo>
                    <a:lnTo>
                      <a:pt x="400" y="28"/>
                    </a:lnTo>
                    <a:lnTo>
                      <a:pt x="346" y="20"/>
                    </a:lnTo>
                    <a:lnTo>
                      <a:pt x="290" y="15"/>
                    </a:lnTo>
                    <a:lnTo>
                      <a:pt x="233" y="9"/>
                    </a:lnTo>
                    <a:lnTo>
                      <a:pt x="176" y="4"/>
                    </a:lnTo>
                    <a:lnTo>
                      <a:pt x="118" y="2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049" name="Freeform 92">
                <a:extLst>
                  <a:ext uri="{FF2B5EF4-FFF2-40B4-BE49-F238E27FC236}">
                    <a16:creationId xmlns:a16="http://schemas.microsoft.com/office/drawing/2014/main" id="{60FF4403-5508-DE44-B9D0-DCC85CD8E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0" y="4639"/>
                <a:ext cx="60" cy="185"/>
              </a:xfrm>
              <a:custGeom>
                <a:avLst/>
                <a:gdLst>
                  <a:gd name="T0" fmla="*/ 15 w 241"/>
                  <a:gd name="T1" fmla="*/ 0 h 738"/>
                  <a:gd name="T2" fmla="*/ 3 w 241"/>
                  <a:gd name="T3" fmla="*/ 46 h 738"/>
                  <a:gd name="T4" fmla="*/ 0 w 241"/>
                  <a:gd name="T5" fmla="*/ 46 h 738"/>
                  <a:gd name="T6" fmla="*/ 10 w 241"/>
                  <a:gd name="T7" fmla="*/ 0 h 738"/>
                  <a:gd name="T8" fmla="*/ 15 w 241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1"/>
                  <a:gd name="T16" fmla="*/ 0 h 738"/>
                  <a:gd name="T17" fmla="*/ 241 w 241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1" h="738">
                    <a:moveTo>
                      <a:pt x="241" y="0"/>
                    </a:moveTo>
                    <a:lnTo>
                      <a:pt x="52" y="738"/>
                    </a:lnTo>
                    <a:lnTo>
                      <a:pt x="0" y="726"/>
                    </a:lnTo>
                    <a:lnTo>
                      <a:pt x="169" y="0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8922" name="Freeform 93">
            <a:extLst>
              <a:ext uri="{FF2B5EF4-FFF2-40B4-BE49-F238E27FC236}">
                <a16:creationId xmlns:a16="http://schemas.microsoft.com/office/drawing/2014/main" id="{06624D4A-2E82-3B43-93A9-EC99CE10CD03}"/>
              </a:ext>
            </a:extLst>
          </p:cNvPr>
          <p:cNvSpPr>
            <a:spLocks/>
          </p:cNvSpPr>
          <p:nvPr/>
        </p:nvSpPr>
        <p:spPr bwMode="auto">
          <a:xfrm>
            <a:off x="6243638" y="2333625"/>
            <a:ext cx="1838325" cy="1711325"/>
          </a:xfrm>
          <a:custGeom>
            <a:avLst/>
            <a:gdLst>
              <a:gd name="T0" fmla="*/ 1614093 w 2894"/>
              <a:gd name="T1" fmla="*/ 537490135 h 2693"/>
              <a:gd name="T2" fmla="*/ 140823064 w 2894"/>
              <a:gd name="T3" fmla="*/ 205546464 h 2693"/>
              <a:gd name="T4" fmla="*/ 558449341 w 2894"/>
              <a:gd name="T5" fmla="*/ 138915361 h 2693"/>
              <a:gd name="T6" fmla="*/ 1047495879 w 2894"/>
              <a:gd name="T7" fmla="*/ 68649996 h 2693"/>
              <a:gd name="T8" fmla="*/ 1163704826 w 2894"/>
              <a:gd name="T9" fmla="*/ 550815974 h 2693"/>
              <a:gd name="T10" fmla="*/ 1072916090 w 2894"/>
              <a:gd name="T11" fmla="*/ 865798907 h 2693"/>
              <a:gd name="T12" fmla="*/ 848972025 w 2894"/>
              <a:gd name="T13" fmla="*/ 1011175744 h 2693"/>
              <a:gd name="T14" fmla="*/ 661342818 w 2894"/>
              <a:gd name="T15" fmla="*/ 1041462320 h 2693"/>
              <a:gd name="T16" fmla="*/ 421257827 w 2894"/>
              <a:gd name="T17" fmla="*/ 1062057319 h 2693"/>
              <a:gd name="T18" fmla="*/ 139612335 w 2894"/>
              <a:gd name="T19" fmla="*/ 888816959 h 2693"/>
              <a:gd name="T20" fmla="*/ 1614093 w 2894"/>
              <a:gd name="T21" fmla="*/ 537490135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94"/>
              <a:gd name="T34" fmla="*/ 0 h 2693"/>
              <a:gd name="T35" fmla="*/ 2894 w 2894"/>
              <a:gd name="T36" fmla="*/ 2693 h 269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8923" name="Group 94">
            <a:extLst>
              <a:ext uri="{FF2B5EF4-FFF2-40B4-BE49-F238E27FC236}">
                <a16:creationId xmlns:a16="http://schemas.microsoft.com/office/drawing/2014/main" id="{08092C2D-D692-0548-9C69-714712EF8CDA}"/>
              </a:ext>
            </a:extLst>
          </p:cNvPr>
          <p:cNvGrpSpPr>
            <a:grpSpLocks/>
          </p:cNvGrpSpPr>
          <p:nvPr/>
        </p:nvGrpSpPr>
        <p:grpSpPr bwMode="auto">
          <a:xfrm>
            <a:off x="6535738" y="3571875"/>
            <a:ext cx="501650" cy="233363"/>
            <a:chOff x="3600" y="219"/>
            <a:chExt cx="360" cy="175"/>
          </a:xfrm>
        </p:grpSpPr>
        <p:sp>
          <p:nvSpPr>
            <p:cNvPr id="38967" name="Oval 95">
              <a:extLst>
                <a:ext uri="{FF2B5EF4-FFF2-40B4-BE49-F238E27FC236}">
                  <a16:creationId xmlns:a16="http://schemas.microsoft.com/office/drawing/2014/main" id="{D1AC011D-46B6-704B-A73B-3B297F153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68" name="Line 96">
              <a:extLst>
                <a:ext uri="{FF2B5EF4-FFF2-40B4-BE49-F238E27FC236}">
                  <a16:creationId xmlns:a16="http://schemas.microsoft.com/office/drawing/2014/main" id="{368135D2-AE05-E84D-BB27-CBE39A21EF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9" name="Line 97">
              <a:extLst>
                <a:ext uri="{FF2B5EF4-FFF2-40B4-BE49-F238E27FC236}">
                  <a16:creationId xmlns:a16="http://schemas.microsoft.com/office/drawing/2014/main" id="{4644EB7C-586B-F54B-8F16-C94401E79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0" name="Rectangle 98">
              <a:extLst>
                <a:ext uri="{FF2B5EF4-FFF2-40B4-BE49-F238E27FC236}">
                  <a16:creationId xmlns:a16="http://schemas.microsoft.com/office/drawing/2014/main" id="{0B8E7E95-9EB4-B74E-8838-068ED0C4F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71" name="Oval 99">
              <a:extLst>
                <a:ext uri="{FF2B5EF4-FFF2-40B4-BE49-F238E27FC236}">
                  <a16:creationId xmlns:a16="http://schemas.microsoft.com/office/drawing/2014/main" id="{0BFE6A2C-D24C-8349-AB79-CBDBC8B7B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8972" name="Group 100">
              <a:extLst>
                <a:ext uri="{FF2B5EF4-FFF2-40B4-BE49-F238E27FC236}">
                  <a16:creationId xmlns:a16="http://schemas.microsoft.com/office/drawing/2014/main" id="{D8ADBE69-288C-1C4A-9F38-8412A01C45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77" name="Line 101">
                <a:extLst>
                  <a:ext uri="{FF2B5EF4-FFF2-40B4-BE49-F238E27FC236}">
                    <a16:creationId xmlns:a16="http://schemas.microsoft.com/office/drawing/2014/main" id="{0070FA9C-BBCA-F14F-B575-EB0664057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8" name="Line 102">
                <a:extLst>
                  <a:ext uri="{FF2B5EF4-FFF2-40B4-BE49-F238E27FC236}">
                    <a16:creationId xmlns:a16="http://schemas.microsoft.com/office/drawing/2014/main" id="{1E3F5BCF-DF73-B846-BF5C-A1060EC22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9" name="Line 103">
                <a:extLst>
                  <a:ext uri="{FF2B5EF4-FFF2-40B4-BE49-F238E27FC236}">
                    <a16:creationId xmlns:a16="http://schemas.microsoft.com/office/drawing/2014/main" id="{F34B33E1-F72A-134D-B2AF-25F33CB02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73" name="Group 104">
              <a:extLst>
                <a:ext uri="{FF2B5EF4-FFF2-40B4-BE49-F238E27FC236}">
                  <a16:creationId xmlns:a16="http://schemas.microsoft.com/office/drawing/2014/main" id="{55A4FF9E-45B1-4945-BB87-16ED127B6D52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74" name="Line 105">
                <a:extLst>
                  <a:ext uri="{FF2B5EF4-FFF2-40B4-BE49-F238E27FC236}">
                    <a16:creationId xmlns:a16="http://schemas.microsoft.com/office/drawing/2014/main" id="{53D051E8-A053-2B4F-A07D-1F1BAC9A5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5" name="Line 106">
                <a:extLst>
                  <a:ext uri="{FF2B5EF4-FFF2-40B4-BE49-F238E27FC236}">
                    <a16:creationId xmlns:a16="http://schemas.microsoft.com/office/drawing/2014/main" id="{B0859D02-9DA8-D947-B43E-4E93505508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6" name="Line 107">
                <a:extLst>
                  <a:ext uri="{FF2B5EF4-FFF2-40B4-BE49-F238E27FC236}">
                    <a16:creationId xmlns:a16="http://schemas.microsoft.com/office/drawing/2014/main" id="{CE9D1465-3C5C-AD4A-8693-493810AFA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4" name="Line 108">
            <a:extLst>
              <a:ext uri="{FF2B5EF4-FFF2-40B4-BE49-F238E27FC236}">
                <a16:creationId xmlns:a16="http://schemas.microsoft.com/office/drawing/2014/main" id="{2AB43A43-50FD-6546-81E2-432E47499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00" y="3400425"/>
            <a:ext cx="1333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109">
            <a:extLst>
              <a:ext uri="{FF2B5EF4-FFF2-40B4-BE49-F238E27FC236}">
                <a16:creationId xmlns:a16="http://schemas.microsoft.com/office/drawing/2014/main" id="{637C4834-4C5E-1240-A6AC-BE5A39771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5450" y="3400425"/>
            <a:ext cx="0" cy="171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110">
            <a:extLst>
              <a:ext uri="{FF2B5EF4-FFF2-40B4-BE49-F238E27FC236}">
                <a16:creationId xmlns:a16="http://schemas.microsoft.com/office/drawing/2014/main" id="{6EFC87F4-8ADC-964C-B811-6D08E20EF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7938" y="3233738"/>
            <a:ext cx="0" cy="171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27" name="Group 111">
            <a:extLst>
              <a:ext uri="{FF2B5EF4-FFF2-40B4-BE49-F238E27FC236}">
                <a16:creationId xmlns:a16="http://schemas.microsoft.com/office/drawing/2014/main" id="{42750261-F51D-C240-B765-E10820BC19DE}"/>
              </a:ext>
            </a:extLst>
          </p:cNvPr>
          <p:cNvGrpSpPr>
            <a:grpSpLocks/>
          </p:cNvGrpSpPr>
          <p:nvPr/>
        </p:nvGrpSpPr>
        <p:grpSpPr bwMode="auto">
          <a:xfrm>
            <a:off x="7170738" y="2762250"/>
            <a:ext cx="914400" cy="590550"/>
            <a:chOff x="10665" y="3225"/>
            <a:chExt cx="1440" cy="930"/>
          </a:xfrm>
        </p:grpSpPr>
        <p:sp>
          <p:nvSpPr>
            <p:cNvPr id="38965" name="Oval 112">
              <a:extLst>
                <a:ext uri="{FF2B5EF4-FFF2-40B4-BE49-F238E27FC236}">
                  <a16:creationId xmlns:a16="http://schemas.microsoft.com/office/drawing/2014/main" id="{61EE5EED-7407-F64B-8926-60D142CB5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8966" name="Group 113">
              <a:extLst>
                <a:ext uri="{FF2B5EF4-FFF2-40B4-BE49-F238E27FC236}">
                  <a16:creationId xmlns:a16="http://schemas.microsoft.com/office/drawing/2014/main" id="{4E26825B-0935-EE46-87B2-7E9EAC3208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31" y="3335"/>
              <a:ext cx="565" cy="643"/>
              <a:chOff x="2870" y="1518"/>
              <a:chExt cx="292" cy="320"/>
            </a:xfrm>
          </p:grpSpPr>
          <p:graphicFrame>
            <p:nvGraphicFramePr>
              <p:cNvPr id="38915" name="Object 3">
                <a:extLst>
                  <a:ext uri="{FF2B5EF4-FFF2-40B4-BE49-F238E27FC236}">
                    <a16:creationId xmlns:a16="http://schemas.microsoft.com/office/drawing/2014/main" id="{95EEE83A-2EF9-044A-AA01-A38AC8B4509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081" r:id="rId4" imgW="11137900" imgH="11315700" progId="">
                      <p:embed/>
                    </p:oleObj>
                  </mc:Choice>
                  <mc:Fallback>
                    <p:oleObj r:id="rId4" imgW="11137900" imgH="11315700" progId="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8916" name="Object 4">
                <a:extLst>
                  <a:ext uri="{FF2B5EF4-FFF2-40B4-BE49-F238E27FC236}">
                    <a16:creationId xmlns:a16="http://schemas.microsoft.com/office/drawing/2014/main" id="{10A8ABC0-EB0C-7949-84E3-4C404FC1AAE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082" r:id="rId6" imgW="17005300" imgH="16078200" progId="">
                      <p:embed/>
                    </p:oleObj>
                  </mc:Choice>
                  <mc:Fallback>
                    <p:oleObj r:id="rId6" imgW="17005300" imgH="16078200" progId="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8928" name="Freeform 116">
            <a:extLst>
              <a:ext uri="{FF2B5EF4-FFF2-40B4-BE49-F238E27FC236}">
                <a16:creationId xmlns:a16="http://schemas.microsoft.com/office/drawing/2014/main" id="{41EAB198-82E9-6444-905F-1BF2925EA840}"/>
              </a:ext>
            </a:extLst>
          </p:cNvPr>
          <p:cNvSpPr>
            <a:spLocks/>
          </p:cNvSpPr>
          <p:nvPr/>
        </p:nvSpPr>
        <p:spPr bwMode="auto">
          <a:xfrm>
            <a:off x="3784600" y="3279775"/>
            <a:ext cx="2109788" cy="1250950"/>
          </a:xfrm>
          <a:custGeom>
            <a:avLst/>
            <a:gdLst>
              <a:gd name="T0" fmla="*/ 240105172 w 3324"/>
              <a:gd name="T1" fmla="*/ 6042133 h 1971"/>
              <a:gd name="T2" fmla="*/ 60026134 w 3324"/>
              <a:gd name="T3" fmla="*/ 132929463 h 1971"/>
              <a:gd name="T4" fmla="*/ 1208495 w 3324"/>
              <a:gd name="T5" fmla="*/ 429402074 h 1971"/>
              <a:gd name="T6" fmla="*/ 67680780 w 3324"/>
              <a:gd name="T7" fmla="*/ 646922668 h 1971"/>
              <a:gd name="T8" fmla="*/ 245342194 w 3324"/>
              <a:gd name="T9" fmla="*/ 737555931 h 1971"/>
              <a:gd name="T10" fmla="*/ 436298954 w 3324"/>
              <a:gd name="T11" fmla="*/ 695260366 h 1971"/>
              <a:gd name="T12" fmla="*/ 623628960 w 3324"/>
              <a:gd name="T13" fmla="*/ 755682965 h 1971"/>
              <a:gd name="T14" fmla="*/ 955989754 w 3324"/>
              <a:gd name="T15" fmla="*/ 773809363 h 1971"/>
              <a:gd name="T16" fmla="*/ 1306478602 w 3324"/>
              <a:gd name="T17" fmla="*/ 634837767 h 1971"/>
              <a:gd name="T18" fmla="*/ 1151779857 w 3324"/>
              <a:gd name="T19" fmla="*/ 376633056 h 1971"/>
              <a:gd name="T20" fmla="*/ 1093365261 w 3324"/>
              <a:gd name="T21" fmla="*/ 178850308 h 1971"/>
              <a:gd name="T22" fmla="*/ 690504289 w 3324"/>
              <a:gd name="T23" fmla="*/ 97481437 h 1971"/>
              <a:gd name="T24" fmla="*/ 240105172 w 3324"/>
              <a:gd name="T25" fmla="*/ 6042133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24"/>
              <a:gd name="T40" fmla="*/ 0 h 1971"/>
              <a:gd name="T41" fmla="*/ 3324 w 3324"/>
              <a:gd name="T42" fmla="*/ 1971 h 197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9" name="Text Box 117">
            <a:extLst>
              <a:ext uri="{FF2B5EF4-FFF2-40B4-BE49-F238E27FC236}">
                <a16:creationId xmlns:a16="http://schemas.microsoft.com/office/drawing/2014/main" id="{8411420C-28CE-EA4E-B2FB-828D42FC1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225" y="3576638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wide area network</a:t>
            </a:r>
          </a:p>
        </p:txBody>
      </p:sp>
      <p:sp>
        <p:nvSpPr>
          <p:cNvPr id="38930" name="Freeform 118">
            <a:extLst>
              <a:ext uri="{FF2B5EF4-FFF2-40B4-BE49-F238E27FC236}">
                <a16:creationId xmlns:a16="http://schemas.microsoft.com/office/drawing/2014/main" id="{FE9C2401-5616-8145-8B99-70C458B7C281}"/>
              </a:ext>
            </a:extLst>
          </p:cNvPr>
          <p:cNvSpPr>
            <a:spLocks/>
          </p:cNvSpPr>
          <p:nvPr/>
        </p:nvSpPr>
        <p:spPr bwMode="auto">
          <a:xfrm>
            <a:off x="3089275" y="4843463"/>
            <a:ext cx="2944813" cy="911225"/>
          </a:xfrm>
          <a:custGeom>
            <a:avLst/>
            <a:gdLst>
              <a:gd name="T0" fmla="*/ 136781990 w 4636"/>
              <a:gd name="T1" fmla="*/ 6048375 h 1435"/>
              <a:gd name="T2" fmla="*/ 76258969 w 4636"/>
              <a:gd name="T3" fmla="*/ 260080125 h 1435"/>
              <a:gd name="T4" fmla="*/ 324402658 w 4636"/>
              <a:gd name="T5" fmla="*/ 508063500 h 1435"/>
              <a:gd name="T6" fmla="*/ 790428843 w 4636"/>
              <a:gd name="T7" fmla="*/ 574595625 h 1435"/>
              <a:gd name="T8" fmla="*/ 1419867377 w 4636"/>
              <a:gd name="T9" fmla="*/ 532257000 h 1435"/>
              <a:gd name="T10" fmla="*/ 1583279091 w 4636"/>
              <a:gd name="T11" fmla="*/ 393144375 h 1435"/>
              <a:gd name="T12" fmla="*/ 1833036837 w 4636"/>
              <a:gd name="T13" fmla="*/ 310080025 h 1435"/>
              <a:gd name="T14" fmla="*/ 1714412198 w 4636"/>
              <a:gd name="T15" fmla="*/ 112096550 h 1435"/>
              <a:gd name="T16" fmla="*/ 896545650 w 4636"/>
              <a:gd name="T17" fmla="*/ 30645100 h 1435"/>
              <a:gd name="T18" fmla="*/ 136781990 w 4636"/>
              <a:gd name="T19" fmla="*/ 6048375 h 14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636"/>
              <a:gd name="T31" fmla="*/ 0 h 1435"/>
              <a:gd name="T32" fmla="*/ 4636 w 4636"/>
              <a:gd name="T33" fmla="*/ 1435 h 143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636" h="1435">
                <a:moveTo>
                  <a:pt x="339" y="15"/>
                </a:moveTo>
                <a:cubicBezTo>
                  <a:pt x="0" y="110"/>
                  <a:pt x="112" y="438"/>
                  <a:pt x="189" y="645"/>
                </a:cubicBezTo>
                <a:cubicBezTo>
                  <a:pt x="266" y="852"/>
                  <a:pt x="509" y="1130"/>
                  <a:pt x="804" y="1260"/>
                </a:cubicBezTo>
                <a:cubicBezTo>
                  <a:pt x="1099" y="1390"/>
                  <a:pt x="1507" y="1415"/>
                  <a:pt x="1959" y="1425"/>
                </a:cubicBezTo>
                <a:cubicBezTo>
                  <a:pt x="2411" y="1435"/>
                  <a:pt x="3192" y="1395"/>
                  <a:pt x="3519" y="1320"/>
                </a:cubicBezTo>
                <a:cubicBezTo>
                  <a:pt x="3846" y="1245"/>
                  <a:pt x="3753" y="1067"/>
                  <a:pt x="3924" y="975"/>
                </a:cubicBezTo>
                <a:cubicBezTo>
                  <a:pt x="4095" y="883"/>
                  <a:pt x="4489" y="885"/>
                  <a:pt x="4543" y="769"/>
                </a:cubicBezTo>
                <a:cubicBezTo>
                  <a:pt x="4597" y="653"/>
                  <a:pt x="4636" y="393"/>
                  <a:pt x="4249" y="278"/>
                </a:cubicBezTo>
                <a:cubicBezTo>
                  <a:pt x="3863" y="162"/>
                  <a:pt x="2874" y="120"/>
                  <a:pt x="2222" y="76"/>
                </a:cubicBezTo>
                <a:cubicBezTo>
                  <a:pt x="1570" y="32"/>
                  <a:pt x="868" y="0"/>
                  <a:pt x="339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8914" name="Object 2">
            <a:extLst>
              <a:ext uri="{FF2B5EF4-FFF2-40B4-BE49-F238E27FC236}">
                <a16:creationId xmlns:a16="http://schemas.microsoft.com/office/drawing/2014/main" id="{D04FDACF-C297-134B-8A17-249E8ED64F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22750" y="5026025"/>
          <a:ext cx="4159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3" r:id="rId8" imgW="17462500" imgH="14478000" progId="">
                  <p:embed/>
                </p:oleObj>
              </mc:Choice>
              <mc:Fallback>
                <p:oleObj r:id="rId8" imgW="17462500" imgH="144780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026025"/>
                        <a:ext cx="4159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1" name="Text Box 120">
            <a:extLst>
              <a:ext uri="{FF2B5EF4-FFF2-40B4-BE49-F238E27FC236}">
                <a16:creationId xmlns:a16="http://schemas.microsoft.com/office/drawing/2014/main" id="{2C63A80F-7A15-AF42-AB72-A7BD886E7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18875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</a:p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38932" name="Text Box 121">
            <a:extLst>
              <a:ext uri="{FF2B5EF4-FFF2-40B4-BE49-F238E27FC236}">
                <a16:creationId xmlns:a16="http://schemas.microsoft.com/office/drawing/2014/main" id="{66D3D528-77DC-5A40-A438-3361F3790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6538" y="1752600"/>
            <a:ext cx="127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visited</a:t>
            </a:r>
          </a:p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network</a:t>
            </a:r>
          </a:p>
        </p:txBody>
      </p:sp>
      <p:grpSp>
        <p:nvGrpSpPr>
          <p:cNvPr id="13" name="Group 122">
            <a:extLst>
              <a:ext uri="{FF2B5EF4-FFF2-40B4-BE49-F238E27FC236}">
                <a16:creationId xmlns:a16="http://schemas.microsoft.com/office/drawing/2014/main" id="{5882AA95-A03A-7D40-B042-A71F268A5347}"/>
              </a:ext>
            </a:extLst>
          </p:cNvPr>
          <p:cNvGrpSpPr>
            <a:grpSpLocks/>
          </p:cNvGrpSpPr>
          <p:nvPr/>
        </p:nvGrpSpPr>
        <p:grpSpPr bwMode="auto">
          <a:xfrm>
            <a:off x="6950075" y="3173413"/>
            <a:ext cx="492125" cy="400050"/>
            <a:chOff x="4485" y="2095"/>
            <a:chExt cx="310" cy="252"/>
          </a:xfrm>
        </p:grpSpPr>
        <p:sp>
          <p:nvSpPr>
            <p:cNvPr id="38961" name="Line 123">
              <a:extLst>
                <a:ext uri="{FF2B5EF4-FFF2-40B4-BE49-F238E27FC236}">
                  <a16:creationId xmlns:a16="http://schemas.microsoft.com/office/drawing/2014/main" id="{A168F4A2-68EF-0647-86F6-389F9046B2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5" y="2106"/>
              <a:ext cx="310" cy="2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8962" name="Group 124">
              <a:extLst>
                <a:ext uri="{FF2B5EF4-FFF2-40B4-BE49-F238E27FC236}">
                  <a16:creationId xmlns:a16="http://schemas.microsoft.com/office/drawing/2014/main" id="{241572DC-B9EC-2C40-AFD7-B606BD363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0" y="2095"/>
              <a:ext cx="208" cy="252"/>
              <a:chOff x="618" y="3500"/>
              <a:chExt cx="208" cy="252"/>
            </a:xfrm>
          </p:grpSpPr>
          <p:sp>
            <p:nvSpPr>
              <p:cNvPr id="38963" name="Oval 125">
                <a:extLst>
                  <a:ext uri="{FF2B5EF4-FFF2-40B4-BE49-F238E27FC236}">
                    <a16:creationId xmlns:a16="http://schemas.microsoft.com/office/drawing/2014/main" id="{DFD93206-7CD8-2749-8770-051AAEB10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64" name="Text Box 126">
                <a:extLst>
                  <a:ext uri="{FF2B5EF4-FFF2-40B4-BE49-F238E27FC236}">
                    <a16:creationId xmlns:a16="http://schemas.microsoft.com/office/drawing/2014/main" id="{DDE4438F-E753-4244-A9F9-8637ADF9B6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9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US" altLang="en-US" b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</p:grpSp>
      </p:grpSp>
      <p:grpSp>
        <p:nvGrpSpPr>
          <p:cNvPr id="15" name="Group 127">
            <a:extLst>
              <a:ext uri="{FF2B5EF4-FFF2-40B4-BE49-F238E27FC236}">
                <a16:creationId xmlns:a16="http://schemas.microsoft.com/office/drawing/2014/main" id="{17AE38A6-B60B-8040-9A26-1A8E22B5DCD7}"/>
              </a:ext>
            </a:extLst>
          </p:cNvPr>
          <p:cNvGrpSpPr>
            <a:grpSpLocks/>
          </p:cNvGrpSpPr>
          <p:nvPr/>
        </p:nvGrpSpPr>
        <p:grpSpPr bwMode="auto">
          <a:xfrm>
            <a:off x="3011488" y="3686175"/>
            <a:ext cx="3486150" cy="671513"/>
            <a:chOff x="2004" y="2418"/>
            <a:chExt cx="2196" cy="423"/>
          </a:xfrm>
        </p:grpSpPr>
        <p:sp>
          <p:nvSpPr>
            <p:cNvPr id="38957" name="Freeform 128">
              <a:extLst>
                <a:ext uri="{FF2B5EF4-FFF2-40B4-BE49-F238E27FC236}">
                  <a16:creationId xmlns:a16="http://schemas.microsoft.com/office/drawing/2014/main" id="{7BCD175B-2FFE-9347-A1B9-DBD20C162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4" y="2418"/>
              <a:ext cx="2196" cy="318"/>
            </a:xfrm>
            <a:custGeom>
              <a:avLst/>
              <a:gdLst>
                <a:gd name="T0" fmla="*/ 0 w 2196"/>
                <a:gd name="T1" fmla="*/ 0 h 318"/>
                <a:gd name="T2" fmla="*/ 1194 w 2196"/>
                <a:gd name="T3" fmla="*/ 306 h 318"/>
                <a:gd name="T4" fmla="*/ 2196 w 2196"/>
                <a:gd name="T5" fmla="*/ 30 h 318"/>
                <a:gd name="T6" fmla="*/ 0 60000 65536"/>
                <a:gd name="T7" fmla="*/ 0 60000 65536"/>
                <a:gd name="T8" fmla="*/ 0 60000 65536"/>
                <a:gd name="T9" fmla="*/ 0 w 2196"/>
                <a:gd name="T10" fmla="*/ 0 h 318"/>
                <a:gd name="T11" fmla="*/ 2196 w 2196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6" h="318">
                  <a:moveTo>
                    <a:pt x="0" y="0"/>
                  </a:moveTo>
                  <a:cubicBezTo>
                    <a:pt x="199" y="51"/>
                    <a:pt x="828" y="301"/>
                    <a:pt x="1194" y="306"/>
                  </a:cubicBezTo>
                  <a:cubicBezTo>
                    <a:pt x="1536" y="318"/>
                    <a:pt x="1987" y="88"/>
                    <a:pt x="2196" y="3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8958" name="Group 129">
              <a:extLst>
                <a:ext uri="{FF2B5EF4-FFF2-40B4-BE49-F238E27FC236}">
                  <a16:creationId xmlns:a16="http://schemas.microsoft.com/office/drawing/2014/main" id="{74F3485D-3630-A04A-B418-C7B509EBD9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83" y="2589"/>
              <a:ext cx="208" cy="252"/>
              <a:chOff x="618" y="3500"/>
              <a:chExt cx="208" cy="252"/>
            </a:xfrm>
          </p:grpSpPr>
          <p:sp>
            <p:nvSpPr>
              <p:cNvPr id="38959" name="Oval 130">
                <a:extLst>
                  <a:ext uri="{FF2B5EF4-FFF2-40B4-BE49-F238E27FC236}">
                    <a16:creationId xmlns:a16="http://schemas.microsoft.com/office/drawing/2014/main" id="{E2AA1936-6180-6143-9ACE-E1BD6FA4B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60" name="Text Box 131">
                <a:extLst>
                  <a:ext uri="{FF2B5EF4-FFF2-40B4-BE49-F238E27FC236}">
                    <a16:creationId xmlns:a16="http://schemas.microsoft.com/office/drawing/2014/main" id="{9F0094BD-B523-1645-AD88-0EA694815D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9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US" altLang="en-US" b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</p:grpSp>
      </p:grpSp>
      <p:grpSp>
        <p:nvGrpSpPr>
          <p:cNvPr id="17" name="Group 132">
            <a:extLst>
              <a:ext uri="{FF2B5EF4-FFF2-40B4-BE49-F238E27FC236}">
                <a16:creationId xmlns:a16="http://schemas.microsoft.com/office/drawing/2014/main" id="{D65CAE89-9AC2-BA4A-882C-093835D612AE}"/>
              </a:ext>
            </a:extLst>
          </p:cNvPr>
          <p:cNvGrpSpPr>
            <a:grpSpLocks/>
          </p:cNvGrpSpPr>
          <p:nvPr/>
        </p:nvGrpSpPr>
        <p:grpSpPr bwMode="auto">
          <a:xfrm>
            <a:off x="4656138" y="3271838"/>
            <a:ext cx="3103562" cy="2016125"/>
            <a:chOff x="3040" y="2157"/>
            <a:chExt cx="1955" cy="1270"/>
          </a:xfrm>
        </p:grpSpPr>
        <p:sp>
          <p:nvSpPr>
            <p:cNvPr id="38953" name="Freeform 133">
              <a:extLst>
                <a:ext uri="{FF2B5EF4-FFF2-40B4-BE49-F238E27FC236}">
                  <a16:creationId xmlns:a16="http://schemas.microsoft.com/office/drawing/2014/main" id="{AC177947-28AA-2845-8328-514AFAA00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0" y="2157"/>
              <a:ext cx="1955" cy="1270"/>
            </a:xfrm>
            <a:custGeom>
              <a:avLst/>
              <a:gdLst>
                <a:gd name="T0" fmla="*/ 1955 w 1955"/>
                <a:gd name="T1" fmla="*/ 0 h 1270"/>
                <a:gd name="T2" fmla="*/ 1077 w 1955"/>
                <a:gd name="T3" fmla="*/ 765 h 1270"/>
                <a:gd name="T4" fmla="*/ 0 w 1955"/>
                <a:gd name="T5" fmla="*/ 1270 h 1270"/>
                <a:gd name="T6" fmla="*/ 0 60000 65536"/>
                <a:gd name="T7" fmla="*/ 0 60000 65536"/>
                <a:gd name="T8" fmla="*/ 0 60000 65536"/>
                <a:gd name="T9" fmla="*/ 0 w 1955"/>
                <a:gd name="T10" fmla="*/ 0 h 1270"/>
                <a:gd name="T11" fmla="*/ 1955 w 1955"/>
                <a:gd name="T12" fmla="*/ 1270 h 1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5" h="1270">
                  <a:moveTo>
                    <a:pt x="1955" y="0"/>
                  </a:moveTo>
                  <a:cubicBezTo>
                    <a:pt x="1809" y="127"/>
                    <a:pt x="1425" y="536"/>
                    <a:pt x="1077" y="765"/>
                  </a:cubicBezTo>
                  <a:cubicBezTo>
                    <a:pt x="729" y="994"/>
                    <a:pt x="224" y="1165"/>
                    <a:pt x="0" y="127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8954" name="Group 134">
              <a:extLst>
                <a:ext uri="{FF2B5EF4-FFF2-40B4-BE49-F238E27FC236}">
                  <a16:creationId xmlns:a16="http://schemas.microsoft.com/office/drawing/2014/main" id="{10EC88F1-EDFC-9844-A4F8-DD96A36AD0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2" y="2835"/>
              <a:ext cx="208" cy="252"/>
              <a:chOff x="618" y="3500"/>
              <a:chExt cx="208" cy="252"/>
            </a:xfrm>
          </p:grpSpPr>
          <p:sp>
            <p:nvSpPr>
              <p:cNvPr id="38955" name="Oval 135">
                <a:extLst>
                  <a:ext uri="{FF2B5EF4-FFF2-40B4-BE49-F238E27FC236}">
                    <a16:creationId xmlns:a16="http://schemas.microsoft.com/office/drawing/2014/main" id="{3DE8BA8A-B38D-384B-A2CE-A3A5647CD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56" name="Text Box 136">
                <a:extLst>
                  <a:ext uri="{FF2B5EF4-FFF2-40B4-BE49-F238E27FC236}">
                    <a16:creationId xmlns:a16="http://schemas.microsoft.com/office/drawing/2014/main" id="{886E248D-C385-4A42-B4B3-641553DB40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9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US" altLang="en-US" b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</a:p>
            </p:txBody>
          </p:sp>
        </p:grpSp>
      </p:grpSp>
      <p:grpSp>
        <p:nvGrpSpPr>
          <p:cNvPr id="19" name="Group 137">
            <a:extLst>
              <a:ext uri="{FF2B5EF4-FFF2-40B4-BE49-F238E27FC236}">
                <a16:creationId xmlns:a16="http://schemas.microsoft.com/office/drawing/2014/main" id="{D1A689EF-638D-E240-AD84-9C9ABD11C073}"/>
              </a:ext>
            </a:extLst>
          </p:cNvPr>
          <p:cNvGrpSpPr>
            <a:grpSpLocks/>
          </p:cNvGrpSpPr>
          <p:nvPr/>
        </p:nvGrpSpPr>
        <p:grpSpPr bwMode="auto">
          <a:xfrm>
            <a:off x="2816225" y="3736975"/>
            <a:ext cx="1357313" cy="1298575"/>
            <a:chOff x="1881" y="2450"/>
            <a:chExt cx="855" cy="818"/>
          </a:xfrm>
        </p:grpSpPr>
        <p:sp>
          <p:nvSpPr>
            <p:cNvPr id="38949" name="Line 138">
              <a:extLst>
                <a:ext uri="{FF2B5EF4-FFF2-40B4-BE49-F238E27FC236}">
                  <a16:creationId xmlns:a16="http://schemas.microsoft.com/office/drawing/2014/main" id="{C58AEA39-947C-EA42-B060-752B07F06E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81" y="2450"/>
              <a:ext cx="855" cy="8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8950" name="Group 139">
              <a:extLst>
                <a:ext uri="{FF2B5EF4-FFF2-40B4-BE49-F238E27FC236}">
                  <a16:creationId xmlns:a16="http://schemas.microsoft.com/office/drawing/2014/main" id="{17CF7D13-6F1D-6C46-B962-51809AE9F8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2" y="2702"/>
              <a:ext cx="208" cy="252"/>
              <a:chOff x="618" y="3500"/>
              <a:chExt cx="208" cy="252"/>
            </a:xfrm>
          </p:grpSpPr>
          <p:sp>
            <p:nvSpPr>
              <p:cNvPr id="38951" name="Oval 140">
                <a:extLst>
                  <a:ext uri="{FF2B5EF4-FFF2-40B4-BE49-F238E27FC236}">
                    <a16:creationId xmlns:a16="http://schemas.microsoft.com/office/drawing/2014/main" id="{346F16A5-10C8-5B48-BFEF-545240AAA4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3520"/>
                <a:ext cx="202" cy="20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52" name="Text Box 141">
                <a:extLst>
                  <a:ext uri="{FF2B5EF4-FFF2-40B4-BE49-F238E27FC236}">
                    <a16:creationId xmlns:a16="http://schemas.microsoft.com/office/drawing/2014/main" id="{C0899FFD-4E90-4A42-83CA-2F71A1905F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" y="3500"/>
                <a:ext cx="19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US" altLang="en-US" b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</p:grpSp>
      <p:grpSp>
        <p:nvGrpSpPr>
          <p:cNvPr id="21" name="Group 142">
            <a:extLst>
              <a:ext uri="{FF2B5EF4-FFF2-40B4-BE49-F238E27FC236}">
                <a16:creationId xmlns:a16="http://schemas.microsoft.com/office/drawing/2014/main" id="{3CC6900F-A638-8747-8F74-0C9D2DD17344}"/>
              </a:ext>
            </a:extLst>
          </p:cNvPr>
          <p:cNvGrpSpPr>
            <a:grpSpLocks/>
          </p:cNvGrpSpPr>
          <p:nvPr/>
        </p:nvGrpSpPr>
        <p:grpSpPr bwMode="auto">
          <a:xfrm>
            <a:off x="515938" y="4343400"/>
            <a:ext cx="2755900" cy="1323975"/>
            <a:chOff x="432" y="2832"/>
            <a:chExt cx="1736" cy="834"/>
          </a:xfrm>
        </p:grpSpPr>
        <p:sp>
          <p:nvSpPr>
            <p:cNvPr id="38947" name="Text Box 143">
              <a:extLst>
                <a:ext uri="{FF2B5EF4-FFF2-40B4-BE49-F238E27FC236}">
                  <a16:creationId xmlns:a16="http://schemas.microsoft.com/office/drawing/2014/main" id="{89B5271C-2F50-DB49-9F0C-AAE66B6AD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832"/>
              <a:ext cx="1597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correspondent addresses packets using home address of mobile</a:t>
              </a:r>
            </a:p>
          </p:txBody>
        </p:sp>
        <p:sp>
          <p:nvSpPr>
            <p:cNvPr id="38948" name="Line 144">
              <a:extLst>
                <a:ext uri="{FF2B5EF4-FFF2-40B4-BE49-F238E27FC236}">
                  <a16:creationId xmlns:a16="http://schemas.microsoft.com/office/drawing/2014/main" id="{1C3E3592-941D-9148-82C5-63247FAFE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03" y="2897"/>
              <a:ext cx="465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" name="Group 145">
            <a:extLst>
              <a:ext uri="{FF2B5EF4-FFF2-40B4-BE49-F238E27FC236}">
                <a16:creationId xmlns:a16="http://schemas.microsoft.com/office/drawing/2014/main" id="{8283EE6D-8A67-CF4C-8860-C24C971FFF84}"/>
              </a:ext>
            </a:extLst>
          </p:cNvPr>
          <p:cNvGrpSpPr>
            <a:grpSpLocks/>
          </p:cNvGrpSpPr>
          <p:nvPr/>
        </p:nvGrpSpPr>
        <p:grpSpPr bwMode="auto">
          <a:xfrm>
            <a:off x="2446338" y="1651000"/>
            <a:ext cx="2794000" cy="2247900"/>
            <a:chOff x="1648" y="1136"/>
            <a:chExt cx="1760" cy="1416"/>
          </a:xfrm>
        </p:grpSpPr>
        <p:sp>
          <p:nvSpPr>
            <p:cNvPr id="38945" name="Text Box 146">
              <a:extLst>
                <a:ext uri="{FF2B5EF4-FFF2-40B4-BE49-F238E27FC236}">
                  <a16:creationId xmlns:a16="http://schemas.microsoft.com/office/drawing/2014/main" id="{55AC2B2B-5A94-434C-9B94-13567832A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8" y="1136"/>
              <a:ext cx="176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home agent intercepts packets, forwards to foreign agent</a:t>
              </a:r>
            </a:p>
          </p:txBody>
        </p:sp>
        <p:sp>
          <p:nvSpPr>
            <p:cNvPr id="38946" name="Line 147">
              <a:extLst>
                <a:ext uri="{FF2B5EF4-FFF2-40B4-BE49-F238E27FC236}">
                  <a16:creationId xmlns:a16="http://schemas.microsoft.com/office/drawing/2014/main" id="{9380075C-50C3-AB49-A174-F127232AF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1698"/>
              <a:ext cx="466" cy="8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" name="Group 148">
            <a:extLst>
              <a:ext uri="{FF2B5EF4-FFF2-40B4-BE49-F238E27FC236}">
                <a16:creationId xmlns:a16="http://schemas.microsoft.com/office/drawing/2014/main" id="{0B1C0BDD-C333-3E4F-92DC-5C0A33309B28}"/>
              </a:ext>
            </a:extLst>
          </p:cNvPr>
          <p:cNvGrpSpPr>
            <a:grpSpLocks/>
          </p:cNvGrpSpPr>
          <p:nvPr/>
        </p:nvGrpSpPr>
        <p:grpSpPr bwMode="auto">
          <a:xfrm>
            <a:off x="5262563" y="1270000"/>
            <a:ext cx="2338387" cy="1889125"/>
            <a:chOff x="3422" y="896"/>
            <a:chExt cx="1473" cy="1190"/>
          </a:xfrm>
        </p:grpSpPr>
        <p:sp>
          <p:nvSpPr>
            <p:cNvPr id="38943" name="Text Box 149">
              <a:extLst>
                <a:ext uri="{FF2B5EF4-FFF2-40B4-BE49-F238E27FC236}">
                  <a16:creationId xmlns:a16="http://schemas.microsoft.com/office/drawing/2014/main" id="{C2CB2107-2620-D644-AB63-B9E9DC15C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2" y="896"/>
              <a:ext cx="1473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foreign agent receives packets, forwards to mobile</a:t>
              </a:r>
            </a:p>
          </p:txBody>
        </p:sp>
        <p:sp>
          <p:nvSpPr>
            <p:cNvPr id="38944" name="Line 150">
              <a:extLst>
                <a:ext uri="{FF2B5EF4-FFF2-40B4-BE49-F238E27FC236}">
                  <a16:creationId xmlns:a16="http://schemas.microsoft.com/office/drawing/2014/main" id="{1A5A13C4-ABFA-F143-A4A3-E8CA6B609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3" y="1536"/>
              <a:ext cx="305" cy="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4" name="Group 151">
            <a:extLst>
              <a:ext uri="{FF2B5EF4-FFF2-40B4-BE49-F238E27FC236}">
                <a16:creationId xmlns:a16="http://schemas.microsoft.com/office/drawing/2014/main" id="{B8B8ABE4-6EFE-5D42-8CF0-941C210AD872}"/>
              </a:ext>
            </a:extLst>
          </p:cNvPr>
          <p:cNvGrpSpPr>
            <a:grpSpLocks/>
          </p:cNvGrpSpPr>
          <p:nvPr/>
        </p:nvGrpSpPr>
        <p:grpSpPr bwMode="auto">
          <a:xfrm>
            <a:off x="6483350" y="4624388"/>
            <a:ext cx="2247900" cy="1192212"/>
            <a:chOff x="4191" y="3009"/>
            <a:chExt cx="1416" cy="751"/>
          </a:xfrm>
        </p:grpSpPr>
        <p:sp>
          <p:nvSpPr>
            <p:cNvPr id="38941" name="Text Box 152">
              <a:extLst>
                <a:ext uri="{FF2B5EF4-FFF2-40B4-BE49-F238E27FC236}">
                  <a16:creationId xmlns:a16="http://schemas.microsoft.com/office/drawing/2014/main" id="{2873C342-B45A-AC45-9664-264A03F75A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2" y="3120"/>
              <a:ext cx="127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mobile replies directly to correspondent</a:t>
              </a:r>
            </a:p>
          </p:txBody>
        </p:sp>
        <p:sp>
          <p:nvSpPr>
            <p:cNvPr id="38942" name="Line 153">
              <a:extLst>
                <a:ext uri="{FF2B5EF4-FFF2-40B4-BE49-F238E27FC236}">
                  <a16:creationId xmlns:a16="http://schemas.microsoft.com/office/drawing/2014/main" id="{6F05FC20-2C73-FC48-B91A-106AFFDFD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1" y="3009"/>
              <a:ext cx="248" cy="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>
            <a:extLst>
              <a:ext uri="{FF2B5EF4-FFF2-40B4-BE49-F238E27FC236}">
                <a16:creationId xmlns:a16="http://schemas.microsoft.com/office/drawing/2014/main" id="{B5453942-B6F5-474D-881D-74496C7E7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Caching</a:t>
            </a:r>
          </a:p>
        </p:txBody>
      </p:sp>
      <p:sp>
        <p:nvSpPr>
          <p:cNvPr id="40963" name="Rectangle 5">
            <a:extLst>
              <a:ext uri="{FF2B5EF4-FFF2-40B4-BE49-F238E27FC236}">
                <a16:creationId xmlns:a16="http://schemas.microsoft.com/office/drawing/2014/main" id="{D7315069-8E98-9C47-8911-B26578D94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Duplicating data stored elsewhere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 reduce latency for accessing the data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To reduce resources consumed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is often quite effective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Speed difference between cache and primary copy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Locality of reference, and small set of popular data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 from the Internet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DNS caching, Web caching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C551BEF-31F1-D949-A0BD-B99819DD2F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Caching: DNS Caching</a:t>
            </a:r>
          </a:p>
        </p:txBody>
      </p:sp>
      <p:sp>
        <p:nvSpPr>
          <p:cNvPr id="2046979" name="Rectangle 3">
            <a:extLst>
              <a:ext uri="{FF2B5EF4-FFF2-40B4-BE49-F238E27FC236}">
                <a16:creationId xmlns:a16="http://schemas.microsoft.com/office/drawing/2014/main" id="{113C92FB-627C-AD4A-90A3-85A09CDB8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3567113"/>
            <a:ext cx="1562100" cy="973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fr-FR" sz="1800" b="0">
              <a:latin typeface="Calibri"/>
              <a:ea typeface="+mn-ea"/>
              <a:cs typeface="Calibri"/>
            </a:endParaRP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1D59326B-178B-D149-B89F-CE7657D13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611438"/>
            <a:ext cx="1562100" cy="957262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277FAE0C-CF6E-FF4C-8A98-BC3E2AD88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2774950"/>
            <a:ext cx="149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EF2D5E06-8834-9342-A1CB-07D4DCFE3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4081463"/>
            <a:ext cx="1417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DNS resolver</a:t>
            </a: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1E93C533-080B-0E4B-9F1B-CC1BFA38683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5838" y="3357563"/>
            <a:ext cx="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>
            <a:extLst>
              <a:ext uri="{FF2B5EF4-FFF2-40B4-BE49-F238E27FC236}">
                <a16:creationId xmlns:a16="http://schemas.microsoft.com/office/drawing/2014/main" id="{D46BD592-6771-A845-A5B6-F0C27FCF5C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9763" y="3338513"/>
            <a:ext cx="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2BC5E224-1574-8F43-9D86-B3DBB6CEB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2578100"/>
            <a:ext cx="1517650" cy="1941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1A5013CA-B5CE-1A47-B25B-6A3EB37DF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288" y="3630613"/>
            <a:ext cx="1236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DNS</a:t>
            </a:r>
          </a:p>
          <a:p>
            <a:r>
              <a:rPr lang="en-US" altLang="en-U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41995" name="Rectangle 11">
            <a:extLst>
              <a:ext uri="{FF2B5EF4-FFF2-40B4-BE49-F238E27FC236}">
                <a16:creationId xmlns:a16="http://schemas.microsoft.com/office/drawing/2014/main" id="{00B80A79-34DD-D240-BFB7-02AAD2846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2805113"/>
            <a:ext cx="1181100" cy="36512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996" name="Text Box 12">
            <a:extLst>
              <a:ext uri="{FF2B5EF4-FFF2-40B4-BE49-F238E27FC236}">
                <a16:creationId xmlns:a16="http://schemas.microsoft.com/office/drawing/2014/main" id="{5DDBC9DA-6737-D04C-AFA3-816871B59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763" y="360045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1997" name="Text Box 13">
            <a:extLst>
              <a:ext uri="{FF2B5EF4-FFF2-40B4-BE49-F238E27FC236}">
                <a16:creationId xmlns:a16="http://schemas.microsoft.com/office/drawing/2014/main" id="{2B6E8DA3-0780-634F-8B51-1691579F4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3614738"/>
            <a:ext cx="44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E2C57BA3-52FB-8D4C-9D7B-17478BB91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2805113"/>
            <a:ext cx="1174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DNS cache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3E0FF728-0788-2948-BE45-0448A1E7C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0" y="3811588"/>
            <a:ext cx="1900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E571784-52D4-4A40-9C67-78A3307E3F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9488" y="4249738"/>
            <a:ext cx="1900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Text Box 17">
            <a:extLst>
              <a:ext uri="{FF2B5EF4-FFF2-40B4-BE49-F238E27FC236}">
                <a16:creationId xmlns:a16="http://schemas.microsoft.com/office/drawing/2014/main" id="{3AC9D350-61CE-B743-9D56-B9752DF0C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3368675"/>
            <a:ext cx="1287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DNS query</a:t>
            </a:r>
          </a:p>
        </p:txBody>
      </p:sp>
      <p:sp>
        <p:nvSpPr>
          <p:cNvPr id="42002" name="Text Box 18">
            <a:extLst>
              <a:ext uri="{FF2B5EF4-FFF2-40B4-BE49-F238E27FC236}">
                <a16:creationId xmlns:a16="http://schemas.microsoft.com/office/drawing/2014/main" id="{22C2BDB4-E3FF-444A-AB97-4AC82F85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4303713"/>
            <a:ext cx="1630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Calibri" panose="020F0502020204030204" pitchFamily="34" charset="0"/>
                <a:cs typeface="Calibri" panose="020F0502020204030204" pitchFamily="34" charset="0"/>
              </a:rPr>
              <a:t>DNS response</a:t>
            </a:r>
          </a:p>
        </p:txBody>
      </p:sp>
      <p:sp>
        <p:nvSpPr>
          <p:cNvPr id="42003" name="Text Box 19">
            <a:extLst>
              <a:ext uri="{FF2B5EF4-FFF2-40B4-BE49-F238E27FC236}">
                <a16:creationId xmlns:a16="http://schemas.microsoft.com/office/drawing/2014/main" id="{BE1728B7-B6A3-7A4D-93DD-67A266506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0" y="376555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42004" name="Text Box 20">
            <a:extLst>
              <a:ext uri="{FF2B5EF4-FFF2-40B4-BE49-F238E27FC236}">
                <a16:creationId xmlns:a16="http://schemas.microsoft.com/office/drawing/2014/main" id="{B5EDD462-C661-3E47-AF57-06E74DCA6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4219575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C6AD76CC-7B6E-5146-8AC7-DE656099FC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84838" y="1576388"/>
            <a:ext cx="1293812" cy="122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168007CB-A2CB-D04F-BBB5-482DF052F6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83250" y="1878013"/>
            <a:ext cx="1293813" cy="122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D4B19B7D-3D35-C848-8DCD-1414EFAC8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550" y="3440113"/>
            <a:ext cx="165893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C6B05126-82E9-5143-967E-2E94E369F8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7375" y="3624263"/>
            <a:ext cx="1658938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>
            <a:extLst>
              <a:ext uri="{FF2B5EF4-FFF2-40B4-BE49-F238E27FC236}">
                <a16:creationId xmlns:a16="http://schemas.microsoft.com/office/drawing/2014/main" id="{3028BAFA-DA34-9542-B765-4BCD6F214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95950" y="3930650"/>
            <a:ext cx="1293813" cy="122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>
            <a:extLst>
              <a:ext uri="{FF2B5EF4-FFF2-40B4-BE49-F238E27FC236}">
                <a16:creationId xmlns:a16="http://schemas.microsoft.com/office/drawing/2014/main" id="{67DA10E7-371A-EE4A-BF31-89CE6528CF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5788" y="4202113"/>
            <a:ext cx="1293812" cy="122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Text Box 27">
            <a:extLst>
              <a:ext uri="{FF2B5EF4-FFF2-40B4-BE49-F238E27FC236}">
                <a16:creationId xmlns:a16="http://schemas.microsoft.com/office/drawing/2014/main" id="{753E213F-C3F4-B143-A48E-A910AFCE8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1295400"/>
            <a:ext cx="1624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Root server</a:t>
            </a:r>
          </a:p>
        </p:txBody>
      </p:sp>
      <p:sp>
        <p:nvSpPr>
          <p:cNvPr id="42012" name="Text Box 28">
            <a:extLst>
              <a:ext uri="{FF2B5EF4-FFF2-40B4-BE49-F238E27FC236}">
                <a16:creationId xmlns:a16="http://schemas.microsoft.com/office/drawing/2014/main" id="{7AE891E5-7371-7A46-8557-E572DA994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3241675"/>
            <a:ext cx="1984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Top-level</a:t>
            </a:r>
          </a:p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domain server</a:t>
            </a:r>
          </a:p>
        </p:txBody>
      </p:sp>
      <p:sp>
        <p:nvSpPr>
          <p:cNvPr id="42013" name="Text Box 29">
            <a:extLst>
              <a:ext uri="{FF2B5EF4-FFF2-40B4-BE49-F238E27FC236}">
                <a16:creationId xmlns:a16="http://schemas.microsoft.com/office/drawing/2014/main" id="{DFD4D9EA-F528-0E44-93F6-6BCEEC820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945063"/>
            <a:ext cx="1984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Second-level</a:t>
            </a:r>
          </a:p>
          <a:p>
            <a:r>
              <a:rPr lang="en-US" altLang="en-US" sz="2400" b="0">
                <a:latin typeface="Calibri" panose="020F0502020204030204" pitchFamily="34" charset="0"/>
                <a:cs typeface="Calibri" panose="020F0502020204030204" pitchFamily="34" charset="0"/>
              </a:rPr>
              <a:t>domain server</a:t>
            </a:r>
          </a:p>
        </p:txBody>
      </p:sp>
      <p:sp>
        <p:nvSpPr>
          <p:cNvPr id="42014" name="Text Box 30">
            <a:extLst>
              <a:ext uri="{FF2B5EF4-FFF2-40B4-BE49-F238E27FC236}">
                <a16:creationId xmlns:a16="http://schemas.microsoft.com/office/drawing/2014/main" id="{616D1DE0-79CC-3244-B795-E966C8237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1954213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42015" name="Text Box 31">
            <a:extLst>
              <a:ext uri="{FF2B5EF4-FFF2-40B4-BE49-F238E27FC236}">
                <a16:creationId xmlns:a16="http://schemas.microsoft.com/office/drawing/2014/main" id="{73CB4FD0-AE33-7341-965A-E6A81D441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2408238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42016" name="Text Box 32">
            <a:extLst>
              <a:ext uri="{FF2B5EF4-FFF2-40B4-BE49-F238E27FC236}">
                <a16:creationId xmlns:a16="http://schemas.microsoft.com/office/drawing/2014/main" id="{91073736-846B-724B-97B4-75D0AE4F1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950" y="310515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3363C62A-CB84-234A-BFF4-B522C1A80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360680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014D321F-4036-104F-A1AE-233FCDCC5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0613" y="4121150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F1B9F974-C009-3947-BFD7-C69AB1E36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605338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42020" name="Line 36">
            <a:extLst>
              <a:ext uri="{FF2B5EF4-FFF2-40B4-BE49-F238E27FC236}">
                <a16:creationId xmlns:a16="http://schemas.microsoft.com/office/drawing/2014/main" id="{532401F1-9CDE-4F4B-94BA-EA181E696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3675" y="4541838"/>
            <a:ext cx="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1" name="Line 37">
            <a:extLst>
              <a:ext uri="{FF2B5EF4-FFF2-40B4-BE49-F238E27FC236}">
                <a16:creationId xmlns:a16="http://schemas.microsoft.com/office/drawing/2014/main" id="{A7DBED37-33C6-6B4C-A206-D36B1DB3D6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9825" y="45227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2" name="Line 38">
            <a:extLst>
              <a:ext uri="{FF2B5EF4-FFF2-40B4-BE49-F238E27FC236}">
                <a16:creationId xmlns:a16="http://schemas.microsoft.com/office/drawing/2014/main" id="{B735C33F-3984-224B-BCB9-10E9BA96D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713" y="5059363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>
            <a:extLst>
              <a:ext uri="{FF2B5EF4-FFF2-40B4-BE49-F238E27FC236}">
                <a16:creationId xmlns:a16="http://schemas.microsoft.com/office/drawing/2014/main" id="{243A8855-F6A9-7A43-B843-DADA9AA82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Caching: Web Caching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80630560-205C-4F4A-89AA-105B1942C82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8600" y="1676400"/>
            <a:ext cx="4343400" cy="4525963"/>
          </a:xfrm>
        </p:spPr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Caching location</a:t>
            </a:r>
          </a:p>
          <a:p>
            <a:pPr lvl="1" eaLnBrk="1" hangingPunct="1"/>
            <a:r>
              <a:rPr lang="en-US" altLang="en-US" sz="2800">
                <a:ea typeface="ＭＳ Ｐゴシック" panose="020B0600070205080204" pitchFamily="34" charset="-128"/>
              </a:rPr>
              <a:t>Proxy cache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Browser cache</a:t>
            </a:r>
          </a:p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Better performance</a:t>
            </a:r>
          </a:p>
          <a:p>
            <a:pPr lvl="1" eaLnBrk="1" hangingPunct="1"/>
            <a:r>
              <a:rPr lang="en-US" altLang="en-US" sz="2800">
                <a:ea typeface="ＭＳ Ｐゴシック" panose="020B0600070205080204" pitchFamily="34" charset="-128"/>
              </a:rPr>
              <a:t>Lower RTT</a:t>
            </a:r>
          </a:p>
          <a:p>
            <a:pPr lvl="1" eaLnBrk="1" hangingPunct="1"/>
            <a:r>
              <a:rPr lang="en-US" altLang="en-US" sz="2800">
                <a:ea typeface="ＭＳ Ｐゴシック" panose="020B0600070205080204" pitchFamily="34" charset="-128"/>
              </a:rPr>
              <a:t>Existing connection</a:t>
            </a:r>
          </a:p>
          <a:p>
            <a:pPr lvl="1" eaLnBrk="1" hangingPunct="1"/>
            <a:r>
              <a:rPr lang="en-US" altLang="en-US" sz="2800">
                <a:ea typeface="ＭＳ Ｐゴシック" panose="020B0600070205080204" pitchFamily="34" charset="-128"/>
              </a:rPr>
              <a:t>Less network load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500">
              <a:ea typeface="ＭＳ Ｐゴシック" panose="020B0600070205080204" pitchFamily="34" charset="-128"/>
            </a:endParaRPr>
          </a:p>
        </p:txBody>
      </p:sp>
      <p:sp>
        <p:nvSpPr>
          <p:cNvPr id="44038" name="Slide Number Placeholder 5">
            <a:extLst>
              <a:ext uri="{FF2B5EF4-FFF2-40B4-BE49-F238E27FC236}">
                <a16:creationId xmlns:a16="http://schemas.microsoft.com/office/drawing/2014/main" id="{2C47B01E-BE1F-3B4C-85CB-881C5847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B4498AC-E1E1-7542-A02F-105A08725C8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7A2EE19F-DAC0-4F44-A0AA-407426C38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600200"/>
            <a:ext cx="48006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Courier New" pitchFamily="-111" charset="0"/>
              <a:ea typeface="+mn-ea"/>
            </a:endParaRPr>
          </a:p>
        </p:txBody>
      </p:sp>
      <p:graphicFrame>
        <p:nvGraphicFramePr>
          <p:cNvPr id="44034" name="Object 2">
            <a:extLst>
              <a:ext uri="{FF2B5EF4-FFF2-40B4-BE49-F238E27FC236}">
                <a16:creationId xmlns:a16="http://schemas.microsoft.com/office/drawing/2014/main" id="{6070EC09-D77C-444D-9515-2521923E5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2574925"/>
          <a:ext cx="5159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574925"/>
                        <a:ext cx="5159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0" name="Text Box 6">
            <a:extLst>
              <a:ext uri="{FF2B5EF4-FFF2-40B4-BE49-F238E27FC236}">
                <a16:creationId xmlns:a16="http://schemas.microsoft.com/office/drawing/2014/main" id="{05B435C0-C015-C944-BB34-B38568B7E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350" y="2982913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client</a:t>
            </a:r>
            <a:endParaRPr lang="en-US" altLang="en-US">
              <a:latin typeface="Arial" panose="020B0604020202020204" pitchFamily="34" charset="0"/>
            </a:endParaRPr>
          </a:p>
        </p:txBody>
      </p:sp>
      <p:graphicFrame>
        <p:nvGraphicFramePr>
          <p:cNvPr id="44035" name="Object 3">
            <a:extLst>
              <a:ext uri="{FF2B5EF4-FFF2-40B4-BE49-F238E27FC236}">
                <a16:creationId xmlns:a16="http://schemas.microsoft.com/office/drawing/2014/main" id="{5ACD55D5-953C-A449-9D84-3C852B3255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1188" y="4445000"/>
          <a:ext cx="5159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4445000"/>
                        <a:ext cx="51593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Text Box 8">
            <a:extLst>
              <a:ext uri="{FF2B5EF4-FFF2-40B4-BE49-F238E27FC236}">
                <a16:creationId xmlns:a16="http://schemas.microsoft.com/office/drawing/2014/main" id="{40394AAF-1075-7B4E-A8C1-02645F19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0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Proxy</a:t>
            </a:r>
          </a:p>
          <a:p>
            <a:r>
              <a:rPr lang="en-US" altLang="en-US">
                <a:latin typeface="Arial" panose="020B0604020202020204" pitchFamily="34" charset="0"/>
              </a:rPr>
              <a:t>server</a:t>
            </a:r>
          </a:p>
        </p:txBody>
      </p:sp>
      <p:grpSp>
        <p:nvGrpSpPr>
          <p:cNvPr id="44042" name="Group 9">
            <a:extLst>
              <a:ext uri="{FF2B5EF4-FFF2-40B4-BE49-F238E27FC236}">
                <a16:creationId xmlns:a16="http://schemas.microsoft.com/office/drawing/2014/main" id="{D6961CD3-27FA-1E4A-8F3D-295A33173748}"/>
              </a:ext>
            </a:extLst>
          </p:cNvPr>
          <p:cNvGrpSpPr>
            <a:grpSpLocks/>
          </p:cNvGrpSpPr>
          <p:nvPr/>
        </p:nvGrpSpPr>
        <p:grpSpPr bwMode="auto">
          <a:xfrm>
            <a:off x="6402388" y="3175000"/>
            <a:ext cx="346075" cy="742950"/>
            <a:chOff x="4180" y="783"/>
            <a:chExt cx="150" cy="307"/>
          </a:xfrm>
        </p:grpSpPr>
        <p:sp>
          <p:nvSpPr>
            <p:cNvPr id="44074" name="AutoShape 10">
              <a:extLst>
                <a:ext uri="{FF2B5EF4-FFF2-40B4-BE49-F238E27FC236}">
                  <a16:creationId xmlns:a16="http://schemas.microsoft.com/office/drawing/2014/main" id="{E778DE2F-27BA-5944-B497-D90B561A8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5" name="Rectangle 11">
              <a:extLst>
                <a:ext uri="{FF2B5EF4-FFF2-40B4-BE49-F238E27FC236}">
                  <a16:creationId xmlns:a16="http://schemas.microsoft.com/office/drawing/2014/main" id="{2A34B248-40C8-494F-91F9-3543E00DA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6" name="Rectangle 12">
              <a:extLst>
                <a:ext uri="{FF2B5EF4-FFF2-40B4-BE49-F238E27FC236}">
                  <a16:creationId xmlns:a16="http://schemas.microsoft.com/office/drawing/2014/main" id="{3908AC20-7FAA-474C-BB4E-C4481B256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7" name="AutoShape 13">
              <a:extLst>
                <a:ext uri="{FF2B5EF4-FFF2-40B4-BE49-F238E27FC236}">
                  <a16:creationId xmlns:a16="http://schemas.microsoft.com/office/drawing/2014/main" id="{F2AB9867-B8B8-C24A-9D36-6B61EB384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8" name="Line 14">
              <a:extLst>
                <a:ext uri="{FF2B5EF4-FFF2-40B4-BE49-F238E27FC236}">
                  <a16:creationId xmlns:a16="http://schemas.microsoft.com/office/drawing/2014/main" id="{FD6E31B4-C1E3-7F4D-ABAD-0DD2E5235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15">
              <a:extLst>
                <a:ext uri="{FF2B5EF4-FFF2-40B4-BE49-F238E27FC236}">
                  <a16:creationId xmlns:a16="http://schemas.microsoft.com/office/drawing/2014/main" id="{FD05A554-C8A9-354D-B976-37DADA4BCF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Rectangle 16">
              <a:extLst>
                <a:ext uri="{FF2B5EF4-FFF2-40B4-BE49-F238E27FC236}">
                  <a16:creationId xmlns:a16="http://schemas.microsoft.com/office/drawing/2014/main" id="{6D454383-2110-134B-99A1-825F36C0D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81" name="Rectangle 17">
              <a:extLst>
                <a:ext uri="{FF2B5EF4-FFF2-40B4-BE49-F238E27FC236}">
                  <a16:creationId xmlns:a16="http://schemas.microsoft.com/office/drawing/2014/main" id="{BBDD9391-664E-8D4A-879D-E599916D1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4043" name="Freeform 18">
            <a:extLst>
              <a:ext uri="{FF2B5EF4-FFF2-40B4-BE49-F238E27FC236}">
                <a16:creationId xmlns:a16="http://schemas.microsoft.com/office/drawing/2014/main" id="{BB77CFE8-12DE-E744-90CA-4B8A1E29840C}"/>
              </a:ext>
            </a:extLst>
          </p:cNvPr>
          <p:cNvSpPr>
            <a:spLocks/>
          </p:cNvSpPr>
          <p:nvPr/>
        </p:nvSpPr>
        <p:spPr bwMode="auto">
          <a:xfrm>
            <a:off x="4918075" y="2760663"/>
            <a:ext cx="3251200" cy="730250"/>
          </a:xfrm>
          <a:custGeom>
            <a:avLst/>
            <a:gdLst>
              <a:gd name="T0" fmla="*/ 0 w 2048"/>
              <a:gd name="T1" fmla="*/ 2147483647 h 460"/>
              <a:gd name="T2" fmla="*/ 2147483647 w 2048"/>
              <a:gd name="T3" fmla="*/ 2147483647 h 460"/>
              <a:gd name="T4" fmla="*/ 2147483647 w 2048"/>
              <a:gd name="T5" fmla="*/ 0 h 460"/>
              <a:gd name="T6" fmla="*/ 0 60000 65536"/>
              <a:gd name="T7" fmla="*/ 0 60000 65536"/>
              <a:gd name="T8" fmla="*/ 0 60000 65536"/>
              <a:gd name="T9" fmla="*/ 0 w 2048"/>
              <a:gd name="T10" fmla="*/ 0 h 460"/>
              <a:gd name="T11" fmla="*/ 2048 w 204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" h="460">
                <a:moveTo>
                  <a:pt x="0" y="2"/>
                </a:moveTo>
                <a:lnTo>
                  <a:pt x="1011" y="460"/>
                </a:lnTo>
                <a:lnTo>
                  <a:pt x="204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4" name="Line 19">
            <a:extLst>
              <a:ext uri="{FF2B5EF4-FFF2-40B4-BE49-F238E27FC236}">
                <a16:creationId xmlns:a16="http://schemas.microsoft.com/office/drawing/2014/main" id="{65F4ECB0-0057-4545-AEEA-BDC9596177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1725" y="371475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20">
            <a:extLst>
              <a:ext uri="{FF2B5EF4-FFF2-40B4-BE49-F238E27FC236}">
                <a16:creationId xmlns:a16="http://schemas.microsoft.com/office/drawing/2014/main" id="{67A097D0-4A59-8948-BD7A-0EF196F1F0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2525" y="380206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Text Box 21">
            <a:extLst>
              <a:ext uri="{FF2B5EF4-FFF2-40B4-BE49-F238E27FC236}">
                <a16:creationId xmlns:a16="http://schemas.microsoft.com/office/drawing/2014/main" id="{516AF4D1-4E28-224A-BB39-508EA9B84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4899025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client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47" name="Text Box 22">
            <a:extLst>
              <a:ext uri="{FF2B5EF4-FFF2-40B4-BE49-F238E27FC236}">
                <a16:creationId xmlns:a16="http://schemas.microsoft.com/office/drawing/2014/main" id="{BDE2D262-4D67-BA44-9223-00501267AE60}"/>
              </a:ext>
            </a:extLst>
          </p:cNvPr>
          <p:cNvSpPr txBox="1">
            <a:spLocks noChangeArrowheads="1"/>
          </p:cNvSpPr>
          <p:nvPr/>
        </p:nvSpPr>
        <p:spPr bwMode="auto">
          <a:xfrm rot="1422049">
            <a:off x="5046663" y="2798763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request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48" name="Text Box 23">
            <a:extLst>
              <a:ext uri="{FF2B5EF4-FFF2-40B4-BE49-F238E27FC236}">
                <a16:creationId xmlns:a16="http://schemas.microsoft.com/office/drawing/2014/main" id="{BA2F71DA-98DC-3E4C-9A02-BEAEF60F4B8E}"/>
              </a:ext>
            </a:extLst>
          </p:cNvPr>
          <p:cNvSpPr txBox="1">
            <a:spLocks noChangeArrowheads="1"/>
          </p:cNvSpPr>
          <p:nvPr/>
        </p:nvSpPr>
        <p:spPr bwMode="auto">
          <a:xfrm rot="-1692639">
            <a:off x="4749800" y="3814763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request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49" name="Text Box 24">
            <a:extLst>
              <a:ext uri="{FF2B5EF4-FFF2-40B4-BE49-F238E27FC236}">
                <a16:creationId xmlns:a16="http://schemas.microsoft.com/office/drawing/2014/main" id="{202C3CAF-32A5-3D43-AA7D-9C707290FB0C}"/>
              </a:ext>
            </a:extLst>
          </p:cNvPr>
          <p:cNvSpPr txBox="1">
            <a:spLocks noChangeArrowheads="1"/>
          </p:cNvSpPr>
          <p:nvPr/>
        </p:nvSpPr>
        <p:spPr bwMode="auto">
          <a:xfrm rot="1411598">
            <a:off x="4764088" y="317658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response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50" name="Text Box 25">
            <a:extLst>
              <a:ext uri="{FF2B5EF4-FFF2-40B4-BE49-F238E27FC236}">
                <a16:creationId xmlns:a16="http://schemas.microsoft.com/office/drawing/2014/main" id="{A878A462-E88A-5B44-B688-D0A9B0EA77EF}"/>
              </a:ext>
            </a:extLst>
          </p:cNvPr>
          <p:cNvSpPr txBox="1">
            <a:spLocks noChangeArrowheads="1"/>
          </p:cNvSpPr>
          <p:nvPr/>
        </p:nvSpPr>
        <p:spPr bwMode="auto">
          <a:xfrm rot="-1737783">
            <a:off x="4932363" y="413385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response</a:t>
            </a:r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44051" name="Group 26">
            <a:extLst>
              <a:ext uri="{FF2B5EF4-FFF2-40B4-BE49-F238E27FC236}">
                <a16:creationId xmlns:a16="http://schemas.microsoft.com/office/drawing/2014/main" id="{9756414F-374F-154B-B5EB-EE08B1417F28}"/>
              </a:ext>
            </a:extLst>
          </p:cNvPr>
          <p:cNvGrpSpPr>
            <a:grpSpLocks/>
          </p:cNvGrpSpPr>
          <p:nvPr/>
        </p:nvGrpSpPr>
        <p:grpSpPr bwMode="auto">
          <a:xfrm>
            <a:off x="8326438" y="2384425"/>
            <a:ext cx="346075" cy="742950"/>
            <a:chOff x="4180" y="783"/>
            <a:chExt cx="150" cy="307"/>
          </a:xfrm>
        </p:grpSpPr>
        <p:sp>
          <p:nvSpPr>
            <p:cNvPr id="44066" name="AutoShape 27">
              <a:extLst>
                <a:ext uri="{FF2B5EF4-FFF2-40B4-BE49-F238E27FC236}">
                  <a16:creationId xmlns:a16="http://schemas.microsoft.com/office/drawing/2014/main" id="{BA6A573B-E165-EE42-AA86-5FB8D1EFF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7" name="Rectangle 28">
              <a:extLst>
                <a:ext uri="{FF2B5EF4-FFF2-40B4-BE49-F238E27FC236}">
                  <a16:creationId xmlns:a16="http://schemas.microsoft.com/office/drawing/2014/main" id="{CC7AF100-52D5-B044-BA28-6F896E904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8" name="Rectangle 29">
              <a:extLst>
                <a:ext uri="{FF2B5EF4-FFF2-40B4-BE49-F238E27FC236}">
                  <a16:creationId xmlns:a16="http://schemas.microsoft.com/office/drawing/2014/main" id="{C53B42D9-67BB-9B44-A423-27A04F0B1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9" name="AutoShape 30">
              <a:extLst>
                <a:ext uri="{FF2B5EF4-FFF2-40B4-BE49-F238E27FC236}">
                  <a16:creationId xmlns:a16="http://schemas.microsoft.com/office/drawing/2014/main" id="{C64FDF49-4C28-1142-9EF8-AAEA886DF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0" name="Line 31">
              <a:extLst>
                <a:ext uri="{FF2B5EF4-FFF2-40B4-BE49-F238E27FC236}">
                  <a16:creationId xmlns:a16="http://schemas.microsoft.com/office/drawing/2014/main" id="{3E31A963-9658-6345-BC68-EE9CC9CFE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1" name="Line 32">
              <a:extLst>
                <a:ext uri="{FF2B5EF4-FFF2-40B4-BE49-F238E27FC236}">
                  <a16:creationId xmlns:a16="http://schemas.microsoft.com/office/drawing/2014/main" id="{D56A23E7-0220-7F46-A6F7-C38E6A25D8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Rectangle 33">
              <a:extLst>
                <a:ext uri="{FF2B5EF4-FFF2-40B4-BE49-F238E27FC236}">
                  <a16:creationId xmlns:a16="http://schemas.microsoft.com/office/drawing/2014/main" id="{EA11E35A-C98B-2547-A8D9-207ABE738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3" name="Rectangle 34">
              <a:extLst>
                <a:ext uri="{FF2B5EF4-FFF2-40B4-BE49-F238E27FC236}">
                  <a16:creationId xmlns:a16="http://schemas.microsoft.com/office/drawing/2014/main" id="{CC45020C-1E6B-CA4C-81C6-A1B79837F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4052" name="Group 35">
            <a:extLst>
              <a:ext uri="{FF2B5EF4-FFF2-40B4-BE49-F238E27FC236}">
                <a16:creationId xmlns:a16="http://schemas.microsoft.com/office/drawing/2014/main" id="{E97B0698-4E98-4841-AE85-3D6BC27BE671}"/>
              </a:ext>
            </a:extLst>
          </p:cNvPr>
          <p:cNvGrpSpPr>
            <a:grpSpLocks/>
          </p:cNvGrpSpPr>
          <p:nvPr/>
        </p:nvGrpSpPr>
        <p:grpSpPr bwMode="auto">
          <a:xfrm>
            <a:off x="8326438" y="4289425"/>
            <a:ext cx="346075" cy="742950"/>
            <a:chOff x="4180" y="783"/>
            <a:chExt cx="150" cy="307"/>
          </a:xfrm>
        </p:grpSpPr>
        <p:sp>
          <p:nvSpPr>
            <p:cNvPr id="44058" name="AutoShape 36">
              <a:extLst>
                <a:ext uri="{FF2B5EF4-FFF2-40B4-BE49-F238E27FC236}">
                  <a16:creationId xmlns:a16="http://schemas.microsoft.com/office/drawing/2014/main" id="{E2C3D441-D01D-4548-8616-7794B35FE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59" name="Rectangle 37">
              <a:extLst>
                <a:ext uri="{FF2B5EF4-FFF2-40B4-BE49-F238E27FC236}">
                  <a16:creationId xmlns:a16="http://schemas.microsoft.com/office/drawing/2014/main" id="{1E1D0F77-CA03-FE4F-80A9-FF99DBA44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0" name="Rectangle 38">
              <a:extLst>
                <a:ext uri="{FF2B5EF4-FFF2-40B4-BE49-F238E27FC236}">
                  <a16:creationId xmlns:a16="http://schemas.microsoft.com/office/drawing/2014/main" id="{88357BB6-8D2F-E948-8F4D-BAAC8C1F0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1" name="AutoShape 39">
              <a:extLst>
                <a:ext uri="{FF2B5EF4-FFF2-40B4-BE49-F238E27FC236}">
                  <a16:creationId xmlns:a16="http://schemas.microsoft.com/office/drawing/2014/main" id="{76A1D2DA-5AC2-6B47-8040-282F9A6A9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2" name="Line 40">
              <a:extLst>
                <a:ext uri="{FF2B5EF4-FFF2-40B4-BE49-F238E27FC236}">
                  <a16:creationId xmlns:a16="http://schemas.microsoft.com/office/drawing/2014/main" id="{C04B7B04-F348-7D43-AC1A-D0490BE7D7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Line 41">
              <a:extLst>
                <a:ext uri="{FF2B5EF4-FFF2-40B4-BE49-F238E27FC236}">
                  <a16:creationId xmlns:a16="http://schemas.microsoft.com/office/drawing/2014/main" id="{1CEC8180-350F-2742-AEDE-1526B3CF0F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4" name="Rectangle 42">
              <a:extLst>
                <a:ext uri="{FF2B5EF4-FFF2-40B4-BE49-F238E27FC236}">
                  <a16:creationId xmlns:a16="http://schemas.microsoft.com/office/drawing/2014/main" id="{739454CE-B352-564E-8306-3D11F45ED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65" name="Rectangle 43">
              <a:extLst>
                <a:ext uri="{FF2B5EF4-FFF2-40B4-BE49-F238E27FC236}">
                  <a16:creationId xmlns:a16="http://schemas.microsoft.com/office/drawing/2014/main" id="{51259469-DBDB-1C47-B171-8FD8B4678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4053" name="Freeform 44">
            <a:extLst>
              <a:ext uri="{FF2B5EF4-FFF2-40B4-BE49-F238E27FC236}">
                <a16:creationId xmlns:a16="http://schemas.microsoft.com/office/drawing/2014/main" id="{C7B274FD-34BD-CE46-801D-C654532AA67D}"/>
              </a:ext>
            </a:extLst>
          </p:cNvPr>
          <p:cNvSpPr>
            <a:spLocks/>
          </p:cNvSpPr>
          <p:nvPr/>
        </p:nvSpPr>
        <p:spPr bwMode="auto">
          <a:xfrm>
            <a:off x="4891088" y="2835275"/>
            <a:ext cx="3363912" cy="755650"/>
          </a:xfrm>
          <a:custGeom>
            <a:avLst/>
            <a:gdLst>
              <a:gd name="T0" fmla="*/ 2147483647 w 2119"/>
              <a:gd name="T1" fmla="*/ 0 h 476"/>
              <a:gd name="T2" fmla="*/ 2147483647 w 2119"/>
              <a:gd name="T3" fmla="*/ 2147483647 h 476"/>
              <a:gd name="T4" fmla="*/ 0 w 2119"/>
              <a:gd name="T5" fmla="*/ 2147483647 h 476"/>
              <a:gd name="T6" fmla="*/ 0 60000 65536"/>
              <a:gd name="T7" fmla="*/ 0 60000 65536"/>
              <a:gd name="T8" fmla="*/ 0 60000 65536"/>
              <a:gd name="T9" fmla="*/ 0 w 2119"/>
              <a:gd name="T10" fmla="*/ 0 h 476"/>
              <a:gd name="T11" fmla="*/ 2119 w 2119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" h="476">
                <a:moveTo>
                  <a:pt x="2119" y="0"/>
                </a:moveTo>
                <a:lnTo>
                  <a:pt x="1020" y="476"/>
                </a:lnTo>
                <a:lnTo>
                  <a:pt x="0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54" name="Text Box 45">
            <a:extLst>
              <a:ext uri="{FF2B5EF4-FFF2-40B4-BE49-F238E27FC236}">
                <a16:creationId xmlns:a16="http://schemas.microsoft.com/office/drawing/2014/main" id="{1846CE2B-D330-8248-A4FF-D7EED53B0F01}"/>
              </a:ext>
            </a:extLst>
          </p:cNvPr>
          <p:cNvSpPr txBox="1">
            <a:spLocks noChangeArrowheads="1"/>
          </p:cNvSpPr>
          <p:nvPr/>
        </p:nvSpPr>
        <p:spPr bwMode="auto">
          <a:xfrm rot="-1419968">
            <a:off x="6683375" y="2814638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request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55" name="Text Box 46">
            <a:extLst>
              <a:ext uri="{FF2B5EF4-FFF2-40B4-BE49-F238E27FC236}">
                <a16:creationId xmlns:a16="http://schemas.microsoft.com/office/drawing/2014/main" id="{C4E6FBB9-8527-C248-90A3-7E313E7EC8B5}"/>
              </a:ext>
            </a:extLst>
          </p:cNvPr>
          <p:cNvSpPr txBox="1">
            <a:spLocks noChangeArrowheads="1"/>
          </p:cNvSpPr>
          <p:nvPr/>
        </p:nvSpPr>
        <p:spPr bwMode="auto">
          <a:xfrm rot="-1415789">
            <a:off x="6716713" y="315753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HTTP response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56" name="Text Box 47">
            <a:extLst>
              <a:ext uri="{FF2B5EF4-FFF2-40B4-BE49-F238E27FC236}">
                <a16:creationId xmlns:a16="http://schemas.microsoft.com/office/drawing/2014/main" id="{D16A8385-1435-9249-96B3-6A9357E4B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3" y="5080000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origin 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server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57" name="Text Box 48">
            <a:extLst>
              <a:ext uri="{FF2B5EF4-FFF2-40B4-BE49-F238E27FC236}">
                <a16:creationId xmlns:a16="http://schemas.microsoft.com/office/drawing/2014/main" id="{BEC396B7-9019-A24C-AB78-013816F5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488" y="1746250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origin </a:t>
            </a:r>
          </a:p>
          <a:p>
            <a:r>
              <a:rPr lang="en-US" altLang="en-US" sz="1600">
                <a:latin typeface="Arial" panose="020B0604020202020204" pitchFamily="34" charset="0"/>
              </a:rPr>
              <a:t>server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E48FC05-E2E5-9F43-91BE-A3B8DC0B1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Randomization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30FE106-E0C6-DE4F-8666-A9199A7B8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Distributed adaptive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 distributed parties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Adapting independently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Risk of synchronization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Many parties reacting at the same time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Leading to bad aggregate behavior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Randomization can desynchronize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Ethernet back-off, Random Early Detection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Rather than imposing centralized control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F1E8A8F2-3689-AD46-9AEC-6B9AF7D6FA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3095" y="2468875"/>
            <a:ext cx="7772400" cy="1470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Key Concepts in Networking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FD753DF-70B0-CE40-91BF-0D6414D04F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872932-02BA-5F4D-9F39-321283014CC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3246685-F397-FE47-AA12-161D07B67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Randomization: Ethernet Back-off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123724B-9D83-874F-9579-4410E42E4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2286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Random access: exponential back-off</a:t>
            </a:r>
          </a:p>
          <a:p>
            <a:pPr lvl="1">
              <a:lnSpc>
                <a:spcPct val="11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After collision, wait random time before retrying</a:t>
            </a:r>
          </a:p>
          <a:p>
            <a:pPr lvl="1">
              <a:lnSpc>
                <a:spcPct val="11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After m</a:t>
            </a:r>
            <a:r>
              <a:rPr lang="en-US" altLang="en-US" baseline="30000">
                <a:ea typeface="ＭＳ Ｐゴシック" panose="020B0600070205080204" pitchFamily="34" charset="-128"/>
              </a:rPr>
              <a:t>th</a:t>
            </a:r>
            <a:r>
              <a:rPr lang="en-US" altLang="en-US">
                <a:ea typeface="ＭＳ Ｐゴシック" panose="020B0600070205080204" pitchFamily="34" charset="-128"/>
              </a:rPr>
              <a:t>, choose K randomly from {0, …, 2</a:t>
            </a:r>
            <a:r>
              <a:rPr lang="en-US" altLang="en-US" baseline="30000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-1}</a:t>
            </a:r>
          </a:p>
          <a:p>
            <a:pPr lvl="1">
              <a:lnSpc>
                <a:spcPct val="11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Wait for K*512 bit times before trying again</a:t>
            </a:r>
          </a:p>
        </p:txBody>
      </p:sp>
      <p:pic>
        <p:nvPicPr>
          <p:cNvPr id="47108" name="Picture 4" descr="551 metcalfe-enet">
            <a:extLst>
              <a:ext uri="{FF2B5EF4-FFF2-40B4-BE49-F238E27FC236}">
                <a16:creationId xmlns:a16="http://schemas.microsoft.com/office/drawing/2014/main" id="{AC12A729-B90F-0942-830D-C326635FC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81400"/>
            <a:ext cx="5922963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CBE34EB-9FD2-4241-917B-862B242C2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4200">
                <a:ea typeface="ＭＳ Ｐゴシック" panose="020B0600070205080204" pitchFamily="34" charset="-128"/>
              </a:rPr>
              <a:t>Randomization: Dropping Packets Early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9250AB3-A653-D042-8FEA-14ECBCFE9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Congestion on a link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Eventually the queue becomes full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And new packets must be dropped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Drop-tail queuing leads to bursty loss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Many packets encounter a full queue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Many TCP senders reduce their sending rates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49156" name="Group 4">
            <a:extLst>
              <a:ext uri="{FF2B5EF4-FFF2-40B4-BE49-F238E27FC236}">
                <a16:creationId xmlns:a16="http://schemas.microsoft.com/office/drawing/2014/main" id="{FCF72AA2-72C6-7C4F-8F80-88C68FE242AC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830763"/>
            <a:ext cx="2689225" cy="1036637"/>
            <a:chOff x="1550" y="2813"/>
            <a:chExt cx="3096" cy="1355"/>
          </a:xfrm>
        </p:grpSpPr>
        <p:grpSp>
          <p:nvGrpSpPr>
            <p:cNvPr id="49157" name="Group 5">
              <a:extLst>
                <a:ext uri="{FF2B5EF4-FFF2-40B4-BE49-F238E27FC236}">
                  <a16:creationId xmlns:a16="http://schemas.microsoft.com/office/drawing/2014/main" id="{D83D10FE-6A00-FC4E-B3D8-2DDE778AC6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2" y="3128"/>
              <a:ext cx="1093" cy="752"/>
              <a:chOff x="10808" y="10250"/>
              <a:chExt cx="1018" cy="403"/>
            </a:xfrm>
          </p:grpSpPr>
          <p:sp>
            <p:nvSpPr>
              <p:cNvPr id="49162" name="Rectangle 6">
                <a:extLst>
                  <a:ext uri="{FF2B5EF4-FFF2-40B4-BE49-F238E27FC236}">
                    <a16:creationId xmlns:a16="http://schemas.microsoft.com/office/drawing/2014/main" id="{AA512323-9581-A345-862F-452C8C839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2" y="10250"/>
                <a:ext cx="994" cy="403"/>
              </a:xfrm>
              <a:prstGeom prst="rect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163" name="Freeform 7">
                <a:extLst>
                  <a:ext uri="{FF2B5EF4-FFF2-40B4-BE49-F238E27FC236}">
                    <a16:creationId xmlns:a16="http://schemas.microsoft.com/office/drawing/2014/main" id="{28D85C4A-56BB-A144-A3F0-EE32624DE2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8" y="10272"/>
                <a:ext cx="610" cy="374"/>
              </a:xfrm>
              <a:custGeom>
                <a:avLst/>
                <a:gdLst>
                  <a:gd name="T0" fmla="*/ 0 w 855"/>
                  <a:gd name="T1" fmla="*/ 0 h 390"/>
                  <a:gd name="T2" fmla="*/ 435 w 855"/>
                  <a:gd name="T3" fmla="*/ 0 h 390"/>
                  <a:gd name="T4" fmla="*/ 435 w 855"/>
                  <a:gd name="T5" fmla="*/ 359 h 390"/>
                  <a:gd name="T6" fmla="*/ 23 w 855"/>
                  <a:gd name="T7" fmla="*/ 359 h 3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5"/>
                  <a:gd name="T13" fmla="*/ 0 h 390"/>
                  <a:gd name="T14" fmla="*/ 855 w 855"/>
                  <a:gd name="T15" fmla="*/ 390 h 3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5" h="390">
                    <a:moveTo>
                      <a:pt x="0" y="0"/>
                    </a:moveTo>
                    <a:lnTo>
                      <a:pt x="855" y="0"/>
                    </a:lnTo>
                    <a:lnTo>
                      <a:pt x="855" y="390"/>
                    </a:lnTo>
                    <a:lnTo>
                      <a:pt x="45" y="39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Helvetica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164" name="Line 8">
                <a:extLst>
                  <a:ext uri="{FF2B5EF4-FFF2-40B4-BE49-F238E27FC236}">
                    <a16:creationId xmlns:a16="http://schemas.microsoft.com/office/drawing/2014/main" id="{E0DF0EE5-88C6-B340-8A3F-ECA6715AC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8" y="10272"/>
                <a:ext cx="39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5" name="Line 9">
                <a:extLst>
                  <a:ext uri="{FF2B5EF4-FFF2-40B4-BE49-F238E27FC236}">
                    <a16:creationId xmlns:a16="http://schemas.microsoft.com/office/drawing/2014/main" id="{00EE3A77-9DB8-B04E-A32D-7220BCE577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0" y="10646"/>
                <a:ext cx="38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6" name="Line 10">
                <a:extLst>
                  <a:ext uri="{FF2B5EF4-FFF2-40B4-BE49-F238E27FC236}">
                    <a16:creationId xmlns:a16="http://schemas.microsoft.com/office/drawing/2014/main" id="{B3A6B769-A805-8342-AA1C-80D58FEDE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44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7" name="Line 11">
                <a:extLst>
                  <a:ext uri="{FF2B5EF4-FFF2-40B4-BE49-F238E27FC236}">
                    <a16:creationId xmlns:a16="http://schemas.microsoft.com/office/drawing/2014/main" id="{7349BA30-1317-EB4F-A5B1-BF5F2DDB7B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79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8" name="Line 12">
                <a:extLst>
                  <a:ext uri="{FF2B5EF4-FFF2-40B4-BE49-F238E27FC236}">
                    <a16:creationId xmlns:a16="http://schemas.microsoft.com/office/drawing/2014/main" id="{A47E78CE-56CF-604C-B8E2-5B653A87E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14" y="10329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9" name="Line 13">
                <a:extLst>
                  <a:ext uri="{FF2B5EF4-FFF2-40B4-BE49-F238E27FC236}">
                    <a16:creationId xmlns:a16="http://schemas.microsoft.com/office/drawing/2014/main" id="{A4030E7A-F909-0847-9E9A-120C8DC43A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49" y="1032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0" name="Line 14">
                <a:extLst>
                  <a:ext uri="{FF2B5EF4-FFF2-40B4-BE49-F238E27FC236}">
                    <a16:creationId xmlns:a16="http://schemas.microsoft.com/office/drawing/2014/main" id="{8204D1D8-B0DC-624D-BDB4-455753A3C8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84" y="10322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1" name="Line 15">
                <a:extLst>
                  <a:ext uri="{FF2B5EF4-FFF2-40B4-BE49-F238E27FC236}">
                    <a16:creationId xmlns:a16="http://schemas.microsoft.com/office/drawing/2014/main" id="{C2C1241F-8D69-3B46-9EB4-AB8A564375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18" y="10322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2" name="Line 16">
                <a:extLst>
                  <a:ext uri="{FF2B5EF4-FFF2-40B4-BE49-F238E27FC236}">
                    <a16:creationId xmlns:a16="http://schemas.microsoft.com/office/drawing/2014/main" id="{6ED8FB0A-3B6C-0844-9582-94A8CD78C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09" y="10452"/>
                <a:ext cx="417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58" name="Freeform 17">
              <a:extLst>
                <a:ext uri="{FF2B5EF4-FFF2-40B4-BE49-F238E27FC236}">
                  <a16:creationId xmlns:a16="http://schemas.microsoft.com/office/drawing/2014/main" id="{70453150-542E-D44A-B90C-E5E817E06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2813"/>
              <a:ext cx="992" cy="532"/>
            </a:xfrm>
            <a:custGeom>
              <a:avLst/>
              <a:gdLst>
                <a:gd name="T0" fmla="*/ 0 w 992"/>
                <a:gd name="T1" fmla="*/ 0 h 532"/>
                <a:gd name="T2" fmla="*/ 411 w 992"/>
                <a:gd name="T3" fmla="*/ 435 h 532"/>
                <a:gd name="T4" fmla="*/ 992 w 992"/>
                <a:gd name="T5" fmla="*/ 532 h 532"/>
                <a:gd name="T6" fmla="*/ 0 60000 65536"/>
                <a:gd name="T7" fmla="*/ 0 60000 65536"/>
                <a:gd name="T8" fmla="*/ 0 60000 65536"/>
                <a:gd name="T9" fmla="*/ 0 w 992"/>
                <a:gd name="T10" fmla="*/ 0 h 532"/>
                <a:gd name="T11" fmla="*/ 992 w 992"/>
                <a:gd name="T12" fmla="*/ 532 h 5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2" h="532">
                  <a:moveTo>
                    <a:pt x="0" y="0"/>
                  </a:moveTo>
                  <a:cubicBezTo>
                    <a:pt x="123" y="173"/>
                    <a:pt x="246" y="346"/>
                    <a:pt x="411" y="435"/>
                  </a:cubicBezTo>
                  <a:cubicBezTo>
                    <a:pt x="576" y="524"/>
                    <a:pt x="784" y="528"/>
                    <a:pt x="992" y="53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59" name="Freeform 18">
              <a:extLst>
                <a:ext uri="{FF2B5EF4-FFF2-40B4-BE49-F238E27FC236}">
                  <a16:creationId xmlns:a16="http://schemas.microsoft.com/office/drawing/2014/main" id="{06E67473-C97D-8848-B331-A19E50BD893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74" y="3636"/>
              <a:ext cx="992" cy="532"/>
            </a:xfrm>
            <a:custGeom>
              <a:avLst/>
              <a:gdLst>
                <a:gd name="T0" fmla="*/ 0 w 992"/>
                <a:gd name="T1" fmla="*/ 0 h 532"/>
                <a:gd name="T2" fmla="*/ 411 w 992"/>
                <a:gd name="T3" fmla="*/ 435 h 532"/>
                <a:gd name="T4" fmla="*/ 992 w 992"/>
                <a:gd name="T5" fmla="*/ 532 h 532"/>
                <a:gd name="T6" fmla="*/ 0 60000 65536"/>
                <a:gd name="T7" fmla="*/ 0 60000 65536"/>
                <a:gd name="T8" fmla="*/ 0 60000 65536"/>
                <a:gd name="T9" fmla="*/ 0 w 992"/>
                <a:gd name="T10" fmla="*/ 0 h 532"/>
                <a:gd name="T11" fmla="*/ 992 w 992"/>
                <a:gd name="T12" fmla="*/ 532 h 5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2" h="532">
                  <a:moveTo>
                    <a:pt x="0" y="0"/>
                  </a:moveTo>
                  <a:cubicBezTo>
                    <a:pt x="123" y="173"/>
                    <a:pt x="246" y="346"/>
                    <a:pt x="411" y="435"/>
                  </a:cubicBezTo>
                  <a:cubicBezTo>
                    <a:pt x="576" y="524"/>
                    <a:pt x="784" y="528"/>
                    <a:pt x="992" y="53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160" name="Line 19">
              <a:extLst>
                <a:ext uri="{FF2B5EF4-FFF2-40B4-BE49-F238E27FC236}">
                  <a16:creationId xmlns:a16="http://schemas.microsoft.com/office/drawing/2014/main" id="{5936406F-A5B2-DB4D-BD13-795C89F587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0" y="3491"/>
              <a:ext cx="101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1" name="Line 20">
              <a:extLst>
                <a:ext uri="{FF2B5EF4-FFF2-40B4-BE49-F238E27FC236}">
                  <a16:creationId xmlns:a16="http://schemas.microsoft.com/office/drawing/2014/main" id="{109FE11C-CA6D-A245-9AD2-B941FDE688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0" y="3491"/>
              <a:ext cx="101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07C9520-E75C-C748-B1DB-3C95FFA29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4200">
                <a:ea typeface="ＭＳ Ｐゴシック" panose="020B0600070205080204" pitchFamily="34" charset="-128"/>
              </a:rPr>
              <a:t>Randomization: Dropping Packets Early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0F4F082-E4CE-FE43-8FEF-3A1484878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Better to give early feedback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Get a few connections to slow down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before it is too late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Random Early Detection (RED)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Randomly drop packets when queue (near) full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Drop rate increases as function of queue length</a:t>
            </a:r>
          </a:p>
        </p:txBody>
      </p:sp>
      <p:grpSp>
        <p:nvGrpSpPr>
          <p:cNvPr id="50180" name="Group 21">
            <a:extLst>
              <a:ext uri="{FF2B5EF4-FFF2-40B4-BE49-F238E27FC236}">
                <a16:creationId xmlns:a16="http://schemas.microsoft.com/office/drawing/2014/main" id="{A6890B66-910C-5046-AAC1-50805790689B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4495800"/>
            <a:ext cx="2979738" cy="1643063"/>
            <a:chOff x="1673" y="2963"/>
            <a:chExt cx="2243" cy="1222"/>
          </a:xfrm>
        </p:grpSpPr>
        <p:sp>
          <p:nvSpPr>
            <p:cNvPr id="50181" name="Freeform 22">
              <a:extLst>
                <a:ext uri="{FF2B5EF4-FFF2-40B4-BE49-F238E27FC236}">
                  <a16:creationId xmlns:a16="http://schemas.microsoft.com/office/drawing/2014/main" id="{58D157BA-E65C-2742-9CBE-C753EF810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" y="3186"/>
              <a:ext cx="1584" cy="624"/>
            </a:xfrm>
            <a:custGeom>
              <a:avLst/>
              <a:gdLst>
                <a:gd name="T0" fmla="*/ 0 w 1584"/>
                <a:gd name="T1" fmla="*/ 624 h 624"/>
                <a:gd name="T2" fmla="*/ 432 w 1584"/>
                <a:gd name="T3" fmla="*/ 624 h 624"/>
                <a:gd name="T4" fmla="*/ 1104 w 1584"/>
                <a:gd name="T5" fmla="*/ 288 h 624"/>
                <a:gd name="T6" fmla="*/ 1104 w 1584"/>
                <a:gd name="T7" fmla="*/ 0 h 624"/>
                <a:gd name="T8" fmla="*/ 1584 w 1584"/>
                <a:gd name="T9" fmla="*/ 0 h 6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624"/>
                <a:gd name="T17" fmla="*/ 1584 w 1584"/>
                <a:gd name="T18" fmla="*/ 624 h 6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624">
                  <a:moveTo>
                    <a:pt x="0" y="624"/>
                  </a:moveTo>
                  <a:lnTo>
                    <a:pt x="432" y="624"/>
                  </a:lnTo>
                  <a:lnTo>
                    <a:pt x="1104" y="288"/>
                  </a:lnTo>
                  <a:lnTo>
                    <a:pt x="1104" y="0"/>
                  </a:lnTo>
                  <a:lnTo>
                    <a:pt x="1584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2" name="Freeform 23">
              <a:extLst>
                <a:ext uri="{FF2B5EF4-FFF2-40B4-BE49-F238E27FC236}">
                  <a16:creationId xmlns:a16="http://schemas.microsoft.com/office/drawing/2014/main" id="{045500C3-B6CA-4E40-A803-91422BED2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" y="3042"/>
              <a:ext cx="1632" cy="768"/>
            </a:xfrm>
            <a:custGeom>
              <a:avLst/>
              <a:gdLst>
                <a:gd name="T0" fmla="*/ 0 w 1632"/>
                <a:gd name="T1" fmla="*/ 0 h 720"/>
                <a:gd name="T2" fmla="*/ 0 w 1632"/>
                <a:gd name="T3" fmla="*/ 819 h 720"/>
                <a:gd name="T4" fmla="*/ 1632 w 1632"/>
                <a:gd name="T5" fmla="*/ 819 h 720"/>
                <a:gd name="T6" fmla="*/ 0 60000 65536"/>
                <a:gd name="T7" fmla="*/ 0 60000 65536"/>
                <a:gd name="T8" fmla="*/ 0 60000 65536"/>
                <a:gd name="T9" fmla="*/ 0 w 1632"/>
                <a:gd name="T10" fmla="*/ 0 h 720"/>
                <a:gd name="T11" fmla="*/ 1632 w 1632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2" h="720">
                  <a:moveTo>
                    <a:pt x="0" y="0"/>
                  </a:moveTo>
                  <a:lnTo>
                    <a:pt x="0" y="720"/>
                  </a:lnTo>
                  <a:lnTo>
                    <a:pt x="1632" y="72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3" name="Line 24">
              <a:extLst>
                <a:ext uri="{FF2B5EF4-FFF2-40B4-BE49-F238E27FC236}">
                  <a16:creationId xmlns:a16="http://schemas.microsoft.com/office/drawing/2014/main" id="{4BC83C06-9844-CA47-BBEB-077B943DD0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3" y="3474"/>
              <a:ext cx="1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4" name="Line 25">
              <a:extLst>
                <a:ext uri="{FF2B5EF4-FFF2-40B4-BE49-F238E27FC236}">
                  <a16:creationId xmlns:a16="http://schemas.microsoft.com/office/drawing/2014/main" id="{781DC114-3B5C-DA42-8851-CBA4E01DC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3" y="3186"/>
              <a:ext cx="120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5" name="Text Box 26">
              <a:extLst>
                <a:ext uri="{FF2B5EF4-FFF2-40B4-BE49-F238E27FC236}">
                  <a16:creationId xmlns:a16="http://schemas.microsoft.com/office/drawing/2014/main" id="{404C7515-3F69-1844-BD0C-D5960CBDC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4" y="3913"/>
              <a:ext cx="202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panose="020B0604020202020204" pitchFamily="34" charset="0"/>
                </a:rPr>
                <a:t>Average Queue Length</a:t>
              </a:r>
            </a:p>
          </p:txBody>
        </p:sp>
        <p:sp>
          <p:nvSpPr>
            <p:cNvPr id="50186" name="Text Box 27">
              <a:extLst>
                <a:ext uri="{FF2B5EF4-FFF2-40B4-BE49-F238E27FC236}">
                  <a16:creationId xmlns:a16="http://schemas.microsoft.com/office/drawing/2014/main" id="{9B390AC4-D892-9F48-A587-3BC63159A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1303" y="3333"/>
              <a:ext cx="1016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Arial" panose="020B0604020202020204" pitchFamily="34" charset="0"/>
                </a:rPr>
                <a:t>Probability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1768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5DDB2E2-AB49-CD41-AC79-6CBAE33A8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Soft State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D61BA10-1CC2-0443-83F6-08DB132EA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State: stored in nodes by network protocols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Installed by receiver of a set-up message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Updated when conditions change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Hard state: valid unless told otherwise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Removed by receiver of tear-down message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Requires error handling to deal with sender failure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Soft state: invalid if not told to refresh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Periodically refreshed, removed by timeout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Soft state reduces complexity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DNS caching, DHCP leases</a:t>
            </a:r>
          </a:p>
        </p:txBody>
      </p:sp>
      <p:pic>
        <p:nvPicPr>
          <p:cNvPr id="51204" name="Picture 4" descr="j0228059[1]">
            <a:extLst>
              <a:ext uri="{FF2B5EF4-FFF2-40B4-BE49-F238E27FC236}">
                <a16:creationId xmlns:a16="http://schemas.microsoft.com/office/drawing/2014/main" id="{017EAB98-9A63-C44B-8126-AE749A411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029200"/>
            <a:ext cx="1304925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5" name="Picture 5" descr="MCj02933800000[1]">
            <a:extLst>
              <a:ext uri="{FF2B5EF4-FFF2-40B4-BE49-F238E27FC236}">
                <a16:creationId xmlns:a16="http://schemas.microsoft.com/office/drawing/2014/main" id="{903BDA34-0DB4-884D-9360-332912F6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905000"/>
            <a:ext cx="148431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614F87C-74A5-814F-A177-7E518D41A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Soft State: DNS Caching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9001A2D-E1B3-9944-B327-BFA26F1B19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Cache consistency is a hard problem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Ensuring the cached copy is not out of date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Strawman: explicit revocation or updates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Keep track of everyone who has cached information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If name-to-host mapping changes, update caches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Soft state solution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DNS responses include a “time to live” (TTL) field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Cached entry is deleted after TTL expires</a:t>
            </a:r>
          </a:p>
        </p:txBody>
      </p:sp>
      <p:pic>
        <p:nvPicPr>
          <p:cNvPr id="52228" name="Picture 4" descr="j0285750">
            <a:extLst>
              <a:ext uri="{FF2B5EF4-FFF2-40B4-BE49-F238E27FC236}">
                <a16:creationId xmlns:a16="http://schemas.microsoft.com/office/drawing/2014/main" id="{80A1A421-B31D-8146-885C-BB5A9CB9C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5" y="5448300"/>
            <a:ext cx="19208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j0285750">
            <a:extLst>
              <a:ext uri="{FF2B5EF4-FFF2-40B4-BE49-F238E27FC236}">
                <a16:creationId xmlns:a16="http://schemas.microsoft.com/office/drawing/2014/main" id="{2D1ADA5A-45E1-504B-AF9D-AC7666709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62213" y="5486400"/>
            <a:ext cx="5746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 descr="j0285750">
            <a:extLst>
              <a:ext uri="{FF2B5EF4-FFF2-40B4-BE49-F238E27FC236}">
                <a16:creationId xmlns:a16="http://schemas.microsoft.com/office/drawing/2014/main" id="{0889A6CC-58E4-FF46-91FC-6C6F39072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63675" y="5948363"/>
            <a:ext cx="5746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 descr="j0285750">
            <a:extLst>
              <a:ext uri="{FF2B5EF4-FFF2-40B4-BE49-F238E27FC236}">
                <a16:creationId xmlns:a16="http://schemas.microsoft.com/office/drawing/2014/main" id="{C6C3AC00-9AB6-DA41-A4EF-60DBD3380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06700" y="6254750"/>
            <a:ext cx="5746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Line 8">
            <a:extLst>
              <a:ext uri="{FF2B5EF4-FFF2-40B4-BE49-F238E27FC236}">
                <a16:creationId xmlns:a16="http://schemas.microsoft.com/office/drawing/2014/main" id="{30053BFA-010B-194E-AFCC-64E3F24E5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98788" y="5678488"/>
            <a:ext cx="3303587" cy="307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9">
            <a:extLst>
              <a:ext uri="{FF2B5EF4-FFF2-40B4-BE49-F238E27FC236}">
                <a16:creationId xmlns:a16="http://schemas.microsoft.com/office/drawing/2014/main" id="{B2FF020C-F272-0D46-B925-8864A6E20C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0250" y="6024563"/>
            <a:ext cx="4302125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0">
            <a:extLst>
              <a:ext uri="{FF2B5EF4-FFF2-40B4-BE49-F238E27FC236}">
                <a16:creationId xmlns:a16="http://schemas.microsoft.com/office/drawing/2014/main" id="{607DD0FB-6222-F342-A41F-AFAAE2CD8C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82963" y="6062663"/>
            <a:ext cx="2957512" cy="307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5AFC83A-2795-F54A-B277-EE8F95265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Soft State: DHCP Leases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AA8BF32-06BC-2E4F-856C-9D71F75B4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DHCP “offer message” from the server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Configuration parameters (proposed IP address, mask, gateway router, DNS server, ...)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Lease time (the time information remains valid)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Why is a lease time necessary?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Client can release address (DHCP RELEASE)</a:t>
            </a:r>
          </a:p>
          <a:p>
            <a:pPr lvl="2"/>
            <a:r>
              <a:rPr lang="en-US" altLang="en-US" sz="2300">
                <a:ea typeface="ＭＳ Ｐゴシック" panose="020B0600070205080204" pitchFamily="34" charset="-128"/>
              </a:rPr>
              <a:t>E.g., “ipconfig /release” or clean shutdown of computer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But, the host might not release the address</a:t>
            </a:r>
          </a:p>
          <a:p>
            <a:pPr lvl="2"/>
            <a:r>
              <a:rPr lang="en-US" altLang="en-US" sz="2300">
                <a:ea typeface="ＭＳ Ｐゴシック" panose="020B0600070205080204" pitchFamily="34" charset="-128"/>
              </a:rPr>
              <a:t>E.g., the host crashes or buggy client software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You don’t want address to be allocated forever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DF6D2CC-C399-0E45-9C48-286790106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Layering: A Modular Approach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27E9E8B-99AE-A346-B51C-BE03632D1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297815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Sub-divide the problem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Each layer relies on services from layer below </a:t>
            </a:r>
          </a:p>
          <a:p>
            <a:pPr lvl="1">
              <a:spcAft>
                <a:spcPts val="6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Each layer exports services to layer above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Interface between layers defines interaction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Hides implementation details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Layers can change without disturbing other layers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5D3D7CFC-CC1C-F442-A1C4-4C6E420EA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3600"/>
            <a:ext cx="4800600" cy="609600"/>
          </a:xfrm>
          <a:prstGeom prst="rect">
            <a:avLst/>
          </a:prstGeom>
          <a:solidFill>
            <a:srgbClr val="66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latin typeface="Arial" panose="020B0604020202020204" pitchFamily="34" charset="0"/>
              </a:rPr>
              <a:t>Link hardware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2E6A97E6-C01F-B045-B8C8-6179F102F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335588"/>
            <a:ext cx="4800600" cy="608012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latin typeface="Arial" panose="020B0604020202020204" pitchFamily="34" charset="0"/>
              </a:rPr>
              <a:t>Host-to-host connectivity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C3038BBC-7626-4448-A6B0-047982F82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725988"/>
            <a:ext cx="4800600" cy="6096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0">
                <a:latin typeface="Arial" panose="020B0604020202020204" pitchFamily="34" charset="0"/>
              </a:rPr>
              <a:t>Application-to-application channels</a:t>
            </a:r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A7D3A9D6-0651-044C-BC80-065353B1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14800"/>
            <a:ext cx="4800600" cy="611188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latin typeface="Arial" panose="020B0604020202020204" pitchFamily="34" charset="0"/>
              </a:rPr>
              <a:t>Application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2EFF0E3-9846-B74D-9942-D72956729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Layering: Standing on Shoulders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724A728-A76B-574F-A674-AABFB73FF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1582738"/>
            <a:ext cx="914400" cy="58261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4237E484-F39B-D542-BBC6-3093CFB16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3" y="2774950"/>
            <a:ext cx="914400" cy="5826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643FD1A1-58DA-8E48-9654-79832E6C3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" y="168275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8DF6E838-930D-5845-86E2-5360F0564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2873375"/>
            <a:ext cx="60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latin typeface="Times New Roman" panose="02020603050405020304" pitchFamily="18" charset="0"/>
              </a:rPr>
              <a:t>TCP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1F7306ED-60C4-5549-9473-7B628552CBDF}"/>
              </a:ext>
            </a:extLst>
          </p:cNvPr>
          <p:cNvGrpSpPr>
            <a:grpSpLocks/>
          </p:cNvGrpSpPr>
          <p:nvPr/>
        </p:nvGrpSpPr>
        <p:grpSpPr bwMode="auto">
          <a:xfrm>
            <a:off x="688975" y="3962400"/>
            <a:ext cx="914400" cy="582612"/>
            <a:chOff x="323" y="2664"/>
            <a:chExt cx="576" cy="367"/>
          </a:xfrm>
          <a:solidFill>
            <a:srgbClr val="00FF00"/>
          </a:solidFill>
        </p:grpSpPr>
        <p:sp>
          <p:nvSpPr>
            <p:cNvPr id="57417" name="Rectangle 8">
              <a:extLst>
                <a:ext uri="{FF2B5EF4-FFF2-40B4-BE49-F238E27FC236}">
                  <a16:creationId xmlns:a16="http://schemas.microsoft.com/office/drawing/2014/main" id="{262DF118-9665-564A-A520-982DDB9C0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-1" charset="0"/>
                <a:ea typeface="+mn-ea"/>
              </a:endParaRPr>
            </a:p>
          </p:txBody>
        </p:sp>
        <p:sp>
          <p:nvSpPr>
            <p:cNvPr id="57418" name="Text Box 9">
              <a:extLst>
                <a:ext uri="{FF2B5EF4-FFF2-40B4-BE49-F238E27FC236}">
                  <a16:creationId xmlns:a16="http://schemas.microsoft.com/office/drawing/2014/main" id="{C61CB2CF-24A7-A148-B78C-DD58E41F4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 dirty="0">
                  <a:latin typeface="Times New Roman" pitchFamily="-1" charset="0"/>
                  <a:ea typeface="+mn-ea"/>
                </a:rPr>
                <a:t>IP</a:t>
              </a:r>
            </a:p>
          </p:txBody>
        </p:sp>
      </p:grpSp>
      <p:sp>
        <p:nvSpPr>
          <p:cNvPr id="57352" name="Rectangle 10">
            <a:extLst>
              <a:ext uri="{FF2B5EF4-FFF2-40B4-BE49-F238E27FC236}">
                <a16:creationId xmlns:a16="http://schemas.microsoft.com/office/drawing/2014/main" id="{D6FD1D0A-BED9-AD40-AA7B-466D3A771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5192713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53" name="Text Box 11">
            <a:extLst>
              <a:ext uri="{FF2B5EF4-FFF2-40B4-BE49-F238E27FC236}">
                <a16:creationId xmlns:a16="http://schemas.microsoft.com/office/drawing/2014/main" id="{90A22348-DE24-D141-BEEB-1A7BCD18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5230813"/>
            <a:ext cx="898525" cy="53181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Ethernet</a:t>
            </a:r>
          </a:p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7354" name="Line 12">
            <a:extLst>
              <a:ext uri="{FF2B5EF4-FFF2-40B4-BE49-F238E27FC236}">
                <a16:creationId xmlns:a16="http://schemas.microsoft.com/office/drawing/2014/main" id="{01704D45-6C62-AE48-B65E-29D2BEECD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2157413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13">
            <a:extLst>
              <a:ext uri="{FF2B5EF4-FFF2-40B4-BE49-F238E27FC236}">
                <a16:creationId xmlns:a16="http://schemas.microsoft.com/office/drawing/2014/main" id="{E1466066-632E-1D42-8D15-ED8DC7800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3363913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14">
            <a:extLst>
              <a:ext uri="{FF2B5EF4-FFF2-40B4-BE49-F238E27FC236}">
                <a16:creationId xmlns:a16="http://schemas.microsoft.com/office/drawing/2014/main" id="{95BC7FC5-CA4F-7A4A-9C14-D200B8361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55612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Rectangle 15">
            <a:extLst>
              <a:ext uri="{FF2B5EF4-FFF2-40B4-BE49-F238E27FC236}">
                <a16:creationId xmlns:a16="http://schemas.microsoft.com/office/drawing/2014/main" id="{C3286FBC-4B34-E249-A1A3-7AF8986D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381125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58" name="Rectangle 16">
            <a:extLst>
              <a:ext uri="{FF2B5EF4-FFF2-40B4-BE49-F238E27FC236}">
                <a16:creationId xmlns:a16="http://schemas.microsoft.com/office/drawing/2014/main" id="{BFC9F7F4-EE71-0C42-B38A-F51ADFC11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1582738"/>
            <a:ext cx="914400" cy="58261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59" name="Rectangle 17">
            <a:extLst>
              <a:ext uri="{FF2B5EF4-FFF2-40B4-BE49-F238E27FC236}">
                <a16:creationId xmlns:a16="http://schemas.microsoft.com/office/drawing/2014/main" id="{6F78A3B5-8612-8F49-9366-628AD4725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2774950"/>
            <a:ext cx="914400" cy="5826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60" name="Rectangle 18">
            <a:extLst>
              <a:ext uri="{FF2B5EF4-FFF2-40B4-BE49-F238E27FC236}">
                <a16:creationId xmlns:a16="http://schemas.microsoft.com/office/drawing/2014/main" id="{55893AD0-F24B-7845-90DE-2225941D2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3962400"/>
            <a:ext cx="914400" cy="58261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61" name="Rectangle 19">
            <a:extLst>
              <a:ext uri="{FF2B5EF4-FFF2-40B4-BE49-F238E27FC236}">
                <a16:creationId xmlns:a16="http://schemas.microsoft.com/office/drawing/2014/main" id="{026FB6E3-4447-8F4F-B5AA-379631E6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688" y="5153025"/>
            <a:ext cx="906462" cy="6064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62" name="Text Box 20">
            <a:extLst>
              <a:ext uri="{FF2B5EF4-FFF2-40B4-BE49-F238E27FC236}">
                <a16:creationId xmlns:a16="http://schemas.microsoft.com/office/drawing/2014/main" id="{E297C651-4E69-C34B-B05F-2C85BC80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288" y="168275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7363" name="Text Box 21">
            <a:extLst>
              <a:ext uri="{FF2B5EF4-FFF2-40B4-BE49-F238E27FC236}">
                <a16:creationId xmlns:a16="http://schemas.microsoft.com/office/drawing/2014/main" id="{2AA72192-A4A4-C947-96CE-ECB7F6FD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425" y="2873375"/>
            <a:ext cx="60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latin typeface="Times New Roman" panose="02020603050405020304" pitchFamily="18" charset="0"/>
              </a:rPr>
              <a:t>TCP</a:t>
            </a:r>
          </a:p>
        </p:txBody>
      </p:sp>
      <p:sp>
        <p:nvSpPr>
          <p:cNvPr id="57364" name="Text Box 22">
            <a:extLst>
              <a:ext uri="{FF2B5EF4-FFF2-40B4-BE49-F238E27FC236}">
                <a16:creationId xmlns:a16="http://schemas.microsoft.com/office/drawing/2014/main" id="{C7E71B6A-9D32-1A45-9CF4-2D4E248AB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675" y="4078288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7365" name="Text Box 23">
            <a:extLst>
              <a:ext uri="{FF2B5EF4-FFF2-40B4-BE49-F238E27FC236}">
                <a16:creationId xmlns:a16="http://schemas.microsoft.com/office/drawing/2014/main" id="{75092E44-C5C3-8843-B115-54A7D307C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0" y="5192713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Ethernet</a:t>
            </a:r>
          </a:p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7366" name="Line 24">
            <a:extLst>
              <a:ext uri="{FF2B5EF4-FFF2-40B4-BE49-F238E27FC236}">
                <a16:creationId xmlns:a16="http://schemas.microsoft.com/office/drawing/2014/main" id="{338BF909-BF16-694C-9673-3ABC27DCA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2157413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Line 25">
            <a:extLst>
              <a:ext uri="{FF2B5EF4-FFF2-40B4-BE49-F238E27FC236}">
                <a16:creationId xmlns:a16="http://schemas.microsoft.com/office/drawing/2014/main" id="{06A55591-C14F-EE42-A180-B2A4F2707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3363913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Line 26">
            <a:extLst>
              <a:ext uri="{FF2B5EF4-FFF2-40B4-BE49-F238E27FC236}">
                <a16:creationId xmlns:a16="http://schemas.microsoft.com/office/drawing/2014/main" id="{9DF0A30B-748E-FB4A-946E-A15330B2CC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455612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9" name="Rectangle 27">
            <a:extLst>
              <a:ext uri="{FF2B5EF4-FFF2-40B4-BE49-F238E27FC236}">
                <a16:creationId xmlns:a16="http://schemas.microsoft.com/office/drawing/2014/main" id="{FAB462BF-7B65-294D-AE39-A959A7000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1381125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70" name="Line 28">
            <a:extLst>
              <a:ext uri="{FF2B5EF4-FFF2-40B4-BE49-F238E27FC236}">
                <a16:creationId xmlns:a16="http://schemas.microsoft.com/office/drawing/2014/main" id="{5E56C251-1454-7945-8B89-3D4AAE8E1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9825" y="5778500"/>
            <a:ext cx="0" cy="373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1" name="Line 29">
            <a:extLst>
              <a:ext uri="{FF2B5EF4-FFF2-40B4-BE49-F238E27FC236}">
                <a16:creationId xmlns:a16="http://schemas.microsoft.com/office/drawing/2014/main" id="{C3267BB0-219A-5E4B-AF0E-5E343DEEE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038" y="6151563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0">
            <a:extLst>
              <a:ext uri="{FF2B5EF4-FFF2-40B4-BE49-F238E27FC236}">
                <a16:creationId xmlns:a16="http://schemas.microsoft.com/office/drawing/2014/main" id="{79F4D9CA-45F4-2E42-B142-80DAE0851C99}"/>
              </a:ext>
            </a:extLst>
          </p:cNvPr>
          <p:cNvGrpSpPr>
            <a:grpSpLocks/>
          </p:cNvGrpSpPr>
          <p:nvPr/>
        </p:nvGrpSpPr>
        <p:grpSpPr bwMode="auto">
          <a:xfrm>
            <a:off x="2905125" y="3990975"/>
            <a:ext cx="914400" cy="582612"/>
            <a:chOff x="323" y="2664"/>
            <a:chExt cx="576" cy="367"/>
          </a:xfrm>
          <a:solidFill>
            <a:srgbClr val="00FF00"/>
          </a:solidFill>
        </p:grpSpPr>
        <p:sp>
          <p:nvSpPr>
            <p:cNvPr id="57415" name="Rectangle 31">
              <a:extLst>
                <a:ext uri="{FF2B5EF4-FFF2-40B4-BE49-F238E27FC236}">
                  <a16:creationId xmlns:a16="http://schemas.microsoft.com/office/drawing/2014/main" id="{17CB2EE0-A0D0-1B46-B57A-7FE01E2BC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-1" charset="0"/>
                <a:ea typeface="+mn-ea"/>
              </a:endParaRPr>
            </a:p>
          </p:txBody>
        </p:sp>
        <p:sp>
          <p:nvSpPr>
            <p:cNvPr id="57416" name="Text Box 32">
              <a:extLst>
                <a:ext uri="{FF2B5EF4-FFF2-40B4-BE49-F238E27FC236}">
                  <a16:creationId xmlns:a16="http://schemas.microsoft.com/office/drawing/2014/main" id="{D0C1A5B1-506C-2044-ACB9-D01C34E69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>
                  <a:latin typeface="Times New Roman" pitchFamily="-1" charset="0"/>
                  <a:ea typeface="+mn-ea"/>
                </a:rPr>
                <a:t>IP</a:t>
              </a:r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FC0F81EA-56EA-D241-B61F-C9A105524E66}"/>
              </a:ext>
            </a:extLst>
          </p:cNvPr>
          <p:cNvGrpSpPr>
            <a:grpSpLocks/>
          </p:cNvGrpSpPr>
          <p:nvPr/>
        </p:nvGrpSpPr>
        <p:grpSpPr bwMode="auto">
          <a:xfrm>
            <a:off x="5549900" y="3990975"/>
            <a:ext cx="914400" cy="582612"/>
            <a:chOff x="323" y="2664"/>
            <a:chExt cx="576" cy="367"/>
          </a:xfrm>
          <a:solidFill>
            <a:srgbClr val="00FF00"/>
          </a:solidFill>
        </p:grpSpPr>
        <p:sp>
          <p:nvSpPr>
            <p:cNvPr id="57413" name="Rectangle 34">
              <a:extLst>
                <a:ext uri="{FF2B5EF4-FFF2-40B4-BE49-F238E27FC236}">
                  <a16:creationId xmlns:a16="http://schemas.microsoft.com/office/drawing/2014/main" id="{56988E9F-C202-9540-BF1C-45C93BB3B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-1" charset="0"/>
                <a:ea typeface="+mn-ea"/>
              </a:endParaRPr>
            </a:p>
          </p:txBody>
        </p:sp>
        <p:sp>
          <p:nvSpPr>
            <p:cNvPr id="57414" name="Text Box 35">
              <a:extLst>
                <a:ext uri="{FF2B5EF4-FFF2-40B4-BE49-F238E27FC236}">
                  <a16:creationId xmlns:a16="http://schemas.microsoft.com/office/drawing/2014/main" id="{257B599A-E00B-2540-B921-3070EE0274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>
                  <a:latin typeface="Times New Roman" pitchFamily="-1" charset="0"/>
                  <a:ea typeface="+mn-ea"/>
                </a:rPr>
                <a:t>IP</a:t>
              </a:r>
            </a:p>
          </p:txBody>
        </p:sp>
      </p:grpSp>
      <p:sp>
        <p:nvSpPr>
          <p:cNvPr id="57374" name="Rectangle 36">
            <a:extLst>
              <a:ext uri="{FF2B5EF4-FFF2-40B4-BE49-F238E27FC236}">
                <a16:creationId xmlns:a16="http://schemas.microsoft.com/office/drawing/2014/main" id="{98405EF0-DC4B-6746-BD9C-7E7A0646E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638" y="5192713"/>
            <a:ext cx="906462" cy="6064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75" name="Text Box 37">
            <a:extLst>
              <a:ext uri="{FF2B5EF4-FFF2-40B4-BE49-F238E27FC236}">
                <a16:creationId xmlns:a16="http://schemas.microsoft.com/office/drawing/2014/main" id="{A4D54A59-773E-8147-ABEE-8A109658F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5192713"/>
            <a:ext cx="8985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Ethernet</a:t>
            </a:r>
          </a:p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interface</a:t>
            </a:r>
          </a:p>
        </p:txBody>
      </p:sp>
      <p:grpSp>
        <p:nvGrpSpPr>
          <p:cNvPr id="5" name="Group 38">
            <a:extLst>
              <a:ext uri="{FF2B5EF4-FFF2-40B4-BE49-F238E27FC236}">
                <a16:creationId xmlns:a16="http://schemas.microsoft.com/office/drawing/2014/main" id="{716C911F-0301-DE47-9951-7C9D70116220}"/>
              </a:ext>
            </a:extLst>
          </p:cNvPr>
          <p:cNvGrpSpPr>
            <a:grpSpLocks/>
          </p:cNvGrpSpPr>
          <p:nvPr/>
        </p:nvGrpSpPr>
        <p:grpSpPr bwMode="auto">
          <a:xfrm>
            <a:off x="6205538" y="5167312"/>
            <a:ext cx="914400" cy="606425"/>
            <a:chOff x="323" y="3421"/>
            <a:chExt cx="581" cy="367"/>
          </a:xfrm>
          <a:solidFill>
            <a:srgbClr val="66CCFF"/>
          </a:solidFill>
        </p:grpSpPr>
        <p:sp>
          <p:nvSpPr>
            <p:cNvPr id="57411" name="Rectangle 39">
              <a:extLst>
                <a:ext uri="{FF2B5EF4-FFF2-40B4-BE49-F238E27FC236}">
                  <a16:creationId xmlns:a16="http://schemas.microsoft.com/office/drawing/2014/main" id="{64B129EB-1108-C941-AF76-82B2ECA4C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-1" charset="0"/>
                <a:ea typeface="+mn-ea"/>
              </a:endParaRPr>
            </a:p>
          </p:txBody>
        </p:sp>
        <p:sp>
          <p:nvSpPr>
            <p:cNvPr id="57412" name="Text Box 40">
              <a:extLst>
                <a:ext uri="{FF2B5EF4-FFF2-40B4-BE49-F238E27FC236}">
                  <a16:creationId xmlns:a16="http://schemas.microsoft.com/office/drawing/2014/main" id="{AC506306-26FF-5847-AB97-B21BC4B895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0" b="0">
                  <a:latin typeface="Times New Roman" pitchFamily="-1" charset="0"/>
                  <a:ea typeface="+mn-ea"/>
                </a:rPr>
                <a:t>Ethernet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0" b="0">
                  <a:latin typeface="Times New Roman" pitchFamily="-1" charset="0"/>
                  <a:ea typeface="+mn-ea"/>
                </a:rPr>
                <a:t>interface</a:t>
              </a:r>
            </a:p>
          </p:txBody>
        </p:sp>
      </p:grpSp>
      <p:sp>
        <p:nvSpPr>
          <p:cNvPr id="57377" name="Line 41">
            <a:extLst>
              <a:ext uri="{FF2B5EF4-FFF2-40B4-BE49-F238E27FC236}">
                <a16:creationId xmlns:a16="http://schemas.microsoft.com/office/drawing/2014/main" id="{3727E351-2901-8B4D-8E0B-AFF3BDCE35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8" y="580707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42">
            <a:extLst>
              <a:ext uri="{FF2B5EF4-FFF2-40B4-BE49-F238E27FC236}">
                <a16:creationId xmlns:a16="http://schemas.microsoft.com/office/drawing/2014/main" id="{79C342A2-24D7-CE45-A262-4422299D6D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5738" y="457041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43">
            <a:extLst>
              <a:ext uri="{FF2B5EF4-FFF2-40B4-BE49-F238E27FC236}">
                <a16:creationId xmlns:a16="http://schemas.microsoft.com/office/drawing/2014/main" id="{BE8139B9-61D6-4042-B57F-2F20C8D8C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4584700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Rectangle 44">
            <a:extLst>
              <a:ext uri="{FF2B5EF4-FFF2-40B4-BE49-F238E27FC236}">
                <a16:creationId xmlns:a16="http://schemas.microsoft.com/office/drawing/2014/main" id="{431F2511-1BA4-6A47-81EC-4C4E7CBC2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5167313"/>
            <a:ext cx="906462" cy="6064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81" name="Text Box 45">
            <a:extLst>
              <a:ext uri="{FF2B5EF4-FFF2-40B4-BE49-F238E27FC236}">
                <a16:creationId xmlns:a16="http://schemas.microsoft.com/office/drawing/2014/main" id="{B652D89D-FB35-9640-8225-ECAE510F7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192713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SONET</a:t>
            </a:r>
          </a:p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7382" name="Rectangle 46">
            <a:extLst>
              <a:ext uri="{FF2B5EF4-FFF2-40B4-BE49-F238E27FC236}">
                <a16:creationId xmlns:a16="http://schemas.microsoft.com/office/drawing/2014/main" id="{FE8425F1-79B5-EE40-9ECC-71EDEF376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5180013"/>
            <a:ext cx="906463" cy="6064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83" name="Text Box 47">
            <a:extLst>
              <a:ext uri="{FF2B5EF4-FFF2-40B4-BE49-F238E27FC236}">
                <a16:creationId xmlns:a16="http://schemas.microsoft.com/office/drawing/2014/main" id="{D738D038-F6EA-ED4C-A614-9E0D75DD7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230813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SONET</a:t>
            </a:r>
          </a:p>
          <a:p>
            <a:pPr>
              <a:lnSpc>
                <a:spcPct val="90000"/>
              </a:lnSpc>
            </a:pPr>
            <a:r>
              <a:rPr lang="en-US" altLang="en-US" sz="1600" b="0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7384" name="Line 48">
            <a:extLst>
              <a:ext uri="{FF2B5EF4-FFF2-40B4-BE49-F238E27FC236}">
                <a16:creationId xmlns:a16="http://schemas.microsoft.com/office/drawing/2014/main" id="{FB36B7E0-B1EB-524C-913B-71D7D4D060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200" y="5767388"/>
            <a:ext cx="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5" name="Line 49">
            <a:extLst>
              <a:ext uri="{FF2B5EF4-FFF2-40B4-BE49-F238E27FC236}">
                <a16:creationId xmlns:a16="http://schemas.microsoft.com/office/drawing/2014/main" id="{B9D902D7-56A0-584E-8C65-4DA94582B3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000" y="6113463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6" name="Line 50">
            <a:extLst>
              <a:ext uri="{FF2B5EF4-FFF2-40B4-BE49-F238E27FC236}">
                <a16:creationId xmlns:a16="http://schemas.microsoft.com/office/drawing/2014/main" id="{E8FE17FB-A439-6740-A788-F70B5CBAA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2763" y="5770563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7" name="Line 51">
            <a:extLst>
              <a:ext uri="{FF2B5EF4-FFF2-40B4-BE49-F238E27FC236}">
                <a16:creationId xmlns:a16="http://schemas.microsoft.com/office/drawing/2014/main" id="{3B529598-B5D0-F645-A0B2-53DC5CB012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2250" y="4597400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8" name="Line 52">
            <a:extLst>
              <a:ext uri="{FF2B5EF4-FFF2-40B4-BE49-F238E27FC236}">
                <a16:creationId xmlns:a16="http://schemas.microsoft.com/office/drawing/2014/main" id="{B43B3B6D-8B88-B048-B767-8A7C441AF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9813" y="4597400"/>
            <a:ext cx="527050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9" name="Rectangle 53">
            <a:extLst>
              <a:ext uri="{FF2B5EF4-FFF2-40B4-BE49-F238E27FC236}">
                <a16:creationId xmlns:a16="http://schemas.microsoft.com/office/drawing/2014/main" id="{9834337D-B0D1-E145-A563-8206AF28D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3790950"/>
            <a:ext cx="2522537" cy="2162175"/>
          </a:xfrm>
          <a:prstGeom prst="rect">
            <a:avLst/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90" name="Rectangle 54">
            <a:extLst>
              <a:ext uri="{FF2B5EF4-FFF2-40B4-BE49-F238E27FC236}">
                <a16:creationId xmlns:a16="http://schemas.microsoft.com/office/drawing/2014/main" id="{3147DE0A-4114-AD4E-8D88-3DD1B1A98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3790950"/>
            <a:ext cx="2522537" cy="2162175"/>
          </a:xfrm>
          <a:prstGeom prst="rect">
            <a:avLst/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91" name="Line 55">
            <a:extLst>
              <a:ext uri="{FF2B5EF4-FFF2-40B4-BE49-F238E27FC236}">
                <a16:creationId xmlns:a16="http://schemas.microsoft.com/office/drawing/2014/main" id="{9566AE70-5E25-244A-B623-E8D4F4C44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475" y="5768975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2" name="Line 56">
            <a:extLst>
              <a:ext uri="{FF2B5EF4-FFF2-40B4-BE49-F238E27FC236}">
                <a16:creationId xmlns:a16="http://schemas.microsoft.com/office/drawing/2014/main" id="{C331B9A8-8103-C94F-B143-5EDB98444E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4950" y="5781675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3" name="Line 57">
            <a:extLst>
              <a:ext uri="{FF2B5EF4-FFF2-40B4-BE49-F238E27FC236}">
                <a16:creationId xmlns:a16="http://schemas.microsoft.com/office/drawing/2014/main" id="{B3A3AEF9-9539-3F40-A362-4569B3046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1938" y="6113463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4" name="Text Box 58">
            <a:extLst>
              <a:ext uri="{FF2B5EF4-FFF2-40B4-BE49-F238E27FC236}">
                <a16:creationId xmlns:a16="http://schemas.microsoft.com/office/drawing/2014/main" id="{47048D17-77B5-A740-8C4C-06DA5FAEE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" y="1004888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7395" name="Text Box 59">
            <a:extLst>
              <a:ext uri="{FF2B5EF4-FFF2-40B4-BE49-F238E27FC236}">
                <a16:creationId xmlns:a16="http://schemas.microsoft.com/office/drawing/2014/main" id="{81FE9D12-4016-3D4B-9AE1-4BD6C19FB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263" y="9906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7396" name="Text Box 60">
            <a:extLst>
              <a:ext uri="{FF2B5EF4-FFF2-40B4-BE49-F238E27FC236}">
                <a16:creationId xmlns:a16="http://schemas.microsoft.com/office/drawing/2014/main" id="{2FD0CA07-C890-0847-B1BA-D9F8F417D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387725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0000FF"/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7397" name="Text Box 61">
            <a:extLst>
              <a:ext uri="{FF2B5EF4-FFF2-40B4-BE49-F238E27FC236}">
                <a16:creationId xmlns:a16="http://schemas.microsoft.com/office/drawing/2014/main" id="{05AB4401-56F8-F843-B2A8-35AD2A416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3402013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0000FF"/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7398" name="Line 62">
            <a:extLst>
              <a:ext uri="{FF2B5EF4-FFF2-40B4-BE49-F238E27FC236}">
                <a16:creationId xmlns:a16="http://schemas.microsoft.com/office/drawing/2014/main" id="{F8A60306-196A-4141-8B74-C33885FF5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1879600"/>
            <a:ext cx="6064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9" name="Line 63">
            <a:extLst>
              <a:ext uri="{FF2B5EF4-FFF2-40B4-BE49-F238E27FC236}">
                <a16:creationId xmlns:a16="http://schemas.microsoft.com/office/drawing/2014/main" id="{793ED57E-BA4B-784E-9EC8-2C25C47D3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7825" y="3070225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00" name="Text Box 64">
            <a:extLst>
              <a:ext uri="{FF2B5EF4-FFF2-40B4-BE49-F238E27FC236}">
                <a16:creationId xmlns:a16="http://schemas.microsoft.com/office/drawing/2014/main" id="{DA41F0AA-F5A3-B640-B274-A25CAB23C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1487488"/>
            <a:ext cx="166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HTTP</a:t>
            </a:r>
            <a:r>
              <a:rPr lang="en-US" altLang="en-US" sz="1800">
                <a:solidFill>
                  <a:srgbClr val="FF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message</a:t>
            </a:r>
          </a:p>
        </p:txBody>
      </p:sp>
      <p:sp>
        <p:nvSpPr>
          <p:cNvPr id="57401" name="Text Box 65">
            <a:extLst>
              <a:ext uri="{FF2B5EF4-FFF2-40B4-BE49-F238E27FC236}">
                <a16:creationId xmlns:a16="http://schemas.microsoft.com/office/drawing/2014/main" id="{791DD4E6-7754-6341-9C57-C5C3BA059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2692400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TCP segment</a:t>
            </a:r>
          </a:p>
        </p:txBody>
      </p:sp>
      <p:sp>
        <p:nvSpPr>
          <p:cNvPr id="57402" name="Line 66">
            <a:extLst>
              <a:ext uri="{FF2B5EF4-FFF2-40B4-BE49-F238E27FC236}">
                <a16:creationId xmlns:a16="http://schemas.microsoft.com/office/drawing/2014/main" id="{555A282F-3381-A244-9DF8-6E265D11D9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20838" y="4275138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03" name="Line 67">
            <a:extLst>
              <a:ext uri="{FF2B5EF4-FFF2-40B4-BE49-F238E27FC236}">
                <a16:creationId xmlns:a16="http://schemas.microsoft.com/office/drawing/2014/main" id="{E4D05AA8-BF21-5A43-B6F8-F5CACE72C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4289425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04" name="Line 68">
            <a:extLst>
              <a:ext uri="{FF2B5EF4-FFF2-40B4-BE49-F238E27FC236}">
                <a16:creationId xmlns:a16="http://schemas.microsoft.com/office/drawing/2014/main" id="{EDCDC81A-7456-4B4F-9566-1DC4301714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9063" y="4275138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05" name="Text Box 69">
            <a:extLst>
              <a:ext uri="{FF2B5EF4-FFF2-40B4-BE49-F238E27FC236}">
                <a16:creationId xmlns:a16="http://schemas.microsoft.com/office/drawing/2014/main" id="{613E9A83-FB40-184E-B9E5-F3FE4106B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3948113"/>
            <a:ext cx="1014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600">
                <a:solidFill>
                  <a:srgbClr val="FF3300"/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7406" name="Text Box 70">
            <a:extLst>
              <a:ext uri="{FF2B5EF4-FFF2-40B4-BE49-F238E27FC236}">
                <a16:creationId xmlns:a16="http://schemas.microsoft.com/office/drawing/2014/main" id="{5392A035-BA8E-3B4B-BD9C-D8F322C80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3976688"/>
            <a:ext cx="1014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600">
                <a:solidFill>
                  <a:srgbClr val="FF3300"/>
                </a:solidFill>
                <a:latin typeface="Times New Roman" panose="02020603050405020304" pitchFamily="18" charset="0"/>
              </a:rPr>
              <a:t>IP</a:t>
            </a:r>
            <a:r>
              <a:rPr lang="en-US" altLang="en-US" sz="1600">
                <a:solidFill>
                  <a:srgbClr val="FF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>
                <a:solidFill>
                  <a:srgbClr val="FF3300"/>
                </a:solidFill>
                <a:latin typeface="Times New Roman" panose="02020603050405020304" pitchFamily="18" charset="0"/>
              </a:rPr>
              <a:t>packet</a:t>
            </a:r>
          </a:p>
        </p:txBody>
      </p:sp>
      <p:sp>
        <p:nvSpPr>
          <p:cNvPr id="57407" name="Text Box 71">
            <a:extLst>
              <a:ext uri="{FF2B5EF4-FFF2-40B4-BE49-F238E27FC236}">
                <a16:creationId xmlns:a16="http://schemas.microsoft.com/office/drawing/2014/main" id="{8834773A-0C47-E945-B49E-A17EEDF76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3962400"/>
            <a:ext cx="1014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600">
                <a:solidFill>
                  <a:srgbClr val="FF3300"/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7408" name="Text Box 72">
            <a:extLst>
              <a:ext uri="{FF2B5EF4-FFF2-40B4-BE49-F238E27FC236}">
                <a16:creationId xmlns:a16="http://schemas.microsoft.com/office/drawing/2014/main" id="{D6BA5A5D-90AE-5746-8344-2A99C3615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167438"/>
            <a:ext cx="168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Ethernet</a:t>
            </a:r>
            <a:r>
              <a:rPr lang="en-US" altLang="en-US" sz="1800">
                <a:solidFill>
                  <a:srgbClr val="FF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frame</a:t>
            </a:r>
          </a:p>
        </p:txBody>
      </p:sp>
      <p:sp>
        <p:nvSpPr>
          <p:cNvPr id="57409" name="Text Box 73">
            <a:extLst>
              <a:ext uri="{FF2B5EF4-FFF2-40B4-BE49-F238E27FC236}">
                <a16:creationId xmlns:a16="http://schemas.microsoft.com/office/drawing/2014/main" id="{23E336A4-FEB8-7B40-B42F-95EFCDD88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063" y="6205538"/>
            <a:ext cx="168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Ethernet frame</a:t>
            </a:r>
            <a:endParaRPr lang="en-US" altLang="en-US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410" name="Text Box 74">
            <a:extLst>
              <a:ext uri="{FF2B5EF4-FFF2-40B4-BE49-F238E27FC236}">
                <a16:creationId xmlns:a16="http://schemas.microsoft.com/office/drawing/2014/main" id="{B6E96962-F9A3-B243-B10F-06E629B99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6167438"/>
            <a:ext cx="160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SONET frame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266" name="Rectangle 2">
            <a:extLst>
              <a:ext uri="{FF2B5EF4-FFF2-40B4-BE49-F238E27FC236}">
                <a16:creationId xmlns:a16="http://schemas.microsoft.com/office/drawing/2014/main" id="{04399BCC-5595-A44C-9322-009CF3B92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600200"/>
            <a:ext cx="8077200" cy="3810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1" charset="0"/>
              <a:ea typeface="+mn-ea"/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951EBB2-9998-7349-A027-995DD28FB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52" tIns="44434" rIns="90452" bIns="44434" anchor="b"/>
          <a:lstStyle/>
          <a:p>
            <a:r>
              <a:rPr lang="en-US" altLang="en-US">
                <a:ea typeface="ＭＳ Ｐゴシック" panose="020B0600070205080204" pitchFamily="34" charset="-128"/>
              </a:rPr>
              <a:t>Layering: Internet Protocol Suite</a:t>
            </a:r>
          </a:p>
        </p:txBody>
      </p:sp>
      <p:sp>
        <p:nvSpPr>
          <p:cNvPr id="59396" name="Line 4">
            <a:extLst>
              <a:ext uri="{FF2B5EF4-FFF2-40B4-BE49-F238E27FC236}">
                <a16:creationId xmlns:a16="http://schemas.microsoft.com/office/drawing/2014/main" id="{496350A6-97D8-EA43-905B-CA2A5BD09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6576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Arc 5">
            <a:extLst>
              <a:ext uri="{FF2B5EF4-FFF2-40B4-BE49-F238E27FC236}">
                <a16:creationId xmlns:a16="http://schemas.microsoft.com/office/drawing/2014/main" id="{B45126C6-2C46-8B4D-A71C-90A9B715CF2F}"/>
              </a:ext>
            </a:extLst>
          </p:cNvPr>
          <p:cNvSpPr>
            <a:spLocks/>
          </p:cNvSpPr>
          <p:nvPr/>
        </p:nvSpPr>
        <p:spPr bwMode="auto">
          <a:xfrm>
            <a:off x="6553200" y="36147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8" name="Arc 6">
            <a:extLst>
              <a:ext uri="{FF2B5EF4-FFF2-40B4-BE49-F238E27FC236}">
                <a16:creationId xmlns:a16="http://schemas.microsoft.com/office/drawing/2014/main" id="{4639A0C3-8118-DF4C-A051-973C78F45018}"/>
              </a:ext>
            </a:extLst>
          </p:cNvPr>
          <p:cNvSpPr>
            <a:spLocks/>
          </p:cNvSpPr>
          <p:nvPr/>
        </p:nvSpPr>
        <p:spPr bwMode="auto">
          <a:xfrm>
            <a:off x="5373688" y="36147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9" name="Arc 7">
            <a:extLst>
              <a:ext uri="{FF2B5EF4-FFF2-40B4-BE49-F238E27FC236}">
                <a16:creationId xmlns:a16="http://schemas.microsoft.com/office/drawing/2014/main" id="{8237D6FA-92E4-B646-B4DD-7FF032477018}"/>
              </a:ext>
            </a:extLst>
          </p:cNvPr>
          <p:cNvSpPr>
            <a:spLocks/>
          </p:cNvSpPr>
          <p:nvPr/>
        </p:nvSpPr>
        <p:spPr bwMode="auto">
          <a:xfrm rot="10800000">
            <a:off x="6543675" y="18288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0" name="Arc 8">
            <a:extLst>
              <a:ext uri="{FF2B5EF4-FFF2-40B4-BE49-F238E27FC236}">
                <a16:creationId xmlns:a16="http://schemas.microsoft.com/office/drawing/2014/main" id="{FD5237BA-1350-A742-8C96-AFF797E22EA8}"/>
              </a:ext>
            </a:extLst>
          </p:cNvPr>
          <p:cNvSpPr>
            <a:spLocks/>
          </p:cNvSpPr>
          <p:nvPr/>
        </p:nvSpPr>
        <p:spPr bwMode="auto">
          <a:xfrm rot="10800000">
            <a:off x="5334000" y="18288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1" name="Line 9">
            <a:extLst>
              <a:ext uri="{FF2B5EF4-FFF2-40B4-BE49-F238E27FC236}">
                <a16:creationId xmlns:a16="http://schemas.microsoft.com/office/drawing/2014/main" id="{DF825F29-E2AC-D84A-A9E7-C1A0D544FA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6063" y="18288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Line 10">
            <a:extLst>
              <a:ext uri="{FF2B5EF4-FFF2-40B4-BE49-F238E27FC236}">
                <a16:creationId xmlns:a16="http://schemas.microsoft.com/office/drawing/2014/main" id="{4523D7F4-AC27-3149-A49F-AB496D7564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6063" y="49482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12267E1F-4553-6448-BEB8-19DBA3593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432175"/>
            <a:ext cx="304800" cy="2174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9404" name="Group 12">
            <a:extLst>
              <a:ext uri="{FF2B5EF4-FFF2-40B4-BE49-F238E27FC236}">
                <a16:creationId xmlns:a16="http://schemas.microsoft.com/office/drawing/2014/main" id="{876A000D-BE59-B64A-9B57-A0701FF55FAF}"/>
              </a:ext>
            </a:extLst>
          </p:cNvPr>
          <p:cNvGrpSpPr>
            <a:grpSpLocks/>
          </p:cNvGrpSpPr>
          <p:nvPr/>
        </p:nvGrpSpPr>
        <p:grpSpPr bwMode="auto">
          <a:xfrm>
            <a:off x="5935663" y="2667000"/>
            <a:ext cx="1247775" cy="365125"/>
            <a:chOff x="3739" y="2290"/>
            <a:chExt cx="786" cy="240"/>
          </a:xfrm>
        </p:grpSpPr>
        <p:sp>
          <p:nvSpPr>
            <p:cNvPr id="59431" name="Rectangle 13">
              <a:extLst>
                <a:ext uri="{FF2B5EF4-FFF2-40B4-BE49-F238E27FC236}">
                  <a16:creationId xmlns:a16="http://schemas.microsoft.com/office/drawing/2014/main" id="{046F0C47-B7B2-BC41-AC5A-CE32BA953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290"/>
              <a:ext cx="418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43" tIns="44430" rIns="90443" bIns="4443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800">
                  <a:latin typeface="Arial" panose="020B0604020202020204" pitchFamily="34" charset="0"/>
                </a:rPr>
                <a:t>UDP</a:t>
              </a:r>
            </a:p>
          </p:txBody>
        </p:sp>
        <p:sp>
          <p:nvSpPr>
            <p:cNvPr id="59432" name="Rectangle 14">
              <a:extLst>
                <a:ext uri="{FF2B5EF4-FFF2-40B4-BE49-F238E27FC236}">
                  <a16:creationId xmlns:a16="http://schemas.microsoft.com/office/drawing/2014/main" id="{FF7492E1-B605-1E4D-A3D7-CE11D9477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3" y="2290"/>
              <a:ext cx="40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43" tIns="44430" rIns="90443" bIns="4443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1800">
                  <a:latin typeface="Arial" panose="020B0604020202020204" pitchFamily="34" charset="0"/>
                </a:rPr>
                <a:t>TCP</a:t>
              </a:r>
            </a:p>
          </p:txBody>
        </p:sp>
      </p:grpSp>
      <p:sp>
        <p:nvSpPr>
          <p:cNvPr id="59405" name="Rectangle 15">
            <a:extLst>
              <a:ext uri="{FF2B5EF4-FFF2-40B4-BE49-F238E27FC236}">
                <a16:creationId xmlns:a16="http://schemas.microsoft.com/office/drawing/2014/main" id="{516F2B89-4EA6-0549-8760-3EE5DF4D4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39925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latin typeface="Arial" panose="020B0604020202020204" pitchFamily="34" charset="0"/>
              </a:rPr>
              <a:t>Data Link</a:t>
            </a:r>
          </a:p>
        </p:txBody>
      </p:sp>
      <p:sp>
        <p:nvSpPr>
          <p:cNvPr id="59406" name="Rectangle 16">
            <a:extLst>
              <a:ext uri="{FF2B5EF4-FFF2-40B4-BE49-F238E27FC236}">
                <a16:creationId xmlns:a16="http://schemas.microsoft.com/office/drawing/2014/main" id="{33B931E0-8992-604C-B5EF-32EEF2953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5513" y="44275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latin typeface="Arial" panose="020B0604020202020204" pitchFamily="34" charset="0"/>
              </a:rPr>
              <a:t>Physical</a:t>
            </a:r>
          </a:p>
        </p:txBody>
      </p:sp>
      <p:sp>
        <p:nvSpPr>
          <p:cNvPr id="59407" name="Rectangle 17">
            <a:extLst>
              <a:ext uri="{FF2B5EF4-FFF2-40B4-BE49-F238E27FC236}">
                <a16:creationId xmlns:a16="http://schemas.microsoft.com/office/drawing/2014/main" id="{73157A9C-2CDB-EB4D-BA2F-13E0EDCB2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20304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>
                <a:latin typeface="Arial" panose="020B0604020202020204" pitchFamily="34" charset="0"/>
              </a:rPr>
              <a:t>Applications</a:t>
            </a:r>
          </a:p>
        </p:txBody>
      </p:sp>
      <p:sp>
        <p:nvSpPr>
          <p:cNvPr id="59408" name="Text Box 18">
            <a:extLst>
              <a:ext uri="{FF2B5EF4-FFF2-40B4-BE49-F238E27FC236}">
                <a16:creationId xmlns:a16="http://schemas.microsoft.com/office/drawing/2014/main" id="{DFF195C5-F68D-5E45-BBF1-83CEF3ED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4951413"/>
            <a:ext cx="326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>
                <a:latin typeface="Arial" panose="020B0604020202020204" pitchFamily="34" charset="0"/>
              </a:rPr>
              <a:t>The Hourglass Model</a:t>
            </a:r>
          </a:p>
        </p:txBody>
      </p:sp>
      <p:sp>
        <p:nvSpPr>
          <p:cNvPr id="59409" name="Text Box 19">
            <a:extLst>
              <a:ext uri="{FF2B5EF4-FFF2-40B4-BE49-F238E27FC236}">
                <a16:creationId xmlns:a16="http://schemas.microsoft.com/office/drawing/2014/main" id="{8DDD81EF-F196-0848-A37D-7496E20FF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00400"/>
            <a:ext cx="1597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800" b="0">
                <a:latin typeface="Arial" panose="020B0604020202020204" pitchFamily="34" charset="0"/>
              </a:rPr>
              <a:t>Waist</a:t>
            </a:r>
          </a:p>
        </p:txBody>
      </p:sp>
      <p:sp>
        <p:nvSpPr>
          <p:cNvPr id="59410" name="Text Box 20">
            <a:extLst>
              <a:ext uri="{FF2B5EF4-FFF2-40B4-BE49-F238E27FC236}">
                <a16:creationId xmlns:a16="http://schemas.microsoft.com/office/drawing/2014/main" id="{2026878A-F277-2E41-8C8C-B20ADF16B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53088"/>
            <a:ext cx="601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defTabSz="912813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800" b="0">
                <a:latin typeface="Arial" panose="020B0604020202020204" pitchFamily="34" charset="0"/>
              </a:rPr>
              <a:t>The waist facilitates interoperability</a:t>
            </a:r>
          </a:p>
        </p:txBody>
      </p:sp>
      <p:sp>
        <p:nvSpPr>
          <p:cNvPr id="59411" name="Rectangle 21">
            <a:extLst>
              <a:ext uri="{FF2B5EF4-FFF2-40B4-BE49-F238E27FC236}">
                <a16:creationId xmlns:a16="http://schemas.microsoft.com/office/drawing/2014/main" id="{26BDF031-3351-7B4A-BBB5-8A1539F93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0574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  <a:latin typeface="Arial" panose="020B0604020202020204" pitchFamily="34" charset="0"/>
              </a:rPr>
              <a:t>FTP</a:t>
            </a:r>
          </a:p>
        </p:txBody>
      </p:sp>
      <p:sp>
        <p:nvSpPr>
          <p:cNvPr id="59412" name="Rectangle 22">
            <a:extLst>
              <a:ext uri="{FF2B5EF4-FFF2-40B4-BE49-F238E27FC236}">
                <a16:creationId xmlns:a16="http://schemas.microsoft.com/office/drawing/2014/main" id="{1AFA132E-092F-7845-A581-36B484324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57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HTTP</a:t>
            </a:r>
          </a:p>
        </p:txBody>
      </p:sp>
      <p:sp>
        <p:nvSpPr>
          <p:cNvPr id="59413" name="Rectangle 23">
            <a:extLst>
              <a:ext uri="{FF2B5EF4-FFF2-40B4-BE49-F238E27FC236}">
                <a16:creationId xmlns:a16="http://schemas.microsoft.com/office/drawing/2014/main" id="{17F39D2B-CB1B-8949-B124-EF2AA0998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57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TFTP</a:t>
            </a:r>
          </a:p>
        </p:txBody>
      </p:sp>
      <p:sp>
        <p:nvSpPr>
          <p:cNvPr id="59414" name="Rectangle 24">
            <a:extLst>
              <a:ext uri="{FF2B5EF4-FFF2-40B4-BE49-F238E27FC236}">
                <a16:creationId xmlns:a16="http://schemas.microsoft.com/office/drawing/2014/main" id="{9052B5FB-800A-B040-98F4-03013DE07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NV</a:t>
            </a:r>
          </a:p>
        </p:txBody>
      </p:sp>
      <p:sp>
        <p:nvSpPr>
          <p:cNvPr id="59415" name="Rectangle 25">
            <a:extLst>
              <a:ext uri="{FF2B5EF4-FFF2-40B4-BE49-F238E27FC236}">
                <a16:creationId xmlns:a16="http://schemas.microsoft.com/office/drawing/2014/main" id="{CA519789-3991-7E4E-8B81-1E8961644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  <a:latin typeface="Arial" panose="020B0604020202020204" pitchFamily="34" charset="0"/>
              </a:rPr>
              <a:t>TCP</a:t>
            </a:r>
          </a:p>
        </p:txBody>
      </p:sp>
      <p:sp>
        <p:nvSpPr>
          <p:cNvPr id="59416" name="Rectangle 26">
            <a:extLst>
              <a:ext uri="{FF2B5EF4-FFF2-40B4-BE49-F238E27FC236}">
                <a16:creationId xmlns:a16="http://schemas.microsoft.com/office/drawing/2014/main" id="{2D5613CC-9AE6-2E49-B4F7-CCB1E5A82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7432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UDP</a:t>
            </a:r>
          </a:p>
        </p:txBody>
      </p:sp>
      <p:sp>
        <p:nvSpPr>
          <p:cNvPr id="59417" name="Rectangle 27">
            <a:extLst>
              <a:ext uri="{FF2B5EF4-FFF2-40B4-BE49-F238E27FC236}">
                <a16:creationId xmlns:a16="http://schemas.microsoft.com/office/drawing/2014/main" id="{16B12068-8800-2F4B-8C5F-41E9896C6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  <a:latin typeface="Arial" panose="020B0604020202020204" pitchFamily="34" charset="0"/>
              </a:rPr>
              <a:t>IP</a:t>
            </a:r>
          </a:p>
        </p:txBody>
      </p:sp>
      <p:sp>
        <p:nvSpPr>
          <p:cNvPr id="59418" name="Rectangle 28">
            <a:extLst>
              <a:ext uri="{FF2B5EF4-FFF2-40B4-BE49-F238E27FC236}">
                <a16:creationId xmlns:a16="http://schemas.microsoft.com/office/drawing/2014/main" id="{8DB16A2E-9C94-7142-8636-51FDD9074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267200"/>
            <a:ext cx="685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  <a:latin typeface="Arial" panose="020B0604020202020204" pitchFamily="34" charset="0"/>
              </a:rPr>
              <a:t>NET</a:t>
            </a:r>
            <a:r>
              <a:rPr lang="en-US" altLang="en-US" b="0" baseline="-250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9419" name="Rectangle 29">
            <a:extLst>
              <a:ext uri="{FF2B5EF4-FFF2-40B4-BE49-F238E27FC236}">
                <a16:creationId xmlns:a16="http://schemas.microsoft.com/office/drawing/2014/main" id="{5B884ADC-CF3F-4241-A819-847C17763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2672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NET</a:t>
            </a:r>
            <a:r>
              <a:rPr lang="en-US" altLang="en-US" b="0" baseline="-250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9420" name="Rectangle 30">
            <a:extLst>
              <a:ext uri="{FF2B5EF4-FFF2-40B4-BE49-F238E27FC236}">
                <a16:creationId xmlns:a16="http://schemas.microsoft.com/office/drawing/2014/main" id="{00DD3DDC-55E4-7041-BB12-2F422654F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2672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NET</a:t>
            </a:r>
            <a:r>
              <a:rPr lang="en-US" altLang="en-US" b="0" baseline="-250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59421" name="Rectangle 31">
            <a:extLst>
              <a:ext uri="{FF2B5EF4-FFF2-40B4-BE49-F238E27FC236}">
                <a16:creationId xmlns:a16="http://schemas.microsoft.com/office/drawing/2014/main" id="{94FC6B7F-1949-F949-8F02-2798B36E2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267200"/>
            <a:ext cx="6858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2" rIns="91420" bIns="45712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altLang="en-US" b="0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59422" name="AutoShape 32">
            <a:extLst>
              <a:ext uri="{FF2B5EF4-FFF2-40B4-BE49-F238E27FC236}">
                <a16:creationId xmlns:a16="http://schemas.microsoft.com/office/drawing/2014/main" id="{35CF8C05-E136-624B-AAFE-F26E5E35869C}"/>
              </a:ext>
            </a:extLst>
          </p:cNvPr>
          <p:cNvCxnSpPr>
            <a:cxnSpLocks noChangeShapeType="1"/>
            <a:stCxn id="59411" idx="2"/>
            <a:endCxn id="59415" idx="0"/>
          </p:cNvCxnSpPr>
          <p:nvPr/>
        </p:nvCxnSpPr>
        <p:spPr bwMode="auto">
          <a:xfrm>
            <a:off x="1257300" y="24384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3" name="AutoShape 33">
            <a:extLst>
              <a:ext uri="{FF2B5EF4-FFF2-40B4-BE49-F238E27FC236}">
                <a16:creationId xmlns:a16="http://schemas.microsoft.com/office/drawing/2014/main" id="{97A56D8C-F2F6-4242-AA16-D9F3195C99EB}"/>
              </a:ext>
            </a:extLst>
          </p:cNvPr>
          <p:cNvCxnSpPr>
            <a:cxnSpLocks noChangeShapeType="1"/>
            <a:endCxn id="59415" idx="0"/>
          </p:cNvCxnSpPr>
          <p:nvPr/>
        </p:nvCxnSpPr>
        <p:spPr bwMode="auto">
          <a:xfrm flipH="1">
            <a:off x="1638300" y="24384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4" name="AutoShape 34">
            <a:extLst>
              <a:ext uri="{FF2B5EF4-FFF2-40B4-BE49-F238E27FC236}">
                <a16:creationId xmlns:a16="http://schemas.microsoft.com/office/drawing/2014/main" id="{560AF03B-9B06-604E-A33E-CAB56D81BA61}"/>
              </a:ext>
            </a:extLst>
          </p:cNvPr>
          <p:cNvCxnSpPr>
            <a:cxnSpLocks noChangeShapeType="1"/>
            <a:stCxn id="59414" idx="2"/>
          </p:cNvCxnSpPr>
          <p:nvPr/>
        </p:nvCxnSpPr>
        <p:spPr bwMode="auto">
          <a:xfrm>
            <a:off x="2933700" y="24384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5" name="AutoShape 35">
            <a:extLst>
              <a:ext uri="{FF2B5EF4-FFF2-40B4-BE49-F238E27FC236}">
                <a16:creationId xmlns:a16="http://schemas.microsoft.com/office/drawing/2014/main" id="{29EF37F5-83D7-3F45-8A5C-56469797B094}"/>
              </a:ext>
            </a:extLst>
          </p:cNvPr>
          <p:cNvCxnSpPr>
            <a:cxnSpLocks noChangeShapeType="1"/>
            <a:stCxn id="59413" idx="2"/>
          </p:cNvCxnSpPr>
          <p:nvPr/>
        </p:nvCxnSpPr>
        <p:spPr bwMode="auto">
          <a:xfrm flipH="1">
            <a:off x="3352800" y="24384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6" name="AutoShape 36">
            <a:extLst>
              <a:ext uri="{FF2B5EF4-FFF2-40B4-BE49-F238E27FC236}">
                <a16:creationId xmlns:a16="http://schemas.microsoft.com/office/drawing/2014/main" id="{8F433CEE-0914-584F-BACF-FEF771F96A29}"/>
              </a:ext>
            </a:extLst>
          </p:cNvPr>
          <p:cNvCxnSpPr>
            <a:cxnSpLocks noChangeShapeType="1"/>
            <a:stCxn id="59415" idx="2"/>
            <a:endCxn id="59417" idx="0"/>
          </p:cNvCxnSpPr>
          <p:nvPr/>
        </p:nvCxnSpPr>
        <p:spPr bwMode="auto">
          <a:xfrm>
            <a:off x="1638300" y="31242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7" name="AutoShape 37">
            <a:extLst>
              <a:ext uri="{FF2B5EF4-FFF2-40B4-BE49-F238E27FC236}">
                <a16:creationId xmlns:a16="http://schemas.microsoft.com/office/drawing/2014/main" id="{5900666E-9564-0E4D-A18B-1E39C4C110D9}"/>
              </a:ext>
            </a:extLst>
          </p:cNvPr>
          <p:cNvCxnSpPr>
            <a:cxnSpLocks noChangeShapeType="1"/>
            <a:stCxn id="59416" idx="2"/>
            <a:endCxn id="59417" idx="0"/>
          </p:cNvCxnSpPr>
          <p:nvPr/>
        </p:nvCxnSpPr>
        <p:spPr bwMode="auto">
          <a:xfrm flipH="1">
            <a:off x="2552700" y="31242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8" name="AutoShape 38">
            <a:extLst>
              <a:ext uri="{FF2B5EF4-FFF2-40B4-BE49-F238E27FC236}">
                <a16:creationId xmlns:a16="http://schemas.microsoft.com/office/drawing/2014/main" id="{4C00A379-994D-E74B-9DE6-A5E126732C13}"/>
              </a:ext>
            </a:extLst>
          </p:cNvPr>
          <p:cNvCxnSpPr>
            <a:cxnSpLocks noChangeShapeType="1"/>
            <a:stCxn id="59417" idx="2"/>
            <a:endCxn id="59420" idx="0"/>
          </p:cNvCxnSpPr>
          <p:nvPr/>
        </p:nvCxnSpPr>
        <p:spPr bwMode="auto">
          <a:xfrm>
            <a:off x="2552700" y="38862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29" name="AutoShape 39">
            <a:extLst>
              <a:ext uri="{FF2B5EF4-FFF2-40B4-BE49-F238E27FC236}">
                <a16:creationId xmlns:a16="http://schemas.microsoft.com/office/drawing/2014/main" id="{5098B939-EF5B-B648-B293-7CA896A04C08}"/>
              </a:ext>
            </a:extLst>
          </p:cNvPr>
          <p:cNvCxnSpPr>
            <a:cxnSpLocks noChangeShapeType="1"/>
            <a:stCxn id="59417" idx="2"/>
            <a:endCxn id="59418" idx="0"/>
          </p:cNvCxnSpPr>
          <p:nvPr/>
        </p:nvCxnSpPr>
        <p:spPr bwMode="auto">
          <a:xfrm flipH="1">
            <a:off x="1181100" y="38862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30" name="AutoShape 40">
            <a:extLst>
              <a:ext uri="{FF2B5EF4-FFF2-40B4-BE49-F238E27FC236}">
                <a16:creationId xmlns:a16="http://schemas.microsoft.com/office/drawing/2014/main" id="{C3E4EC5C-C7DA-E94E-B10C-D51C03FE1955}"/>
              </a:ext>
            </a:extLst>
          </p:cNvPr>
          <p:cNvCxnSpPr>
            <a:cxnSpLocks noChangeShapeType="1"/>
            <a:stCxn id="59417" idx="2"/>
            <a:endCxn id="59419" idx="0"/>
          </p:cNvCxnSpPr>
          <p:nvPr/>
        </p:nvCxnSpPr>
        <p:spPr bwMode="auto">
          <a:xfrm flipH="1">
            <a:off x="2324100" y="3886200"/>
            <a:ext cx="228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AD2157B-261D-F844-A3E7-8BBC7EC88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300" y="4427538"/>
            <a:ext cx="1074738" cy="7302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7E6A264-0120-5A4A-9A3D-DE6872A8A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663" y="4427538"/>
            <a:ext cx="1074737" cy="73025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1ADE4302-9E7D-2D44-B3EA-C3B5851B5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438" y="4427538"/>
            <a:ext cx="1074737" cy="73025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51500AE-C80F-5F4E-A771-3B07A4B8A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427538"/>
            <a:ext cx="1074738" cy="730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9FD95E29-8B7C-1F4F-8CAD-C72C27E1F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Layering: Encapsulation of Data</a:t>
            </a:r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65F784C4-955D-C148-8E4E-B9D01FDF6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2514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Different devices switch different things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Physical layer: electrical signals (repeaters and hubs)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Link layer: frames (bridges and switches)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Network layer: packets (routers)</a:t>
            </a:r>
          </a:p>
        </p:txBody>
      </p:sp>
      <p:sp>
        <p:nvSpPr>
          <p:cNvPr id="61448" name="Rectangle 8">
            <a:extLst>
              <a:ext uri="{FF2B5EF4-FFF2-40B4-BE49-F238E27FC236}">
                <a16:creationId xmlns:a16="http://schemas.microsoft.com/office/drawing/2014/main" id="{786D74AA-1F8D-FE47-86DE-E2A13D112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3556000"/>
            <a:ext cx="2881313" cy="61436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9" name="Rectangle 9">
            <a:extLst>
              <a:ext uri="{FF2B5EF4-FFF2-40B4-BE49-F238E27FC236}">
                <a16:creationId xmlns:a16="http://schemas.microsoft.com/office/drawing/2014/main" id="{BE8E5772-390D-024E-AE5B-60613B37B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4170363"/>
            <a:ext cx="2881313" cy="6143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50" name="Rectangle 10">
            <a:extLst>
              <a:ext uri="{FF2B5EF4-FFF2-40B4-BE49-F238E27FC236}">
                <a16:creationId xmlns:a16="http://schemas.microsoft.com/office/drawing/2014/main" id="{AF959C46-5E27-3D44-A97A-05E5EBE49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4786313"/>
            <a:ext cx="2881313" cy="6143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74B89C38-EEAC-654C-9763-569D6398D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5400675"/>
            <a:ext cx="2881313" cy="6143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52" name="Rectangle 12">
            <a:extLst>
              <a:ext uri="{FF2B5EF4-FFF2-40B4-BE49-F238E27FC236}">
                <a16:creationId xmlns:a16="http://schemas.microsoft.com/office/drawing/2014/main" id="{C51CBD75-BC9A-1246-AF56-495073699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6015038"/>
            <a:ext cx="2881313" cy="614362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53" name="Text Box 13">
            <a:extLst>
              <a:ext uri="{FF2B5EF4-FFF2-40B4-BE49-F238E27FC236}">
                <a16:creationId xmlns:a16="http://schemas.microsoft.com/office/drawing/2014/main" id="{57AFB3CF-13C1-DC4F-909C-076A0529C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3633788"/>
            <a:ext cx="2774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Application gateway</a:t>
            </a:r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04160FEB-4E63-DA43-8381-F178D4B23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73550"/>
            <a:ext cx="2543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Transport gateway</a:t>
            </a:r>
          </a:p>
        </p:txBody>
      </p:sp>
      <p:sp>
        <p:nvSpPr>
          <p:cNvPr id="61455" name="Text Box 15">
            <a:extLst>
              <a:ext uri="{FF2B5EF4-FFF2-40B4-BE49-F238E27FC236}">
                <a16:creationId xmlns:a16="http://schemas.microsoft.com/office/drawing/2014/main" id="{17603DDF-26A6-764F-A619-F9114FBFD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4849813"/>
            <a:ext cx="1050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Router</a:t>
            </a:r>
          </a:p>
        </p:txBody>
      </p:sp>
      <p:sp>
        <p:nvSpPr>
          <p:cNvPr id="61456" name="Text Box 16">
            <a:extLst>
              <a:ext uri="{FF2B5EF4-FFF2-40B4-BE49-F238E27FC236}">
                <a16:creationId xmlns:a16="http://schemas.microsoft.com/office/drawing/2014/main" id="{B0F2158C-8363-4540-89B0-24CC5A277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5464175"/>
            <a:ext cx="2046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Bridge, switch</a:t>
            </a:r>
          </a:p>
        </p:txBody>
      </p:sp>
      <p:sp>
        <p:nvSpPr>
          <p:cNvPr id="61457" name="Text Box 17">
            <a:extLst>
              <a:ext uri="{FF2B5EF4-FFF2-40B4-BE49-F238E27FC236}">
                <a16:creationId xmlns:a16="http://schemas.microsoft.com/office/drawing/2014/main" id="{06B988AB-365E-4C4D-A4A4-58C871FC5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150" y="6130925"/>
            <a:ext cx="1966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Repeater, hub</a:t>
            </a:r>
          </a:p>
        </p:txBody>
      </p:sp>
      <p:sp>
        <p:nvSpPr>
          <p:cNvPr id="61458" name="Text Box 18">
            <a:extLst>
              <a:ext uri="{FF2B5EF4-FFF2-40B4-BE49-F238E27FC236}">
                <a16:creationId xmlns:a16="http://schemas.microsoft.com/office/drawing/2014/main" id="{9043B44E-498F-3344-9703-37533C40E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713" y="4471988"/>
            <a:ext cx="9350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Frame</a:t>
            </a:r>
            <a:b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61459" name="Text Box 19">
            <a:extLst>
              <a:ext uri="{FF2B5EF4-FFF2-40B4-BE49-F238E27FC236}">
                <a16:creationId xmlns:a16="http://schemas.microsoft.com/office/drawing/2014/main" id="{883836EE-6A07-3643-8D6A-4FE57ABA6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350" y="4471988"/>
            <a:ext cx="93503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Packet</a:t>
            </a:r>
            <a:b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61460" name="Text Box 20">
            <a:extLst>
              <a:ext uri="{FF2B5EF4-FFF2-40B4-BE49-F238E27FC236}">
                <a16:creationId xmlns:a16="http://schemas.microsoft.com/office/drawing/2014/main" id="{417A8761-EFFA-A84D-A698-C84A2DD5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0988" y="4471988"/>
            <a:ext cx="9350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TCP</a:t>
            </a:r>
            <a:b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61461" name="Text Box 21">
            <a:extLst>
              <a:ext uri="{FF2B5EF4-FFF2-40B4-BE49-F238E27FC236}">
                <a16:creationId xmlns:a16="http://schemas.microsoft.com/office/drawing/2014/main" id="{8106BAF3-5E77-EE4F-AE7B-FE686C045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0" y="4471988"/>
            <a:ext cx="6762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61462" name="Rectangle 22">
            <a:extLst>
              <a:ext uri="{FF2B5EF4-FFF2-40B4-BE49-F238E27FC236}">
                <a16:creationId xmlns:a16="http://schemas.microsoft.com/office/drawing/2014/main" id="{A8323A19-A874-814F-852C-20CB6651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427538"/>
            <a:ext cx="4186238" cy="730250"/>
          </a:xfrm>
          <a:prstGeom prst="rect">
            <a:avLst/>
          </a:prstGeom>
          <a:noFill/>
          <a:ln w="50800">
            <a:solidFill>
              <a:srgbClr val="99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2CBAAD6-0E69-8A4D-A086-F3470E88C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Some Key Concepts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2ED7E02-BE1F-C640-9C1F-414814DC7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Course was organized around protocols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But a small set of concepts recur in many protocols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General CS concepts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Hierarchy, indirection, caching, randomization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Networking-specific concepts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Soft state, layering, (de)multiplexing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End-to-end argument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E314ACE-C392-414B-8944-9D8813CCE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Demultiplexing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88475064-32BF-C449-A7DB-70F98AD0A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Separating multiple streams out of one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Recognizing the separate streams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Treating the separate streams accordingly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 in the Internet</a:t>
            </a:r>
          </a:p>
        </p:txBody>
      </p:sp>
      <p:grpSp>
        <p:nvGrpSpPr>
          <p:cNvPr id="63492" name="Group 13">
            <a:extLst>
              <a:ext uri="{FF2B5EF4-FFF2-40B4-BE49-F238E27FC236}">
                <a16:creationId xmlns:a16="http://schemas.microsoft.com/office/drawing/2014/main" id="{ACE56EA5-F0B6-3342-92E0-CFA22846F7D3}"/>
              </a:ext>
            </a:extLst>
          </p:cNvPr>
          <p:cNvGrpSpPr>
            <a:grpSpLocks/>
          </p:cNvGrpSpPr>
          <p:nvPr/>
        </p:nvGrpSpPr>
        <p:grpSpPr bwMode="auto">
          <a:xfrm>
            <a:off x="2344738" y="4541838"/>
            <a:ext cx="4186237" cy="730250"/>
            <a:chOff x="2832" y="2789"/>
            <a:chExt cx="2637" cy="460"/>
          </a:xfrm>
        </p:grpSpPr>
        <p:sp>
          <p:nvSpPr>
            <p:cNvPr id="63499" name="Rectangle 4">
              <a:extLst>
                <a:ext uri="{FF2B5EF4-FFF2-40B4-BE49-F238E27FC236}">
                  <a16:creationId xmlns:a16="http://schemas.microsoft.com/office/drawing/2014/main" id="{72736087-69C4-A840-8964-1374EE235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" y="2789"/>
              <a:ext cx="677" cy="46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00" name="Rectangle 5">
              <a:extLst>
                <a:ext uri="{FF2B5EF4-FFF2-40B4-BE49-F238E27FC236}">
                  <a16:creationId xmlns:a16="http://schemas.microsoft.com/office/drawing/2014/main" id="{406DE959-AFF6-9F43-AFA0-7E87FDFAF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9" y="2789"/>
              <a:ext cx="677" cy="46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01" name="Rectangle 6">
              <a:extLst>
                <a:ext uri="{FF2B5EF4-FFF2-40B4-BE49-F238E27FC236}">
                  <a16:creationId xmlns:a16="http://schemas.microsoft.com/office/drawing/2014/main" id="{50619CB6-2919-9F46-A07B-74C9E0197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5" y="2789"/>
              <a:ext cx="677" cy="46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02" name="Rectangle 7">
              <a:extLst>
                <a:ext uri="{FF2B5EF4-FFF2-40B4-BE49-F238E27FC236}">
                  <a16:creationId xmlns:a16="http://schemas.microsoft.com/office/drawing/2014/main" id="{295B8AD6-4435-A84E-8EB7-4C1E8811E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789"/>
              <a:ext cx="677" cy="46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503" name="Text Box 8">
              <a:extLst>
                <a:ext uri="{FF2B5EF4-FFF2-40B4-BE49-F238E27FC236}">
                  <a16:creationId xmlns:a16="http://schemas.microsoft.com/office/drawing/2014/main" id="{B58D187E-762F-9944-957C-74468DEC8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5" y="2817"/>
              <a:ext cx="64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/>
                <a:t>Frame</a:t>
              </a:r>
              <a:br>
                <a:rPr lang="en-US" altLang="en-US"/>
              </a:br>
              <a:r>
                <a:rPr lang="en-US" altLang="en-US"/>
                <a:t>header</a:t>
              </a:r>
            </a:p>
          </p:txBody>
        </p:sp>
        <p:sp>
          <p:nvSpPr>
            <p:cNvPr id="63504" name="Text Box 9">
              <a:extLst>
                <a:ext uri="{FF2B5EF4-FFF2-40B4-BE49-F238E27FC236}">
                  <a16:creationId xmlns:a16="http://schemas.microsoft.com/office/drawing/2014/main" id="{CEBE7C1E-AA56-4D4E-AA29-6D192D1E3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2817"/>
              <a:ext cx="64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/>
                <a:t>Packet</a:t>
              </a:r>
              <a:br>
                <a:rPr lang="en-US" altLang="en-US"/>
              </a:br>
              <a:r>
                <a:rPr lang="en-US" altLang="en-US"/>
                <a:t>header</a:t>
              </a:r>
            </a:p>
          </p:txBody>
        </p:sp>
        <p:sp>
          <p:nvSpPr>
            <p:cNvPr id="63505" name="Text Box 10">
              <a:extLst>
                <a:ext uri="{FF2B5EF4-FFF2-40B4-BE49-F238E27FC236}">
                  <a16:creationId xmlns:a16="http://schemas.microsoft.com/office/drawing/2014/main" id="{FB8FB473-F017-B945-B5AE-F52FEB135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" y="2817"/>
              <a:ext cx="64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/>
                <a:t>TCP</a:t>
              </a:r>
              <a:br>
                <a:rPr lang="en-US" altLang="en-US"/>
              </a:br>
              <a:r>
                <a:rPr lang="en-US" altLang="en-US"/>
                <a:t>header</a:t>
              </a:r>
            </a:p>
          </p:txBody>
        </p:sp>
        <p:sp>
          <p:nvSpPr>
            <p:cNvPr id="63506" name="Text Box 11">
              <a:extLst>
                <a:ext uri="{FF2B5EF4-FFF2-40B4-BE49-F238E27FC236}">
                  <a16:creationId xmlns:a16="http://schemas.microsoft.com/office/drawing/2014/main" id="{7CFEDBAE-D949-E24A-A8F3-4176C4D69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1" y="2817"/>
              <a:ext cx="4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/>
                <a:t>User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63507" name="Rectangle 12">
              <a:extLst>
                <a:ext uri="{FF2B5EF4-FFF2-40B4-BE49-F238E27FC236}">
                  <a16:creationId xmlns:a16="http://schemas.microsoft.com/office/drawing/2014/main" id="{E7358F98-46D0-C545-BFF0-E2388039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789"/>
              <a:ext cx="2637" cy="460"/>
            </a:xfrm>
            <a:prstGeom prst="rect">
              <a:avLst/>
            </a:prstGeom>
            <a:noFill/>
            <a:ln w="50800">
              <a:solidFill>
                <a:srgbClr val="99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3493" name="Freeform 14">
            <a:extLst>
              <a:ext uri="{FF2B5EF4-FFF2-40B4-BE49-F238E27FC236}">
                <a16:creationId xmlns:a16="http://schemas.microsoft.com/office/drawing/2014/main" id="{D5731C36-C3D6-A24E-96C1-1E2F38B198FF}"/>
              </a:ext>
            </a:extLst>
          </p:cNvPr>
          <p:cNvSpPr>
            <a:spLocks/>
          </p:cNvSpPr>
          <p:nvPr/>
        </p:nvSpPr>
        <p:spPr bwMode="auto">
          <a:xfrm>
            <a:off x="2614613" y="3965575"/>
            <a:ext cx="1222375" cy="563563"/>
          </a:xfrm>
          <a:custGeom>
            <a:avLst/>
            <a:gdLst>
              <a:gd name="T0" fmla="*/ 110886875 w 770"/>
              <a:gd name="T1" fmla="*/ 894655469 h 355"/>
              <a:gd name="T2" fmla="*/ 171370625 w 770"/>
              <a:gd name="T3" fmla="*/ 589717086 h 355"/>
              <a:gd name="T4" fmla="*/ 1146671888 w 770"/>
              <a:gd name="T5" fmla="*/ 40322536 h 355"/>
              <a:gd name="T6" fmla="*/ 1940520313 w 770"/>
              <a:gd name="T7" fmla="*/ 834171665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770"/>
              <a:gd name="T13" fmla="*/ 0 h 355"/>
              <a:gd name="T14" fmla="*/ 770 w 770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0" h="355">
                <a:moveTo>
                  <a:pt x="44" y="355"/>
                </a:moveTo>
                <a:cubicBezTo>
                  <a:pt x="22" y="322"/>
                  <a:pt x="0" y="290"/>
                  <a:pt x="68" y="234"/>
                </a:cubicBezTo>
                <a:cubicBezTo>
                  <a:pt x="136" y="178"/>
                  <a:pt x="338" y="0"/>
                  <a:pt x="455" y="16"/>
                </a:cubicBezTo>
                <a:cubicBezTo>
                  <a:pt x="572" y="32"/>
                  <a:pt x="671" y="181"/>
                  <a:pt x="770" y="33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4" name="Text Box 15">
            <a:extLst>
              <a:ext uri="{FF2B5EF4-FFF2-40B4-BE49-F238E27FC236}">
                <a16:creationId xmlns:a16="http://schemas.microsoft.com/office/drawing/2014/main" id="{B71EDFCE-E119-964D-8093-946BCEDE5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5" y="3581400"/>
            <a:ext cx="701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type</a:t>
            </a:r>
          </a:p>
        </p:txBody>
      </p:sp>
      <p:sp>
        <p:nvSpPr>
          <p:cNvPr id="63495" name="Freeform 16">
            <a:extLst>
              <a:ext uri="{FF2B5EF4-FFF2-40B4-BE49-F238E27FC236}">
                <a16:creationId xmlns:a16="http://schemas.microsoft.com/office/drawing/2014/main" id="{4BE07D58-B967-834A-B561-5D3F0E0FF1F4}"/>
              </a:ext>
            </a:extLst>
          </p:cNvPr>
          <p:cNvSpPr>
            <a:spLocks/>
          </p:cNvSpPr>
          <p:nvPr/>
        </p:nvSpPr>
        <p:spPr bwMode="auto">
          <a:xfrm>
            <a:off x="3919538" y="5310188"/>
            <a:ext cx="1076325" cy="460375"/>
          </a:xfrm>
          <a:custGeom>
            <a:avLst/>
            <a:gdLst>
              <a:gd name="T0" fmla="*/ 0 w 678"/>
              <a:gd name="T1" fmla="*/ 0 h 290"/>
              <a:gd name="T2" fmla="*/ 733366263 w 678"/>
              <a:gd name="T3" fmla="*/ 730845313 h 290"/>
              <a:gd name="T4" fmla="*/ 1708665938 w 678"/>
              <a:gd name="T5" fmla="*/ 0 h 290"/>
              <a:gd name="T6" fmla="*/ 0 60000 65536"/>
              <a:gd name="T7" fmla="*/ 0 60000 65536"/>
              <a:gd name="T8" fmla="*/ 0 60000 65536"/>
              <a:gd name="T9" fmla="*/ 0 w 678"/>
              <a:gd name="T10" fmla="*/ 0 h 290"/>
              <a:gd name="T11" fmla="*/ 678 w 678"/>
              <a:gd name="T12" fmla="*/ 290 h 2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8" h="290">
                <a:moveTo>
                  <a:pt x="0" y="0"/>
                </a:moveTo>
                <a:cubicBezTo>
                  <a:pt x="89" y="145"/>
                  <a:pt x="178" y="290"/>
                  <a:pt x="291" y="290"/>
                </a:cubicBezTo>
                <a:cubicBezTo>
                  <a:pt x="404" y="290"/>
                  <a:pt x="541" y="145"/>
                  <a:pt x="678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6" name="Text Box 17">
            <a:extLst>
              <a:ext uri="{FF2B5EF4-FFF2-40B4-BE49-F238E27FC236}">
                <a16:creationId xmlns:a16="http://schemas.microsoft.com/office/drawing/2014/main" id="{7777F634-09A2-B042-8A18-57D454C98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238" y="5848350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protocol</a:t>
            </a:r>
          </a:p>
        </p:txBody>
      </p:sp>
      <p:sp>
        <p:nvSpPr>
          <p:cNvPr id="63497" name="Freeform 19">
            <a:extLst>
              <a:ext uri="{FF2B5EF4-FFF2-40B4-BE49-F238E27FC236}">
                <a16:creationId xmlns:a16="http://schemas.microsoft.com/office/drawing/2014/main" id="{F3A04E71-5A48-7241-972D-FEC55780F657}"/>
              </a:ext>
            </a:extLst>
          </p:cNvPr>
          <p:cNvSpPr>
            <a:spLocks/>
          </p:cNvSpPr>
          <p:nvPr/>
        </p:nvSpPr>
        <p:spPr bwMode="auto">
          <a:xfrm>
            <a:off x="4964113" y="3940175"/>
            <a:ext cx="1222375" cy="563563"/>
          </a:xfrm>
          <a:custGeom>
            <a:avLst/>
            <a:gdLst>
              <a:gd name="T0" fmla="*/ 110886875 w 770"/>
              <a:gd name="T1" fmla="*/ 894655469 h 355"/>
              <a:gd name="T2" fmla="*/ 171370625 w 770"/>
              <a:gd name="T3" fmla="*/ 589717086 h 355"/>
              <a:gd name="T4" fmla="*/ 1146671888 w 770"/>
              <a:gd name="T5" fmla="*/ 40322536 h 355"/>
              <a:gd name="T6" fmla="*/ 1940520313 w 770"/>
              <a:gd name="T7" fmla="*/ 834171665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770"/>
              <a:gd name="T13" fmla="*/ 0 h 355"/>
              <a:gd name="T14" fmla="*/ 770 w 770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0" h="355">
                <a:moveTo>
                  <a:pt x="44" y="355"/>
                </a:moveTo>
                <a:cubicBezTo>
                  <a:pt x="22" y="322"/>
                  <a:pt x="0" y="290"/>
                  <a:pt x="68" y="234"/>
                </a:cubicBezTo>
                <a:cubicBezTo>
                  <a:pt x="136" y="178"/>
                  <a:pt x="338" y="0"/>
                  <a:pt x="455" y="16"/>
                </a:cubicBezTo>
                <a:cubicBezTo>
                  <a:pt x="572" y="32"/>
                  <a:pt x="671" y="181"/>
                  <a:pt x="770" y="33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8" name="Text Box 20">
            <a:extLst>
              <a:ext uri="{FF2B5EF4-FFF2-40B4-BE49-F238E27FC236}">
                <a16:creationId xmlns:a16="http://schemas.microsoft.com/office/drawing/2014/main" id="{4A13CB16-E402-AC4F-8017-E4970201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3581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port #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B28C0D1-94AD-1C41-A7E7-0D22651D9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(De)multiplexing: With a NAT</a:t>
            </a:r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6CA76577-35B0-D744-8D49-2BD6FFF8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3DD86EF-9234-2241-B51B-13DB17343DF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64516" name="Group 3">
            <a:extLst>
              <a:ext uri="{FF2B5EF4-FFF2-40B4-BE49-F238E27FC236}">
                <a16:creationId xmlns:a16="http://schemas.microsoft.com/office/drawing/2014/main" id="{091AB510-A5DC-4C4C-A953-E9A7099EBCA7}"/>
              </a:ext>
            </a:extLst>
          </p:cNvPr>
          <p:cNvGrpSpPr>
            <a:grpSpLocks/>
          </p:cNvGrpSpPr>
          <p:nvPr/>
        </p:nvGrpSpPr>
        <p:grpSpPr bwMode="auto">
          <a:xfrm>
            <a:off x="4437063" y="3044825"/>
            <a:ext cx="1747837" cy="1065213"/>
            <a:chOff x="2372" y="1918"/>
            <a:chExt cx="1101" cy="671"/>
          </a:xfrm>
        </p:grpSpPr>
        <p:sp>
          <p:nvSpPr>
            <p:cNvPr id="64537" name="Oval 4">
              <a:extLst>
                <a:ext uri="{FF2B5EF4-FFF2-40B4-BE49-F238E27FC236}">
                  <a16:creationId xmlns:a16="http://schemas.microsoft.com/office/drawing/2014/main" id="{8F9CF0C1-615B-D541-B0EF-64BDFFBC3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217"/>
              <a:ext cx="1092" cy="372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38" name="Line 5">
              <a:extLst>
                <a:ext uri="{FF2B5EF4-FFF2-40B4-BE49-F238E27FC236}">
                  <a16:creationId xmlns:a16="http://schemas.microsoft.com/office/drawing/2014/main" id="{35E49FD5-3252-A44C-A00B-E1A6108C3C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2186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6">
              <a:extLst>
                <a:ext uri="{FF2B5EF4-FFF2-40B4-BE49-F238E27FC236}">
                  <a16:creationId xmlns:a16="http://schemas.microsoft.com/office/drawing/2014/main" id="{07603EC0-2D90-054F-9154-B1AB1B4363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3" y="2186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0" name="Rectangle 7">
              <a:extLst>
                <a:ext uri="{FF2B5EF4-FFF2-40B4-BE49-F238E27FC236}">
                  <a16:creationId xmlns:a16="http://schemas.microsoft.com/office/drawing/2014/main" id="{294AB972-603F-8846-8E22-95B719496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186"/>
              <a:ext cx="1083" cy="22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64541" name="Oval 8">
              <a:extLst>
                <a:ext uri="{FF2B5EF4-FFF2-40B4-BE49-F238E27FC236}">
                  <a16:creationId xmlns:a16="http://schemas.microsoft.com/office/drawing/2014/main" id="{36CF7328-D409-444B-A0D5-7C10BCA31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1918"/>
              <a:ext cx="1092" cy="433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64542" name="Group 9">
              <a:extLst>
                <a:ext uri="{FF2B5EF4-FFF2-40B4-BE49-F238E27FC236}">
                  <a16:creationId xmlns:a16="http://schemas.microsoft.com/office/drawing/2014/main" id="{3AF1EC64-44DF-C94F-81C4-F716647857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5" y="2014"/>
              <a:ext cx="541" cy="253"/>
              <a:chOff x="2848" y="848"/>
              <a:chExt cx="140" cy="98"/>
            </a:xfrm>
          </p:grpSpPr>
          <p:sp>
            <p:nvSpPr>
              <p:cNvPr id="64547" name="Line 10">
                <a:extLst>
                  <a:ext uri="{FF2B5EF4-FFF2-40B4-BE49-F238E27FC236}">
                    <a16:creationId xmlns:a16="http://schemas.microsoft.com/office/drawing/2014/main" id="{80F2A244-E409-CC40-8255-BB8136630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8" name="Line 11">
                <a:extLst>
                  <a:ext uri="{FF2B5EF4-FFF2-40B4-BE49-F238E27FC236}">
                    <a16:creationId xmlns:a16="http://schemas.microsoft.com/office/drawing/2014/main" id="{D97E4B22-23D9-4A45-AD3B-11A3F2A77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9" name="Line 12">
                <a:extLst>
                  <a:ext uri="{FF2B5EF4-FFF2-40B4-BE49-F238E27FC236}">
                    <a16:creationId xmlns:a16="http://schemas.microsoft.com/office/drawing/2014/main" id="{75FA8AD1-FBF4-0A47-A588-1EA829FB4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43" name="Group 13">
              <a:extLst>
                <a:ext uri="{FF2B5EF4-FFF2-40B4-BE49-F238E27FC236}">
                  <a16:creationId xmlns:a16="http://schemas.microsoft.com/office/drawing/2014/main" id="{480207F9-8727-7149-8E51-91F154E4B9A7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635" y="2010"/>
              <a:ext cx="541" cy="253"/>
              <a:chOff x="2848" y="848"/>
              <a:chExt cx="140" cy="98"/>
            </a:xfrm>
          </p:grpSpPr>
          <p:sp>
            <p:nvSpPr>
              <p:cNvPr id="64544" name="Line 14">
                <a:extLst>
                  <a:ext uri="{FF2B5EF4-FFF2-40B4-BE49-F238E27FC236}">
                    <a16:creationId xmlns:a16="http://schemas.microsoft.com/office/drawing/2014/main" id="{763BBC58-36F5-BD44-B362-E9D40FE20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5" name="Line 15">
                <a:extLst>
                  <a:ext uri="{FF2B5EF4-FFF2-40B4-BE49-F238E27FC236}">
                    <a16:creationId xmlns:a16="http://schemas.microsoft.com/office/drawing/2014/main" id="{4F08D79B-5692-2947-B4C7-C7C2242A42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46" name="Line 16">
                <a:extLst>
                  <a:ext uri="{FF2B5EF4-FFF2-40B4-BE49-F238E27FC236}">
                    <a16:creationId xmlns:a16="http://schemas.microsoft.com/office/drawing/2014/main" id="{448FB859-F8FF-E641-A63E-50B045FD6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64517" name="Picture 17" descr="j0292020">
            <a:extLst>
              <a:ext uri="{FF2B5EF4-FFF2-40B4-BE49-F238E27FC236}">
                <a16:creationId xmlns:a16="http://schemas.microsoft.com/office/drawing/2014/main" id="{F33C43BE-63BE-5242-910D-35E91402A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1382713"/>
            <a:ext cx="1868487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18" descr="j0195384">
            <a:extLst>
              <a:ext uri="{FF2B5EF4-FFF2-40B4-BE49-F238E27FC236}">
                <a16:creationId xmlns:a16="http://schemas.microsoft.com/office/drawing/2014/main" id="{725E04BC-E753-5947-AEDF-9C0CF2AAC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138" y="4406900"/>
            <a:ext cx="1795462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Line 19">
            <a:extLst>
              <a:ext uri="{FF2B5EF4-FFF2-40B4-BE49-F238E27FC236}">
                <a16:creationId xmlns:a16="http://schemas.microsoft.com/office/drawing/2014/main" id="{AE56181C-79A0-3E47-9A0B-323F19F0F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8725" y="2343150"/>
            <a:ext cx="1957388" cy="9985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Line 20">
            <a:extLst>
              <a:ext uri="{FF2B5EF4-FFF2-40B4-BE49-F238E27FC236}">
                <a16:creationId xmlns:a16="http://schemas.microsoft.com/office/drawing/2014/main" id="{60B86988-1819-1D40-AC57-FBA37D80D9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1125" y="3994150"/>
            <a:ext cx="2036763" cy="149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Line 21">
            <a:extLst>
              <a:ext uri="{FF2B5EF4-FFF2-40B4-BE49-F238E27FC236}">
                <a16:creationId xmlns:a16="http://schemas.microsoft.com/office/drawing/2014/main" id="{750CE920-A07D-7E4D-BA9F-6B2FB64AD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6800" y="3648075"/>
            <a:ext cx="22272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Text Box 22">
            <a:extLst>
              <a:ext uri="{FF2B5EF4-FFF2-40B4-BE49-F238E27FC236}">
                <a16:creationId xmlns:a16="http://schemas.microsoft.com/office/drawing/2014/main" id="{C708433E-B397-A545-8AA0-26BA2EBC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5" y="4148138"/>
            <a:ext cx="9159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NAT</a:t>
            </a:r>
          </a:p>
        </p:txBody>
      </p:sp>
      <p:sp>
        <p:nvSpPr>
          <p:cNvPr id="64523" name="Rectangle 23">
            <a:extLst>
              <a:ext uri="{FF2B5EF4-FFF2-40B4-BE49-F238E27FC236}">
                <a16:creationId xmlns:a16="http://schemas.microsoft.com/office/drawing/2014/main" id="{53AF1525-DDB6-9E41-9A3B-150E66D5E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" y="1295400"/>
            <a:ext cx="6029325" cy="5016500"/>
          </a:xfrm>
          <a:prstGeom prst="rect">
            <a:avLst/>
          </a:prstGeom>
          <a:noFill/>
          <a:ln w="38100">
            <a:solidFill>
              <a:srgbClr val="0000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4" name="Rectangle 24">
            <a:extLst>
              <a:ext uri="{FF2B5EF4-FFF2-40B4-BE49-F238E27FC236}">
                <a16:creationId xmlns:a16="http://schemas.microsoft.com/office/drawing/2014/main" id="{A4B96233-0A56-3C49-85E2-CDB5AB395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963" y="4186238"/>
            <a:ext cx="325437" cy="4572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5" name="Rectangle 25">
            <a:extLst>
              <a:ext uri="{FF2B5EF4-FFF2-40B4-BE49-F238E27FC236}">
                <a16:creationId xmlns:a16="http://schemas.microsoft.com/office/drawing/2014/main" id="{CE6ACB8A-FE48-EC44-B192-095CE220C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4186238"/>
            <a:ext cx="325438" cy="889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6" name="Rectangle 26">
            <a:extLst>
              <a:ext uri="{FF2B5EF4-FFF2-40B4-BE49-F238E27FC236}">
                <a16:creationId xmlns:a16="http://schemas.microsoft.com/office/drawing/2014/main" id="{6C257B25-12B4-5A4D-90AB-B2E933538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3" y="2270125"/>
            <a:ext cx="325437" cy="4572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7" name="Rectangle 27">
            <a:extLst>
              <a:ext uri="{FF2B5EF4-FFF2-40B4-BE49-F238E27FC236}">
                <a16:creationId xmlns:a16="http://schemas.microsoft.com/office/drawing/2014/main" id="{4C73B188-C949-CB48-AB45-23AE9F77B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2270125"/>
            <a:ext cx="325438" cy="889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8" name="Rectangle 28">
            <a:extLst>
              <a:ext uri="{FF2B5EF4-FFF2-40B4-BE49-F238E27FC236}">
                <a16:creationId xmlns:a16="http://schemas.microsoft.com/office/drawing/2014/main" id="{6C3DDA87-C00E-AB40-90D7-6344B0C31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038475"/>
            <a:ext cx="325438" cy="4572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29" name="Rectangle 29">
            <a:extLst>
              <a:ext uri="{FF2B5EF4-FFF2-40B4-BE49-F238E27FC236}">
                <a16:creationId xmlns:a16="http://schemas.microsoft.com/office/drawing/2014/main" id="{D4219661-5C9F-5749-9387-4D4DDFCF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3038475"/>
            <a:ext cx="325437" cy="889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30" name="Rectangle 30">
            <a:extLst>
              <a:ext uri="{FF2B5EF4-FFF2-40B4-BE49-F238E27FC236}">
                <a16:creationId xmlns:a16="http://schemas.microsoft.com/office/drawing/2014/main" id="{F84E473E-29DB-3949-9EB1-8B7528DD9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3038475"/>
            <a:ext cx="325438" cy="457200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31" name="Rectangle 31">
            <a:extLst>
              <a:ext uri="{FF2B5EF4-FFF2-40B4-BE49-F238E27FC236}">
                <a16:creationId xmlns:a16="http://schemas.microsoft.com/office/drawing/2014/main" id="{1D149EFB-3B8C-464C-931C-2E89230D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863" y="3038475"/>
            <a:ext cx="325437" cy="889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32" name="Text Box 32">
            <a:extLst>
              <a:ext uri="{FF2B5EF4-FFF2-40B4-BE49-F238E27FC236}">
                <a16:creationId xmlns:a16="http://schemas.microsoft.com/office/drawing/2014/main" id="{B3977E63-3499-0F49-A405-63027CE6A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5645150"/>
            <a:ext cx="1212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inside</a:t>
            </a:r>
          </a:p>
        </p:txBody>
      </p:sp>
      <p:sp>
        <p:nvSpPr>
          <p:cNvPr id="64533" name="Text Box 33">
            <a:extLst>
              <a:ext uri="{FF2B5EF4-FFF2-40B4-BE49-F238E27FC236}">
                <a16:creationId xmlns:a16="http://schemas.microsoft.com/office/drawing/2014/main" id="{1DC0CEEC-D90D-1549-AD5E-60ECD437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3956050"/>
            <a:ext cx="1450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outside</a:t>
            </a:r>
          </a:p>
        </p:txBody>
      </p:sp>
      <p:sp>
        <p:nvSpPr>
          <p:cNvPr id="64534" name="Text Box 34">
            <a:extLst>
              <a:ext uri="{FF2B5EF4-FFF2-40B4-BE49-F238E27FC236}">
                <a16:creationId xmlns:a16="http://schemas.microsoft.com/office/drawing/2014/main" id="{B7C12CD5-5329-EB49-ABD6-34ED56F84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3187700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</a:rPr>
              <a:t>10.0.0.1</a:t>
            </a:r>
          </a:p>
        </p:txBody>
      </p:sp>
      <p:sp>
        <p:nvSpPr>
          <p:cNvPr id="64535" name="Text Box 35">
            <a:extLst>
              <a:ext uri="{FF2B5EF4-FFF2-40B4-BE49-F238E27FC236}">
                <a16:creationId xmlns:a16="http://schemas.microsoft.com/office/drawing/2014/main" id="{15ED6292-652F-234D-B0A3-D22D9E808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5549900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</a:rPr>
              <a:t>10.0.0.2</a:t>
            </a:r>
          </a:p>
        </p:txBody>
      </p:sp>
      <p:sp>
        <p:nvSpPr>
          <p:cNvPr id="64536" name="Text Box 36">
            <a:extLst>
              <a:ext uri="{FF2B5EF4-FFF2-40B4-BE49-F238E27FC236}">
                <a16:creationId xmlns:a16="http://schemas.microsoft.com/office/drawing/2014/main" id="{A746D534-2E8E-D042-B7E4-C8FB3CFBD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343150"/>
            <a:ext cx="1795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</a:rPr>
              <a:t>138.76.29.7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D605928-107C-464B-8EA9-4EE09D693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Power at the End Host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9DB2C0A1-9DFD-454D-8B55-8F6092872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1366838"/>
            <a:ext cx="793591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0" u="sng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End-to-End Principle</a:t>
            </a:r>
          </a:p>
          <a:p>
            <a:pPr eaLnBrk="1" hangingPunct="1"/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Whenever possible, communications protocol operations should be defined to occur at the </a:t>
            </a:r>
            <a:r>
              <a:rPr lang="en-US" altLang="en-US" sz="3200" b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end-points</a:t>
            </a:r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 of a communications system. 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94DABE13-CFE1-1447-9D7C-F5879EDB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8" y="4125913"/>
            <a:ext cx="79359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b="0" u="sng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Programmability</a:t>
            </a:r>
          </a:p>
          <a:p>
            <a:pPr eaLnBrk="1" hangingPunct="1"/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With programmable end hosts, new network services can be added at </a:t>
            </a:r>
            <a:r>
              <a:rPr lang="en-US" altLang="en-US" sz="3200" b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time, by anyone</a:t>
            </a:r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7E92FF3-BC4B-E04D-904E-DE7339B49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Why No Math in This Course?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7DD7181-AA8D-1948-8160-D5777AA39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648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Hypothesis #1: theory not relevant to Internet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Body of math created for telephone networks</a:t>
            </a:r>
          </a:p>
          <a:p>
            <a:pPr lvl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Many of these models don’t work in data networks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Hypothesis #2: too many kinds of theory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Queuing: statistical multiplexing works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Control: TCP congestion control works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Optimization: TCP maximizes aggregate utility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Game: reasoning about competing </a:t>
            </a:r>
            <a:r>
              <a:rPr lang="en-US" altLang="en-US" dirty="0" err="1">
                <a:ea typeface="ＭＳ Ｐゴシック" panose="020B0600070205080204" pitchFamily="34" charset="-128"/>
              </a:rPr>
              <a:t>ASes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5C1E125-2053-6B4D-83F6-A0C0F47D86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Will Happen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to the Internet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>
            <a:extLst>
              <a:ext uri="{FF2B5EF4-FFF2-40B4-BE49-F238E27FC236}">
                <a16:creationId xmlns:a16="http://schemas.microsoft.com/office/drawing/2014/main" id="{A29F35E1-8E01-C042-9E6D-8ADC5662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ED3368D8-BFE2-B94F-B9E2-D849425A6ED5}" type="slidenum">
              <a:rPr lang="en-US" altLang="en-US"/>
              <a:pPr algn="ctr" eaLnBrk="1" hangingPunct="1"/>
              <a:t>35</a:t>
            </a:fld>
            <a:endParaRPr lang="en-US" alt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6285DD7-7CA9-0B46-8F6E-EBC46CF07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 Strict Notions of Identity</a:t>
            </a:r>
          </a:p>
        </p:txBody>
      </p:sp>
      <p:pic>
        <p:nvPicPr>
          <p:cNvPr id="70660" name="Picture 3" descr="internet_dog">
            <a:extLst>
              <a:ext uri="{FF2B5EF4-FFF2-40B4-BE49-F238E27FC236}">
                <a16:creationId xmlns:a16="http://schemas.microsoft.com/office/drawing/2014/main" id="{07CF2A9B-83FA-8E48-804E-090E8B723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990600"/>
            <a:ext cx="5253038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1" name="Rectangle 4">
            <a:extLst>
              <a:ext uri="{FF2B5EF4-FFF2-40B4-BE49-F238E27FC236}">
                <a16:creationId xmlns:a16="http://schemas.microsoft.com/office/drawing/2014/main" id="{D746371A-70A9-EF45-9974-DEB72B128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81650" y="2408238"/>
            <a:ext cx="3562350" cy="245903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Leads to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Spam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Spoofing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Denial-of-service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Route hijacking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CED631FA-910D-8B49-878F-4C318975C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Protocols Designed Based on Trust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1D47ACC-0104-684A-B48C-6AD594912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That you don’t spoof your addresses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MAC spoofing, IP address spoofing, spam, …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That port numbers correspond to applications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Rather than being arbitrary, meaningless numbers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That you adhere to the protocol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Ethernet exponential back-off after a collision</a:t>
            </a:r>
          </a:p>
          <a:p>
            <a:pPr lvl="1">
              <a:spcAft>
                <a:spcPts val="18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TCP additive increase, multiplicative decrease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That protocol specifications are public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So others can build interoperable implementations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52937C1-B3AF-4E46-BCC7-C06871CD5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Nobody in Charge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14D12894-0DF0-E847-868A-D293BAA28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Traffic traverses many Autonomous Systems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Who’s fault is it when things go wrong?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How do you upgrade functionality?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Implicit trust in the end host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What if some hosts violate congestion control?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Anyone can add any application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Whether or not it is legal, moral, good, etc.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Spans many countries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So no one government can be in charge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49B5DE2-5665-214F-8849-529E42789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Challenging New Requirements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7B53224-76FE-AC4A-AF67-A264D07EC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6858000" cy="4267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Disseminating data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Mobile, multi-homed hosts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Sometimes-connected hosts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Large number of hosts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Real-time applications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38CB7D75-DABC-F240-B86B-85AA0592B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Internet of the Future</a:t>
            </a:r>
          </a:p>
        </p:txBody>
      </p:sp>
      <p:sp>
        <p:nvSpPr>
          <p:cNvPr id="2088963" name="Rectangle 3">
            <a:extLst>
              <a:ext uri="{FF2B5EF4-FFF2-40B4-BE49-F238E27FC236}">
                <a16:creationId xmlns:a16="http://schemas.microsoft.com/office/drawing/2014/main" id="{8514F3B6-87F8-8D4B-B485-77B6AA88B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Can we fix what ails the Internet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Security, performance, reliability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Upgradability, managability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&lt;Your favorite gripe here&gt;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Without throwing out baby with bathwater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Ease of adding new hosts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Ease of adding new services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Ease of adding new link technologies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An open technical and policy question…</a:t>
            </a:r>
          </a:p>
        </p:txBody>
      </p:sp>
      <p:pic>
        <p:nvPicPr>
          <p:cNvPr id="76804" name="Picture 4" descr="Gremlin">
            <a:extLst>
              <a:ext uri="{FF2B5EF4-FFF2-40B4-BE49-F238E27FC236}">
                <a16:creationId xmlns:a16="http://schemas.microsoft.com/office/drawing/2014/main" id="{DE3777B6-5285-B044-A172-DEA34E66C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1201738"/>
            <a:ext cx="1906588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30CA84B-4D55-C540-A991-05B0AF489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B5F9685-2E87-A34B-A2EA-52DDFD319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Scalability of large systems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Cannot store all information everywhere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Cannot centrally coordinate everything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Hierarchy to manage scale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Divide system into smaller pieces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Hierarchy to divide control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Decentralized management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 in the Internet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IP addresses, routing protocols, DNS, peer-to-peer</a:t>
            </a:r>
          </a:p>
        </p:txBody>
      </p:sp>
      <p:pic>
        <p:nvPicPr>
          <p:cNvPr id="21508" name="Picture 5" descr="Hierarchy">
            <a:hlinkClick r:id="rId2"/>
            <a:extLst>
              <a:ext uri="{FF2B5EF4-FFF2-40B4-BE49-F238E27FC236}">
                <a16:creationId xmlns:a16="http://schemas.microsoft.com/office/drawing/2014/main" id="{8F39F11D-EF5B-F345-83E9-398FF852E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r="4234"/>
          <a:stretch>
            <a:fillRect/>
          </a:stretch>
        </p:blipFill>
        <p:spPr bwMode="auto">
          <a:xfrm>
            <a:off x="7310438" y="1752600"/>
            <a:ext cx="1681162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>
            <a:extLst>
              <a:ext uri="{FF2B5EF4-FFF2-40B4-BE49-F238E27FC236}">
                <a16:creationId xmlns:a16="http://schemas.microsoft.com/office/drawing/2014/main" id="{1FA5366E-7414-A549-9EBD-5A085F4EFB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Thank You!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2D1212E-5C65-CD48-A035-EDA2BB9F4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IP Address Blocks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53FDD7C-94DB-E843-901D-B59BE7AA4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257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Number related hosts from a common subnet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1.2.3.0/24 on the left LAN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5.6.7.0/24 on the right LAN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EA668577-471C-EF48-9BF8-C8842913A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6950" y="43243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3DF9F6E3-9BDD-0E41-9D11-676AEAA5A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17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4258D2E4-CA00-8847-80A2-6729CC741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61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318F5D4A-E5EB-1F4D-A636-44DE64A3E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29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FACE5781-103C-614D-8711-0E86582BD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7338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934F171D-B1C5-5445-AA21-128BE8275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3714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3246F8D7-3710-024D-A33A-FB8E18E22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714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A6869E56-DA80-BD45-B59A-EDF308262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4338638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LAN 1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960E31CE-8672-C041-AE19-94FBE11F9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3638550"/>
            <a:ext cx="35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...</a:t>
            </a:r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263AC27F-B21D-B44F-AD20-D2AA30852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5150" y="43243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48EF8E5D-8A78-EF47-BDF2-F2128E8AB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99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578CFF79-DCEF-994D-B290-99B918CC2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43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138B3878-9C1B-9E4D-8482-B9DCD4B36B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31150" y="4019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>
            <a:extLst>
              <a:ext uri="{FF2B5EF4-FFF2-40B4-BE49-F238E27FC236}">
                <a16:creationId xmlns:a16="http://schemas.microsoft.com/office/drawing/2014/main" id="{F6316980-BB3A-0C4D-8DAD-A31DA76AB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75" y="37338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46" name="Rectangle 18">
            <a:extLst>
              <a:ext uri="{FF2B5EF4-FFF2-40B4-BE49-F238E27FC236}">
                <a16:creationId xmlns:a16="http://schemas.microsoft.com/office/drawing/2014/main" id="{365DB853-78C1-464B-8D9E-E866F1CE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3714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47" name="Rectangle 19">
            <a:extLst>
              <a:ext uri="{FF2B5EF4-FFF2-40B4-BE49-F238E27FC236}">
                <a16:creationId xmlns:a16="http://schemas.microsoft.com/office/drawing/2014/main" id="{D8883C27-147D-B647-94BA-50C1B6929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25" y="3714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host</a:t>
            </a:r>
          </a:p>
        </p:txBody>
      </p:sp>
      <p:sp>
        <p:nvSpPr>
          <p:cNvPr id="22548" name="Text Box 20">
            <a:extLst>
              <a:ext uri="{FF2B5EF4-FFF2-40B4-BE49-F238E27FC236}">
                <a16:creationId xmlns:a16="http://schemas.microsoft.com/office/drawing/2014/main" id="{10B1D925-B398-7548-AECB-D84889C6F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138" y="4324350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LAN 2</a:t>
            </a:r>
          </a:p>
        </p:txBody>
      </p:sp>
      <p:sp>
        <p:nvSpPr>
          <p:cNvPr id="22549" name="Text Box 21">
            <a:extLst>
              <a:ext uri="{FF2B5EF4-FFF2-40B4-BE49-F238E27FC236}">
                <a16:creationId xmlns:a16="http://schemas.microsoft.com/office/drawing/2014/main" id="{DDC3D16F-42C5-3F4C-B926-8FE0CC6C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150" y="3638550"/>
            <a:ext cx="35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...</a:t>
            </a:r>
          </a:p>
        </p:txBody>
      </p:sp>
      <p:sp>
        <p:nvSpPr>
          <p:cNvPr id="22550" name="AutoShape 22">
            <a:extLst>
              <a:ext uri="{FF2B5EF4-FFF2-40B4-BE49-F238E27FC236}">
                <a16:creationId xmlns:a16="http://schemas.microsoft.com/office/drawing/2014/main" id="{E71BB0B6-D4A4-EA40-A4F2-CC85A59A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46291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router</a:t>
            </a:r>
          </a:p>
        </p:txBody>
      </p:sp>
      <p:sp>
        <p:nvSpPr>
          <p:cNvPr id="22551" name="AutoShape 23">
            <a:extLst>
              <a:ext uri="{FF2B5EF4-FFF2-40B4-BE49-F238E27FC236}">
                <a16:creationId xmlns:a16="http://schemas.microsoft.com/office/drawing/2014/main" id="{0AB644AF-AD26-F74F-AD9D-F8F3D101C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46291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router</a:t>
            </a:r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272CBC5E-8127-654A-8BD0-363B65F35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5750" y="43243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2408ABD3-CAD5-354E-8066-A455B3692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46291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router</a:t>
            </a:r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C258B530-C95E-EF48-8B66-53F80E133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3350" y="43243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>
            <a:extLst>
              <a:ext uri="{FF2B5EF4-FFF2-40B4-BE49-F238E27FC236}">
                <a16:creationId xmlns:a16="http://schemas.microsoft.com/office/drawing/2014/main" id="{876D6AB0-5E8B-EB42-BFE8-BC87F4516F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0550" y="47815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>
            <a:extLst>
              <a:ext uri="{FF2B5EF4-FFF2-40B4-BE49-F238E27FC236}">
                <a16:creationId xmlns:a16="http://schemas.microsoft.com/office/drawing/2014/main" id="{71016DA8-5260-824D-8675-64CDE5393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9350" y="47815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Text Box 29">
            <a:extLst>
              <a:ext uri="{FF2B5EF4-FFF2-40B4-BE49-F238E27FC236}">
                <a16:creationId xmlns:a16="http://schemas.microsoft.com/office/drawing/2014/main" id="{59B74025-8A34-FA4D-95E4-3A4642402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363" y="4781550"/>
            <a:ext cx="668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WAN</a:t>
            </a:r>
          </a:p>
        </p:txBody>
      </p:sp>
      <p:sp>
        <p:nvSpPr>
          <p:cNvPr id="22558" name="Text Box 30">
            <a:extLst>
              <a:ext uri="{FF2B5EF4-FFF2-40B4-BE49-F238E27FC236}">
                <a16:creationId xmlns:a16="http://schemas.microsoft.com/office/drawing/2014/main" id="{78E5C622-3A8E-3448-A37D-BEA4A9C70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5575" y="4781550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WAN</a:t>
            </a:r>
          </a:p>
        </p:txBody>
      </p:sp>
      <p:sp>
        <p:nvSpPr>
          <p:cNvPr id="22559" name="Text Box 31">
            <a:extLst>
              <a:ext uri="{FF2B5EF4-FFF2-40B4-BE49-F238E27FC236}">
                <a16:creationId xmlns:a16="http://schemas.microsoft.com/office/drawing/2014/main" id="{A4C9A544-01FA-B941-9201-83C1F65AD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331311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00FF"/>
                </a:solidFill>
                <a:latin typeface="Courier New" panose="02070309020205020404" pitchFamily="49" charset="0"/>
              </a:rPr>
              <a:t>1.2.3.4</a:t>
            </a:r>
          </a:p>
        </p:txBody>
      </p:sp>
      <p:sp>
        <p:nvSpPr>
          <p:cNvPr id="22560" name="Text Box 32">
            <a:extLst>
              <a:ext uri="{FF2B5EF4-FFF2-40B4-BE49-F238E27FC236}">
                <a16:creationId xmlns:a16="http://schemas.microsoft.com/office/drawing/2014/main" id="{5585BBD1-2E7F-584A-AC8D-91608CAD9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31311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00FF"/>
                </a:solidFill>
                <a:latin typeface="Courier New" panose="02070309020205020404" pitchFamily="49" charset="0"/>
              </a:rPr>
              <a:t>1.2.3.7</a:t>
            </a:r>
          </a:p>
        </p:txBody>
      </p:sp>
      <p:sp>
        <p:nvSpPr>
          <p:cNvPr id="22561" name="Text Box 33">
            <a:extLst>
              <a:ext uri="{FF2B5EF4-FFF2-40B4-BE49-F238E27FC236}">
                <a16:creationId xmlns:a16="http://schemas.microsoft.com/office/drawing/2014/main" id="{8A28C9D2-CC10-9F42-B744-C350BCC40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75" y="3313113"/>
            <a:ext cx="1412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00FF"/>
                </a:solidFill>
                <a:latin typeface="Courier New" panose="02070309020205020404" pitchFamily="49" charset="0"/>
              </a:rPr>
              <a:t>1.2.3.156</a:t>
            </a:r>
          </a:p>
        </p:txBody>
      </p:sp>
      <p:sp>
        <p:nvSpPr>
          <p:cNvPr id="22562" name="Text Box 34">
            <a:extLst>
              <a:ext uri="{FF2B5EF4-FFF2-40B4-BE49-F238E27FC236}">
                <a16:creationId xmlns:a16="http://schemas.microsoft.com/office/drawing/2014/main" id="{4DA7C5C1-62EF-0D42-9A4E-0299F2331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31311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5.6.7.8</a:t>
            </a:r>
          </a:p>
        </p:txBody>
      </p:sp>
      <p:sp>
        <p:nvSpPr>
          <p:cNvPr id="22563" name="Text Box 35">
            <a:extLst>
              <a:ext uri="{FF2B5EF4-FFF2-40B4-BE49-F238E27FC236}">
                <a16:creationId xmlns:a16="http://schemas.microsoft.com/office/drawing/2014/main" id="{DFD1E57E-C090-7343-B29A-14F240B45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100" y="331311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5.6.7.9</a:t>
            </a:r>
          </a:p>
        </p:txBody>
      </p:sp>
      <p:sp>
        <p:nvSpPr>
          <p:cNvPr id="22564" name="Text Box 36">
            <a:extLst>
              <a:ext uri="{FF2B5EF4-FFF2-40B4-BE49-F238E27FC236}">
                <a16:creationId xmlns:a16="http://schemas.microsoft.com/office/drawing/2014/main" id="{A89F42F2-8986-D04E-8247-3B04A35BA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788" y="3313113"/>
            <a:ext cx="1412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5.6.7.212</a:t>
            </a:r>
          </a:p>
        </p:txBody>
      </p:sp>
      <p:sp>
        <p:nvSpPr>
          <p:cNvPr id="22565" name="Text Box 37">
            <a:extLst>
              <a:ext uri="{FF2B5EF4-FFF2-40B4-BE49-F238E27FC236}">
                <a16:creationId xmlns:a16="http://schemas.microsoft.com/office/drawing/2014/main" id="{FC82CD40-8B2F-0447-B1F4-8FF35767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888" y="5329238"/>
            <a:ext cx="1549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00FF"/>
                </a:solidFill>
                <a:latin typeface="Courier New" panose="02070309020205020404" pitchFamily="49" charset="0"/>
              </a:rPr>
              <a:t>1.2.3.0/24</a:t>
            </a:r>
          </a:p>
        </p:txBody>
      </p:sp>
      <p:sp>
        <p:nvSpPr>
          <p:cNvPr id="22566" name="Text Box 38">
            <a:extLst>
              <a:ext uri="{FF2B5EF4-FFF2-40B4-BE49-F238E27FC236}">
                <a16:creationId xmlns:a16="http://schemas.microsoft.com/office/drawing/2014/main" id="{C0074956-F509-E54F-9FBF-084A46C8D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588" y="5713413"/>
            <a:ext cx="1549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5.6.7.0/24</a:t>
            </a:r>
          </a:p>
        </p:txBody>
      </p:sp>
      <p:sp>
        <p:nvSpPr>
          <p:cNvPr id="22567" name="AutoShape 39">
            <a:extLst>
              <a:ext uri="{FF2B5EF4-FFF2-40B4-BE49-F238E27FC236}">
                <a16:creationId xmlns:a16="http://schemas.microsoft.com/office/drawing/2014/main" id="{DB06D104-7AB7-1447-884B-7E7D7F929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5735638"/>
            <a:ext cx="728663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68" name="AutoShape 40">
            <a:extLst>
              <a:ext uri="{FF2B5EF4-FFF2-40B4-BE49-F238E27FC236}">
                <a16:creationId xmlns:a16="http://schemas.microsoft.com/office/drawing/2014/main" id="{1945427C-8E9B-1F4D-B051-DAD066E59EF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27388" y="5389563"/>
            <a:ext cx="728662" cy="230187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69" name="Rectangle 41">
            <a:extLst>
              <a:ext uri="{FF2B5EF4-FFF2-40B4-BE49-F238E27FC236}">
                <a16:creationId xmlns:a16="http://schemas.microsoft.com/office/drawing/2014/main" id="{B4C78437-3AF2-6B42-B314-DEAF7ED9D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5273675"/>
            <a:ext cx="2573337" cy="80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70" name="Line 42">
            <a:extLst>
              <a:ext uri="{FF2B5EF4-FFF2-40B4-BE49-F238E27FC236}">
                <a16:creationId xmlns:a16="http://schemas.microsoft.com/office/drawing/2014/main" id="{80B115DD-582D-2348-B866-8DC192F40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4988" y="5273675"/>
            <a:ext cx="0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Line 43">
            <a:extLst>
              <a:ext uri="{FF2B5EF4-FFF2-40B4-BE49-F238E27FC236}">
                <a16:creationId xmlns:a16="http://schemas.microsoft.com/office/drawing/2014/main" id="{1973F4CE-27D3-624E-8347-5B5EC1827C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38288" y="5695950"/>
            <a:ext cx="25733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Text Box 44">
            <a:extLst>
              <a:ext uri="{FF2B5EF4-FFF2-40B4-BE49-F238E27FC236}">
                <a16:creationId xmlns:a16="http://schemas.microsoft.com/office/drawing/2014/main" id="{7C154C15-ECEE-064D-9C8E-B3C44C1E1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6156325"/>
            <a:ext cx="215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forwarding table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E8BA474-939D-3048-A5D5-A96CF2D83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IP Address Blocks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457681F-B81C-CC4B-A02C-55BF4E70F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868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Separation of control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Prefix: assigned to an institution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Addresses: assigned by institution to its nodes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Who assigns prefixes?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Internet Corporation for Assigned Names &amp; Numbers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Regional Internet Registries (RIRs)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Internet Service Providers (ISPs)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Stub networks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Regions within an enterprise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Rectangle 2">
            <a:extLst>
              <a:ext uri="{FF2B5EF4-FFF2-40B4-BE49-F238E27FC236}">
                <a16:creationId xmlns:a16="http://schemas.microsoft.com/office/drawing/2014/main" id="{AC5FBE9D-59F3-2943-AD01-D6C72072A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Routing Protocols</a:t>
            </a:r>
          </a:p>
        </p:txBody>
      </p:sp>
      <p:sp>
        <p:nvSpPr>
          <p:cNvPr id="26634" name="Rectangle 3">
            <a:extLst>
              <a:ext uri="{FF2B5EF4-FFF2-40B4-BE49-F238E27FC236}">
                <a16:creationId xmlns:a16="http://schemas.microsoft.com/office/drawing/2014/main" id="{95095806-8F2D-3041-A04C-E9C08EF80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AS-level topology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Nodes are Autonomous Systems (ASes)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Edges are links and business relationships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Hides the detail within each AS’s network</a:t>
            </a:r>
          </a:p>
        </p:txBody>
      </p:sp>
      <p:graphicFrame>
        <p:nvGraphicFramePr>
          <p:cNvPr id="26626" name="Object 2">
            <a:extLst>
              <a:ext uri="{FF2B5EF4-FFF2-40B4-BE49-F238E27FC236}">
                <a16:creationId xmlns:a16="http://schemas.microsoft.com/office/drawing/2014/main" id="{5E4A4444-5EC4-C44B-87C9-A12D92EB55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9263" y="3133725"/>
          <a:ext cx="2465387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263" y="3133725"/>
                        <a:ext cx="2465387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>
            <a:extLst>
              <a:ext uri="{FF2B5EF4-FFF2-40B4-BE49-F238E27FC236}">
                <a16:creationId xmlns:a16="http://schemas.microsoft.com/office/drawing/2014/main" id="{0EB80A3D-1A90-2F4B-8CAC-AA3D999CA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9800" y="3517900"/>
          <a:ext cx="246062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0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3517900"/>
                        <a:ext cx="2460625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B3F22F7E-F5DA-2A42-9366-B1B3D9160B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6975" y="4672013"/>
          <a:ext cx="24653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1" name="Photo Editor Photo" r:id="rId7" imgW="1270000" imgH="927100" progId="MSPhotoEd.3">
                  <p:embed/>
                </p:oleObj>
              </mc:Choice>
              <mc:Fallback>
                <p:oleObj name="Photo Editor Photo" r:id="rId7" imgW="1270000" imgH="927100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4672013"/>
                        <a:ext cx="24653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Text Box 7">
            <a:extLst>
              <a:ext uri="{FF2B5EF4-FFF2-40B4-BE49-F238E27FC236}">
                <a16:creationId xmlns:a16="http://schemas.microsoft.com/office/drawing/2014/main" id="{37094B89-DE52-9B4F-AEBD-98A77681C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5191125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26629" name="Object 5">
            <a:extLst>
              <a:ext uri="{FF2B5EF4-FFF2-40B4-BE49-F238E27FC236}">
                <a16:creationId xmlns:a16="http://schemas.microsoft.com/office/drawing/2014/main" id="{7ABE68A7-3DD8-BF4F-BEF9-9AE4398652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1713" y="4799013"/>
          <a:ext cx="1200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2" name="Photo Editor Photo" r:id="rId9" imgW="1270000" imgH="927100" progId="MSPhotoEd.3">
                  <p:embed/>
                </p:oleObj>
              </mc:Choice>
              <mc:Fallback>
                <p:oleObj name="Photo Editor Photo" r:id="rId9" imgW="1270000" imgH="92710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4799013"/>
                        <a:ext cx="1200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>
            <a:extLst>
              <a:ext uri="{FF2B5EF4-FFF2-40B4-BE49-F238E27FC236}">
                <a16:creationId xmlns:a16="http://schemas.microsoft.com/office/drawing/2014/main" id="{DA806B95-6EB1-5941-AE52-0604991BE4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838" y="5634038"/>
          <a:ext cx="7747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3" name="Photo Editor Photo" r:id="rId10" imgW="1270000" imgH="927100" progId="MSPhotoEd.3">
                  <p:embed/>
                </p:oleObj>
              </mc:Choice>
              <mc:Fallback>
                <p:oleObj name="Photo Editor Photo" r:id="rId10" imgW="1270000" imgH="927100" progId="MSPhotoEd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5634038"/>
                        <a:ext cx="77470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>
            <a:extLst>
              <a:ext uri="{FF2B5EF4-FFF2-40B4-BE49-F238E27FC236}">
                <a16:creationId xmlns:a16="http://schemas.microsoft.com/office/drawing/2014/main" id="{4BA4F466-121E-304C-8B5F-FEC31C20B3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7475" y="4249738"/>
          <a:ext cx="1200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4" name="Photo Editor Photo" r:id="rId11" imgW="1270000" imgH="927100" progId="MSPhotoEd.3">
                  <p:embed/>
                </p:oleObj>
              </mc:Choice>
              <mc:Fallback>
                <p:oleObj name="Photo Editor Photo" r:id="rId11" imgW="1270000" imgH="927100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4249738"/>
                        <a:ext cx="1200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>
            <a:extLst>
              <a:ext uri="{FF2B5EF4-FFF2-40B4-BE49-F238E27FC236}">
                <a16:creationId xmlns:a16="http://schemas.microsoft.com/office/drawing/2014/main" id="{4E10467A-B4A2-4241-8E58-A41CB2FE2C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9013" y="5067300"/>
          <a:ext cx="7747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5" name="Photo Editor Photo" r:id="rId12" imgW="1270000" imgH="927100" progId="MSPhotoEd.3">
                  <p:embed/>
                </p:oleObj>
              </mc:Choice>
              <mc:Fallback>
                <p:oleObj name="Photo Editor Photo" r:id="rId12" imgW="1270000" imgH="927100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013" y="5067300"/>
                        <a:ext cx="7747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Line 12">
            <a:extLst>
              <a:ext uri="{FF2B5EF4-FFF2-40B4-BE49-F238E27FC236}">
                <a16:creationId xmlns:a16="http://schemas.microsoft.com/office/drawing/2014/main" id="{89F74C3D-F921-A742-8F9F-915CA33762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6500" y="5378450"/>
            <a:ext cx="171450" cy="290513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D15C3519-E4E3-984C-AD89-90E8584163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8600" y="4594225"/>
            <a:ext cx="119063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691DBE2E-AFD6-BF48-A905-AFB477D11F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41525" y="4665663"/>
            <a:ext cx="252413" cy="246062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49BF5369-3E74-C743-90D8-D92FC5EDBC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5438" y="3459163"/>
            <a:ext cx="1792287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CE1208D9-DE6C-9943-AAB8-B515E49080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7225" y="3741738"/>
            <a:ext cx="1235075" cy="131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CA6F5A9F-E12B-D445-8E08-31DC5F0C51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3900" y="4067175"/>
            <a:ext cx="1047750" cy="11430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9F8DB170-3F03-2C4B-8D14-7E704F87D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538" y="4295775"/>
            <a:ext cx="1592262" cy="511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C7D8CB3D-E77A-3D4B-BB87-D0654442C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2738" y="4524375"/>
            <a:ext cx="1312862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5E972386-650E-EF4D-A326-9BD6698C9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9675" y="4594225"/>
            <a:ext cx="1447800" cy="652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>
            <a:extLst>
              <a:ext uri="{FF2B5EF4-FFF2-40B4-BE49-F238E27FC236}">
                <a16:creationId xmlns:a16="http://schemas.microsoft.com/office/drawing/2014/main" id="{A6740CAF-0D62-C943-ABF9-EE4781131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9075" y="3908425"/>
            <a:ext cx="584200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>
            <a:extLst>
              <a:ext uri="{FF2B5EF4-FFF2-40B4-BE49-F238E27FC236}">
                <a16:creationId xmlns:a16="http://schemas.microsoft.com/office/drawing/2014/main" id="{51AC33F7-CFFC-6D40-8A9B-CA8431789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5525" y="4233863"/>
            <a:ext cx="503238" cy="28257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>
            <a:extLst>
              <a:ext uri="{FF2B5EF4-FFF2-40B4-BE49-F238E27FC236}">
                <a16:creationId xmlns:a16="http://schemas.microsoft.com/office/drawing/2014/main" id="{AC76CC68-47B7-CA4F-87B0-60DB44C993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3425" y="4710113"/>
            <a:ext cx="676275" cy="166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>
            <a:extLst>
              <a:ext uri="{FF2B5EF4-FFF2-40B4-BE49-F238E27FC236}">
                <a16:creationId xmlns:a16="http://schemas.microsoft.com/office/drawing/2014/main" id="{872BBFB2-1047-6243-ABFA-16A356655A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9163" y="4841875"/>
            <a:ext cx="795337" cy="315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Line 25">
            <a:extLst>
              <a:ext uri="{FF2B5EF4-FFF2-40B4-BE49-F238E27FC236}">
                <a16:creationId xmlns:a16="http://schemas.microsoft.com/office/drawing/2014/main" id="{B8C7BA9B-7B67-2249-B92F-74E5F620AC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9038" y="4673600"/>
            <a:ext cx="304800" cy="423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Line 26">
            <a:extLst>
              <a:ext uri="{FF2B5EF4-FFF2-40B4-BE49-F238E27FC236}">
                <a16:creationId xmlns:a16="http://schemas.microsoft.com/office/drawing/2014/main" id="{F8ED6F98-5746-CB4A-89A2-62A99AACD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3275" y="4867275"/>
            <a:ext cx="331788" cy="28257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Line 27">
            <a:extLst>
              <a:ext uri="{FF2B5EF4-FFF2-40B4-BE49-F238E27FC236}">
                <a16:creationId xmlns:a16="http://schemas.microsoft.com/office/drawing/2014/main" id="{2494F1E0-4DC0-C54F-B973-0DE378855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5465763"/>
            <a:ext cx="0" cy="4413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07DE495E-A5BE-9744-A352-022C057F17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2838" y="6046788"/>
            <a:ext cx="173037" cy="3016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>
            <a:extLst>
              <a:ext uri="{FF2B5EF4-FFF2-40B4-BE49-F238E27FC236}">
                <a16:creationId xmlns:a16="http://schemas.microsoft.com/office/drawing/2014/main" id="{8B7F090E-04C4-E442-966F-624597D14B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0138" y="4303713"/>
            <a:ext cx="26987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>
            <a:extLst>
              <a:ext uri="{FF2B5EF4-FFF2-40B4-BE49-F238E27FC236}">
                <a16:creationId xmlns:a16="http://schemas.microsoft.com/office/drawing/2014/main" id="{1BB35618-6240-1743-9067-5E1CA8F50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6413" y="4392613"/>
            <a:ext cx="0" cy="369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Text Box 31">
            <a:extLst>
              <a:ext uri="{FF2B5EF4-FFF2-40B4-BE49-F238E27FC236}">
                <a16:creationId xmlns:a16="http://schemas.microsoft.com/office/drawing/2014/main" id="{7E808869-B4AC-BF42-984C-976C5D099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13" y="568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1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56" name="Text Box 32">
            <a:extLst>
              <a:ext uri="{FF2B5EF4-FFF2-40B4-BE49-F238E27FC236}">
                <a16:creationId xmlns:a16="http://schemas.microsoft.com/office/drawing/2014/main" id="{860FAA28-38D6-6546-80E5-FDE6653E3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49688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2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57" name="Text Box 33">
            <a:extLst>
              <a:ext uri="{FF2B5EF4-FFF2-40B4-BE49-F238E27FC236}">
                <a16:creationId xmlns:a16="http://schemas.microsoft.com/office/drawing/2014/main" id="{F44CFD8E-C72D-4640-9BB0-E14988B22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688" y="396716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3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58" name="Text Box 34">
            <a:extLst>
              <a:ext uri="{FF2B5EF4-FFF2-40B4-BE49-F238E27FC236}">
                <a16:creationId xmlns:a16="http://schemas.microsoft.com/office/drawing/2014/main" id="{13C78675-32AD-E940-A194-EB292A915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36337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4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59" name="Text Box 35">
            <a:extLst>
              <a:ext uri="{FF2B5EF4-FFF2-40B4-BE49-F238E27FC236}">
                <a16:creationId xmlns:a16="http://schemas.microsoft.com/office/drawing/2014/main" id="{8B9D50F4-C7B3-A54C-BD28-C990600C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800" y="44338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5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60" name="Text Box 36">
            <a:extLst>
              <a:ext uri="{FF2B5EF4-FFF2-40B4-BE49-F238E27FC236}">
                <a16:creationId xmlns:a16="http://schemas.microsoft.com/office/drawing/2014/main" id="{6DA6A63B-4D19-034A-9F50-2E1064FB7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5129213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6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61" name="Text Box 37">
            <a:extLst>
              <a:ext uri="{FF2B5EF4-FFF2-40B4-BE49-F238E27FC236}">
                <a16:creationId xmlns:a16="http://schemas.microsoft.com/office/drawing/2014/main" id="{86BE6615-3A5D-F249-895C-EF999BBEB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1387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7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26662" name="Text Box 38">
            <a:extLst>
              <a:ext uri="{FF2B5EF4-FFF2-40B4-BE49-F238E27FC236}">
                <a16:creationId xmlns:a16="http://schemas.microsoft.com/office/drawing/2014/main" id="{03D0347E-1F9E-0D43-B91A-F7E4A60B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5" y="5829300"/>
            <a:ext cx="105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 b="0">
                <a:latin typeface="Times New Roman" panose="02020603050405020304" pitchFamily="18" charset="0"/>
              </a:rPr>
              <a:t>Client</a:t>
            </a:r>
            <a:endParaRPr lang="en-US" altLang="en-US" sz="2800" b="0">
              <a:solidFill>
                <a:srgbClr val="3333FF"/>
              </a:solidFill>
              <a:latin typeface="Times" pitchFamily="2" charset="0"/>
            </a:endParaRPr>
          </a:p>
        </p:txBody>
      </p:sp>
      <p:sp>
        <p:nvSpPr>
          <p:cNvPr id="26663" name="Text Box 39">
            <a:extLst>
              <a:ext uri="{FF2B5EF4-FFF2-40B4-BE49-F238E27FC236}">
                <a16:creationId xmlns:a16="http://schemas.microsoft.com/office/drawing/2014/main" id="{D7078EBA-C71C-244C-B695-F023F558F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5829300"/>
            <a:ext cx="1811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 b="0">
                <a:latin typeface="Times New Roman" panose="02020603050405020304" pitchFamily="18" charset="0"/>
              </a:rPr>
              <a:t>Web server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70B9865-638F-A240-8D65-4E4087A7A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Routing Protocols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7F28947-387F-2B49-9D82-2734321CC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Interdomain routing ignores details in an AS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Routers flood information to learn the topology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Routers determine “next hop” to other routers…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By computing shortest paths based on link weights</a:t>
            </a:r>
          </a:p>
        </p:txBody>
      </p:sp>
      <p:sp>
        <p:nvSpPr>
          <p:cNvPr id="28676" name="Oval 4">
            <a:extLst>
              <a:ext uri="{FF2B5EF4-FFF2-40B4-BE49-F238E27FC236}">
                <a16:creationId xmlns:a16="http://schemas.microsoft.com/office/drawing/2014/main" id="{B21DA1FA-83A4-E847-9E0F-BA11B7081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45735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7" name="Oval 5">
            <a:extLst>
              <a:ext uri="{FF2B5EF4-FFF2-40B4-BE49-F238E27FC236}">
                <a16:creationId xmlns:a16="http://schemas.microsoft.com/office/drawing/2014/main" id="{E48A0A6C-2ED5-F148-A0BB-0258C4A1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52451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8" name="Oval 6">
            <a:extLst>
              <a:ext uri="{FF2B5EF4-FFF2-40B4-BE49-F238E27FC236}">
                <a16:creationId xmlns:a16="http://schemas.microsoft.com/office/drawing/2014/main" id="{690DDB7B-6BC2-6E46-A15D-8CEB3508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9862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Oval 7">
            <a:extLst>
              <a:ext uri="{FF2B5EF4-FFF2-40B4-BE49-F238E27FC236}">
                <a16:creationId xmlns:a16="http://schemas.microsoft.com/office/drawing/2014/main" id="{B0DA7AD7-CFFA-A545-BB55-71196FA3B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46577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Oval 8">
            <a:extLst>
              <a:ext uri="{FF2B5EF4-FFF2-40B4-BE49-F238E27FC236}">
                <a16:creationId xmlns:a16="http://schemas.microsoft.com/office/drawing/2014/main" id="{21489434-B726-244B-A615-2A82369F0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52451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1" name="Oval 9">
            <a:extLst>
              <a:ext uri="{FF2B5EF4-FFF2-40B4-BE49-F238E27FC236}">
                <a16:creationId xmlns:a16="http://schemas.microsoft.com/office/drawing/2014/main" id="{F1F0E55B-CB98-FA4C-BE29-43E6525C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9862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2" name="Oval 10">
            <a:extLst>
              <a:ext uri="{FF2B5EF4-FFF2-40B4-BE49-F238E27FC236}">
                <a16:creationId xmlns:a16="http://schemas.microsoft.com/office/drawing/2014/main" id="{347AED12-F6F5-C84F-85AC-1CEF499EB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938" y="57499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3" name="Oval 11">
            <a:extLst>
              <a:ext uri="{FF2B5EF4-FFF2-40B4-BE49-F238E27FC236}">
                <a16:creationId xmlns:a16="http://schemas.microsoft.com/office/drawing/2014/main" id="{AE276EDE-6F59-0946-8484-EAE47FEE8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45735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4" name="Line 12">
            <a:extLst>
              <a:ext uri="{FF2B5EF4-FFF2-40B4-BE49-F238E27FC236}">
                <a16:creationId xmlns:a16="http://schemas.microsoft.com/office/drawing/2014/main" id="{DB674958-B1CB-7344-A6F0-570032995E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000" y="415290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>
            <a:extLst>
              <a:ext uri="{FF2B5EF4-FFF2-40B4-BE49-F238E27FC236}">
                <a16:creationId xmlns:a16="http://schemas.microsoft.com/office/drawing/2014/main" id="{9E8BFF03-C3AC-3E49-829E-5ACE7935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1788" y="479742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>
            <a:extLst>
              <a:ext uri="{FF2B5EF4-FFF2-40B4-BE49-F238E27FC236}">
                <a16:creationId xmlns:a16="http://schemas.microsoft.com/office/drawing/2014/main" id="{2DE11F0C-3543-E543-AA24-50268A336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0638" y="41671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>
            <a:extLst>
              <a:ext uri="{FF2B5EF4-FFF2-40B4-BE49-F238E27FC236}">
                <a16:creationId xmlns:a16="http://schemas.microsoft.com/office/drawing/2014/main" id="{7090DCAA-E846-DD41-BE45-C8EA633B4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5388" y="5413375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>
            <a:extLst>
              <a:ext uri="{FF2B5EF4-FFF2-40B4-BE49-F238E27FC236}">
                <a16:creationId xmlns:a16="http://schemas.microsoft.com/office/drawing/2014/main" id="{2D261757-A773-574B-8182-E28EE82DD1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7138" y="486727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>
            <a:extLst>
              <a:ext uri="{FF2B5EF4-FFF2-40B4-BE49-F238E27FC236}">
                <a16:creationId xmlns:a16="http://schemas.microsoft.com/office/drawing/2014/main" id="{A2728673-F575-5E41-B63C-D0CC5FA36C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488156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>
            <a:extLst>
              <a:ext uri="{FF2B5EF4-FFF2-40B4-BE49-F238E27FC236}">
                <a16:creationId xmlns:a16="http://schemas.microsoft.com/office/drawing/2014/main" id="{F0FF877E-89B1-D447-A540-E02DA41C2E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2650" y="54562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Line 19">
            <a:extLst>
              <a:ext uri="{FF2B5EF4-FFF2-40B4-BE49-F238E27FC236}">
                <a16:creationId xmlns:a16="http://schemas.microsoft.com/office/drawing/2014/main" id="{95AA72DE-EFE8-784B-B098-CFF72D725E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5025" y="46990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Line 20">
            <a:extLst>
              <a:ext uri="{FF2B5EF4-FFF2-40B4-BE49-F238E27FC236}">
                <a16:creationId xmlns:a16="http://schemas.microsoft.com/office/drawing/2014/main" id="{B8AA6CA1-CC4F-2C43-ADCA-7939B422B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6513" y="409733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1">
            <a:extLst>
              <a:ext uri="{FF2B5EF4-FFF2-40B4-BE49-F238E27FC236}">
                <a16:creationId xmlns:a16="http://schemas.microsoft.com/office/drawing/2014/main" id="{78D4CE5E-2685-4D46-9962-F44D5342D1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1163" y="419576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Text Box 22">
            <a:extLst>
              <a:ext uri="{FF2B5EF4-FFF2-40B4-BE49-F238E27FC236}">
                <a16:creationId xmlns:a16="http://schemas.microsoft.com/office/drawing/2014/main" id="{9F321FFF-35BB-3346-8629-8FD3CC054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9322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8695" name="Text Box 23">
            <a:extLst>
              <a:ext uri="{FF2B5EF4-FFF2-40B4-BE49-F238E27FC236}">
                <a16:creationId xmlns:a16="http://schemas.microsoft.com/office/drawing/2014/main" id="{E3784E7C-A7ED-C548-922C-5021318E2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358298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8696" name="Text Box 24">
            <a:extLst>
              <a:ext uri="{FF2B5EF4-FFF2-40B4-BE49-F238E27FC236}">
                <a16:creationId xmlns:a16="http://schemas.microsoft.com/office/drawing/2014/main" id="{583872DA-9C2A-6B45-A805-960A3CC9A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46053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8697" name="Text Box 25">
            <a:extLst>
              <a:ext uri="{FF2B5EF4-FFF2-40B4-BE49-F238E27FC236}">
                <a16:creationId xmlns:a16="http://schemas.microsoft.com/office/drawing/2014/main" id="{BB5BDB26-396B-CE4F-8FCA-C2C5C8CA7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4030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98" name="Text Box 26">
            <a:extLst>
              <a:ext uri="{FF2B5EF4-FFF2-40B4-BE49-F238E27FC236}">
                <a16:creationId xmlns:a16="http://schemas.microsoft.com/office/drawing/2014/main" id="{C41C24DF-0BF7-1841-9B74-FFF5E6EAB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467518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99" name="Text Box 27">
            <a:extLst>
              <a:ext uri="{FF2B5EF4-FFF2-40B4-BE49-F238E27FC236}">
                <a16:creationId xmlns:a16="http://schemas.microsoft.com/office/drawing/2014/main" id="{C23F9814-CD76-524A-B5ED-8EDE1AF9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8" y="42687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8700" name="Text Box 28">
            <a:extLst>
              <a:ext uri="{FF2B5EF4-FFF2-40B4-BE49-F238E27FC236}">
                <a16:creationId xmlns:a16="http://schemas.microsoft.com/office/drawing/2014/main" id="{E478BCAA-047B-9644-BB94-A3E50EFD3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863" y="38623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701" name="Text Box 29">
            <a:extLst>
              <a:ext uri="{FF2B5EF4-FFF2-40B4-BE49-F238E27FC236}">
                <a16:creationId xmlns:a16="http://schemas.microsoft.com/office/drawing/2014/main" id="{0A489B74-5447-624F-952C-D8E3807FE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548798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8702" name="Text Box 30">
            <a:extLst>
              <a:ext uri="{FF2B5EF4-FFF2-40B4-BE49-F238E27FC236}">
                <a16:creationId xmlns:a16="http://schemas.microsoft.com/office/drawing/2014/main" id="{30190590-105A-B743-96A4-8A119A14B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47037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8703" name="Text Box 31">
            <a:extLst>
              <a:ext uri="{FF2B5EF4-FFF2-40B4-BE49-F238E27FC236}">
                <a16:creationId xmlns:a16="http://schemas.microsoft.com/office/drawing/2014/main" id="{649599B8-06D5-2A40-930E-5E78EEC87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55149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 b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8704" name="Oval 32">
            <a:extLst>
              <a:ext uri="{FF2B5EF4-FFF2-40B4-BE49-F238E27FC236}">
                <a16:creationId xmlns:a16="http://schemas.microsoft.com/office/drawing/2014/main" id="{BA9C3008-3876-184F-B755-19285E55D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536950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05" name="Line 33">
            <a:extLst>
              <a:ext uri="{FF2B5EF4-FFF2-40B4-BE49-F238E27FC236}">
                <a16:creationId xmlns:a16="http://schemas.microsoft.com/office/drawing/2014/main" id="{7868B27F-B163-A648-A4EC-6BB41E5EC7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4813" y="437832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6" name="Line 34">
            <a:extLst>
              <a:ext uri="{FF2B5EF4-FFF2-40B4-BE49-F238E27FC236}">
                <a16:creationId xmlns:a16="http://schemas.microsoft.com/office/drawing/2014/main" id="{0B91067D-D43E-0E4A-86D4-91D5678B57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3063" y="478313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Line 35">
            <a:extLst>
              <a:ext uri="{FF2B5EF4-FFF2-40B4-BE49-F238E27FC236}">
                <a16:creationId xmlns:a16="http://schemas.microsoft.com/office/drawing/2014/main" id="{62E002E9-D5C8-EF45-A7F0-EB34B29B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7038" y="537210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Line 36">
            <a:extLst>
              <a:ext uri="{FF2B5EF4-FFF2-40B4-BE49-F238E27FC236}">
                <a16:creationId xmlns:a16="http://schemas.microsoft.com/office/drawing/2014/main" id="{7C0DA979-8BF0-0A46-8599-1EED8B115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9413" y="547052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Line 37">
            <a:extLst>
              <a:ext uri="{FF2B5EF4-FFF2-40B4-BE49-F238E27FC236}">
                <a16:creationId xmlns:a16="http://schemas.microsoft.com/office/drawing/2014/main" id="{EC95136A-82DC-3C4D-A067-B8503F1420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2550" y="443230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Line 38">
            <a:extLst>
              <a:ext uri="{FF2B5EF4-FFF2-40B4-BE49-F238E27FC236}">
                <a16:creationId xmlns:a16="http://schemas.microsoft.com/office/drawing/2014/main" id="{124B9D09-7BF7-7443-BB59-0EF87BA54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276600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Line 39">
            <a:extLst>
              <a:ext uri="{FF2B5EF4-FFF2-40B4-BE49-F238E27FC236}">
                <a16:creationId xmlns:a16="http://schemas.microsoft.com/office/drawing/2014/main" id="{95559FA0-6C4D-7647-B1ED-35399D4DC2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6675" y="542448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8FCB4A0-C0DD-7644-A3C6-4B9131D49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Hierarchy: Domain Name System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3C4F05A-9B35-7D40-99B1-A641016A77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334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13 root servers </a:t>
            </a:r>
            <a:r>
              <a:rPr lang="en-US" altLang="en-US" sz="2800">
                <a:ea typeface="ＭＳ Ｐゴシック" panose="020B0600070205080204" pitchFamily="34" charset="-128"/>
              </a:rPr>
              <a:t>(see </a:t>
            </a:r>
            <a:r>
              <a:rPr lang="en-US" altLang="en-US" sz="2800">
                <a:ea typeface="ＭＳ Ｐゴシック" panose="020B0600070205080204" pitchFamily="34" charset="-128"/>
                <a:hlinkClick r:id="rId2"/>
              </a:rPr>
              <a:t>http://www.root-servers.org/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Labeled A through M</a:t>
            </a: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DFDBA5FD-4E7E-A345-9FAA-C7E9B7FFF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D9BCE5-33AD-6B48-B80E-47FD2A8F1BE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0725" name="AutoShape 4">
            <a:extLst>
              <a:ext uri="{FF2B5EF4-FFF2-40B4-BE49-F238E27FC236}">
                <a16:creationId xmlns:a16="http://schemas.microsoft.com/office/drawing/2014/main" id="{5E83BBAF-7E37-924E-B6E1-BFA4350FD6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1013" y="28606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726" name="Picture 5" descr="worldf">
            <a:extLst>
              <a:ext uri="{FF2B5EF4-FFF2-40B4-BE49-F238E27FC236}">
                <a16:creationId xmlns:a16="http://schemas.microsoft.com/office/drawing/2014/main" id="{9AAE23DB-9917-C14E-A551-63E7F5609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369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Freeform 6">
            <a:extLst>
              <a:ext uri="{FF2B5EF4-FFF2-40B4-BE49-F238E27FC236}">
                <a16:creationId xmlns:a16="http://schemas.microsoft.com/office/drawing/2014/main" id="{570AE568-3E25-3E44-8513-4F9D2E55CC8C}"/>
              </a:ext>
            </a:extLst>
          </p:cNvPr>
          <p:cNvSpPr>
            <a:spLocks/>
          </p:cNvSpPr>
          <p:nvPr/>
        </p:nvSpPr>
        <p:spPr bwMode="auto">
          <a:xfrm>
            <a:off x="2605088" y="30384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592765711 h 1893"/>
              <a:gd name="T4" fmla="*/ 672692460 w 963"/>
              <a:gd name="T5" fmla="*/ 1206565077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AF24B71A-F67E-4B4F-8846-41DFE366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53990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B USC-ISI Marina del Rey,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L ICANN Los Angeles, CA</a:t>
            </a:r>
          </a:p>
          <a:p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30729" name="Freeform 8">
            <a:extLst>
              <a:ext uri="{FF2B5EF4-FFF2-40B4-BE49-F238E27FC236}">
                <a16:creationId xmlns:a16="http://schemas.microsoft.com/office/drawing/2014/main" id="{02D5EBA6-214D-9A40-A67E-FD48BE463567}"/>
              </a:ext>
            </a:extLst>
          </p:cNvPr>
          <p:cNvSpPr>
            <a:spLocks/>
          </p:cNvSpPr>
          <p:nvPr/>
        </p:nvSpPr>
        <p:spPr bwMode="auto">
          <a:xfrm>
            <a:off x="1789113" y="4737100"/>
            <a:ext cx="952500" cy="668338"/>
          </a:xfrm>
          <a:custGeom>
            <a:avLst/>
            <a:gdLst>
              <a:gd name="T0" fmla="*/ 0 w 582"/>
              <a:gd name="T1" fmla="*/ 1048534465 h 426"/>
              <a:gd name="T2" fmla="*/ 1558859536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0" name="Text Box 9">
            <a:extLst>
              <a:ext uri="{FF2B5EF4-FFF2-40B4-BE49-F238E27FC236}">
                <a16:creationId xmlns:a16="http://schemas.microsoft.com/office/drawing/2014/main" id="{BE8E21E5-F79F-4F42-AE62-B73B5CF6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6750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E NASA Mt View,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F  Internet Software C. Palo</a:t>
            </a:r>
            <a:r>
              <a:rPr lang="en-US" altLang="en-US" sz="12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Alto, CA (and 17 other locations)</a:t>
            </a:r>
          </a:p>
          <a:p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30731" name="Freeform 10">
            <a:extLst>
              <a:ext uri="{FF2B5EF4-FFF2-40B4-BE49-F238E27FC236}">
                <a16:creationId xmlns:a16="http://schemas.microsoft.com/office/drawing/2014/main" id="{7289D1C9-ED78-694F-B2BD-32931A317C9D}"/>
              </a:ext>
            </a:extLst>
          </p:cNvPr>
          <p:cNvSpPr>
            <a:spLocks/>
          </p:cNvSpPr>
          <p:nvPr/>
        </p:nvSpPr>
        <p:spPr bwMode="auto">
          <a:xfrm flipV="1">
            <a:off x="1660525" y="4437063"/>
            <a:ext cx="1022350" cy="225425"/>
          </a:xfrm>
          <a:custGeom>
            <a:avLst/>
            <a:gdLst>
              <a:gd name="T0" fmla="*/ 0 w 582"/>
              <a:gd name="T1" fmla="*/ 119287396 h 426"/>
              <a:gd name="T2" fmla="*/ 1795875468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2" name="Text Box 11">
            <a:extLst>
              <a:ext uri="{FF2B5EF4-FFF2-40B4-BE49-F238E27FC236}">
                <a16:creationId xmlns:a16="http://schemas.microsoft.com/office/drawing/2014/main" id="{A4440E20-B904-2F4F-BA77-00B6FFA9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33416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altLang="en-US" sz="1400" b="0">
                <a:latin typeface="Arial" panose="020B0604020202020204" pitchFamily="34" charset="0"/>
              </a:rPr>
              <a:t>Autonomica,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 Stockholm (plus 3 other locations)</a:t>
            </a:r>
          </a:p>
        </p:txBody>
      </p:sp>
      <p:sp>
        <p:nvSpPr>
          <p:cNvPr id="30733" name="Freeform 12">
            <a:extLst>
              <a:ext uri="{FF2B5EF4-FFF2-40B4-BE49-F238E27FC236}">
                <a16:creationId xmlns:a16="http://schemas.microsoft.com/office/drawing/2014/main" id="{93B35296-F132-2946-8957-1E1958E29D96}"/>
              </a:ext>
            </a:extLst>
          </p:cNvPr>
          <p:cNvSpPr>
            <a:spLocks/>
          </p:cNvSpPr>
          <p:nvPr/>
        </p:nvSpPr>
        <p:spPr bwMode="auto">
          <a:xfrm>
            <a:off x="4797425" y="3584575"/>
            <a:ext cx="849313" cy="674688"/>
          </a:xfrm>
          <a:custGeom>
            <a:avLst/>
            <a:gdLst>
              <a:gd name="T0" fmla="*/ 1083081940 w 666"/>
              <a:gd name="T1" fmla="*/ 0 h 1005"/>
              <a:gd name="T2" fmla="*/ 0 w 666"/>
              <a:gd name="T3" fmla="*/ 452939201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4" name="Text Box 13">
            <a:extLst>
              <a:ext uri="{FF2B5EF4-FFF2-40B4-BE49-F238E27FC236}">
                <a16:creationId xmlns:a16="http://schemas.microsoft.com/office/drawing/2014/main" id="{FEB7A3E2-7189-D948-8C51-D7712E33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29876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K RIPE London (also Amsterdam, Frankfurt)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30735" name="Freeform 14">
            <a:extLst>
              <a:ext uri="{FF2B5EF4-FFF2-40B4-BE49-F238E27FC236}">
                <a16:creationId xmlns:a16="http://schemas.microsoft.com/office/drawing/2014/main" id="{DF6BDA0F-7BB4-8747-9399-F005C434676B}"/>
              </a:ext>
            </a:extLst>
          </p:cNvPr>
          <p:cNvSpPr>
            <a:spLocks/>
          </p:cNvSpPr>
          <p:nvPr/>
        </p:nvSpPr>
        <p:spPr bwMode="auto">
          <a:xfrm>
            <a:off x="4570413" y="3205163"/>
            <a:ext cx="771525" cy="1158875"/>
          </a:xfrm>
          <a:custGeom>
            <a:avLst/>
            <a:gdLst>
              <a:gd name="T0" fmla="*/ 645608271 w 922"/>
              <a:gd name="T1" fmla="*/ 0 h 1448"/>
              <a:gd name="T2" fmla="*/ 0 w 922"/>
              <a:gd name="T3" fmla="*/ 927480156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6" name="Text Box 15">
            <a:extLst>
              <a:ext uri="{FF2B5EF4-FFF2-40B4-BE49-F238E27FC236}">
                <a16:creationId xmlns:a16="http://schemas.microsoft.com/office/drawing/2014/main" id="{57121753-1C2F-3F45-B016-F308310FF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538" y="41735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m WIDE Tokyo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30737" name="Freeform 16">
            <a:extLst>
              <a:ext uri="{FF2B5EF4-FFF2-40B4-BE49-F238E27FC236}">
                <a16:creationId xmlns:a16="http://schemas.microsoft.com/office/drawing/2014/main" id="{9AF4D5A3-3E3C-344A-90D1-0EEC80F43C2F}"/>
              </a:ext>
            </a:extLst>
          </p:cNvPr>
          <p:cNvSpPr>
            <a:spLocks/>
          </p:cNvSpPr>
          <p:nvPr/>
        </p:nvSpPr>
        <p:spPr bwMode="auto">
          <a:xfrm>
            <a:off x="6851650" y="4403725"/>
            <a:ext cx="331788" cy="231775"/>
          </a:xfrm>
          <a:custGeom>
            <a:avLst/>
            <a:gdLst>
              <a:gd name="T0" fmla="*/ 436838401 w 252"/>
              <a:gd name="T1" fmla="*/ 0 h 462"/>
              <a:gd name="T2" fmla="*/ 0 w 252"/>
              <a:gd name="T3" fmla="*/ 116276300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8" name="Text Box 17">
            <a:extLst>
              <a:ext uri="{FF2B5EF4-FFF2-40B4-BE49-F238E27FC236}">
                <a16:creationId xmlns:a16="http://schemas.microsoft.com/office/drawing/2014/main" id="{9D2A249B-AE50-2D41-860A-3EC560B0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3304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 Verisign, Dulles,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C Cogent, Herndon, VA (also Los Angeles)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D U Maryland College Park,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G US DoD Vienna,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H ARL Aberdeen,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J Verisign, ( 11 locations)</a:t>
            </a:r>
          </a:p>
          <a:p>
            <a:endParaRPr lang="en-US" altLang="en-US" sz="28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26213</TotalTime>
  <Words>1818</Words>
  <Application>Microsoft Macintosh PowerPoint</Application>
  <PresentationFormat>On-screen Show (4:3)</PresentationFormat>
  <Paragraphs>480</Paragraphs>
  <Slides>40</Slides>
  <Notes>23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Helvetica</vt:lpstr>
      <vt:lpstr>ＭＳ Ｐゴシック</vt:lpstr>
      <vt:lpstr>Arial</vt:lpstr>
      <vt:lpstr>Calibri</vt:lpstr>
      <vt:lpstr>Times New Roman</vt:lpstr>
      <vt:lpstr>Courier New</vt:lpstr>
      <vt:lpstr>Times</vt:lpstr>
      <vt:lpstr>Office Theme</vt:lpstr>
      <vt:lpstr>Microsoft Photo Editor 3.0 Photo</vt:lpstr>
      <vt:lpstr>VISIO 5 Drawing</vt:lpstr>
      <vt:lpstr>Microsoft Clip Gallery</vt:lpstr>
      <vt:lpstr>Course Overview</vt:lpstr>
      <vt:lpstr>Key Concepts in Networking</vt:lpstr>
      <vt:lpstr>Some Key Concepts</vt:lpstr>
      <vt:lpstr>Hierarchy</vt:lpstr>
      <vt:lpstr>Hierarchy: IP Address Blocks</vt:lpstr>
      <vt:lpstr>Hierarchy: IP Address Blocks</vt:lpstr>
      <vt:lpstr>Hierarchy: Routing Protocols</vt:lpstr>
      <vt:lpstr>Hierarchy: Routing Protocols</vt:lpstr>
      <vt:lpstr>Hierarchy: Domain Name System</vt:lpstr>
      <vt:lpstr>Hierarchy: Domain Name System</vt:lpstr>
      <vt:lpstr>Hierarchy: Super Peers in P2P (KaZaA)</vt:lpstr>
      <vt:lpstr>Indirection</vt:lpstr>
      <vt:lpstr>Indirection: Names vs. Addresses</vt:lpstr>
      <vt:lpstr>Indirection: Load Balancers &amp; Switches</vt:lpstr>
      <vt:lpstr>Indirection: Mobile IP</vt:lpstr>
      <vt:lpstr>Caching</vt:lpstr>
      <vt:lpstr>Caching: DNS Caching</vt:lpstr>
      <vt:lpstr>Caching: Web Caching</vt:lpstr>
      <vt:lpstr>Randomization</vt:lpstr>
      <vt:lpstr>Randomization: Ethernet Back-off</vt:lpstr>
      <vt:lpstr>Randomization: Dropping Packets Early</vt:lpstr>
      <vt:lpstr>Randomization: Dropping Packets Early</vt:lpstr>
      <vt:lpstr>Soft State</vt:lpstr>
      <vt:lpstr>Soft State: DNS Caching</vt:lpstr>
      <vt:lpstr>Soft State: DHCP Leases</vt:lpstr>
      <vt:lpstr>Layering: A Modular Approach</vt:lpstr>
      <vt:lpstr>Layering: Standing on Shoulders</vt:lpstr>
      <vt:lpstr>Layering: Internet Protocol Suite</vt:lpstr>
      <vt:lpstr>Layering: Encapsulation of Data</vt:lpstr>
      <vt:lpstr>Demultiplexing</vt:lpstr>
      <vt:lpstr>(De)multiplexing: With a NAT</vt:lpstr>
      <vt:lpstr>Power at the End Host</vt:lpstr>
      <vt:lpstr>Why No Math in This Course?</vt:lpstr>
      <vt:lpstr>What Will Happen  to the Internet</vt:lpstr>
      <vt:lpstr>No Strict Notions of Identity</vt:lpstr>
      <vt:lpstr>Protocols Designed Based on Trust</vt:lpstr>
      <vt:lpstr>Nobody in Charge</vt:lpstr>
      <vt:lpstr>Challenging New Requirements</vt:lpstr>
      <vt:lpstr>The Internet of the Future</vt:lpstr>
      <vt:lpstr>Thank You!</vt:lpstr>
    </vt:vector>
  </TitlesOfParts>
  <Manager/>
  <Company>Princeton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subject/>
  <dc:creator>Mike</dc:creator>
  <cp:keywords/>
  <dc:description/>
  <cp:lastModifiedBy>Freedman</cp:lastModifiedBy>
  <cp:revision>4179</cp:revision>
  <cp:lastPrinted>2020-04-29T05:20:04Z</cp:lastPrinted>
  <dcterms:created xsi:type="dcterms:W3CDTF">2014-04-30T03:23:43Z</dcterms:created>
  <dcterms:modified xsi:type="dcterms:W3CDTF">2020-04-29T05:20:07Z</dcterms:modified>
  <cp:category/>
</cp:coreProperties>
</file>