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42"/>
  </p:notesMasterIdLst>
  <p:handoutMasterIdLst>
    <p:handoutMasterId r:id="rId43"/>
  </p:handoutMasterIdLst>
  <p:sldIdLst>
    <p:sldId id="381" r:id="rId2"/>
    <p:sldId id="382" r:id="rId3"/>
    <p:sldId id="383" r:id="rId4"/>
    <p:sldId id="384" r:id="rId5"/>
    <p:sldId id="409" r:id="rId6"/>
    <p:sldId id="410" r:id="rId7"/>
    <p:sldId id="411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9" r:id="rId17"/>
    <p:sldId id="394" r:id="rId18"/>
    <p:sldId id="413" r:id="rId19"/>
    <p:sldId id="398" r:id="rId20"/>
    <p:sldId id="396" r:id="rId21"/>
    <p:sldId id="397" r:id="rId22"/>
    <p:sldId id="400" r:id="rId23"/>
    <p:sldId id="401" r:id="rId24"/>
    <p:sldId id="414" r:id="rId25"/>
    <p:sldId id="395" r:id="rId26"/>
    <p:sldId id="415" r:id="rId27"/>
    <p:sldId id="1342" r:id="rId28"/>
    <p:sldId id="367" r:id="rId29"/>
    <p:sldId id="1345" r:id="rId30"/>
    <p:sldId id="332" r:id="rId31"/>
    <p:sldId id="372" r:id="rId32"/>
    <p:sldId id="1346" r:id="rId33"/>
    <p:sldId id="308" r:id="rId34"/>
    <p:sldId id="309" r:id="rId35"/>
    <p:sldId id="310" r:id="rId36"/>
    <p:sldId id="311" r:id="rId37"/>
    <p:sldId id="312" r:id="rId38"/>
    <p:sldId id="1347" r:id="rId39"/>
    <p:sldId id="1349" r:id="rId40"/>
    <p:sldId id="1350" r:id="rId41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/>
    <p:restoredTop sz="84015"/>
  </p:normalViewPr>
  <p:slideViewPr>
    <p:cSldViewPr>
      <p:cViewPr varScale="1">
        <p:scale>
          <a:sx n="156" d="100"/>
          <a:sy n="156" d="100"/>
        </p:scale>
        <p:origin x="8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3504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78002724-F538-024A-A78D-1AA038DB69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49F6AF98-96F2-3444-BD21-3122E05DA6B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731FCD7C-8155-334E-A472-B1BBFC8E026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A9FD7821-1D6A-1E4C-A2BF-CD637F23B45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anose="02070309020205020404" pitchFamily="49" charset="0"/>
              </a:defRPr>
            </a:lvl1pPr>
          </a:lstStyle>
          <a:p>
            <a:fld id="{ADFD4D58-95EB-8D44-8E33-E5A3DA6CAD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92AA6B6F-064D-4946-983E-EAFFFB72CA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EA900D91-2408-7C45-ADB1-2F39E8E8128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035B2DCB-CF52-B745-9BD9-93116C621A6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>
            <a:extLst>
              <a:ext uri="{FF2B5EF4-FFF2-40B4-BE49-F238E27FC236}">
                <a16:creationId xmlns:a16="http://schemas.microsoft.com/office/drawing/2014/main" id="{9C63BFD3-2012-3C45-8EFE-4C677FFA0C0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>
            <a:extLst>
              <a:ext uri="{FF2B5EF4-FFF2-40B4-BE49-F238E27FC236}">
                <a16:creationId xmlns:a16="http://schemas.microsoft.com/office/drawing/2014/main" id="{4A9ABF38-2A86-734C-853B-1B4A6E9BA26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>
            <a:extLst>
              <a:ext uri="{FF2B5EF4-FFF2-40B4-BE49-F238E27FC236}">
                <a16:creationId xmlns:a16="http://schemas.microsoft.com/office/drawing/2014/main" id="{0B3CE32C-6E48-5A48-A414-F2D0369469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anose="02020603050405020304" pitchFamily="18" charset="0"/>
              </a:defRPr>
            </a:lvl1pPr>
          </a:lstStyle>
          <a:p>
            <a:fld id="{5E2219B1-90C8-2247-8E0B-CB77A65943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DA9EF51F-9C38-5D4F-AB5D-BFC7EACC1D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FC5A7C2-59B1-9E4F-9384-CE975046632C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BB293A2-3F1C-E042-B233-13703E1D5C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FD2AFEA-DFF7-8548-B4B2-919859C63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But,</a:t>
            </a:r>
            <a:r>
              <a:rPr lang="en-US" baseline="0" dirty="0"/>
              <a:t> </a:t>
            </a:r>
            <a:r>
              <a:rPr lang="en-US" baseline="0" dirty="0" err="1"/>
              <a:t>OpenFlow</a:t>
            </a:r>
            <a:r>
              <a:rPr lang="en-US" baseline="0" dirty="0"/>
              <a:t> was not a panacea.  It was an API of compromise.</a:t>
            </a:r>
          </a:p>
          <a:p>
            <a:r>
              <a:rPr lang="en-US" dirty="0"/>
              <a:t>Pragmatic in limited programmability</a:t>
            </a:r>
            <a:r>
              <a:rPr lang="en-US" baseline="0" dirty="0"/>
              <a:t>, and pragmatic now because of changes in hardware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42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Pragmatic in limited programmability</a:t>
            </a:r>
            <a:r>
              <a:rPr lang="en-US" baseline="0" dirty="0"/>
              <a:t>, and pragmatic now because of changes in hardware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36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group of us came together to think about</a:t>
            </a:r>
            <a:r>
              <a:rPr lang="en-US" baseline="0" dirty="0"/>
              <a:t> the language for programming such devices.  Not just an API for installing rules, but a language.</a:t>
            </a:r>
          </a:p>
          <a:p>
            <a:r>
              <a:rPr lang="en-US" baseline="0" dirty="0"/>
              <a:t>Setting up the P4 Consortium with Nick McKeown, and later Amin </a:t>
            </a:r>
            <a:r>
              <a:rPr lang="en-US" baseline="0" dirty="0" err="1"/>
              <a:t>Vahdat</a:t>
            </a:r>
            <a:r>
              <a:rPr lang="en-US" baseline="0" dirty="0"/>
              <a:t> (Google) joined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3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219B1-90C8-2247-8E0B-CB77A65943B1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282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E1167443-184D-2B42-A82E-C5972D03F2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E0CD7F-15CC-A04D-8B6B-6ADA07F6419D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0E689F0-0DE7-C742-8987-54C844E1F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D7C6F90-C2FD-824F-A50B-159F07C9E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28E7828-8D90-E847-948C-0DA5B4C90D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6370EEE-7D32-F441-8215-448BAD624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70E2740-7578-844E-B870-8AB78ADB3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B4C4464-4A0F-4E47-A8C5-B2D839A6A35E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2DEDC4A8-DFA2-B249-8434-32BD70DD83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C84A2D11-64C5-B64C-A91C-A026281A9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145BF0E9-363F-C845-B6FF-58C3574CB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6E893F6-3857-B242-8F15-59AD4D44FC11}" type="slidenum">
              <a:rPr lang="en-US" altLang="en-US" sz="1300" b="0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3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34555F3F-9419-7B4E-B805-EBE556EA46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808C7453-16D1-434B-BCA5-6FDACAF9E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C10889BD-90DC-FA4E-8E57-56A2D39D3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AE9B714-03F7-4744-8F66-DB961F3E086F}" type="slidenum">
              <a:rPr lang="en-US" altLang="en-US" sz="1300" b="0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3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922A91E0-B767-4645-91D6-553F2A5494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4BDC4614-DC9A-124A-9B87-5718FC61A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rPr>
              <a:t>Maybe this is a better picture… though need some details of what happens in each plane… like in next slides… or, have both?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6539AA77-3CEA-074C-996E-01853C2A98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AD73EB3-27D4-B44E-85DA-C044880CA6C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663A627C-DF8D-0946-A33A-C77E52025D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65EEF8D9-F88E-6246-AAC4-1931F91FC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rPr>
              <a:t>Maybe this is a better picture… though need some details of what happens in each plane… like in next slides… or, have both?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600D43C4-31ED-124A-9DE0-68F3BB4AB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14ACB7-2A85-BA4B-968C-C2A4AD8BD02B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10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E261610E-A49E-F744-B2DE-A6F8D40E82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A66A0D25-236F-F84B-8D21-270050DFC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rPr>
              <a:t>Maybe this is a better picture… though need some details of what happens in each plane… like in next slides… or, have both?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647B6A9B-5757-9340-B008-855D7E1FF8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118FB1B-8D5F-7349-B566-19F6349F9B5A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12F3CD25-A479-B449-BD84-6E5CBE1DDB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F5973311-5CED-4340-A62B-B497C41E7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1BA433E2-00C6-C945-BEAA-BBFD51868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431FBEC-8127-8C4B-823E-226CEC8E5ADB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0117-6DA1-A14F-B106-6FA344BAD2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4F19A2-620C-5E4B-82BF-761283B9CA61}" type="datetime1">
              <a:rPr lang="en-US" altLang="en-US"/>
              <a:pPr/>
              <a:t>4/21/20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66149-3C34-354E-B1A0-05AE2E12B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B68D0-8482-4D48-8525-6A1E886E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4613-7C37-E24F-95EE-6326F06747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0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B3D44-0F95-574F-8385-06F15411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87FE4A3-796B-424B-B9D7-FB3FB66EDA07}" type="datetime1">
              <a:rPr lang="en-US" altLang="en-US"/>
              <a:pPr/>
              <a:t>4/21/20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D5DA4-7873-6D4A-8513-65CD6B21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A1E39-7AF9-3445-A10E-BC8925D9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C5643-D23A-DE45-B726-E3F0B71143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31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25EC9-8BB8-5442-ACC4-7DE352C1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62266F-1B00-2047-9DDB-B6763FEEE868}" type="datetime1">
              <a:rPr lang="en-US" altLang="en-US"/>
              <a:pPr/>
              <a:t>4/21/20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3016C-1D19-944C-9E13-DEAB5504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7D1CB-3D22-134C-B89E-1D939C8D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40357-2D72-0747-8A27-56A7D7ABEC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59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C8CFE-FCEB-624D-8D7A-258410B05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D366C1E-3939-864B-8A77-07BFDD39BAF8}" type="datetime1">
              <a:rPr lang="en-US" altLang="en-US"/>
              <a:pPr/>
              <a:t>4/21/20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1452F-B231-1446-AB5E-9977E943E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0F8FE-661D-6643-87B7-1DC133F53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2CD76-E8E8-164D-9F31-8117FAE8DD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20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B51AE-1662-9743-8289-5F60FEC6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6008DBD-FACF-DF48-907F-B9AC16C27703}" type="datetime1">
              <a:rPr lang="en-US" altLang="en-US"/>
              <a:pPr/>
              <a:t>4/21/20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55454-CB29-DE49-A368-9AE4D6093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7830C-96F4-3147-994E-97DAC7F2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6E5FB-8A04-3447-9E2D-0FA975F69D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3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3C6B8-98D1-3A47-83D9-6A392BC7D0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A35BB8E-1F1A-414E-8C28-6D901B3CEC7A}" type="datetime1">
              <a:rPr lang="en-US" altLang="en-US"/>
              <a:pPr/>
              <a:t>4/21/20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60CFC-6374-A64B-95CD-FC16F70BC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CC047-7A33-5E46-B8AF-0EBF7369A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6F954-99BB-5E48-9AA1-A2E30A6660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01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41413-75F3-5341-A952-36C17A1F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44020B5-3F8A-9C4A-AEEB-7B2297492A87}" type="datetime1">
              <a:rPr lang="en-US" altLang="en-US"/>
              <a:pPr/>
              <a:t>4/21/20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CFF433-3A62-BB48-9F3F-2641A86C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58C8C-4592-1444-A260-FFB6D291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ACC46-F891-CE47-B476-7EAAC1BADF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49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BB79C3-375C-3B4F-A47F-7660D31BD2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B2B6FD7-211D-864C-B4C2-14DD616E6042}" type="datetime1">
              <a:rPr lang="en-US" altLang="en-US"/>
              <a:pPr/>
              <a:t>4/21/20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DE6653-2B80-2B46-A73F-646BB453C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A2BBE-BBE4-1B42-8957-41D7C22B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ECE19-864C-E347-84D0-AFB50488BF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07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62D371-1904-F84C-814B-02B59E87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A8B02D-8CD0-1648-BDCE-2DD7A5ED8C6B}" type="datetime1">
              <a:rPr lang="en-US" altLang="en-US"/>
              <a:pPr/>
              <a:t>4/21/20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F903D-6F63-424C-91A2-30F4864E6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3116B-8130-7C43-9D4C-505A5D0B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68955-64C7-BC41-B69E-536CAB03F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93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ECC4A-A2AE-DE41-A130-8CEEAC3A1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0A7BE26-1B5C-A64C-98AF-BBF6443E9E05}" type="datetime1">
              <a:rPr lang="en-US" altLang="en-US"/>
              <a:pPr/>
              <a:t>4/21/20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CC687-3AEC-A34F-914C-59DB7EA2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27D90-283F-334D-A1FB-C833DC82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85734-94CF-AC45-8E05-0F3D518571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50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274B9-5BF2-CE4C-A281-6405A4A330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92658D2-30EC-2A4B-9A1C-6BABF2E774C5}" type="datetime1">
              <a:rPr lang="en-US" altLang="en-US"/>
              <a:pPr/>
              <a:t>4/21/20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A2486-5782-D84C-9D9F-7E57506C3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B9CD0-A5B6-F84A-BEEB-20555F84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A80E7-56CD-234E-A19B-F455DD63ED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43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160014B-70ED-7944-92BD-26D46C2634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2C442D8-8554-1947-82B5-16CEEBB312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458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98FE9-7180-4446-AD17-A5C07C02A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-603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DC2B58D-8B98-5A42-A87A-5D1DC0748A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ccr.sigcomm.org/online/files/p69-v38n2n-mckeown.pdf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gcomm.org/sites/default/files/ccr/papers/2014/July/0000000-0000004.pdf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4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4B08D9B-3402-2944-8835-EF5A48CAF5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ea typeface="ＭＳ Ｐゴシック" panose="020B0600070205080204" pitchFamily="34" charset="-128"/>
              </a:rPr>
              <a:t>Programmable Networks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171CA41-8D7F-F04F-A30A-2FEFAA6B71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4267200"/>
            <a:ext cx="9144000" cy="3429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Jennifer Rexford</a:t>
            </a:r>
          </a:p>
          <a:p>
            <a:pPr eaLnBrk="1" hangingPunct="1"/>
            <a:r>
              <a:rPr lang="en-US" altLang="en-US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COS 461: Computer Networks</a:t>
            </a:r>
          </a:p>
          <a:p>
            <a:pPr eaLnBrk="1" hangingPunct="1"/>
            <a:endParaRPr lang="en-US" altLang="en-US" sz="2600" dirty="0">
              <a:solidFill>
                <a:srgbClr val="262626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6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http://</a:t>
            </a:r>
            <a:r>
              <a:rPr lang="en-US" altLang="en-US" sz="2600" dirty="0" err="1">
                <a:solidFill>
                  <a:srgbClr val="262626"/>
                </a:solidFill>
                <a:ea typeface="ＭＳ Ｐゴシック" panose="020B0600070205080204" pitchFamily="34" charset="-128"/>
              </a:rPr>
              <a:t>www.cs.princeton.edu</a:t>
            </a:r>
            <a:r>
              <a:rPr lang="en-US" altLang="en-US" sz="26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/courses/archive/spr20/cos461/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366537AB-A6BD-8F49-A86F-23E56D071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" y="335189"/>
            <a:ext cx="345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F2C175-FAA4-C64C-9876-7C07A5719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200" y="126170"/>
            <a:ext cx="2894714" cy="14473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2">
            <a:extLst>
              <a:ext uri="{FF2B5EF4-FFF2-40B4-BE49-F238E27FC236}">
                <a16:creationId xmlns:a16="http://schemas.microsoft.com/office/drawing/2014/main" id="{C7540474-00E8-494E-92C4-0834DF4B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Traditional Computer Networks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A4051F4C-5FFF-5F45-86A2-1801482EF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2747963"/>
            <a:ext cx="6372225" cy="2501900"/>
          </a:xfrm>
          <a:custGeom>
            <a:avLst/>
            <a:gdLst>
              <a:gd name="T0" fmla="*/ 6366915 w 43200"/>
              <a:gd name="T1" fmla="*/ 1250950 h 43200"/>
              <a:gd name="T2" fmla="*/ 3186113 w 43200"/>
              <a:gd name="T3" fmla="*/ 2499236 h 43200"/>
              <a:gd name="T4" fmla="*/ 19766 w 43200"/>
              <a:gd name="T5" fmla="*/ 1250950 h 43200"/>
              <a:gd name="T6" fmla="*/ 3186113 w 43200"/>
              <a:gd name="T7" fmla="*/ 143048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4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1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50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7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8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1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10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5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628" name="Picture 41">
            <a:extLst>
              <a:ext uri="{FF2B5EF4-FFF2-40B4-BE49-F238E27FC236}">
                <a16:creationId xmlns:a16="http://schemas.microsoft.com/office/drawing/2014/main" id="{3F53AC77-D8BB-B54A-A7F5-C130A0FFD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573463"/>
            <a:ext cx="9779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1">
            <a:extLst>
              <a:ext uri="{FF2B5EF4-FFF2-40B4-BE49-F238E27FC236}">
                <a16:creationId xmlns:a16="http://schemas.microsoft.com/office/drawing/2014/main" id="{22C8C2DF-504A-7746-B3EC-04D3BF169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811463"/>
            <a:ext cx="9779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1">
            <a:extLst>
              <a:ext uri="{FF2B5EF4-FFF2-40B4-BE49-F238E27FC236}">
                <a16:creationId xmlns:a16="http://schemas.microsoft.com/office/drawing/2014/main" id="{D004796D-9175-1947-A341-FBC102577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335463"/>
            <a:ext cx="9779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1">
            <a:extLst>
              <a:ext uri="{FF2B5EF4-FFF2-40B4-BE49-F238E27FC236}">
                <a16:creationId xmlns:a16="http://schemas.microsoft.com/office/drawing/2014/main" id="{F343FDDF-FDEA-064C-B128-44A14C8AB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344863"/>
            <a:ext cx="9779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79336-7702-6444-8837-0C0CAEAA749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68675" y="3116263"/>
            <a:ext cx="1003300" cy="6667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197C8B-919E-454D-AEB5-F4F020C016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68675" y="3783013"/>
            <a:ext cx="1765300" cy="76200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AC64A0-F1E3-104E-903E-46045E1B24E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624388" y="3597275"/>
            <a:ext cx="1143000" cy="333375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B61760-8798-2847-A6FE-9CBEB79984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73675" y="3021013"/>
            <a:ext cx="2498725" cy="4762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1637296-3844-DD40-9DFA-B0A9328F57B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11875" y="3725863"/>
            <a:ext cx="1612900" cy="8191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1DBBB2E-1C89-334C-830A-6AD12B931621}"/>
              </a:ext>
            </a:extLst>
          </p:cNvPr>
          <p:cNvCxnSpPr>
            <a:cxnSpLocks noChangeShapeType="1"/>
            <a:endCxn id="26643" idx="1"/>
          </p:cNvCxnSpPr>
          <p:nvPr/>
        </p:nvCxnSpPr>
        <p:spPr bwMode="auto">
          <a:xfrm flipV="1">
            <a:off x="3124200" y="2659063"/>
            <a:ext cx="1524000" cy="6159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4696C9-D6E5-9142-88A9-0EE9BD7398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0" y="2659063"/>
            <a:ext cx="2895600" cy="3873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9D7C3E3-1E62-4646-8B4F-EFA87B09F4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4200" y="3497263"/>
            <a:ext cx="2286000" cy="6985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564692-A617-F74C-8C81-1E0224F7BDC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43600" y="3205163"/>
            <a:ext cx="1981200" cy="9017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72719C5-FD27-904E-A9CA-601F2246DAA7}"/>
              </a:ext>
            </a:extLst>
          </p:cNvPr>
          <p:cNvCxnSpPr>
            <a:cxnSpLocks noChangeShapeType="1"/>
            <a:endCxn id="26645" idx="0"/>
          </p:cNvCxnSpPr>
          <p:nvPr/>
        </p:nvCxnSpPr>
        <p:spPr bwMode="auto">
          <a:xfrm rot="16200000" flipH="1">
            <a:off x="4610100" y="3001963"/>
            <a:ext cx="1371600" cy="685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2" name="Rounded Rectangle 28">
            <a:extLst>
              <a:ext uri="{FF2B5EF4-FFF2-40B4-BE49-F238E27FC236}">
                <a16:creationId xmlns:a16="http://schemas.microsoft.com/office/drawing/2014/main" id="{AA8D91D2-5035-9E48-888A-E1C65B834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68663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3" name="Rounded Rectangle 29">
            <a:extLst>
              <a:ext uri="{FF2B5EF4-FFF2-40B4-BE49-F238E27FC236}">
                <a16:creationId xmlns:a16="http://schemas.microsoft.com/office/drawing/2014/main" id="{DBFD91E2-710C-284A-8021-396F23ED1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06663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4" name="Rounded Rectangle 30">
            <a:extLst>
              <a:ext uri="{FF2B5EF4-FFF2-40B4-BE49-F238E27FC236}">
                <a16:creationId xmlns:a16="http://schemas.microsoft.com/office/drawing/2014/main" id="{DF7E7BB0-B193-CF4C-819B-F279D1991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040063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5" name="Rounded Rectangle 32">
            <a:extLst>
              <a:ext uri="{FF2B5EF4-FFF2-40B4-BE49-F238E27FC236}">
                <a16:creationId xmlns:a16="http://schemas.microsoft.com/office/drawing/2014/main" id="{182FFB34-34B5-AD4B-8E6A-C20DF00A3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030663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6" name="Rectangle 50">
            <a:extLst>
              <a:ext uri="{FF2B5EF4-FFF2-40B4-BE49-F238E27FC236}">
                <a16:creationId xmlns:a16="http://schemas.microsoft.com/office/drawing/2014/main" id="{3634CEEB-A819-DD4C-96F7-5EC1E56E3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362575"/>
            <a:ext cx="6858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/>
            <a:r>
              <a:rPr lang="en-US" altLang="en-US" sz="2800">
                <a:solidFill>
                  <a:srgbClr val="FF0000"/>
                </a:solidFill>
              </a:rPr>
              <a:t>Track topology changes, compute routes, install forwarding rules</a:t>
            </a:r>
          </a:p>
        </p:txBody>
      </p:sp>
      <p:sp>
        <p:nvSpPr>
          <p:cNvPr id="26647" name="TextBox 28">
            <a:extLst>
              <a:ext uri="{FF2B5EF4-FFF2-40B4-BE49-F238E27FC236}">
                <a16:creationId xmlns:a16="http://schemas.microsoft.com/office/drawing/2014/main" id="{719A03E3-634E-B049-893F-EEDA58ED0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81200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Control plane:</a:t>
            </a:r>
          </a:p>
          <a:p>
            <a:pPr eaLnBrk="1" hangingPunct="1"/>
            <a:r>
              <a:rPr lang="en-US" altLang="en-US" sz="2400"/>
              <a:t>Distributed algorithms</a:t>
            </a:r>
          </a:p>
        </p:txBody>
      </p:sp>
      <p:sp>
        <p:nvSpPr>
          <p:cNvPr id="26648" name="Slide Number Placeholder 2">
            <a:extLst>
              <a:ext uri="{FF2B5EF4-FFF2-40B4-BE49-F238E27FC236}">
                <a16:creationId xmlns:a16="http://schemas.microsoft.com/office/drawing/2014/main" id="{77C3888F-181E-9145-8BCA-2A67944B88C1}"/>
              </a:ext>
            </a:extLst>
          </p:cNvPr>
          <p:cNvSpPr txBox="1">
            <a:spLocks/>
          </p:cNvSpPr>
          <p:nvPr/>
        </p:nvSpPr>
        <p:spPr bwMode="auto">
          <a:xfrm>
            <a:off x="7010400" y="-603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63AC38F1-EECA-0F4C-81BF-46FFB10FAB93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2">
            <a:extLst>
              <a:ext uri="{FF2B5EF4-FFF2-40B4-BE49-F238E27FC236}">
                <a16:creationId xmlns:a16="http://schemas.microsoft.com/office/drawing/2014/main" id="{0CDF4C33-80FF-A44A-8A1C-02BB4548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Traditional Computer Networks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0E4DAC5-5D77-1C41-AEAD-007420E7B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2755900"/>
            <a:ext cx="6372225" cy="2501900"/>
          </a:xfrm>
          <a:custGeom>
            <a:avLst/>
            <a:gdLst>
              <a:gd name="T0" fmla="*/ 6366915 w 43200"/>
              <a:gd name="T1" fmla="*/ 1250950 h 43200"/>
              <a:gd name="T2" fmla="*/ 3186113 w 43200"/>
              <a:gd name="T3" fmla="*/ 2499236 h 43200"/>
              <a:gd name="T4" fmla="*/ 19766 w 43200"/>
              <a:gd name="T5" fmla="*/ 1250950 h 43200"/>
              <a:gd name="T6" fmla="*/ 3186113 w 43200"/>
              <a:gd name="T7" fmla="*/ 143048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4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1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50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7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8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1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10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5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8676" name="Picture 41">
            <a:extLst>
              <a:ext uri="{FF2B5EF4-FFF2-40B4-BE49-F238E27FC236}">
                <a16:creationId xmlns:a16="http://schemas.microsoft.com/office/drawing/2014/main" id="{67CA0C66-871E-3743-BBA2-FE78A6F1C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581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1">
            <a:extLst>
              <a:ext uri="{FF2B5EF4-FFF2-40B4-BE49-F238E27FC236}">
                <a16:creationId xmlns:a16="http://schemas.microsoft.com/office/drawing/2014/main" id="{EEDAC527-0803-E640-96D8-1EDB99F6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819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1">
            <a:extLst>
              <a:ext uri="{FF2B5EF4-FFF2-40B4-BE49-F238E27FC236}">
                <a16:creationId xmlns:a16="http://schemas.microsoft.com/office/drawing/2014/main" id="{288725B9-6C3D-244B-B9C1-82A5B2BCE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343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1">
            <a:extLst>
              <a:ext uri="{FF2B5EF4-FFF2-40B4-BE49-F238E27FC236}">
                <a16:creationId xmlns:a16="http://schemas.microsoft.com/office/drawing/2014/main" id="{7B0C35F7-46E8-3C43-A2B2-7EDBF23BE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3528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60C15B-279A-DA47-BA3D-0546685BB4A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68675" y="3124200"/>
            <a:ext cx="1003300" cy="6667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66701B-D571-A943-B681-60697D1469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68675" y="3790950"/>
            <a:ext cx="1765300" cy="76200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81A1E0-C77E-D244-B632-B73E6C4238D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624388" y="3605212"/>
            <a:ext cx="1143000" cy="333375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037705-18BE-8846-913E-D536092796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73675" y="3028950"/>
            <a:ext cx="2498725" cy="4762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F7FC62-B238-7743-8370-17B1F6DA0DC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11875" y="3733800"/>
            <a:ext cx="1612900" cy="8191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2F91BC4-4397-C445-B228-140163DB1090}"/>
              </a:ext>
            </a:extLst>
          </p:cNvPr>
          <p:cNvCxnSpPr>
            <a:cxnSpLocks noChangeShapeType="1"/>
            <a:endCxn id="28692" idx="1"/>
          </p:cNvCxnSpPr>
          <p:nvPr/>
        </p:nvCxnSpPr>
        <p:spPr bwMode="auto">
          <a:xfrm flipV="1">
            <a:off x="3124200" y="2667000"/>
            <a:ext cx="1524000" cy="6159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F680B9A-DC77-B743-8468-8BC4EBDC95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0" y="2667000"/>
            <a:ext cx="2895600" cy="3873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C74033-86C0-2346-AAE4-F0EF7E9790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4200" y="3505200"/>
            <a:ext cx="2286000" cy="6985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3999C07-58E3-A242-B899-4A73A9C5144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43600" y="3213100"/>
            <a:ext cx="1981200" cy="9017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B5BEA8C-84DD-1A43-9645-26BA5E05CF22}"/>
              </a:ext>
            </a:extLst>
          </p:cNvPr>
          <p:cNvCxnSpPr>
            <a:cxnSpLocks noChangeShapeType="1"/>
            <a:endCxn id="28694" idx="0"/>
          </p:cNvCxnSpPr>
          <p:nvPr/>
        </p:nvCxnSpPr>
        <p:spPr bwMode="auto">
          <a:xfrm rot="16200000" flipH="1">
            <a:off x="4610100" y="3009900"/>
            <a:ext cx="1371600" cy="685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8690" name="Picture 10" descr="j0292020">
            <a:extLst>
              <a:ext uri="{FF2B5EF4-FFF2-40B4-BE49-F238E27FC236}">
                <a16:creationId xmlns:a16="http://schemas.microsoft.com/office/drawing/2014/main" id="{2F0E060F-2308-DD41-B39F-BC013BC9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1066800"/>
            <a:ext cx="135731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1" name="Rounded Rectangle 28">
            <a:extLst>
              <a:ext uri="{FF2B5EF4-FFF2-40B4-BE49-F238E27FC236}">
                <a16:creationId xmlns:a16="http://schemas.microsoft.com/office/drawing/2014/main" id="{D1E8E2EF-B178-E044-81F9-ABC51861A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92" name="Rounded Rectangle 29">
            <a:extLst>
              <a:ext uri="{FF2B5EF4-FFF2-40B4-BE49-F238E27FC236}">
                <a16:creationId xmlns:a16="http://schemas.microsoft.com/office/drawing/2014/main" id="{F6C8685D-9675-1B42-B460-517F346DA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14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93" name="Rounded Rectangle 30">
            <a:extLst>
              <a:ext uri="{FF2B5EF4-FFF2-40B4-BE49-F238E27FC236}">
                <a16:creationId xmlns:a16="http://schemas.microsoft.com/office/drawing/2014/main" id="{6B2E736F-9D1A-A44B-AFF9-1E95CD4C4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0480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94" name="Rounded Rectangle 32">
            <a:extLst>
              <a:ext uri="{FF2B5EF4-FFF2-40B4-BE49-F238E27FC236}">
                <a16:creationId xmlns:a16="http://schemas.microsoft.com/office/drawing/2014/main" id="{2281B61E-1FC9-A242-82AD-EA9E5838C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038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E88069F-2B30-7B4C-99B7-AB7D222F7493}"/>
              </a:ext>
            </a:extLst>
          </p:cNvPr>
          <p:cNvCxnSpPr/>
          <p:nvPr/>
        </p:nvCxnSpPr>
        <p:spPr bwMode="auto">
          <a:xfrm rot="10800000" flipV="1">
            <a:off x="5029200" y="1665288"/>
            <a:ext cx="1371600" cy="8493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BE91683-912F-5E48-B737-FD6257726446}"/>
              </a:ext>
            </a:extLst>
          </p:cNvPr>
          <p:cNvCxnSpPr>
            <a:endCxn id="28694" idx="0"/>
          </p:cNvCxnSpPr>
          <p:nvPr/>
        </p:nvCxnSpPr>
        <p:spPr bwMode="auto">
          <a:xfrm rot="10800000" flipV="1">
            <a:off x="5638800" y="1665288"/>
            <a:ext cx="762000" cy="23733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4BCABE2-AD0C-2841-A32F-DB200CBFA91E}"/>
              </a:ext>
            </a:extLst>
          </p:cNvPr>
          <p:cNvCxnSpPr>
            <a:endCxn id="28693" idx="0"/>
          </p:cNvCxnSpPr>
          <p:nvPr/>
        </p:nvCxnSpPr>
        <p:spPr bwMode="auto">
          <a:xfrm rot="10800000" flipH="1" flipV="1">
            <a:off x="6400800" y="1665288"/>
            <a:ext cx="1752600" cy="13827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CAF75A3-0A53-004C-A407-C655DEC8EE86}"/>
              </a:ext>
            </a:extLst>
          </p:cNvPr>
          <p:cNvCxnSpPr>
            <a:endCxn id="28691" idx="0"/>
          </p:cNvCxnSpPr>
          <p:nvPr/>
        </p:nvCxnSpPr>
        <p:spPr bwMode="auto">
          <a:xfrm rot="10800000" flipV="1">
            <a:off x="2971800" y="1665288"/>
            <a:ext cx="3429000" cy="16113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8AE0C179-A2B9-F140-9085-CED651FBF4D6}"/>
              </a:ext>
            </a:extLst>
          </p:cNvPr>
          <p:cNvSpPr/>
          <p:nvPr/>
        </p:nvSpPr>
        <p:spPr>
          <a:xfrm>
            <a:off x="1295400" y="5370513"/>
            <a:ext cx="6858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elvetica" pitchFamily="1" charset="0"/>
                <a:ea typeface="+mn-ea"/>
              </a:rPr>
              <a:t>Collect measurements and configure the equipment</a:t>
            </a:r>
          </a:p>
        </p:txBody>
      </p:sp>
      <p:sp>
        <p:nvSpPr>
          <p:cNvPr id="28700" name="TextBox 28">
            <a:extLst>
              <a:ext uri="{FF2B5EF4-FFF2-40B4-BE49-F238E27FC236}">
                <a16:creationId xmlns:a16="http://schemas.microsoft.com/office/drawing/2014/main" id="{F1234A13-FC24-D04B-807C-6EADD4EA8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219200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BB7141"/>
                </a:solidFill>
              </a:rPr>
              <a:t>Management plane:</a:t>
            </a:r>
          </a:p>
          <a:p>
            <a:pPr eaLnBrk="1" hangingPunct="1"/>
            <a:r>
              <a:rPr lang="en-US" altLang="en-US" sz="2400"/>
              <a:t>     Human time scale</a:t>
            </a:r>
          </a:p>
        </p:txBody>
      </p:sp>
      <p:sp>
        <p:nvSpPr>
          <p:cNvPr id="28701" name="Slide Number Placeholder 2">
            <a:extLst>
              <a:ext uri="{FF2B5EF4-FFF2-40B4-BE49-F238E27FC236}">
                <a16:creationId xmlns:a16="http://schemas.microsoft.com/office/drawing/2014/main" id="{56032E20-311D-D141-8730-B38986A24F36}"/>
              </a:ext>
            </a:extLst>
          </p:cNvPr>
          <p:cNvSpPr txBox="1">
            <a:spLocks/>
          </p:cNvSpPr>
          <p:nvPr/>
        </p:nvSpPr>
        <p:spPr bwMode="auto">
          <a:xfrm>
            <a:off x="7010400" y="-603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5A3F0FE-C693-8B44-9F2A-B74388CDD0A8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B7D4C734-8E4D-214F-9F32-1FFDEA8A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Death to the Control Plane!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FDD411CF-64E8-464E-9C3C-321F95478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Simpler management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No need to “invert” control-plane operations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Faster pace of innovation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Less dependence on vendors and standards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Easier interoperability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Compatibility only in “wire” protocols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Simpler, cheaper equipment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Minimal software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0724" name="Picture 41">
            <a:extLst>
              <a:ext uri="{FF2B5EF4-FFF2-40B4-BE49-F238E27FC236}">
                <a16:creationId xmlns:a16="http://schemas.microsoft.com/office/drawing/2014/main" id="{C10A20F7-F0CD-1847-9D1D-599F55D27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57800"/>
            <a:ext cx="178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ounded Rectangle 5">
            <a:extLst>
              <a:ext uri="{FF2B5EF4-FFF2-40B4-BE49-F238E27FC236}">
                <a16:creationId xmlns:a16="http://schemas.microsoft.com/office/drawing/2014/main" id="{128C226B-03D5-EC44-878A-BC79FC0C4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724400"/>
            <a:ext cx="641350" cy="5556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6" name="Slide Number Placeholder 2">
            <a:extLst>
              <a:ext uri="{FF2B5EF4-FFF2-40B4-BE49-F238E27FC236}">
                <a16:creationId xmlns:a16="http://schemas.microsoft.com/office/drawing/2014/main" id="{2010147A-EADF-FC49-804E-EF2064D3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FD76A8-3FE2-7D4B-BDF1-09188B57FA6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2">
            <a:extLst>
              <a:ext uri="{FF2B5EF4-FFF2-40B4-BE49-F238E27FC236}">
                <a16:creationId xmlns:a16="http://schemas.microsoft.com/office/drawing/2014/main" id="{F8E3BADF-767D-4342-8C83-CDD56F20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Software Defined Networking (SDN)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C3605B6-DBA0-384F-840A-91F260042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733800"/>
            <a:ext cx="6372225" cy="2514600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4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1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50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7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8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1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10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5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1748" name="Picture 41">
            <a:extLst>
              <a:ext uri="{FF2B5EF4-FFF2-40B4-BE49-F238E27FC236}">
                <a16:creationId xmlns:a16="http://schemas.microsoft.com/office/drawing/2014/main" id="{25766AE4-56E5-6141-9446-01591C8C9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1">
            <a:extLst>
              <a:ext uri="{FF2B5EF4-FFF2-40B4-BE49-F238E27FC236}">
                <a16:creationId xmlns:a16="http://schemas.microsoft.com/office/drawing/2014/main" id="{802720F5-8354-6449-8204-458D66116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1">
            <a:extLst>
              <a:ext uri="{FF2B5EF4-FFF2-40B4-BE49-F238E27FC236}">
                <a16:creationId xmlns:a16="http://schemas.microsoft.com/office/drawing/2014/main" id="{09637B54-836E-A54F-8DEF-7514F0D1E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79800B-B911-2141-A855-A8ECCF15A9C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78100" y="4102100"/>
            <a:ext cx="1003300" cy="666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56E8D0-E43E-A84E-9338-373F94C260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78100" y="4768850"/>
            <a:ext cx="17653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FE1F24-E118-8043-B7A6-1A993F6841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67200" y="4254500"/>
            <a:ext cx="304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17FEFD-177C-F647-837F-81F1C7E4D0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83100" y="4006850"/>
            <a:ext cx="2374900" cy="400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487114B-05BF-0449-A4D7-39219D94094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21300" y="4711700"/>
            <a:ext cx="16129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756" name="Picture 41">
            <a:extLst>
              <a:ext uri="{FF2B5EF4-FFF2-40B4-BE49-F238E27FC236}">
                <a16:creationId xmlns:a16="http://schemas.microsoft.com/office/drawing/2014/main" id="{15F19CEA-B9C8-194D-82EE-A409EA8CF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EBB0B236-9C9E-5E4A-A0BD-0DC9FE3C0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2466975"/>
            <a:ext cx="449263" cy="2181225"/>
          </a:xfrm>
          <a:custGeom>
            <a:avLst/>
            <a:gdLst>
              <a:gd name="T0" fmla="*/ 76969 w 448322"/>
              <a:gd name="T1" fmla="*/ 0 h 1784864"/>
              <a:gd name="T2" fmla="*/ 23383 w 448322"/>
              <a:gd name="T3" fmla="*/ 914878 h 1784864"/>
              <a:gd name="T4" fmla="*/ 411881 w 448322"/>
              <a:gd name="T5" fmla="*/ 2074813 h 1784864"/>
              <a:gd name="T6" fmla="*/ 411881 w 448322"/>
              <a:gd name="T7" fmla="*/ 2058477 h 1784864"/>
              <a:gd name="T8" fmla="*/ 0 60000 65536"/>
              <a:gd name="T9" fmla="*/ 0 60000 65536"/>
              <a:gd name="T10" fmla="*/ 0 60000 65536"/>
              <a:gd name="T11" fmla="*/ 0 60000 65536"/>
              <a:gd name="T12" fmla="*/ 0 w 448322"/>
              <a:gd name="T13" fmla="*/ 0 h 1784864"/>
              <a:gd name="T14" fmla="*/ 448322 w 448322"/>
              <a:gd name="T15" fmla="*/ 1784864 h 1784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322" h="1784864">
                <a:moveTo>
                  <a:pt x="76808" y="0"/>
                </a:moveTo>
                <a:cubicBezTo>
                  <a:pt x="22220" y="232833"/>
                  <a:pt x="-32368" y="465666"/>
                  <a:pt x="23334" y="748631"/>
                </a:cubicBezTo>
                <a:cubicBezTo>
                  <a:pt x="79036" y="1031596"/>
                  <a:pt x="346404" y="1541824"/>
                  <a:pt x="411018" y="1697789"/>
                </a:cubicBezTo>
                <a:cubicBezTo>
                  <a:pt x="475632" y="1853754"/>
                  <a:pt x="443325" y="1769087"/>
                  <a:pt x="411018" y="1684421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3F559B3-A5CF-674F-A330-8C394E75D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725" y="2894013"/>
            <a:ext cx="2111375" cy="2446337"/>
          </a:xfrm>
          <a:custGeom>
            <a:avLst/>
            <a:gdLst>
              <a:gd name="T0" fmla="*/ 0 w 2112210"/>
              <a:gd name="T1" fmla="*/ 0 h 2446421"/>
              <a:gd name="T2" fmla="*/ 454346 w 2112210"/>
              <a:gd name="T3" fmla="*/ 935758 h 2446421"/>
              <a:gd name="T4" fmla="*/ 1122503 w 2112210"/>
              <a:gd name="T5" fmla="*/ 1737835 h 2446421"/>
              <a:gd name="T6" fmla="*/ 2111375 w 2112210"/>
              <a:gd name="T7" fmla="*/ 2446337 h 2446421"/>
              <a:gd name="T8" fmla="*/ 0 60000 65536"/>
              <a:gd name="T9" fmla="*/ 0 60000 65536"/>
              <a:gd name="T10" fmla="*/ 0 60000 65536"/>
              <a:gd name="T11" fmla="*/ 0 60000 65536"/>
              <a:gd name="T12" fmla="*/ 0 w 2112210"/>
              <a:gd name="T13" fmla="*/ 0 h 2446421"/>
              <a:gd name="T14" fmla="*/ 2112210 w 2112210"/>
              <a:gd name="T15" fmla="*/ 2446421 h 24464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2210" h="2446421">
                <a:moveTo>
                  <a:pt x="0" y="0"/>
                </a:moveTo>
                <a:cubicBezTo>
                  <a:pt x="133684" y="323070"/>
                  <a:pt x="267368" y="646141"/>
                  <a:pt x="454526" y="935790"/>
                </a:cubicBezTo>
                <a:cubicBezTo>
                  <a:pt x="641684" y="1225439"/>
                  <a:pt x="846666" y="1486123"/>
                  <a:pt x="1122947" y="1737895"/>
                </a:cubicBezTo>
                <a:cubicBezTo>
                  <a:pt x="1399228" y="1989667"/>
                  <a:pt x="1755719" y="2218044"/>
                  <a:pt x="2112210" y="2446421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A61BB99-ED3A-294C-B36C-973A069DB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546350"/>
            <a:ext cx="1524000" cy="1339850"/>
          </a:xfrm>
          <a:custGeom>
            <a:avLst/>
            <a:gdLst>
              <a:gd name="T0" fmla="*/ 0 w 1163053"/>
              <a:gd name="T1" fmla="*/ 0 h 1283369"/>
              <a:gd name="T2" fmla="*/ 735724 w 1163053"/>
              <a:gd name="T3" fmla="*/ 586184 h 1283369"/>
              <a:gd name="T4" fmla="*/ 1524000 w 1163053"/>
              <a:gd name="T5" fmla="*/ 1339850 h 1283369"/>
              <a:gd name="T6" fmla="*/ 0 60000 65536"/>
              <a:gd name="T7" fmla="*/ 0 60000 65536"/>
              <a:gd name="T8" fmla="*/ 0 60000 65536"/>
              <a:gd name="T9" fmla="*/ 0 w 1163053"/>
              <a:gd name="T10" fmla="*/ 0 h 1283369"/>
              <a:gd name="T11" fmla="*/ 1163053 w 1163053"/>
              <a:gd name="T12" fmla="*/ 1283369 h 12833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3053" h="1283369">
                <a:moveTo>
                  <a:pt x="0" y="0"/>
                </a:moveTo>
                <a:cubicBezTo>
                  <a:pt x="183816" y="173789"/>
                  <a:pt x="367632" y="347579"/>
                  <a:pt x="561474" y="561474"/>
                </a:cubicBezTo>
                <a:cubicBezTo>
                  <a:pt x="755316" y="775369"/>
                  <a:pt x="959184" y="1029369"/>
                  <a:pt x="1163053" y="1283369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97367BD-3A56-CC45-9204-9B68E26B6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2306638"/>
            <a:ext cx="4733925" cy="2036762"/>
          </a:xfrm>
          <a:custGeom>
            <a:avLst/>
            <a:gdLst>
              <a:gd name="T0" fmla="*/ 0 w 4572000"/>
              <a:gd name="T1" fmla="*/ 0 h 1965158"/>
              <a:gd name="T2" fmla="*/ 2325437 w 4572000"/>
              <a:gd name="T3" fmla="*/ 734342 h 1965158"/>
              <a:gd name="T4" fmla="*/ 3695784 w 4572000"/>
              <a:gd name="T5" fmla="*/ 1288563 h 1965158"/>
              <a:gd name="T6" fmla="*/ 4733925 w 4572000"/>
              <a:gd name="T7" fmla="*/ 2036762 h 1965158"/>
              <a:gd name="T8" fmla="*/ 0 60000 65536"/>
              <a:gd name="T9" fmla="*/ 0 60000 65536"/>
              <a:gd name="T10" fmla="*/ 0 60000 65536"/>
              <a:gd name="T11" fmla="*/ 0 60000 65536"/>
              <a:gd name="T12" fmla="*/ 0 w 4572000"/>
              <a:gd name="T13" fmla="*/ 0 h 1965158"/>
              <a:gd name="T14" fmla="*/ 4572000 w 4572000"/>
              <a:gd name="T15" fmla="*/ 1965158 h 19651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2000" h="1965158">
                <a:moveTo>
                  <a:pt x="0" y="0"/>
                </a:moveTo>
                <a:cubicBezTo>
                  <a:pt x="825500" y="250658"/>
                  <a:pt x="1651000" y="501316"/>
                  <a:pt x="2245895" y="708526"/>
                </a:cubicBezTo>
                <a:cubicBezTo>
                  <a:pt x="2840790" y="915737"/>
                  <a:pt x="3181685" y="1033824"/>
                  <a:pt x="3569369" y="1243263"/>
                </a:cubicBezTo>
                <a:cubicBezTo>
                  <a:pt x="3957053" y="1452702"/>
                  <a:pt x="4264526" y="1708930"/>
                  <a:pt x="4572000" y="1965158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761" name="TextBox 24">
            <a:extLst>
              <a:ext uri="{FF2B5EF4-FFF2-40B4-BE49-F238E27FC236}">
                <a16:creationId xmlns:a16="http://schemas.microsoft.com/office/drawing/2014/main" id="{0390ADDC-FF38-BC40-BC99-CA701BA38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09800"/>
            <a:ext cx="2724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API to the data plane</a:t>
            </a:r>
          </a:p>
          <a:p>
            <a:pPr eaLnBrk="1" hangingPunct="1"/>
            <a:r>
              <a:rPr lang="en-US" altLang="en-US"/>
              <a:t>(e.g., OpenFlow)</a:t>
            </a:r>
          </a:p>
        </p:txBody>
      </p:sp>
      <p:sp>
        <p:nvSpPr>
          <p:cNvPr id="31762" name="TextBox 25">
            <a:extLst>
              <a:ext uri="{FF2B5EF4-FFF2-40B4-BE49-F238E27FC236}">
                <a16:creationId xmlns:a16="http://schemas.microsoft.com/office/drawing/2014/main" id="{32C007F4-FEA0-D548-BEAA-419B8EB24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95400"/>
            <a:ext cx="3662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Logically-centralized control</a:t>
            </a:r>
          </a:p>
        </p:txBody>
      </p:sp>
      <p:sp>
        <p:nvSpPr>
          <p:cNvPr id="31763" name="TextBox 27">
            <a:extLst>
              <a:ext uri="{FF2B5EF4-FFF2-40B4-BE49-F238E27FC236}">
                <a16:creationId xmlns:a16="http://schemas.microsoft.com/office/drawing/2014/main" id="{B181FDCF-9081-1B47-82B3-A725F5D0F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400" y="3860800"/>
            <a:ext cx="1168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Dumb &amp;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fast</a:t>
            </a:r>
          </a:p>
        </p:txBody>
      </p:sp>
      <p:sp>
        <p:nvSpPr>
          <p:cNvPr id="31764" name="Rounded Rectangle 21">
            <a:extLst>
              <a:ext uri="{FF2B5EF4-FFF2-40B4-BE49-F238E27FC236}">
                <a16:creationId xmlns:a16="http://schemas.microsoft.com/office/drawing/2014/main" id="{2FDB4E7C-4C2D-3745-9BC6-03347D728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8288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CF974D-3528-3448-AFAD-13F93894F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81200"/>
            <a:ext cx="116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Smart &amp;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slow</a:t>
            </a:r>
          </a:p>
        </p:txBody>
      </p:sp>
      <p:sp>
        <p:nvSpPr>
          <p:cNvPr id="31766" name="Slide Number Placeholder 2">
            <a:extLst>
              <a:ext uri="{FF2B5EF4-FFF2-40B4-BE49-F238E27FC236}">
                <a16:creationId xmlns:a16="http://schemas.microsoft.com/office/drawing/2014/main" id="{CB76F9C2-BAE6-9E46-B6BC-6F5624BCA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4F83A1-CE37-0D47-A819-C1DBC5ED08D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1767" name="TextBox 27">
            <a:extLst>
              <a:ext uri="{FF2B5EF4-FFF2-40B4-BE49-F238E27FC236}">
                <a16:creationId xmlns:a16="http://schemas.microsoft.com/office/drawing/2014/main" id="{CB07E1EB-A9CA-0840-A2E5-8AE7FA839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781550"/>
            <a:ext cx="1300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Switches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3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>
            <a:extLst>
              <a:ext uri="{FF2B5EF4-FFF2-40B4-BE49-F238E27FC236}">
                <a16:creationId xmlns:a16="http://schemas.microsoft.com/office/drawing/2014/main" id="{DB4F3EE4-6A98-6343-9329-5E06F28A33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OpenFlow Networks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C18331C-DA30-B442-B6D9-7B97C7A50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386185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hlinkClick r:id="rId2"/>
              </a:rPr>
              <a:t>http://ccr.sigcomm.org/online/files/p69-v38n2n-mckeown.pdf</a:t>
            </a:r>
            <a:endParaRPr lang="en-US" sz="1800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E36B98F1-34EE-DE4D-A7F6-37674FE7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E3B339-EDF5-2E44-B2F5-97D2C7E8E81C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FC2E6850-F42A-6A4B-B0C5-B114D643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Data-Plane: Simple Packet Handling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203C3067-1215-8B46-B385-E0A51DD3B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Simple packet-handling rules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Pattern: match packet header bits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Actions: drop, forward, modify, send to controller 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Priority: disambiguate overlapping patterns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Counters: #bytes and #packets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2D3FD-FC90-D048-9B11-4A72D7F3D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53000"/>
            <a:ext cx="6553200" cy="120015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buFontTx/>
              <a:buAutoNum type="arabicPeriod"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rPr>
              <a:t>src=1.2.*.*,    dest=3.4.5.*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sym typeface="Wingdings" pitchFamily="2" charset="2"/>
              </a:rPr>
              <a:t> drop                        </a:t>
            </a:r>
          </a:p>
          <a:p>
            <a:pPr algn="l" eaLnBrk="1" hangingPunct="1">
              <a:buFontTx/>
              <a:buAutoNum type="arabicPeriod"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sym typeface="Wingdings" pitchFamily="2" charset="2"/>
              </a:rPr>
              <a:t>src = *.*.*.*,  dest=3.4.*.*  forward(2)</a:t>
            </a:r>
          </a:p>
          <a:p>
            <a:pPr algn="l" eaLnBrk="1" hangingPunct="1"/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sym typeface="Wingdings" pitchFamily="2" charset="2"/>
              </a:rPr>
              <a:t>3.   src=10.1.2.3, dest=*.*.*.*  send to controller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  <a:ea typeface="ヒラギノ角ゴ Pro W3" panose="020B0300000000000000" pitchFamily="34" charset="-128"/>
            </a:endParaRPr>
          </a:p>
        </p:txBody>
      </p:sp>
      <p:pic>
        <p:nvPicPr>
          <p:cNvPr id="34821" name="Picture 18" descr="Screen shot 2011-02-04 at 12.32.27 AM.png">
            <a:extLst>
              <a:ext uri="{FF2B5EF4-FFF2-40B4-BE49-F238E27FC236}">
                <a16:creationId xmlns:a16="http://schemas.microsoft.com/office/drawing/2014/main" id="{97F40C0C-B159-5B4E-80F2-E0DAC3683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6352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41">
            <a:extLst>
              <a:ext uri="{FF2B5EF4-FFF2-40B4-BE49-F238E27FC236}">
                <a16:creationId xmlns:a16="http://schemas.microsoft.com/office/drawing/2014/main" id="{3CFD28DA-D5C5-2F40-8299-AD96FBEAC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178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7B69E9-C81C-0F44-B230-6834E7BBC3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0" y="4038600"/>
            <a:ext cx="1127125" cy="190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D6E773-25D6-A644-835E-B691D6E42F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800" y="4038600"/>
            <a:ext cx="1127125" cy="190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5" name="Slide Number Placeholder 2">
            <a:extLst>
              <a:ext uri="{FF2B5EF4-FFF2-40B4-BE49-F238E27FC236}">
                <a16:creationId xmlns:a16="http://schemas.microsoft.com/office/drawing/2014/main" id="{CC0EBCD3-3871-BD4B-A66D-BCDDD1FF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55C8BA-4770-744E-9FE9-F37C5EB8199B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67D20A4B-4AF9-DD42-BFC5-8A1970F83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Unifies Different Kinds of Boxes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80B6F-160F-D347-8AEC-871EC3FEE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95800" cy="45259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Router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Match: longest destination IP prefix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Action: forward out a link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Switch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Match: dest MAC address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Action: forward or flood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60B9EB-270C-8E47-8A82-C5F28CD18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800600" cy="45259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Firewall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Match: IP addresses and TCP /UDP port numbers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Action: permit or deny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NAT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Match: IP address and port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Action: rewrite addr and port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5" name="Slide Number Placeholder 3">
            <a:extLst>
              <a:ext uri="{FF2B5EF4-FFF2-40B4-BE49-F238E27FC236}">
                <a16:creationId xmlns:a16="http://schemas.microsoft.com/office/drawing/2014/main" id="{6A325C78-D2C9-F64F-B575-A98788B3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8ED8D70-8F4E-3F4B-9572-8BD16A419AC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C4ABC9BC-90F3-E94C-810F-5659F920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Controller: Programmability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F7A4B960-B411-B645-BAB3-95AD59D7E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8C43693-7E51-624D-805C-0E7404CC413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473278F-D455-5947-BDC1-36B9204C89DB}"/>
              </a:ext>
            </a:extLst>
          </p:cNvPr>
          <p:cNvSpPr/>
          <p:nvPr/>
        </p:nvSpPr>
        <p:spPr>
          <a:xfrm>
            <a:off x="2178930" y="3124200"/>
            <a:ext cx="4724400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cs typeface="Calibri"/>
              </a:rPr>
              <a:t>Network OS</a:t>
            </a:r>
          </a:p>
        </p:txBody>
      </p:sp>
      <p:sp>
        <p:nvSpPr>
          <p:cNvPr id="36871" name="Rounded Rectangle 5">
            <a:extLst>
              <a:ext uri="{FF2B5EF4-FFF2-40B4-BE49-F238E27FC236}">
                <a16:creationId xmlns:a16="http://schemas.microsoft.com/office/drawing/2014/main" id="{142CE09D-9E99-E949-ABCF-8DB6F9942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38" y="1752600"/>
            <a:ext cx="4297362" cy="1295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2" name="TextBox 8">
            <a:extLst>
              <a:ext uri="{FF2B5EF4-FFF2-40B4-BE49-F238E27FC236}">
                <a16:creationId xmlns:a16="http://schemas.microsoft.com/office/drawing/2014/main" id="{B147B91A-739D-4D47-9096-F10DEC42B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488" y="2190750"/>
            <a:ext cx="2995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Controller Application</a:t>
            </a:r>
          </a:p>
        </p:txBody>
      </p:sp>
      <p:sp>
        <p:nvSpPr>
          <p:cNvPr id="36873" name="Rounded Rectangle 13">
            <a:extLst>
              <a:ext uri="{FF2B5EF4-FFF2-40B4-BE49-F238E27FC236}">
                <a16:creationId xmlns:a16="http://schemas.microsoft.com/office/drawing/2014/main" id="{85E41C4E-6928-A349-8146-8D02FD120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1524000"/>
            <a:ext cx="5105400" cy="228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874" name="Curved Connector 15">
            <a:extLst>
              <a:ext uri="{FF2B5EF4-FFF2-40B4-BE49-F238E27FC236}">
                <a16:creationId xmlns:a16="http://schemas.microsoft.com/office/drawing/2014/main" id="{99ED32D6-2EB2-504F-8E5E-FD6D8758EE7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08238" y="3657600"/>
            <a:ext cx="1219200" cy="1066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5" name="TextBox 16">
            <a:extLst>
              <a:ext uri="{FF2B5EF4-FFF2-40B4-BE49-F238E27FC236}">
                <a16:creationId xmlns:a16="http://schemas.microsoft.com/office/drawing/2014/main" id="{53135210-2978-8E40-905A-BCFEF017F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4724400"/>
            <a:ext cx="2873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from switches</a:t>
            </a:r>
          </a:p>
          <a:p>
            <a:pPr eaLnBrk="1" hangingPunct="1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Topology changes,</a:t>
            </a:r>
          </a:p>
          <a:p>
            <a:pPr eaLnBrk="1" hangingPunct="1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Traffic statistics,</a:t>
            </a:r>
          </a:p>
          <a:p>
            <a:pPr eaLnBrk="1" hangingPunct="1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Arriving packets</a:t>
            </a:r>
          </a:p>
        </p:txBody>
      </p:sp>
      <p:cxnSp>
        <p:nvCxnSpPr>
          <p:cNvPr id="36876" name="Curved Connector 19">
            <a:extLst>
              <a:ext uri="{FF2B5EF4-FFF2-40B4-BE49-F238E27FC236}">
                <a16:creationId xmlns:a16="http://schemas.microsoft.com/office/drawing/2014/main" id="{9947EDF3-772A-9E40-8B61-837B2F9A0A3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151438" y="3657600"/>
            <a:ext cx="1219200" cy="1066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7" name="TextBox 20">
            <a:extLst>
              <a:ext uri="{FF2B5EF4-FFF2-40B4-BE49-F238E27FC236}">
                <a16:creationId xmlns:a16="http://schemas.microsoft.com/office/drawing/2014/main" id="{489F8CA0-8246-DF41-9D25-A276F2B74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4724400"/>
            <a:ext cx="31289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Commands to switches</a:t>
            </a:r>
          </a:p>
          <a:p>
            <a:pPr eaLnBrk="1" hangingPunct="1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(Un)install rules,</a:t>
            </a:r>
          </a:p>
          <a:p>
            <a:pPr eaLnBrk="1" hangingPunct="1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Query statistics,</a:t>
            </a:r>
          </a:p>
          <a:p>
            <a:pPr eaLnBrk="1" hangingPunct="1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Send packets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3CA83632-DDFE-0047-A4B1-DA1AFE3FA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OpenFlow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DDE73-934F-CB48-B0C6-74DDE4C81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OpenFlow designed for</a:t>
            </a:r>
          </a:p>
          <a:p>
            <a:pPr marL="971550" lvl="1" indent="-514350">
              <a:buFont typeface="Arial" panose="020B0604020202020204" pitchFamily="34" charset="0"/>
              <a:buAutoNum type="alphaUcParenBoth"/>
            </a:pPr>
            <a:r>
              <a:rPr lang="en-US" altLang="en-US" sz="2400">
                <a:ea typeface="ＭＳ Ｐゴシック" panose="020B0600070205080204" pitchFamily="34" charset="-128"/>
              </a:rPr>
              <a:t>Inter-domain management (between)</a:t>
            </a:r>
          </a:p>
          <a:p>
            <a:pPr marL="971550" lvl="1" indent="-514350">
              <a:spcAft>
                <a:spcPts val="2400"/>
              </a:spcAft>
              <a:buFont typeface="Arial" panose="020B0604020202020204" pitchFamily="34" charset="0"/>
              <a:buAutoNum type="alphaUcParenBoth"/>
            </a:pPr>
            <a:r>
              <a:rPr lang="en-US" altLang="en-US" sz="2400">
                <a:ea typeface="ＭＳ Ｐゴシック" panose="020B0600070205080204" pitchFamily="34" charset="-128"/>
              </a:rPr>
              <a:t>Intra-domain management (within)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OpenFlow API to switches open up the</a:t>
            </a:r>
          </a:p>
          <a:p>
            <a:pPr marL="971550" lvl="1" indent="-514350">
              <a:spcAft>
                <a:spcPts val="1800"/>
              </a:spcAft>
              <a:buFont typeface="Arial" panose="020B0604020202020204" pitchFamily="34" charset="0"/>
              <a:buAutoNum type="alphaUcParenBoth"/>
            </a:pPr>
            <a:r>
              <a:rPr lang="en-US" altLang="en-US" sz="2400">
                <a:ea typeface="ＭＳ Ｐゴシック" panose="020B0600070205080204" pitchFamily="34" charset="-128"/>
              </a:rPr>
              <a:t>RIB		(B)  FIB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OpenFlow FIB match based on</a:t>
            </a:r>
          </a:p>
          <a:p>
            <a:pPr marL="971550" lvl="1" indent="-514350">
              <a:buFont typeface="Arial" panose="020B0604020202020204" pitchFamily="34" charset="0"/>
              <a:buAutoNum type="alphaUcParenBoth"/>
            </a:pPr>
            <a:r>
              <a:rPr lang="en-US" altLang="en-US" sz="2400">
                <a:ea typeface="ＭＳ Ｐゴシック" panose="020B0600070205080204" pitchFamily="34" charset="-128"/>
              </a:rPr>
              <a:t>Exact match (e.g., MAC addresses)</a:t>
            </a:r>
          </a:p>
          <a:p>
            <a:pPr marL="971550" lvl="1" indent="-514350">
              <a:buFont typeface="Arial" panose="020B0604020202020204" pitchFamily="34" charset="0"/>
              <a:buAutoNum type="alphaUcParenBoth"/>
            </a:pPr>
            <a:r>
              <a:rPr lang="en-US" altLang="en-US" sz="2400">
                <a:ea typeface="ＭＳ Ｐゴシック" panose="020B0600070205080204" pitchFamily="34" charset="-128"/>
              </a:rPr>
              <a:t>Longest prefix (e.g., IP addresses)</a:t>
            </a:r>
          </a:p>
          <a:p>
            <a:pPr marL="971550" lvl="1" indent="-514350">
              <a:buFont typeface="Arial" panose="020B0604020202020204" pitchFamily="34" charset="0"/>
              <a:buAutoNum type="alphaUcParenBoth"/>
            </a:pPr>
            <a:r>
              <a:rPr lang="en-US" altLang="en-US" sz="2400">
                <a:ea typeface="ＭＳ Ｐゴシック" panose="020B0600070205080204" pitchFamily="34" charset="-128"/>
              </a:rPr>
              <a:t>It’s complicated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B4B96CB1-4B72-904E-ACB1-5DE354CE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2A284D9-864F-BD4E-8D33-19C9418A30B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D2A365DA-57A0-8C47-A6D7-1646B4C59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OpenFlow Applications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FD6E4DA9-0A88-394A-AA19-E9E3F9A12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334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Dynamic access control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Seamless mobility/migration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Server load balancing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Network virtualization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Using multiple wireless access points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Energy-efficient networking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Adaptive traffic monitoring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Denial-of-Service attack detection</a:t>
            </a:r>
          </a:p>
        </p:txBody>
      </p:sp>
      <p:sp>
        <p:nvSpPr>
          <p:cNvPr id="38917" name="Slide Number Placeholder 2">
            <a:extLst>
              <a:ext uri="{FF2B5EF4-FFF2-40B4-BE49-F238E27FC236}">
                <a16:creationId xmlns:a16="http://schemas.microsoft.com/office/drawing/2014/main" id="{4ADABDCD-0B04-0D47-A8A0-EE8B73D4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7BDD7B2-C6F5-F445-81D4-2B2DD63618B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BD0C4F4-784A-6D44-B4ED-76471A75F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Internet: A Remarkable Story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D349BA2-ED6E-2644-BD00-B1E8750EB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5334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Tremendous success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From research experiment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to global infrastructure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Brilliance of under-specifying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Network: best-effort packet delivery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Hosts: arbitrary applications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Enables innovation in applications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Web, P2P, VoIP, social networks, smart cars, …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But, change is easy only at the edge… 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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7412" name="Picture 7">
            <a:extLst>
              <a:ext uri="{FF2B5EF4-FFF2-40B4-BE49-F238E27FC236}">
                <a16:creationId xmlns:a16="http://schemas.microsoft.com/office/drawing/2014/main" id="{101763A2-DB3D-5943-AD95-3200CEAD3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1066800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Slide Number Placeholder 2">
            <a:extLst>
              <a:ext uri="{FF2B5EF4-FFF2-40B4-BE49-F238E27FC236}">
                <a16:creationId xmlns:a16="http://schemas.microsoft.com/office/drawing/2014/main" id="{666FE096-7D2A-F843-8654-BF73A33C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2D6080-4347-A14C-B584-A1B2873068B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>
            <a:extLst>
              <a:ext uri="{FF2B5EF4-FFF2-40B4-BE49-F238E27FC236}">
                <a16:creationId xmlns:a16="http://schemas.microsoft.com/office/drawing/2014/main" id="{A4C96CE0-518E-8D42-A68F-E8B3D7C4C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>
            <a:extLst>
              <a:ext uri="{FF2B5EF4-FFF2-40B4-BE49-F238E27FC236}">
                <a16:creationId xmlns:a16="http://schemas.microsoft.com/office/drawing/2014/main" id="{C3821D0C-DD3A-344B-856C-8757C4B6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E.g.: Dynamic Access Control</a:t>
            </a:r>
          </a:p>
        </p:txBody>
      </p:sp>
      <p:sp>
        <p:nvSpPr>
          <p:cNvPr id="39940" name="Content Placeholder 2">
            <a:extLst>
              <a:ext uri="{FF2B5EF4-FFF2-40B4-BE49-F238E27FC236}">
                <a16:creationId xmlns:a16="http://schemas.microsoft.com/office/drawing/2014/main" id="{E4B4D8F1-5945-0E44-AA8D-CDC6729C0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295400"/>
            <a:ext cx="6477000" cy="2209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Inspect first packet of a connection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Consult the access control policy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Install rules to block or route traffic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63BB1783-BBEF-E14C-B48E-7E3A6D1FB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733800"/>
            <a:ext cx="6372225" cy="2514600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4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1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50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7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8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1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10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5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9942" name="Picture 41">
            <a:extLst>
              <a:ext uri="{FF2B5EF4-FFF2-40B4-BE49-F238E27FC236}">
                <a16:creationId xmlns:a16="http://schemas.microsoft.com/office/drawing/2014/main" id="{97F63C47-5FF5-5645-85F7-E39F8E189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41">
            <a:extLst>
              <a:ext uri="{FF2B5EF4-FFF2-40B4-BE49-F238E27FC236}">
                <a16:creationId xmlns:a16="http://schemas.microsoft.com/office/drawing/2014/main" id="{D759FA65-D3A5-4146-B3D7-1BA715F64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41">
            <a:extLst>
              <a:ext uri="{FF2B5EF4-FFF2-40B4-BE49-F238E27FC236}">
                <a16:creationId xmlns:a16="http://schemas.microsoft.com/office/drawing/2014/main" id="{F552D4E7-8BCE-CA44-9D56-1E2B5B36F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3FB82D-D734-E943-B845-408E6BDC40C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78100" y="4102100"/>
            <a:ext cx="1003300" cy="666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DBC7AE-BCF6-C547-A027-36E1E80069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78100" y="4768850"/>
            <a:ext cx="17653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84D49C-1300-F641-8F21-07569FBD9D8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67200" y="4254500"/>
            <a:ext cx="304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B46F9A-9AD3-9A4F-A2D4-70D3339507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83100" y="4006850"/>
            <a:ext cx="2374900" cy="400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A0A05-FFC3-F84A-955F-7BA775813DA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21300" y="4711700"/>
            <a:ext cx="16129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9950" name="Picture 41">
            <a:extLst>
              <a:ext uri="{FF2B5EF4-FFF2-40B4-BE49-F238E27FC236}">
                <a16:creationId xmlns:a16="http://schemas.microsoft.com/office/drawing/2014/main" id="{489651B4-B235-BB46-A7B9-997270E3D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4">
            <a:extLst>
              <a:ext uri="{FF2B5EF4-FFF2-40B4-BE49-F238E27FC236}">
                <a16:creationId xmlns:a16="http://schemas.microsoft.com/office/drawing/2014/main" id="{A70F6563-89CD-DB4D-B5FB-547499F21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B240C0-E301-9742-A25D-939A42D4129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19200" y="5029200"/>
            <a:ext cx="8382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2E59CE1-5292-3B44-ABDF-A93388A825E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772275" y="5114925"/>
            <a:ext cx="146685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4" name="Freeform 34">
            <a:extLst>
              <a:ext uri="{FF2B5EF4-FFF2-40B4-BE49-F238E27FC236}">
                <a16:creationId xmlns:a16="http://schemas.microsoft.com/office/drawing/2014/main" id="{BBB4171F-D20C-9647-8EC7-C29402054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9003 h 990031"/>
              <a:gd name="T2" fmla="*/ 1099142 w 5992379"/>
              <a:gd name="T3" fmla="*/ 43424 h 990031"/>
              <a:gd name="T4" fmla="*/ 3323894 w 5992379"/>
              <a:gd name="T5" fmla="*/ 968356 h 990031"/>
              <a:gd name="T6" fmla="*/ 5389731 w 5992379"/>
              <a:gd name="T7" fmla="*/ 4343 h 990031"/>
              <a:gd name="T8" fmla="*/ 5998889 w 5992379"/>
              <a:gd name="T9" fmla="*/ 94230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41678974-9031-A64B-A8B5-3D42AED93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763" y="2514600"/>
            <a:ext cx="569912" cy="2895600"/>
          </a:xfrm>
          <a:custGeom>
            <a:avLst/>
            <a:gdLst>
              <a:gd name="T0" fmla="*/ 0 w 568813"/>
              <a:gd name="T1" fmla="*/ 3803688 h 2209377"/>
              <a:gd name="T2" fmla="*/ 584394 w 568813"/>
              <a:gd name="T3" fmla="*/ 2801523 h 2209377"/>
              <a:gd name="T4" fmla="*/ 584394 w 568813"/>
              <a:gd name="T5" fmla="*/ 2801523 h 2209377"/>
              <a:gd name="T6" fmla="*/ 543619 w 568813"/>
              <a:gd name="T7" fmla="*/ 0 h 2209377"/>
              <a:gd name="T8" fmla="*/ 0 60000 65536"/>
              <a:gd name="T9" fmla="*/ 0 60000 65536"/>
              <a:gd name="T10" fmla="*/ 0 60000 65536"/>
              <a:gd name="T11" fmla="*/ 0 60000 65536"/>
              <a:gd name="T12" fmla="*/ 0 w 568813"/>
              <a:gd name="T13" fmla="*/ 0 h 2209377"/>
              <a:gd name="T14" fmla="*/ 568813 w 568813"/>
              <a:gd name="T15" fmla="*/ 2209377 h 22093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8813" h="2209377">
                <a:moveTo>
                  <a:pt x="0" y="2209377"/>
                </a:moveTo>
                <a:lnTo>
                  <a:pt x="568813" y="1627266"/>
                </a:lnTo>
                <a:lnTo>
                  <a:pt x="529129" y="0"/>
                </a:lnTo>
              </a:path>
            </a:pathLst>
          </a:custGeom>
          <a:noFill/>
          <a:ln w="38100">
            <a:solidFill>
              <a:srgbClr val="FF33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56" name="Slide Number Placeholder 2">
            <a:extLst>
              <a:ext uri="{FF2B5EF4-FFF2-40B4-BE49-F238E27FC236}">
                <a16:creationId xmlns:a16="http://schemas.microsoft.com/office/drawing/2014/main" id="{1754770F-8C52-C340-AEB7-F67B38DA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D3BA34-4093-A147-8A72-A93E8786CD8B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9957" name="Rounded Rectangle 23">
            <a:extLst>
              <a:ext uri="{FF2B5EF4-FFF2-40B4-BE49-F238E27FC236}">
                <a16:creationId xmlns:a16="http://schemas.microsoft.com/office/drawing/2014/main" id="{579D9AFC-8217-F748-9CC3-A5EA415A7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4478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4" grpId="0" animBg="1"/>
      <p:bldP spid="21" grpId="0" animBg="1"/>
      <p:bldP spid="2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>
            <a:extLst>
              <a:ext uri="{FF2B5EF4-FFF2-40B4-BE49-F238E27FC236}">
                <a16:creationId xmlns:a16="http://schemas.microsoft.com/office/drawing/2014/main" id="{C1AC14B7-DD53-BE42-A14F-D183C737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1">
            <a:extLst>
              <a:ext uri="{FF2B5EF4-FFF2-40B4-BE49-F238E27FC236}">
                <a16:creationId xmlns:a16="http://schemas.microsoft.com/office/drawing/2014/main" id="{948C992F-62BB-0647-9B29-CCF00453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E.g.: Seamless Mobility/Migration</a:t>
            </a:r>
          </a:p>
        </p:txBody>
      </p:sp>
      <p:sp>
        <p:nvSpPr>
          <p:cNvPr id="40964" name="Content Placeholder 2">
            <a:extLst>
              <a:ext uri="{FF2B5EF4-FFF2-40B4-BE49-F238E27FC236}">
                <a16:creationId xmlns:a16="http://schemas.microsoft.com/office/drawing/2014/main" id="{82E54161-8F7F-704E-A75C-759CDD155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295400"/>
            <a:ext cx="6629400" cy="1447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See host send traffic at new location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Modify rules to reroute the traffic</a:t>
            </a:r>
          </a:p>
        </p:txBody>
      </p:sp>
      <p:pic>
        <p:nvPicPr>
          <p:cNvPr id="40965" name="Picture 6">
            <a:extLst>
              <a:ext uri="{FF2B5EF4-FFF2-40B4-BE49-F238E27FC236}">
                <a16:creationId xmlns:a16="http://schemas.microsoft.com/office/drawing/2014/main" id="{CBF62A4B-DC7B-6846-9FAA-587BB3A6F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0F1422CE-DC80-8B4C-8AEB-7BB68E541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733800"/>
            <a:ext cx="6372225" cy="2514600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4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1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50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7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8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1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10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5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0967" name="Picture 41">
            <a:extLst>
              <a:ext uri="{FF2B5EF4-FFF2-40B4-BE49-F238E27FC236}">
                <a16:creationId xmlns:a16="http://schemas.microsoft.com/office/drawing/2014/main" id="{30E9CCFA-C269-114D-854E-35894832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41">
            <a:extLst>
              <a:ext uri="{FF2B5EF4-FFF2-40B4-BE49-F238E27FC236}">
                <a16:creationId xmlns:a16="http://schemas.microsoft.com/office/drawing/2014/main" id="{7529680A-B573-374A-97DF-2694E3FB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41">
            <a:extLst>
              <a:ext uri="{FF2B5EF4-FFF2-40B4-BE49-F238E27FC236}">
                <a16:creationId xmlns:a16="http://schemas.microsoft.com/office/drawing/2014/main" id="{C7931005-CB9A-C847-9FBF-98F171680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05C83A-DEF7-2146-9FA2-BF2D8977F2C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78100" y="4102100"/>
            <a:ext cx="1003300" cy="666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8AA8E7-B203-C94C-A167-21E0CDF185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78100" y="4768850"/>
            <a:ext cx="17653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5AB190-ADAA-4546-A506-D71FF8B65E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67200" y="4254500"/>
            <a:ext cx="304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192CC4-008F-254C-B472-69DF574A55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83100" y="4006850"/>
            <a:ext cx="2374900" cy="400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53FB3C-523A-0346-9EF6-58A04957A90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21300" y="4711700"/>
            <a:ext cx="16129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75" name="Picture 41">
            <a:extLst>
              <a:ext uri="{FF2B5EF4-FFF2-40B4-BE49-F238E27FC236}">
                <a16:creationId xmlns:a16="http://schemas.microsoft.com/office/drawing/2014/main" id="{1FB5E440-5A4C-DA4E-AD57-BBE06B308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4">
            <a:extLst>
              <a:ext uri="{FF2B5EF4-FFF2-40B4-BE49-F238E27FC236}">
                <a16:creationId xmlns:a16="http://schemas.microsoft.com/office/drawing/2014/main" id="{6DB8AAA9-7D50-F44E-B364-BE5BE5AFA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E87691-E450-C045-9416-23122147670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19200" y="5029200"/>
            <a:ext cx="8382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B4019B-21A7-4D45-AC96-942E9BA61BE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772275" y="5114925"/>
            <a:ext cx="146685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id="{E28C5860-32D5-F84A-8101-3E593C7FC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9003 h 990031"/>
              <a:gd name="T2" fmla="*/ 1099142 w 5992379"/>
              <a:gd name="T3" fmla="*/ 43424 h 990031"/>
              <a:gd name="T4" fmla="*/ 3323894 w 5992379"/>
              <a:gd name="T5" fmla="*/ 968356 h 990031"/>
              <a:gd name="T6" fmla="*/ 5389731 w 5992379"/>
              <a:gd name="T7" fmla="*/ 4343 h 990031"/>
              <a:gd name="T8" fmla="*/ 5998889 w 5992379"/>
              <a:gd name="T9" fmla="*/ 94230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035525-46EF-0343-A671-157961C2CD1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62400" y="3200400"/>
            <a:ext cx="685800" cy="609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81" name="Rounded Rectangle 23">
            <a:extLst>
              <a:ext uri="{FF2B5EF4-FFF2-40B4-BE49-F238E27FC236}">
                <a16:creationId xmlns:a16="http://schemas.microsoft.com/office/drawing/2014/main" id="{15B8759B-A9E2-0741-9506-9795F2D3B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4478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87E673A0-81CF-1F42-A6C6-023F2F171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8" y="2527300"/>
            <a:ext cx="2460625" cy="1216025"/>
          </a:xfrm>
          <a:custGeom>
            <a:avLst/>
            <a:gdLst>
              <a:gd name="T0" fmla="*/ 2462583 w 2460447"/>
              <a:gd name="T1" fmla="*/ 614987 h 1217142"/>
              <a:gd name="T2" fmla="*/ 1853557 w 2460447"/>
              <a:gd name="T3" fmla="*/ 1203804 h 1217142"/>
              <a:gd name="T4" fmla="*/ 1853557 w 2460447"/>
              <a:gd name="T5" fmla="*/ 1203804 h 1217142"/>
              <a:gd name="T6" fmla="*/ 0 w 2460447"/>
              <a:gd name="T7" fmla="*/ 0 h 1217142"/>
              <a:gd name="T8" fmla="*/ 0 60000 65536"/>
              <a:gd name="T9" fmla="*/ 0 60000 65536"/>
              <a:gd name="T10" fmla="*/ 0 60000 65536"/>
              <a:gd name="T11" fmla="*/ 0 60000 65536"/>
              <a:gd name="T12" fmla="*/ 0 w 2460447"/>
              <a:gd name="T13" fmla="*/ 0 h 1217142"/>
              <a:gd name="T14" fmla="*/ 2460447 w 2460447"/>
              <a:gd name="T15" fmla="*/ 1217142 h 1217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0447" h="1217142">
                <a:moveTo>
                  <a:pt x="2460447" y="621801"/>
                </a:moveTo>
                <a:lnTo>
                  <a:pt x="1851949" y="121714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386FD1A8-0915-F041-82BD-D41CD1F0B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025" y="3333750"/>
            <a:ext cx="3408363" cy="2435225"/>
          </a:xfrm>
          <a:custGeom>
            <a:avLst/>
            <a:gdLst>
              <a:gd name="T0" fmla="*/ 3407186 w 3408470"/>
              <a:gd name="T1" fmla="*/ 2445600 h 2434284"/>
              <a:gd name="T2" fmla="*/ 2653466 w 3408470"/>
              <a:gd name="T3" fmla="*/ 1023430 h 2434284"/>
              <a:gd name="T4" fmla="*/ 2653466 w 3408470"/>
              <a:gd name="T5" fmla="*/ 1023430 h 2434284"/>
              <a:gd name="T6" fmla="*/ 365849 w 3408470"/>
              <a:gd name="T7" fmla="*/ 598108 h 2434284"/>
              <a:gd name="T8" fmla="*/ 458411 w 3408470"/>
              <a:gd name="T9" fmla="*/ 0 h 2434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8470"/>
              <a:gd name="T16" fmla="*/ 0 h 2434284"/>
              <a:gd name="T17" fmla="*/ 3408470 w 3408470"/>
              <a:gd name="T18" fmla="*/ 2434284 h 2434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8470" h="2434284">
                <a:moveTo>
                  <a:pt x="3408470" y="2434284"/>
                </a:moveTo>
                <a:lnTo>
                  <a:pt x="2654462" y="1018695"/>
                </a:lnTo>
                <a:cubicBezTo>
                  <a:pt x="2273049" y="948136"/>
                  <a:pt x="731962" y="765124"/>
                  <a:pt x="365981" y="595341"/>
                </a:cubicBezTo>
                <a:cubicBezTo>
                  <a:pt x="0" y="425558"/>
                  <a:pt x="458579" y="0"/>
                  <a:pt x="45857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84" name="Slide Number Placeholder 2">
            <a:extLst>
              <a:ext uri="{FF2B5EF4-FFF2-40B4-BE49-F238E27FC236}">
                <a16:creationId xmlns:a16="http://schemas.microsoft.com/office/drawing/2014/main" id="{B5B3450D-9C3A-534F-86BE-3DF2C14A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64C1ECE-B2FE-6740-ABA3-0199965E9AEB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8" grpId="1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186D38A0-3264-6B4C-B6D8-330F5AA4C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5850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itle 1">
            <a:extLst>
              <a:ext uri="{FF2B5EF4-FFF2-40B4-BE49-F238E27FC236}">
                <a16:creationId xmlns:a16="http://schemas.microsoft.com/office/drawing/2014/main" id="{0B13477C-0567-FC4A-88BE-98E27577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E.g.: Server Load Balancing</a:t>
            </a:r>
          </a:p>
        </p:txBody>
      </p:sp>
      <p:sp>
        <p:nvSpPr>
          <p:cNvPr id="41988" name="Content Placeholder 2">
            <a:extLst>
              <a:ext uri="{FF2B5EF4-FFF2-40B4-BE49-F238E27FC236}">
                <a16:creationId xmlns:a16="http://schemas.microsoft.com/office/drawing/2014/main" id="{48BCB887-2E0E-5A4B-B954-03D148848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0" y="1143000"/>
            <a:ext cx="5867400" cy="1981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Pre-install load-balancing policy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Split traffic based on source IP</a:t>
            </a:r>
          </a:p>
        </p:txBody>
      </p:sp>
      <p:sp>
        <p:nvSpPr>
          <p:cNvPr id="41989" name="Slide Number Placeholder 3">
            <a:extLst>
              <a:ext uri="{FF2B5EF4-FFF2-40B4-BE49-F238E27FC236}">
                <a16:creationId xmlns:a16="http://schemas.microsoft.com/office/drawing/2014/main" id="{32D072DE-0358-7946-AEA3-EFCBD4C0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77BAE8-11AB-CF4D-AAFA-2986B9EE5DD5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1990" name="Picture 6">
            <a:extLst>
              <a:ext uri="{FF2B5EF4-FFF2-40B4-BE49-F238E27FC236}">
                <a16:creationId xmlns:a16="http://schemas.microsoft.com/office/drawing/2014/main" id="{D36D7D58-8F19-4440-8CEC-ADCE80530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3A0CC31A-855B-2B41-826E-7B12D7D34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733800"/>
            <a:ext cx="6372225" cy="2514600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4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1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50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7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8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1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10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5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1992" name="Picture 41">
            <a:extLst>
              <a:ext uri="{FF2B5EF4-FFF2-40B4-BE49-F238E27FC236}">
                <a16:creationId xmlns:a16="http://schemas.microsoft.com/office/drawing/2014/main" id="{14B91ED9-D2D4-B140-9748-6DFD3F935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41">
            <a:extLst>
              <a:ext uri="{FF2B5EF4-FFF2-40B4-BE49-F238E27FC236}">
                <a16:creationId xmlns:a16="http://schemas.microsoft.com/office/drawing/2014/main" id="{39A5B3FC-C7FF-1C47-A997-B389C5AC5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41">
            <a:extLst>
              <a:ext uri="{FF2B5EF4-FFF2-40B4-BE49-F238E27FC236}">
                <a16:creationId xmlns:a16="http://schemas.microsoft.com/office/drawing/2014/main" id="{03D36C94-4125-1947-8D4A-CCF31AE05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B46D0D-CEC7-4445-9672-02BEBA24ECA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78100" y="4102100"/>
            <a:ext cx="1003300" cy="666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E5F02-FFB4-5C4D-B515-BD8AC8687D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78100" y="4768850"/>
            <a:ext cx="17653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AC7449-33DB-A440-B03B-3D7A8331CA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67200" y="4254500"/>
            <a:ext cx="304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FBAE96-7244-554A-B9E7-4EA6A7EDB2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83100" y="4006850"/>
            <a:ext cx="2374900" cy="400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FCADD9-E83F-FC46-BF3C-70729281FC6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21300" y="4711700"/>
            <a:ext cx="16129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2000" name="Picture 41">
            <a:extLst>
              <a:ext uri="{FF2B5EF4-FFF2-40B4-BE49-F238E27FC236}">
                <a16:creationId xmlns:a16="http://schemas.microsoft.com/office/drawing/2014/main" id="{56CE3F0E-AD78-984D-9F51-4BC85FF61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4">
            <a:extLst>
              <a:ext uri="{FF2B5EF4-FFF2-40B4-BE49-F238E27FC236}">
                <a16:creationId xmlns:a16="http://schemas.microsoft.com/office/drawing/2014/main" id="{7E18D9AF-76DA-A345-806D-56C4B5DFD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45DFBC-789A-C644-A0C7-D857F99EA93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19200" y="5029200"/>
            <a:ext cx="8382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89B665-B9C3-9A48-A0E0-2A0BF15F9BB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772275" y="5114925"/>
            <a:ext cx="146685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4" name="Freeform 19">
            <a:extLst>
              <a:ext uri="{FF2B5EF4-FFF2-40B4-BE49-F238E27FC236}">
                <a16:creationId xmlns:a16="http://schemas.microsoft.com/office/drawing/2014/main" id="{683574C0-3232-A34D-AB5C-E1210752B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9003 h 990031"/>
              <a:gd name="T2" fmla="*/ 1099142 w 5992379"/>
              <a:gd name="T3" fmla="*/ 43424 h 990031"/>
              <a:gd name="T4" fmla="*/ 3323894 w 5992379"/>
              <a:gd name="T5" fmla="*/ 968356 h 990031"/>
              <a:gd name="T6" fmla="*/ 5389731 w 5992379"/>
              <a:gd name="T7" fmla="*/ 4343 h 990031"/>
              <a:gd name="T8" fmla="*/ 5998889 w 5992379"/>
              <a:gd name="T9" fmla="*/ 94230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7A1DC5-EBFD-5C4E-99C7-DEE4061B171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62400" y="2895600"/>
            <a:ext cx="121920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6" name="Rounded Rectangle 23">
            <a:extLst>
              <a:ext uri="{FF2B5EF4-FFF2-40B4-BE49-F238E27FC236}">
                <a16:creationId xmlns:a16="http://schemas.microsoft.com/office/drawing/2014/main" id="{B8C687A4-293C-5149-8840-C898B45FA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4478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2007" name="Picture 4">
            <a:extLst>
              <a:ext uri="{FF2B5EF4-FFF2-40B4-BE49-F238E27FC236}">
                <a16:creationId xmlns:a16="http://schemas.microsoft.com/office/drawing/2014/main" id="{BFFB22AD-EDF4-8E44-B189-20D35EDD4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71BF6DD-6EED-EC45-8A57-3FFDFD82AEE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1181100" y="4152900"/>
            <a:ext cx="609600" cy="533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Freeform 51">
            <a:extLst>
              <a:ext uri="{FF2B5EF4-FFF2-40B4-BE49-F238E27FC236}">
                <a16:creationId xmlns:a16="http://schemas.microsoft.com/office/drawing/2014/main" id="{CB546D77-1C60-3A4C-B03B-F08A087AE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0" y="2933700"/>
            <a:ext cx="3286125" cy="1581150"/>
          </a:xfrm>
          <a:custGeom>
            <a:avLst/>
            <a:gdLst>
              <a:gd name="T0" fmla="*/ 0 w 3286406"/>
              <a:gd name="T1" fmla="*/ 1243112 h 1582196"/>
              <a:gd name="T2" fmla="*/ 549869 w 3286406"/>
              <a:gd name="T3" fmla="*/ 1557160 h 1582196"/>
              <a:gd name="T4" fmla="*/ 1400858 w 3286406"/>
              <a:gd name="T5" fmla="*/ 1321624 h 1582196"/>
              <a:gd name="T6" fmla="*/ 3286125 w 3286406"/>
              <a:gd name="T7" fmla="*/ 0 h 1582196"/>
              <a:gd name="T8" fmla="*/ 0 60000 65536"/>
              <a:gd name="T9" fmla="*/ 0 60000 65536"/>
              <a:gd name="T10" fmla="*/ 0 60000 65536"/>
              <a:gd name="T11" fmla="*/ 0 60000 65536"/>
              <a:gd name="T12" fmla="*/ 0 w 3286406"/>
              <a:gd name="T13" fmla="*/ 0 h 1582196"/>
              <a:gd name="T14" fmla="*/ 3286406 w 3286406"/>
              <a:gd name="T15" fmla="*/ 1582196 h 15821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6406" h="1582196">
                <a:moveTo>
                  <a:pt x="0" y="1243934"/>
                </a:moveTo>
                <a:cubicBezTo>
                  <a:pt x="158210" y="1394515"/>
                  <a:pt x="316420" y="1545096"/>
                  <a:pt x="549916" y="1558190"/>
                </a:cubicBezTo>
                <a:cubicBezTo>
                  <a:pt x="783412" y="1571284"/>
                  <a:pt x="944896" y="1582196"/>
                  <a:pt x="1400978" y="1322498"/>
                </a:cubicBezTo>
                <a:cubicBezTo>
                  <a:pt x="1857060" y="1062800"/>
                  <a:pt x="3286406" y="0"/>
                  <a:pt x="3286406" y="0"/>
                </a:cubicBezTo>
              </a:path>
            </a:pathLst>
          </a:custGeom>
          <a:noFill/>
          <a:ln w="38100">
            <a:solidFill>
              <a:srgbClr val="FF0000"/>
            </a:solidFill>
            <a:miter lim="800000"/>
            <a:headEnd type="triangle" w="lg" len="lg"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2010" name="TextBox 52">
            <a:extLst>
              <a:ext uri="{FF2B5EF4-FFF2-40B4-BE49-F238E27FC236}">
                <a16:creationId xmlns:a16="http://schemas.microsoft.com/office/drawing/2014/main" id="{9243753A-21CA-E04B-9CC7-C54BB8C52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886200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src=0*</a:t>
            </a:r>
          </a:p>
        </p:txBody>
      </p:sp>
      <p:sp>
        <p:nvSpPr>
          <p:cNvPr id="42011" name="TextBox 53">
            <a:extLst>
              <a:ext uri="{FF2B5EF4-FFF2-40B4-BE49-F238E27FC236}">
                <a16:creationId xmlns:a16="http://schemas.microsoft.com/office/drawing/2014/main" id="{BAA2BFF3-54A7-7244-BA58-2A51644CC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257800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src=1*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07381F4D-E18F-9B42-9870-B9EBD5D7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E.g.: Network Virtualization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2EE81F22-363A-8744-A489-FD2ED5B5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A87AFC-192A-FA4D-8AFD-888038BC19EB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3012" name="Picture 6">
            <a:extLst>
              <a:ext uri="{FF2B5EF4-FFF2-40B4-BE49-F238E27FC236}">
                <a16:creationId xmlns:a16="http://schemas.microsoft.com/office/drawing/2014/main" id="{3C236567-3A74-5340-A3F7-66C353720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68BA5A0E-AA4E-3746-821A-7471C2829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733800"/>
            <a:ext cx="6372225" cy="2514600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4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1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50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7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8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1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10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5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3014" name="Picture 41">
            <a:extLst>
              <a:ext uri="{FF2B5EF4-FFF2-40B4-BE49-F238E27FC236}">
                <a16:creationId xmlns:a16="http://schemas.microsoft.com/office/drawing/2014/main" id="{4971B875-D36C-284F-91C6-48B6A2FB7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41">
            <a:extLst>
              <a:ext uri="{FF2B5EF4-FFF2-40B4-BE49-F238E27FC236}">
                <a16:creationId xmlns:a16="http://schemas.microsoft.com/office/drawing/2014/main" id="{39B68560-0620-944C-B963-CD8AF6F8B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41">
            <a:extLst>
              <a:ext uri="{FF2B5EF4-FFF2-40B4-BE49-F238E27FC236}">
                <a16:creationId xmlns:a16="http://schemas.microsoft.com/office/drawing/2014/main" id="{A4105D1E-7146-EA4C-A40E-50C305D0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72E719-8C46-0F43-8614-A6C4EE9BBE4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78100" y="4102100"/>
            <a:ext cx="1003300" cy="666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74BDE2-1DCF-CF4D-97C0-1AFE596A50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78100" y="4768850"/>
            <a:ext cx="17653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79F51A-F24A-9949-87CF-5D8D521E7D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67200" y="4254500"/>
            <a:ext cx="304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01D55E-4DE8-B345-8EA5-7401ADEA8A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83100" y="4006850"/>
            <a:ext cx="2374900" cy="400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78155B-4DAD-3246-B550-AE105E2DE98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21300" y="4711700"/>
            <a:ext cx="16129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3022" name="Picture 41">
            <a:extLst>
              <a:ext uri="{FF2B5EF4-FFF2-40B4-BE49-F238E27FC236}">
                <a16:creationId xmlns:a16="http://schemas.microsoft.com/office/drawing/2014/main" id="{23CB2B4A-5FC2-B743-BAC9-8A7D509F0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B6CA588E-E252-3D49-9739-63BE9EC54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97A834-FFE7-7C47-812B-CEA704FB0A0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19200" y="5029200"/>
            <a:ext cx="8382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81CDFA-6579-B44B-8627-FBAFCEC6D8D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772275" y="5114925"/>
            <a:ext cx="146685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6" name="Rounded Rectangle 21">
            <a:extLst>
              <a:ext uri="{FF2B5EF4-FFF2-40B4-BE49-F238E27FC236}">
                <a16:creationId xmlns:a16="http://schemas.microsoft.com/office/drawing/2014/main" id="{9452D285-D390-FD4C-9649-01D7C2B20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819400"/>
            <a:ext cx="67056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7" name="TextBox 22">
            <a:extLst>
              <a:ext uri="{FF2B5EF4-FFF2-40B4-BE49-F238E27FC236}">
                <a16:creationId xmlns:a16="http://schemas.microsoft.com/office/drawing/2014/main" id="{6CE4B5FD-A12F-3148-B03D-7E3FD0350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75" y="2819400"/>
            <a:ext cx="5640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Partition the space of packet headers</a:t>
            </a:r>
          </a:p>
        </p:txBody>
      </p:sp>
      <p:sp>
        <p:nvSpPr>
          <p:cNvPr id="43028" name="Rounded Rectangle 23">
            <a:extLst>
              <a:ext uri="{FF2B5EF4-FFF2-40B4-BE49-F238E27FC236}">
                <a16:creationId xmlns:a16="http://schemas.microsoft.com/office/drawing/2014/main" id="{621B4782-E355-B542-9067-13E32879C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6002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9" name="Rounded Rectangle 24">
            <a:extLst>
              <a:ext uri="{FF2B5EF4-FFF2-40B4-BE49-F238E27FC236}">
                <a16:creationId xmlns:a16="http://schemas.microsoft.com/office/drawing/2014/main" id="{3066EEF0-20EC-D044-93CE-90BBDF736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6002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30" name="Rounded Rectangle 25">
            <a:extLst>
              <a:ext uri="{FF2B5EF4-FFF2-40B4-BE49-F238E27FC236}">
                <a16:creationId xmlns:a16="http://schemas.microsoft.com/office/drawing/2014/main" id="{86EC5FE1-A5D4-7643-A090-AB7549215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6002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31" name="TextBox 26">
            <a:extLst>
              <a:ext uri="{FF2B5EF4-FFF2-40B4-BE49-F238E27FC236}">
                <a16:creationId xmlns:a16="http://schemas.microsoft.com/office/drawing/2014/main" id="{F4BDFDF1-D3BE-224C-A91B-54C0ACD27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1905000"/>
            <a:ext cx="1766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Controller #1</a:t>
            </a:r>
          </a:p>
        </p:txBody>
      </p:sp>
      <p:sp>
        <p:nvSpPr>
          <p:cNvPr id="43032" name="TextBox 27">
            <a:extLst>
              <a:ext uri="{FF2B5EF4-FFF2-40B4-BE49-F238E27FC236}">
                <a16:creationId xmlns:a16="http://schemas.microsoft.com/office/drawing/2014/main" id="{FF616620-7FC7-6845-9A4D-03417407F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1905000"/>
            <a:ext cx="1766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Controller #2</a:t>
            </a:r>
          </a:p>
        </p:txBody>
      </p:sp>
      <p:sp>
        <p:nvSpPr>
          <p:cNvPr id="43033" name="TextBox 28">
            <a:extLst>
              <a:ext uri="{FF2B5EF4-FFF2-40B4-BE49-F238E27FC236}">
                <a16:creationId xmlns:a16="http://schemas.microsoft.com/office/drawing/2014/main" id="{BECCE723-F471-F946-B547-E1B956EC8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113" y="1905000"/>
            <a:ext cx="1766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Controller #3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FEA9B62D-A9BB-BD4D-B69E-87829E835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Controller and the FIB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8F99A1E1-70F9-4F4A-A64E-4B2A3CDA9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334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Forwarding rules should be added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(A) Proactively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(B) Reactively (e.g., with controller getting first packet)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(C) Depends on application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6E0A0DAA-0786-8C44-AA54-AF57570C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8C1629B-6A75-8149-8760-821676AF51A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FD5A3C0B-EEE2-E34F-B9AD-6011303AB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OpenFlow in the Wild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188FC8C3-A486-8D42-A7B1-CAD8CE742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43000"/>
            <a:ext cx="9144000" cy="53340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Open Networking Foundation</a:t>
            </a:r>
          </a:p>
          <a:p>
            <a:pPr lvl="1">
              <a:spcAft>
                <a:spcPts val="12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Google, Facebook, Microsoft, Yahoo, Verizon, Deutsche Telekom, and many other companies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Commercial OpenFlow switches</a:t>
            </a:r>
          </a:p>
          <a:p>
            <a:pPr lvl="1">
              <a:spcAft>
                <a:spcPts val="12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Intel, HP, NEC, Quanta, Dell, IBM, Juniper, …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Network operating systems</a:t>
            </a:r>
          </a:p>
          <a:p>
            <a:pPr lvl="1">
              <a:spcAft>
                <a:spcPts val="12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NOX, Beacon, Floodlight, Nettle, ONIX, POX, Frenetic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Network deployments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Data centers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Cloud provider backbones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Public backbones</a:t>
            </a:r>
          </a:p>
          <a:p>
            <a:pPr marL="457200" lvl="1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5060" name="Slide Number Placeholder 2">
            <a:extLst>
              <a:ext uri="{FF2B5EF4-FFF2-40B4-BE49-F238E27FC236}">
                <a16:creationId xmlns:a16="http://schemas.microsoft.com/office/drawing/2014/main" id="{FBCB919C-A824-EE40-BF2E-99B40087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7A5A500-B20D-4E4D-BBB3-E7473A97343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44ADE0-7AC6-984D-B222-0D43466B8C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Programmable Data Planes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44CA7C7-3ED8-3C44-9176-D0A4D245E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15" y="6347780"/>
            <a:ext cx="8986770" cy="1829410"/>
          </a:xfrm>
        </p:spPr>
        <p:txBody>
          <a:bodyPr/>
          <a:lstStyle/>
          <a:p>
            <a:r>
              <a:rPr lang="en-US" sz="1800" dirty="0">
                <a:hlinkClick r:id="rId2"/>
              </a:rPr>
              <a:t>https://www.sigcomm.org/sites/default/files/ccr/papers/2014/July/0000000-0000004.pdf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0342B-32F7-AA46-8A97-B8021B94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CD76-E8E8-164D-9F31-8117FAE8DD74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406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OpenFlow</a:t>
            </a:r>
            <a:r>
              <a:rPr lang="en-US" dirty="0"/>
              <a:t> was simple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single rule table</a:t>
            </a:r>
          </a:p>
          <a:p>
            <a:pPr lvl="1"/>
            <a:r>
              <a:rPr lang="en-US" dirty="0"/>
              <a:t>Priority, pattern, actions, counters, timeouts</a:t>
            </a:r>
          </a:p>
          <a:p>
            <a:r>
              <a:rPr lang="en-US" dirty="0"/>
              <a:t>Matching on any of 12 fields, e.g.,</a:t>
            </a:r>
          </a:p>
          <a:p>
            <a:pPr lvl="1"/>
            <a:r>
              <a:rPr lang="en-US" dirty="0"/>
              <a:t>MAC addresses</a:t>
            </a:r>
          </a:p>
          <a:p>
            <a:pPr lvl="1"/>
            <a:r>
              <a:rPr lang="en-US" dirty="0"/>
              <a:t>IP addresses</a:t>
            </a:r>
          </a:p>
          <a:p>
            <a:pPr lvl="1"/>
            <a:r>
              <a:rPr lang="en-US" dirty="0"/>
              <a:t>Transport protocol </a:t>
            </a:r>
          </a:p>
          <a:p>
            <a:pPr lvl="1"/>
            <a:r>
              <a:rPr lang="en-US" dirty="0"/>
              <a:t>Transport port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3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``Second System”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OpenFlow 1.0 limitations</a:t>
            </a:r>
          </a:p>
          <a:p>
            <a:pPr lvl="1"/>
            <a:r>
              <a:rPr lang="en-US" dirty="0"/>
              <a:t>One rule table</a:t>
            </a:r>
          </a:p>
          <a:p>
            <a:pPr lvl="1"/>
            <a:r>
              <a:rPr lang="en-US" dirty="0"/>
              <a:t>Limited headers and actions</a:t>
            </a:r>
          </a:p>
          <a:p>
            <a:pPr lvl="1"/>
            <a:r>
              <a:rPr lang="en-US" dirty="0"/>
              <a:t>Sending packets to the controller</a:t>
            </a:r>
          </a:p>
          <a:p>
            <a:r>
              <a:rPr lang="en-US" sz="2800" dirty="0"/>
              <a:t>Later version of </a:t>
            </a:r>
            <a:r>
              <a:rPr lang="en-US" sz="2800" dirty="0" err="1"/>
              <a:t>OpenFlow</a:t>
            </a:r>
            <a:endParaRPr lang="en-US" sz="2800" dirty="0"/>
          </a:p>
          <a:p>
            <a:pPr lvl="1"/>
            <a:r>
              <a:rPr lang="en-US" dirty="0"/>
              <a:t>More tables, headers, actions</a:t>
            </a:r>
          </a:p>
          <a:p>
            <a:pPr lvl="1"/>
            <a:r>
              <a:rPr lang="en-US" dirty="0"/>
              <a:t>But, still never enough</a:t>
            </a:r>
          </a:p>
          <a:p>
            <a:pPr lvl="1"/>
            <a:r>
              <a:rPr lang="en-US" dirty="0"/>
              <a:t>Where does it stop?!?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407775"/>
              </p:ext>
            </p:extLst>
          </p:nvPr>
        </p:nvGraphicFramePr>
        <p:xfrm>
          <a:off x="5398770" y="4533900"/>
          <a:ext cx="322326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Version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#</a:t>
                      </a:r>
                      <a:r>
                        <a:rPr lang="en-US" sz="1800" baseline="0" dirty="0"/>
                        <a:t> Headers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OF 1.0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Dec ‘09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OF 1.1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Feb ‘11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OF 1.2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Dec ‘11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OF 1.3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Jun</a:t>
                      </a:r>
                      <a:r>
                        <a:rPr lang="en-US" sz="1800" baseline="0" dirty="0"/>
                        <a:t> ‘12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OF</a:t>
                      </a:r>
                      <a:r>
                        <a:rPr lang="en-US" sz="1800" baseline="0" dirty="0"/>
                        <a:t> 1.4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Oct ‘13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5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3AEE55D5-4BAD-194F-9CF7-6645B9011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630" y="5694895"/>
            <a:ext cx="3319115" cy="172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Programmable Data Planes</a:t>
            </a:r>
            <a:endParaRPr lang="en-US" sz="2325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Data plane designed for programmability</a:t>
            </a:r>
          </a:p>
          <a:p>
            <a:pPr lvl="1"/>
            <a:r>
              <a:rPr lang="is-IS" dirty="0"/>
              <a:t>Programmable parsing</a:t>
            </a:r>
          </a:p>
          <a:p>
            <a:pPr lvl="1"/>
            <a:r>
              <a:rPr lang="is-IS" dirty="0"/>
              <a:t>Typed match-action tables</a:t>
            </a:r>
          </a:p>
          <a:p>
            <a:pPr lvl="1"/>
            <a:r>
              <a:rPr lang="is-IS" dirty="0"/>
              <a:t>Programmable actions</a:t>
            </a:r>
          </a:p>
          <a:p>
            <a:pPr lvl="1"/>
            <a:r>
              <a:rPr lang="is-IS" dirty="0"/>
              <a:t>Storing and piggybacking metadata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64276" y="6324378"/>
            <a:ext cx="698525" cy="3231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1500" dirty="0">
                <a:latin typeface="Myriad Pro" charset="0"/>
                <a:ea typeface="Myriad Pro" charset="0"/>
                <a:cs typeface="Myriad Pro" charset="0"/>
              </a:rPr>
              <a:t>Stages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15550" y="4081885"/>
            <a:ext cx="6595976" cy="2091486"/>
            <a:chOff x="174682" y="1722839"/>
            <a:chExt cx="8794635" cy="2788648"/>
          </a:xfrm>
        </p:grpSpPr>
        <p:sp>
          <p:nvSpPr>
            <p:cNvPr id="7" name="Rounded Rectangle 6"/>
            <p:cNvSpPr/>
            <p:nvPr/>
          </p:nvSpPr>
          <p:spPr>
            <a:xfrm>
              <a:off x="7154001" y="1737042"/>
              <a:ext cx="1463693" cy="2774445"/>
            </a:xfrm>
            <a:prstGeom prst="roundRect">
              <a:avLst>
                <a:gd name="adj" fmla="val 6295"/>
              </a:avLst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r>
                <a:rPr lang="en-US" sz="1500" dirty="0" err="1">
                  <a:latin typeface="Myriad Pro" charset="0"/>
                  <a:ea typeface="Myriad Pro" charset="0"/>
                  <a:cs typeface="Myriad Pro" charset="0"/>
                </a:rPr>
                <a:t>Deparser</a:t>
              </a:r>
              <a:endParaRPr lang="en-US" sz="1500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1500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1500" dirty="0"/>
            </a:p>
            <a:p>
              <a:pPr algn="ctr"/>
              <a:endParaRPr lang="en-US" sz="1500" dirty="0"/>
            </a:p>
            <a:p>
              <a:pPr algn="ctr"/>
              <a:endParaRPr lang="en-US" sz="1500" dirty="0"/>
            </a:p>
            <a:p>
              <a:pPr algn="ctr"/>
              <a:endParaRPr lang="en-US" sz="1500" dirty="0"/>
            </a:p>
            <a:p>
              <a:pPr algn="ctr"/>
              <a:endParaRPr lang="en-US" sz="1500" dirty="0"/>
            </a:p>
            <a:p>
              <a:pPr algn="ctr"/>
              <a:endParaRPr lang="en-US" sz="1500" dirty="0"/>
            </a:p>
            <a:p>
              <a:pPr algn="ctr"/>
              <a:endParaRPr lang="en-US" sz="15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502388" y="2400352"/>
              <a:ext cx="780766" cy="427769"/>
              <a:chOff x="6858000" y="3200400"/>
              <a:chExt cx="685800" cy="375739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7498829" y="3150450"/>
              <a:ext cx="780766" cy="427769"/>
              <a:chOff x="6858000" y="3200400"/>
              <a:chExt cx="685800" cy="375739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7498829" y="3900548"/>
              <a:ext cx="780766" cy="427769"/>
              <a:chOff x="6858000" y="3200400"/>
              <a:chExt cx="685800" cy="375739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ight Arrow 10"/>
            <p:cNvSpPr/>
            <p:nvPr/>
          </p:nvSpPr>
          <p:spPr>
            <a:xfrm>
              <a:off x="174682" y="2327692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74682" y="2780491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74682" y="3236735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74682" y="3689534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8636529" y="2327692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8636529" y="2780491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8636529" y="3236735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8636529" y="3689534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31168" y="1727804"/>
              <a:ext cx="1463693" cy="2774445"/>
            </a:xfrm>
            <a:prstGeom prst="roundRect">
              <a:avLst>
                <a:gd name="adj" fmla="val 629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r>
                <a:rPr lang="en-US" sz="1500" dirty="0">
                  <a:latin typeface="Myriad Pro" charset="0"/>
                  <a:ea typeface="Myriad Pro" charset="0"/>
                  <a:cs typeface="Myriad Pro" charset="0"/>
                </a:rPr>
                <a:t>Parser</a:t>
              </a:r>
            </a:p>
            <a:p>
              <a:pPr algn="ctr"/>
              <a:endParaRPr lang="en-US" sz="1500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1500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1500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1500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1500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1500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1500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15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89825" y="2331846"/>
              <a:ext cx="1041889" cy="21704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1" name="Trapezoid 20"/>
            <p:cNvSpPr/>
            <p:nvPr/>
          </p:nvSpPr>
          <p:spPr>
            <a:xfrm rot="5400000">
              <a:off x="2778793" y="2517530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22" name="Trapezoid 21"/>
            <p:cNvSpPr/>
            <p:nvPr/>
          </p:nvSpPr>
          <p:spPr>
            <a:xfrm rot="5400000">
              <a:off x="2775323" y="3275592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3" name="Trapezoid 22"/>
            <p:cNvSpPr/>
            <p:nvPr/>
          </p:nvSpPr>
          <p:spPr>
            <a:xfrm rot="5400000">
              <a:off x="2761847" y="4033653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01925" y="2459590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500" dirty="0">
                  <a:latin typeface="Myriad Pro" charset="0"/>
                  <a:ea typeface="Myriad Pro" charset="0"/>
                  <a:cs typeface="Myriad Pro" charset="0"/>
                </a:rPr>
                <a:t>Memory</a:t>
              </a:r>
              <a:endParaRPr lang="en-US" sz="105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189825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Myriad Pro" charset="0"/>
                  <a:ea typeface="Myriad Pro" charset="0"/>
                  <a:cs typeface="Myriad Pro" charset="0"/>
                </a:rPr>
                <a:t>Persistent State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50621" y="2375700"/>
              <a:ext cx="1214525" cy="1981058"/>
              <a:chOff x="944698" y="2284250"/>
              <a:chExt cx="1066800" cy="1740095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1189173" y="2284250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598748" y="2740370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944698" y="2757941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343197" y="3210876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065348" y="3611595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cxnSp>
            <p:nvCxnSpPr>
              <p:cNvPr id="80" name="Curved Connector 79"/>
              <p:cNvCxnSpPr>
                <a:stCxn id="26" idx="6"/>
                <a:endCxn id="27" idx="7"/>
              </p:cNvCxnSpPr>
              <p:nvPr/>
            </p:nvCxnSpPr>
            <p:spPr>
              <a:xfrm>
                <a:off x="1357448" y="2964316"/>
                <a:ext cx="338053" cy="307006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urved Connector 80"/>
              <p:cNvCxnSpPr>
                <a:stCxn id="27" idx="2"/>
                <a:endCxn id="26" idx="3"/>
              </p:cNvCxnSpPr>
              <p:nvPr/>
            </p:nvCxnSpPr>
            <p:spPr>
              <a:xfrm rot="10800000">
                <a:off x="1005145" y="3110246"/>
                <a:ext cx="338053" cy="307006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urved Connector 81"/>
              <p:cNvCxnSpPr>
                <a:stCxn id="24" idx="6"/>
                <a:endCxn id="25" idx="0"/>
              </p:cNvCxnSpPr>
              <p:nvPr/>
            </p:nvCxnSpPr>
            <p:spPr>
              <a:xfrm>
                <a:off x="1601923" y="2490625"/>
                <a:ext cx="203200" cy="249745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urved Connector 82"/>
              <p:cNvCxnSpPr>
                <a:stCxn id="25" idx="6"/>
                <a:endCxn id="28" idx="5"/>
              </p:cNvCxnSpPr>
              <p:nvPr/>
            </p:nvCxnSpPr>
            <p:spPr>
              <a:xfrm flipH="1">
                <a:off x="1417653" y="2946745"/>
                <a:ext cx="593845" cy="1017155"/>
              </a:xfrm>
              <a:prstGeom prst="curvedConnector4">
                <a:avLst>
                  <a:gd name="adj1" fmla="val -4973"/>
                  <a:gd name="adj2" fmla="val 98975"/>
                </a:avLst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urved Connector 83"/>
              <p:cNvCxnSpPr>
                <a:stCxn id="27" idx="2"/>
                <a:endCxn id="28" idx="1"/>
              </p:cNvCxnSpPr>
              <p:nvPr/>
            </p:nvCxnSpPr>
            <p:spPr>
              <a:xfrm rot="10800000" flipV="1">
                <a:off x="1125794" y="3417250"/>
                <a:ext cx="217403" cy="254790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urved Connector 84"/>
              <p:cNvCxnSpPr>
                <a:stCxn id="24" idx="2"/>
                <a:endCxn id="26" idx="1"/>
              </p:cNvCxnSpPr>
              <p:nvPr/>
            </p:nvCxnSpPr>
            <p:spPr>
              <a:xfrm rot="10800000" flipV="1">
                <a:off x="1005145" y="2490625"/>
                <a:ext cx="184030" cy="327761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ight Arrow 26"/>
            <p:cNvSpPr/>
            <p:nvPr/>
          </p:nvSpPr>
          <p:spPr>
            <a:xfrm>
              <a:off x="2009901" y="3026768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33267" y="2331846"/>
              <a:ext cx="1041889" cy="21704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45367" y="2459590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433267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472273" y="1770636"/>
              <a:ext cx="965664" cy="463767"/>
              <a:chOff x="3472273" y="1770636"/>
              <a:chExt cx="965664" cy="463767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47227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63372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79517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95662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11807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27952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4676710" y="2331846"/>
              <a:ext cx="1041889" cy="21704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88810" y="2459590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676710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690569" y="1722839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729575" y="1765668"/>
              <a:ext cx="965664" cy="463767"/>
              <a:chOff x="4729575" y="1765668"/>
              <a:chExt cx="965664" cy="463767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472957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89102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505247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21392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37537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53682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5920152" y="2331846"/>
              <a:ext cx="1041889" cy="21704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32252" y="2459590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920152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917148" y="1729074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956153" y="1771904"/>
              <a:ext cx="965665" cy="463767"/>
              <a:chOff x="5956153" y="1771904"/>
              <a:chExt cx="965665" cy="463767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95615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11760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27905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44050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601955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763406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2751833" y="2518426"/>
              <a:ext cx="504840" cy="30777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ALU</a:t>
              </a:r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3253344" y="3026768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4496786" y="3026768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5740229" y="3026768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6969141" y="3026768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7" name="Trapezoid 46"/>
            <p:cNvSpPr/>
            <p:nvPr/>
          </p:nvSpPr>
          <p:spPr>
            <a:xfrm rot="5400000">
              <a:off x="4033360" y="2517530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48" name="Trapezoid 47"/>
            <p:cNvSpPr/>
            <p:nvPr/>
          </p:nvSpPr>
          <p:spPr>
            <a:xfrm rot="5400000">
              <a:off x="4029890" y="3275592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9" name="Trapezoid 48"/>
            <p:cNvSpPr/>
            <p:nvPr/>
          </p:nvSpPr>
          <p:spPr>
            <a:xfrm rot="5400000">
              <a:off x="4016414" y="4033653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0" name="Trapezoid 49"/>
            <p:cNvSpPr/>
            <p:nvPr/>
          </p:nvSpPr>
          <p:spPr>
            <a:xfrm rot="5400000">
              <a:off x="5284189" y="2517530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51" name="Trapezoid 50"/>
            <p:cNvSpPr/>
            <p:nvPr/>
          </p:nvSpPr>
          <p:spPr>
            <a:xfrm rot="5400000">
              <a:off x="5280719" y="3275592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2" name="Trapezoid 51"/>
            <p:cNvSpPr/>
            <p:nvPr/>
          </p:nvSpPr>
          <p:spPr>
            <a:xfrm rot="5400000">
              <a:off x="5267243" y="4033653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3" name="Trapezoid 52"/>
            <p:cNvSpPr/>
            <p:nvPr/>
          </p:nvSpPr>
          <p:spPr>
            <a:xfrm rot="5400000">
              <a:off x="6522613" y="2517530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54" name="Trapezoid 53"/>
            <p:cNvSpPr/>
            <p:nvPr/>
          </p:nvSpPr>
          <p:spPr>
            <a:xfrm rot="5400000">
              <a:off x="6519143" y="3275592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5" name="Trapezoid 54"/>
            <p:cNvSpPr/>
            <p:nvPr/>
          </p:nvSpPr>
          <p:spPr>
            <a:xfrm rot="5400000">
              <a:off x="6505667" y="4033653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468881" y="2404568"/>
              <a:ext cx="987541" cy="1065129"/>
            </a:xfrm>
            <a:prstGeom prst="roundRect">
              <a:avLst>
                <a:gd name="adj" fmla="val 3376"/>
              </a:avLst>
            </a:prstGeom>
            <a:solidFill>
              <a:srgbClr val="C00000">
                <a:alpha val="60000"/>
              </a:srgbClr>
            </a:solidFill>
            <a:ln>
              <a:solidFill>
                <a:srgbClr val="C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Myriad Pro" charset="0"/>
                  <a:ea typeface="Myriad Pro" charset="0"/>
                  <a:cs typeface="Myriad Pro" charset="0"/>
                </a:rPr>
                <a:t>Match-</a:t>
              </a:r>
            </a:p>
            <a:p>
              <a:pPr algn="ctr"/>
              <a:r>
                <a:rPr lang="en-US" sz="1200" dirty="0">
                  <a:latin typeface="Myriad Pro" charset="0"/>
                  <a:ea typeface="Myriad Pro" charset="0"/>
                  <a:cs typeface="Myriad Pro" charset="0"/>
                </a:rPr>
                <a:t>Action </a:t>
              </a:r>
            </a:p>
            <a:p>
              <a:pPr algn="ctr"/>
              <a:r>
                <a:rPr lang="en-US" sz="1200" dirty="0">
                  <a:latin typeface="Myriad Pro" charset="0"/>
                  <a:ea typeface="Myriad Pro" charset="0"/>
                  <a:cs typeface="Myriad Pro" charset="0"/>
                </a:rPr>
                <a:t>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785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809822C-9DF2-0742-9654-7294C875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Inside the ‘Net: A Different Story…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166BA4C3-0DBE-DB4C-9981-F03AA8A22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334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Closed equipment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Software bundled with hardware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Vendor-specific interfaces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Over specified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Slow protocol standardization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Few people can innovate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Equipment vendors write the code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Long delays to introduce new features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cxnSp>
        <p:nvCxnSpPr>
          <p:cNvPr id="19460" name="Straight Connector 17">
            <a:extLst>
              <a:ext uri="{FF2B5EF4-FFF2-40B4-BE49-F238E27FC236}">
                <a16:creationId xmlns:a16="http://schemas.microsoft.com/office/drawing/2014/main" id="{86DE7F6D-13DE-9F4B-BCDA-CEF6DC63C1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03963" y="23622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Straight Connector 29">
            <a:extLst>
              <a:ext uri="{FF2B5EF4-FFF2-40B4-BE49-F238E27FC236}">
                <a16:creationId xmlns:a16="http://schemas.microsoft.com/office/drawing/2014/main" id="{C2798758-2562-AF4A-AE8E-FAAF1E687D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13713" y="23622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2" name="Straight Connector 31">
            <a:extLst>
              <a:ext uri="{FF2B5EF4-FFF2-40B4-BE49-F238E27FC236}">
                <a16:creationId xmlns:a16="http://schemas.microsoft.com/office/drawing/2014/main" id="{AAAF8945-E460-FF41-A6AE-978FFEB45F1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066757" y="3048794"/>
            <a:ext cx="7620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3" name="Straight Connector 34">
            <a:extLst>
              <a:ext uri="{FF2B5EF4-FFF2-40B4-BE49-F238E27FC236}">
                <a16:creationId xmlns:a16="http://schemas.microsoft.com/office/drawing/2014/main" id="{40EFBE3B-3A3F-7B48-8A91-FB3C99C426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72200" y="3656013"/>
            <a:ext cx="6858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Straight Connector 35">
            <a:extLst>
              <a:ext uri="{FF2B5EF4-FFF2-40B4-BE49-F238E27FC236}">
                <a16:creationId xmlns:a16="http://schemas.microsoft.com/office/drawing/2014/main" id="{BDE59A0D-3EC0-E644-9F43-7806B649B0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80363" y="3656013"/>
            <a:ext cx="6858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0BCE3B5-F4BE-CE47-B3F4-7AC088E30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53125"/>
            <a:ext cx="841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/>
              <a:t>Impacts performance, security, reliability, cost…</a:t>
            </a:r>
          </a:p>
        </p:txBody>
      </p:sp>
      <p:sp>
        <p:nvSpPr>
          <p:cNvPr id="19466" name="Slide Number Placeholder 2">
            <a:extLst>
              <a:ext uri="{FF2B5EF4-FFF2-40B4-BE49-F238E27FC236}">
                <a16:creationId xmlns:a16="http://schemas.microsoft.com/office/drawing/2014/main" id="{2220A59D-1639-534E-A0BE-AA2966D6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C8FCFAD-1073-7948-9722-7B3D5A941D6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9467" name="Picture 41">
            <a:extLst>
              <a:ext uri="{FF2B5EF4-FFF2-40B4-BE49-F238E27FC236}">
                <a16:creationId xmlns:a16="http://schemas.microsoft.com/office/drawing/2014/main" id="{5DF6675E-34A1-B841-A456-2054F415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2057400"/>
            <a:ext cx="1428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41">
            <a:extLst>
              <a:ext uri="{FF2B5EF4-FFF2-40B4-BE49-F238E27FC236}">
                <a16:creationId xmlns:a16="http://schemas.microsoft.com/office/drawing/2014/main" id="{D1E57FD4-C2E5-8640-82EE-18B1BE1B6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29000"/>
            <a:ext cx="14271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Flexible, But With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5666" y="3515473"/>
            <a:ext cx="92845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Packet</a:t>
            </a:r>
          </a:p>
          <a:p>
            <a:pPr algn="ctr"/>
            <a:r>
              <a:rPr lang="en-US" sz="1800" dirty="0"/>
              <a:t>parser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025495" y="2572328"/>
            <a:ext cx="568235" cy="20574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Rectangle 6"/>
          <p:cNvSpPr/>
          <p:nvPr/>
        </p:nvSpPr>
        <p:spPr>
          <a:xfrm>
            <a:off x="3025495" y="2778068"/>
            <a:ext cx="568235" cy="20574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Rectangle 7"/>
          <p:cNvSpPr/>
          <p:nvPr/>
        </p:nvSpPr>
        <p:spPr>
          <a:xfrm>
            <a:off x="3025495" y="2983808"/>
            <a:ext cx="568235" cy="20574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Rectangle 8"/>
          <p:cNvSpPr/>
          <p:nvPr/>
        </p:nvSpPr>
        <p:spPr>
          <a:xfrm>
            <a:off x="3025495" y="3189548"/>
            <a:ext cx="568235" cy="20574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684996" y="3664469"/>
          <a:ext cx="1249233" cy="1328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71">
                <a:tc>
                  <a:txBody>
                    <a:bodyPr/>
                    <a:lstStyle/>
                    <a:p>
                      <a:r>
                        <a:rPr lang="en-US" sz="1400" dirty="0"/>
                        <a:t>Match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17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17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715827" y="220632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registers</a:t>
            </a:r>
            <a:endParaRPr lang="en-US" sz="15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28267" y="502935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Match-action</a:t>
            </a:r>
          </a:p>
          <a:p>
            <a:pPr algn="ctr"/>
            <a:r>
              <a:rPr lang="en-US" sz="1800" dirty="0"/>
              <a:t>tables</a:t>
            </a:r>
            <a:endParaRPr lang="en-US" sz="1500" dirty="0"/>
          </a:p>
        </p:txBody>
      </p:sp>
      <p:sp>
        <p:nvSpPr>
          <p:cNvPr id="23" name="Rounded Rectangle 22"/>
          <p:cNvSpPr/>
          <p:nvPr/>
        </p:nvSpPr>
        <p:spPr>
          <a:xfrm>
            <a:off x="2418072" y="2175784"/>
            <a:ext cx="1770877" cy="3453254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4" name="Rectangle 23"/>
          <p:cNvSpPr/>
          <p:nvPr/>
        </p:nvSpPr>
        <p:spPr>
          <a:xfrm>
            <a:off x="6620326" y="2572328"/>
            <a:ext cx="568235" cy="20574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5" name="Rectangle 24"/>
          <p:cNvSpPr/>
          <p:nvPr/>
        </p:nvSpPr>
        <p:spPr>
          <a:xfrm>
            <a:off x="6620326" y="2778068"/>
            <a:ext cx="568235" cy="20574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6" name="Rectangle 25"/>
          <p:cNvSpPr/>
          <p:nvPr/>
        </p:nvSpPr>
        <p:spPr>
          <a:xfrm>
            <a:off x="6620326" y="2983808"/>
            <a:ext cx="568235" cy="20574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7" name="Rectangle 26"/>
          <p:cNvSpPr/>
          <p:nvPr/>
        </p:nvSpPr>
        <p:spPr>
          <a:xfrm>
            <a:off x="6620326" y="3189548"/>
            <a:ext cx="568235" cy="20574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279827" y="3664469"/>
          <a:ext cx="1249233" cy="1328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71">
                <a:tc>
                  <a:txBody>
                    <a:bodyPr/>
                    <a:lstStyle/>
                    <a:p>
                      <a:r>
                        <a:rPr lang="en-US" sz="1400" dirty="0"/>
                        <a:t>Match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17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17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300573" y="222649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registers</a:t>
            </a:r>
            <a:endParaRPr lang="en-US" sz="1500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67800" y="5031364"/>
            <a:ext cx="1672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Match-action </a:t>
            </a:r>
            <a:br>
              <a:rPr lang="en-US" sz="1800" dirty="0"/>
            </a:br>
            <a:r>
              <a:rPr lang="en-US" sz="1800" dirty="0"/>
              <a:t>tables</a:t>
            </a:r>
            <a:endParaRPr lang="en-US" sz="1500" dirty="0"/>
          </a:p>
        </p:txBody>
      </p:sp>
      <p:sp>
        <p:nvSpPr>
          <p:cNvPr id="31" name="Rounded Rectangle 30"/>
          <p:cNvSpPr/>
          <p:nvPr/>
        </p:nvSpPr>
        <p:spPr>
          <a:xfrm>
            <a:off x="6012903" y="2175784"/>
            <a:ext cx="1770877" cy="3453254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33" name="Straight Arrow Connector 32"/>
          <p:cNvCxnSpPr>
            <a:endCxn id="5" idx="1"/>
          </p:cNvCxnSpPr>
          <p:nvPr/>
        </p:nvCxnSpPr>
        <p:spPr>
          <a:xfrm>
            <a:off x="201616" y="3827097"/>
            <a:ext cx="174050" cy="11542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3"/>
          </p:cNvCxnSpPr>
          <p:nvPr/>
        </p:nvCxnSpPr>
        <p:spPr>
          <a:xfrm flipV="1">
            <a:off x="1304125" y="3816911"/>
            <a:ext cx="1113947" cy="21728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154122" y="3806726"/>
            <a:ext cx="1858781" cy="20369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783780" y="3827095"/>
            <a:ext cx="630715" cy="12104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067927" y="384827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. . 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68430" y="3470662"/>
            <a:ext cx="119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metadata</a:t>
            </a:r>
            <a:endParaRPr lang="en-US" sz="1500" dirty="0">
              <a:solidFill>
                <a:srgbClr val="7030A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1713010" y="4542973"/>
            <a:ext cx="627017" cy="15675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flipH="1">
            <a:off x="806731" y="2173447"/>
            <a:ext cx="1507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Small amount of memory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123499" y="2566915"/>
            <a:ext cx="789209" cy="34246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flipH="1">
            <a:off x="375666" y="4728067"/>
            <a:ext cx="1705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Pipelined computation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3983719" y="4194522"/>
            <a:ext cx="499802" cy="13428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flipH="1">
            <a:off x="4285568" y="4351882"/>
            <a:ext cx="1727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Limited computation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62858" y="3484741"/>
            <a:ext cx="1069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7030A0"/>
                </a:solidFill>
              </a:rPr>
              <a:t>headers</a:t>
            </a:r>
            <a:endParaRPr lang="en-US" sz="1500" dirty="0">
              <a:solidFill>
                <a:srgbClr val="7030A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063340" y="2983808"/>
            <a:ext cx="20172" cy="51518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flipH="1">
            <a:off x="4215998" y="2299124"/>
            <a:ext cx="181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Limited #  of bits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4B636B-F7BF-CD42-9371-3D16E5CC8E52}"/>
              </a:ext>
            </a:extLst>
          </p:cNvPr>
          <p:cNvSpPr txBox="1"/>
          <p:nvPr/>
        </p:nvSpPr>
        <p:spPr>
          <a:xfrm>
            <a:off x="763363" y="6359292"/>
            <a:ext cx="7557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tx2"/>
                </a:solidFill>
              </a:rPr>
              <a:t>Domain-specific processors: GPUs, TPUs, packet processors, …</a:t>
            </a:r>
          </a:p>
        </p:txBody>
      </p:sp>
    </p:spTree>
    <p:extLst>
      <p:ext uri="{BB962C8B-B14F-4D97-AF65-F5344CB8AC3E}">
        <p14:creationId xmlns:p14="http://schemas.microsoft.com/office/powerpoint/2010/main" val="120395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60" grpId="0"/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90" y="53935"/>
            <a:ext cx="8229600" cy="1143000"/>
          </a:xfrm>
        </p:spPr>
        <p:txBody>
          <a:bodyPr/>
          <a:lstStyle/>
          <a:p>
            <a:r>
              <a:rPr lang="en-US" dirty="0"/>
              <a:t>P4 Language </a:t>
            </a:r>
            <a:br>
              <a:rPr lang="en-US" dirty="0"/>
            </a:br>
            <a:r>
              <a:rPr lang="en-US" sz="2400" dirty="0"/>
              <a:t>(</a:t>
            </a:r>
            <a:r>
              <a:rPr lang="en-US" sz="2400" dirty="0">
                <a:hlinkClick r:id="rId3"/>
              </a:rPr>
              <a:t>https://p4.org/</a:t>
            </a:r>
            <a:r>
              <a:rPr lang="en-US" sz="2400" dirty="0"/>
              <a:t>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6665"/>
            <a:ext cx="8458200" cy="4565900"/>
          </a:xfrm>
        </p:spPr>
        <p:txBody>
          <a:bodyPr/>
          <a:lstStyle/>
          <a:p>
            <a:r>
              <a:rPr lang="is-IS" dirty="0"/>
              <a:t>Protocol independence</a:t>
            </a:r>
          </a:p>
          <a:p>
            <a:pPr lvl="1"/>
            <a:r>
              <a:rPr lang="en-US" dirty="0"/>
              <a:t>Configure a packet parser</a:t>
            </a:r>
          </a:p>
          <a:p>
            <a:pPr lvl="1"/>
            <a:r>
              <a:rPr lang="en-US" dirty="0"/>
              <a:t>Define typed </a:t>
            </a:r>
            <a:r>
              <a:rPr lang="en-US" dirty="0" err="1"/>
              <a:t>match+action</a:t>
            </a:r>
            <a:r>
              <a:rPr lang="en-US" dirty="0"/>
              <a:t> tables</a:t>
            </a:r>
          </a:p>
          <a:p>
            <a:r>
              <a:rPr lang="en-US" dirty="0"/>
              <a:t>Target independence</a:t>
            </a:r>
          </a:p>
          <a:p>
            <a:pPr lvl="1"/>
            <a:r>
              <a:rPr lang="en-US" dirty="0"/>
              <a:t>Program without knowledge of switch details</a:t>
            </a:r>
          </a:p>
          <a:p>
            <a:pPr lvl="1"/>
            <a:r>
              <a:rPr lang="en-US" dirty="0"/>
              <a:t>Rely on compiler to configure the target switch</a:t>
            </a:r>
          </a:p>
          <a:p>
            <a:r>
              <a:rPr lang="en-US" dirty="0"/>
              <a:t>Reconfigurability</a:t>
            </a:r>
          </a:p>
          <a:p>
            <a:pPr lvl="1"/>
            <a:r>
              <a:rPr lang="en-US" dirty="0"/>
              <a:t>Change parsing and processing in the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31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DBDFB5-95BA-8C4C-A30C-D68B39764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600" y="-27450"/>
            <a:ext cx="2472259" cy="123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1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64895A-0890-1540-8402-100F422F20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Heavy-Hitter Detection</a:t>
            </a:r>
            <a:br>
              <a:rPr lang="en-US" dirty="0"/>
            </a:br>
            <a:r>
              <a:rPr lang="en-US" dirty="0"/>
              <a:t>(Junior IW Project)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87250A2-6707-7A45-9999-B725EAE1B7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Vibhaa</a:t>
            </a:r>
            <a:r>
              <a:rPr lang="en-US" dirty="0"/>
              <a:t> </a:t>
            </a:r>
            <a:r>
              <a:rPr lang="en-US" dirty="0" err="1"/>
              <a:t>Sivamaran</a:t>
            </a:r>
            <a:r>
              <a:rPr lang="en-US" dirty="0"/>
              <a:t> ‘17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04B77-FD9D-7044-9765-0DDE839C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CD76-E8E8-164D-9F31-8117FAE8DD74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34C112-BFF4-1748-8A68-CEB67A60B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060" y="4312315"/>
            <a:ext cx="2451176" cy="24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92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Heavy-Hitter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5198437" cy="5334000"/>
          </a:xfrm>
        </p:spPr>
        <p:txBody>
          <a:bodyPr>
            <a:normAutofit/>
          </a:bodyPr>
          <a:lstStyle/>
          <a:p>
            <a:r>
              <a:rPr lang="en-US" dirty="0"/>
              <a:t>Heavy hitters</a:t>
            </a:r>
          </a:p>
          <a:p>
            <a:pPr lvl="1"/>
            <a:r>
              <a:rPr lang="en-US" sz="3200" dirty="0"/>
              <a:t>The </a:t>
            </a:r>
            <a:r>
              <a:rPr lang="en-US" sz="3200" i="1" dirty="0"/>
              <a:t>k</a:t>
            </a:r>
            <a:r>
              <a:rPr lang="en-US" sz="3200" dirty="0"/>
              <a:t> largest </a:t>
            </a:r>
            <a:r>
              <a:rPr lang="en-US" sz="3200" dirty="0" err="1"/>
              <a:t>trafic</a:t>
            </a:r>
            <a:r>
              <a:rPr lang="en-US" sz="3200" dirty="0"/>
              <a:t> flows</a:t>
            </a:r>
          </a:p>
          <a:p>
            <a:pPr lvl="1"/>
            <a:r>
              <a:rPr lang="en-US" sz="3200" dirty="0"/>
              <a:t>Flows exceeding count threshold </a:t>
            </a:r>
            <a:r>
              <a:rPr lang="en-US" sz="3200" i="1" dirty="0"/>
              <a:t>T</a:t>
            </a:r>
          </a:p>
          <a:p>
            <a:r>
              <a:rPr lang="en-US" dirty="0"/>
              <a:t>Space-saving algorithm</a:t>
            </a:r>
          </a:p>
          <a:p>
            <a:pPr lvl="1"/>
            <a:r>
              <a:rPr lang="en-US" sz="3200" dirty="0"/>
              <a:t>Table of (key, value) pairs</a:t>
            </a:r>
          </a:p>
          <a:p>
            <a:pPr lvl="1"/>
            <a:r>
              <a:rPr lang="en-US" sz="3200" dirty="0"/>
              <a:t>Evict the key with the minimum value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535832" y="2519972"/>
          <a:ext cx="1266627" cy="208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Count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K1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K2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K3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K4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K5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/>
                        <a:t>K6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/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6475489" y="3987927"/>
            <a:ext cx="1387313" cy="2981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TextBox 6"/>
          <p:cNvSpPr txBox="1"/>
          <p:nvPr/>
        </p:nvSpPr>
        <p:spPr>
          <a:xfrm>
            <a:off x="5662856" y="2891330"/>
            <a:ext cx="6937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New Key K7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715980" y="3612494"/>
            <a:ext cx="613716" cy="250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TextBox 8"/>
          <p:cNvSpPr txBox="1"/>
          <p:nvPr/>
        </p:nvSpPr>
        <p:spPr>
          <a:xfrm>
            <a:off x="7917108" y="3199356"/>
            <a:ext cx="905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Table scan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020" y="3727958"/>
            <a:ext cx="590838" cy="51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6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the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Evict minimum of </a:t>
            </a:r>
            <a:r>
              <a:rPr lang="en-US" sz="2800" i="1" dirty="0"/>
              <a:t>d</a:t>
            </a:r>
            <a:r>
              <a:rPr lang="en-US" sz="2800" dirty="0"/>
              <a:t> entries</a:t>
            </a:r>
          </a:p>
          <a:p>
            <a:pPr lvl="1"/>
            <a:r>
              <a:rPr lang="en-US" dirty="0"/>
              <a:t>Rather than minimum of all entries</a:t>
            </a:r>
          </a:p>
          <a:p>
            <a:pPr lvl="1"/>
            <a:r>
              <a:rPr lang="en-US" dirty="0"/>
              <a:t>E.g., with </a:t>
            </a:r>
            <a:r>
              <a:rPr lang="en-US" i="1" dirty="0"/>
              <a:t>d = 2 </a:t>
            </a:r>
            <a:r>
              <a:rPr lang="en-US" dirty="0"/>
              <a:t>hash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344675" y="3685448"/>
          <a:ext cx="1266627" cy="208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Count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K1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K2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K3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K4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K5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/>
                        <a:t>K6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/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41534" y="4303712"/>
            <a:ext cx="13873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New Key K7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524823" y="4777970"/>
            <a:ext cx="613716" cy="250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5" name="Oval 24"/>
          <p:cNvSpPr/>
          <p:nvPr/>
        </p:nvSpPr>
        <p:spPr>
          <a:xfrm>
            <a:off x="3276919" y="4266649"/>
            <a:ext cx="1387313" cy="2981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TextBox 4"/>
          <p:cNvSpPr txBox="1"/>
          <p:nvPr/>
        </p:nvSpPr>
        <p:spPr>
          <a:xfrm>
            <a:off x="5263290" y="4093316"/>
            <a:ext cx="12666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Multiple memory accesses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904" y="4880820"/>
            <a:ext cx="590838" cy="51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8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5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the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Divide the table over </a:t>
            </a:r>
            <a:r>
              <a:rPr lang="en-US" sz="2800" i="1" dirty="0"/>
              <a:t>d</a:t>
            </a:r>
            <a:r>
              <a:rPr lang="en-US" sz="2800" dirty="0"/>
              <a:t> stages</a:t>
            </a:r>
          </a:p>
          <a:p>
            <a:pPr lvl="1"/>
            <a:r>
              <a:rPr lang="en-US" dirty="0"/>
              <a:t>One memory access per stage</a:t>
            </a:r>
          </a:p>
          <a:p>
            <a:pPr lvl="1"/>
            <a:r>
              <a:rPr lang="en-US" dirty="0"/>
              <a:t>Two different hash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394428" y="3828371"/>
          <a:ext cx="126662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Count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K1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K2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K3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93408" y="4099566"/>
            <a:ext cx="13873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New Key K7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2153299" y="4422731"/>
            <a:ext cx="613716" cy="250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511436" y="3828371"/>
          <a:ext cx="126662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Count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K4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K5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K6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3334085" y="4431850"/>
            <a:ext cx="1387313" cy="2981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7" name="TextBox 26"/>
          <p:cNvSpPr txBox="1"/>
          <p:nvPr/>
        </p:nvSpPr>
        <p:spPr>
          <a:xfrm>
            <a:off x="3856641" y="5283721"/>
            <a:ext cx="13032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/>
              <a:t>Going back to the first table</a:t>
            </a:r>
            <a:endParaRPr lang="en-US" sz="15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843" y="5241498"/>
            <a:ext cx="590838" cy="51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7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26" grpId="0" animBg="1"/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the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Rolling minimum across stages</a:t>
            </a:r>
          </a:p>
          <a:p>
            <a:pPr lvl="1"/>
            <a:r>
              <a:rPr lang="en-US" sz="2400" dirty="0"/>
              <a:t>Avoid recirculating the packet</a:t>
            </a:r>
          </a:p>
          <a:p>
            <a:pPr lvl="1"/>
            <a:r>
              <a:rPr lang="is-IS" sz="2400" dirty="0"/>
              <a:t>… b</a:t>
            </a:r>
            <a:r>
              <a:rPr lang="en-US" sz="2400" dirty="0"/>
              <a:t>y carrying the minimum along the pipeline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394428" y="3828371"/>
          <a:ext cx="126662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Count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K1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K2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K3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83666" y="4148976"/>
            <a:ext cx="14970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New Key K7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2153299" y="4503539"/>
            <a:ext cx="613716" cy="250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511436" y="3828371"/>
          <a:ext cx="126662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Count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K4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K5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K6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394428" y="3830482"/>
          <a:ext cx="126662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Count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K1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K7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K3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5511436" y="3828371"/>
          <a:ext cx="126662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Count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K2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K5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K6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4746187" y="4503539"/>
            <a:ext cx="613716" cy="250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9" name="TextBox 28"/>
          <p:cNvSpPr txBox="1"/>
          <p:nvPr/>
        </p:nvSpPr>
        <p:spPr>
          <a:xfrm>
            <a:off x="4583667" y="4148976"/>
            <a:ext cx="927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(K2, 10)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317966" y="4422731"/>
            <a:ext cx="709776" cy="250581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379500" y="4185269"/>
            <a:ext cx="709776" cy="250581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20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28" grpId="0" animBg="1"/>
      <p:bldP spid="28" grpId="1" animBg="1"/>
      <p:bldP spid="29" grpId="0"/>
      <p:bldP spid="29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Prototype and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10309" y="2868251"/>
          <a:ext cx="126662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Count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K1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K2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K3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227317" y="2868251"/>
          <a:ext cx="126662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Count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K4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K5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K6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80431" y="3186996"/>
            <a:ext cx="13942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New Key K7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869180" y="3543419"/>
            <a:ext cx="613716" cy="250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7" name="Right Arrow 16"/>
          <p:cNvSpPr/>
          <p:nvPr/>
        </p:nvSpPr>
        <p:spPr>
          <a:xfrm>
            <a:off x="4462068" y="3543419"/>
            <a:ext cx="613716" cy="250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8" name="TextBox 17"/>
          <p:cNvSpPr txBox="1"/>
          <p:nvPr/>
        </p:nvSpPr>
        <p:spPr>
          <a:xfrm>
            <a:off x="4257134" y="3220254"/>
            <a:ext cx="10198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(K2, 10)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1422027" y="1966294"/>
            <a:ext cx="2111530" cy="875164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Hash on packet header</a:t>
            </a:r>
          </a:p>
        </p:txBody>
      </p:sp>
      <p:sp>
        <p:nvSpPr>
          <p:cNvPr id="20" name="Oval Callout 19"/>
          <p:cNvSpPr/>
          <p:nvPr/>
        </p:nvSpPr>
        <p:spPr>
          <a:xfrm>
            <a:off x="3943351" y="2061401"/>
            <a:ext cx="1899011" cy="642850"/>
          </a:xfrm>
          <a:prstGeom prst="wedgeEllipseCallout">
            <a:avLst>
              <a:gd name="adj1" fmla="val -19777"/>
              <a:gd name="adj2" fmla="val 13428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Packet metadata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2077571" y="4446652"/>
            <a:ext cx="3106608" cy="778425"/>
          </a:xfrm>
          <a:prstGeom prst="wedgeEllipseCallout">
            <a:avLst>
              <a:gd name="adj1" fmla="val 11420"/>
              <a:gd name="adj2" fmla="val -934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Conditional updates to compute minimum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5984934" y="2056947"/>
            <a:ext cx="1700060" cy="670384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Register arrays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2292" y="5488048"/>
            <a:ext cx="81932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High accuracy with overhead proportional to # of heavy hitters</a:t>
            </a:r>
          </a:p>
        </p:txBody>
      </p:sp>
    </p:spTree>
    <p:extLst>
      <p:ext uri="{BB962C8B-B14F-4D97-AF65-F5344CB8AC3E}">
        <p14:creationId xmlns:p14="http://schemas.microsoft.com/office/powerpoint/2010/main" val="19004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6B787-DF15-3547-B129-D46CECE1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Undergraduate Student Projects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FBC44-BACB-0745-944E-BEF29A01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334000"/>
          </a:xfrm>
        </p:spPr>
        <p:txBody>
          <a:bodyPr/>
          <a:lstStyle/>
          <a:p>
            <a:r>
              <a:rPr lang="en-US" dirty="0"/>
              <a:t>OpenFlow</a:t>
            </a:r>
          </a:p>
          <a:p>
            <a:pPr lvl="1"/>
            <a:r>
              <a:rPr lang="en-US" dirty="0"/>
              <a:t>Hierarchical heavy hitters (Lavanya Jose ‘12)</a:t>
            </a:r>
          </a:p>
          <a:p>
            <a:pPr lvl="1"/>
            <a:r>
              <a:rPr lang="en-US" dirty="0"/>
              <a:t>Server load balancing (Dana </a:t>
            </a:r>
            <a:r>
              <a:rPr lang="en-US" dirty="0" err="1"/>
              <a:t>Butnariu</a:t>
            </a:r>
            <a:r>
              <a:rPr lang="en-US" dirty="0"/>
              <a:t> ‘13)</a:t>
            </a:r>
          </a:p>
          <a:p>
            <a:r>
              <a:rPr lang="en-US" dirty="0"/>
              <a:t>P4</a:t>
            </a:r>
          </a:p>
          <a:p>
            <a:pPr lvl="1"/>
            <a:r>
              <a:rPr lang="en-US" dirty="0"/>
              <a:t>Heavy-hitter detection (</a:t>
            </a:r>
            <a:r>
              <a:rPr lang="en-US" dirty="0" err="1"/>
              <a:t>Vibhaa</a:t>
            </a:r>
            <a:r>
              <a:rPr lang="en-US" dirty="0"/>
              <a:t> </a:t>
            </a:r>
            <a:r>
              <a:rPr lang="en-US" dirty="0" err="1"/>
              <a:t>Sivaraman</a:t>
            </a:r>
            <a:r>
              <a:rPr lang="en-US" dirty="0"/>
              <a:t> ‘17)</a:t>
            </a:r>
          </a:p>
          <a:p>
            <a:pPr lvl="1"/>
            <a:r>
              <a:rPr lang="en-US" dirty="0"/>
              <a:t>Censorship circumvention (Blake Lawson ‘17)</a:t>
            </a:r>
          </a:p>
          <a:p>
            <a:pPr lvl="1"/>
            <a:r>
              <a:rPr lang="en-US" dirty="0"/>
              <a:t>Round-trip time measurement (Mack Lee ‘18)</a:t>
            </a:r>
          </a:p>
          <a:p>
            <a:pPr lvl="1"/>
            <a:r>
              <a:rPr lang="en-US" dirty="0"/>
              <a:t>Operating system fingerprinting (Sherry Bai ‘19)</a:t>
            </a:r>
          </a:p>
          <a:p>
            <a:pPr lvl="1"/>
            <a:r>
              <a:rPr lang="en-US" dirty="0"/>
              <a:t>Surveillance protection (Trisha Datta ‘19)</a:t>
            </a:r>
          </a:p>
          <a:p>
            <a:pPr lvl="1"/>
            <a:r>
              <a:rPr lang="en-US" dirty="0"/>
              <a:t>Heavy-hitters by domain name (Jason Kim ‘21)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3A5CB8-B6A2-6046-8224-D7B8C644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CE19-864C-E347-84D0-AFB50488BF00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787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2B7A8-4249-7B43-9B9E-B4A24903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Princeton Campus Deployment</a:t>
            </a:r>
            <a:br>
              <a:rPr lang="en-US" dirty="0"/>
            </a:br>
            <a:r>
              <a:rPr lang="en-US" sz="2400" dirty="0"/>
              <a:t>(https://p4campus.cs.princeton.edu)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896F1-2D5E-D44C-A7A6-828D9F5F6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15" y="5886290"/>
            <a:ext cx="8721570" cy="881120"/>
          </a:xfrm>
        </p:spPr>
        <p:txBody>
          <a:bodyPr/>
          <a:lstStyle/>
          <a:p>
            <a:r>
              <a:rPr lang="en-US" sz="2000" dirty="0"/>
              <a:t>Deployed: Microburst analysis, heavy hitter detection, trace anonymization</a:t>
            </a:r>
          </a:p>
          <a:p>
            <a:r>
              <a:rPr lang="en-US" sz="2000" dirty="0"/>
              <a:t>In progress: surveillance protection, RTT, DNS heavy hitters, OS fingerprinting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127EF-ED30-3B47-B70A-87F2CE6D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10955"/>
            <a:ext cx="2133600" cy="365125"/>
          </a:xfrm>
        </p:spPr>
        <p:txBody>
          <a:bodyPr/>
          <a:lstStyle/>
          <a:p>
            <a:fld id="{B672CD76-E8E8-164D-9F31-8117FAE8DD74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A7D62FCF-CC53-E644-B780-ED30DA9190B3}"/>
              </a:ext>
            </a:extLst>
          </p:cNvPr>
          <p:cNvSpPr/>
          <p:nvPr/>
        </p:nvSpPr>
        <p:spPr>
          <a:xfrm>
            <a:off x="1949471" y="2386535"/>
            <a:ext cx="5245058" cy="3292733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2E0370-5BA1-4641-BB25-578E59A53B12}"/>
              </a:ext>
            </a:extLst>
          </p:cNvPr>
          <p:cNvCxnSpPr/>
          <p:nvPr/>
        </p:nvCxnSpPr>
        <p:spPr>
          <a:xfrm>
            <a:off x="2480104" y="1886106"/>
            <a:ext cx="627464" cy="504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AE123BC-1E8A-674F-B5C7-12A7175ECAA3}"/>
              </a:ext>
            </a:extLst>
          </p:cNvPr>
          <p:cNvCxnSpPr/>
          <p:nvPr/>
        </p:nvCxnSpPr>
        <p:spPr>
          <a:xfrm flipH="1">
            <a:off x="6490161" y="1869352"/>
            <a:ext cx="767088" cy="51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C4F2623-0C42-7348-856E-48166D3FD1FF}"/>
              </a:ext>
            </a:extLst>
          </p:cNvPr>
          <p:cNvSpPr txBox="1"/>
          <p:nvPr/>
        </p:nvSpPr>
        <p:spPr>
          <a:xfrm>
            <a:off x="1432556" y="1524883"/>
            <a:ext cx="20950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Internet2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1E6D18-778E-0E49-850B-1CDBAEDDD45E}"/>
              </a:ext>
            </a:extLst>
          </p:cNvPr>
          <p:cNvSpPr txBox="1"/>
          <p:nvPr/>
        </p:nvSpPr>
        <p:spPr>
          <a:xfrm>
            <a:off x="3738722" y="3611058"/>
            <a:ext cx="1627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/>
              <a:t>Princeton </a:t>
            </a:r>
            <a:br>
              <a:rPr lang="en-US" sz="2100"/>
            </a:br>
            <a:r>
              <a:rPr lang="en-US" sz="2100"/>
              <a:t>Campus</a:t>
            </a:r>
            <a:endParaRPr lang="en-US" sz="21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18A6D5-1364-0B4C-961B-581F9BFEF4D3}"/>
              </a:ext>
            </a:extLst>
          </p:cNvPr>
          <p:cNvSpPr txBox="1"/>
          <p:nvPr/>
        </p:nvSpPr>
        <p:spPr>
          <a:xfrm>
            <a:off x="6608922" y="1525472"/>
            <a:ext cx="12966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Internet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011BD0-F575-F14E-BC74-4799EA1C4A81}"/>
              </a:ext>
            </a:extLst>
          </p:cNvPr>
          <p:cNvSpPr txBox="1"/>
          <p:nvPr/>
        </p:nvSpPr>
        <p:spPr>
          <a:xfrm>
            <a:off x="1002921" y="2808971"/>
            <a:ext cx="1019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Mirrored</a:t>
            </a:r>
            <a:br>
              <a:rPr lang="en-US" sz="1500" dirty="0"/>
            </a:br>
            <a:r>
              <a:rPr lang="en-US" sz="1500" dirty="0"/>
              <a:t>traffic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928D75E-E9C5-0D44-8DCE-3624FA7BB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63" y="4204153"/>
            <a:ext cx="1577345" cy="4252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1D277B-965C-594F-A0C7-7E8CA4F43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98" y="4205749"/>
            <a:ext cx="1577345" cy="42528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CAE504F-DF98-3044-A9A7-B117899F5675}"/>
              </a:ext>
            </a:extLst>
          </p:cNvPr>
          <p:cNvSpPr txBox="1"/>
          <p:nvPr/>
        </p:nvSpPr>
        <p:spPr>
          <a:xfrm>
            <a:off x="5616224" y="4598287"/>
            <a:ext cx="10628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Tofino</a:t>
            </a:r>
            <a:r>
              <a:rPr lang="en-US" altLang="ko-KR" sz="1500"/>
              <a:t>-2</a:t>
            </a:r>
            <a:endParaRPr lang="en-US" sz="15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50975-BC13-6D45-9B69-F9791CABFFCF}"/>
              </a:ext>
            </a:extLst>
          </p:cNvPr>
          <p:cNvSpPr txBox="1"/>
          <p:nvPr/>
        </p:nvSpPr>
        <p:spPr>
          <a:xfrm>
            <a:off x="2542002" y="4608747"/>
            <a:ext cx="11478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Tofino</a:t>
            </a:r>
            <a:r>
              <a:rPr lang="en-US" altLang="ko-KR" sz="1500"/>
              <a:t>-1</a:t>
            </a:r>
            <a:endParaRPr lang="en-US" sz="15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A25FA2B-65D7-9C4E-A0E3-F9C5C25F4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26" y="2219182"/>
            <a:ext cx="910749" cy="53958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BB789F2-C4E7-884F-9503-D1ADD405D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638" y="2219182"/>
            <a:ext cx="910749" cy="539588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B49EA3-AF3C-BA47-B0BD-1020DC3FE4E0}"/>
              </a:ext>
            </a:extLst>
          </p:cNvPr>
          <p:cNvCxnSpPr/>
          <p:nvPr/>
        </p:nvCxnSpPr>
        <p:spPr>
          <a:xfrm>
            <a:off x="3495943" y="2735777"/>
            <a:ext cx="444702" cy="3388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BE25A13-1296-6B44-AA6F-6FCBFDC5E47B}"/>
              </a:ext>
            </a:extLst>
          </p:cNvPr>
          <p:cNvCxnSpPr/>
          <p:nvPr/>
        </p:nvCxnSpPr>
        <p:spPr>
          <a:xfrm flipH="1">
            <a:off x="5607573" y="2714434"/>
            <a:ext cx="408758" cy="302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A29BD34E-2405-274F-9104-8A9B7128E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84" y="2977857"/>
            <a:ext cx="590723" cy="446735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CF9378A-1DBF-844C-968F-187BFC5C6F6E}"/>
              </a:ext>
            </a:extLst>
          </p:cNvPr>
          <p:cNvCxnSpPr/>
          <p:nvPr/>
        </p:nvCxnSpPr>
        <p:spPr>
          <a:xfrm flipH="1">
            <a:off x="4761406" y="3417870"/>
            <a:ext cx="287384" cy="1973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21E0E54A-9B94-324A-AC98-114662E1997C}"/>
              </a:ext>
            </a:extLst>
          </p:cNvPr>
          <p:cNvSpPr/>
          <p:nvPr/>
        </p:nvSpPr>
        <p:spPr>
          <a:xfrm>
            <a:off x="6932559" y="1989384"/>
            <a:ext cx="146847" cy="124358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2BE532B-CDDA-7A4A-9630-E2E7A69B52F9}"/>
              </a:ext>
            </a:extLst>
          </p:cNvPr>
          <p:cNvSpPr/>
          <p:nvPr/>
        </p:nvSpPr>
        <p:spPr>
          <a:xfrm>
            <a:off x="3670479" y="2854535"/>
            <a:ext cx="146847" cy="124358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57E0E60-A0A4-104F-B27B-0EB5077A8608}"/>
              </a:ext>
            </a:extLst>
          </p:cNvPr>
          <p:cNvSpPr/>
          <p:nvPr/>
        </p:nvSpPr>
        <p:spPr>
          <a:xfrm>
            <a:off x="4833263" y="3454366"/>
            <a:ext cx="146847" cy="124358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662549B-3478-8148-8F9B-D7F3FB7ED193}"/>
              </a:ext>
            </a:extLst>
          </p:cNvPr>
          <p:cNvSpPr/>
          <p:nvPr/>
        </p:nvSpPr>
        <p:spPr>
          <a:xfrm>
            <a:off x="5738528" y="2809258"/>
            <a:ext cx="146847" cy="124358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26CDBD-65C2-8748-B900-4F972D8FA449}"/>
              </a:ext>
            </a:extLst>
          </p:cNvPr>
          <p:cNvSpPr/>
          <p:nvPr/>
        </p:nvSpPr>
        <p:spPr>
          <a:xfrm>
            <a:off x="2635360" y="1987744"/>
            <a:ext cx="146847" cy="124358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413BA93D-99F7-8841-B08B-FDAAF184938C}"/>
              </a:ext>
            </a:extLst>
          </p:cNvPr>
          <p:cNvSpPr/>
          <p:nvPr/>
        </p:nvSpPr>
        <p:spPr>
          <a:xfrm>
            <a:off x="2152948" y="2115381"/>
            <a:ext cx="485486" cy="2141034"/>
          </a:xfrm>
          <a:custGeom>
            <a:avLst/>
            <a:gdLst>
              <a:gd name="connsiteX0" fmla="*/ 647315 w 647315"/>
              <a:gd name="connsiteY0" fmla="*/ 0 h 2854712"/>
              <a:gd name="connsiteX1" fmla="*/ 544 w 647315"/>
              <a:gd name="connsiteY1" fmla="*/ 1460810 h 2854712"/>
              <a:gd name="connsiteX2" fmla="*/ 535802 w 647315"/>
              <a:gd name="connsiteY2" fmla="*/ 2854712 h 285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315" h="2854712">
                <a:moveTo>
                  <a:pt x="647315" y="0"/>
                </a:moveTo>
                <a:cubicBezTo>
                  <a:pt x="333222" y="492512"/>
                  <a:pt x="19130" y="985025"/>
                  <a:pt x="544" y="1460810"/>
                </a:cubicBezTo>
                <a:cubicBezTo>
                  <a:pt x="-18042" y="1936595"/>
                  <a:pt x="444734" y="2622395"/>
                  <a:pt x="535802" y="2854712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35F743B2-F088-194D-AE04-AAC50CA23067}"/>
              </a:ext>
            </a:extLst>
          </p:cNvPr>
          <p:cNvSpPr/>
          <p:nvPr/>
        </p:nvSpPr>
        <p:spPr>
          <a:xfrm rot="10800000">
            <a:off x="6951787" y="2138168"/>
            <a:ext cx="485486" cy="2141034"/>
          </a:xfrm>
          <a:custGeom>
            <a:avLst/>
            <a:gdLst>
              <a:gd name="connsiteX0" fmla="*/ 647315 w 647315"/>
              <a:gd name="connsiteY0" fmla="*/ 0 h 2854712"/>
              <a:gd name="connsiteX1" fmla="*/ 544 w 647315"/>
              <a:gd name="connsiteY1" fmla="*/ 1460810 h 2854712"/>
              <a:gd name="connsiteX2" fmla="*/ 535802 w 647315"/>
              <a:gd name="connsiteY2" fmla="*/ 2854712 h 285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315" h="2854712">
                <a:moveTo>
                  <a:pt x="647315" y="0"/>
                </a:moveTo>
                <a:cubicBezTo>
                  <a:pt x="333222" y="492512"/>
                  <a:pt x="19130" y="985025"/>
                  <a:pt x="544" y="1460810"/>
                </a:cubicBezTo>
                <a:cubicBezTo>
                  <a:pt x="-18042" y="1936595"/>
                  <a:pt x="444734" y="2622395"/>
                  <a:pt x="535802" y="2854712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B3351DCC-502D-C94D-B414-9E85689F4C41}"/>
              </a:ext>
            </a:extLst>
          </p:cNvPr>
          <p:cNvSpPr/>
          <p:nvPr/>
        </p:nvSpPr>
        <p:spPr>
          <a:xfrm>
            <a:off x="4988552" y="3562252"/>
            <a:ext cx="886523" cy="577076"/>
          </a:xfrm>
          <a:custGeom>
            <a:avLst/>
            <a:gdLst>
              <a:gd name="connsiteX0" fmla="*/ 0 w 1182030"/>
              <a:gd name="connsiteY0" fmla="*/ 0 h 769434"/>
              <a:gd name="connsiteX1" fmla="*/ 791737 w 1182030"/>
              <a:gd name="connsiteY1" fmla="*/ 379142 h 769434"/>
              <a:gd name="connsiteX2" fmla="*/ 1182030 w 1182030"/>
              <a:gd name="connsiteY2" fmla="*/ 769434 h 76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2030" h="769434">
                <a:moveTo>
                  <a:pt x="0" y="0"/>
                </a:moveTo>
                <a:cubicBezTo>
                  <a:pt x="297366" y="125451"/>
                  <a:pt x="594732" y="250903"/>
                  <a:pt x="791737" y="379142"/>
                </a:cubicBezTo>
                <a:cubicBezTo>
                  <a:pt x="988742" y="507381"/>
                  <a:pt x="1115123" y="704385"/>
                  <a:pt x="1182030" y="769434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799B70FB-5313-6A48-9BC8-02BE7F8FBF1E}"/>
              </a:ext>
            </a:extLst>
          </p:cNvPr>
          <p:cNvSpPr/>
          <p:nvPr/>
        </p:nvSpPr>
        <p:spPr>
          <a:xfrm>
            <a:off x="5891802" y="3001903"/>
            <a:ext cx="426534" cy="1070518"/>
          </a:xfrm>
          <a:custGeom>
            <a:avLst/>
            <a:gdLst>
              <a:gd name="connsiteX0" fmla="*/ 0 w 568712"/>
              <a:gd name="connsiteY0" fmla="*/ 0 h 1427357"/>
              <a:gd name="connsiteX1" fmla="*/ 490654 w 568712"/>
              <a:gd name="connsiteY1" fmla="*/ 936703 h 1427357"/>
              <a:gd name="connsiteX2" fmla="*/ 568712 w 568712"/>
              <a:gd name="connsiteY2" fmla="*/ 1427357 h 142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712" h="1427357">
                <a:moveTo>
                  <a:pt x="0" y="0"/>
                </a:moveTo>
                <a:cubicBezTo>
                  <a:pt x="197934" y="349405"/>
                  <a:pt x="395869" y="698810"/>
                  <a:pt x="490654" y="936703"/>
                </a:cubicBezTo>
                <a:cubicBezTo>
                  <a:pt x="585439" y="1174596"/>
                  <a:pt x="553844" y="1345581"/>
                  <a:pt x="568712" y="1427357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AFFAD70D-71D9-7B42-800A-5B38FF66C958}"/>
              </a:ext>
            </a:extLst>
          </p:cNvPr>
          <p:cNvSpPr/>
          <p:nvPr/>
        </p:nvSpPr>
        <p:spPr>
          <a:xfrm>
            <a:off x="3296192" y="3010267"/>
            <a:ext cx="370942" cy="1129061"/>
          </a:xfrm>
          <a:custGeom>
            <a:avLst/>
            <a:gdLst>
              <a:gd name="connsiteX0" fmla="*/ 494589 w 494589"/>
              <a:gd name="connsiteY0" fmla="*/ 0 h 1505414"/>
              <a:gd name="connsiteX1" fmla="*/ 59691 w 494589"/>
              <a:gd name="connsiteY1" fmla="*/ 981307 h 1505414"/>
              <a:gd name="connsiteX2" fmla="*/ 3935 w 494589"/>
              <a:gd name="connsiteY2" fmla="*/ 1505414 h 150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589" h="1505414">
                <a:moveTo>
                  <a:pt x="494589" y="0"/>
                </a:moveTo>
                <a:cubicBezTo>
                  <a:pt x="318028" y="365202"/>
                  <a:pt x="141467" y="730405"/>
                  <a:pt x="59691" y="981307"/>
                </a:cubicBezTo>
                <a:cubicBezTo>
                  <a:pt x="-22085" y="1232209"/>
                  <a:pt x="3935" y="1505414"/>
                  <a:pt x="3935" y="1505414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F11DF7E-9511-C04A-9035-5C4DCFC0E501}"/>
              </a:ext>
            </a:extLst>
          </p:cNvPr>
          <p:cNvSpPr/>
          <p:nvPr/>
        </p:nvSpPr>
        <p:spPr>
          <a:xfrm>
            <a:off x="758849" y="2359402"/>
            <a:ext cx="146847" cy="124358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1C636D8-8CC6-554D-B817-E35B720489F5}"/>
              </a:ext>
            </a:extLst>
          </p:cNvPr>
          <p:cNvCxnSpPr/>
          <p:nvPr/>
        </p:nvCxnSpPr>
        <p:spPr>
          <a:xfrm>
            <a:off x="607145" y="3017223"/>
            <a:ext cx="45290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929AACCB-9355-1F4B-A133-514C1E1D411C}"/>
              </a:ext>
            </a:extLst>
          </p:cNvPr>
          <p:cNvSpPr txBox="1"/>
          <p:nvPr/>
        </p:nvSpPr>
        <p:spPr>
          <a:xfrm>
            <a:off x="1035320" y="2156123"/>
            <a:ext cx="964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Network TAPs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9836D53-6EE7-C94A-BBEE-FD233440BBF9}"/>
              </a:ext>
            </a:extLst>
          </p:cNvPr>
          <p:cNvSpPr txBox="1"/>
          <p:nvPr/>
        </p:nvSpPr>
        <p:spPr>
          <a:xfrm>
            <a:off x="4798154" y="2710061"/>
            <a:ext cx="9477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Firewall</a:t>
            </a:r>
          </a:p>
        </p:txBody>
      </p:sp>
    </p:spTree>
    <p:extLst>
      <p:ext uri="{BB962C8B-B14F-4D97-AF65-F5344CB8AC3E}">
        <p14:creationId xmlns:p14="http://schemas.microsoft.com/office/powerpoint/2010/main" val="3161201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5B0ECA3D-DA1C-E54C-BC28-D4DF6F5E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Networks are Hard to Manage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67838C2A-80C8-4045-B12A-9DA87029A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Operating a network is expensive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More than half the cost of a network</a:t>
            </a:r>
          </a:p>
          <a:p>
            <a:pPr lvl="1">
              <a:spcAft>
                <a:spcPts val="18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Yet, operator error causes most outages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Buggy software in the equipment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Routers with 20+ million lines of code</a:t>
            </a:r>
          </a:p>
          <a:p>
            <a:pPr lvl="1">
              <a:spcAft>
                <a:spcPts val="18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Cascading failures, vulnerabilities, etc.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network is “in the way”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Especially in data centers and the home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8BD86784-604C-EB4C-9625-5DE85FD01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95400"/>
            <a:ext cx="1104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74D5646E-D0D3-BF4F-8B6B-2240103EF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24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0D6FBE4E-46D0-CB4E-B970-59A2FFFB9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76800"/>
            <a:ext cx="1312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Slide Number Placeholder 2">
            <a:extLst>
              <a:ext uri="{FF2B5EF4-FFF2-40B4-BE49-F238E27FC236}">
                <a16:creationId xmlns:a16="http://schemas.microsoft.com/office/drawing/2014/main" id="{E84F035D-5130-274D-B409-170B0318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A2FFD46-6DAB-4B4A-BEDC-EEE2CDC82B0F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8815-F764-9D45-AF2B-51A5FF11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B775D-5D39-2F4C-8FBC-1BCD4D9F8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Rethinking networking</a:t>
            </a:r>
          </a:p>
          <a:p>
            <a:pPr lvl="1"/>
            <a:r>
              <a:rPr lang="en-US" dirty="0"/>
              <a:t>Open interfaces to the data plane</a:t>
            </a:r>
          </a:p>
          <a:p>
            <a:pPr lvl="1"/>
            <a:r>
              <a:rPr lang="en-US" dirty="0"/>
              <a:t>Separation of control and data</a:t>
            </a:r>
          </a:p>
          <a:p>
            <a:pPr lvl="1"/>
            <a:r>
              <a:rPr lang="en-US" dirty="0"/>
              <a:t>Deployment of new solutions</a:t>
            </a:r>
          </a:p>
          <a:p>
            <a:r>
              <a:rPr lang="en-US" dirty="0"/>
              <a:t>Significant momentum</a:t>
            </a:r>
          </a:p>
          <a:p>
            <a:pPr lvl="1"/>
            <a:r>
              <a:rPr lang="en-US" dirty="0"/>
              <a:t>In industry and in academic research</a:t>
            </a:r>
          </a:p>
          <a:p>
            <a:r>
              <a:rPr lang="en-US" dirty="0"/>
              <a:t>Next steps</a:t>
            </a:r>
          </a:p>
          <a:p>
            <a:pPr lvl="1"/>
            <a:r>
              <a:rPr lang="en-US" dirty="0"/>
              <a:t>Enterprises</a:t>
            </a:r>
          </a:p>
          <a:p>
            <a:pPr lvl="1"/>
            <a:r>
              <a:rPr lang="en-US" dirty="0"/>
              <a:t>Cellular (5G)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D37B3-826F-9045-9DF1-BE47D01D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CD76-E8E8-164D-9F31-8117FAE8DD74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8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>
            <a:extLst>
              <a:ext uri="{FF2B5EF4-FFF2-40B4-BE49-F238E27FC236}">
                <a16:creationId xmlns:a16="http://schemas.microsoft.com/office/drawing/2014/main" id="{53FE2801-CF53-AE47-AF75-844F5046C9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Helpful Analogy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ADA23EA-1E77-2240-9445-10F50A4314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898989"/>
                </a:solidFill>
                <a:ea typeface="ＭＳ Ｐゴシック" panose="020B0600070205080204" pitchFamily="34" charset="-128"/>
              </a:rPr>
              <a:t>From Nick McKeown’s talk “Making SDN Work” at the Open Networking Summit, April 2012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8195CF1C-D07F-8B49-AE79-867E69DA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A8F05B7-F94B-6942-A1A4-E6873CE09E7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6A4C0DF-B0B8-CB4C-8327-8E6227209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211763"/>
            <a:ext cx="3276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Vertically integrated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Closed, proprietary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Slow innovation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Small industry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7BEA17-F1D1-AF4F-9FE2-FFF65798E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152400" y="533400"/>
            <a:ext cx="335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6402687-FF33-3C47-AC5D-85CE00F5D211}"/>
              </a:ext>
            </a:extLst>
          </p:cNvPr>
          <p:cNvSpPr/>
          <p:nvPr/>
        </p:nvSpPr>
        <p:spPr>
          <a:xfrm>
            <a:off x="609600" y="2514600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Operating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ECD5592-70AD-F04D-8A3C-FE9C64F30E9E}"/>
              </a:ext>
            </a:extLst>
          </p:cNvPr>
          <p:cNvSpPr/>
          <p:nvPr/>
        </p:nvSpPr>
        <p:spPr>
          <a:xfrm>
            <a:off x="609600" y="35560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grpSp>
        <p:nvGrpSpPr>
          <p:cNvPr id="2" name="Group 47">
            <a:extLst>
              <a:ext uri="{FF2B5EF4-FFF2-40B4-BE49-F238E27FC236}">
                <a16:creationId xmlns:a16="http://schemas.microsoft.com/office/drawing/2014/main" id="{A46B7729-2E25-C448-8EB2-75867F8FF97D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1066800"/>
            <a:ext cx="3657600" cy="685800"/>
            <a:chOff x="5334000" y="1371600"/>
            <a:chExt cx="3657600" cy="685800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261C9D9D-D40C-1447-96EA-AFC5D737BEC2}"/>
                </a:ext>
              </a:extLst>
            </p:cNvPr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5159E5E7-47DC-8648-97B4-E9909BDBED7E}"/>
                </a:ext>
              </a:extLst>
            </p:cNvPr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E430058B-4C0B-3145-B2DC-B8024B90ED7F}"/>
                </a:ext>
              </a:extLst>
            </p:cNvPr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336FAEB2-B0A3-F84B-BE25-6FB3CD91AEA7}"/>
                </a:ext>
              </a:extLst>
            </p:cNvPr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82E3C118-6F58-DF4B-A999-4FF5C878D30B}"/>
                </a:ext>
              </a:extLst>
            </p:cNvPr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9F30B8C9-F1EB-DC49-838E-248A9624CEE9}"/>
                </a:ext>
              </a:extLst>
            </p:cNvPr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1731489F-C9FC-0443-8690-C62A6E9687B8}"/>
                </a:ext>
              </a:extLst>
            </p:cNvPr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7E1CB5A-E594-FA47-B3EF-F5D31E83BBCA}"/>
                </a:ext>
              </a:extLst>
            </p:cNvPr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7EBD2EBC-A18D-B141-B9A5-6D038FF18C59}"/>
                </a:ext>
              </a:extLst>
            </p:cNvPr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AB50FCF-2501-764E-8F0C-D4CAAA38C112}"/>
                </a:ext>
              </a:extLst>
            </p:cNvPr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29C26FF9-5748-C94C-B1AE-78AA3C394C8A}"/>
                </a:ext>
              </a:extLst>
            </p:cNvPr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App</a:t>
              </a:r>
            </a:p>
          </p:txBody>
        </p: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E18358C-9C97-6F47-9C83-973C03AA0CF1}"/>
              </a:ext>
            </a:extLst>
          </p:cNvPr>
          <p:cNvSpPr/>
          <p:nvPr/>
        </p:nvSpPr>
        <p:spPr>
          <a:xfrm>
            <a:off x="609600" y="1676400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DF172C-B480-764A-9810-01FE6DD30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18160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Horizontal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Open interfaces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Rapid innovation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Huge industry</a:t>
            </a: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450DDE11-A3BB-F447-BED5-51DD24708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667000"/>
            <a:ext cx="1143000" cy="762000"/>
          </a:xfrm>
          <a:prstGeom prst="rightArrow">
            <a:avLst>
              <a:gd name="adj1" fmla="val 50000"/>
              <a:gd name="adj2" fmla="val 68660"/>
            </a:avLst>
          </a:prstGeom>
          <a:solidFill>
            <a:srgbClr val="FF6600"/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3" name="Group 56">
            <a:extLst>
              <a:ext uri="{FF2B5EF4-FFF2-40B4-BE49-F238E27FC236}">
                <a16:creationId xmlns:a16="http://schemas.microsoft.com/office/drawing/2014/main" id="{FF4579E4-16BF-744B-902D-C8D409F79E2D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3211513"/>
            <a:ext cx="3429000" cy="1817687"/>
            <a:chOff x="5105400" y="3212068"/>
            <a:chExt cx="3429000" cy="1817132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545AE0F1-3486-0F42-B59B-AC6AE12BD7C4}"/>
                </a:ext>
              </a:extLst>
            </p:cNvPr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Microprocessor</a:t>
              </a:r>
            </a:p>
          </p:txBody>
        </p:sp>
        <p:pic>
          <p:nvPicPr>
            <p:cNvPr id="47143" name="Picture 33">
              <a:extLst>
                <a:ext uri="{FF2B5EF4-FFF2-40B4-BE49-F238E27FC236}">
                  <a16:creationId xmlns:a16="http://schemas.microsoft.com/office/drawing/2014/main" id="{4D6F17E5-3F3F-D74F-AE4F-56875E93C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44" name="Group 51">
              <a:extLst>
                <a:ext uri="{FF2B5EF4-FFF2-40B4-BE49-F238E27FC236}">
                  <a16:creationId xmlns:a16="http://schemas.microsoft.com/office/drawing/2014/main" id="{BBC9668F-1D7D-1249-A4EE-4DEB42852F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3600" y="3212068"/>
              <a:ext cx="2590800" cy="369332"/>
              <a:chOff x="6019800" y="3200400"/>
              <a:chExt cx="2590800" cy="369332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BA24B44-E325-A848-8845-5A9F1DAA190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3427343"/>
                <a:ext cx="2590800" cy="1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146" name="TextBox 23">
                <a:extLst>
                  <a:ext uri="{FF2B5EF4-FFF2-40B4-BE49-F238E27FC236}">
                    <a16:creationId xmlns:a16="http://schemas.microsoft.com/office/drawing/2014/main" id="{667960CB-319D-254E-BA0E-A2D6892BCB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Arial" panose="020B0604020202020204" pitchFamily="34" charset="0"/>
                  </a:rPr>
                  <a:t>Open Interface</a:t>
                </a:r>
              </a:p>
            </p:txBody>
          </p:sp>
        </p:grpSp>
      </p:grpSp>
      <p:grpSp>
        <p:nvGrpSpPr>
          <p:cNvPr id="6" name="Group 57">
            <a:extLst>
              <a:ext uri="{FF2B5EF4-FFF2-40B4-BE49-F238E27FC236}">
                <a16:creationId xmlns:a16="http://schemas.microsoft.com/office/drawing/2014/main" id="{8D237E37-5EF5-C24F-BABF-663679FA8555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828800"/>
            <a:ext cx="3505200" cy="1295400"/>
            <a:chOff x="5334000" y="1828800"/>
            <a:chExt cx="3505200" cy="129540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C7DC28D-3065-EE4B-BBB8-C9E4955029B9}"/>
                </a:ext>
              </a:extLst>
            </p:cNvPr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rgbClr val="FFFFFF"/>
                  </a:solidFill>
                </a:rPr>
                <a:t>Linux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83A523D1-D20C-CD43-9D76-FEA1C891744F}"/>
                </a:ext>
              </a:extLst>
            </p:cNvPr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rgbClr val="FFFFFF"/>
                  </a:solidFill>
                </a:rPr>
                <a:t>Mac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rgbClr val="FFFFFF"/>
                  </a:solidFill>
                </a:rPr>
                <a:t>OS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9B717B3A-0CBB-3248-9743-F53735E2E901}"/>
                </a:ext>
              </a:extLst>
            </p:cNvPr>
            <p:cNvSpPr/>
            <p:nvPr/>
          </p:nvSpPr>
          <p:spPr bwMode="auto">
            <a:xfrm>
              <a:off x="5334000" y="2286000"/>
              <a:ext cx="12192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FFFFFF"/>
                  </a:solidFill>
                </a:rPr>
                <a:t>Windows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(OS)</a:t>
              </a:r>
            </a:p>
          </p:txBody>
        </p:sp>
        <p:sp>
          <p:nvSpPr>
            <p:cNvPr id="47135" name="TextBox 23">
              <a:extLst>
                <a:ext uri="{FF2B5EF4-FFF2-40B4-BE49-F238E27FC236}">
                  <a16:creationId xmlns:a16="http://schemas.microsoft.com/office/drawing/2014/main" id="{6DA44BF9-2444-BC4E-8722-9E5C1AFEE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or</a:t>
              </a:r>
            </a:p>
          </p:txBody>
        </p:sp>
        <p:sp>
          <p:nvSpPr>
            <p:cNvPr id="47136" name="TextBox 24">
              <a:extLst>
                <a:ext uri="{FF2B5EF4-FFF2-40B4-BE49-F238E27FC236}">
                  <a16:creationId xmlns:a16="http://schemas.microsoft.com/office/drawing/2014/main" id="{181EDB07-53DA-4C46-9D63-FD102BFE8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or</a:t>
              </a:r>
            </a:p>
          </p:txBody>
        </p:sp>
        <p:grpSp>
          <p:nvGrpSpPr>
            <p:cNvPr id="47137" name="Group 52">
              <a:extLst>
                <a:ext uri="{FF2B5EF4-FFF2-40B4-BE49-F238E27FC236}">
                  <a16:creationId xmlns:a16="http://schemas.microsoft.com/office/drawing/2014/main" id="{28CF8229-8F40-8748-B2F8-FC40FCFC95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3600" y="1828800"/>
              <a:ext cx="2590800" cy="369332"/>
              <a:chOff x="6019800" y="3200400"/>
              <a:chExt cx="2590800" cy="369332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27A6D41-CE97-5445-AA77-3718256A3D7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3427413"/>
                <a:ext cx="2590800" cy="15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139" name="TextBox 23">
                <a:extLst>
                  <a:ext uri="{FF2B5EF4-FFF2-40B4-BE49-F238E27FC236}">
                    <a16:creationId xmlns:a16="http://schemas.microsoft.com/office/drawing/2014/main" id="{4741A126-A0E8-9449-ACF6-CB7B407847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Arial" panose="020B0604020202020204" pitchFamily="34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>
            <a:extLst>
              <a:ext uri="{FF2B5EF4-FFF2-40B4-BE49-F238E27FC236}">
                <a16:creationId xmlns:a16="http://schemas.microsoft.com/office/drawing/2014/main" id="{DC3794CF-7ED6-074A-8607-EDD02550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562600"/>
            <a:ext cx="1143000" cy="762000"/>
          </a:xfrm>
          <a:prstGeom prst="rightArrow">
            <a:avLst>
              <a:gd name="adj1" fmla="val 50000"/>
              <a:gd name="adj2" fmla="val 68660"/>
            </a:avLst>
          </a:prstGeom>
          <a:solidFill>
            <a:srgbClr val="FF6600"/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123" name="TextBox 47">
            <a:extLst>
              <a:ext uri="{FF2B5EF4-FFF2-40B4-BE49-F238E27FC236}">
                <a16:creationId xmlns:a16="http://schemas.microsoft.com/office/drawing/2014/main" id="{0B35691F-9F97-7541-898B-55A980240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1775" y="13731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24" name="Title 47">
            <a:extLst>
              <a:ext uri="{FF2B5EF4-FFF2-40B4-BE49-F238E27FC236}">
                <a16:creationId xmlns:a16="http://schemas.microsoft.com/office/drawing/2014/main" id="{1CE394A8-25C8-6A4A-B7A7-D1C27147F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Mainframes</a:t>
            </a:r>
          </a:p>
        </p:txBody>
      </p:sp>
      <p:sp>
        <p:nvSpPr>
          <p:cNvPr id="47125" name="Slide Number Placeholder 2">
            <a:extLst>
              <a:ext uri="{FF2B5EF4-FFF2-40B4-BE49-F238E27FC236}">
                <a16:creationId xmlns:a16="http://schemas.microsoft.com/office/drawing/2014/main" id="{0FBB9284-F65E-1049-B618-7DE1F8FB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605D10A-66C7-4C4C-9612-D36E79FCAF2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63D716BE-007F-9E4A-9209-C7C18B427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11763"/>
            <a:ext cx="312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Vertically integrated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Closed, proprietary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Slow innovation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9145B7-5B41-BC47-88DB-92BFD76B0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18160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Horizontal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Open interfaces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Rapid innovation</a:t>
            </a: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C8758F15-2E13-4A4B-9C01-FFD9EC960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667000"/>
            <a:ext cx="1143000" cy="762000"/>
          </a:xfrm>
          <a:prstGeom prst="rightArrow">
            <a:avLst>
              <a:gd name="adj1" fmla="val 50000"/>
              <a:gd name="adj2" fmla="val 68660"/>
            </a:avLst>
          </a:prstGeom>
          <a:solidFill>
            <a:srgbClr val="FF6600"/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Group 57">
            <a:extLst>
              <a:ext uri="{FF2B5EF4-FFF2-40B4-BE49-F238E27FC236}">
                <a16:creationId xmlns:a16="http://schemas.microsoft.com/office/drawing/2014/main" id="{B5DF32E5-1128-EC4D-9A7A-164FCA0217F4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828800"/>
            <a:ext cx="3962400" cy="1295400"/>
            <a:chOff x="5105400" y="1828800"/>
            <a:chExt cx="3962400" cy="129540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3956C32-F1B3-C348-B087-E3D0DD5E6E20}"/>
                </a:ext>
              </a:extLst>
            </p:cNvPr>
            <p:cNvSpPr/>
            <p:nvPr/>
          </p:nvSpPr>
          <p:spPr bwMode="auto">
            <a:xfrm>
              <a:off x="65532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B4D09071-C3A4-C243-BBB6-1759DFC1303E}"/>
                </a:ext>
              </a:extLst>
            </p:cNvPr>
            <p:cNvSpPr/>
            <p:nvPr/>
          </p:nvSpPr>
          <p:spPr bwMode="auto">
            <a:xfrm>
              <a:off x="80010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B4D6408-ED55-BE4E-89FD-88F81DFF62CF}"/>
                </a:ext>
              </a:extLst>
            </p:cNvPr>
            <p:cNvSpPr/>
            <p:nvPr/>
          </p:nvSpPr>
          <p:spPr bwMode="auto">
            <a:xfrm>
              <a:off x="51054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49222" name="TextBox 23">
              <a:extLst>
                <a:ext uri="{FF2B5EF4-FFF2-40B4-BE49-F238E27FC236}">
                  <a16:creationId xmlns:a16="http://schemas.microsoft.com/office/drawing/2014/main" id="{50B8610B-411A-D949-BA6E-4A7DD2BE7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3287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or</a:t>
              </a:r>
            </a:p>
          </p:txBody>
        </p:sp>
        <p:sp>
          <p:nvSpPr>
            <p:cNvPr id="49223" name="TextBox 24">
              <a:extLst>
                <a:ext uri="{FF2B5EF4-FFF2-40B4-BE49-F238E27FC236}">
                  <a16:creationId xmlns:a16="http://schemas.microsoft.com/office/drawing/2014/main" id="{9574A768-4492-7F4D-86B3-14091C955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1087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or</a:t>
              </a:r>
            </a:p>
          </p:txBody>
        </p:sp>
        <p:grpSp>
          <p:nvGrpSpPr>
            <p:cNvPr id="49224" name="Group 52">
              <a:extLst>
                <a:ext uri="{FF2B5EF4-FFF2-40B4-BE49-F238E27FC236}">
                  <a16:creationId xmlns:a16="http://schemas.microsoft.com/office/drawing/2014/main" id="{DDD6B6D0-1E1B-564E-90A3-1E8FA9D6C3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7400" y="1828800"/>
              <a:ext cx="2590800" cy="369332"/>
              <a:chOff x="6019800" y="3200400"/>
              <a:chExt cx="2590800" cy="369332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78E3648-43C2-7146-A66A-CDFAEBFCA0D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3427413"/>
                <a:ext cx="2590800" cy="15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9226" name="TextBox 23">
                <a:extLst>
                  <a:ext uri="{FF2B5EF4-FFF2-40B4-BE49-F238E27FC236}">
                    <a16:creationId xmlns:a16="http://schemas.microsoft.com/office/drawing/2014/main" id="{31846F88-3154-D445-81FB-763996184F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Arial" panose="020B0604020202020204" pitchFamily="34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>
            <a:extLst>
              <a:ext uri="{FF2B5EF4-FFF2-40B4-BE49-F238E27FC236}">
                <a16:creationId xmlns:a16="http://schemas.microsoft.com/office/drawing/2014/main" id="{F257B910-2267-EB44-B183-F197CF2E0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562600"/>
            <a:ext cx="1143000" cy="762000"/>
          </a:xfrm>
          <a:prstGeom prst="rightArrow">
            <a:avLst>
              <a:gd name="adj1" fmla="val 50000"/>
              <a:gd name="adj2" fmla="val 68660"/>
            </a:avLst>
          </a:prstGeom>
          <a:solidFill>
            <a:srgbClr val="FF6600"/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ED0F0A5-69F6-D147-8EEA-B5D50F751A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838" y="1009650"/>
            <a:ext cx="5024438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F226582-59AE-6F45-831F-82F4E42BB6F9}"/>
              </a:ext>
            </a:extLst>
          </p:cNvPr>
          <p:cNvSpPr/>
          <p:nvPr/>
        </p:nvSpPr>
        <p:spPr bwMode="auto">
          <a:xfrm>
            <a:off x="838200" y="2692400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Control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Plane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3C43D88-6D0D-D445-855E-3DB7C0E5E415}"/>
              </a:ext>
            </a:extLst>
          </p:cNvPr>
          <p:cNvSpPr/>
          <p:nvPr/>
        </p:nvSpPr>
        <p:spPr bwMode="auto">
          <a:xfrm>
            <a:off x="838200" y="37338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A9F9875-0556-3947-9178-D543E3CBE431}"/>
              </a:ext>
            </a:extLst>
          </p:cNvPr>
          <p:cNvSpPr/>
          <p:nvPr/>
        </p:nvSpPr>
        <p:spPr bwMode="auto">
          <a:xfrm>
            <a:off x="838200" y="1854200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Features</a:t>
            </a:r>
          </a:p>
        </p:txBody>
      </p:sp>
      <p:grpSp>
        <p:nvGrpSpPr>
          <p:cNvPr id="4" name="Group 56">
            <a:extLst>
              <a:ext uri="{FF2B5EF4-FFF2-40B4-BE49-F238E27FC236}">
                <a16:creationId xmlns:a16="http://schemas.microsoft.com/office/drawing/2014/main" id="{5DC2576D-F671-044D-9175-900680A7C0BA}"/>
              </a:ext>
            </a:extLst>
          </p:cNvPr>
          <p:cNvGrpSpPr>
            <a:grpSpLocks/>
          </p:cNvGrpSpPr>
          <p:nvPr/>
        </p:nvGrpSpPr>
        <p:grpSpPr bwMode="auto">
          <a:xfrm>
            <a:off x="5865813" y="3211513"/>
            <a:ext cx="2744787" cy="1817687"/>
            <a:chOff x="5865350" y="3212068"/>
            <a:chExt cx="2745250" cy="1817099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59A3873E-3A96-8145-8076-FD0D6BFE07E7}"/>
                </a:ext>
              </a:extLst>
            </p:cNvPr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Merchant</a:t>
              </a:r>
            </a:p>
            <a:p>
              <a:pPr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Switching Chips</a:t>
              </a:r>
            </a:p>
          </p:txBody>
        </p:sp>
        <p:grpSp>
          <p:nvGrpSpPr>
            <p:cNvPr id="49209" name="Group 51">
              <a:extLst>
                <a:ext uri="{FF2B5EF4-FFF2-40B4-BE49-F238E27FC236}">
                  <a16:creationId xmlns:a16="http://schemas.microsoft.com/office/drawing/2014/main" id="{F6B460A8-2E7B-6743-BFBE-4BEFF7A3A0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7400" y="3212068"/>
              <a:ext cx="2590800" cy="369332"/>
              <a:chOff x="6019800" y="3200400"/>
              <a:chExt cx="2590800" cy="369332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D815081-5E93-7648-A876-B9F48A50A63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337" y="3427338"/>
                <a:ext cx="2591237" cy="15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9212" name="TextBox 23">
                <a:extLst>
                  <a:ext uri="{FF2B5EF4-FFF2-40B4-BE49-F238E27FC236}">
                    <a16:creationId xmlns:a16="http://schemas.microsoft.com/office/drawing/2014/main" id="{7BD4B23F-90EE-CB42-BA82-547AC6CB7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Arial" panose="020B0604020202020204" pitchFamily="34" charset="0"/>
                  </a:rPr>
                  <a:t>Open Interface</a:t>
                </a:r>
              </a:p>
            </p:txBody>
          </p:sp>
        </p:grpSp>
        <p:pic>
          <p:nvPicPr>
            <p:cNvPr id="49210" name="Picture 6" descr="48HD10Gbs.png">
              <a:extLst>
                <a:ext uri="{FF2B5EF4-FFF2-40B4-BE49-F238E27FC236}">
                  <a16:creationId xmlns:a16="http://schemas.microsoft.com/office/drawing/2014/main" id="{9C338499-4DA1-1946-B1C7-1886AA58A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350" y="4443379"/>
              <a:ext cx="274525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170" name="Title 51">
            <a:extLst>
              <a:ext uri="{FF2B5EF4-FFF2-40B4-BE49-F238E27FC236}">
                <a16:creationId xmlns:a16="http://schemas.microsoft.com/office/drawing/2014/main" id="{37C5604B-D199-D64B-BD59-4F4F4EA6C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Routers/Switches</a:t>
            </a:r>
          </a:p>
        </p:txBody>
      </p:sp>
      <p:sp>
        <p:nvSpPr>
          <p:cNvPr id="49171" name="Slide Number Placeholder 2">
            <a:extLst>
              <a:ext uri="{FF2B5EF4-FFF2-40B4-BE49-F238E27FC236}">
                <a16:creationId xmlns:a16="http://schemas.microsoft.com/office/drawing/2014/main" id="{34F0C638-C317-6545-88EE-EA47D6312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A6A5EE-45C3-6142-80C0-52A5364DDA6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7" name="Group 47">
            <a:extLst>
              <a:ext uri="{FF2B5EF4-FFF2-40B4-BE49-F238E27FC236}">
                <a16:creationId xmlns:a16="http://schemas.microsoft.com/office/drawing/2014/main" id="{F81BCA96-516F-3449-88EF-49FD9F084FDF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1066800"/>
            <a:ext cx="3657600" cy="685800"/>
            <a:chOff x="5334000" y="1371600"/>
            <a:chExt cx="3657600" cy="685800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09AAD10A-84EF-C942-9FF4-5012FF88DAA1}"/>
                </a:ext>
              </a:extLst>
            </p:cNvPr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DFE5FBE5-1445-E141-8C46-9B1DF642E48B}"/>
                </a:ext>
              </a:extLst>
            </p:cNvPr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56CED6BE-7123-9046-986C-C574693A46C0}"/>
                </a:ext>
              </a:extLst>
            </p:cNvPr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630DC596-11D3-894B-8D18-5BF5B68C03FF}"/>
                </a:ext>
              </a:extLst>
            </p:cNvPr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01BFDB7E-EAE4-4C49-8827-45D67F81D75B}"/>
                </a:ext>
              </a:extLst>
            </p:cNvPr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F21FE627-9E5C-8741-9CE1-9D2411D919A8}"/>
                </a:ext>
              </a:extLst>
            </p:cNvPr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645DC2A9-F57F-0C48-AD67-BD1684A207D4}"/>
                </a:ext>
              </a:extLst>
            </p:cNvPr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5A132977-1372-AC4F-A15D-89DA1AB75116}"/>
                </a:ext>
              </a:extLst>
            </p:cNvPr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2BB14ACC-AA3D-9A4F-BAA4-32D705F1D1B1}"/>
                </a:ext>
              </a:extLst>
            </p:cNvPr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E0343981-BCAB-1847-B40A-3A1510C10C53}"/>
                </a:ext>
              </a:extLst>
            </p:cNvPr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40090362-2169-AE46-AD56-3814843E7B73}"/>
                </a:ext>
              </a:extLst>
            </p:cNvPr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App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>
            <a:extLst>
              <a:ext uri="{FF2B5EF4-FFF2-40B4-BE49-F238E27FC236}">
                <a16:creationId xmlns:a16="http://schemas.microsoft.com/office/drawing/2014/main" id="{750F89EB-049B-7441-9C0F-50002AA03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01000" cy="14700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Rethinking the “Division of Labor”</a:t>
            </a:r>
          </a:p>
        </p:txBody>
      </p:sp>
      <p:sp>
        <p:nvSpPr>
          <p:cNvPr id="26627" name="Subtitle 5">
            <a:extLst>
              <a:ext uri="{FF2B5EF4-FFF2-40B4-BE49-F238E27FC236}">
                <a16:creationId xmlns:a16="http://schemas.microsoft.com/office/drawing/2014/main" id="{48419C0B-15FD-9845-A2B5-D0DE44AEB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81800" cy="1752600"/>
          </a:xfrm>
        </p:spPr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23556" name="Slide Number Placeholder 2">
            <a:extLst>
              <a:ext uri="{FF2B5EF4-FFF2-40B4-BE49-F238E27FC236}">
                <a16:creationId xmlns:a16="http://schemas.microsoft.com/office/drawing/2014/main" id="{7E1F2DE8-EA7E-0248-A21B-7654E1367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9A5BB3C-223A-514C-BC7E-BB36690E401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2">
            <a:extLst>
              <a:ext uri="{FF2B5EF4-FFF2-40B4-BE49-F238E27FC236}">
                <a16:creationId xmlns:a16="http://schemas.microsoft.com/office/drawing/2014/main" id="{EC5B72E7-DB22-5449-B370-F7F13BDC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Traditional Computer Networks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F269B03E-3C2A-4145-92F7-61071095A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2755900"/>
            <a:ext cx="6372225" cy="2501900"/>
          </a:xfrm>
          <a:custGeom>
            <a:avLst/>
            <a:gdLst>
              <a:gd name="T0" fmla="*/ 6366915 w 43200"/>
              <a:gd name="T1" fmla="*/ 1250950 h 43200"/>
              <a:gd name="T2" fmla="*/ 3186113 w 43200"/>
              <a:gd name="T3" fmla="*/ 2499236 h 43200"/>
              <a:gd name="T4" fmla="*/ 19766 w 43200"/>
              <a:gd name="T5" fmla="*/ 1250950 h 43200"/>
              <a:gd name="T6" fmla="*/ 3186113 w 43200"/>
              <a:gd name="T7" fmla="*/ 143048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4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1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50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7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8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1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10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5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4580" name="Picture 41">
            <a:extLst>
              <a:ext uri="{FF2B5EF4-FFF2-40B4-BE49-F238E27FC236}">
                <a16:creationId xmlns:a16="http://schemas.microsoft.com/office/drawing/2014/main" id="{EFF8BB2D-67E9-7943-8084-67A8C97C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581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1">
            <a:extLst>
              <a:ext uri="{FF2B5EF4-FFF2-40B4-BE49-F238E27FC236}">
                <a16:creationId xmlns:a16="http://schemas.microsoft.com/office/drawing/2014/main" id="{1AD229AE-5193-A74A-9FE6-497252CD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819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1">
            <a:extLst>
              <a:ext uri="{FF2B5EF4-FFF2-40B4-BE49-F238E27FC236}">
                <a16:creationId xmlns:a16="http://schemas.microsoft.com/office/drawing/2014/main" id="{777316D1-DFF0-DA44-BD36-F9099893A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343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1">
            <a:extLst>
              <a:ext uri="{FF2B5EF4-FFF2-40B4-BE49-F238E27FC236}">
                <a16:creationId xmlns:a16="http://schemas.microsoft.com/office/drawing/2014/main" id="{1B91D67B-A5FF-4849-AB40-061D7C125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3528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9009E4-2437-D047-BDCA-5EA78F2E128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68675" y="3124200"/>
            <a:ext cx="1003300" cy="6667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62787A-2041-3E4A-A2FE-05916200FD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68675" y="3790950"/>
            <a:ext cx="1765300" cy="76200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7AF820-267F-6647-BCEB-11AE9FDEF4E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624388" y="3605212"/>
            <a:ext cx="1143000" cy="333375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08C436-1CCE-AF4D-A9A8-BE61869B558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73675" y="3028950"/>
            <a:ext cx="2498725" cy="4762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B4B9939-906D-7848-A952-CBE0A3C1C15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11875" y="3733800"/>
            <a:ext cx="1612900" cy="8191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9" name="TextBox 31">
            <a:extLst>
              <a:ext uri="{FF2B5EF4-FFF2-40B4-BE49-F238E27FC236}">
                <a16:creationId xmlns:a16="http://schemas.microsoft.com/office/drawing/2014/main" id="{DBB819B0-EDB5-0945-AC18-534D897B2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3380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Data plane:</a:t>
            </a:r>
          </a:p>
          <a:p>
            <a:pPr eaLnBrk="1" hangingPunct="1"/>
            <a:r>
              <a:rPr lang="en-US" altLang="en-US" sz="2400"/>
              <a:t>Packet streaming</a:t>
            </a:r>
          </a:p>
        </p:txBody>
      </p:sp>
      <p:sp>
        <p:nvSpPr>
          <p:cNvPr id="24590" name="Rectangle 50">
            <a:extLst>
              <a:ext uri="{FF2B5EF4-FFF2-40B4-BE49-F238E27FC236}">
                <a16:creationId xmlns:a16="http://schemas.microsoft.com/office/drawing/2014/main" id="{F3B84CB9-C934-8A48-9EDA-6DE426175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370513"/>
            <a:ext cx="6858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/>
            <a:r>
              <a:rPr lang="en-US" altLang="en-US" sz="2800">
                <a:solidFill>
                  <a:srgbClr val="0000FF"/>
                </a:solidFill>
              </a:rPr>
              <a:t>Forward, filter, buffer, mark, </a:t>
            </a:r>
          </a:p>
          <a:p>
            <a:pPr lvl="1" eaLnBrk="1" hangingPunct="1"/>
            <a:r>
              <a:rPr lang="en-US" altLang="en-US" sz="2800">
                <a:solidFill>
                  <a:srgbClr val="0000FF"/>
                </a:solidFill>
              </a:rPr>
              <a:t>rate-limit, and measure packets</a:t>
            </a:r>
          </a:p>
        </p:txBody>
      </p:sp>
      <p:sp>
        <p:nvSpPr>
          <p:cNvPr id="24591" name="Slide Number Placeholder 2">
            <a:extLst>
              <a:ext uri="{FF2B5EF4-FFF2-40B4-BE49-F238E27FC236}">
                <a16:creationId xmlns:a16="http://schemas.microsoft.com/office/drawing/2014/main" id="{A42F9F40-1E0A-B042-BE44-C490FE3F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7BCA75B-78ED-8641-8F63-AF366E8373E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26726</TotalTime>
  <Words>1802</Words>
  <Application>Microsoft Macintosh PowerPoint</Application>
  <PresentationFormat>On-screen Show (4:3)</PresentationFormat>
  <Paragraphs>551</Paragraphs>
  <Slides>40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Courier New</vt:lpstr>
      <vt:lpstr>Helvetica</vt:lpstr>
      <vt:lpstr>Myriad Pro</vt:lpstr>
      <vt:lpstr>Times New Roman</vt:lpstr>
      <vt:lpstr>Office Theme</vt:lpstr>
      <vt:lpstr>Programmable Networks</vt:lpstr>
      <vt:lpstr>The Internet: A Remarkable Story</vt:lpstr>
      <vt:lpstr>Inside the ‘Net: A Different Story…</vt:lpstr>
      <vt:lpstr>Networks are Hard to Manage</vt:lpstr>
      <vt:lpstr>A Helpful Analogy</vt:lpstr>
      <vt:lpstr>Mainframes</vt:lpstr>
      <vt:lpstr>Routers/Switches</vt:lpstr>
      <vt:lpstr>Rethinking the “Division of Labor”</vt:lpstr>
      <vt:lpstr>Traditional Computer Networks</vt:lpstr>
      <vt:lpstr>Traditional Computer Networks</vt:lpstr>
      <vt:lpstr>Traditional Computer Networks</vt:lpstr>
      <vt:lpstr>Death to the Control Plane!</vt:lpstr>
      <vt:lpstr>Software Defined Networking (SDN)</vt:lpstr>
      <vt:lpstr>OpenFlow Networks</vt:lpstr>
      <vt:lpstr>Data-Plane: Simple Packet Handling</vt:lpstr>
      <vt:lpstr>Unifies Different Kinds of Boxes</vt:lpstr>
      <vt:lpstr>Controller: Programmability</vt:lpstr>
      <vt:lpstr>OpenFlow questions</vt:lpstr>
      <vt:lpstr>Example OpenFlow Applications</vt:lpstr>
      <vt:lpstr>E.g.: Dynamic Access Control</vt:lpstr>
      <vt:lpstr>E.g.: Seamless Mobility/Migration</vt:lpstr>
      <vt:lpstr>E.g.: Server Load Balancing</vt:lpstr>
      <vt:lpstr>E.g.: Network Virtualization</vt:lpstr>
      <vt:lpstr>Controller and the FIB</vt:lpstr>
      <vt:lpstr>OpenFlow in the Wild</vt:lpstr>
      <vt:lpstr>Programmable Data Planes</vt:lpstr>
      <vt:lpstr>In the Beginning…</vt:lpstr>
      <vt:lpstr>``Second System” Syndrome</vt:lpstr>
      <vt:lpstr>Programmable Data Planes</vt:lpstr>
      <vt:lpstr>Flexible, But With Constraints</vt:lpstr>
      <vt:lpstr>P4 Language  (https://p4.org/)</vt:lpstr>
      <vt:lpstr>Heavy-Hitter Detection (Junior IW Project)</vt:lpstr>
      <vt:lpstr>Heavy-Hitter Detection</vt:lpstr>
      <vt:lpstr>Approximating the Approximation</vt:lpstr>
      <vt:lpstr>Approximating the Approximation</vt:lpstr>
      <vt:lpstr>Approximating the Approximation</vt:lpstr>
      <vt:lpstr>P4 Prototype and Evaluation</vt:lpstr>
      <vt:lpstr>Undergraduate Student Projects</vt:lpstr>
      <vt:lpstr>Princeton Campus Deployment (https://p4campus.cs.princeton.edu)</vt:lpstr>
      <vt:lpstr>Conclusion</vt:lpstr>
    </vt:vector>
  </TitlesOfParts>
  <Manager/>
  <Company>Princeton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subject/>
  <dc:creator>Mike</dc:creator>
  <cp:keywords/>
  <dc:description/>
  <cp:lastModifiedBy>Jennifer L. Rexford</cp:lastModifiedBy>
  <cp:revision>4191</cp:revision>
  <cp:lastPrinted>2012-04-30T01:04:33Z</cp:lastPrinted>
  <dcterms:created xsi:type="dcterms:W3CDTF">2013-04-29T01:53:55Z</dcterms:created>
  <dcterms:modified xsi:type="dcterms:W3CDTF">2020-04-21T20:08:29Z</dcterms:modified>
  <cp:category/>
</cp:coreProperties>
</file>