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42"/>
  </p:notesMasterIdLst>
  <p:handoutMasterIdLst>
    <p:handoutMasterId r:id="rId43"/>
  </p:handoutMasterIdLst>
  <p:sldIdLst>
    <p:sldId id="381" r:id="rId2"/>
    <p:sldId id="382" r:id="rId3"/>
    <p:sldId id="383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405" r:id="rId24"/>
    <p:sldId id="406" r:id="rId25"/>
    <p:sldId id="421" r:id="rId26"/>
    <p:sldId id="422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8"/>
    <p:restoredTop sz="93603"/>
  </p:normalViewPr>
  <p:slideViewPr>
    <p:cSldViewPr>
      <p:cViewPr varScale="1">
        <p:scale>
          <a:sx n="60" d="100"/>
          <a:sy n="60" d="100"/>
        </p:scale>
        <p:origin x="176" y="9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A2DF2C9F-BA35-D541-89DF-A6347C7D6A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FCB174DE-609A-5A46-A51F-D2E4599FD4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232382E4-9AE5-0949-AED8-9892105C112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47E732FF-69C3-204F-8FF3-5DAEAB1F8A0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anose="02070309020205020404" pitchFamily="49" charset="0"/>
              </a:defRPr>
            </a:lvl1pPr>
          </a:lstStyle>
          <a:p>
            <a:fld id="{059D0080-4B00-E440-8161-9973679AD6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0255E94-E2EE-D84B-9504-BB6264ADAE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C558938B-4B21-9849-8262-08BD85F95C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F898BC72-0C7E-7B49-B9DA-FF2B1FD3262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C519D038-1938-824C-8EA6-0378829756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E905EAA3-948B-8544-8E5A-9CDED9A917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A1761BB1-B72E-0F46-A732-EFB44D640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5EA921BF-1752-EB47-B2FD-5E485B5F5F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B3BFC6-D436-E048-86B1-B6A04551C3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BB40264-F836-E244-9783-8B3698F3C5B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107DCA-F7AB-084B-9E20-AA104793A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8B112FF-7508-834E-8B03-0D53C31D5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39C5071-430F-E84E-B890-F31A63055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B37F1A5-3E01-4A46-B593-9A7CD64283F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4EE49FE-989A-834B-9C00-542638A87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6574E77-BFA5-9F4E-B39A-6CB84D3BD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921BF-1752-EB47-B2FD-5E485B5F5F5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14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8918B6E7-7D85-B645-862A-8ED03A0545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9FB43AB5-210D-9549-9CC3-BF88B2337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B4E53999-C737-2F49-85C1-C25B518A97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0417EC-C896-4849-86DC-DD2132FBF2F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71205EA-7A57-7848-BBCD-3010B20A9A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863002-91C1-B045-B1AE-3D94C2BC74C8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C3EE39A-6476-3543-A022-F7D511C02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D8D7EBBC-0A43-5A40-A9C5-D18715FAA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 the last slide, attacker announced a path that doesn’t’ exist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 next security mechansim we consider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authorizes a1 to send the path (v,Prefix)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Add the security property pr ovided “can’t announce paths that don’t exist (no announced)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71205EA-7A57-7848-BBCD-3010B20A9A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863002-91C1-B045-B1AE-3D94C2BC74C8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C3EE39A-6476-3543-A022-F7D511C02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D8D7EBBC-0A43-5A40-A9C5-D18715FAA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 the last slide, attacker announced a path that doesn’t’ exist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 next security mechansim we consider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authorizes a1 to send the path (v,Prefix)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Add the security property pr ovided “can’t announce paths that don’t exist (no announced)</a:t>
            </a:r>
          </a:p>
        </p:txBody>
      </p:sp>
    </p:spTree>
    <p:extLst>
      <p:ext uri="{BB962C8B-B14F-4D97-AF65-F5344CB8AC3E}">
        <p14:creationId xmlns:p14="http://schemas.microsoft.com/office/powerpoint/2010/main" val="210576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C2092-CBEE-4842-84F9-A9814A32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690364-5846-5A48-8F58-91538C2BCF12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15C64-BF75-C847-B269-955E1431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942D-3782-1943-9A08-F74186FF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F145F-C787-7643-8A32-6CFC538FA9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78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20FC8-79DE-4F45-9C62-59F18BDA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4E19442-405F-8B48-8036-0ED4276F0E31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DCD6-6D18-3341-BD4E-2DAEA249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65F2B-0AF5-F243-BA42-1C806C72A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28E77-5610-FD42-A35D-D0E0F94AB9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57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C6C92-6A78-8742-9679-DD37AA04A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F76637A-3AB2-704F-8F64-EF35FDD5142F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9D956-3143-B84F-A10D-1F56D00E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8176-FCEB-D240-9E16-5A458DA51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F63BF-C9D5-694E-8843-672FD3845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09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0EB2B-6A7D-7C4F-AB72-7847249F3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6E1286-C25D-3A4B-87C9-D3862FA94DB4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C6496-74E6-8645-AE58-8CD0E4A0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CFA9E-863C-5A42-86A1-FFBB92912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79640-8CDE-9145-8F4A-2C770D0F4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63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9A81F-F4D3-784B-84DE-E97D10FF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29D5DE-321D-9645-AA2C-43100CB880D7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01FDD-C53F-5B4C-91B0-34E03157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3CE8D-7F2B-2D48-B9CC-B85802FF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7A722-9C29-D046-B2B0-E0DB9F091F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6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391DF-29A7-8B47-AD9F-FC1A1A27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5753C8F-302E-9A49-9A80-DE4810D86182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42A61-9DCD-8D4D-A99C-3101E21AC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42BAC-19E5-764B-A087-22C53CF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18E3E-B7B9-8249-8B62-FF8F69E1A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18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DC82CA-A481-7744-A7CE-4A37BACA30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F8D0D4-A034-2742-90F3-BE23DE2B89D1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B77E5-36BA-4342-82FC-C287B926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A2B795-A716-AA42-8834-CD5DD94D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EA1E-1FCA-5046-9B6D-6EAF35557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3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DF7F0A-B795-424F-A495-1F9EE641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53CCF4-9DBA-D642-AFCC-B2436E1D058A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AB2AB-6AA6-5D49-A9EE-0D4A39182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81447-1AA4-504D-B9F1-F27D2662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57D0F-4368-4A4E-BA5C-1F01E3FB3A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25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A1FCB6-D35A-7946-9E5A-27197818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7A5B48D-A802-B24C-9B51-A70E4A706752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FE8FE-96C3-6543-9C12-D0E86953A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D93B6-0DF2-1A4E-93A4-959AF963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FCAD0-74E0-B147-84BE-5CEAF7F0A3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94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22AFF-D388-FF42-A22D-B297A857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796125-1301-C54C-84FC-FB9EE3C2FF94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B987-A1F8-6E42-A968-4150F5902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9B7BC-E275-2F4A-8636-2E6BC821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01C3D-94EE-B04E-819C-0FC947824C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73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3F99C-CF50-DF4E-A4BC-C5CF6793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39EC59-BC00-9C40-83A8-775B252A64DA}" type="datetime1">
              <a:rPr lang="en-US" altLang="en-US"/>
              <a:pPr/>
              <a:t>4/19/20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12D41-BB56-854A-A645-A03D9ECE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0030E-5BA7-4949-9339-F7925F35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39DA6-9BB2-D44F-9C39-808370990E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113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B7C5943-A5F5-9346-A3B8-6ADE8ED90FB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D55D7B-C2AC-DB4C-8E55-D43AD33939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458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C03-84C3-214F-ADE3-00A00045B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6BB5146-2C35-BE4F-AEF1-B672F9AED2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2.png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2.png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7.bin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phas.netsec.colostate.edu/" TargetMode="External"/><Relationship Id="rId2" Type="http://schemas.openxmlformats.org/officeDocument/2006/relationships/hyperlink" Target="http://iar.cs.unm.edu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nesys.com/blog/2005/12/internetwide_nearcatastrophela.shtml" TargetMode="External"/><Relationship Id="rId2" Type="http://schemas.openxmlformats.org/officeDocument/2006/relationships/hyperlink" Target="http://merit.edu/mail.archives/nanog/1997-04/msg0038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register.co.uk/2010/04/09/china_bgp_interweb_snafu/" TargetMode="External"/><Relationship Id="rId5" Type="http://schemas.openxmlformats.org/officeDocument/2006/relationships/hyperlink" Target="http://www.renesys.com/blog/2008/02/pakistan_hijacks_youtube_1.shtml" TargetMode="External"/><Relationship Id="rId4" Type="http://schemas.openxmlformats.org/officeDocument/2006/relationships/hyperlink" Target="http://www.renesys.com/blog/2006/01/coned_steals_the_net.shtml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580B63-BEB6-0449-985E-993807D2F2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5400">
                <a:ea typeface="ＭＳ Ｐゴシック" panose="020B0600070205080204" pitchFamily="34" charset="-128"/>
              </a:rPr>
              <a:t>Interdomain Routing Security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8543130-0864-854C-BF8B-D6A7D732A5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191000"/>
            <a:ext cx="9144000" cy="3429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</a:t>
            </a:r>
            <a:r>
              <a:rPr lang="en-US" altLang="en-US" sz="2600">
                <a:solidFill>
                  <a:srgbClr val="262626"/>
                </a:solidFill>
                <a:ea typeface="ＭＳ Ｐゴシック" panose="020B0600070205080204" pitchFamily="34" charset="-128"/>
              </a:rPr>
              <a:t>/spr20/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cos461/</a:t>
            </a:r>
          </a:p>
        </p:txBody>
      </p:sp>
      <p:pic>
        <p:nvPicPr>
          <p:cNvPr id="15364" name="Picture 9">
            <a:extLst>
              <a:ext uri="{FF2B5EF4-FFF2-40B4-BE49-F238E27FC236}">
                <a16:creationId xmlns:a16="http://schemas.microsoft.com/office/drawing/2014/main" id="{89FB0F61-A59E-104D-8C9D-43CF1CAAA4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8425"/>
            <a:ext cx="2738438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Rectangle 2">
            <a:extLst>
              <a:ext uri="{FF2B5EF4-FFF2-40B4-BE49-F238E27FC236}">
                <a16:creationId xmlns:a16="http://schemas.microsoft.com/office/drawing/2014/main" id="{CCCF1B09-E76B-C94E-A152-50501925C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Prefix Hijacking</a:t>
            </a:r>
          </a:p>
        </p:txBody>
      </p:sp>
      <p:sp>
        <p:nvSpPr>
          <p:cNvPr id="1593379" name="Rectangle 35">
            <a:extLst>
              <a:ext uri="{FF2B5EF4-FFF2-40B4-BE49-F238E27FC236}">
                <a16:creationId xmlns:a16="http://schemas.microsoft.com/office/drawing/2014/main" id="{752D0369-E7BF-9045-8D99-F91FA5255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5181600"/>
            <a:ext cx="7239000" cy="14478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Blackhole: </a:t>
            </a:r>
            <a:r>
              <a:rPr lang="en-US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data traffic is discarded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Snooping: </a:t>
            </a:r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data traffic is inspected, then redirected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Impersonation: </a:t>
            </a:r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traffic sent to bogus destinations</a:t>
            </a:r>
          </a:p>
        </p:txBody>
      </p:sp>
      <p:grpSp>
        <p:nvGrpSpPr>
          <p:cNvPr id="26635" name="Group 3">
            <a:extLst>
              <a:ext uri="{FF2B5EF4-FFF2-40B4-BE49-F238E27FC236}">
                <a16:creationId xmlns:a16="http://schemas.microsoft.com/office/drawing/2014/main" id="{70957819-1B40-3C4D-A247-964EB3C42CFB}"/>
              </a:ext>
            </a:extLst>
          </p:cNvPr>
          <p:cNvGrpSpPr>
            <a:grpSpLocks/>
          </p:cNvGrpSpPr>
          <p:nvPr/>
        </p:nvGrpSpPr>
        <p:grpSpPr bwMode="auto">
          <a:xfrm>
            <a:off x="482600" y="1041400"/>
            <a:ext cx="8447088" cy="3986213"/>
            <a:chOff x="516" y="945"/>
            <a:chExt cx="5004" cy="3195"/>
          </a:xfrm>
        </p:grpSpPr>
        <p:graphicFrame>
          <p:nvGraphicFramePr>
            <p:cNvPr id="26626" name="Object 2">
              <a:extLst>
                <a:ext uri="{FF2B5EF4-FFF2-40B4-BE49-F238E27FC236}">
                  <a16:creationId xmlns:a16="http://schemas.microsoft.com/office/drawing/2014/main" id="{E1CCC41E-2B77-1649-85BC-F686F088F47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7" y="1338"/>
            <a:ext cx="1668" cy="1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9" name="Photo Editor Photo" r:id="rId4" imgW="1270000" imgH="927100" progId="MSPhotoEd.3">
                    <p:embed/>
                  </p:oleObj>
                </mc:Choice>
                <mc:Fallback>
                  <p:oleObj name="Photo Editor Photo" r:id="rId4" imgW="1270000" imgH="927100" progId="MSPhotoEd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1338"/>
                          <a:ext cx="1668" cy="12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27" name="Object 3">
              <a:extLst>
                <a:ext uri="{FF2B5EF4-FFF2-40B4-BE49-F238E27FC236}">
                  <a16:creationId xmlns:a16="http://schemas.microsoft.com/office/drawing/2014/main" id="{28CBA43F-AA2B-F648-8F65-B71993857B1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07" y="945"/>
            <a:ext cx="1671" cy="1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0" name="Photo Editor Photo" r:id="rId6" imgW="1270000" imgH="927100" progId="MSPhotoEd.3">
                    <p:embed/>
                  </p:oleObj>
                </mc:Choice>
                <mc:Fallback>
                  <p:oleObj name="Photo Editor Photo" r:id="rId6" imgW="1270000" imgH="927100" progId="MSPhotoEd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7" y="945"/>
                          <a:ext cx="1671" cy="1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28" name="Object 4">
              <a:extLst>
                <a:ext uri="{FF2B5EF4-FFF2-40B4-BE49-F238E27FC236}">
                  <a16:creationId xmlns:a16="http://schemas.microsoft.com/office/drawing/2014/main" id="{5724EBAF-A428-9641-9395-8CA61F79DD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53" y="2517"/>
            <a:ext cx="1671" cy="1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1" name="Photo Editor Photo" r:id="rId7" imgW="1270000" imgH="927100" progId="MSPhotoEd.3">
                    <p:embed/>
                  </p:oleObj>
                </mc:Choice>
                <mc:Fallback>
                  <p:oleObj name="Photo Editor Photo" r:id="rId7" imgW="1270000" imgH="927100" progId="MSPhotoEd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3" y="2517"/>
                          <a:ext cx="1671" cy="1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3" name="Text Box 7">
              <a:extLst>
                <a:ext uri="{FF2B5EF4-FFF2-40B4-BE49-F238E27FC236}">
                  <a16:creationId xmlns:a16="http://schemas.microsoft.com/office/drawing/2014/main" id="{56F823A2-D837-D24C-B6AF-02BDCEBB7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4" y="3048"/>
              <a:ext cx="109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endParaRPr lang="fr-FR" altLang="en-US" sz="1600" b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6629" name="Object 5">
              <a:extLst>
                <a:ext uri="{FF2B5EF4-FFF2-40B4-BE49-F238E27FC236}">
                  <a16:creationId xmlns:a16="http://schemas.microsoft.com/office/drawing/2014/main" id="{583AC316-6575-AA44-B81D-771387AA9F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99" y="2647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2" name="Photo Editor Photo" r:id="rId9" imgW="1270000" imgH="927100" progId="MSPhotoEd.3">
                    <p:embed/>
                  </p:oleObj>
                </mc:Choice>
                <mc:Fallback>
                  <p:oleObj name="Photo Editor Photo" r:id="rId9" imgW="1270000" imgH="927100" progId="MSPhotoEd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" y="2647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0" name="Object 6">
              <a:extLst>
                <a:ext uri="{FF2B5EF4-FFF2-40B4-BE49-F238E27FC236}">
                  <a16:creationId xmlns:a16="http://schemas.microsoft.com/office/drawing/2014/main" id="{8734F787-BC4B-A34F-8044-7EBE648933B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6" y="3501"/>
            <a:ext cx="525" cy="4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3" name="Photo Editor Photo" r:id="rId10" imgW="1270000" imgH="927100" progId="MSPhotoEd.3">
                    <p:embed/>
                  </p:oleObj>
                </mc:Choice>
                <mc:Fallback>
                  <p:oleObj name="Photo Editor Photo" r:id="rId10" imgW="1270000" imgH="927100" progId="MSPhotoEd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" y="3501"/>
                          <a:ext cx="525" cy="4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1" name="Object 7">
              <a:extLst>
                <a:ext uri="{FF2B5EF4-FFF2-40B4-BE49-F238E27FC236}">
                  <a16:creationId xmlns:a16="http://schemas.microsoft.com/office/drawing/2014/main" id="{539AE8C2-3DD9-9349-8BD1-6156ECD6C6A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04" y="2086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4" name="Photo Editor Photo" r:id="rId11" imgW="1270000" imgH="927100" progId="MSPhotoEd.3">
                    <p:embed/>
                  </p:oleObj>
                </mc:Choice>
                <mc:Fallback>
                  <p:oleObj name="Photo Editor Photo" r:id="rId11" imgW="1270000" imgH="927100" progId="MSPhotoEd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4" y="2086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2" name="Object 8">
              <a:extLst>
                <a:ext uri="{FF2B5EF4-FFF2-40B4-BE49-F238E27FC236}">
                  <a16:creationId xmlns:a16="http://schemas.microsoft.com/office/drawing/2014/main" id="{A45BE967-1825-3348-BAF6-A47184539B3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95" y="2922"/>
            <a:ext cx="525" cy="4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5" name="Photo Editor Photo" r:id="rId12" imgW="1270000" imgH="927100" progId="MSPhotoEd.3">
                    <p:embed/>
                  </p:oleObj>
                </mc:Choice>
                <mc:Fallback>
                  <p:oleObj name="Photo Editor Photo" r:id="rId12" imgW="1270000" imgH="927100" progId="MSPhotoEd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5" y="2922"/>
                          <a:ext cx="525" cy="4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4" name="Line 12">
              <a:extLst>
                <a:ext uri="{FF2B5EF4-FFF2-40B4-BE49-F238E27FC236}">
                  <a16:creationId xmlns:a16="http://schemas.microsoft.com/office/drawing/2014/main" id="{CA2236E5-56C5-AE4E-AF3A-33B16A9F09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7" y="3240"/>
              <a:ext cx="117" cy="2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13">
              <a:extLst>
                <a:ext uri="{FF2B5EF4-FFF2-40B4-BE49-F238E27FC236}">
                  <a16:creationId xmlns:a16="http://schemas.microsoft.com/office/drawing/2014/main" id="{CB06E154-07D1-A84F-B278-A1887C774F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5" y="2439"/>
              <a:ext cx="81" cy="2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4">
              <a:extLst>
                <a:ext uri="{FF2B5EF4-FFF2-40B4-BE49-F238E27FC236}">
                  <a16:creationId xmlns:a16="http://schemas.microsoft.com/office/drawing/2014/main" id="{81E2460D-3E6D-A946-935B-67607992C1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7" y="1566"/>
              <a:ext cx="837" cy="1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15">
              <a:extLst>
                <a:ext uri="{FF2B5EF4-FFF2-40B4-BE49-F238E27FC236}">
                  <a16:creationId xmlns:a16="http://schemas.microsoft.com/office/drawing/2014/main" id="{7872659B-5BA1-334A-922E-7B2FD5CD0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3" y="2367"/>
              <a:ext cx="891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Line 16">
              <a:extLst>
                <a:ext uri="{FF2B5EF4-FFF2-40B4-BE49-F238E27FC236}">
                  <a16:creationId xmlns:a16="http://schemas.microsoft.com/office/drawing/2014/main" id="{0951BBE6-D567-7B4C-90BC-B090D3F6CC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3" y="1737"/>
              <a:ext cx="396" cy="4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Line 17">
              <a:extLst>
                <a:ext uri="{FF2B5EF4-FFF2-40B4-BE49-F238E27FC236}">
                  <a16:creationId xmlns:a16="http://schemas.microsoft.com/office/drawing/2014/main" id="{D9C93CC6-D427-A140-983E-2959D1566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6" y="2691"/>
              <a:ext cx="540" cy="3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Line 18">
              <a:extLst>
                <a:ext uri="{FF2B5EF4-FFF2-40B4-BE49-F238E27FC236}">
                  <a16:creationId xmlns:a16="http://schemas.microsoft.com/office/drawing/2014/main" id="{D2747AE3-DE13-944D-BFB6-06AB9EB12A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9" y="2718"/>
              <a:ext cx="225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1" name="Line 19">
              <a:extLst>
                <a:ext uri="{FF2B5EF4-FFF2-40B4-BE49-F238E27FC236}">
                  <a16:creationId xmlns:a16="http://schemas.microsoft.com/office/drawing/2014/main" id="{7A1FE4B3-4D2C-A54F-843F-566A7FF0F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6" y="3330"/>
              <a:ext cx="0" cy="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Line 20">
              <a:extLst>
                <a:ext uri="{FF2B5EF4-FFF2-40B4-BE49-F238E27FC236}">
                  <a16:creationId xmlns:a16="http://schemas.microsoft.com/office/drawing/2014/main" id="{9F252670-8DC6-6F4D-9AF0-340994871B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" y="3924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3" name="Line 21">
              <a:extLst>
                <a:ext uri="{FF2B5EF4-FFF2-40B4-BE49-F238E27FC236}">
                  <a16:creationId xmlns:a16="http://schemas.microsoft.com/office/drawing/2014/main" id="{85351B72-73A9-4046-82CB-DD63FF2304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48" y="2142"/>
              <a:ext cx="18" cy="5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Text Box 22">
              <a:extLst>
                <a:ext uri="{FF2B5EF4-FFF2-40B4-BE49-F238E27FC236}">
                  <a16:creationId xmlns:a16="http://schemas.microsoft.com/office/drawing/2014/main" id="{BF04D4C2-2D98-1047-A64A-4D7E12A52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" y="3562"/>
              <a:ext cx="185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1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6655" name="Text Box 23">
              <a:extLst>
                <a:ext uri="{FF2B5EF4-FFF2-40B4-BE49-F238E27FC236}">
                  <a16:creationId xmlns:a16="http://schemas.microsoft.com/office/drawing/2014/main" id="{C6C1C59F-62B0-144C-9A0D-949649EAB6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" y="2823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2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6656" name="Text Box 24">
              <a:extLst>
                <a:ext uri="{FF2B5EF4-FFF2-40B4-BE49-F238E27FC236}">
                  <a16:creationId xmlns:a16="http://schemas.microsoft.com/office/drawing/2014/main" id="{E9D8567B-16DD-E747-A9CC-979433694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" y="1798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3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6657" name="Text Box 25">
              <a:extLst>
                <a:ext uri="{FF2B5EF4-FFF2-40B4-BE49-F238E27FC236}">
                  <a16:creationId xmlns:a16="http://schemas.microsoft.com/office/drawing/2014/main" id="{8F0BD891-DB0A-E346-8C7E-E93A4E0F6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3" y="1455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4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6658" name="Text Box 26">
              <a:extLst>
                <a:ext uri="{FF2B5EF4-FFF2-40B4-BE49-F238E27FC236}">
                  <a16:creationId xmlns:a16="http://schemas.microsoft.com/office/drawing/2014/main" id="{A1B0DE1F-8AC0-014D-BDDC-5A2F9804C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" y="2275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5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6659" name="Text Box 27">
              <a:extLst>
                <a:ext uri="{FF2B5EF4-FFF2-40B4-BE49-F238E27FC236}">
                  <a16:creationId xmlns:a16="http://schemas.microsoft.com/office/drawing/2014/main" id="{5D1AAA3D-C517-6646-9C2F-578C22217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4" y="2985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6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6660" name="Text Box 28">
              <a:extLst>
                <a:ext uri="{FF2B5EF4-FFF2-40B4-BE49-F238E27FC236}">
                  <a16:creationId xmlns:a16="http://schemas.microsoft.com/office/drawing/2014/main" id="{B922B7B5-A4FF-034A-911D-33B7C0C4EF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4" y="2994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7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26636" name="Text Box 29">
            <a:extLst>
              <a:ext uri="{FF2B5EF4-FFF2-40B4-BE49-F238E27FC236}">
                <a16:creationId xmlns:a16="http://schemas.microsoft.com/office/drawing/2014/main" id="{4464968A-3C3D-9243-860F-F165CFA69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5" y="4191000"/>
            <a:ext cx="1971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008000"/>
                </a:solidFill>
                <a:latin typeface="Times New Roman" panose="02020603050405020304" pitchFamily="18" charset="0"/>
              </a:rPr>
              <a:t>12.34.0.0/16</a:t>
            </a:r>
          </a:p>
        </p:txBody>
      </p:sp>
      <p:sp>
        <p:nvSpPr>
          <p:cNvPr id="1593374" name="Freeform 30">
            <a:extLst>
              <a:ext uri="{FF2B5EF4-FFF2-40B4-BE49-F238E27FC236}">
                <a16:creationId xmlns:a16="http://schemas.microsoft.com/office/drawing/2014/main" id="{EEC5F9D0-C8F7-C845-87A1-78B73B7B0D7D}"/>
              </a:ext>
            </a:extLst>
          </p:cNvPr>
          <p:cNvSpPr>
            <a:spLocks/>
          </p:cNvSpPr>
          <p:nvPr/>
        </p:nvSpPr>
        <p:spPr bwMode="auto">
          <a:xfrm>
            <a:off x="17463" y="779463"/>
            <a:ext cx="8875712" cy="3962400"/>
          </a:xfrm>
          <a:custGeom>
            <a:avLst/>
            <a:gdLst>
              <a:gd name="T0" fmla="*/ 2147483647 w 5591"/>
              <a:gd name="T1" fmla="*/ 2147483647 h 2496"/>
              <a:gd name="T2" fmla="*/ 2147483647 w 5591"/>
              <a:gd name="T3" fmla="*/ 2147483647 h 2496"/>
              <a:gd name="T4" fmla="*/ 2147483647 w 5591"/>
              <a:gd name="T5" fmla="*/ 2147483647 h 2496"/>
              <a:gd name="T6" fmla="*/ 2147483647 w 5591"/>
              <a:gd name="T7" fmla="*/ 2147483647 h 2496"/>
              <a:gd name="T8" fmla="*/ 2147483647 w 5591"/>
              <a:gd name="T9" fmla="*/ 2147483647 h 2496"/>
              <a:gd name="T10" fmla="*/ 2147483647 w 5591"/>
              <a:gd name="T11" fmla="*/ 2147483647 h 24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591"/>
              <a:gd name="T19" fmla="*/ 0 h 2496"/>
              <a:gd name="T20" fmla="*/ 5591 w 5591"/>
              <a:gd name="T21" fmla="*/ 2496 h 24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591" h="2496">
                <a:moveTo>
                  <a:pt x="244" y="2320"/>
                </a:moveTo>
                <a:cubicBezTo>
                  <a:pt x="214" y="2408"/>
                  <a:pt x="184" y="2496"/>
                  <a:pt x="225" y="2227"/>
                </a:cubicBezTo>
                <a:cubicBezTo>
                  <a:pt x="266" y="1958"/>
                  <a:pt x="0" y="1046"/>
                  <a:pt x="488" y="705"/>
                </a:cubicBezTo>
                <a:cubicBezTo>
                  <a:pt x="976" y="364"/>
                  <a:pt x="2438" y="255"/>
                  <a:pt x="3155" y="179"/>
                </a:cubicBezTo>
                <a:cubicBezTo>
                  <a:pt x="3872" y="103"/>
                  <a:pt x="4383" y="0"/>
                  <a:pt x="4789" y="248"/>
                </a:cubicBezTo>
                <a:cubicBezTo>
                  <a:pt x="5195" y="496"/>
                  <a:pt x="5457" y="1431"/>
                  <a:pt x="5591" y="1669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93375" name="Freeform 31">
            <a:extLst>
              <a:ext uri="{FF2B5EF4-FFF2-40B4-BE49-F238E27FC236}">
                <a16:creationId xmlns:a16="http://schemas.microsoft.com/office/drawing/2014/main" id="{B074AE70-BB4D-274B-A726-C202C9C54FD3}"/>
              </a:ext>
            </a:extLst>
          </p:cNvPr>
          <p:cNvSpPr>
            <a:spLocks/>
          </p:cNvSpPr>
          <p:nvPr/>
        </p:nvSpPr>
        <p:spPr bwMode="auto">
          <a:xfrm>
            <a:off x="5487988" y="3740150"/>
            <a:ext cx="2813050" cy="1160463"/>
          </a:xfrm>
          <a:custGeom>
            <a:avLst/>
            <a:gdLst>
              <a:gd name="T0" fmla="*/ 0 w 1772"/>
              <a:gd name="T1" fmla="*/ 2147483647 h 731"/>
              <a:gd name="T2" fmla="*/ 2147483647 w 1772"/>
              <a:gd name="T3" fmla="*/ 2147483647 h 731"/>
              <a:gd name="T4" fmla="*/ 2147483647 w 1772"/>
              <a:gd name="T5" fmla="*/ 2147483647 h 731"/>
              <a:gd name="T6" fmla="*/ 0 60000 65536"/>
              <a:gd name="T7" fmla="*/ 0 60000 65536"/>
              <a:gd name="T8" fmla="*/ 0 60000 65536"/>
              <a:gd name="T9" fmla="*/ 0 w 1772"/>
              <a:gd name="T10" fmla="*/ 0 h 731"/>
              <a:gd name="T11" fmla="*/ 1772 w 1772"/>
              <a:gd name="T12" fmla="*/ 731 h 7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2" h="731">
                <a:moveTo>
                  <a:pt x="0" y="731"/>
                </a:moveTo>
                <a:cubicBezTo>
                  <a:pt x="397" y="439"/>
                  <a:pt x="794" y="148"/>
                  <a:pt x="1089" y="74"/>
                </a:cubicBezTo>
                <a:cubicBezTo>
                  <a:pt x="1384" y="0"/>
                  <a:pt x="1578" y="143"/>
                  <a:pt x="1772" y="287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93376" name="Text Box 32">
            <a:extLst>
              <a:ext uri="{FF2B5EF4-FFF2-40B4-BE49-F238E27FC236}">
                <a16:creationId xmlns:a16="http://schemas.microsoft.com/office/drawing/2014/main" id="{89F9193B-B209-3746-B663-6D5B93E90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588" y="4521200"/>
            <a:ext cx="1971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CC3300"/>
                </a:solidFill>
                <a:latin typeface="Times New Roman" panose="02020603050405020304" pitchFamily="18" charset="0"/>
              </a:rPr>
              <a:t>12.34.0.0/16</a:t>
            </a:r>
          </a:p>
        </p:txBody>
      </p:sp>
      <p:sp>
        <p:nvSpPr>
          <p:cNvPr id="1593377" name="Freeform 33">
            <a:extLst>
              <a:ext uri="{FF2B5EF4-FFF2-40B4-BE49-F238E27FC236}">
                <a16:creationId xmlns:a16="http://schemas.microsoft.com/office/drawing/2014/main" id="{6739A32E-F491-F14C-84C7-0FA670DAE336}"/>
              </a:ext>
            </a:extLst>
          </p:cNvPr>
          <p:cNvSpPr>
            <a:spLocks/>
          </p:cNvSpPr>
          <p:nvPr/>
        </p:nvSpPr>
        <p:spPr bwMode="auto">
          <a:xfrm>
            <a:off x="1781175" y="3001963"/>
            <a:ext cx="1023938" cy="1611312"/>
          </a:xfrm>
          <a:custGeom>
            <a:avLst/>
            <a:gdLst>
              <a:gd name="T0" fmla="*/ 2147483647 w 645"/>
              <a:gd name="T1" fmla="*/ 0 h 1015"/>
              <a:gd name="T2" fmla="*/ 2147483647 w 645"/>
              <a:gd name="T3" fmla="*/ 2147483647 h 1015"/>
              <a:gd name="T4" fmla="*/ 0 w 645"/>
              <a:gd name="T5" fmla="*/ 2147483647 h 1015"/>
              <a:gd name="T6" fmla="*/ 0 60000 65536"/>
              <a:gd name="T7" fmla="*/ 0 60000 65536"/>
              <a:gd name="T8" fmla="*/ 0 60000 65536"/>
              <a:gd name="T9" fmla="*/ 0 w 645"/>
              <a:gd name="T10" fmla="*/ 0 h 1015"/>
              <a:gd name="T11" fmla="*/ 645 w 645"/>
              <a:gd name="T12" fmla="*/ 1015 h 10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5" h="1015">
                <a:moveTo>
                  <a:pt x="645" y="0"/>
                </a:moveTo>
                <a:cubicBezTo>
                  <a:pt x="513" y="113"/>
                  <a:pt x="382" y="226"/>
                  <a:pt x="275" y="395"/>
                </a:cubicBezTo>
                <a:cubicBezTo>
                  <a:pt x="168" y="564"/>
                  <a:pt x="84" y="789"/>
                  <a:pt x="0" y="1015"/>
                </a:cubicBezTo>
              </a:path>
            </a:pathLst>
          </a:custGeom>
          <a:noFill/>
          <a:ln w="50800">
            <a:solidFill>
              <a:srgbClr val="CC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93378" name="Freeform 34">
            <a:extLst>
              <a:ext uri="{FF2B5EF4-FFF2-40B4-BE49-F238E27FC236}">
                <a16:creationId xmlns:a16="http://schemas.microsoft.com/office/drawing/2014/main" id="{375F8EF7-C06C-0748-B563-EE8FEA484499}"/>
              </a:ext>
            </a:extLst>
          </p:cNvPr>
          <p:cNvSpPr>
            <a:spLocks/>
          </p:cNvSpPr>
          <p:nvPr/>
        </p:nvSpPr>
        <p:spPr bwMode="auto">
          <a:xfrm>
            <a:off x="5943600" y="903288"/>
            <a:ext cx="2903538" cy="2454275"/>
          </a:xfrm>
          <a:custGeom>
            <a:avLst/>
            <a:gdLst>
              <a:gd name="T0" fmla="*/ 0 w 1785"/>
              <a:gd name="T1" fmla="*/ 2147483647 h 1428"/>
              <a:gd name="T2" fmla="*/ 2147483647 w 1785"/>
              <a:gd name="T3" fmla="*/ 2147483647 h 1428"/>
              <a:gd name="T4" fmla="*/ 2147483647 w 1785"/>
              <a:gd name="T5" fmla="*/ 2147483647 h 1428"/>
              <a:gd name="T6" fmla="*/ 2147483647 w 1785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785"/>
              <a:gd name="T13" fmla="*/ 0 h 1428"/>
              <a:gd name="T14" fmla="*/ 1785 w 1785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85" h="1428">
                <a:moveTo>
                  <a:pt x="0" y="32"/>
                </a:moveTo>
                <a:cubicBezTo>
                  <a:pt x="304" y="16"/>
                  <a:pt x="609" y="0"/>
                  <a:pt x="827" y="63"/>
                </a:cubicBezTo>
                <a:cubicBezTo>
                  <a:pt x="1045" y="126"/>
                  <a:pt x="1149" y="180"/>
                  <a:pt x="1309" y="408"/>
                </a:cubicBezTo>
                <a:cubicBezTo>
                  <a:pt x="1469" y="636"/>
                  <a:pt x="1627" y="1032"/>
                  <a:pt x="1785" y="1428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2" name="Slide Number Placeholder 5">
            <a:extLst>
              <a:ext uri="{FF2B5EF4-FFF2-40B4-BE49-F238E27FC236}">
                <a16:creationId xmlns:a16="http://schemas.microsoft.com/office/drawing/2014/main" id="{45DB00C0-53EC-F542-886B-B15C6FFB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AB901B9-0564-EF42-91AE-86246814EA3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3379" grpId="0" build="p"/>
      <p:bldP spid="1593374" grpId="0" animBg="1"/>
      <p:bldP spid="1593374" grpId="1" animBg="1"/>
      <p:bldP spid="1593375" grpId="0" animBg="1"/>
      <p:bldP spid="1593376" grpId="0"/>
      <p:bldP spid="1593377" grpId="0" animBg="1"/>
      <p:bldP spid="159337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F127A7B-C4C2-7A45-8380-CCC7A6B20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Hijacking is Hard to Debug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203CC27-770D-7A43-8CE2-0C1D9990F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The victim AS doesn’t see the problem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Picks its own route, might not learn the bogus route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May not cause loss of connectivity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Snooping, with minor performance degradation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Or, loss of connectivity is isolated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only for sources in parts of the Internet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Diagnosing prefix hijacking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Analyzing updates from many vantage points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Launching traceroute from many vantage points</a:t>
            </a:r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44E454D0-5A66-4043-A109-6FE80F12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D81192E-0CDC-F84E-8C45-9F28A8A80F9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Rectangle 2">
            <a:extLst>
              <a:ext uri="{FF2B5EF4-FFF2-40B4-BE49-F238E27FC236}">
                <a16:creationId xmlns:a16="http://schemas.microsoft.com/office/drawing/2014/main" id="{D24D5FE4-A3A2-114D-BFA2-B8F4FF200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Sub-Prefix Hijacking</a:t>
            </a:r>
          </a:p>
        </p:txBody>
      </p:sp>
      <p:sp>
        <p:nvSpPr>
          <p:cNvPr id="1595427" name="Rectangle 35">
            <a:extLst>
              <a:ext uri="{FF2B5EF4-FFF2-40B4-BE49-F238E27FC236}">
                <a16:creationId xmlns:a16="http://schemas.microsoft.com/office/drawing/2014/main" id="{DB472260-479F-FB4A-9419-5BED67B35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5105400"/>
            <a:ext cx="6858000" cy="152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Originating a more-specific prefix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Every AS picks the bogus route for that prefix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Traffic follows the longest matching prefix</a:t>
            </a:r>
          </a:p>
        </p:txBody>
      </p:sp>
      <p:grpSp>
        <p:nvGrpSpPr>
          <p:cNvPr id="28683" name="Group 3">
            <a:extLst>
              <a:ext uri="{FF2B5EF4-FFF2-40B4-BE49-F238E27FC236}">
                <a16:creationId xmlns:a16="http://schemas.microsoft.com/office/drawing/2014/main" id="{8981E042-2593-FC47-9C65-A53DC6703064}"/>
              </a:ext>
            </a:extLst>
          </p:cNvPr>
          <p:cNvGrpSpPr>
            <a:grpSpLocks/>
          </p:cNvGrpSpPr>
          <p:nvPr/>
        </p:nvGrpSpPr>
        <p:grpSpPr bwMode="auto">
          <a:xfrm>
            <a:off x="454025" y="1193800"/>
            <a:ext cx="8447088" cy="3986213"/>
            <a:chOff x="516" y="945"/>
            <a:chExt cx="5004" cy="3195"/>
          </a:xfrm>
        </p:grpSpPr>
        <p:graphicFrame>
          <p:nvGraphicFramePr>
            <p:cNvPr id="28674" name="Object 2">
              <a:extLst>
                <a:ext uri="{FF2B5EF4-FFF2-40B4-BE49-F238E27FC236}">
                  <a16:creationId xmlns:a16="http://schemas.microsoft.com/office/drawing/2014/main" id="{94F4644A-2DF3-734D-9000-B1D6506CA60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7" y="1338"/>
            <a:ext cx="1668" cy="1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37" name="Photo Editor Photo" r:id="rId4" imgW="1270000" imgH="927100" progId="MSPhotoEd.3">
                    <p:embed/>
                  </p:oleObj>
                </mc:Choice>
                <mc:Fallback>
                  <p:oleObj name="Photo Editor Photo" r:id="rId4" imgW="1270000" imgH="927100" progId="MSPhotoEd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1338"/>
                          <a:ext cx="1668" cy="12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675" name="Object 3">
              <a:extLst>
                <a:ext uri="{FF2B5EF4-FFF2-40B4-BE49-F238E27FC236}">
                  <a16:creationId xmlns:a16="http://schemas.microsoft.com/office/drawing/2014/main" id="{44ABA572-CB16-944E-BE06-D10CC1A98A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07" y="945"/>
            <a:ext cx="1671" cy="1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38" name="Photo Editor Photo" r:id="rId6" imgW="1270000" imgH="927100" progId="MSPhotoEd.3">
                    <p:embed/>
                  </p:oleObj>
                </mc:Choice>
                <mc:Fallback>
                  <p:oleObj name="Photo Editor Photo" r:id="rId6" imgW="1270000" imgH="927100" progId="MSPhotoEd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7" y="945"/>
                          <a:ext cx="1671" cy="1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676" name="Object 4">
              <a:extLst>
                <a:ext uri="{FF2B5EF4-FFF2-40B4-BE49-F238E27FC236}">
                  <a16:creationId xmlns:a16="http://schemas.microsoft.com/office/drawing/2014/main" id="{CEC0AA5D-044D-1B48-958D-A2D06E5CD0B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53" y="2517"/>
            <a:ext cx="1671" cy="1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39" name="Photo Editor Photo" r:id="rId7" imgW="1270000" imgH="927100" progId="MSPhotoEd.3">
                    <p:embed/>
                  </p:oleObj>
                </mc:Choice>
                <mc:Fallback>
                  <p:oleObj name="Photo Editor Photo" r:id="rId7" imgW="1270000" imgH="927100" progId="MSPhotoEd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3" y="2517"/>
                          <a:ext cx="1671" cy="1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91" name="Text Box 7">
              <a:extLst>
                <a:ext uri="{FF2B5EF4-FFF2-40B4-BE49-F238E27FC236}">
                  <a16:creationId xmlns:a16="http://schemas.microsoft.com/office/drawing/2014/main" id="{2E361C06-93CE-8049-98D5-1438D06F7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4" y="3048"/>
              <a:ext cx="109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endParaRPr lang="fr-FR" altLang="en-US" sz="1600" b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8677" name="Object 5">
              <a:extLst>
                <a:ext uri="{FF2B5EF4-FFF2-40B4-BE49-F238E27FC236}">
                  <a16:creationId xmlns:a16="http://schemas.microsoft.com/office/drawing/2014/main" id="{D9C50CA9-8D2A-1142-A49F-21FA1172FF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99" y="2647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0" name="Photo Editor Photo" r:id="rId9" imgW="1270000" imgH="927100" progId="MSPhotoEd.3">
                    <p:embed/>
                  </p:oleObj>
                </mc:Choice>
                <mc:Fallback>
                  <p:oleObj name="Photo Editor Photo" r:id="rId9" imgW="1270000" imgH="927100" progId="MSPhotoEd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" y="2647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678" name="Object 6">
              <a:extLst>
                <a:ext uri="{FF2B5EF4-FFF2-40B4-BE49-F238E27FC236}">
                  <a16:creationId xmlns:a16="http://schemas.microsoft.com/office/drawing/2014/main" id="{C7C218A7-771F-5447-AD12-44E7C8388AD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6" y="3501"/>
            <a:ext cx="525" cy="4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1" name="Photo Editor Photo" r:id="rId10" imgW="1270000" imgH="927100" progId="MSPhotoEd.3">
                    <p:embed/>
                  </p:oleObj>
                </mc:Choice>
                <mc:Fallback>
                  <p:oleObj name="Photo Editor Photo" r:id="rId10" imgW="1270000" imgH="927100" progId="MSPhotoEd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" y="3501"/>
                          <a:ext cx="525" cy="4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679" name="Object 7">
              <a:extLst>
                <a:ext uri="{FF2B5EF4-FFF2-40B4-BE49-F238E27FC236}">
                  <a16:creationId xmlns:a16="http://schemas.microsoft.com/office/drawing/2014/main" id="{8A456D53-2396-7148-B29A-B52BD53C44C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04" y="2086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2" name="Photo Editor Photo" r:id="rId11" imgW="1270000" imgH="927100" progId="MSPhotoEd.3">
                    <p:embed/>
                  </p:oleObj>
                </mc:Choice>
                <mc:Fallback>
                  <p:oleObj name="Photo Editor Photo" r:id="rId11" imgW="1270000" imgH="927100" progId="MSPhotoEd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4" y="2086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680" name="Object 8">
              <a:extLst>
                <a:ext uri="{FF2B5EF4-FFF2-40B4-BE49-F238E27FC236}">
                  <a16:creationId xmlns:a16="http://schemas.microsoft.com/office/drawing/2014/main" id="{8D5621BA-15D2-0840-A74A-9807C779DAC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95" y="2922"/>
            <a:ext cx="525" cy="4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3" name="Photo Editor Photo" r:id="rId12" imgW="1270000" imgH="927100" progId="MSPhotoEd.3">
                    <p:embed/>
                  </p:oleObj>
                </mc:Choice>
                <mc:Fallback>
                  <p:oleObj name="Photo Editor Photo" r:id="rId12" imgW="1270000" imgH="927100" progId="MSPhotoEd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5" y="2922"/>
                          <a:ext cx="525" cy="4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92" name="Line 12">
              <a:extLst>
                <a:ext uri="{FF2B5EF4-FFF2-40B4-BE49-F238E27FC236}">
                  <a16:creationId xmlns:a16="http://schemas.microsoft.com/office/drawing/2014/main" id="{C83025D3-C500-0843-A7F3-6C6195AE76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7" y="3240"/>
              <a:ext cx="117" cy="2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Line 13">
              <a:extLst>
                <a:ext uri="{FF2B5EF4-FFF2-40B4-BE49-F238E27FC236}">
                  <a16:creationId xmlns:a16="http://schemas.microsoft.com/office/drawing/2014/main" id="{4DDA0FF1-8B34-5147-9FBD-2005406CFD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5" y="2439"/>
              <a:ext cx="81" cy="2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Line 14">
              <a:extLst>
                <a:ext uri="{FF2B5EF4-FFF2-40B4-BE49-F238E27FC236}">
                  <a16:creationId xmlns:a16="http://schemas.microsoft.com/office/drawing/2014/main" id="{C8FE7FE2-9249-994E-ADBA-EE206663DB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7" y="1566"/>
              <a:ext cx="837" cy="1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Line 15">
              <a:extLst>
                <a:ext uri="{FF2B5EF4-FFF2-40B4-BE49-F238E27FC236}">
                  <a16:creationId xmlns:a16="http://schemas.microsoft.com/office/drawing/2014/main" id="{95B8C074-761B-3842-9D9E-CF876D582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3" y="2367"/>
              <a:ext cx="891" cy="4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Line 16">
              <a:extLst>
                <a:ext uri="{FF2B5EF4-FFF2-40B4-BE49-F238E27FC236}">
                  <a16:creationId xmlns:a16="http://schemas.microsoft.com/office/drawing/2014/main" id="{81A717F1-364D-6A4A-B82D-EFEE2DEAA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3" y="1737"/>
              <a:ext cx="396" cy="4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Line 17">
              <a:extLst>
                <a:ext uri="{FF2B5EF4-FFF2-40B4-BE49-F238E27FC236}">
                  <a16:creationId xmlns:a16="http://schemas.microsoft.com/office/drawing/2014/main" id="{94D80800-1C27-2B4C-AA07-03C806C332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6" y="2691"/>
              <a:ext cx="540" cy="3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Line 18">
              <a:extLst>
                <a:ext uri="{FF2B5EF4-FFF2-40B4-BE49-F238E27FC236}">
                  <a16:creationId xmlns:a16="http://schemas.microsoft.com/office/drawing/2014/main" id="{EA2F4E6D-DD52-3B4B-84D0-ED99DABA1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9" y="2718"/>
              <a:ext cx="225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Line 19">
              <a:extLst>
                <a:ext uri="{FF2B5EF4-FFF2-40B4-BE49-F238E27FC236}">
                  <a16:creationId xmlns:a16="http://schemas.microsoft.com/office/drawing/2014/main" id="{AB327B08-CD7E-2944-BEEC-4B416765B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6" y="3330"/>
              <a:ext cx="0" cy="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20">
              <a:extLst>
                <a:ext uri="{FF2B5EF4-FFF2-40B4-BE49-F238E27FC236}">
                  <a16:creationId xmlns:a16="http://schemas.microsoft.com/office/drawing/2014/main" id="{6500D8DD-7A5A-1441-90EA-5E8BF85394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" y="3924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Line 21">
              <a:extLst>
                <a:ext uri="{FF2B5EF4-FFF2-40B4-BE49-F238E27FC236}">
                  <a16:creationId xmlns:a16="http://schemas.microsoft.com/office/drawing/2014/main" id="{7FAD6D16-6D1C-5A48-9552-75FC681F8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48" y="2142"/>
              <a:ext cx="18" cy="5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Text Box 22">
              <a:extLst>
                <a:ext uri="{FF2B5EF4-FFF2-40B4-BE49-F238E27FC236}">
                  <a16:creationId xmlns:a16="http://schemas.microsoft.com/office/drawing/2014/main" id="{0F30040F-FB27-904A-AF08-67F0BA771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" y="3562"/>
              <a:ext cx="185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1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8703" name="Text Box 23">
              <a:extLst>
                <a:ext uri="{FF2B5EF4-FFF2-40B4-BE49-F238E27FC236}">
                  <a16:creationId xmlns:a16="http://schemas.microsoft.com/office/drawing/2014/main" id="{914E0107-1FCC-4448-8D17-3DC0DA351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" y="2823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2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8704" name="Text Box 24">
              <a:extLst>
                <a:ext uri="{FF2B5EF4-FFF2-40B4-BE49-F238E27FC236}">
                  <a16:creationId xmlns:a16="http://schemas.microsoft.com/office/drawing/2014/main" id="{6A3D9AA7-D175-904D-A245-EFBFB21C5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" y="1798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3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8705" name="Text Box 25">
              <a:extLst>
                <a:ext uri="{FF2B5EF4-FFF2-40B4-BE49-F238E27FC236}">
                  <a16:creationId xmlns:a16="http://schemas.microsoft.com/office/drawing/2014/main" id="{DF95B904-05A1-A74D-A463-D60C64D3A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3" y="1455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4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8706" name="Text Box 26">
              <a:extLst>
                <a:ext uri="{FF2B5EF4-FFF2-40B4-BE49-F238E27FC236}">
                  <a16:creationId xmlns:a16="http://schemas.microsoft.com/office/drawing/2014/main" id="{A46EBC9B-CDD6-614E-9F7E-AB31B1D4D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" y="2275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5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8707" name="Text Box 27">
              <a:extLst>
                <a:ext uri="{FF2B5EF4-FFF2-40B4-BE49-F238E27FC236}">
                  <a16:creationId xmlns:a16="http://schemas.microsoft.com/office/drawing/2014/main" id="{EDC608B1-4753-2949-8BFA-127ADCCCCE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4" y="2985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6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  <p:sp>
          <p:nvSpPr>
            <p:cNvPr id="28708" name="Text Box 28">
              <a:extLst>
                <a:ext uri="{FF2B5EF4-FFF2-40B4-BE49-F238E27FC236}">
                  <a16:creationId xmlns:a16="http://schemas.microsoft.com/office/drawing/2014/main" id="{CCED3CD2-7978-7042-95BB-E812F5404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4" y="2994"/>
              <a:ext cx="18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>
                  <a:latin typeface="Times New Roman" panose="02020603050405020304" pitchFamily="18" charset="0"/>
                </a:rPr>
                <a:t>7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28684" name="Text Box 29">
            <a:extLst>
              <a:ext uri="{FF2B5EF4-FFF2-40B4-BE49-F238E27FC236}">
                <a16:creationId xmlns:a16="http://schemas.microsoft.com/office/drawing/2014/main" id="{E3EFB13A-28CA-4A4A-AA47-672041332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4343400"/>
            <a:ext cx="1971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008000"/>
                </a:solidFill>
                <a:latin typeface="Times New Roman" panose="02020603050405020304" pitchFamily="18" charset="0"/>
              </a:rPr>
              <a:t>12.34.0.0/16</a:t>
            </a:r>
          </a:p>
        </p:txBody>
      </p:sp>
      <p:sp>
        <p:nvSpPr>
          <p:cNvPr id="1595422" name="Freeform 30">
            <a:extLst>
              <a:ext uri="{FF2B5EF4-FFF2-40B4-BE49-F238E27FC236}">
                <a16:creationId xmlns:a16="http://schemas.microsoft.com/office/drawing/2014/main" id="{E067949F-8DC6-214E-B47A-4513F7CC1D0F}"/>
              </a:ext>
            </a:extLst>
          </p:cNvPr>
          <p:cNvSpPr>
            <a:spLocks/>
          </p:cNvSpPr>
          <p:nvPr/>
        </p:nvSpPr>
        <p:spPr bwMode="auto">
          <a:xfrm>
            <a:off x="5459413" y="3892550"/>
            <a:ext cx="2813050" cy="1160463"/>
          </a:xfrm>
          <a:custGeom>
            <a:avLst/>
            <a:gdLst>
              <a:gd name="T0" fmla="*/ 0 w 1772"/>
              <a:gd name="T1" fmla="*/ 2147483647 h 731"/>
              <a:gd name="T2" fmla="*/ 2147483647 w 1772"/>
              <a:gd name="T3" fmla="*/ 2147483647 h 731"/>
              <a:gd name="T4" fmla="*/ 2147483647 w 1772"/>
              <a:gd name="T5" fmla="*/ 2147483647 h 731"/>
              <a:gd name="T6" fmla="*/ 0 60000 65536"/>
              <a:gd name="T7" fmla="*/ 0 60000 65536"/>
              <a:gd name="T8" fmla="*/ 0 60000 65536"/>
              <a:gd name="T9" fmla="*/ 0 w 1772"/>
              <a:gd name="T10" fmla="*/ 0 h 731"/>
              <a:gd name="T11" fmla="*/ 1772 w 1772"/>
              <a:gd name="T12" fmla="*/ 731 h 7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2" h="731">
                <a:moveTo>
                  <a:pt x="0" y="731"/>
                </a:moveTo>
                <a:cubicBezTo>
                  <a:pt x="397" y="439"/>
                  <a:pt x="794" y="148"/>
                  <a:pt x="1089" y="74"/>
                </a:cubicBezTo>
                <a:cubicBezTo>
                  <a:pt x="1384" y="0"/>
                  <a:pt x="1578" y="143"/>
                  <a:pt x="1772" y="287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95423" name="Text Box 31">
            <a:extLst>
              <a:ext uri="{FF2B5EF4-FFF2-40B4-BE49-F238E27FC236}">
                <a16:creationId xmlns:a16="http://schemas.microsoft.com/office/drawing/2014/main" id="{587DA206-19FA-8940-88C4-AB829D2F8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925" y="4586288"/>
            <a:ext cx="2327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CC3300"/>
                </a:solidFill>
                <a:latin typeface="Times New Roman" panose="02020603050405020304" pitchFamily="18" charset="0"/>
              </a:rPr>
              <a:t>12.34.158.0/24</a:t>
            </a:r>
          </a:p>
        </p:txBody>
      </p:sp>
      <p:sp>
        <p:nvSpPr>
          <p:cNvPr id="1595424" name="Freeform 32">
            <a:extLst>
              <a:ext uri="{FF2B5EF4-FFF2-40B4-BE49-F238E27FC236}">
                <a16:creationId xmlns:a16="http://schemas.microsoft.com/office/drawing/2014/main" id="{4A36804C-B45F-5C4E-9EEF-18A74E185C30}"/>
              </a:ext>
            </a:extLst>
          </p:cNvPr>
          <p:cNvSpPr>
            <a:spLocks/>
          </p:cNvSpPr>
          <p:nvPr/>
        </p:nvSpPr>
        <p:spPr bwMode="auto">
          <a:xfrm>
            <a:off x="-49213" y="922338"/>
            <a:ext cx="8875713" cy="3962400"/>
          </a:xfrm>
          <a:custGeom>
            <a:avLst/>
            <a:gdLst>
              <a:gd name="T0" fmla="*/ 2147483647 w 5591"/>
              <a:gd name="T1" fmla="*/ 2147483647 h 2496"/>
              <a:gd name="T2" fmla="*/ 2147483647 w 5591"/>
              <a:gd name="T3" fmla="*/ 2147483647 h 2496"/>
              <a:gd name="T4" fmla="*/ 2147483647 w 5591"/>
              <a:gd name="T5" fmla="*/ 2147483647 h 2496"/>
              <a:gd name="T6" fmla="*/ 2147483647 w 5591"/>
              <a:gd name="T7" fmla="*/ 2147483647 h 2496"/>
              <a:gd name="T8" fmla="*/ 2147483647 w 5591"/>
              <a:gd name="T9" fmla="*/ 2147483647 h 2496"/>
              <a:gd name="T10" fmla="*/ 2147483647 w 5591"/>
              <a:gd name="T11" fmla="*/ 2147483647 h 24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591"/>
              <a:gd name="T19" fmla="*/ 0 h 2496"/>
              <a:gd name="T20" fmla="*/ 5591 w 5591"/>
              <a:gd name="T21" fmla="*/ 2496 h 24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591" h="2496">
                <a:moveTo>
                  <a:pt x="244" y="2320"/>
                </a:moveTo>
                <a:cubicBezTo>
                  <a:pt x="214" y="2408"/>
                  <a:pt x="184" y="2496"/>
                  <a:pt x="225" y="2227"/>
                </a:cubicBezTo>
                <a:cubicBezTo>
                  <a:pt x="266" y="1958"/>
                  <a:pt x="0" y="1046"/>
                  <a:pt x="488" y="705"/>
                </a:cubicBezTo>
                <a:cubicBezTo>
                  <a:pt x="976" y="364"/>
                  <a:pt x="2438" y="255"/>
                  <a:pt x="3155" y="179"/>
                </a:cubicBezTo>
                <a:cubicBezTo>
                  <a:pt x="3872" y="103"/>
                  <a:pt x="4383" y="0"/>
                  <a:pt x="4789" y="248"/>
                </a:cubicBezTo>
                <a:cubicBezTo>
                  <a:pt x="5195" y="496"/>
                  <a:pt x="5457" y="1431"/>
                  <a:pt x="5591" y="1669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95425" name="Freeform 33">
            <a:extLst>
              <a:ext uri="{FF2B5EF4-FFF2-40B4-BE49-F238E27FC236}">
                <a16:creationId xmlns:a16="http://schemas.microsoft.com/office/drawing/2014/main" id="{F546E127-352A-634C-90FD-FE55BFF95B09}"/>
              </a:ext>
            </a:extLst>
          </p:cNvPr>
          <p:cNvSpPr>
            <a:spLocks/>
          </p:cNvSpPr>
          <p:nvPr/>
        </p:nvSpPr>
        <p:spPr bwMode="auto">
          <a:xfrm>
            <a:off x="320675" y="903288"/>
            <a:ext cx="8632825" cy="3913187"/>
          </a:xfrm>
          <a:custGeom>
            <a:avLst/>
            <a:gdLst>
              <a:gd name="T0" fmla="*/ 2147483647 w 5438"/>
              <a:gd name="T1" fmla="*/ 2147483647 h 2465"/>
              <a:gd name="T2" fmla="*/ 2147483647 w 5438"/>
              <a:gd name="T3" fmla="*/ 2147483647 h 2465"/>
              <a:gd name="T4" fmla="*/ 2147483647 w 5438"/>
              <a:gd name="T5" fmla="*/ 2147483647 h 2465"/>
              <a:gd name="T6" fmla="*/ 2147483647 w 5438"/>
              <a:gd name="T7" fmla="*/ 2147483647 h 2465"/>
              <a:gd name="T8" fmla="*/ 2147483647 w 5438"/>
              <a:gd name="T9" fmla="*/ 2147483647 h 2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38"/>
              <a:gd name="T16" fmla="*/ 0 h 2465"/>
              <a:gd name="T17" fmla="*/ 5438 w 5438"/>
              <a:gd name="T18" fmla="*/ 2465 h 24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38" h="2465">
                <a:moveTo>
                  <a:pt x="5438" y="1638"/>
                </a:moveTo>
                <a:cubicBezTo>
                  <a:pt x="5223" y="1211"/>
                  <a:pt x="5009" y="785"/>
                  <a:pt x="4655" y="530"/>
                </a:cubicBezTo>
                <a:cubicBezTo>
                  <a:pt x="4301" y="275"/>
                  <a:pt x="4000" y="128"/>
                  <a:pt x="3316" y="105"/>
                </a:cubicBezTo>
                <a:cubicBezTo>
                  <a:pt x="2632" y="82"/>
                  <a:pt x="1096" y="0"/>
                  <a:pt x="548" y="393"/>
                </a:cubicBezTo>
                <a:cubicBezTo>
                  <a:pt x="0" y="786"/>
                  <a:pt x="14" y="1625"/>
                  <a:pt x="29" y="2465"/>
                </a:cubicBezTo>
              </a:path>
            </a:pathLst>
          </a:custGeom>
          <a:noFill/>
          <a:ln w="50800">
            <a:solidFill>
              <a:srgbClr val="CC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95426" name="Freeform 34">
            <a:extLst>
              <a:ext uri="{FF2B5EF4-FFF2-40B4-BE49-F238E27FC236}">
                <a16:creationId xmlns:a16="http://schemas.microsoft.com/office/drawing/2014/main" id="{50FD8371-9BAF-2048-80C5-B101759F6E3B}"/>
              </a:ext>
            </a:extLst>
          </p:cNvPr>
          <p:cNvSpPr>
            <a:spLocks/>
          </p:cNvSpPr>
          <p:nvPr/>
        </p:nvSpPr>
        <p:spPr bwMode="auto">
          <a:xfrm>
            <a:off x="1647825" y="3048000"/>
            <a:ext cx="2587625" cy="1558925"/>
          </a:xfrm>
          <a:custGeom>
            <a:avLst/>
            <a:gdLst>
              <a:gd name="T0" fmla="*/ 2147483647 w 1630"/>
              <a:gd name="T1" fmla="*/ 2147483647 h 982"/>
              <a:gd name="T2" fmla="*/ 2147483647 w 1630"/>
              <a:gd name="T3" fmla="*/ 2147483647 h 982"/>
              <a:gd name="T4" fmla="*/ 2147483647 w 1630"/>
              <a:gd name="T5" fmla="*/ 2147483647 h 982"/>
              <a:gd name="T6" fmla="*/ 0 w 1630"/>
              <a:gd name="T7" fmla="*/ 2147483647 h 982"/>
              <a:gd name="T8" fmla="*/ 0 60000 65536"/>
              <a:gd name="T9" fmla="*/ 0 60000 65536"/>
              <a:gd name="T10" fmla="*/ 0 60000 65536"/>
              <a:gd name="T11" fmla="*/ 0 60000 65536"/>
              <a:gd name="T12" fmla="*/ 0 w 1630"/>
              <a:gd name="T13" fmla="*/ 0 h 982"/>
              <a:gd name="T14" fmla="*/ 1630 w 1630"/>
              <a:gd name="T15" fmla="*/ 982 h 9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30" h="982">
                <a:moveTo>
                  <a:pt x="1534" y="350"/>
                </a:moveTo>
                <a:cubicBezTo>
                  <a:pt x="1582" y="351"/>
                  <a:pt x="1630" y="353"/>
                  <a:pt x="1471" y="313"/>
                </a:cubicBezTo>
                <a:cubicBezTo>
                  <a:pt x="1312" y="273"/>
                  <a:pt x="827" y="0"/>
                  <a:pt x="582" y="112"/>
                </a:cubicBezTo>
                <a:cubicBezTo>
                  <a:pt x="337" y="224"/>
                  <a:pt x="97" y="836"/>
                  <a:pt x="0" y="982"/>
                </a:cubicBezTo>
              </a:path>
            </a:pathLst>
          </a:custGeom>
          <a:noFill/>
          <a:ln w="50800">
            <a:solidFill>
              <a:srgbClr val="CC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0" name="Slide Number Placeholder 5">
            <a:extLst>
              <a:ext uri="{FF2B5EF4-FFF2-40B4-BE49-F238E27FC236}">
                <a16:creationId xmlns:a16="http://schemas.microsoft.com/office/drawing/2014/main" id="{94814933-DF81-5E48-8CCC-428E2A06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38FFA90-4950-A942-801F-EBBB47769FC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5427" grpId="0" build="p"/>
      <p:bldP spid="1595422" grpId="0" animBg="1"/>
      <p:bldP spid="1595422" grpId="1" animBg="1"/>
      <p:bldP spid="1595423" grpId="0"/>
      <p:bldP spid="1595424" grpId="0" animBg="1"/>
      <p:bldP spid="1595424" grpId="1" animBg="1"/>
      <p:bldP spid="1595425" grpId="0" animBg="1"/>
      <p:bldP spid="15954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DCAB854-4C4F-C84C-BA55-8411FD849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to Hijack a Prefix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C2B41E2-A93F-5240-98E7-F1D6CD568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The hijacking AS has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Router with BGP session(s)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Configured to originate the prefix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Getting access to the router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Network operator makes configuration mistake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Disgruntled operator launches an attack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Outsider breaks in to the router and reconfigures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Getting other ASes to believe bogus route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Neighbor ASes do not discard the bogus route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E.g., not doing protective filtering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4B1CC04-3EA5-D341-8D2E-5A420600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5EF3453-980B-8049-A230-E90CF80DBE8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D48B0A7-E828-304A-8872-9FC674530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YouTube Outage on Feb 24, 2008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F5F4046-6339-C94E-A294-AC9DA9867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334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YouTube (AS 36561):   208.65.152.0/22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Pakistan Telecom (AS 17557)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Government order to block access to YouTube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Announces 208.65.153.0/24 to PCCW (AS 3491)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All packets to YouTube get dropped on the floor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Mistakes were made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AS 17557: announce to everyone, not just customers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AS 3491: not filtering routes announced by AS 17557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Lasted 100 minutes for some, 2 hours for others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185773E-A6FF-1144-A09E-F3DE0D4F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91AF42B-48D9-EF42-8C57-88D366015EB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CFC9294-9C8C-1244-A532-1005433E9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Timeline (UTC Time)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BB21DDD-085E-A941-96F5-5BC5CB950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334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18:47:45:   First evidence of hijacked /24 route in Asia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18:48:00:   Several big trans-Pacific providers carrying route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18:49:30:   Bogus route fully propagated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20:07:25:   YouTube advertising /24 to attract traffic back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20:08:30:   Many (but not all) providers are using valid route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20:18:43:   YouTube announces two more-specific /25 routes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20:19:37:   Some more providers start using the /25 routes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20:50:59:   AS 17557 starts prepending (“3491 17557 17557”)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20:59:39:   AS 3491 disconnects AS 17557</a:t>
            </a:r>
          </a:p>
          <a:p>
            <a:pPr>
              <a:spcAft>
                <a:spcPts val="600"/>
              </a:spcAft>
            </a:pPr>
            <a:r>
              <a:rPr lang="en-US" altLang="en-US" sz="2600">
                <a:solidFill>
                  <a:schemeClr val="tx1"/>
                </a:solidFill>
                <a:ea typeface="ＭＳ Ｐゴシック" panose="020B0600070205080204" pitchFamily="34" charset="-128"/>
              </a:rPr>
              <a:t>21:00:00:   Videos of cats flushing toilets are available again!</a:t>
            </a:r>
          </a:p>
          <a:p>
            <a:pPr>
              <a:spcAft>
                <a:spcPts val="600"/>
              </a:spcAft>
            </a:pPr>
            <a:endParaRPr lang="en-US" altLang="en-US" sz="26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EA4247F-00AC-564A-8C3E-4FE790B2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1005D97-DD0D-9445-A8EE-5C290755754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83F9117-6FED-8047-84DD-0B533E006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Another Example: Spammers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84998E57-77AB-D746-9C44-6D6FF9970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Spammers sending spam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Form a (bidrectional) TCP connection to mail server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Send a bunch of spam e-mail, then disconnect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But, best not to use your real IP address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Relatively easy to trace back to you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Could hijack someone’s address space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But you might not receive all the (TCP) return traffic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How to evade detection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Hijack unused (i.e., unallocated) address block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Temporarily use the IP addresses to send your spam</a:t>
            </a:r>
          </a:p>
          <a:p>
            <a:pPr lvl="1"/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5">
            <a:extLst>
              <a:ext uri="{FF2B5EF4-FFF2-40B4-BE49-F238E27FC236}">
                <a16:creationId xmlns:a16="http://schemas.microsoft.com/office/drawing/2014/main" id="{B5C7775F-C792-B742-BB8D-99DC8135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5087D0B-C5E9-5142-A967-0D623C51AB9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>
            <a:extLst>
              <a:ext uri="{FF2B5EF4-FFF2-40B4-BE49-F238E27FC236}">
                <a16:creationId xmlns:a16="http://schemas.microsoft.com/office/drawing/2014/main" id="{189A3B2E-3126-9B4E-80A0-BBDB8BBC2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AS Path</a:t>
            </a:r>
          </a:p>
        </p:txBody>
      </p:sp>
      <p:sp>
        <p:nvSpPr>
          <p:cNvPr id="35844" name="Rectangle 5">
            <a:extLst>
              <a:ext uri="{FF2B5EF4-FFF2-40B4-BE49-F238E27FC236}">
                <a16:creationId xmlns:a16="http://schemas.microsoft.com/office/drawing/2014/main" id="{F3EFCB58-478E-2A46-B587-862118A492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34820" name="Slide Number Placeholder 5">
            <a:extLst>
              <a:ext uri="{FF2B5EF4-FFF2-40B4-BE49-F238E27FC236}">
                <a16:creationId xmlns:a16="http://schemas.microsoft.com/office/drawing/2014/main" id="{9BD95A7F-5C90-AA48-90CE-20F70656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23DFC2C-3F55-8E43-9C9C-9A1E7B143A4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>
            <a:extLst>
              <a:ext uri="{FF2B5EF4-FFF2-40B4-BE49-F238E27FC236}">
                <a16:creationId xmlns:a16="http://schemas.microsoft.com/office/drawing/2014/main" id="{5E6560B3-39EF-EE4D-B1D1-E11967166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Bogus AS Paths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2AE790EF-DED4-FB4B-9CA8-62061FFDC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Remove ASes from the AS path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turn “701 3715 88” into “701 88”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Motivations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Attract sources that normally try to avoid AS 3715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Help AS 88 look like it is closer to the Internet’s core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Who can tell that this AS path is a lie?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Maybe AS 88 </a:t>
            </a:r>
            <a:r>
              <a:rPr lang="en-US" altLang="en-US" sz="2400" i="1">
                <a:ea typeface="ＭＳ Ｐゴシック" panose="020B0600070205080204" pitchFamily="34" charset="-128"/>
              </a:rPr>
              <a:t>does </a:t>
            </a:r>
            <a:r>
              <a:rPr lang="en-US" altLang="en-US" sz="2400">
                <a:ea typeface="ＭＳ Ｐゴシック" panose="020B0600070205080204" pitchFamily="34" charset="-128"/>
              </a:rPr>
              <a:t>connect to AS 701 directly</a:t>
            </a:r>
          </a:p>
          <a:p>
            <a:pPr lvl="1"/>
            <a:endParaRPr lang="en-US" altLang="en-US" sz="2400">
              <a:ea typeface="ＭＳ Ｐゴシック" panose="020B0600070205080204" pitchFamily="34" charset="-128"/>
            </a:endParaRPr>
          </a:p>
        </p:txBody>
      </p:sp>
      <p:graphicFrame>
        <p:nvGraphicFramePr>
          <p:cNvPr id="35842" name="Object 2">
            <a:extLst>
              <a:ext uri="{FF2B5EF4-FFF2-40B4-BE49-F238E27FC236}">
                <a16:creationId xmlns:a16="http://schemas.microsoft.com/office/drawing/2014/main" id="{923025C5-1982-4D44-8EFB-25727965C7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2400" y="4724400"/>
          <a:ext cx="19050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7" name="Photo Editor Photo" r:id="rId3" imgW="1270000" imgH="927100" progId="MSPhotoEd.3">
                  <p:embed/>
                </p:oleObj>
              </mc:Choice>
              <mc:Fallback>
                <p:oleObj name="Photo Editor Photo" r:id="rId3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4724400"/>
                        <a:ext cx="19050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>
            <a:extLst>
              <a:ext uri="{FF2B5EF4-FFF2-40B4-BE49-F238E27FC236}">
                <a16:creationId xmlns:a16="http://schemas.microsoft.com/office/drawing/2014/main" id="{559ED408-A631-B147-9D8A-BAB843DD5A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84900" y="5102225"/>
          <a:ext cx="1114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8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5102225"/>
                        <a:ext cx="11144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Line 6">
            <a:extLst>
              <a:ext uri="{FF2B5EF4-FFF2-40B4-BE49-F238E27FC236}">
                <a16:creationId xmlns:a16="http://schemas.microsoft.com/office/drawing/2014/main" id="{AFB038D7-2F6C-2349-91B4-AF7591890E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02250" y="5492750"/>
            <a:ext cx="9985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7">
            <a:extLst>
              <a:ext uri="{FF2B5EF4-FFF2-40B4-BE49-F238E27FC236}">
                <a16:creationId xmlns:a16="http://schemas.microsoft.com/office/drawing/2014/main" id="{8D45206D-A678-144C-840C-727D86618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5186363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701</a:t>
            </a:r>
          </a:p>
        </p:txBody>
      </p:sp>
      <p:sp>
        <p:nvSpPr>
          <p:cNvPr id="35849" name="Text Box 8">
            <a:extLst>
              <a:ext uri="{FF2B5EF4-FFF2-40B4-BE49-F238E27FC236}">
                <a16:creationId xmlns:a16="http://schemas.microsoft.com/office/drawing/2014/main" id="{E5FC55CA-9E1B-A747-AB19-B1753608D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313" y="5294313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88</a:t>
            </a:r>
          </a:p>
        </p:txBody>
      </p:sp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5BD22DEB-D0CF-CD41-817B-7B647F0579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3838" y="4918075"/>
          <a:ext cx="1420812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9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4918075"/>
                        <a:ext cx="1420812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0" name="Text Box 10">
            <a:extLst>
              <a:ext uri="{FF2B5EF4-FFF2-40B4-BE49-F238E27FC236}">
                <a16:creationId xmlns:a16="http://schemas.microsoft.com/office/drawing/2014/main" id="{33A59650-97DB-154B-86DF-564F969DD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013" y="5219700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3715</a:t>
            </a:r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302DAFCE-0389-A64C-997B-DAC6D46723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9288" y="5454650"/>
            <a:ext cx="9985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Freeform 12">
            <a:extLst>
              <a:ext uri="{FF2B5EF4-FFF2-40B4-BE49-F238E27FC236}">
                <a16:creationId xmlns:a16="http://schemas.microsoft.com/office/drawing/2014/main" id="{FB815F73-1FCB-C74E-BF40-1D6239FFC35D}"/>
              </a:ext>
            </a:extLst>
          </p:cNvPr>
          <p:cNvSpPr>
            <a:spLocks/>
          </p:cNvSpPr>
          <p:nvPr/>
        </p:nvSpPr>
        <p:spPr bwMode="auto">
          <a:xfrm>
            <a:off x="2882900" y="5800725"/>
            <a:ext cx="3686175" cy="352425"/>
          </a:xfrm>
          <a:custGeom>
            <a:avLst/>
            <a:gdLst>
              <a:gd name="T0" fmla="*/ 0 w 2322"/>
              <a:gd name="T1" fmla="*/ 2147483647 h 222"/>
              <a:gd name="T2" fmla="*/ 2147483647 w 2322"/>
              <a:gd name="T3" fmla="*/ 2147483647 h 222"/>
              <a:gd name="T4" fmla="*/ 2147483647 w 2322"/>
              <a:gd name="T5" fmla="*/ 0 h 222"/>
              <a:gd name="T6" fmla="*/ 0 60000 65536"/>
              <a:gd name="T7" fmla="*/ 0 60000 65536"/>
              <a:gd name="T8" fmla="*/ 0 60000 65536"/>
              <a:gd name="T9" fmla="*/ 0 w 2322"/>
              <a:gd name="T10" fmla="*/ 0 h 222"/>
              <a:gd name="T11" fmla="*/ 2322 w 2322"/>
              <a:gd name="T12" fmla="*/ 222 h 2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2" h="222">
                <a:moveTo>
                  <a:pt x="0" y="24"/>
                </a:moveTo>
                <a:cubicBezTo>
                  <a:pt x="435" y="123"/>
                  <a:pt x="871" y="222"/>
                  <a:pt x="1258" y="218"/>
                </a:cubicBezTo>
                <a:cubicBezTo>
                  <a:pt x="1645" y="214"/>
                  <a:pt x="1983" y="107"/>
                  <a:pt x="2322" y="0"/>
                </a:cubicBezTo>
              </a:path>
            </a:pathLst>
          </a:custGeom>
          <a:noFill/>
          <a:ln w="38100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2CF06B98-09F7-F145-8F52-6C00B51ED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564673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35854" name="Slide Number Placeholder 5">
            <a:extLst>
              <a:ext uri="{FF2B5EF4-FFF2-40B4-BE49-F238E27FC236}">
                <a16:creationId xmlns:a16="http://schemas.microsoft.com/office/drawing/2014/main" id="{40B583F0-3521-EF41-9B3B-F3800C98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53E30B-E8AA-FF4C-8D2A-37EDB58B2C7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196C1DFD-CD08-D34F-B093-355D19EDE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Bogus AS Paths</a:t>
            </a:r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B14D162E-2B79-2B41-9E24-4FB21A21F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Add ASes to the path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turn “701 88” into “701 3715 88”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Motivations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Trigger loop detection in AS 3715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Denial-of-service attack on AS 3715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Or, blocking unwanted traffic coming from AS 3715!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Make your AS look like is has richer connectivity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Who can tell the AS path is a lie?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AS 3715 could, if it could see the route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AS 88 could, but would it really care?</a:t>
            </a:r>
          </a:p>
        </p:txBody>
      </p:sp>
      <p:graphicFrame>
        <p:nvGraphicFramePr>
          <p:cNvPr id="36866" name="Object 2">
            <a:extLst>
              <a:ext uri="{FF2B5EF4-FFF2-40B4-BE49-F238E27FC236}">
                <a16:creationId xmlns:a16="http://schemas.microsoft.com/office/drawing/2014/main" id="{EAF6ABA2-AC39-C04C-9635-A40DAE4C3B3A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705600" y="914400"/>
          <a:ext cx="19050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Photo Editor Photo" r:id="rId3" imgW="1270000" imgH="927100" progId="MSPhotoEd.3">
                  <p:embed/>
                </p:oleObj>
              </mc:Choice>
              <mc:Fallback>
                <p:oleObj name="Photo Editor Photo" r:id="rId3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914400"/>
                        <a:ext cx="19050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>
            <a:extLst>
              <a:ext uri="{FF2B5EF4-FFF2-40B4-BE49-F238E27FC236}">
                <a16:creationId xmlns:a16="http://schemas.microsoft.com/office/drawing/2014/main" id="{E77206F4-7366-0D40-A82E-AE3AE43847C2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496175" y="2757488"/>
          <a:ext cx="1114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6175" y="2757488"/>
                        <a:ext cx="11144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Line 8">
            <a:extLst>
              <a:ext uri="{FF2B5EF4-FFF2-40B4-BE49-F238E27FC236}">
                <a16:creationId xmlns:a16="http://schemas.microsoft.com/office/drawing/2014/main" id="{2DB2820A-A201-D54A-ACC3-6C981B10E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2189163"/>
            <a:ext cx="2286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Text Box 9">
            <a:extLst>
              <a:ext uri="{FF2B5EF4-FFF2-40B4-BE49-F238E27FC236}">
                <a16:creationId xmlns:a16="http://schemas.microsoft.com/office/drawing/2014/main" id="{3CAE317D-73D7-C04B-9514-AE250BB3C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988" y="1350963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701</a:t>
            </a:r>
          </a:p>
        </p:txBody>
      </p:sp>
      <p:sp>
        <p:nvSpPr>
          <p:cNvPr id="36872" name="Text Box 10">
            <a:extLst>
              <a:ext uri="{FF2B5EF4-FFF2-40B4-BE49-F238E27FC236}">
                <a16:creationId xmlns:a16="http://schemas.microsoft.com/office/drawing/2014/main" id="{E5229A74-C20D-534A-85EE-E9E2284B7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9075" y="2951163"/>
            <a:ext cx="466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88</a:t>
            </a:r>
          </a:p>
        </p:txBody>
      </p:sp>
      <p:sp>
        <p:nvSpPr>
          <p:cNvPr id="36873" name="Slide Number Placeholder 5">
            <a:extLst>
              <a:ext uri="{FF2B5EF4-FFF2-40B4-BE49-F238E27FC236}">
                <a16:creationId xmlns:a16="http://schemas.microsoft.com/office/drawing/2014/main" id="{312395DE-CA23-BE41-9567-ABED7C11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0DFA1F1-E4B8-FC4C-A8D8-918D6694AFF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2">
            <a:extLst>
              <a:ext uri="{FF2B5EF4-FFF2-40B4-BE49-F238E27FC236}">
                <a16:creationId xmlns:a16="http://schemas.microsoft.com/office/drawing/2014/main" id="{4E735E1C-7F76-004F-941B-784FC87B6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Interdomain Routing</a:t>
            </a:r>
          </a:p>
        </p:txBody>
      </p:sp>
      <p:sp>
        <p:nvSpPr>
          <p:cNvPr id="17418" name="Rectangle 3">
            <a:extLst>
              <a:ext uri="{FF2B5EF4-FFF2-40B4-BE49-F238E27FC236}">
                <a16:creationId xmlns:a16="http://schemas.microsoft.com/office/drawing/2014/main" id="{0EFBB8AE-3CEF-534F-B0BB-6AAF9A9E8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AS-level topology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Nodes are Autonomous Systems (ASes)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Edges are links and business relationships</a:t>
            </a:r>
          </a:p>
        </p:txBody>
      </p:sp>
      <p:graphicFrame>
        <p:nvGraphicFramePr>
          <p:cNvPr id="17410" name="Object 2">
            <a:extLst>
              <a:ext uri="{FF2B5EF4-FFF2-40B4-BE49-F238E27FC236}">
                <a16:creationId xmlns:a16="http://schemas.microsoft.com/office/drawing/2014/main" id="{538FA324-3DBB-8B41-AE1D-80CC7E1C62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9263" y="2971800"/>
          <a:ext cx="2465387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7" name="Photo Editor Photo" r:id="rId4" imgW="1270000" imgH="927100" progId="MSPhotoEd.3">
                  <p:embed/>
                </p:oleObj>
              </mc:Choice>
              <mc:Fallback>
                <p:oleObj name="Photo Editor Photo" r:id="rId4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263" y="2971800"/>
                        <a:ext cx="2465387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>
            <a:extLst>
              <a:ext uri="{FF2B5EF4-FFF2-40B4-BE49-F238E27FC236}">
                <a16:creationId xmlns:a16="http://schemas.microsoft.com/office/drawing/2014/main" id="{BCD54362-1BAA-CA42-8DB9-188E70B531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9800" y="3355975"/>
          <a:ext cx="246062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8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3355975"/>
                        <a:ext cx="2460625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6ECE7855-41E6-D24E-BC50-F148CB8600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6975" y="4510088"/>
          <a:ext cx="24653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9" name="Photo Editor Photo" r:id="rId7" imgW="1270000" imgH="927100" progId="MSPhotoEd.3">
                  <p:embed/>
                </p:oleObj>
              </mc:Choice>
              <mc:Fallback>
                <p:oleObj name="Photo Editor Photo" r:id="rId7" imgW="1270000" imgH="9271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4510088"/>
                        <a:ext cx="24653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 Box 7">
            <a:extLst>
              <a:ext uri="{FF2B5EF4-FFF2-40B4-BE49-F238E27FC236}">
                <a16:creationId xmlns:a16="http://schemas.microsoft.com/office/drawing/2014/main" id="{CCB554A5-EE3C-9D4F-83E2-D735F2A22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75" y="50292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US" altLang="en-US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17413" name="Object 5">
            <a:extLst>
              <a:ext uri="{FF2B5EF4-FFF2-40B4-BE49-F238E27FC236}">
                <a16:creationId xmlns:a16="http://schemas.microsoft.com/office/drawing/2014/main" id="{470BE7A5-6B0A-2246-A695-F81EEC204D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1713" y="4637088"/>
          <a:ext cx="12001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0" name="Photo Editor Photo" r:id="rId9" imgW="1270000" imgH="927100" progId="MSPhotoEd.3">
                  <p:embed/>
                </p:oleObj>
              </mc:Choice>
              <mc:Fallback>
                <p:oleObj name="Photo Editor Photo" r:id="rId9" imgW="1270000" imgH="9271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4637088"/>
                        <a:ext cx="12001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>
            <a:extLst>
              <a:ext uri="{FF2B5EF4-FFF2-40B4-BE49-F238E27FC236}">
                <a16:creationId xmlns:a16="http://schemas.microsoft.com/office/drawing/2014/main" id="{78CE4477-80D2-9740-849C-F1DCB3C5C6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838" y="5472113"/>
          <a:ext cx="7747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1" name="Photo Editor Photo" r:id="rId10" imgW="1270000" imgH="927100" progId="MSPhotoEd.3">
                  <p:embed/>
                </p:oleObj>
              </mc:Choice>
              <mc:Fallback>
                <p:oleObj name="Photo Editor Photo" r:id="rId10" imgW="1270000" imgH="927100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5472113"/>
                        <a:ext cx="77470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>
            <a:extLst>
              <a:ext uri="{FF2B5EF4-FFF2-40B4-BE49-F238E27FC236}">
                <a16:creationId xmlns:a16="http://schemas.microsoft.com/office/drawing/2014/main" id="{13042013-B204-B24A-A550-C6E3479872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7475" y="4087813"/>
          <a:ext cx="12001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2" name="Photo Editor Photo" r:id="rId11" imgW="1270000" imgH="927100" progId="MSPhotoEd.3">
                  <p:embed/>
                </p:oleObj>
              </mc:Choice>
              <mc:Fallback>
                <p:oleObj name="Photo Editor Photo" r:id="rId11" imgW="1270000" imgH="927100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5" y="4087813"/>
                        <a:ext cx="12001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>
            <a:extLst>
              <a:ext uri="{FF2B5EF4-FFF2-40B4-BE49-F238E27FC236}">
                <a16:creationId xmlns:a16="http://schemas.microsoft.com/office/drawing/2014/main" id="{65156021-9A9B-974E-BF44-D62FAEB53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9013" y="4905375"/>
          <a:ext cx="7747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3" name="Photo Editor Photo" r:id="rId12" imgW="1270000" imgH="927100" progId="MSPhotoEd.3">
                  <p:embed/>
                </p:oleObj>
              </mc:Choice>
              <mc:Fallback>
                <p:oleObj name="Photo Editor Photo" r:id="rId12" imgW="1270000" imgH="927100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9013" y="4905375"/>
                        <a:ext cx="7747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Line 12">
            <a:extLst>
              <a:ext uri="{FF2B5EF4-FFF2-40B4-BE49-F238E27FC236}">
                <a16:creationId xmlns:a16="http://schemas.microsoft.com/office/drawing/2014/main" id="{F6448FB3-BB09-EC4B-BFF6-3EC9E3A0A8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6500" y="5216525"/>
            <a:ext cx="171450" cy="290513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70B21552-5381-DA44-BE02-A5BC1E02B8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8600" y="4432300"/>
            <a:ext cx="119063" cy="273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>
            <a:extLst>
              <a:ext uri="{FF2B5EF4-FFF2-40B4-BE49-F238E27FC236}">
                <a16:creationId xmlns:a16="http://schemas.microsoft.com/office/drawing/2014/main" id="{3A0ED157-172C-464A-96F6-ECC638D9CC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41525" y="4503738"/>
            <a:ext cx="252413" cy="246062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D548D53B-8A04-CC48-B4F1-0C22027057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5438" y="3297238"/>
            <a:ext cx="1792287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>
            <a:extLst>
              <a:ext uri="{FF2B5EF4-FFF2-40B4-BE49-F238E27FC236}">
                <a16:creationId xmlns:a16="http://schemas.microsoft.com/office/drawing/2014/main" id="{41DCC671-6AC0-3247-849B-4DD1999A33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7225" y="3579813"/>
            <a:ext cx="1235075" cy="131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>
            <a:extLst>
              <a:ext uri="{FF2B5EF4-FFF2-40B4-BE49-F238E27FC236}">
                <a16:creationId xmlns:a16="http://schemas.microsoft.com/office/drawing/2014/main" id="{9BCD00D9-C64A-E14F-A627-FE0DDB0525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3900" y="3905250"/>
            <a:ext cx="1047750" cy="1143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>
            <a:extLst>
              <a:ext uri="{FF2B5EF4-FFF2-40B4-BE49-F238E27FC236}">
                <a16:creationId xmlns:a16="http://schemas.microsoft.com/office/drawing/2014/main" id="{CB5FEE30-77BA-304F-A269-D78D4C166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7538" y="4133850"/>
            <a:ext cx="1592262" cy="511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id="{77EF9F91-E875-F945-9253-BBB94C447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2738" y="4362450"/>
            <a:ext cx="1312862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id="{7BBC651A-B22A-3B40-BE85-59BE47BFC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9675" y="4432300"/>
            <a:ext cx="1447800" cy="652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0658ED26-C962-5C4D-8810-F136AC5E2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9075" y="3746500"/>
            <a:ext cx="584200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>
            <a:extLst>
              <a:ext uri="{FF2B5EF4-FFF2-40B4-BE49-F238E27FC236}">
                <a16:creationId xmlns:a16="http://schemas.microsoft.com/office/drawing/2014/main" id="{57D39F7A-19D6-2844-ACEE-B912CE5EE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5525" y="4071938"/>
            <a:ext cx="503238" cy="28257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id="{308DD81D-52E9-4A46-AB4B-E659C9BF84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3425" y="4548188"/>
            <a:ext cx="676275" cy="166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>
            <a:extLst>
              <a:ext uri="{FF2B5EF4-FFF2-40B4-BE49-F238E27FC236}">
                <a16:creationId xmlns:a16="http://schemas.microsoft.com/office/drawing/2014/main" id="{CE6CF721-3023-F443-8AD9-B29820F2A2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9163" y="4679950"/>
            <a:ext cx="795337" cy="315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746CB470-E2F8-C148-A744-254E55DAE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9038" y="4511675"/>
            <a:ext cx="304800" cy="423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>
            <a:extLst>
              <a:ext uri="{FF2B5EF4-FFF2-40B4-BE49-F238E27FC236}">
                <a16:creationId xmlns:a16="http://schemas.microsoft.com/office/drawing/2014/main" id="{93539DC3-569C-F04B-82BE-17A47275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3275" y="4705350"/>
            <a:ext cx="331788" cy="28257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>
            <a:extLst>
              <a:ext uri="{FF2B5EF4-FFF2-40B4-BE49-F238E27FC236}">
                <a16:creationId xmlns:a16="http://schemas.microsoft.com/office/drawing/2014/main" id="{2BE76BB9-371B-1D42-B94E-FA42A11E2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5303838"/>
            <a:ext cx="0" cy="4413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>
            <a:extLst>
              <a:ext uri="{FF2B5EF4-FFF2-40B4-BE49-F238E27FC236}">
                <a16:creationId xmlns:a16="http://schemas.microsoft.com/office/drawing/2014/main" id="{63C1793A-3390-E14A-B310-B537BCDFD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2838" y="5884863"/>
            <a:ext cx="173037" cy="3016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>
            <a:extLst>
              <a:ext uri="{FF2B5EF4-FFF2-40B4-BE49-F238E27FC236}">
                <a16:creationId xmlns:a16="http://schemas.microsoft.com/office/drawing/2014/main" id="{0B7A5E46-138A-2240-9043-80DC60B2C9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0138" y="4141788"/>
            <a:ext cx="26987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>
            <a:extLst>
              <a:ext uri="{FF2B5EF4-FFF2-40B4-BE49-F238E27FC236}">
                <a16:creationId xmlns:a16="http://schemas.microsoft.com/office/drawing/2014/main" id="{CBF587E9-1E78-D14B-AEFC-517FF6675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6413" y="4230688"/>
            <a:ext cx="0" cy="369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Text Box 31">
            <a:extLst>
              <a:ext uri="{FF2B5EF4-FFF2-40B4-BE49-F238E27FC236}">
                <a16:creationId xmlns:a16="http://schemas.microsoft.com/office/drawing/2014/main" id="{9A1E99F7-826F-EB49-A6A1-559A33AC3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113" y="55276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1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0" name="Text Box 32">
            <a:extLst>
              <a:ext uri="{FF2B5EF4-FFF2-40B4-BE49-F238E27FC236}">
                <a16:creationId xmlns:a16="http://schemas.microsoft.com/office/drawing/2014/main" id="{866086F8-F096-4C43-B844-65C320DF3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480695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2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1" name="Text Box 33">
            <a:extLst>
              <a:ext uri="{FF2B5EF4-FFF2-40B4-BE49-F238E27FC236}">
                <a16:creationId xmlns:a16="http://schemas.microsoft.com/office/drawing/2014/main" id="{C7C13AEF-9CFF-3A4D-85C8-2F153C1B6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688" y="3805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3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2" name="Text Box 34">
            <a:extLst>
              <a:ext uri="{FF2B5EF4-FFF2-40B4-BE49-F238E27FC236}">
                <a16:creationId xmlns:a16="http://schemas.microsoft.com/office/drawing/2014/main" id="{B878241B-4D67-874C-820E-6ED10A394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347186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4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3" name="Text Box 35">
            <a:extLst>
              <a:ext uri="{FF2B5EF4-FFF2-40B4-BE49-F238E27FC236}">
                <a16:creationId xmlns:a16="http://schemas.microsoft.com/office/drawing/2014/main" id="{4C064165-BBB2-0447-B5E8-53684B944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800" y="427196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5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4" name="Text Box 36">
            <a:extLst>
              <a:ext uri="{FF2B5EF4-FFF2-40B4-BE49-F238E27FC236}">
                <a16:creationId xmlns:a16="http://schemas.microsoft.com/office/drawing/2014/main" id="{98690968-59F7-D344-B795-82548E4D5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49672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6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5" name="Text Box 37">
            <a:extLst>
              <a:ext uri="{FF2B5EF4-FFF2-40B4-BE49-F238E27FC236}">
                <a16:creationId xmlns:a16="http://schemas.microsoft.com/office/drawing/2014/main" id="{002DC367-F8F3-A642-96DB-C45D80D96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49768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7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7446" name="Text Box 38">
            <a:extLst>
              <a:ext uri="{FF2B5EF4-FFF2-40B4-BE49-F238E27FC236}">
                <a16:creationId xmlns:a16="http://schemas.microsoft.com/office/drawing/2014/main" id="{CFBDDD09-A830-AC40-9298-51944983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313" y="5956300"/>
            <a:ext cx="105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 b="0">
                <a:latin typeface="Times New Roman" panose="02020603050405020304" pitchFamily="18" charset="0"/>
              </a:rPr>
              <a:t>Client</a:t>
            </a:r>
            <a:endParaRPr lang="en-US" altLang="en-US" sz="2800" b="0">
              <a:solidFill>
                <a:srgbClr val="3333FF"/>
              </a:solidFill>
              <a:latin typeface="Times" pitchFamily="2" charset="0"/>
            </a:endParaRPr>
          </a:p>
        </p:txBody>
      </p:sp>
      <p:sp>
        <p:nvSpPr>
          <p:cNvPr id="17447" name="Text Box 39">
            <a:extLst>
              <a:ext uri="{FF2B5EF4-FFF2-40B4-BE49-F238E27FC236}">
                <a16:creationId xmlns:a16="http://schemas.microsoft.com/office/drawing/2014/main" id="{39583866-E37F-414F-9A84-1771F4488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5667375"/>
            <a:ext cx="1811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 b="0">
                <a:latin typeface="Times New Roman" panose="02020603050405020304" pitchFamily="18" charset="0"/>
              </a:rPr>
              <a:t>Web server</a:t>
            </a:r>
          </a:p>
        </p:txBody>
      </p:sp>
      <p:sp>
        <p:nvSpPr>
          <p:cNvPr id="17448" name="Slide Number Placeholder 5">
            <a:extLst>
              <a:ext uri="{FF2B5EF4-FFF2-40B4-BE49-F238E27FC236}">
                <a16:creationId xmlns:a16="http://schemas.microsoft.com/office/drawing/2014/main" id="{D3DCE664-9EEF-994E-BC52-3A6361C8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93BCFB-B2E8-704A-BED0-A4E1CCACEB3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Line 13">
            <a:extLst>
              <a:ext uri="{FF2B5EF4-FFF2-40B4-BE49-F238E27FC236}">
                <a16:creationId xmlns:a16="http://schemas.microsoft.com/office/drawing/2014/main" id="{B0145E86-C997-AF48-B35C-CD185F75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514975"/>
            <a:ext cx="696913" cy="3524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4">
            <a:extLst>
              <a:ext uri="{FF2B5EF4-FFF2-40B4-BE49-F238E27FC236}">
                <a16:creationId xmlns:a16="http://schemas.microsoft.com/office/drawing/2014/main" id="{2176CEAD-20A0-2140-B1EF-573C28800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Bogus AS Paths</a:t>
            </a:r>
          </a:p>
        </p:txBody>
      </p:sp>
      <p:sp>
        <p:nvSpPr>
          <p:cNvPr id="38919" name="Rectangle 5">
            <a:extLst>
              <a:ext uri="{FF2B5EF4-FFF2-40B4-BE49-F238E27FC236}">
                <a16:creationId xmlns:a16="http://schemas.microsoft.com/office/drawing/2014/main" id="{E72E572B-1C9C-0F4B-83B0-3A012AF47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Adds AS hop(s) at the end of the path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turns “701 88” into “701 88 3”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Motivations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Evade detection for a bogus route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by adding the legitimate AS to the end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Hard to tell that the AS path is bogus…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Even if other ASes filter based on prefix ownership</a:t>
            </a:r>
          </a:p>
        </p:txBody>
      </p:sp>
      <p:graphicFrame>
        <p:nvGraphicFramePr>
          <p:cNvPr id="37890" name="Object 2">
            <a:extLst>
              <a:ext uri="{FF2B5EF4-FFF2-40B4-BE49-F238E27FC236}">
                <a16:creationId xmlns:a16="http://schemas.microsoft.com/office/drawing/2014/main" id="{833A39C0-069A-6541-93D0-E058FB455D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30550" y="4572000"/>
          <a:ext cx="19050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Photo Editor Photo" r:id="rId3" imgW="1270000" imgH="927100" progId="MSPhotoEd.3">
                  <p:embed/>
                </p:oleObj>
              </mc:Choice>
              <mc:Fallback>
                <p:oleObj name="Photo Editor Photo" r:id="rId3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4572000"/>
                        <a:ext cx="19050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>
            <a:extLst>
              <a:ext uri="{FF2B5EF4-FFF2-40B4-BE49-F238E27FC236}">
                <a16:creationId xmlns:a16="http://schemas.microsoft.com/office/drawing/2014/main" id="{90A2D76B-2D0A-6749-8DD7-DFBEB7A2B1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5950" y="5646738"/>
          <a:ext cx="1114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5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5646738"/>
                        <a:ext cx="11144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9">
            <a:extLst>
              <a:ext uri="{FF2B5EF4-FFF2-40B4-BE49-F238E27FC236}">
                <a16:creationId xmlns:a16="http://schemas.microsoft.com/office/drawing/2014/main" id="{0DF91905-F960-6D44-B2C2-129D93B2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013" y="5033963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701</a:t>
            </a:r>
          </a:p>
        </p:txBody>
      </p:sp>
      <p:sp>
        <p:nvSpPr>
          <p:cNvPr id="37897" name="Text Box 10">
            <a:extLst>
              <a:ext uri="{FF2B5EF4-FFF2-40B4-BE49-F238E27FC236}">
                <a16:creationId xmlns:a16="http://schemas.microsoft.com/office/drawing/2014/main" id="{101E53A7-8C69-9746-921D-651BD0753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5838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88</a:t>
            </a:r>
          </a:p>
        </p:txBody>
      </p:sp>
      <p:graphicFrame>
        <p:nvGraphicFramePr>
          <p:cNvPr id="37892" name="Object 4">
            <a:extLst>
              <a:ext uri="{FF2B5EF4-FFF2-40B4-BE49-F238E27FC236}">
                <a16:creationId xmlns:a16="http://schemas.microsoft.com/office/drawing/2014/main" id="{B8F08679-D973-D044-8AC8-5C08F330B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94525" y="5378450"/>
          <a:ext cx="1114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6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525" y="5378450"/>
                        <a:ext cx="11144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Text Box 17">
            <a:extLst>
              <a:ext uri="{FF2B5EF4-FFF2-40B4-BE49-F238E27FC236}">
                <a16:creationId xmlns:a16="http://schemas.microsoft.com/office/drawing/2014/main" id="{B79C9AE3-954A-D640-A554-1A3ED3019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8550" y="557053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37899" name="Text Box 18">
            <a:extLst>
              <a:ext uri="{FF2B5EF4-FFF2-40B4-BE49-F238E27FC236}">
                <a16:creationId xmlns:a16="http://schemas.microsoft.com/office/drawing/2014/main" id="{82B4D4ED-226D-D245-9B91-D589A4BEE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6107113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18.0.0.0/8</a:t>
            </a:r>
          </a:p>
        </p:txBody>
      </p:sp>
      <p:sp>
        <p:nvSpPr>
          <p:cNvPr id="37900" name="Text Box 19">
            <a:extLst>
              <a:ext uri="{FF2B5EF4-FFF2-40B4-BE49-F238E27FC236}">
                <a16:creationId xmlns:a16="http://schemas.microsoft.com/office/drawing/2014/main" id="{B126B260-D585-AB46-B872-1E20AB8BB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5800725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18.0.0.0/8</a:t>
            </a:r>
          </a:p>
        </p:txBody>
      </p:sp>
      <p:sp>
        <p:nvSpPr>
          <p:cNvPr id="37901" name="Slide Number Placeholder 5">
            <a:extLst>
              <a:ext uri="{FF2B5EF4-FFF2-40B4-BE49-F238E27FC236}">
                <a16:creationId xmlns:a16="http://schemas.microsoft.com/office/drawing/2014/main" id="{19E6F637-B906-5149-89E3-DD977DD4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FA47ACE-9875-1C4A-9F4D-1BA9CAE25B3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>
            <a:extLst>
              <a:ext uri="{FF2B5EF4-FFF2-40B4-BE49-F238E27FC236}">
                <a16:creationId xmlns:a16="http://schemas.microsoft.com/office/drawing/2014/main" id="{E51853FD-B765-1549-95C4-25A780ABE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Invalid Paths</a:t>
            </a:r>
          </a:p>
        </p:txBody>
      </p:sp>
      <p:sp>
        <p:nvSpPr>
          <p:cNvPr id="39943" name="Rectangle 3">
            <a:extLst>
              <a:ext uri="{FF2B5EF4-FFF2-40B4-BE49-F238E27FC236}">
                <a16:creationId xmlns:a16="http://schemas.microsoft.com/office/drawing/2014/main" id="{F94CB367-4F3B-6547-833F-9738640DF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AS exports a route it shouldn’t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AS path is a valid sequence, but violated policy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Example: customer misconfiguration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Exports routes from one provider to another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Interacts with provider policy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Provider prefers customer routes 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Directing all traffic through customer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Main defense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Filtering routes based on prefixes and AS path</a:t>
            </a:r>
          </a:p>
        </p:txBody>
      </p:sp>
      <p:graphicFrame>
        <p:nvGraphicFramePr>
          <p:cNvPr id="38914" name="Object 2">
            <a:extLst>
              <a:ext uri="{FF2B5EF4-FFF2-40B4-BE49-F238E27FC236}">
                <a16:creationId xmlns:a16="http://schemas.microsoft.com/office/drawing/2014/main" id="{09397199-9E8C-A044-8052-44324355E8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26275" y="4491038"/>
          <a:ext cx="8413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Photo Editor Photo" r:id="rId3" imgW="1270000" imgH="927100" progId="MSPhotoEd.3">
                  <p:embed/>
                </p:oleObj>
              </mc:Choice>
              <mc:Fallback>
                <p:oleObj name="Photo Editor Photo" r:id="rId3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4491038"/>
                        <a:ext cx="84137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>
            <a:extLst>
              <a:ext uri="{FF2B5EF4-FFF2-40B4-BE49-F238E27FC236}">
                <a16:creationId xmlns:a16="http://schemas.microsoft.com/office/drawing/2014/main" id="{842C08C4-C48D-B14E-A38A-2B1B57F34E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4450" y="3578225"/>
          <a:ext cx="129063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4450" y="3578225"/>
                        <a:ext cx="1290638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>
            <a:extLst>
              <a:ext uri="{FF2B5EF4-FFF2-40B4-BE49-F238E27FC236}">
                <a16:creationId xmlns:a16="http://schemas.microsoft.com/office/drawing/2014/main" id="{61A85EB5-6306-324E-8AF4-F0BC009913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3571875"/>
          <a:ext cx="11509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71875"/>
                        <a:ext cx="115093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Line 7">
            <a:extLst>
              <a:ext uri="{FF2B5EF4-FFF2-40B4-BE49-F238E27FC236}">
                <a16:creationId xmlns:a16="http://schemas.microsoft.com/office/drawing/2014/main" id="{83246C12-4E8C-3145-AF1E-1442DB4E05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9725" y="4240213"/>
            <a:ext cx="466725" cy="388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1033368C-04AA-B34F-9237-BD4B9F15EA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42238" y="4240213"/>
            <a:ext cx="298450" cy="377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921" name="Freeform 9">
            <a:extLst>
              <a:ext uri="{FF2B5EF4-FFF2-40B4-BE49-F238E27FC236}">
                <a16:creationId xmlns:a16="http://schemas.microsoft.com/office/drawing/2014/main" id="{77849126-A5FC-3341-8E83-BF6B9E255CF8}"/>
              </a:ext>
            </a:extLst>
          </p:cNvPr>
          <p:cNvSpPr>
            <a:spLocks/>
          </p:cNvSpPr>
          <p:nvPr/>
        </p:nvSpPr>
        <p:spPr bwMode="auto">
          <a:xfrm>
            <a:off x="6967538" y="4191000"/>
            <a:ext cx="835025" cy="312738"/>
          </a:xfrm>
          <a:custGeom>
            <a:avLst/>
            <a:gdLst>
              <a:gd name="T0" fmla="*/ 2147483647 w 526"/>
              <a:gd name="T1" fmla="*/ 0 h 197"/>
              <a:gd name="T2" fmla="*/ 2147483647 w 526"/>
              <a:gd name="T3" fmla="*/ 2147483647 h 197"/>
              <a:gd name="T4" fmla="*/ 2147483647 w 526"/>
              <a:gd name="T5" fmla="*/ 2147483647 h 197"/>
              <a:gd name="T6" fmla="*/ 0 w 526"/>
              <a:gd name="T7" fmla="*/ 2147483647 h 197"/>
              <a:gd name="T8" fmla="*/ 0 60000 65536"/>
              <a:gd name="T9" fmla="*/ 0 60000 65536"/>
              <a:gd name="T10" fmla="*/ 0 60000 65536"/>
              <a:gd name="T11" fmla="*/ 0 60000 65536"/>
              <a:gd name="T12" fmla="*/ 0 w 526"/>
              <a:gd name="T13" fmla="*/ 0 h 197"/>
              <a:gd name="T14" fmla="*/ 526 w 526"/>
              <a:gd name="T15" fmla="*/ 197 h 1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6" h="197">
                <a:moveTo>
                  <a:pt x="526" y="0"/>
                </a:moveTo>
                <a:cubicBezTo>
                  <a:pt x="493" y="70"/>
                  <a:pt x="460" y="141"/>
                  <a:pt x="401" y="169"/>
                </a:cubicBezTo>
                <a:cubicBezTo>
                  <a:pt x="342" y="197"/>
                  <a:pt x="236" y="194"/>
                  <a:pt x="169" y="169"/>
                </a:cubicBezTo>
                <a:cubicBezTo>
                  <a:pt x="102" y="144"/>
                  <a:pt x="51" y="81"/>
                  <a:pt x="0" y="19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F05F1529-630E-F84F-8BC2-9380447E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075" y="3960813"/>
            <a:ext cx="679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rgbClr val="CC3300"/>
                </a:solidFill>
                <a:latin typeface="Times New Roman" panose="02020603050405020304" pitchFamily="18" charset="0"/>
              </a:rPr>
              <a:t>BGP</a:t>
            </a:r>
          </a:p>
        </p:txBody>
      </p:sp>
      <p:sp>
        <p:nvSpPr>
          <p:cNvPr id="38923" name="Freeform 11">
            <a:extLst>
              <a:ext uri="{FF2B5EF4-FFF2-40B4-BE49-F238E27FC236}">
                <a16:creationId xmlns:a16="http://schemas.microsoft.com/office/drawing/2014/main" id="{F1786CDA-22D7-FF40-B1CB-BE28EF626971}"/>
              </a:ext>
            </a:extLst>
          </p:cNvPr>
          <p:cNvSpPr>
            <a:spLocks/>
          </p:cNvSpPr>
          <p:nvPr/>
        </p:nvSpPr>
        <p:spPr bwMode="auto">
          <a:xfrm>
            <a:off x="6416675" y="4349750"/>
            <a:ext cx="1917700" cy="506413"/>
          </a:xfrm>
          <a:custGeom>
            <a:avLst/>
            <a:gdLst>
              <a:gd name="T0" fmla="*/ 0 w 1208"/>
              <a:gd name="T1" fmla="*/ 2147483647 h 319"/>
              <a:gd name="T2" fmla="*/ 2147483647 w 1208"/>
              <a:gd name="T3" fmla="*/ 2147483647 h 319"/>
              <a:gd name="T4" fmla="*/ 2147483647 w 1208"/>
              <a:gd name="T5" fmla="*/ 0 h 319"/>
              <a:gd name="T6" fmla="*/ 0 60000 65536"/>
              <a:gd name="T7" fmla="*/ 0 60000 65536"/>
              <a:gd name="T8" fmla="*/ 0 60000 65536"/>
              <a:gd name="T9" fmla="*/ 0 w 1208"/>
              <a:gd name="T10" fmla="*/ 0 h 319"/>
              <a:gd name="T11" fmla="*/ 1208 w 1208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8" h="319">
                <a:moveTo>
                  <a:pt x="0" y="37"/>
                </a:moveTo>
                <a:cubicBezTo>
                  <a:pt x="228" y="178"/>
                  <a:pt x="456" y="319"/>
                  <a:pt x="657" y="313"/>
                </a:cubicBezTo>
                <a:cubicBezTo>
                  <a:pt x="858" y="307"/>
                  <a:pt x="1116" y="53"/>
                  <a:pt x="1208" y="0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4" name="Text Box 12">
            <a:extLst>
              <a:ext uri="{FF2B5EF4-FFF2-40B4-BE49-F238E27FC236}">
                <a16:creationId xmlns:a16="http://schemas.microsoft.com/office/drawing/2014/main" id="{1BA9AF28-8FDE-A44D-A9B5-40DF04610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3" y="4597400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accent2"/>
                </a:solidFill>
                <a:latin typeface="Times New Roman" panose="02020603050405020304" pitchFamily="18" charset="0"/>
              </a:rPr>
              <a:t>data</a:t>
            </a:r>
          </a:p>
        </p:txBody>
      </p:sp>
      <p:sp>
        <p:nvSpPr>
          <p:cNvPr id="38925" name="Slide Number Placeholder 5">
            <a:extLst>
              <a:ext uri="{FF2B5EF4-FFF2-40B4-BE49-F238E27FC236}">
                <a16:creationId xmlns:a16="http://schemas.microsoft.com/office/drawing/2014/main" id="{A5FBD610-1AD6-0242-9290-669C93C0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24E2C9C-606C-6642-9612-0655A8B3D3A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>
            <a:extLst>
              <a:ext uri="{FF2B5EF4-FFF2-40B4-BE49-F238E27FC236}">
                <a16:creationId xmlns:a16="http://schemas.microsoft.com/office/drawing/2014/main" id="{3859F2DC-EFE7-D942-BA37-7E8B8B97D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Missing/Inconsistent Routes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334A8D37-28A1-7941-BDD5-5AB52851AA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Peers require consistent export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Prefix advertised at all peering points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Prefix advertised with same AS path length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Reasons for violating the policy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Trick neighbor into “cold potato”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Configuration mistake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Main defense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Analyzing BGP updates or traffic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for signs of inconsistency</a:t>
            </a:r>
          </a:p>
        </p:txBody>
      </p:sp>
      <p:graphicFrame>
        <p:nvGraphicFramePr>
          <p:cNvPr id="39938" name="Object 2">
            <a:extLst>
              <a:ext uri="{FF2B5EF4-FFF2-40B4-BE49-F238E27FC236}">
                <a16:creationId xmlns:a16="http://schemas.microsoft.com/office/drawing/2014/main" id="{B02DA074-0C4B-AD44-A595-DC60035278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3550" y="5011738"/>
          <a:ext cx="19050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5" name="Photo Editor Photo" r:id="rId3" imgW="1270000" imgH="927100" progId="MSPhotoEd.3">
                  <p:embed/>
                </p:oleObj>
              </mc:Choice>
              <mc:Fallback>
                <p:oleObj name="Photo Editor Photo" r:id="rId3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5011738"/>
                        <a:ext cx="19050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>
            <a:extLst>
              <a:ext uri="{FF2B5EF4-FFF2-40B4-BE49-F238E27FC236}">
                <a16:creationId xmlns:a16="http://schemas.microsoft.com/office/drawing/2014/main" id="{EDF67DA2-7DA3-1A43-B3AB-965C33FBBC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3550" y="3024188"/>
          <a:ext cx="19050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6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3024188"/>
                        <a:ext cx="19050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Line 6">
            <a:extLst>
              <a:ext uri="{FF2B5EF4-FFF2-40B4-BE49-F238E27FC236}">
                <a16:creationId xmlns:a16="http://schemas.microsoft.com/office/drawing/2014/main" id="{D4020896-3F00-4B49-908E-86D504532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1688" y="4097338"/>
            <a:ext cx="0" cy="1203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3" name="Line 7">
            <a:extLst>
              <a:ext uri="{FF2B5EF4-FFF2-40B4-BE49-F238E27FC236}">
                <a16:creationId xmlns:a16="http://schemas.microsoft.com/office/drawing/2014/main" id="{56DCA7EF-FAF9-9746-84A8-D3CD7243A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0975" y="4329113"/>
            <a:ext cx="0" cy="835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A38592F0-A1C3-B24A-8F95-7D8FA238092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1050" y="3944938"/>
            <a:ext cx="0" cy="1281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id="{0FC52080-F953-EA40-88F2-6C79838CF5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61200" y="3084513"/>
            <a:ext cx="177800" cy="268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id="{8C5A07DD-01F6-D341-8C74-46A42CA88A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08988" y="5929313"/>
            <a:ext cx="177800" cy="268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0C30CA0B-97F5-6943-83C7-9008B5569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6738" y="6111875"/>
            <a:ext cx="598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Times New Roman" panose="02020603050405020304" pitchFamily="18" charset="0"/>
              </a:rPr>
              <a:t>src</a:t>
            </a: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8BA25808-8495-C248-953A-A55C95222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590800"/>
            <a:ext cx="755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Times New Roman" panose="02020603050405020304" pitchFamily="18" charset="0"/>
              </a:rPr>
              <a:t>dest</a:t>
            </a:r>
          </a:p>
        </p:txBody>
      </p:sp>
      <p:sp>
        <p:nvSpPr>
          <p:cNvPr id="39949" name="Line 13">
            <a:extLst>
              <a:ext uri="{FF2B5EF4-FFF2-40B4-BE49-F238E27FC236}">
                <a16:creationId xmlns:a16="http://schemas.microsoft.com/office/drawing/2014/main" id="{59361548-ED34-3049-AF34-075100B23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075" y="4089400"/>
            <a:ext cx="0" cy="113347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0" name="Line 14">
            <a:extLst>
              <a:ext uri="{FF2B5EF4-FFF2-40B4-BE49-F238E27FC236}">
                <a16:creationId xmlns:a16="http://schemas.microsoft.com/office/drawing/2014/main" id="{CD10AAEB-4409-3946-BEF7-2A690FF19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0950" y="4311650"/>
            <a:ext cx="0" cy="785813"/>
          </a:xfrm>
          <a:prstGeom prst="line">
            <a:avLst/>
          </a:prstGeom>
          <a:noFill/>
          <a:ln w="31750">
            <a:solidFill>
              <a:schemeClr val="accent2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1" name="Line 15">
            <a:extLst>
              <a:ext uri="{FF2B5EF4-FFF2-40B4-BE49-F238E27FC236}">
                <a16:creationId xmlns:a16="http://schemas.microsoft.com/office/drawing/2014/main" id="{00411E93-C7E6-A543-BDDC-1D2C06A51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9925" y="4254500"/>
            <a:ext cx="0" cy="785813"/>
          </a:xfrm>
          <a:prstGeom prst="line">
            <a:avLst/>
          </a:prstGeom>
          <a:noFill/>
          <a:ln w="31750">
            <a:solidFill>
              <a:schemeClr val="accent2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2" name="Text Box 16">
            <a:extLst>
              <a:ext uri="{FF2B5EF4-FFF2-40B4-BE49-F238E27FC236}">
                <a16:creationId xmlns:a16="http://schemas.microsoft.com/office/drawing/2014/main" id="{E2642EA5-5979-774C-B3B4-E133A7BE5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9938" y="3402013"/>
            <a:ext cx="1300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Times New Roman" panose="02020603050405020304" pitchFamily="18" charset="0"/>
              </a:rPr>
              <a:t>Bad AS</a:t>
            </a:r>
          </a:p>
        </p:txBody>
      </p:sp>
      <p:sp>
        <p:nvSpPr>
          <p:cNvPr id="39953" name="Freeform 17">
            <a:extLst>
              <a:ext uri="{FF2B5EF4-FFF2-40B4-BE49-F238E27FC236}">
                <a16:creationId xmlns:a16="http://schemas.microsoft.com/office/drawing/2014/main" id="{E681C369-ACD6-F94B-A132-52981518F0F1}"/>
              </a:ext>
            </a:extLst>
          </p:cNvPr>
          <p:cNvSpPr>
            <a:spLocks/>
          </p:cNvSpPr>
          <p:nvPr/>
        </p:nvSpPr>
        <p:spPr bwMode="auto">
          <a:xfrm>
            <a:off x="7005638" y="3441700"/>
            <a:ext cx="1420812" cy="2803525"/>
          </a:xfrm>
          <a:custGeom>
            <a:avLst/>
            <a:gdLst>
              <a:gd name="T0" fmla="*/ 2147483647 w 895"/>
              <a:gd name="T1" fmla="*/ 2147483647 h 1766"/>
              <a:gd name="T2" fmla="*/ 2147483647 w 895"/>
              <a:gd name="T3" fmla="*/ 2147483647 h 1766"/>
              <a:gd name="T4" fmla="*/ 2147483647 w 895"/>
              <a:gd name="T5" fmla="*/ 2147483647 h 1766"/>
              <a:gd name="T6" fmla="*/ 0 w 895"/>
              <a:gd name="T7" fmla="*/ 0 h 1766"/>
              <a:gd name="T8" fmla="*/ 0 60000 65536"/>
              <a:gd name="T9" fmla="*/ 0 60000 65536"/>
              <a:gd name="T10" fmla="*/ 0 60000 65536"/>
              <a:gd name="T11" fmla="*/ 0 60000 65536"/>
              <a:gd name="T12" fmla="*/ 0 w 895"/>
              <a:gd name="T13" fmla="*/ 0 h 1766"/>
              <a:gd name="T14" fmla="*/ 895 w 895"/>
              <a:gd name="T15" fmla="*/ 1766 h 17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5" h="1766">
                <a:moveTo>
                  <a:pt x="895" y="1766"/>
                </a:moveTo>
                <a:cubicBezTo>
                  <a:pt x="852" y="1691"/>
                  <a:pt x="809" y="1617"/>
                  <a:pt x="682" y="1565"/>
                </a:cubicBezTo>
                <a:cubicBezTo>
                  <a:pt x="555" y="1513"/>
                  <a:pt x="245" y="1714"/>
                  <a:pt x="131" y="1453"/>
                </a:cubicBezTo>
                <a:cubicBezTo>
                  <a:pt x="17" y="1192"/>
                  <a:pt x="8" y="596"/>
                  <a:pt x="0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4" name="Text Box 18">
            <a:extLst>
              <a:ext uri="{FF2B5EF4-FFF2-40B4-BE49-F238E27FC236}">
                <a16:creationId xmlns:a16="http://schemas.microsoft.com/office/drawing/2014/main" id="{7CF68548-577D-0543-863B-BED1B4499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663" y="5430838"/>
            <a:ext cx="774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CC3300"/>
                </a:solidFill>
                <a:latin typeface="Times New Roman" panose="02020603050405020304" pitchFamily="18" charset="0"/>
              </a:rPr>
              <a:t>data</a:t>
            </a:r>
          </a:p>
        </p:txBody>
      </p:sp>
      <p:sp>
        <p:nvSpPr>
          <p:cNvPr id="39955" name="Text Box 19">
            <a:extLst>
              <a:ext uri="{FF2B5EF4-FFF2-40B4-BE49-F238E27FC236}">
                <a16:creationId xmlns:a16="http://schemas.microsoft.com/office/drawing/2014/main" id="{FC29563C-0DA6-A04A-83BD-73F22FF87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365625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chemeClr val="accent2"/>
                </a:solidFill>
                <a:latin typeface="Times New Roman" panose="02020603050405020304" pitchFamily="18" charset="0"/>
              </a:rPr>
              <a:t>BGP</a:t>
            </a:r>
          </a:p>
        </p:txBody>
      </p:sp>
      <p:sp>
        <p:nvSpPr>
          <p:cNvPr id="39956" name="Slide Number Placeholder 5">
            <a:extLst>
              <a:ext uri="{FF2B5EF4-FFF2-40B4-BE49-F238E27FC236}">
                <a16:creationId xmlns:a16="http://schemas.microsoft.com/office/drawing/2014/main" id="{177DF9BC-07BE-E34D-BFA0-01622D3A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D56DD3E-4B43-694A-835B-E6FF2586E62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F89C7FD-7026-084A-A58D-DD6EEAAE9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Security Today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DDFD0C9-3360-CC40-89ED-C5B546544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Applying “best common practices”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Securing the session (authentication, encryption)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Filtering routes by prefix and AS path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Packet filters to block unexpected control traffic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This is not good enough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Depends on vigilant application of practices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Doesn’t address fundamental problems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Can’t tell who owns the IP address block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Can’t tell if the AS path is bogus or invalid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Can’t be sure the data packets follow the chosen route</a:t>
            </a:r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A8160019-971D-F240-AB90-5AE6D551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5717088-96F0-404C-9E5C-8E1EFCDD3D7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68DD25B-CB7A-654B-A7D9-F25B83BE86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Proposed Enhancements to BGP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D260785-1EE9-8145-87FA-13F1BAE06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41988" name="Slide Number Placeholder 5">
            <a:extLst>
              <a:ext uri="{FF2B5EF4-FFF2-40B4-BE49-F238E27FC236}">
                <a16:creationId xmlns:a16="http://schemas.microsoft.com/office/drawing/2014/main" id="{24D5AE31-51D5-8545-977B-3AA6E79F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B092462-9277-5A41-B79B-92DE405792D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>
            <a:extLst>
              <a:ext uri="{FF2B5EF4-FFF2-40B4-BE49-F238E27FC236}">
                <a16:creationId xmlns:a16="http://schemas.microsoft.com/office/drawing/2014/main" id="{13669832-481A-E446-9FBC-FE9F1514CE6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410200"/>
            <a:ext cx="8686800" cy="954088"/>
            <a:chOff x="-76200" y="5867400"/>
            <a:chExt cx="8686800" cy="954952"/>
          </a:xfrm>
        </p:grpSpPr>
        <p:grpSp>
          <p:nvGrpSpPr>
            <p:cNvPr id="3" name="Group 54">
              <a:extLst>
                <a:ext uri="{FF2B5EF4-FFF2-40B4-BE49-F238E27FC236}">
                  <a16:creationId xmlns:a16="http://schemas.microsoft.com/office/drawing/2014/main" id="{9014295D-F951-BF44-862B-1B859431BDE0}"/>
                </a:ext>
              </a:extLst>
            </p:cNvPr>
            <p:cNvGrpSpPr/>
            <p:nvPr/>
          </p:nvGrpSpPr>
          <p:grpSpPr>
            <a:xfrm>
              <a:off x="8305800" y="5943600"/>
              <a:ext cx="304800" cy="685800"/>
              <a:chOff x="6858000" y="5257800"/>
              <a:chExt cx="914400" cy="1600200"/>
            </a:xfrm>
            <a:solidFill>
              <a:srgbClr val="FFC000"/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129" name="Flowchart: Alternate Process 128">
                <a:extLst>
                  <a:ext uri="{FF2B5EF4-FFF2-40B4-BE49-F238E27FC236}">
                    <a16:creationId xmlns:a16="http://schemas.microsoft.com/office/drawing/2014/main" id="{443C8407-8398-5245-AA81-E9315563AA31}"/>
                  </a:ext>
                </a:extLst>
              </p:cNvPr>
              <p:cNvSpPr/>
              <p:nvPr/>
            </p:nvSpPr>
            <p:spPr bwMode="auto">
              <a:xfrm>
                <a:off x="6858000" y="5257800"/>
                <a:ext cx="914400" cy="609600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350264DB-C5CD-6743-86DA-02C9FDC50071}"/>
                  </a:ext>
                </a:extLst>
              </p:cNvPr>
              <p:cNvSpPr/>
              <p:nvPr/>
            </p:nvSpPr>
            <p:spPr bwMode="auto">
              <a:xfrm>
                <a:off x="7086600" y="5791200"/>
                <a:ext cx="381000" cy="1066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3C926440-AFC8-034A-A609-7B94C4CA46A0}"/>
                  </a:ext>
                </a:extLst>
              </p:cNvPr>
              <p:cNvSpPr/>
              <p:nvPr/>
            </p:nvSpPr>
            <p:spPr bwMode="auto">
              <a:xfrm>
                <a:off x="7239000" y="60198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F76CA3C1-B10F-2948-BD72-8A8AAE9028E5}"/>
                  </a:ext>
                </a:extLst>
              </p:cNvPr>
              <p:cNvSpPr/>
              <p:nvPr/>
            </p:nvSpPr>
            <p:spPr bwMode="auto">
              <a:xfrm>
                <a:off x="7239000" y="6248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888CE549-89A2-7C4E-9EF8-D890D3487047}"/>
                  </a:ext>
                </a:extLst>
              </p:cNvPr>
              <p:cNvSpPr/>
              <p:nvPr/>
            </p:nvSpPr>
            <p:spPr bwMode="auto">
              <a:xfrm>
                <a:off x="7239000" y="6629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</p:grpSp>
        <p:sp>
          <p:nvSpPr>
            <p:cNvPr id="43067" name="Rectangle 133">
              <a:extLst>
                <a:ext uri="{FF2B5EF4-FFF2-40B4-BE49-F238E27FC236}">
                  <a16:creationId xmlns:a16="http://schemas.microsoft.com/office/drawing/2014/main" id="{1E02344E-A306-A741-82E2-1A812C172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6200" y="5867400"/>
              <a:ext cx="8382000" cy="954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</a:pPr>
              <a:r>
                <a:rPr lang="en-US" altLang="en-US" sz="2800">
                  <a:solidFill>
                    <a:srgbClr val="66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Public Key Signature</a:t>
              </a:r>
              <a:r>
                <a:rPr lang="en-US" altLang="en-US" sz="2800">
                  <a:latin typeface="Calibri" panose="020F0502020204030204" pitchFamily="34" charset="0"/>
                  <a:cs typeface="Calibri" panose="020F0502020204030204" pitchFamily="34" charset="0"/>
                </a:rPr>
                <a:t>: Anyone who knows v’s public key can verify that the message was sent by v.</a:t>
              </a:r>
            </a:p>
          </p:txBody>
        </p:sp>
      </p:grpSp>
      <p:grpSp>
        <p:nvGrpSpPr>
          <p:cNvPr id="43011" name="Group 209">
            <a:extLst>
              <a:ext uri="{FF2B5EF4-FFF2-40B4-BE49-F238E27FC236}">
                <a16:creationId xmlns:a16="http://schemas.microsoft.com/office/drawing/2014/main" id="{E398FC81-AD6F-504D-9A03-4322E342F68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7162800" cy="3276600"/>
            <a:chOff x="914400" y="2133600"/>
            <a:chExt cx="7162800" cy="3276600"/>
          </a:xfrm>
        </p:grpSpPr>
        <p:sp>
          <p:nvSpPr>
            <p:cNvPr id="216" name="Cloud 215">
              <a:extLst>
                <a:ext uri="{FF2B5EF4-FFF2-40B4-BE49-F238E27FC236}">
                  <a16:creationId xmlns:a16="http://schemas.microsoft.com/office/drawing/2014/main" id="{6BB5134B-E900-E342-8FFE-CC7511042731}"/>
                </a:ext>
              </a:extLst>
            </p:cNvPr>
            <p:cNvSpPr/>
            <p:nvPr/>
          </p:nvSpPr>
          <p:spPr bwMode="auto">
            <a:xfrm>
              <a:off x="914400" y="2133600"/>
              <a:ext cx="1828800" cy="1066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24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7" name="Cloud 216">
              <a:extLst>
                <a:ext uri="{FF2B5EF4-FFF2-40B4-BE49-F238E27FC236}">
                  <a16:creationId xmlns:a16="http://schemas.microsoft.com/office/drawing/2014/main" id="{0AC72B06-7A92-E442-8033-318463907FBC}"/>
                </a:ext>
              </a:extLst>
            </p:cNvPr>
            <p:cNvSpPr/>
            <p:nvPr/>
          </p:nvSpPr>
          <p:spPr bwMode="auto">
            <a:xfrm>
              <a:off x="5791200" y="3962400"/>
              <a:ext cx="1295400" cy="685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2400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18" name="Cloud 217">
              <a:extLst>
                <a:ext uri="{FF2B5EF4-FFF2-40B4-BE49-F238E27FC236}">
                  <a16:creationId xmlns:a16="http://schemas.microsoft.com/office/drawing/2014/main" id="{6D11205C-E66F-344A-ABBB-7A9C866889DB}"/>
                </a:ext>
              </a:extLst>
            </p:cNvPr>
            <p:cNvSpPr/>
            <p:nvPr/>
          </p:nvSpPr>
          <p:spPr bwMode="auto">
            <a:xfrm>
              <a:off x="3733800" y="2286000"/>
              <a:ext cx="1524000" cy="7620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v</a:t>
              </a:r>
            </a:p>
          </p:txBody>
        </p:sp>
        <p:sp>
          <p:nvSpPr>
            <p:cNvPr id="219" name="Cloud 218">
              <a:extLst>
                <a:ext uri="{FF2B5EF4-FFF2-40B4-BE49-F238E27FC236}">
                  <a16:creationId xmlns:a16="http://schemas.microsoft.com/office/drawing/2014/main" id="{119BD7D2-9E43-AE46-8A78-CCEEEF4F91DB}"/>
                </a:ext>
              </a:extLst>
            </p:cNvPr>
            <p:cNvSpPr/>
            <p:nvPr/>
          </p:nvSpPr>
          <p:spPr bwMode="auto">
            <a:xfrm>
              <a:off x="6248400" y="2133600"/>
              <a:ext cx="1828800" cy="1066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24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20" name="Cloud 219">
              <a:extLst>
                <a:ext uri="{FF2B5EF4-FFF2-40B4-BE49-F238E27FC236}">
                  <a16:creationId xmlns:a16="http://schemas.microsoft.com/office/drawing/2014/main" id="{EF2CBF0A-C556-9E4C-9C27-EFE359A54885}"/>
                </a:ext>
              </a:extLst>
            </p:cNvPr>
            <p:cNvSpPr/>
            <p:nvPr/>
          </p:nvSpPr>
          <p:spPr bwMode="auto">
            <a:xfrm>
              <a:off x="3657600" y="4724400"/>
              <a:ext cx="1295400" cy="685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m</a:t>
              </a:r>
            </a:p>
          </p:txBody>
        </p:sp>
        <p:cxnSp>
          <p:nvCxnSpPr>
            <p:cNvPr id="43059" name="Straight Connector 160">
              <a:extLst>
                <a:ext uri="{FF2B5EF4-FFF2-40B4-BE49-F238E27FC236}">
                  <a16:creationId xmlns:a16="http://schemas.microsoft.com/office/drawing/2014/main" id="{AC1E45C6-B1BF-7242-B75C-32F8C2B576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51921" y="4305300"/>
              <a:ext cx="843297" cy="76200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0" name="Straight Connector 160">
              <a:extLst>
                <a:ext uri="{FF2B5EF4-FFF2-40B4-BE49-F238E27FC236}">
                  <a16:creationId xmlns:a16="http://schemas.microsoft.com/office/drawing/2014/main" id="{D01454E8-9CA4-A446-B965-E814936315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6399677" y="3238488"/>
              <a:ext cx="802347" cy="72390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1" name="Straight Connector 160">
              <a:extLst>
                <a:ext uri="{FF2B5EF4-FFF2-40B4-BE49-F238E27FC236}">
                  <a16:creationId xmlns:a16="http://schemas.microsoft.com/office/drawing/2014/main" id="{DD8DAA2C-18B5-9848-A608-65903A62696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1828800" y="3199264"/>
              <a:ext cx="1832818" cy="186803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2" name="Straight Connector 160">
              <a:extLst>
                <a:ext uri="{FF2B5EF4-FFF2-40B4-BE49-F238E27FC236}">
                  <a16:creationId xmlns:a16="http://schemas.microsoft.com/office/drawing/2014/main" id="{FFDF571A-3301-BA47-BD28-652FE078E2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1676" y="2667000"/>
              <a:ext cx="996851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3" name="Straight Connector 160">
              <a:extLst>
                <a:ext uri="{FF2B5EF4-FFF2-40B4-BE49-F238E27FC236}">
                  <a16:creationId xmlns:a16="http://schemas.microsoft.com/office/drawing/2014/main" id="{85D4A6B5-5F8D-9445-BBEB-37266DDD98B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57802" y="2667000"/>
              <a:ext cx="996271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4" name="Straight Connector 160">
              <a:extLst>
                <a:ext uri="{FF2B5EF4-FFF2-40B4-BE49-F238E27FC236}">
                  <a16:creationId xmlns:a16="http://schemas.microsoft.com/office/drawing/2014/main" id="{90BE2FC4-A580-3A4D-8154-7101AA40195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4114800" y="3047188"/>
              <a:ext cx="381002" cy="30561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" name="Group 65">
              <a:extLst>
                <a:ext uri="{FF2B5EF4-FFF2-40B4-BE49-F238E27FC236}">
                  <a16:creationId xmlns:a16="http://schemas.microsoft.com/office/drawing/2014/main" id="{ED673973-2FD6-5A4E-A31D-65F043DE8220}"/>
                </a:ext>
              </a:extLst>
            </p:cNvPr>
            <p:cNvGrpSpPr/>
            <p:nvPr/>
          </p:nvGrpSpPr>
          <p:grpSpPr>
            <a:xfrm>
              <a:off x="3371850" y="3276600"/>
              <a:ext cx="1885950" cy="457200"/>
              <a:chOff x="914400" y="3670300"/>
              <a:chExt cx="1885950" cy="533400"/>
            </a:xfrm>
            <a:solidFill>
              <a:srgbClr val="CC99FF"/>
            </a:solidFill>
          </p:grpSpPr>
          <p:sp>
            <p:nvSpPr>
              <p:cNvPr id="245" name="modem">
                <a:extLst>
                  <a:ext uri="{FF2B5EF4-FFF2-40B4-BE49-F238E27FC236}">
                    <a16:creationId xmlns:a16="http://schemas.microsoft.com/office/drawing/2014/main" id="{607C7D5A-7FE1-1848-8639-00508863BE39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914400" y="3670300"/>
                <a:ext cx="1885950" cy="533400"/>
              </a:xfrm>
              <a:custGeom>
                <a:avLst/>
                <a:gdLst>
                  <a:gd name="T0" fmla="*/ 0 w 21600"/>
                  <a:gd name="T1" fmla="*/ 5152 h 21600"/>
                  <a:gd name="T2" fmla="*/ 2941 w 21600"/>
                  <a:gd name="T3" fmla="*/ 0 h 21600"/>
                  <a:gd name="T4" fmla="*/ 18625 w 21600"/>
                  <a:gd name="T5" fmla="*/ 0 h 21600"/>
                  <a:gd name="T6" fmla="*/ 21600 w 21600"/>
                  <a:gd name="T7" fmla="*/ 5152 h 21600"/>
                  <a:gd name="T8" fmla="*/ 21600 w 21600"/>
                  <a:gd name="T9" fmla="*/ 21600 h 21600"/>
                  <a:gd name="T10" fmla="*/ 0 w 21600"/>
                  <a:gd name="T11" fmla="*/ 21600 h 21600"/>
                  <a:gd name="T12" fmla="*/ 10800 w 21600"/>
                  <a:gd name="T13" fmla="*/ 0 h 21600"/>
                  <a:gd name="T14" fmla="*/ 10800 w 21600"/>
                  <a:gd name="T15" fmla="*/ 21600 h 21600"/>
                  <a:gd name="T16" fmla="*/ 0 w 21600"/>
                  <a:gd name="T17" fmla="*/ 13376 h 21600"/>
                  <a:gd name="T18" fmla="*/ 21600 w 21600"/>
                  <a:gd name="T19" fmla="*/ 13376 h 21600"/>
                  <a:gd name="T20" fmla="*/ 400 w 21600"/>
                  <a:gd name="T21" fmla="*/ 22400 h 21600"/>
                  <a:gd name="T22" fmla="*/ 21200 w 21600"/>
                  <a:gd name="T23" fmla="*/ 300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0" y="5152"/>
                    </a:moveTo>
                    <a:lnTo>
                      <a:pt x="2941" y="0"/>
                    </a:lnTo>
                    <a:lnTo>
                      <a:pt x="18625" y="0"/>
                    </a:lnTo>
                    <a:lnTo>
                      <a:pt x="21600" y="5152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5152"/>
                    </a:lnTo>
                    <a:close/>
                  </a:path>
                  <a:path w="21600" h="21600" extrusionOk="0">
                    <a:moveTo>
                      <a:pt x="0" y="5251"/>
                    </a:moveTo>
                    <a:lnTo>
                      <a:pt x="21600" y="5251"/>
                    </a:lnTo>
                    <a:moveTo>
                      <a:pt x="1961" y="11791"/>
                    </a:moveTo>
                    <a:lnTo>
                      <a:pt x="1961" y="14268"/>
                    </a:lnTo>
                    <a:lnTo>
                      <a:pt x="2806" y="14268"/>
                    </a:lnTo>
                    <a:lnTo>
                      <a:pt x="2806" y="11791"/>
                    </a:lnTo>
                    <a:lnTo>
                      <a:pt x="1961" y="11791"/>
                    </a:lnTo>
                    <a:close/>
                  </a:path>
                  <a:path w="21600" h="21600" extrusionOk="0">
                    <a:moveTo>
                      <a:pt x="3685" y="11791"/>
                    </a:moveTo>
                    <a:lnTo>
                      <a:pt x="3685" y="14268"/>
                    </a:lnTo>
                    <a:lnTo>
                      <a:pt x="4530" y="14268"/>
                    </a:lnTo>
                    <a:lnTo>
                      <a:pt x="4530" y="11791"/>
                    </a:lnTo>
                    <a:lnTo>
                      <a:pt x="3685" y="11791"/>
                    </a:lnTo>
                    <a:close/>
                  </a:path>
                  <a:path w="21600" h="21600" extrusionOk="0">
                    <a:moveTo>
                      <a:pt x="5408" y="11791"/>
                    </a:moveTo>
                    <a:lnTo>
                      <a:pt x="5408" y="14268"/>
                    </a:lnTo>
                    <a:lnTo>
                      <a:pt x="6254" y="14268"/>
                    </a:lnTo>
                    <a:lnTo>
                      <a:pt x="6254" y="11791"/>
                    </a:lnTo>
                    <a:lnTo>
                      <a:pt x="5408" y="11791"/>
                    </a:lnTo>
                    <a:close/>
                  </a:path>
                  <a:path w="21600" h="21600" extrusionOk="0">
                    <a:moveTo>
                      <a:pt x="7132" y="11791"/>
                    </a:moveTo>
                    <a:lnTo>
                      <a:pt x="7132" y="14268"/>
                    </a:lnTo>
                    <a:lnTo>
                      <a:pt x="7977" y="14268"/>
                    </a:lnTo>
                    <a:lnTo>
                      <a:pt x="7977" y="11791"/>
                    </a:lnTo>
                    <a:lnTo>
                      <a:pt x="7132" y="11791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0D76E3C7-3294-B643-8FF6-4C43E58D2FE4}"/>
                  </a:ext>
                </a:extLst>
              </p:cNvPr>
              <p:cNvSpPr/>
              <p:nvPr/>
            </p:nvSpPr>
            <p:spPr>
              <a:xfrm>
                <a:off x="1371600" y="3886201"/>
                <a:ext cx="1371600" cy="228599"/>
              </a:xfrm>
              <a:prstGeom prst="rect">
                <a:avLst/>
              </a:prstGeom>
              <a:grpFill/>
            </p:spPr>
            <p:txBody>
              <a:bodyPr anchor="ctr"/>
              <a:lstStyle/>
              <a:p>
                <a:pPr>
                  <a:defRPr/>
                </a:pPr>
                <a:r>
                  <a:rPr lang="en-US" sz="2400" dirty="0">
                    <a:latin typeface="Calibri"/>
                    <a:ea typeface="+mn-ea"/>
                    <a:cs typeface="Calibri"/>
                  </a:rPr>
                  <a:t>IP Prefix</a:t>
                </a:r>
              </a:p>
            </p:txBody>
          </p:sp>
        </p:grpSp>
      </p:grpSp>
      <p:sp>
        <p:nvSpPr>
          <p:cNvPr id="127" name="Rectangle 2">
            <a:extLst>
              <a:ext uri="{FF2B5EF4-FFF2-40B4-BE49-F238E27FC236}">
                <a16:creationId xmlns:a16="http://schemas.microsoft.com/office/drawing/2014/main" id="{EE1D1C7E-6C11-5F40-8794-D5B06A50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38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2800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3013" name="Straight Connector 160">
            <a:extLst>
              <a:ext uri="{FF2B5EF4-FFF2-40B4-BE49-F238E27FC236}">
                <a16:creationId xmlns:a16="http://schemas.microsoft.com/office/drawing/2014/main" id="{8D27ACE7-AE1F-E848-9196-455C3A39BD9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399212" y="3086101"/>
            <a:ext cx="803275" cy="7239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4" name="Straight Connector 160">
            <a:extLst>
              <a:ext uri="{FF2B5EF4-FFF2-40B4-BE49-F238E27FC236}">
                <a16:creationId xmlns:a16="http://schemas.microsoft.com/office/drawing/2014/main" id="{8F8EA595-E786-B647-85B8-E8A73C561E2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828800" y="3046413"/>
            <a:ext cx="1833563" cy="18684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5" name="Straight Connector 160">
            <a:extLst>
              <a:ext uri="{FF2B5EF4-FFF2-40B4-BE49-F238E27FC236}">
                <a16:creationId xmlns:a16="http://schemas.microsoft.com/office/drawing/2014/main" id="{B2A50F31-7629-8949-B547-B9C8D762106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41613" y="2514600"/>
            <a:ext cx="996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6" name="Straight Connector 160">
            <a:extLst>
              <a:ext uri="{FF2B5EF4-FFF2-40B4-BE49-F238E27FC236}">
                <a16:creationId xmlns:a16="http://schemas.microsoft.com/office/drawing/2014/main" id="{9C447823-1A5B-7C43-8423-4C344FEBD7A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57800" y="2514600"/>
            <a:ext cx="996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" name="Group 79">
            <a:extLst>
              <a:ext uri="{FF2B5EF4-FFF2-40B4-BE49-F238E27FC236}">
                <a16:creationId xmlns:a16="http://schemas.microsoft.com/office/drawing/2014/main" id="{A261FE9D-8DEA-8842-8BDC-60551244AED6}"/>
              </a:ext>
            </a:extLst>
          </p:cNvPr>
          <p:cNvGrpSpPr/>
          <p:nvPr/>
        </p:nvGrpSpPr>
        <p:grpSpPr bwMode="auto">
          <a:xfrm>
            <a:off x="6248400" y="2514600"/>
            <a:ext cx="381000" cy="685799"/>
            <a:chOff x="6858000" y="5257797"/>
            <a:chExt cx="914400" cy="1600196"/>
          </a:xfrm>
          <a:solidFill>
            <a:srgbClr val="660066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60" name="Flowchart: Alternate Process 159">
              <a:extLst>
                <a:ext uri="{FF2B5EF4-FFF2-40B4-BE49-F238E27FC236}">
                  <a16:creationId xmlns:a16="http://schemas.microsoft.com/office/drawing/2014/main" id="{DBFB8927-6661-D14E-A4DB-F85FE5118109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FDE1D3F-279C-0F47-95B4-74DE9177ACA1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2970A78-5923-574E-B377-B91DF096F30F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7B8F17D9-BA9E-2943-B197-B2F0F3CA3E4A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73ADBEE0-9428-3548-846B-B8A279705F42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3" name="Group 85">
            <a:extLst>
              <a:ext uri="{FF2B5EF4-FFF2-40B4-BE49-F238E27FC236}">
                <a16:creationId xmlns:a16="http://schemas.microsoft.com/office/drawing/2014/main" id="{CA232BC7-DEF9-9C4D-BD06-A4F15E000056}"/>
              </a:ext>
            </a:extLst>
          </p:cNvPr>
          <p:cNvGrpSpPr/>
          <p:nvPr/>
        </p:nvGrpSpPr>
        <p:grpSpPr bwMode="auto">
          <a:xfrm>
            <a:off x="3733800" y="2438400"/>
            <a:ext cx="381000" cy="685800"/>
            <a:chOff x="6858000" y="5257800"/>
            <a:chExt cx="914400" cy="1600200"/>
          </a:xfrm>
          <a:solidFill>
            <a:srgbClr val="FFC000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66" name="Flowchart: Alternate Process 165">
              <a:extLst>
                <a:ext uri="{FF2B5EF4-FFF2-40B4-BE49-F238E27FC236}">
                  <a16:creationId xmlns:a16="http://schemas.microsoft.com/office/drawing/2014/main" id="{1F7B7CAA-5C31-374A-83D5-36B6D80F2CF2}"/>
                </a:ext>
              </a:extLst>
            </p:cNvPr>
            <p:cNvSpPr/>
            <p:nvPr/>
          </p:nvSpPr>
          <p:spPr bwMode="auto">
            <a:xfrm>
              <a:off x="6858000" y="5257800"/>
              <a:ext cx="914400" cy="609600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DB9AFE48-E737-984B-B4D6-68DE3DEF4CF3}"/>
                </a:ext>
              </a:extLst>
            </p:cNvPr>
            <p:cNvSpPr/>
            <p:nvPr/>
          </p:nvSpPr>
          <p:spPr bwMode="auto">
            <a:xfrm>
              <a:off x="7086600" y="5791200"/>
              <a:ext cx="381000" cy="10668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C0E10B2D-797D-CC40-B9C6-66A2A356ACDE}"/>
                </a:ext>
              </a:extLst>
            </p:cNvPr>
            <p:cNvSpPr/>
            <p:nvPr/>
          </p:nvSpPr>
          <p:spPr bwMode="auto">
            <a:xfrm>
              <a:off x="7239000" y="6019800"/>
              <a:ext cx="381000" cy="152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A9A8E60F-672E-2C4B-AED8-A72300BE472B}"/>
                </a:ext>
              </a:extLst>
            </p:cNvPr>
            <p:cNvSpPr/>
            <p:nvPr/>
          </p:nvSpPr>
          <p:spPr bwMode="auto">
            <a:xfrm>
              <a:off x="7239000" y="6248400"/>
              <a:ext cx="381000" cy="152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1AE4BC1F-2489-3D47-A647-B00C767FF315}"/>
                </a:ext>
              </a:extLst>
            </p:cNvPr>
            <p:cNvSpPr/>
            <p:nvPr/>
          </p:nvSpPr>
          <p:spPr bwMode="auto">
            <a:xfrm>
              <a:off x="7239000" y="6629400"/>
              <a:ext cx="381000" cy="152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4" name="Group 79">
            <a:extLst>
              <a:ext uri="{FF2B5EF4-FFF2-40B4-BE49-F238E27FC236}">
                <a16:creationId xmlns:a16="http://schemas.microsoft.com/office/drawing/2014/main" id="{01073A90-A928-FB4A-8700-302F2E40D75D}"/>
              </a:ext>
            </a:extLst>
          </p:cNvPr>
          <p:cNvGrpSpPr/>
          <p:nvPr/>
        </p:nvGrpSpPr>
        <p:grpSpPr bwMode="auto">
          <a:xfrm>
            <a:off x="1066800" y="2590800"/>
            <a:ext cx="381000" cy="685799"/>
            <a:chOff x="6858000" y="5257797"/>
            <a:chExt cx="914400" cy="1600196"/>
          </a:xfrm>
          <a:solidFill>
            <a:srgbClr val="9AE69A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78" name="Flowchart: Alternate Process 177">
              <a:extLst>
                <a:ext uri="{FF2B5EF4-FFF2-40B4-BE49-F238E27FC236}">
                  <a16:creationId xmlns:a16="http://schemas.microsoft.com/office/drawing/2014/main" id="{FEFACD16-AD31-584F-BB2D-C855F5F0F58B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884ECCE-4D9F-2D45-96F6-D592CE25631D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5BDD7F86-16A9-404B-A43E-6E2B1D567777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CCFFC0AE-8878-2E4F-BE9B-E424F003C0AA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1B12CE78-4E1E-DE4A-8951-F68D912E6A50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5" name="Group 79">
            <a:extLst>
              <a:ext uri="{FF2B5EF4-FFF2-40B4-BE49-F238E27FC236}">
                <a16:creationId xmlns:a16="http://schemas.microsoft.com/office/drawing/2014/main" id="{32ECBFA0-BF39-574A-B9C6-58084FA3861B}"/>
              </a:ext>
            </a:extLst>
          </p:cNvPr>
          <p:cNvGrpSpPr/>
          <p:nvPr/>
        </p:nvGrpSpPr>
        <p:grpSpPr bwMode="auto">
          <a:xfrm>
            <a:off x="3505200" y="4267201"/>
            <a:ext cx="381000" cy="685799"/>
            <a:chOff x="6858000" y="5257797"/>
            <a:chExt cx="914400" cy="1600196"/>
          </a:xfrm>
          <a:solidFill>
            <a:srgbClr val="C00000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84" name="Flowchart: Alternate Process 183">
              <a:extLst>
                <a:ext uri="{FF2B5EF4-FFF2-40B4-BE49-F238E27FC236}">
                  <a16:creationId xmlns:a16="http://schemas.microsoft.com/office/drawing/2014/main" id="{744813CC-9A52-7140-A715-06C4305883D9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449FC57D-42A6-4743-96D8-00D28ED3D6CA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D1FCFE59-6A3E-1247-B79D-EB447A1DD7B1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E5260F31-34D6-254F-98FE-118D1B92C582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57DDE9C3-1B22-1140-9B76-BC3F7AB7D67C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43024" name="Can 121">
            <a:extLst>
              <a:ext uri="{FF2B5EF4-FFF2-40B4-BE49-F238E27FC236}">
                <a16:creationId xmlns:a16="http://schemas.microsoft.com/office/drawing/2014/main" id="{ECA326B3-A005-EF4A-9A1F-B64007026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76200"/>
            <a:ext cx="762000" cy="685800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3025" name="Group 199">
            <a:extLst>
              <a:ext uri="{FF2B5EF4-FFF2-40B4-BE49-F238E27FC236}">
                <a16:creationId xmlns:a16="http://schemas.microsoft.com/office/drawing/2014/main" id="{01E8B726-3351-404F-94DC-2A4DD9C133DC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152400"/>
            <a:ext cx="381000" cy="990600"/>
            <a:chOff x="8763000" y="2133600"/>
            <a:chExt cx="381000" cy="990599"/>
          </a:xfrm>
        </p:grpSpPr>
        <p:grpSp>
          <p:nvGrpSpPr>
            <p:cNvPr id="17" name="Group 79">
              <a:extLst>
                <a:ext uri="{FF2B5EF4-FFF2-40B4-BE49-F238E27FC236}">
                  <a16:creationId xmlns:a16="http://schemas.microsoft.com/office/drawing/2014/main" id="{73AAE187-915E-D544-833F-6D76E14B4929}"/>
                </a:ext>
              </a:extLst>
            </p:cNvPr>
            <p:cNvGrpSpPr/>
            <p:nvPr/>
          </p:nvGrpSpPr>
          <p:grpSpPr bwMode="auto">
            <a:xfrm>
              <a:off x="8763000" y="2438400"/>
              <a:ext cx="381000" cy="685799"/>
              <a:chOff x="6858000" y="5257797"/>
              <a:chExt cx="914400" cy="1600196"/>
            </a:xfrm>
            <a:solidFill>
              <a:srgbClr val="660066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25" name="Flowchart: Alternate Process 124">
                <a:extLst>
                  <a:ext uri="{FF2B5EF4-FFF2-40B4-BE49-F238E27FC236}">
                    <a16:creationId xmlns:a16="http://schemas.microsoft.com/office/drawing/2014/main" id="{D5D89EC2-8688-674A-8CB3-2093015A6E7F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16343EC9-E16B-F34E-81C2-A4055F30E1E0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B566531E-32F6-324E-8410-68BD83CFFE6F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59C5C0E8-8307-744F-8082-0473BB456698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56F112B7-74EF-EA43-BC43-38D841BD3C15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18" name="Group 85">
              <a:extLst>
                <a:ext uri="{FF2B5EF4-FFF2-40B4-BE49-F238E27FC236}">
                  <a16:creationId xmlns:a16="http://schemas.microsoft.com/office/drawing/2014/main" id="{147DE450-73A9-7741-BBB3-A144933C9187}"/>
                </a:ext>
              </a:extLst>
            </p:cNvPr>
            <p:cNvGrpSpPr/>
            <p:nvPr/>
          </p:nvGrpSpPr>
          <p:grpSpPr bwMode="auto">
            <a:xfrm>
              <a:off x="8763000" y="2362200"/>
              <a:ext cx="381000" cy="685800"/>
              <a:chOff x="6858000" y="5257800"/>
              <a:chExt cx="914400" cy="1600200"/>
            </a:xfrm>
            <a:solidFill>
              <a:srgbClr val="FFC000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40" name="Flowchart: Alternate Process 139">
                <a:extLst>
                  <a:ext uri="{FF2B5EF4-FFF2-40B4-BE49-F238E27FC236}">
                    <a16:creationId xmlns:a16="http://schemas.microsoft.com/office/drawing/2014/main" id="{A5A849D2-E996-B74F-ACA8-29D7C9AFE25D}"/>
                  </a:ext>
                </a:extLst>
              </p:cNvPr>
              <p:cNvSpPr/>
              <p:nvPr/>
            </p:nvSpPr>
            <p:spPr bwMode="auto">
              <a:xfrm>
                <a:off x="6858000" y="5257800"/>
                <a:ext cx="914400" cy="609600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E36E6313-69E2-7A4D-A715-5DEF48B051A8}"/>
                  </a:ext>
                </a:extLst>
              </p:cNvPr>
              <p:cNvSpPr/>
              <p:nvPr/>
            </p:nvSpPr>
            <p:spPr bwMode="auto">
              <a:xfrm>
                <a:off x="7086600" y="5791200"/>
                <a:ext cx="381000" cy="1066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BE0ECB30-11C0-EA4C-93B4-7924F36B8204}"/>
                  </a:ext>
                </a:extLst>
              </p:cNvPr>
              <p:cNvSpPr/>
              <p:nvPr/>
            </p:nvSpPr>
            <p:spPr bwMode="auto">
              <a:xfrm>
                <a:off x="7239000" y="60198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03E8E481-60BA-BF48-96DD-2839643A4C68}"/>
                  </a:ext>
                </a:extLst>
              </p:cNvPr>
              <p:cNvSpPr/>
              <p:nvPr/>
            </p:nvSpPr>
            <p:spPr bwMode="auto">
              <a:xfrm>
                <a:off x="7239000" y="6248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25BDCC84-2986-6945-A8CB-7F661297978F}"/>
                  </a:ext>
                </a:extLst>
              </p:cNvPr>
              <p:cNvSpPr/>
              <p:nvPr/>
            </p:nvSpPr>
            <p:spPr bwMode="auto">
              <a:xfrm>
                <a:off x="7239000" y="6629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19" name="Group 79">
              <a:extLst>
                <a:ext uri="{FF2B5EF4-FFF2-40B4-BE49-F238E27FC236}">
                  <a16:creationId xmlns:a16="http://schemas.microsoft.com/office/drawing/2014/main" id="{3CCF17DE-5F6B-7647-9D24-B060FF7DA53A}"/>
                </a:ext>
              </a:extLst>
            </p:cNvPr>
            <p:cNvGrpSpPr/>
            <p:nvPr/>
          </p:nvGrpSpPr>
          <p:grpSpPr bwMode="auto">
            <a:xfrm>
              <a:off x="8763000" y="2286000"/>
              <a:ext cx="381000" cy="685799"/>
              <a:chOff x="6858000" y="5257797"/>
              <a:chExt cx="914400" cy="1600196"/>
            </a:xfrm>
            <a:solidFill>
              <a:srgbClr val="FF3300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53" name="Flowchart: Alternate Process 152">
                <a:extLst>
                  <a:ext uri="{FF2B5EF4-FFF2-40B4-BE49-F238E27FC236}">
                    <a16:creationId xmlns:a16="http://schemas.microsoft.com/office/drawing/2014/main" id="{295A0507-43A8-E54C-8C5F-B8610CF5107A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3E326E5F-151D-BC42-A2F8-E49AF43A29AD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13AF96D6-5086-2F4F-9379-965CF2C68723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03D49196-017C-0847-9946-297E6BFECFA5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ADBF847-9BBF-6D41-A123-5975CA810F64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20" name="Group 79">
              <a:extLst>
                <a:ext uri="{FF2B5EF4-FFF2-40B4-BE49-F238E27FC236}">
                  <a16:creationId xmlns:a16="http://schemas.microsoft.com/office/drawing/2014/main" id="{10E961E8-27B6-EE4F-AB26-95A5FAAA5DA6}"/>
                </a:ext>
              </a:extLst>
            </p:cNvPr>
            <p:cNvGrpSpPr/>
            <p:nvPr/>
          </p:nvGrpSpPr>
          <p:grpSpPr bwMode="auto">
            <a:xfrm>
              <a:off x="8763000" y="2209799"/>
              <a:ext cx="381000" cy="685799"/>
              <a:chOff x="6858000" y="5257797"/>
              <a:chExt cx="914400" cy="1600196"/>
            </a:xfrm>
            <a:solidFill>
              <a:srgbClr val="9AE69A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83" name="Flowchart: Alternate Process 182">
                <a:extLst>
                  <a:ext uri="{FF2B5EF4-FFF2-40B4-BE49-F238E27FC236}">
                    <a16:creationId xmlns:a16="http://schemas.microsoft.com/office/drawing/2014/main" id="{AA66A15D-6D5C-1F4C-A051-6EE041FA7784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6E0A739B-3D44-004D-B070-22D37385D20E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1C9F962A-CB42-7348-804E-FB7DBE0FBB27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2E3B5BF5-67C4-6C40-BFD8-91421B94572D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7BF43CDC-43C7-AC44-9EDD-BF6D34290D8E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21" name="Group 79">
              <a:extLst>
                <a:ext uri="{FF2B5EF4-FFF2-40B4-BE49-F238E27FC236}">
                  <a16:creationId xmlns:a16="http://schemas.microsoft.com/office/drawing/2014/main" id="{C347B37A-9C19-E440-8AF8-C981BFBF7F12}"/>
                </a:ext>
              </a:extLst>
            </p:cNvPr>
            <p:cNvGrpSpPr/>
            <p:nvPr/>
          </p:nvGrpSpPr>
          <p:grpSpPr bwMode="auto">
            <a:xfrm>
              <a:off x="8763000" y="2133600"/>
              <a:ext cx="381000" cy="685799"/>
              <a:chOff x="6858000" y="5257797"/>
              <a:chExt cx="914400" cy="1600196"/>
            </a:xfrm>
            <a:solidFill>
              <a:srgbClr val="C00000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94" name="Flowchart: Alternate Process 193">
                <a:extLst>
                  <a:ext uri="{FF2B5EF4-FFF2-40B4-BE49-F238E27FC236}">
                    <a16:creationId xmlns:a16="http://schemas.microsoft.com/office/drawing/2014/main" id="{BC6BE141-4C58-E443-8882-43BED633D498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91F3233D-7A5B-D14B-B2BC-E507CD86E7B5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6065F56-2ACB-B84E-BDE4-AE9EC5FCB71E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359EB966-88B2-D94D-8C66-0696C89E21A1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AA9BC951-9241-E945-88CE-EB247D01A7F1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</p:grpSp>
      <p:grpSp>
        <p:nvGrpSpPr>
          <p:cNvPr id="22" name="Group 79">
            <a:extLst>
              <a:ext uri="{FF2B5EF4-FFF2-40B4-BE49-F238E27FC236}">
                <a16:creationId xmlns:a16="http://schemas.microsoft.com/office/drawing/2014/main" id="{974005F0-B5F0-4946-A387-0BB0F080B62B}"/>
              </a:ext>
            </a:extLst>
          </p:cNvPr>
          <p:cNvGrpSpPr/>
          <p:nvPr/>
        </p:nvGrpSpPr>
        <p:grpSpPr bwMode="auto">
          <a:xfrm>
            <a:off x="5791200" y="4114801"/>
            <a:ext cx="381000" cy="685799"/>
            <a:chOff x="6858000" y="5257797"/>
            <a:chExt cx="914400" cy="1600196"/>
          </a:xfrm>
          <a:solidFill>
            <a:srgbClr val="FF3300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72" name="Flowchart: Alternate Process 171">
              <a:extLst>
                <a:ext uri="{FF2B5EF4-FFF2-40B4-BE49-F238E27FC236}">
                  <a16:creationId xmlns:a16="http://schemas.microsoft.com/office/drawing/2014/main" id="{9FD85B16-C3D1-6F4E-8977-33ED373E4F3D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BFC7408B-BE0D-7F4A-B75F-7D0F2C204F5A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DC52A08-E4A0-0144-B271-E28929405B05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D953AA30-BF9A-6845-BF39-26C34059C48B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5B72170B-AE3B-6746-B158-D5AFA20C7655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43027" name="Rectangle 2">
            <a:extLst>
              <a:ext uri="{FF2B5EF4-FFF2-40B4-BE49-F238E27FC236}">
                <a16:creationId xmlns:a16="http://schemas.microsoft.com/office/drawing/2014/main" id="{067D3571-BE13-A549-B771-BAEF629C8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Secure BGP</a:t>
            </a:r>
          </a:p>
        </p:txBody>
      </p:sp>
      <p:sp>
        <p:nvSpPr>
          <p:cNvPr id="43028" name="Rounded Rectangle 198">
            <a:extLst>
              <a:ext uri="{FF2B5EF4-FFF2-40B4-BE49-F238E27FC236}">
                <a16:creationId xmlns:a16="http://schemas.microsoft.com/office/drawing/2014/main" id="{3B3CB1D0-570D-4646-A351-A3572F895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91440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24161750" indent="-24161750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Origin Authentication + cryptographic signatures</a:t>
            </a:r>
          </a:p>
        </p:txBody>
      </p:sp>
      <p:sp>
        <p:nvSpPr>
          <p:cNvPr id="43029" name="Slide Number Placeholder 5">
            <a:extLst>
              <a:ext uri="{FF2B5EF4-FFF2-40B4-BE49-F238E27FC236}">
                <a16:creationId xmlns:a16="http://schemas.microsoft.com/office/drawing/2014/main" id="{32A6C354-63A8-8B41-9793-DC73CC76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0" y="0"/>
            <a:ext cx="533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5989FA-04E4-9148-8F01-587EEE9634F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3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>
            <a:extLst>
              <a:ext uri="{FF2B5EF4-FFF2-40B4-BE49-F238E27FC236}">
                <a16:creationId xmlns:a16="http://schemas.microsoft.com/office/drawing/2014/main" id="{13669832-481A-E446-9FBC-FE9F1514CE6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410200"/>
            <a:ext cx="8686800" cy="954088"/>
            <a:chOff x="-76200" y="5867400"/>
            <a:chExt cx="8686800" cy="954952"/>
          </a:xfrm>
        </p:grpSpPr>
        <p:grpSp>
          <p:nvGrpSpPr>
            <p:cNvPr id="3" name="Group 54">
              <a:extLst>
                <a:ext uri="{FF2B5EF4-FFF2-40B4-BE49-F238E27FC236}">
                  <a16:creationId xmlns:a16="http://schemas.microsoft.com/office/drawing/2014/main" id="{9014295D-F951-BF44-862B-1B859431BDE0}"/>
                </a:ext>
              </a:extLst>
            </p:cNvPr>
            <p:cNvGrpSpPr/>
            <p:nvPr/>
          </p:nvGrpSpPr>
          <p:grpSpPr>
            <a:xfrm>
              <a:off x="8305800" y="5943600"/>
              <a:ext cx="304800" cy="685800"/>
              <a:chOff x="6858000" y="5257800"/>
              <a:chExt cx="914400" cy="1600200"/>
            </a:xfrm>
            <a:solidFill>
              <a:srgbClr val="FFC000"/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129" name="Flowchart: Alternate Process 128">
                <a:extLst>
                  <a:ext uri="{FF2B5EF4-FFF2-40B4-BE49-F238E27FC236}">
                    <a16:creationId xmlns:a16="http://schemas.microsoft.com/office/drawing/2014/main" id="{443C8407-8398-5245-AA81-E9315563AA31}"/>
                  </a:ext>
                </a:extLst>
              </p:cNvPr>
              <p:cNvSpPr/>
              <p:nvPr/>
            </p:nvSpPr>
            <p:spPr bwMode="auto">
              <a:xfrm>
                <a:off x="6858000" y="5257800"/>
                <a:ext cx="914400" cy="609600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350264DB-C5CD-6743-86DA-02C9FDC50071}"/>
                  </a:ext>
                </a:extLst>
              </p:cNvPr>
              <p:cNvSpPr/>
              <p:nvPr/>
            </p:nvSpPr>
            <p:spPr bwMode="auto">
              <a:xfrm>
                <a:off x="7086600" y="5791200"/>
                <a:ext cx="381000" cy="1066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3C926440-AFC8-034A-A609-7B94C4CA46A0}"/>
                  </a:ext>
                </a:extLst>
              </p:cNvPr>
              <p:cNvSpPr/>
              <p:nvPr/>
            </p:nvSpPr>
            <p:spPr bwMode="auto">
              <a:xfrm>
                <a:off x="7239000" y="60198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F76CA3C1-B10F-2948-BD72-8A8AAE9028E5}"/>
                  </a:ext>
                </a:extLst>
              </p:cNvPr>
              <p:cNvSpPr/>
              <p:nvPr/>
            </p:nvSpPr>
            <p:spPr bwMode="auto">
              <a:xfrm>
                <a:off x="7239000" y="6248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888CE549-89A2-7C4E-9EF8-D890D3487047}"/>
                  </a:ext>
                </a:extLst>
              </p:cNvPr>
              <p:cNvSpPr/>
              <p:nvPr/>
            </p:nvSpPr>
            <p:spPr bwMode="auto">
              <a:xfrm>
                <a:off x="7239000" y="6629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</p:grpSp>
        <p:sp>
          <p:nvSpPr>
            <p:cNvPr id="43067" name="Rectangle 133">
              <a:extLst>
                <a:ext uri="{FF2B5EF4-FFF2-40B4-BE49-F238E27FC236}">
                  <a16:creationId xmlns:a16="http://schemas.microsoft.com/office/drawing/2014/main" id="{1E02344E-A306-A741-82E2-1A812C172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6200" y="5867400"/>
              <a:ext cx="8382000" cy="954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</a:pPr>
              <a:r>
                <a:rPr lang="en-US" altLang="en-US" sz="2800">
                  <a:solidFill>
                    <a:srgbClr val="66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Public Key Signature</a:t>
              </a:r>
              <a:r>
                <a:rPr lang="en-US" altLang="en-US" sz="2800">
                  <a:latin typeface="Calibri" panose="020F0502020204030204" pitchFamily="34" charset="0"/>
                  <a:cs typeface="Calibri" panose="020F0502020204030204" pitchFamily="34" charset="0"/>
                </a:rPr>
                <a:t>: Anyone who knows v’s public key can verify that the message was sent by v.</a:t>
              </a:r>
            </a:p>
          </p:txBody>
        </p:sp>
      </p:grpSp>
      <p:grpSp>
        <p:nvGrpSpPr>
          <p:cNvPr id="43011" name="Group 209">
            <a:extLst>
              <a:ext uri="{FF2B5EF4-FFF2-40B4-BE49-F238E27FC236}">
                <a16:creationId xmlns:a16="http://schemas.microsoft.com/office/drawing/2014/main" id="{E398FC81-AD6F-504D-9A03-4322E342F68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81200"/>
            <a:ext cx="7162800" cy="3276600"/>
            <a:chOff x="914400" y="2133600"/>
            <a:chExt cx="7162800" cy="3276600"/>
          </a:xfrm>
        </p:grpSpPr>
        <p:sp>
          <p:nvSpPr>
            <p:cNvPr id="216" name="Cloud 215">
              <a:extLst>
                <a:ext uri="{FF2B5EF4-FFF2-40B4-BE49-F238E27FC236}">
                  <a16:creationId xmlns:a16="http://schemas.microsoft.com/office/drawing/2014/main" id="{6BB5134B-E900-E342-8FFE-CC7511042731}"/>
                </a:ext>
              </a:extLst>
            </p:cNvPr>
            <p:cNvSpPr/>
            <p:nvPr/>
          </p:nvSpPr>
          <p:spPr bwMode="auto">
            <a:xfrm>
              <a:off x="914400" y="2133600"/>
              <a:ext cx="1828800" cy="1066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24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7" name="Cloud 216">
              <a:extLst>
                <a:ext uri="{FF2B5EF4-FFF2-40B4-BE49-F238E27FC236}">
                  <a16:creationId xmlns:a16="http://schemas.microsoft.com/office/drawing/2014/main" id="{0AC72B06-7A92-E442-8033-318463907FBC}"/>
                </a:ext>
              </a:extLst>
            </p:cNvPr>
            <p:cNvSpPr/>
            <p:nvPr/>
          </p:nvSpPr>
          <p:spPr bwMode="auto">
            <a:xfrm>
              <a:off x="5791200" y="3962400"/>
              <a:ext cx="1295400" cy="685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24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18" name="Cloud 217">
              <a:extLst>
                <a:ext uri="{FF2B5EF4-FFF2-40B4-BE49-F238E27FC236}">
                  <a16:creationId xmlns:a16="http://schemas.microsoft.com/office/drawing/2014/main" id="{6D11205C-E66F-344A-ABBB-7A9C866889DB}"/>
                </a:ext>
              </a:extLst>
            </p:cNvPr>
            <p:cNvSpPr/>
            <p:nvPr/>
          </p:nvSpPr>
          <p:spPr bwMode="auto">
            <a:xfrm>
              <a:off x="3733800" y="2286000"/>
              <a:ext cx="1524000" cy="7620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v</a:t>
              </a:r>
            </a:p>
          </p:txBody>
        </p:sp>
        <p:sp>
          <p:nvSpPr>
            <p:cNvPr id="219" name="Cloud 218">
              <a:extLst>
                <a:ext uri="{FF2B5EF4-FFF2-40B4-BE49-F238E27FC236}">
                  <a16:creationId xmlns:a16="http://schemas.microsoft.com/office/drawing/2014/main" id="{119BD7D2-9E43-AE46-8A78-CCEEEF4F91DB}"/>
                </a:ext>
              </a:extLst>
            </p:cNvPr>
            <p:cNvSpPr/>
            <p:nvPr/>
          </p:nvSpPr>
          <p:spPr bwMode="auto">
            <a:xfrm>
              <a:off x="6248400" y="2133600"/>
              <a:ext cx="1828800" cy="1066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sz="24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20" name="Cloud 219">
              <a:extLst>
                <a:ext uri="{FF2B5EF4-FFF2-40B4-BE49-F238E27FC236}">
                  <a16:creationId xmlns:a16="http://schemas.microsoft.com/office/drawing/2014/main" id="{EF2CBF0A-C556-9E4C-9C27-EFE359A54885}"/>
                </a:ext>
              </a:extLst>
            </p:cNvPr>
            <p:cNvSpPr/>
            <p:nvPr/>
          </p:nvSpPr>
          <p:spPr bwMode="auto">
            <a:xfrm>
              <a:off x="3657600" y="4724400"/>
              <a:ext cx="1295400" cy="685800"/>
            </a:xfrm>
            <a:prstGeom prst="cloud">
              <a:avLst/>
            </a:prstGeom>
            <a:solidFill>
              <a:srgbClr val="CC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m</a:t>
              </a:r>
            </a:p>
          </p:txBody>
        </p:sp>
        <p:cxnSp>
          <p:nvCxnSpPr>
            <p:cNvPr id="43059" name="Straight Connector 160">
              <a:extLst>
                <a:ext uri="{FF2B5EF4-FFF2-40B4-BE49-F238E27FC236}">
                  <a16:creationId xmlns:a16="http://schemas.microsoft.com/office/drawing/2014/main" id="{AC1E45C6-B1BF-7242-B75C-32F8C2B576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51921" y="4305300"/>
              <a:ext cx="843297" cy="76200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0" name="Straight Connector 160">
              <a:extLst>
                <a:ext uri="{FF2B5EF4-FFF2-40B4-BE49-F238E27FC236}">
                  <a16:creationId xmlns:a16="http://schemas.microsoft.com/office/drawing/2014/main" id="{D01454E8-9CA4-A446-B965-E814936315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6399677" y="3238488"/>
              <a:ext cx="802347" cy="72390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1" name="Straight Connector 160">
              <a:extLst>
                <a:ext uri="{FF2B5EF4-FFF2-40B4-BE49-F238E27FC236}">
                  <a16:creationId xmlns:a16="http://schemas.microsoft.com/office/drawing/2014/main" id="{DD8DAA2C-18B5-9848-A608-65903A62696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1828800" y="3199264"/>
              <a:ext cx="1832818" cy="186803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2" name="Straight Connector 160">
              <a:extLst>
                <a:ext uri="{FF2B5EF4-FFF2-40B4-BE49-F238E27FC236}">
                  <a16:creationId xmlns:a16="http://schemas.microsoft.com/office/drawing/2014/main" id="{FFDF571A-3301-BA47-BD28-652FE078E2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1676" y="2667000"/>
              <a:ext cx="996851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3" name="Straight Connector 160">
              <a:extLst>
                <a:ext uri="{FF2B5EF4-FFF2-40B4-BE49-F238E27FC236}">
                  <a16:creationId xmlns:a16="http://schemas.microsoft.com/office/drawing/2014/main" id="{85D4A6B5-5F8D-9445-BBEB-37266DDD98B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57802" y="2667000"/>
              <a:ext cx="996271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64" name="Straight Connector 160">
              <a:extLst>
                <a:ext uri="{FF2B5EF4-FFF2-40B4-BE49-F238E27FC236}">
                  <a16:creationId xmlns:a16="http://schemas.microsoft.com/office/drawing/2014/main" id="{90BE2FC4-A580-3A4D-8154-7101AA40195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4114800" y="3047188"/>
              <a:ext cx="381002" cy="30561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" name="Group 65">
              <a:extLst>
                <a:ext uri="{FF2B5EF4-FFF2-40B4-BE49-F238E27FC236}">
                  <a16:creationId xmlns:a16="http://schemas.microsoft.com/office/drawing/2014/main" id="{ED673973-2FD6-5A4E-A31D-65F043DE8220}"/>
                </a:ext>
              </a:extLst>
            </p:cNvPr>
            <p:cNvGrpSpPr/>
            <p:nvPr/>
          </p:nvGrpSpPr>
          <p:grpSpPr>
            <a:xfrm>
              <a:off x="3371850" y="3276600"/>
              <a:ext cx="1885950" cy="457200"/>
              <a:chOff x="914400" y="3670300"/>
              <a:chExt cx="1885950" cy="533400"/>
            </a:xfrm>
            <a:solidFill>
              <a:srgbClr val="CC99FF"/>
            </a:solidFill>
          </p:grpSpPr>
          <p:sp>
            <p:nvSpPr>
              <p:cNvPr id="245" name="modem">
                <a:extLst>
                  <a:ext uri="{FF2B5EF4-FFF2-40B4-BE49-F238E27FC236}">
                    <a16:creationId xmlns:a16="http://schemas.microsoft.com/office/drawing/2014/main" id="{607C7D5A-7FE1-1848-8639-00508863BE39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914400" y="3670300"/>
                <a:ext cx="1885950" cy="533400"/>
              </a:xfrm>
              <a:custGeom>
                <a:avLst/>
                <a:gdLst>
                  <a:gd name="T0" fmla="*/ 0 w 21600"/>
                  <a:gd name="T1" fmla="*/ 5152 h 21600"/>
                  <a:gd name="T2" fmla="*/ 2941 w 21600"/>
                  <a:gd name="T3" fmla="*/ 0 h 21600"/>
                  <a:gd name="T4" fmla="*/ 18625 w 21600"/>
                  <a:gd name="T5" fmla="*/ 0 h 21600"/>
                  <a:gd name="T6" fmla="*/ 21600 w 21600"/>
                  <a:gd name="T7" fmla="*/ 5152 h 21600"/>
                  <a:gd name="T8" fmla="*/ 21600 w 21600"/>
                  <a:gd name="T9" fmla="*/ 21600 h 21600"/>
                  <a:gd name="T10" fmla="*/ 0 w 21600"/>
                  <a:gd name="T11" fmla="*/ 21600 h 21600"/>
                  <a:gd name="T12" fmla="*/ 10800 w 21600"/>
                  <a:gd name="T13" fmla="*/ 0 h 21600"/>
                  <a:gd name="T14" fmla="*/ 10800 w 21600"/>
                  <a:gd name="T15" fmla="*/ 21600 h 21600"/>
                  <a:gd name="T16" fmla="*/ 0 w 21600"/>
                  <a:gd name="T17" fmla="*/ 13376 h 21600"/>
                  <a:gd name="T18" fmla="*/ 21600 w 21600"/>
                  <a:gd name="T19" fmla="*/ 13376 h 21600"/>
                  <a:gd name="T20" fmla="*/ 400 w 21600"/>
                  <a:gd name="T21" fmla="*/ 22400 h 21600"/>
                  <a:gd name="T22" fmla="*/ 21200 w 21600"/>
                  <a:gd name="T23" fmla="*/ 300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0" y="5152"/>
                    </a:moveTo>
                    <a:lnTo>
                      <a:pt x="2941" y="0"/>
                    </a:lnTo>
                    <a:lnTo>
                      <a:pt x="18625" y="0"/>
                    </a:lnTo>
                    <a:lnTo>
                      <a:pt x="21600" y="5152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5152"/>
                    </a:lnTo>
                    <a:close/>
                  </a:path>
                  <a:path w="21600" h="21600" extrusionOk="0">
                    <a:moveTo>
                      <a:pt x="0" y="5251"/>
                    </a:moveTo>
                    <a:lnTo>
                      <a:pt x="21600" y="5251"/>
                    </a:lnTo>
                    <a:moveTo>
                      <a:pt x="1961" y="11791"/>
                    </a:moveTo>
                    <a:lnTo>
                      <a:pt x="1961" y="14268"/>
                    </a:lnTo>
                    <a:lnTo>
                      <a:pt x="2806" y="14268"/>
                    </a:lnTo>
                    <a:lnTo>
                      <a:pt x="2806" y="11791"/>
                    </a:lnTo>
                    <a:lnTo>
                      <a:pt x="1961" y="11791"/>
                    </a:lnTo>
                    <a:close/>
                  </a:path>
                  <a:path w="21600" h="21600" extrusionOk="0">
                    <a:moveTo>
                      <a:pt x="3685" y="11791"/>
                    </a:moveTo>
                    <a:lnTo>
                      <a:pt x="3685" y="14268"/>
                    </a:lnTo>
                    <a:lnTo>
                      <a:pt x="4530" y="14268"/>
                    </a:lnTo>
                    <a:lnTo>
                      <a:pt x="4530" y="11791"/>
                    </a:lnTo>
                    <a:lnTo>
                      <a:pt x="3685" y="11791"/>
                    </a:lnTo>
                    <a:close/>
                  </a:path>
                  <a:path w="21600" h="21600" extrusionOk="0">
                    <a:moveTo>
                      <a:pt x="5408" y="11791"/>
                    </a:moveTo>
                    <a:lnTo>
                      <a:pt x="5408" y="14268"/>
                    </a:lnTo>
                    <a:lnTo>
                      <a:pt x="6254" y="14268"/>
                    </a:lnTo>
                    <a:lnTo>
                      <a:pt x="6254" y="11791"/>
                    </a:lnTo>
                    <a:lnTo>
                      <a:pt x="5408" y="11791"/>
                    </a:lnTo>
                    <a:close/>
                  </a:path>
                  <a:path w="21600" h="21600" extrusionOk="0">
                    <a:moveTo>
                      <a:pt x="7132" y="11791"/>
                    </a:moveTo>
                    <a:lnTo>
                      <a:pt x="7132" y="14268"/>
                    </a:lnTo>
                    <a:lnTo>
                      <a:pt x="7977" y="14268"/>
                    </a:lnTo>
                    <a:lnTo>
                      <a:pt x="7977" y="11791"/>
                    </a:lnTo>
                    <a:lnTo>
                      <a:pt x="7132" y="11791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0D76E3C7-3294-B643-8FF6-4C43E58D2FE4}"/>
                  </a:ext>
                </a:extLst>
              </p:cNvPr>
              <p:cNvSpPr/>
              <p:nvPr/>
            </p:nvSpPr>
            <p:spPr>
              <a:xfrm>
                <a:off x="1371600" y="3886201"/>
                <a:ext cx="1371600" cy="228599"/>
              </a:xfrm>
              <a:prstGeom prst="rect">
                <a:avLst/>
              </a:prstGeom>
              <a:grpFill/>
            </p:spPr>
            <p:txBody>
              <a:bodyPr anchor="ctr"/>
              <a:lstStyle/>
              <a:p>
                <a:pPr>
                  <a:defRPr/>
                </a:pPr>
                <a:r>
                  <a:rPr lang="en-US" sz="2400" dirty="0">
                    <a:latin typeface="Calibri"/>
                    <a:ea typeface="+mn-ea"/>
                    <a:cs typeface="Calibri"/>
                  </a:rPr>
                  <a:t>IP Prefix</a:t>
                </a:r>
              </a:p>
            </p:txBody>
          </p:sp>
        </p:grpSp>
      </p:grpSp>
      <p:sp>
        <p:nvSpPr>
          <p:cNvPr id="127" name="Rectangle 2">
            <a:extLst>
              <a:ext uri="{FF2B5EF4-FFF2-40B4-BE49-F238E27FC236}">
                <a16:creationId xmlns:a16="http://schemas.microsoft.com/office/drawing/2014/main" id="{EE1D1C7E-6C11-5F40-8794-D5B06A50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38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2800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3013" name="Straight Connector 160">
            <a:extLst>
              <a:ext uri="{FF2B5EF4-FFF2-40B4-BE49-F238E27FC236}">
                <a16:creationId xmlns:a16="http://schemas.microsoft.com/office/drawing/2014/main" id="{8D27ACE7-AE1F-E848-9196-455C3A39BD9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399212" y="3086101"/>
            <a:ext cx="803275" cy="7239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4" name="Straight Connector 160">
            <a:extLst>
              <a:ext uri="{FF2B5EF4-FFF2-40B4-BE49-F238E27FC236}">
                <a16:creationId xmlns:a16="http://schemas.microsoft.com/office/drawing/2014/main" id="{8F8EA595-E786-B647-85B8-E8A73C561E2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828800" y="3046413"/>
            <a:ext cx="1833563" cy="18684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5" name="Straight Connector 160">
            <a:extLst>
              <a:ext uri="{FF2B5EF4-FFF2-40B4-BE49-F238E27FC236}">
                <a16:creationId xmlns:a16="http://schemas.microsoft.com/office/drawing/2014/main" id="{B2A50F31-7629-8949-B547-B9C8D762106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41613" y="2514600"/>
            <a:ext cx="996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16" name="Straight Connector 160">
            <a:extLst>
              <a:ext uri="{FF2B5EF4-FFF2-40B4-BE49-F238E27FC236}">
                <a16:creationId xmlns:a16="http://schemas.microsoft.com/office/drawing/2014/main" id="{9C447823-1A5B-7C43-8423-4C344FEBD7A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57800" y="2514600"/>
            <a:ext cx="996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" name="Group 147">
            <a:extLst>
              <a:ext uri="{FF2B5EF4-FFF2-40B4-BE49-F238E27FC236}">
                <a16:creationId xmlns:a16="http://schemas.microsoft.com/office/drawing/2014/main" id="{6C3E7E97-B103-094A-8A37-E352BE2EEE8C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447800"/>
            <a:ext cx="3276600" cy="533400"/>
            <a:chOff x="438150" y="4648200"/>
            <a:chExt cx="2457450" cy="533401"/>
          </a:xfrm>
        </p:grpSpPr>
        <p:sp>
          <p:nvSpPr>
            <p:cNvPr id="55" name="AutoShape 148">
              <a:extLst>
                <a:ext uri="{FF2B5EF4-FFF2-40B4-BE49-F238E27FC236}">
                  <a16:creationId xmlns:a16="http://schemas.microsoft.com/office/drawing/2014/main" id="{8359BDF3-FB90-AC4C-B40E-220DAD800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0" y="4648200"/>
              <a:ext cx="2457450" cy="457200"/>
            </a:xfrm>
            <a:prstGeom prst="wedgeRoundRectCallout">
              <a:avLst>
                <a:gd name="adj1" fmla="val 35100"/>
                <a:gd name="adj2" fmla="val 163466"/>
                <a:gd name="adj3" fmla="val 1666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/>
              <a:tailEnd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dirty="0">
                <a:cs typeface="Calibri"/>
              </a:endParaRPr>
            </a:p>
          </p:txBody>
        </p:sp>
        <p:grpSp>
          <p:nvGrpSpPr>
            <p:cNvPr id="43041" name="Group 121">
              <a:extLst>
                <a:ext uri="{FF2B5EF4-FFF2-40B4-BE49-F238E27FC236}">
                  <a16:creationId xmlns:a16="http://schemas.microsoft.com/office/drawing/2014/main" id="{152C444A-B5D9-6E49-911A-684FEEEA7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4724400"/>
              <a:ext cx="2286003" cy="457201"/>
              <a:chOff x="457200" y="6248400"/>
              <a:chExt cx="2286003" cy="457201"/>
            </a:xfrm>
          </p:grpSpPr>
          <p:sp>
            <p:nvSpPr>
              <p:cNvPr id="43042" name="Rectangle 56">
                <a:extLst>
                  <a:ext uri="{FF2B5EF4-FFF2-40B4-BE49-F238E27FC236}">
                    <a16:creationId xmlns:a16="http://schemas.microsoft.com/office/drawing/2014/main" id="{09109581-15BC-FA4D-BF77-FC1CF9ED6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6248400"/>
                <a:ext cx="2057400" cy="304800"/>
              </a:xfrm>
              <a:prstGeom prst="rect">
                <a:avLst/>
              </a:prstGeom>
              <a:solidFill>
                <a:srgbClr val="FFC000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en-US" altLang="en-US" baseline="-2500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altLang="en-US">
                    <a:latin typeface="Calibri" panose="020F0502020204030204" pitchFamily="34" charset="0"/>
                    <a:cs typeface="Calibri" panose="020F0502020204030204" pitchFamily="34" charset="0"/>
                  </a:rPr>
                  <a:t>:  (v, Prefix)</a:t>
                </a:r>
              </a:p>
            </p:txBody>
          </p:sp>
          <p:grpSp>
            <p:nvGrpSpPr>
              <p:cNvPr id="8" name="Group 106">
                <a:extLst>
                  <a:ext uri="{FF2B5EF4-FFF2-40B4-BE49-F238E27FC236}">
                    <a16:creationId xmlns:a16="http://schemas.microsoft.com/office/drawing/2014/main" id="{6FDACE72-96EA-DD4D-89C0-3D96DC8A9BCA}"/>
                  </a:ext>
                </a:extLst>
              </p:cNvPr>
              <p:cNvGrpSpPr/>
              <p:nvPr/>
            </p:nvGrpSpPr>
            <p:grpSpPr>
              <a:xfrm rot="5400000" flipH="1">
                <a:off x="2400304" y="6362701"/>
                <a:ext cx="228600" cy="457199"/>
                <a:chOff x="6858000" y="5257800"/>
                <a:chExt cx="914400" cy="1600200"/>
              </a:xfrm>
              <a:solidFill>
                <a:srgbClr val="FFC000"/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59" name="Flowchart: Alternate Process 58">
                  <a:extLst>
                    <a:ext uri="{FF2B5EF4-FFF2-40B4-BE49-F238E27FC236}">
                      <a16:creationId xmlns:a16="http://schemas.microsoft.com/office/drawing/2014/main" id="{BFE06E8B-846F-434C-944C-BAF042C2D62C}"/>
                    </a:ext>
                  </a:extLst>
                </p:cNvPr>
                <p:cNvSpPr/>
                <p:nvPr/>
              </p:nvSpPr>
              <p:spPr bwMode="auto">
                <a:xfrm>
                  <a:off x="6858000" y="5257800"/>
                  <a:ext cx="914400" cy="609600"/>
                </a:xfrm>
                <a:prstGeom prst="flowChartAlternateProcess">
                  <a:avLst/>
                </a:prstGeom>
                <a:grp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alibri"/>
                    <a:ea typeface="+mn-ea"/>
                    <a:cs typeface="Calibri"/>
                  </a:endParaRP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C076AD85-EE92-4A47-B975-29688FD7242D}"/>
                    </a:ext>
                  </a:extLst>
                </p:cNvPr>
                <p:cNvSpPr/>
                <p:nvPr/>
              </p:nvSpPr>
              <p:spPr bwMode="auto">
                <a:xfrm>
                  <a:off x="7086600" y="5791200"/>
                  <a:ext cx="381000" cy="1066800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alibri"/>
                    <a:ea typeface="+mn-ea"/>
                    <a:cs typeface="Calibri"/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C45717F8-D36E-8E4A-876B-AC645DBCCDA9}"/>
                    </a:ext>
                  </a:extLst>
                </p:cNvPr>
                <p:cNvSpPr/>
                <p:nvPr/>
              </p:nvSpPr>
              <p:spPr bwMode="auto">
                <a:xfrm>
                  <a:off x="7239000" y="6019800"/>
                  <a:ext cx="381000" cy="152400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alibri"/>
                    <a:ea typeface="+mn-ea"/>
                    <a:cs typeface="Calibri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E1E241FA-01DA-2D46-BF40-C5AF43183F2A}"/>
                    </a:ext>
                  </a:extLst>
                </p:cNvPr>
                <p:cNvSpPr/>
                <p:nvPr/>
              </p:nvSpPr>
              <p:spPr bwMode="auto">
                <a:xfrm>
                  <a:off x="7239000" y="6248400"/>
                  <a:ext cx="381000" cy="152400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alibri"/>
                    <a:ea typeface="+mn-ea"/>
                    <a:cs typeface="Calibri"/>
                  </a:endParaRP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397B330D-55CB-EA4F-AD9B-D1E6D26EFA73}"/>
                    </a:ext>
                  </a:extLst>
                </p:cNvPr>
                <p:cNvSpPr/>
                <p:nvPr/>
              </p:nvSpPr>
              <p:spPr bwMode="auto">
                <a:xfrm>
                  <a:off x="7239000" y="6629400"/>
                  <a:ext cx="381000" cy="152400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alibri"/>
                    <a:ea typeface="+mn-ea"/>
                    <a:cs typeface="Calibri"/>
                  </a:endParaRPr>
                </a:p>
              </p:txBody>
            </p:sp>
          </p:grpSp>
        </p:grpSp>
      </p:grpSp>
      <p:grpSp>
        <p:nvGrpSpPr>
          <p:cNvPr id="9" name="Group 189">
            <a:extLst>
              <a:ext uri="{FF2B5EF4-FFF2-40B4-BE49-F238E27FC236}">
                <a16:creationId xmlns:a16="http://schemas.microsoft.com/office/drawing/2014/main" id="{AADF8C28-04B9-C348-800C-91D0F86457E3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724400"/>
            <a:ext cx="4114800" cy="990600"/>
            <a:chOff x="4146885" y="5105400"/>
            <a:chExt cx="3320716" cy="990600"/>
          </a:xfrm>
        </p:grpSpPr>
        <p:sp>
          <p:nvSpPr>
            <p:cNvPr id="77" name="AutoShape 149">
              <a:extLst>
                <a:ext uri="{FF2B5EF4-FFF2-40B4-BE49-F238E27FC236}">
                  <a16:creationId xmlns:a16="http://schemas.microsoft.com/office/drawing/2014/main" id="{819E1289-8F5E-3740-8C68-589E305F2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885" y="5105400"/>
              <a:ext cx="3320716" cy="990600"/>
            </a:xfrm>
            <a:prstGeom prst="wedgeRoundRectCallout">
              <a:avLst>
                <a:gd name="adj1" fmla="val -10414"/>
                <a:gd name="adj2" fmla="val -233752"/>
                <a:gd name="adj3" fmla="val 1666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  <a:headEnd/>
              <a:tailEnd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dirty="0">
                <a:cs typeface="Calibri"/>
              </a:endParaRPr>
            </a:p>
          </p:txBody>
        </p:sp>
        <p:sp>
          <p:nvSpPr>
            <p:cNvPr id="43036" name="Rectangle 77">
              <a:extLst>
                <a:ext uri="{FF2B5EF4-FFF2-40B4-BE49-F238E27FC236}">
                  <a16:creationId xmlns:a16="http://schemas.microsoft.com/office/drawing/2014/main" id="{17245D9B-2970-7346-9BDA-5E3A0592E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5181600"/>
              <a:ext cx="2133600" cy="304800"/>
            </a:xfrm>
            <a:prstGeom prst="rect">
              <a:avLst/>
            </a:prstGeom>
            <a:solidFill>
              <a:srgbClr val="FFC0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altLang="en-US" baseline="-250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altLang="en-US">
                  <a:latin typeface="Calibri" panose="020F0502020204030204" pitchFamily="34" charset="0"/>
                  <a:cs typeface="Calibri" panose="020F0502020204030204" pitchFamily="34" charset="0"/>
                </a:rPr>
                <a:t>:   (v, Prefix)</a:t>
              </a:r>
            </a:p>
          </p:txBody>
        </p:sp>
        <p:grpSp>
          <p:nvGrpSpPr>
            <p:cNvPr id="10" name="Group 106">
              <a:extLst>
                <a:ext uri="{FF2B5EF4-FFF2-40B4-BE49-F238E27FC236}">
                  <a16:creationId xmlns:a16="http://schemas.microsoft.com/office/drawing/2014/main" id="{8C886971-88F1-B040-9643-2A8AD2CA09D2}"/>
                </a:ext>
              </a:extLst>
            </p:cNvPr>
            <p:cNvGrpSpPr/>
            <p:nvPr/>
          </p:nvGrpSpPr>
          <p:grpSpPr>
            <a:xfrm rot="5400000" flipH="1">
              <a:off x="6286500" y="5295901"/>
              <a:ext cx="228600" cy="457199"/>
              <a:chOff x="6858000" y="5257800"/>
              <a:chExt cx="914400" cy="1600200"/>
            </a:xfrm>
            <a:solidFill>
              <a:srgbClr val="FFC000"/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87" name="Flowchart: Alternate Process 86">
                <a:extLst>
                  <a:ext uri="{FF2B5EF4-FFF2-40B4-BE49-F238E27FC236}">
                    <a16:creationId xmlns:a16="http://schemas.microsoft.com/office/drawing/2014/main" id="{305B4BE4-E418-3D4E-B98F-092F3B6578FF}"/>
                  </a:ext>
                </a:extLst>
              </p:cNvPr>
              <p:cNvSpPr/>
              <p:nvPr/>
            </p:nvSpPr>
            <p:spPr bwMode="auto">
              <a:xfrm>
                <a:off x="6858000" y="5257800"/>
                <a:ext cx="914400" cy="609600"/>
              </a:xfrm>
              <a:prstGeom prst="flowChartAlternateProcess">
                <a:avLst/>
              </a:prstGeom>
              <a:grp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711268BA-9C95-A449-A2B2-018C5CA1AF56}"/>
                  </a:ext>
                </a:extLst>
              </p:cNvPr>
              <p:cNvSpPr/>
              <p:nvPr/>
            </p:nvSpPr>
            <p:spPr bwMode="auto">
              <a:xfrm>
                <a:off x="7086600" y="5791200"/>
                <a:ext cx="381000" cy="106680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FFFDB17-203A-CC43-B7BE-F017B1AA5264}"/>
                  </a:ext>
                </a:extLst>
              </p:cNvPr>
              <p:cNvSpPr/>
              <p:nvPr/>
            </p:nvSpPr>
            <p:spPr bwMode="auto">
              <a:xfrm>
                <a:off x="7239000" y="60198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3D3A330B-5D6E-9A40-B54E-7DA2632AFD6F}"/>
                  </a:ext>
                </a:extLst>
              </p:cNvPr>
              <p:cNvSpPr/>
              <p:nvPr/>
            </p:nvSpPr>
            <p:spPr bwMode="auto">
              <a:xfrm>
                <a:off x="7239000" y="6248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A93A295E-5E31-D94C-856F-7870ACC3E888}"/>
                  </a:ext>
                </a:extLst>
              </p:cNvPr>
              <p:cNvSpPr/>
              <p:nvPr/>
            </p:nvSpPr>
            <p:spPr bwMode="auto">
              <a:xfrm>
                <a:off x="7239000" y="6629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</p:grpSp>
        <p:sp>
          <p:nvSpPr>
            <p:cNvPr id="43038" name="Rectangle 79">
              <a:extLst>
                <a:ext uri="{FF2B5EF4-FFF2-40B4-BE49-F238E27FC236}">
                  <a16:creationId xmlns:a16="http://schemas.microsoft.com/office/drawing/2014/main" id="{012FB532-D2D9-F747-BB98-1F0AA23A9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5638800"/>
              <a:ext cx="2743200" cy="304800"/>
            </a:xfrm>
            <a:prstGeom prst="rect">
              <a:avLst/>
            </a:prstGeom>
            <a:solidFill>
              <a:srgbClr val="9AE69A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  <a:cs typeface="Calibri" panose="020F0502020204030204" pitchFamily="34" charset="0"/>
                </a:rPr>
                <a:t>m:    (a</a:t>
              </a:r>
              <a:r>
                <a:rPr lang="en-US" altLang="en-US" baseline="-250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altLang="en-US">
                  <a:latin typeface="Calibri" panose="020F0502020204030204" pitchFamily="34" charset="0"/>
                  <a:cs typeface="Calibri" panose="020F0502020204030204" pitchFamily="34" charset="0"/>
                </a:rPr>
                <a:t>, v, Prefix)</a:t>
              </a:r>
            </a:p>
          </p:txBody>
        </p:sp>
        <p:grpSp>
          <p:nvGrpSpPr>
            <p:cNvPr id="11" name="Group 106">
              <a:extLst>
                <a:ext uri="{FF2B5EF4-FFF2-40B4-BE49-F238E27FC236}">
                  <a16:creationId xmlns:a16="http://schemas.microsoft.com/office/drawing/2014/main" id="{66ECBFB1-091C-264B-9BB8-BF96B50BC5B6}"/>
                </a:ext>
              </a:extLst>
            </p:cNvPr>
            <p:cNvGrpSpPr/>
            <p:nvPr/>
          </p:nvGrpSpPr>
          <p:grpSpPr>
            <a:xfrm rot="5400000" flipH="1">
              <a:off x="6896100" y="5753100"/>
              <a:ext cx="228600" cy="457199"/>
              <a:chOff x="6858000" y="5257800"/>
              <a:chExt cx="914400" cy="1600200"/>
            </a:xfrm>
            <a:solidFill>
              <a:srgbClr val="C00000"/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82" name="Flowchart: Alternate Process 81">
                <a:extLst>
                  <a:ext uri="{FF2B5EF4-FFF2-40B4-BE49-F238E27FC236}">
                    <a16:creationId xmlns:a16="http://schemas.microsoft.com/office/drawing/2014/main" id="{DEED9AD2-FE99-F344-B797-243B3D84A099}"/>
                  </a:ext>
                </a:extLst>
              </p:cNvPr>
              <p:cNvSpPr/>
              <p:nvPr/>
            </p:nvSpPr>
            <p:spPr bwMode="auto">
              <a:xfrm>
                <a:off x="6858000" y="5257800"/>
                <a:ext cx="914400" cy="609600"/>
              </a:xfrm>
              <a:prstGeom prst="flowChartAlternateProcess">
                <a:avLst/>
              </a:prstGeom>
              <a:solidFill>
                <a:srgbClr val="9AE69A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B7650D66-DAA6-1D4F-BFB2-1344FFECE37F}"/>
                  </a:ext>
                </a:extLst>
              </p:cNvPr>
              <p:cNvSpPr/>
              <p:nvPr/>
            </p:nvSpPr>
            <p:spPr bwMode="auto">
              <a:xfrm>
                <a:off x="7086600" y="5791200"/>
                <a:ext cx="381000" cy="1066800"/>
              </a:xfrm>
              <a:prstGeom prst="rect">
                <a:avLst/>
              </a:prstGeom>
              <a:solidFill>
                <a:srgbClr val="9AE69A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1ED9B93-B8A4-A74B-B30D-69318107ED74}"/>
                  </a:ext>
                </a:extLst>
              </p:cNvPr>
              <p:cNvSpPr/>
              <p:nvPr/>
            </p:nvSpPr>
            <p:spPr bwMode="auto">
              <a:xfrm>
                <a:off x="7239000" y="6019800"/>
                <a:ext cx="381000" cy="152400"/>
              </a:xfrm>
              <a:prstGeom prst="rect">
                <a:avLst/>
              </a:prstGeom>
              <a:solidFill>
                <a:srgbClr val="9AE69A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D7BE86A-209C-5B40-88DB-0789703B8037}"/>
                  </a:ext>
                </a:extLst>
              </p:cNvPr>
              <p:cNvSpPr/>
              <p:nvPr/>
            </p:nvSpPr>
            <p:spPr bwMode="auto">
              <a:xfrm>
                <a:off x="7239000" y="6248400"/>
                <a:ext cx="381000" cy="152400"/>
              </a:xfrm>
              <a:prstGeom prst="rect">
                <a:avLst/>
              </a:prstGeom>
              <a:solidFill>
                <a:srgbClr val="9AE69A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6B810FA-C882-AD45-B221-3C7895600F55}"/>
                  </a:ext>
                </a:extLst>
              </p:cNvPr>
              <p:cNvSpPr/>
              <p:nvPr/>
            </p:nvSpPr>
            <p:spPr bwMode="auto">
              <a:xfrm>
                <a:off x="7239000" y="6629400"/>
                <a:ext cx="381000" cy="152400"/>
              </a:xfrm>
              <a:prstGeom prst="rect">
                <a:avLst/>
              </a:prstGeom>
              <a:solidFill>
                <a:srgbClr val="9AE69A"/>
              </a:solidFill>
              <a:ln w="9525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alibri"/>
                  <a:ea typeface="+mn-ea"/>
                  <a:cs typeface="Calibri"/>
                </a:endParaRPr>
              </a:p>
            </p:txBody>
          </p:sp>
        </p:grpSp>
      </p:grpSp>
      <p:sp>
        <p:nvSpPr>
          <p:cNvPr id="156" name="Line 151">
            <a:extLst>
              <a:ext uri="{FF2B5EF4-FFF2-40B4-BE49-F238E27FC236}">
                <a16:creationId xmlns:a16="http://schemas.microsoft.com/office/drawing/2014/main" id="{2790B3E7-DB3A-964E-BCBC-5D6132BAA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514600"/>
            <a:ext cx="1143000" cy="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79">
            <a:extLst>
              <a:ext uri="{FF2B5EF4-FFF2-40B4-BE49-F238E27FC236}">
                <a16:creationId xmlns:a16="http://schemas.microsoft.com/office/drawing/2014/main" id="{A261FE9D-8DEA-8842-8BDC-60551244AED6}"/>
              </a:ext>
            </a:extLst>
          </p:cNvPr>
          <p:cNvGrpSpPr/>
          <p:nvPr/>
        </p:nvGrpSpPr>
        <p:grpSpPr bwMode="auto">
          <a:xfrm>
            <a:off x="6248400" y="2514600"/>
            <a:ext cx="381000" cy="685799"/>
            <a:chOff x="6858000" y="5257797"/>
            <a:chExt cx="914400" cy="1600196"/>
          </a:xfrm>
          <a:solidFill>
            <a:srgbClr val="660066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60" name="Flowchart: Alternate Process 159">
              <a:extLst>
                <a:ext uri="{FF2B5EF4-FFF2-40B4-BE49-F238E27FC236}">
                  <a16:creationId xmlns:a16="http://schemas.microsoft.com/office/drawing/2014/main" id="{DBFB8927-6661-D14E-A4DB-F85FE5118109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FDE1D3F-279C-0F47-95B4-74DE9177ACA1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2970A78-5923-574E-B377-B91DF096F30F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7B8F17D9-BA9E-2943-B197-B2F0F3CA3E4A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73ADBEE0-9428-3548-846B-B8A279705F42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3" name="Group 85">
            <a:extLst>
              <a:ext uri="{FF2B5EF4-FFF2-40B4-BE49-F238E27FC236}">
                <a16:creationId xmlns:a16="http://schemas.microsoft.com/office/drawing/2014/main" id="{CA232BC7-DEF9-9C4D-BD06-A4F15E000056}"/>
              </a:ext>
            </a:extLst>
          </p:cNvPr>
          <p:cNvGrpSpPr/>
          <p:nvPr/>
        </p:nvGrpSpPr>
        <p:grpSpPr bwMode="auto">
          <a:xfrm>
            <a:off x="3733800" y="2438400"/>
            <a:ext cx="381000" cy="685800"/>
            <a:chOff x="6858000" y="5257800"/>
            <a:chExt cx="914400" cy="1600200"/>
          </a:xfrm>
          <a:solidFill>
            <a:srgbClr val="FFC000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66" name="Flowchart: Alternate Process 165">
              <a:extLst>
                <a:ext uri="{FF2B5EF4-FFF2-40B4-BE49-F238E27FC236}">
                  <a16:creationId xmlns:a16="http://schemas.microsoft.com/office/drawing/2014/main" id="{1F7B7CAA-5C31-374A-83D5-36B6D80F2CF2}"/>
                </a:ext>
              </a:extLst>
            </p:cNvPr>
            <p:cNvSpPr/>
            <p:nvPr/>
          </p:nvSpPr>
          <p:spPr bwMode="auto">
            <a:xfrm>
              <a:off x="6858000" y="5257800"/>
              <a:ext cx="914400" cy="609600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DB9AFE48-E737-984B-B4D6-68DE3DEF4CF3}"/>
                </a:ext>
              </a:extLst>
            </p:cNvPr>
            <p:cNvSpPr/>
            <p:nvPr/>
          </p:nvSpPr>
          <p:spPr bwMode="auto">
            <a:xfrm>
              <a:off x="7086600" y="5791200"/>
              <a:ext cx="381000" cy="10668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C0E10B2D-797D-CC40-B9C6-66A2A356ACDE}"/>
                </a:ext>
              </a:extLst>
            </p:cNvPr>
            <p:cNvSpPr/>
            <p:nvPr/>
          </p:nvSpPr>
          <p:spPr bwMode="auto">
            <a:xfrm>
              <a:off x="7239000" y="6019800"/>
              <a:ext cx="381000" cy="152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A9A8E60F-672E-2C4B-AED8-A72300BE472B}"/>
                </a:ext>
              </a:extLst>
            </p:cNvPr>
            <p:cNvSpPr/>
            <p:nvPr/>
          </p:nvSpPr>
          <p:spPr bwMode="auto">
            <a:xfrm>
              <a:off x="7239000" y="6248400"/>
              <a:ext cx="381000" cy="152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1AE4BC1F-2489-3D47-A647-B00C767FF315}"/>
                </a:ext>
              </a:extLst>
            </p:cNvPr>
            <p:cNvSpPr/>
            <p:nvPr/>
          </p:nvSpPr>
          <p:spPr bwMode="auto">
            <a:xfrm>
              <a:off x="7239000" y="6629400"/>
              <a:ext cx="381000" cy="1524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4" name="Group 79">
            <a:extLst>
              <a:ext uri="{FF2B5EF4-FFF2-40B4-BE49-F238E27FC236}">
                <a16:creationId xmlns:a16="http://schemas.microsoft.com/office/drawing/2014/main" id="{01073A90-A928-FB4A-8700-302F2E40D75D}"/>
              </a:ext>
            </a:extLst>
          </p:cNvPr>
          <p:cNvGrpSpPr/>
          <p:nvPr/>
        </p:nvGrpSpPr>
        <p:grpSpPr bwMode="auto">
          <a:xfrm>
            <a:off x="1066800" y="2590800"/>
            <a:ext cx="381000" cy="685799"/>
            <a:chOff x="6858000" y="5257797"/>
            <a:chExt cx="914400" cy="1600196"/>
          </a:xfrm>
          <a:solidFill>
            <a:srgbClr val="9AE69A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78" name="Flowchart: Alternate Process 177">
              <a:extLst>
                <a:ext uri="{FF2B5EF4-FFF2-40B4-BE49-F238E27FC236}">
                  <a16:creationId xmlns:a16="http://schemas.microsoft.com/office/drawing/2014/main" id="{FEFACD16-AD31-584F-BB2D-C855F5F0F58B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884ECCE-4D9F-2D45-96F6-D592CE25631D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5BDD7F86-16A9-404B-A43E-6E2B1D567777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CCFFC0AE-8878-2E4F-BE9B-E424F003C0AA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1B12CE78-4E1E-DE4A-8951-F68D912E6A50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15" name="Group 79">
            <a:extLst>
              <a:ext uri="{FF2B5EF4-FFF2-40B4-BE49-F238E27FC236}">
                <a16:creationId xmlns:a16="http://schemas.microsoft.com/office/drawing/2014/main" id="{32ECBFA0-BF39-574A-B9C6-58084FA3861B}"/>
              </a:ext>
            </a:extLst>
          </p:cNvPr>
          <p:cNvGrpSpPr/>
          <p:nvPr/>
        </p:nvGrpSpPr>
        <p:grpSpPr bwMode="auto">
          <a:xfrm>
            <a:off x="3505200" y="4267201"/>
            <a:ext cx="381000" cy="685799"/>
            <a:chOff x="6858000" y="5257797"/>
            <a:chExt cx="914400" cy="1600196"/>
          </a:xfrm>
          <a:solidFill>
            <a:srgbClr val="C00000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84" name="Flowchart: Alternate Process 183">
              <a:extLst>
                <a:ext uri="{FF2B5EF4-FFF2-40B4-BE49-F238E27FC236}">
                  <a16:creationId xmlns:a16="http://schemas.microsoft.com/office/drawing/2014/main" id="{744813CC-9A52-7140-A715-06C4305883D9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449FC57D-42A6-4743-96D8-00D28ED3D6CA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D1FCFE59-6A3E-1247-B79D-EB447A1DD7B1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E5260F31-34D6-254F-98FE-118D1B92C582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57DDE9C3-1B22-1140-9B76-BC3F7AB7D67C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43024" name="Can 121">
            <a:extLst>
              <a:ext uri="{FF2B5EF4-FFF2-40B4-BE49-F238E27FC236}">
                <a16:creationId xmlns:a16="http://schemas.microsoft.com/office/drawing/2014/main" id="{ECA326B3-A005-EF4A-9A1F-B64007026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76200"/>
            <a:ext cx="762000" cy="685800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3025" name="Group 199">
            <a:extLst>
              <a:ext uri="{FF2B5EF4-FFF2-40B4-BE49-F238E27FC236}">
                <a16:creationId xmlns:a16="http://schemas.microsoft.com/office/drawing/2014/main" id="{01E8B726-3351-404F-94DC-2A4DD9C133DC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152400"/>
            <a:ext cx="381000" cy="990600"/>
            <a:chOff x="8763000" y="2133600"/>
            <a:chExt cx="381000" cy="990599"/>
          </a:xfrm>
        </p:grpSpPr>
        <p:grpSp>
          <p:nvGrpSpPr>
            <p:cNvPr id="17" name="Group 79">
              <a:extLst>
                <a:ext uri="{FF2B5EF4-FFF2-40B4-BE49-F238E27FC236}">
                  <a16:creationId xmlns:a16="http://schemas.microsoft.com/office/drawing/2014/main" id="{73AAE187-915E-D544-833F-6D76E14B4929}"/>
                </a:ext>
              </a:extLst>
            </p:cNvPr>
            <p:cNvGrpSpPr/>
            <p:nvPr/>
          </p:nvGrpSpPr>
          <p:grpSpPr bwMode="auto">
            <a:xfrm>
              <a:off x="8763000" y="2438400"/>
              <a:ext cx="381000" cy="685799"/>
              <a:chOff x="6858000" y="5257797"/>
              <a:chExt cx="914400" cy="1600196"/>
            </a:xfrm>
            <a:solidFill>
              <a:srgbClr val="660066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25" name="Flowchart: Alternate Process 124">
                <a:extLst>
                  <a:ext uri="{FF2B5EF4-FFF2-40B4-BE49-F238E27FC236}">
                    <a16:creationId xmlns:a16="http://schemas.microsoft.com/office/drawing/2014/main" id="{D5D89EC2-8688-674A-8CB3-2093015A6E7F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16343EC9-E16B-F34E-81C2-A4055F30E1E0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B566531E-32F6-324E-8410-68BD83CFFE6F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59C5C0E8-8307-744F-8082-0473BB456698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56F112B7-74EF-EA43-BC43-38D841BD3C15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18" name="Group 85">
              <a:extLst>
                <a:ext uri="{FF2B5EF4-FFF2-40B4-BE49-F238E27FC236}">
                  <a16:creationId xmlns:a16="http://schemas.microsoft.com/office/drawing/2014/main" id="{147DE450-73A9-7741-BBB3-A144933C9187}"/>
                </a:ext>
              </a:extLst>
            </p:cNvPr>
            <p:cNvGrpSpPr/>
            <p:nvPr/>
          </p:nvGrpSpPr>
          <p:grpSpPr bwMode="auto">
            <a:xfrm>
              <a:off x="8763000" y="2362200"/>
              <a:ext cx="381000" cy="685800"/>
              <a:chOff x="6858000" y="5257800"/>
              <a:chExt cx="914400" cy="1600200"/>
            </a:xfrm>
            <a:solidFill>
              <a:srgbClr val="FFC000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40" name="Flowchart: Alternate Process 139">
                <a:extLst>
                  <a:ext uri="{FF2B5EF4-FFF2-40B4-BE49-F238E27FC236}">
                    <a16:creationId xmlns:a16="http://schemas.microsoft.com/office/drawing/2014/main" id="{A5A849D2-E996-B74F-ACA8-29D7C9AFE25D}"/>
                  </a:ext>
                </a:extLst>
              </p:cNvPr>
              <p:cNvSpPr/>
              <p:nvPr/>
            </p:nvSpPr>
            <p:spPr bwMode="auto">
              <a:xfrm>
                <a:off x="6858000" y="5257800"/>
                <a:ext cx="914400" cy="609600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E36E6313-69E2-7A4D-A715-5DEF48B051A8}"/>
                  </a:ext>
                </a:extLst>
              </p:cNvPr>
              <p:cNvSpPr/>
              <p:nvPr/>
            </p:nvSpPr>
            <p:spPr bwMode="auto">
              <a:xfrm>
                <a:off x="7086600" y="5791200"/>
                <a:ext cx="381000" cy="10668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BE0ECB30-11C0-EA4C-93B4-7924F36B8204}"/>
                  </a:ext>
                </a:extLst>
              </p:cNvPr>
              <p:cNvSpPr/>
              <p:nvPr/>
            </p:nvSpPr>
            <p:spPr bwMode="auto">
              <a:xfrm>
                <a:off x="7239000" y="60198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03E8E481-60BA-BF48-96DD-2839643A4C68}"/>
                  </a:ext>
                </a:extLst>
              </p:cNvPr>
              <p:cNvSpPr/>
              <p:nvPr/>
            </p:nvSpPr>
            <p:spPr bwMode="auto">
              <a:xfrm>
                <a:off x="7239000" y="6248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25BDCC84-2986-6945-A8CB-7F661297978F}"/>
                  </a:ext>
                </a:extLst>
              </p:cNvPr>
              <p:cNvSpPr/>
              <p:nvPr/>
            </p:nvSpPr>
            <p:spPr bwMode="auto">
              <a:xfrm>
                <a:off x="7239000" y="6629400"/>
                <a:ext cx="381000" cy="15240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19" name="Group 79">
              <a:extLst>
                <a:ext uri="{FF2B5EF4-FFF2-40B4-BE49-F238E27FC236}">
                  <a16:creationId xmlns:a16="http://schemas.microsoft.com/office/drawing/2014/main" id="{3CCF17DE-5F6B-7647-9D24-B060FF7DA53A}"/>
                </a:ext>
              </a:extLst>
            </p:cNvPr>
            <p:cNvGrpSpPr/>
            <p:nvPr/>
          </p:nvGrpSpPr>
          <p:grpSpPr bwMode="auto">
            <a:xfrm>
              <a:off x="8763000" y="2286000"/>
              <a:ext cx="381000" cy="685799"/>
              <a:chOff x="6858000" y="5257797"/>
              <a:chExt cx="914400" cy="1600196"/>
            </a:xfrm>
            <a:solidFill>
              <a:srgbClr val="FF3300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53" name="Flowchart: Alternate Process 152">
                <a:extLst>
                  <a:ext uri="{FF2B5EF4-FFF2-40B4-BE49-F238E27FC236}">
                    <a16:creationId xmlns:a16="http://schemas.microsoft.com/office/drawing/2014/main" id="{295A0507-43A8-E54C-8C5F-B8610CF5107A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3E326E5F-151D-BC42-A2F8-E49AF43A29AD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13AF96D6-5086-2F4F-9379-965CF2C68723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03D49196-017C-0847-9946-297E6BFECFA5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ADBF847-9BBF-6D41-A123-5975CA810F64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20" name="Group 79">
              <a:extLst>
                <a:ext uri="{FF2B5EF4-FFF2-40B4-BE49-F238E27FC236}">
                  <a16:creationId xmlns:a16="http://schemas.microsoft.com/office/drawing/2014/main" id="{10E961E8-27B6-EE4F-AB26-95A5FAAA5DA6}"/>
                </a:ext>
              </a:extLst>
            </p:cNvPr>
            <p:cNvGrpSpPr/>
            <p:nvPr/>
          </p:nvGrpSpPr>
          <p:grpSpPr bwMode="auto">
            <a:xfrm>
              <a:off x="8763000" y="2209799"/>
              <a:ext cx="381000" cy="685799"/>
              <a:chOff x="6858000" y="5257797"/>
              <a:chExt cx="914400" cy="1600196"/>
            </a:xfrm>
            <a:solidFill>
              <a:srgbClr val="9AE69A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83" name="Flowchart: Alternate Process 182">
                <a:extLst>
                  <a:ext uri="{FF2B5EF4-FFF2-40B4-BE49-F238E27FC236}">
                    <a16:creationId xmlns:a16="http://schemas.microsoft.com/office/drawing/2014/main" id="{AA66A15D-6D5C-1F4C-A051-6EE041FA7784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6E0A739B-3D44-004D-B070-22D37385D20E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1C9F962A-CB42-7348-804E-FB7DBE0FBB27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2E3B5BF5-67C4-6C40-BFD8-91421B94572D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7BF43CDC-43C7-AC44-9EDD-BF6D34290D8E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21" name="Group 79">
              <a:extLst>
                <a:ext uri="{FF2B5EF4-FFF2-40B4-BE49-F238E27FC236}">
                  <a16:creationId xmlns:a16="http://schemas.microsoft.com/office/drawing/2014/main" id="{C347B37A-9C19-E440-8AF8-C981BFBF7F12}"/>
                </a:ext>
              </a:extLst>
            </p:cNvPr>
            <p:cNvGrpSpPr/>
            <p:nvPr/>
          </p:nvGrpSpPr>
          <p:grpSpPr bwMode="auto">
            <a:xfrm>
              <a:off x="8763000" y="2133600"/>
              <a:ext cx="381000" cy="685799"/>
              <a:chOff x="6858000" y="5257797"/>
              <a:chExt cx="914400" cy="1600196"/>
            </a:xfrm>
            <a:solidFill>
              <a:srgbClr val="C00000"/>
            </a:solidFill>
            <a:scene3d>
              <a:camera prst="isometricTopUp"/>
              <a:lightRig rig="balanced" dir="t">
                <a:rot lat="0" lon="0" rev="8700000"/>
              </a:lightRig>
            </a:scene3d>
          </p:grpSpPr>
          <p:sp>
            <p:nvSpPr>
              <p:cNvPr id="194" name="Flowchart: Alternate Process 193">
                <a:extLst>
                  <a:ext uri="{FF2B5EF4-FFF2-40B4-BE49-F238E27FC236}">
                    <a16:creationId xmlns:a16="http://schemas.microsoft.com/office/drawing/2014/main" id="{BC6BE141-4C58-E443-8882-43BED633D498}"/>
                  </a:ext>
                </a:extLst>
              </p:cNvPr>
              <p:cNvSpPr/>
              <p:nvPr/>
            </p:nvSpPr>
            <p:spPr bwMode="auto">
              <a:xfrm>
                <a:off x="6858000" y="5257797"/>
                <a:ext cx="914400" cy="609599"/>
              </a:xfrm>
              <a:prstGeom prst="flowChartAlternateProcess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91F3233D-7A5B-D14B-B2BC-E507CD86E7B5}"/>
                  </a:ext>
                </a:extLst>
              </p:cNvPr>
              <p:cNvSpPr/>
              <p:nvPr/>
            </p:nvSpPr>
            <p:spPr bwMode="auto">
              <a:xfrm>
                <a:off x="7086600" y="5791194"/>
                <a:ext cx="381000" cy="10667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6065F56-2ACB-B84E-BDE4-AE9EC5FCB71E}"/>
                  </a:ext>
                </a:extLst>
              </p:cNvPr>
              <p:cNvSpPr/>
              <p:nvPr/>
            </p:nvSpPr>
            <p:spPr bwMode="auto">
              <a:xfrm>
                <a:off x="7239000" y="6019788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359EB966-88B2-D94D-8C66-0696C89E21A1}"/>
                  </a:ext>
                </a:extLst>
              </p:cNvPr>
              <p:cNvSpPr/>
              <p:nvPr/>
            </p:nvSpPr>
            <p:spPr bwMode="auto">
              <a:xfrm>
                <a:off x="7239000" y="6248387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AA9BC951-9241-E945-88CE-EB247D01A7F1}"/>
                  </a:ext>
                </a:extLst>
              </p:cNvPr>
              <p:cNvSpPr/>
              <p:nvPr/>
            </p:nvSpPr>
            <p:spPr bwMode="auto">
              <a:xfrm>
                <a:off x="7239000" y="6629401"/>
                <a:ext cx="381000" cy="152399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</p:grpSp>
      </p:grpSp>
      <p:grpSp>
        <p:nvGrpSpPr>
          <p:cNvPr id="22" name="Group 79">
            <a:extLst>
              <a:ext uri="{FF2B5EF4-FFF2-40B4-BE49-F238E27FC236}">
                <a16:creationId xmlns:a16="http://schemas.microsoft.com/office/drawing/2014/main" id="{974005F0-B5F0-4946-A387-0BB0F080B62B}"/>
              </a:ext>
            </a:extLst>
          </p:cNvPr>
          <p:cNvGrpSpPr/>
          <p:nvPr/>
        </p:nvGrpSpPr>
        <p:grpSpPr bwMode="auto">
          <a:xfrm>
            <a:off x="5791200" y="4114801"/>
            <a:ext cx="381000" cy="685799"/>
            <a:chOff x="6858000" y="5257797"/>
            <a:chExt cx="914400" cy="1600196"/>
          </a:xfrm>
          <a:solidFill>
            <a:srgbClr val="FF3300"/>
          </a:solidFill>
          <a:scene3d>
            <a:camera prst="isometricTopUp"/>
            <a:lightRig rig="balanced" dir="t">
              <a:rot lat="0" lon="0" rev="8700000"/>
            </a:lightRig>
          </a:scene3d>
        </p:grpSpPr>
        <p:sp>
          <p:nvSpPr>
            <p:cNvPr id="172" name="Flowchart: Alternate Process 171">
              <a:extLst>
                <a:ext uri="{FF2B5EF4-FFF2-40B4-BE49-F238E27FC236}">
                  <a16:creationId xmlns:a16="http://schemas.microsoft.com/office/drawing/2014/main" id="{9FD85B16-C3D1-6F4E-8977-33ED373E4F3D}"/>
                </a:ext>
              </a:extLst>
            </p:cNvPr>
            <p:cNvSpPr/>
            <p:nvPr/>
          </p:nvSpPr>
          <p:spPr bwMode="auto">
            <a:xfrm>
              <a:off x="6858000" y="5257797"/>
              <a:ext cx="914400" cy="609599"/>
            </a:xfrm>
            <a:prstGeom prst="flowChartAlternateProcess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BFC7408B-BE0D-7F4A-B75F-7D0F2C204F5A}"/>
                </a:ext>
              </a:extLst>
            </p:cNvPr>
            <p:cNvSpPr/>
            <p:nvPr/>
          </p:nvSpPr>
          <p:spPr bwMode="auto">
            <a:xfrm>
              <a:off x="7086600" y="5791194"/>
              <a:ext cx="381000" cy="10667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DC52A08-E4A0-0144-B271-E28929405B05}"/>
                </a:ext>
              </a:extLst>
            </p:cNvPr>
            <p:cNvSpPr/>
            <p:nvPr/>
          </p:nvSpPr>
          <p:spPr bwMode="auto">
            <a:xfrm>
              <a:off x="7239000" y="6019788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D953AA30-BF9A-6845-BF39-26C34059C48B}"/>
                </a:ext>
              </a:extLst>
            </p:cNvPr>
            <p:cNvSpPr/>
            <p:nvPr/>
          </p:nvSpPr>
          <p:spPr bwMode="auto">
            <a:xfrm>
              <a:off x="7239000" y="6248387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5B72170B-AE3B-6746-B158-D5AFA20C7655}"/>
                </a:ext>
              </a:extLst>
            </p:cNvPr>
            <p:cNvSpPr/>
            <p:nvPr/>
          </p:nvSpPr>
          <p:spPr bwMode="auto">
            <a:xfrm>
              <a:off x="7239000" y="6629401"/>
              <a:ext cx="381000" cy="152399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43027" name="Rectangle 2">
            <a:extLst>
              <a:ext uri="{FF2B5EF4-FFF2-40B4-BE49-F238E27FC236}">
                <a16:creationId xmlns:a16="http://schemas.microsoft.com/office/drawing/2014/main" id="{067D3571-BE13-A549-B771-BAEF629C8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Secure BGP</a:t>
            </a:r>
          </a:p>
        </p:txBody>
      </p:sp>
      <p:sp>
        <p:nvSpPr>
          <p:cNvPr id="43028" name="Rounded Rectangle 198">
            <a:extLst>
              <a:ext uri="{FF2B5EF4-FFF2-40B4-BE49-F238E27FC236}">
                <a16:creationId xmlns:a16="http://schemas.microsoft.com/office/drawing/2014/main" id="{3B3CB1D0-570D-4646-A351-A3572F895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91440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24161750" indent="-24161750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Origin Authentication + cryptographic signatures</a:t>
            </a:r>
          </a:p>
        </p:txBody>
      </p:sp>
      <p:sp>
        <p:nvSpPr>
          <p:cNvPr id="43029" name="Slide Number Placeholder 5">
            <a:extLst>
              <a:ext uri="{FF2B5EF4-FFF2-40B4-BE49-F238E27FC236}">
                <a16:creationId xmlns:a16="http://schemas.microsoft.com/office/drawing/2014/main" id="{32A6C354-63A8-8B41-9793-DC73CC76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0" y="0"/>
            <a:ext cx="533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5989FA-04E4-9148-8F01-587EEE9634F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248425"/>
      </p:ext>
    </p:extLst>
  </p:cSld>
  <p:clrMapOvr>
    <a:masterClrMapping/>
  </p:clrMapOvr>
  <p:transition advTm="63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A0C6BC8-83B4-D140-AC32-037F0F6D3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“Secure BGP”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8323031-0E32-FC43-9A1F-450624B0E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Route attestations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Distributed as an attribute in BGP update message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Signed by each AS as route traverses the network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Address attestations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Claim the right to originate a prefix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Signed and distributed out-of-band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Checked through delegation chain from ICANN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S-BGP can validate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AS path indicates the order ASes were traversed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No intermediate ASes were added or removed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Proper ASes originate prefixes </a:t>
            </a:r>
          </a:p>
        </p:txBody>
      </p:sp>
      <p:sp>
        <p:nvSpPr>
          <p:cNvPr id="45060" name="Slide Number Placeholder 5">
            <a:extLst>
              <a:ext uri="{FF2B5EF4-FFF2-40B4-BE49-F238E27FC236}">
                <a16:creationId xmlns:a16="http://schemas.microsoft.com/office/drawing/2014/main" id="{2C209931-D738-DC47-A332-6A383981A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8ECFCAE-C358-2241-B646-27168C18D29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DE98FF5-543A-6E43-91B8-FAE702D3D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S-BGP Deployment Challenges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02EA2D3-9008-9D46-83E4-4C338C17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Complete, accurate registries of prefix “owner”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Public Key Infrastructure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To know the public key for any given AS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Cryptographic operations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digital signatures on BGP messages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Need to perform operations quickly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To avoid delaying response to routing changes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Difficulty of incremental deployment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Hard to have a “flag day” to deploy S-BGP</a:t>
            </a:r>
          </a:p>
        </p:txBody>
      </p:sp>
      <p:sp>
        <p:nvSpPr>
          <p:cNvPr id="46084" name="Slide Number Placeholder 5">
            <a:extLst>
              <a:ext uri="{FF2B5EF4-FFF2-40B4-BE49-F238E27FC236}">
                <a16:creationId xmlns:a16="http://schemas.microsoft.com/office/drawing/2014/main" id="{6A534536-355D-524D-8465-FE3C1D678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398DAE5-617E-644D-9E15-01CA43AB57F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C7EDC975-6CD6-D245-A2B0-D0E5A7FB3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Incrementally Deployable Solutions?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49B20713-DD5D-5C4D-BEAB-9A4F09DFF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Backwards compatible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No changes to router hardware or software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No cooperation from other ASes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Incentives for early adopters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Security benefits for ASes that deploy the solution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… and further incentives for others to deploy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What kind of solutions are possible?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Detecting suspicious routes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… and then filtering or depreferencing them</a:t>
            </a:r>
          </a:p>
        </p:txBody>
      </p:sp>
      <p:sp>
        <p:nvSpPr>
          <p:cNvPr id="47108" name="Slide Number Placeholder 5">
            <a:extLst>
              <a:ext uri="{FF2B5EF4-FFF2-40B4-BE49-F238E27FC236}">
                <a16:creationId xmlns:a16="http://schemas.microsoft.com/office/drawing/2014/main" id="{378C7582-499D-9145-91AA-5039D016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FB05B28-E9B5-9B49-ADFB-D3C8062B18A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itle 1">
            <a:extLst>
              <a:ext uri="{FF2B5EF4-FFF2-40B4-BE49-F238E27FC236}">
                <a16:creationId xmlns:a16="http://schemas.microsoft.com/office/drawing/2014/main" id="{72C0FB63-690D-BC4D-BACA-8ABBCCCD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Border Gateway Protocol (BGP)</a:t>
            </a:r>
          </a:p>
        </p:txBody>
      </p:sp>
      <p:sp>
        <p:nvSpPr>
          <p:cNvPr id="19462" name="Content Placeholder 2">
            <a:extLst>
              <a:ext uri="{FF2B5EF4-FFF2-40B4-BE49-F238E27FC236}">
                <a16:creationId xmlns:a16="http://schemas.microsoft.com/office/drawing/2014/main" id="{F0EF1CDE-4E3F-5D45-A62F-609F785E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ASes exchange reachability information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Destination: block of addresses (an “IP prefix”)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AS path: sequence of ASes along the path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Policies configured by network operators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Path selection:  which of the paths to use?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Path export:  which neighbors to tell?</a:t>
            </a:r>
          </a:p>
        </p:txBody>
      </p:sp>
      <p:graphicFrame>
        <p:nvGraphicFramePr>
          <p:cNvPr id="19458" name="Object 2">
            <a:extLst>
              <a:ext uri="{FF2B5EF4-FFF2-40B4-BE49-F238E27FC236}">
                <a16:creationId xmlns:a16="http://schemas.microsoft.com/office/drawing/2014/main" id="{067138F2-3EC5-7742-8458-8F761417F1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5075" y="4572000"/>
          <a:ext cx="2647950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Photo Editor Photo" r:id="rId3" imgW="1270000" imgH="927100" progId="MSPhotoEd.3">
                  <p:embed/>
                </p:oleObj>
              </mc:Choice>
              <mc:Fallback>
                <p:oleObj name="Photo Editor Photo" r:id="rId3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075" y="4572000"/>
                        <a:ext cx="2647950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>
            <a:extLst>
              <a:ext uri="{FF2B5EF4-FFF2-40B4-BE49-F238E27FC236}">
                <a16:creationId xmlns:a16="http://schemas.microsoft.com/office/drawing/2014/main" id="{325BE691-FA2F-FA40-8321-F2C03CB495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81388" y="5049838"/>
          <a:ext cx="1290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8" y="5049838"/>
                        <a:ext cx="1290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AB9D9E97-AC2E-9F40-9CEC-18A34D2E1E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563" y="5205413"/>
          <a:ext cx="833437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5205413"/>
                        <a:ext cx="833437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Line 7">
            <a:extLst>
              <a:ext uri="{FF2B5EF4-FFF2-40B4-BE49-F238E27FC236}">
                <a16:creationId xmlns:a16="http://schemas.microsoft.com/office/drawing/2014/main" id="{A729FDF4-F62C-D04C-BB92-9D52F04D80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85850" y="5815013"/>
            <a:ext cx="0" cy="4000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AC5221F5-49D2-BF4E-9CE2-078715BC51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00588" y="5562600"/>
            <a:ext cx="181451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6143652D-4C55-694B-A6E4-A866C8441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53324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47A44617-18CF-3143-B7F3-DD56F7C4F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5329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77C89AA8-64C3-B442-BE0C-95D35A7A9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5329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BC1F0125-5CC0-ED4F-9B53-9C98EEC3B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2563" y="5572125"/>
            <a:ext cx="215741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2F41AD67-2B3A-6F40-93B9-51B150CE5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63" y="623252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d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174BFF05-E303-5040-B765-9F334E6CF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724400"/>
            <a:ext cx="1855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“I can reach d”</a:t>
            </a:r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2256F2DE-407C-D54B-B83C-972A53D4F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4475" y="5233988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16">
            <a:extLst>
              <a:ext uri="{FF2B5EF4-FFF2-40B4-BE49-F238E27FC236}">
                <a16:creationId xmlns:a16="http://schemas.microsoft.com/office/drawing/2014/main" id="{32A81F58-00E4-E643-997A-23CB1ED56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0" y="4352925"/>
            <a:ext cx="1792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“I can reach d 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via AS 1”</a:t>
            </a:r>
          </a:p>
        </p:txBody>
      </p:sp>
      <p:sp>
        <p:nvSpPr>
          <p:cNvPr id="19473" name="Line 17">
            <a:extLst>
              <a:ext uri="{FF2B5EF4-FFF2-40B4-BE49-F238E27FC236}">
                <a16:creationId xmlns:a16="http://schemas.microsoft.com/office/drawing/2014/main" id="{FA0BDA34-BF67-6049-9566-B6479CEAE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0100" y="5057775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>
            <a:extLst>
              <a:ext uri="{FF2B5EF4-FFF2-40B4-BE49-F238E27FC236}">
                <a16:creationId xmlns:a16="http://schemas.microsoft.com/office/drawing/2014/main" id="{4ED609F6-92AD-3C4B-AB74-65F1C89E7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5667375"/>
            <a:ext cx="1287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3333FF"/>
                </a:solidFill>
              </a:rPr>
              <a:t>data traffic</a:t>
            </a:r>
          </a:p>
        </p:txBody>
      </p:sp>
      <p:sp>
        <p:nvSpPr>
          <p:cNvPr id="19475" name="Text Box 19">
            <a:extLst>
              <a:ext uri="{FF2B5EF4-FFF2-40B4-BE49-F238E27FC236}">
                <a16:creationId xmlns:a16="http://schemas.microsoft.com/office/drawing/2014/main" id="{386F61A3-9C10-2849-B2DF-0499B898E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5668963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3333FF"/>
                </a:solidFill>
              </a:rPr>
              <a:t>data traffic</a:t>
            </a:r>
          </a:p>
        </p:txBody>
      </p:sp>
      <p:sp>
        <p:nvSpPr>
          <p:cNvPr id="19476" name="Slide Number Placeholder 5">
            <a:extLst>
              <a:ext uri="{FF2B5EF4-FFF2-40B4-BE49-F238E27FC236}">
                <a16:creationId xmlns:a16="http://schemas.microsoft.com/office/drawing/2014/main" id="{2A5F273D-2B8B-5C44-90F5-0E2B4BFE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AA380C7-DEF8-0548-8AE6-BF4CC35EFC4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>
            <a:extLst>
              <a:ext uri="{FF2B5EF4-FFF2-40B4-BE49-F238E27FC236}">
                <a16:creationId xmlns:a16="http://schemas.microsoft.com/office/drawing/2014/main" id="{C8F939FB-20ED-3448-8FF3-01292C538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Detecting Suspicious Routes</a:t>
            </a:r>
          </a:p>
        </p:txBody>
      </p:sp>
      <p:sp>
        <p:nvSpPr>
          <p:cNvPr id="47108" name="Rectangle 5">
            <a:extLst>
              <a:ext uri="{FF2B5EF4-FFF2-40B4-BE49-F238E27FC236}">
                <a16:creationId xmlns:a16="http://schemas.microsoft.com/office/drawing/2014/main" id="{AFD37AD0-D661-E54A-93F9-B377657BA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Monitoring BGP update messages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Use past history as an implicit registry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E.g., AS that announces each address block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Prefix 18.0.0.0/8 usually originated by AS 3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E.g., AS-level edges and paths 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Never seen the subpath “7018 88 1785”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Out-of-band detection mechanism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Generate reports and alerts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Internet Alert Registry: </a:t>
            </a:r>
            <a:r>
              <a:rPr lang="en-US" altLang="en-US" sz="1800">
                <a:ea typeface="ＭＳ Ｐゴシック" panose="020B0600070205080204" pitchFamily="34" charset="-128"/>
                <a:hlinkClick r:id="rId2"/>
              </a:rPr>
              <a:t>http://iar.cs.unm.edu/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Prefix Hijack Alert System:  </a:t>
            </a:r>
            <a:r>
              <a:rPr lang="en-US" altLang="en-US" sz="1800">
                <a:ea typeface="ＭＳ Ｐゴシック" panose="020B0600070205080204" pitchFamily="34" charset="-128"/>
                <a:hlinkClick r:id="rId3"/>
              </a:rPr>
              <a:t>http://phas.netsec.colostate.edu/</a:t>
            </a: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48132" name="Slide Number Placeholder 5">
            <a:extLst>
              <a:ext uri="{FF2B5EF4-FFF2-40B4-BE49-F238E27FC236}">
                <a16:creationId xmlns:a16="http://schemas.microsoft.com/office/drawing/2014/main" id="{D78E045C-68CB-D840-95B6-B52AFE0DD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5DC721-7383-C64D-BF5B-97E9C2FAF90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2FE1DEDF-472F-4C4E-8641-2FA73534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Avoiding Suspicious Routes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B614B40F-33B5-9443-9334-D92017464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66800"/>
            <a:ext cx="73914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Soft response to suspicious routes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Prefer routes that agree with the past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Delay adoption of unfamiliar routes when possible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Why is this good enough?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Some attacks will go away on their own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Let someone else be the victim instead of you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Give network operators time to investigate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How well would it work?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If top ~40 largest ASes applied the technique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… most other ASes are protected, too</a:t>
            </a:r>
          </a:p>
        </p:txBody>
      </p:sp>
      <p:sp>
        <p:nvSpPr>
          <p:cNvPr id="49156" name="Slide Number Placeholder 5">
            <a:extLst>
              <a:ext uri="{FF2B5EF4-FFF2-40B4-BE49-F238E27FC236}">
                <a16:creationId xmlns:a16="http://schemas.microsoft.com/office/drawing/2014/main" id="{93DE39CF-FE8E-404F-982D-CB7FB8A9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2D5B6B-0CB2-1149-9482-694F481D572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>
            <a:extLst>
              <a:ext uri="{FF2B5EF4-FFF2-40B4-BE49-F238E27FC236}">
                <a16:creationId xmlns:a16="http://schemas.microsoft.com/office/drawing/2014/main" id="{F8A5B1D0-86FB-C34B-8944-0A541AFA5A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About Packet Forwarding?</a:t>
            </a:r>
          </a:p>
        </p:txBody>
      </p:sp>
      <p:sp>
        <p:nvSpPr>
          <p:cNvPr id="49156" name="Rectangle 5">
            <a:extLst>
              <a:ext uri="{FF2B5EF4-FFF2-40B4-BE49-F238E27FC236}">
                <a16:creationId xmlns:a16="http://schemas.microsoft.com/office/drawing/2014/main" id="{88C4F471-FA25-674A-8077-A4C2489E12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50180" name="Slide Number Placeholder 5">
            <a:extLst>
              <a:ext uri="{FF2B5EF4-FFF2-40B4-BE49-F238E27FC236}">
                <a16:creationId xmlns:a16="http://schemas.microsoft.com/office/drawing/2014/main" id="{F5DE5B4C-9768-2F4B-835B-F2CAAC3AD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C1A6C5D-DA1C-B743-9D95-B26392962A8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0570E97-32EE-6C48-AB40-62AAA9D33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Control Plane vs. Data Plane</a:t>
            </a:r>
          </a:p>
        </p:txBody>
      </p:sp>
      <p:sp>
        <p:nvSpPr>
          <p:cNvPr id="50182" name="Rectangle 3">
            <a:extLst>
              <a:ext uri="{FF2B5EF4-FFF2-40B4-BE49-F238E27FC236}">
                <a16:creationId xmlns:a16="http://schemas.microsoft.com/office/drawing/2014/main" id="{EBDD3636-6B25-8448-8934-1ED2AC7E3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Control plane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BGP security concerns validity of routing messages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I.e., did the BGP message follow the sequence of ASes listed in the AS-path attribute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Data plane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Routers forward data packets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Supposedly along path chosen in the control plane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But what ensures that this is true?</a:t>
            </a:r>
          </a:p>
        </p:txBody>
      </p:sp>
      <p:sp>
        <p:nvSpPr>
          <p:cNvPr id="51204" name="AutoShape 16">
            <a:extLst>
              <a:ext uri="{FF2B5EF4-FFF2-40B4-BE49-F238E27FC236}">
                <a16:creationId xmlns:a16="http://schemas.microsoft.com/office/drawing/2014/main" id="{37B9FA77-5BB3-6141-A365-295300323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3" y="5427663"/>
            <a:ext cx="192087" cy="269875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5" name="AutoShape 17">
            <a:extLst>
              <a:ext uri="{FF2B5EF4-FFF2-40B4-BE49-F238E27FC236}">
                <a16:creationId xmlns:a16="http://schemas.microsoft.com/office/drawing/2014/main" id="{EE63CBC3-F3C7-E546-BF88-7BCA3E982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5427663"/>
            <a:ext cx="192088" cy="269875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206" name="Picture 4">
            <a:extLst>
              <a:ext uri="{FF2B5EF4-FFF2-40B4-BE49-F238E27FC236}">
                <a16:creationId xmlns:a16="http://schemas.microsoft.com/office/drawing/2014/main" id="{5CFEBD9A-7963-674D-A8AD-6A8527C2C70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825" y="5568950"/>
            <a:ext cx="839788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7" name="Picture 5">
            <a:extLst>
              <a:ext uri="{FF2B5EF4-FFF2-40B4-BE49-F238E27FC236}">
                <a16:creationId xmlns:a16="http://schemas.microsoft.com/office/drawing/2014/main" id="{9465F05F-C7F6-0449-BD06-6EF3D15AD9F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5030788"/>
            <a:ext cx="83978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8" name="Picture 6">
            <a:extLst>
              <a:ext uri="{FF2B5EF4-FFF2-40B4-BE49-F238E27FC236}">
                <a16:creationId xmlns:a16="http://schemas.microsoft.com/office/drawing/2014/main" id="{00B23C2C-6085-9446-BA28-3239860F6BC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5837238"/>
            <a:ext cx="83978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9" name="Picture 7">
            <a:extLst>
              <a:ext uri="{FF2B5EF4-FFF2-40B4-BE49-F238E27FC236}">
                <a16:creationId xmlns:a16="http://schemas.microsoft.com/office/drawing/2014/main" id="{C2B5C7D9-4143-E042-B508-1C4BB60C41B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5824538"/>
            <a:ext cx="83978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0" name="Line 8">
            <a:extLst>
              <a:ext uri="{FF2B5EF4-FFF2-40B4-BE49-F238E27FC236}">
                <a16:creationId xmlns:a16="http://schemas.microsoft.com/office/drawing/2014/main" id="{BA8DCD06-60A7-BD4A-AC8D-7D3148F2BE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1588" y="5799138"/>
            <a:ext cx="960437" cy="2698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9">
            <a:extLst>
              <a:ext uri="{FF2B5EF4-FFF2-40B4-BE49-F238E27FC236}">
                <a16:creationId xmlns:a16="http://schemas.microsoft.com/office/drawing/2014/main" id="{B1DBA62D-75D1-144D-BEF1-08107D8C3D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5388" y="5338763"/>
            <a:ext cx="998537" cy="3079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Line 10">
            <a:extLst>
              <a:ext uri="{FF2B5EF4-FFF2-40B4-BE49-F238E27FC236}">
                <a16:creationId xmlns:a16="http://schemas.microsoft.com/office/drawing/2014/main" id="{D6544690-14C5-A844-84B7-31C9066F3C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2275" y="6107113"/>
            <a:ext cx="96043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13" name="Picture 11" descr="MCj04359310000[1]">
            <a:extLst>
              <a:ext uri="{FF2B5EF4-FFF2-40B4-BE49-F238E27FC236}">
                <a16:creationId xmlns:a16="http://schemas.microsoft.com/office/drawing/2014/main" id="{C12DEE87-6FE3-5143-ACCD-210740CE6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5646738"/>
            <a:ext cx="92233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4" name="Picture 12" descr="MCj04244920000[1]">
            <a:extLst>
              <a:ext uri="{FF2B5EF4-FFF2-40B4-BE49-F238E27FC236}">
                <a16:creationId xmlns:a16="http://schemas.microsoft.com/office/drawing/2014/main" id="{9E1EF111-71A2-6B4C-9A7B-C5578BBA5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75" y="4800600"/>
            <a:ext cx="1266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5" name="Line 13">
            <a:extLst>
              <a:ext uri="{FF2B5EF4-FFF2-40B4-BE49-F238E27FC236}">
                <a16:creationId xmlns:a16="http://schemas.microsoft.com/office/drawing/2014/main" id="{D0BAB9FB-1FBA-B447-9DF8-EC51F91157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46288" y="5811838"/>
            <a:ext cx="10366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16" name="Picture 15" descr="MCj04326420000[1]">
            <a:extLst>
              <a:ext uri="{FF2B5EF4-FFF2-40B4-BE49-F238E27FC236}">
                <a16:creationId xmlns:a16="http://schemas.microsoft.com/office/drawing/2014/main" id="{AD030479-0B87-6B43-8932-F4905DA2E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313363"/>
            <a:ext cx="998538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7" name="Slide Number Placeholder 5">
            <a:extLst>
              <a:ext uri="{FF2B5EF4-FFF2-40B4-BE49-F238E27FC236}">
                <a16:creationId xmlns:a16="http://schemas.microsoft.com/office/drawing/2014/main" id="{56E27F27-E940-4C49-9627-CD05ED0E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9AC2B00-0EC5-7A4B-8B99-E3E09E045DA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0AEFE46-FE4D-DC45-83EF-2A8F93E20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Data-Plane Attacks, Part 1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FA904226-D3C9-8A46-AA4C-264486A3C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Drop packets in the data plane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While still sending the routing announcements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Easier to evade detection 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Especially if you only drop some packets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Like, oh, say, BitTorrent or Skype traffic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Even easier if you just slow down some traffic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How different are normal congestion and an attack?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Especially if you let traceroute packets through?</a:t>
            </a:r>
          </a:p>
        </p:txBody>
      </p:sp>
      <p:sp>
        <p:nvSpPr>
          <p:cNvPr id="52228" name="Slide Number Placeholder 5">
            <a:extLst>
              <a:ext uri="{FF2B5EF4-FFF2-40B4-BE49-F238E27FC236}">
                <a16:creationId xmlns:a16="http://schemas.microsoft.com/office/drawing/2014/main" id="{FE0991CE-684F-6740-B680-1377410E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4EA4809-6A7F-DB4F-9605-49B68804510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35A1A43-5A40-1C4B-A3D9-6EFB8CBF4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Data-Plane Attacks, Part 2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33BB5D2F-7970-FA40-8759-50AD07314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Send packets in a different direction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Disagreeing with the routing announcements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Direct packets to a different destination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E.g., one the adversary controls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What to do at that bogus destination?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Impersonate the legitimate destination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Snoop on traffic and forward along to real destination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How to detect?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Traceroute?  Longer than usual delays?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End-to-end checks, like site certificate or encryption?</a:t>
            </a:r>
          </a:p>
        </p:txBody>
      </p:sp>
      <p:sp>
        <p:nvSpPr>
          <p:cNvPr id="53252" name="Slide Number Placeholder 5">
            <a:extLst>
              <a:ext uri="{FF2B5EF4-FFF2-40B4-BE49-F238E27FC236}">
                <a16:creationId xmlns:a16="http://schemas.microsoft.com/office/drawing/2014/main" id="{4FC16764-87A9-BE4A-A16F-A5FDBBE17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3170EFD-52D1-DE45-B4B7-89E08001D04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6AC5BC3-79CC-1841-B8EA-C22BF774C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Data-Plane Attacks are Harder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07F50D5-4E8C-E548-8106-6AC47F7F4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Adversary must control a router along the path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So that the traffic flows through him 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How to get control a router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Buy access to a compromised router online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Guess the password, exploit router vulnerabilities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Insider attack (disgruntled network operator)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Malice vs. greed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Malice: gain control of someone else’s router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Greed: say, Verizon DSL blocks Skype to encourage me to use (Verizon) landline phone</a:t>
            </a:r>
          </a:p>
        </p:txBody>
      </p:sp>
      <p:sp>
        <p:nvSpPr>
          <p:cNvPr id="54276" name="Slide Number Placeholder 5">
            <a:extLst>
              <a:ext uri="{FF2B5EF4-FFF2-40B4-BE49-F238E27FC236}">
                <a16:creationId xmlns:a16="http://schemas.microsoft.com/office/drawing/2014/main" id="{A21E5B28-B1E3-1445-B6EF-B1FAE67E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9BFC6A7-4266-5742-831A-6DB1511B142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>
            <a:extLst>
              <a:ext uri="{FF2B5EF4-FFF2-40B4-BE49-F238E27FC236}">
                <a16:creationId xmlns:a16="http://schemas.microsoft.com/office/drawing/2014/main" id="{B85C0A45-3447-3A45-84CC-45CFD96D51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the Internet to Do?</a:t>
            </a:r>
          </a:p>
        </p:txBody>
      </p:sp>
      <p:sp>
        <p:nvSpPr>
          <p:cNvPr id="54276" name="Rectangle 5">
            <a:extLst>
              <a:ext uri="{FF2B5EF4-FFF2-40B4-BE49-F238E27FC236}">
                <a16:creationId xmlns:a16="http://schemas.microsoft.com/office/drawing/2014/main" id="{EEC5AC8B-8ED0-6A42-AC77-26F3923B42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55300" name="Slide Number Placeholder 5">
            <a:extLst>
              <a:ext uri="{FF2B5EF4-FFF2-40B4-BE49-F238E27FC236}">
                <a16:creationId xmlns:a16="http://schemas.microsoft.com/office/drawing/2014/main" id="{E8670731-28B4-1D42-A36E-1903D5BD1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6E7A91C-A78E-F648-AD60-7C155D4C14A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>
            <a:extLst>
              <a:ext uri="{FF2B5EF4-FFF2-40B4-BE49-F238E27FC236}">
                <a16:creationId xmlns:a16="http://schemas.microsoft.com/office/drawing/2014/main" id="{FA1EAC04-0CF7-F645-A2F5-FB4B6D794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is So Vulnerable</a:t>
            </a:r>
          </a:p>
        </p:txBody>
      </p:sp>
      <p:sp>
        <p:nvSpPr>
          <p:cNvPr id="55300" name="Rectangle 5">
            <a:extLst>
              <a:ext uri="{FF2B5EF4-FFF2-40B4-BE49-F238E27FC236}">
                <a16:creationId xmlns:a16="http://schemas.microsoft.com/office/drawing/2014/main" id="{85EAE967-579B-974B-AEAA-1120DA18F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5438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Several high-profile outages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  <a:hlinkClick r:id="rId2"/>
              </a:rPr>
              <a:t>http://merit.edu/mail.archives/nanog/1997-04/msg00380.html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600">
                <a:ea typeface="ＭＳ Ｐゴシック" panose="020B0600070205080204" pitchFamily="34" charset="-128"/>
                <a:hlinkClick r:id="rId3"/>
              </a:rPr>
              <a:t>http://www.renesys.com/blog/2005/12/internetwide_nearcatastrophela.shtml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600">
                <a:ea typeface="ＭＳ Ｐゴシック" panose="020B0600070205080204" pitchFamily="34" charset="-128"/>
                <a:hlinkClick r:id="rId4"/>
              </a:rPr>
              <a:t>http://www.renesys.com/blog/2006/01/coned_steals_the_net.shtml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600">
                <a:ea typeface="ＭＳ Ｐゴシック" panose="020B0600070205080204" pitchFamily="34" charset="-128"/>
                <a:hlinkClick r:id="rId5"/>
              </a:rPr>
              <a:t>http://www.renesys.com/blog/2008/02/pakistan_hijacks_youtube_1.shtml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pPr lvl="1">
              <a:spcAft>
                <a:spcPts val="1200"/>
              </a:spcAft>
            </a:pPr>
            <a:r>
              <a:rPr lang="en-US" altLang="en-US" sz="1600">
                <a:ea typeface="ＭＳ Ｐゴシック" panose="020B0600070205080204" pitchFamily="34" charset="-128"/>
                <a:hlinkClick r:id="rId6"/>
              </a:rPr>
              <a:t>http://www.theregister.co.uk/2010/04/09/china_bgp_interweb_snafu/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r>
              <a:rPr lang="en-US" altLang="en-US" sz="2800">
                <a:ea typeface="ＭＳ Ｐゴシック" panose="020B0600070205080204" pitchFamily="34" charset="-128"/>
              </a:rPr>
              <a:t>Many smaller examples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Blackholing a single destination prefix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Hijacking unallocated addresses to send spam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Why isn’t it an even bigger deal?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Really, most big outages are configuration errors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Most bad guys want the Internet to stay up</a:t>
            </a: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03FD3DC1-9719-B34B-8FEA-B54161A38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BFD5702-B99A-1A41-8EA9-9007F221768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40F7739-C3ED-CB49-977D-F498A9F9F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is So Hard to Fix</a:t>
            </a:r>
          </a:p>
        </p:txBody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D595DB3-F0A6-7542-9798-BB796EAD6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Complex system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Large, with around 40,000 ASes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Decentralized control among competitive Ases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Hard to reach agreement on the right solution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S-BGP with PKI, registries, and crypto?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Who should be in charge of running PKI &amp; registries?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Worry about data-plane attacks or just control plane?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Hard to deploy the solution once you pick it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Hard enough to get ASes to apply route filters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Now you want them to upgrade to a new protocol</a:t>
            </a:r>
          </a:p>
        </p:txBody>
      </p:sp>
      <p:sp>
        <p:nvSpPr>
          <p:cNvPr id="57348" name="Slide Number Placeholder 5">
            <a:extLst>
              <a:ext uri="{FF2B5EF4-FFF2-40B4-BE49-F238E27FC236}">
                <a16:creationId xmlns:a16="http://schemas.microsoft.com/office/drawing/2014/main" id="{2392B307-BDE0-3644-9ED4-C4303487F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7E19B72-F68E-8D42-B4B8-569B6C60D13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674A99B2-9B57-0548-A4E4-ABB552DD76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Session Security</a:t>
            </a:r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6EF1C7E2-9B5F-4F4D-8B87-8FBCF10273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012BD63B-F5D9-7B42-83DF-805F2ED1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9CFFBDC-A5E1-874D-9E8E-A5DB4B57344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3EA0C1F-3AC0-6846-B71E-7F664FB5CA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649DAD41-54AC-234A-B351-B925D6E1E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315200" cy="5334000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Internet protocols designed based on trust</a:t>
            </a:r>
          </a:p>
          <a:p>
            <a:pPr lvl="1">
              <a:spcAft>
                <a:spcPts val="12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Insiders are good guys, bad guys on the outside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Border Gateway Protocol is very vulnerable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Glue that holds the Internet together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Hard for an AS to locally identify bogus routes</a:t>
            </a:r>
          </a:p>
          <a:p>
            <a:pPr lvl="1">
              <a:spcAft>
                <a:spcPts val="12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Attacks can have very serious global consequences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Proposed solutions/approaches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Secure variants of the Border Gateway Protocol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Anomaly detection, with automated response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Broader focus on data-plane availability</a:t>
            </a:r>
          </a:p>
        </p:txBody>
      </p:sp>
      <p:sp>
        <p:nvSpPr>
          <p:cNvPr id="58372" name="Slide Number Placeholder 5">
            <a:extLst>
              <a:ext uri="{FF2B5EF4-FFF2-40B4-BE49-F238E27FC236}">
                <a16:creationId xmlns:a16="http://schemas.microsoft.com/office/drawing/2014/main" id="{B4CF6269-62FC-F846-A7C0-A2D0C09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D0A67F0-FCD0-BF49-B719-2F96868CF29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7">
            <a:extLst>
              <a:ext uri="{FF2B5EF4-FFF2-40B4-BE49-F238E27FC236}">
                <a16:creationId xmlns:a16="http://schemas.microsoft.com/office/drawing/2014/main" id="{22FDBBEF-125A-AC4E-B8EC-711CC204EFBE}"/>
              </a:ext>
            </a:extLst>
          </p:cNvPr>
          <p:cNvSpPr>
            <a:spLocks/>
          </p:cNvSpPr>
          <p:nvPr/>
        </p:nvSpPr>
        <p:spPr bwMode="auto">
          <a:xfrm>
            <a:off x="2443163" y="4197350"/>
            <a:ext cx="3792537" cy="957263"/>
          </a:xfrm>
          <a:custGeom>
            <a:avLst/>
            <a:gdLst>
              <a:gd name="T0" fmla="*/ 0 w 1133"/>
              <a:gd name="T1" fmla="*/ 2147483647 h 379"/>
              <a:gd name="T2" fmla="*/ 2147483647 w 1133"/>
              <a:gd name="T3" fmla="*/ 2147483647 h 379"/>
              <a:gd name="T4" fmla="*/ 2147483647 w 1133"/>
              <a:gd name="T5" fmla="*/ 2147483647 h 379"/>
              <a:gd name="T6" fmla="*/ 0 60000 65536"/>
              <a:gd name="T7" fmla="*/ 0 60000 65536"/>
              <a:gd name="T8" fmla="*/ 0 60000 65536"/>
              <a:gd name="T9" fmla="*/ 0 w 1133"/>
              <a:gd name="T10" fmla="*/ 0 h 379"/>
              <a:gd name="T11" fmla="*/ 1133 w 1133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3" h="379">
                <a:moveTo>
                  <a:pt x="0" y="360"/>
                </a:moveTo>
                <a:cubicBezTo>
                  <a:pt x="143" y="180"/>
                  <a:pt x="287" y="0"/>
                  <a:pt x="476" y="3"/>
                </a:cubicBezTo>
                <a:cubicBezTo>
                  <a:pt x="665" y="6"/>
                  <a:pt x="899" y="192"/>
                  <a:pt x="1133" y="379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1507" name="Straight Connector 9">
            <a:extLst>
              <a:ext uri="{FF2B5EF4-FFF2-40B4-BE49-F238E27FC236}">
                <a16:creationId xmlns:a16="http://schemas.microsoft.com/office/drawing/2014/main" id="{C3A9BE13-150F-B140-BA58-9873BF92B5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38438" y="5370513"/>
            <a:ext cx="3052762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08" name="Rectangle 2">
            <a:extLst>
              <a:ext uri="{FF2B5EF4-FFF2-40B4-BE49-F238E27FC236}">
                <a16:creationId xmlns:a16="http://schemas.microsoft.com/office/drawing/2014/main" id="{66513510-54ED-2140-AFD1-8C03B4210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9601200" cy="114300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TCP Connection Underlying BGP Session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8F7288A1-CBD0-7F46-8B99-DE3E018BEB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session runs over TCP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TCP connection between neighboring routers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BGP messages sent over TCP connection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Makes BGP vulnerable to attacks on TCP</a:t>
            </a:r>
          </a:p>
        </p:txBody>
      </p:sp>
      <p:pic>
        <p:nvPicPr>
          <p:cNvPr id="21510" name="Picture 4">
            <a:extLst>
              <a:ext uri="{FF2B5EF4-FFF2-40B4-BE49-F238E27FC236}">
                <a16:creationId xmlns:a16="http://schemas.microsoft.com/office/drawing/2014/main" id="{D5AD6E3E-8ED9-D749-8CD0-8C75258B943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73" y="4879181"/>
            <a:ext cx="2382837" cy="427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 Box 8">
            <a:extLst>
              <a:ext uri="{FF2B5EF4-FFF2-40B4-BE49-F238E27FC236}">
                <a16:creationId xmlns:a16="http://schemas.microsoft.com/office/drawing/2014/main" id="{3FCCE5C1-3D70-084A-8E9F-9F07DF215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10000"/>
            <a:ext cx="311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solidFill>
                  <a:srgbClr val="CC3300"/>
                </a:solidFill>
                <a:latin typeface="Times New Roman" panose="02020603050405020304" pitchFamily="18" charset="0"/>
              </a:rPr>
              <a:t>BGP session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C268AC03-18B3-4147-8AFB-534D3CC8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8" y="5491163"/>
            <a:ext cx="3133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physical link</a:t>
            </a:r>
          </a:p>
        </p:txBody>
      </p:sp>
      <p:sp>
        <p:nvSpPr>
          <p:cNvPr id="21514" name="Slide Number Placeholder 5">
            <a:extLst>
              <a:ext uri="{FF2B5EF4-FFF2-40B4-BE49-F238E27FC236}">
                <a16:creationId xmlns:a16="http://schemas.microsoft.com/office/drawing/2014/main" id="{97F77880-1E2F-2348-A420-5D4B77467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D7113DF-1DDF-8245-89AF-8CE1FB1D835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F9343ADD-9DCA-904E-9A87-8947D767C29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682" y="4661872"/>
            <a:ext cx="2382837" cy="427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18E5A251-E340-BD4A-AB69-75062089A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Attacks on Session Security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7987B-B0B1-ED44-8B06-0ADFEB4EF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Confidentiality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Eavesdropping by tapping the link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Inferring routing policies and stability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Integrity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Tampering by dropping, modifying, adding packets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Changing, filtering, or replaying BGP routes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Availability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Resetting the session or congesting the link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Disrupting communication and overloading routers</a:t>
            </a:r>
          </a:p>
        </p:txBody>
      </p:sp>
      <p:sp>
        <p:nvSpPr>
          <p:cNvPr id="22538" name="Slide Number Placeholder 5">
            <a:extLst>
              <a:ext uri="{FF2B5EF4-FFF2-40B4-BE49-F238E27FC236}">
                <a16:creationId xmlns:a16="http://schemas.microsoft.com/office/drawing/2014/main" id="{CF12F56F-CC8C-DE4E-BA8D-F21D5FEFB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7E7C29-F56A-1B48-8EAD-A024D117833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886CDA6-EBFC-7841-98CD-E9C275FE0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Defending Session Security is Easy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AE809F7-183B-724D-BE94-8EE06E43A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BGP routing information is propagated widely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Confidentiality isn’t all that important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Two end-points have a business relationship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Use known IP addresses and ports to communicate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Can agree to sign and encrypt messages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Limited physical access to the path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Direct physical link, often in same building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Low volume of special traffic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Filter packets from unexpected senders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Can give BGP packets higher priority</a:t>
            </a:r>
          </a:p>
          <a:p>
            <a:pPr lvl="1"/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23556" name="Slide Number Placeholder 5">
            <a:extLst>
              <a:ext uri="{FF2B5EF4-FFF2-40B4-BE49-F238E27FC236}">
                <a16:creationId xmlns:a16="http://schemas.microsoft.com/office/drawing/2014/main" id="{A229BC21-ED98-8E4D-8488-5C6EA95A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071F0A3-39ED-6F4F-9143-0C89B3693D6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EFF3D375-D0D3-A44D-AF57-AD406C40C9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416175"/>
            <a:ext cx="9144000" cy="1470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Validity of the routing information: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Origin authentication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449BFF5-6DC1-DB4C-9302-8773AC35AA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4C3044B-6C2E-4544-AEE3-50AFE2AE6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54076E-C9EC-FB4C-A280-6C741B5A634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C8D3C4E-861B-AA40-A324-26251BCE4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Address Ownership and Hijacking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D042E91-491F-6844-BECA-0658F107A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IP address block assignment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ICANN -&gt; Regional Internet Registries -&gt; ISPs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Proper origination of a prefix into BGP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By the AS who owns the prefix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… or, by its upstream provider(s) in its behalf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However, what’s to stop someone else?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Prefix hijacking: another AS originates the prefix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BGP does not verify that the AS is authorized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Registries of prefix ownership are inaccurate</a:t>
            </a:r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C0CC38E5-2C5A-774C-B03B-FE6EE12A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1769E5B-D256-F94C-91B7-0E883E9DCF6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|3.6|1.7|11.9|13.4|1|0.5|0.6|0.8|8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|3.6|1.7|11.9|13.4|1|0.5|0.6|0.8|8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26762</TotalTime>
  <Words>2383</Words>
  <Application>Microsoft Macintosh PowerPoint</Application>
  <PresentationFormat>On-screen Show (4:3)</PresentationFormat>
  <Paragraphs>436</Paragraphs>
  <Slides>40</Slides>
  <Notes>6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ＭＳ Ｐゴシック</vt:lpstr>
      <vt:lpstr>Arial</vt:lpstr>
      <vt:lpstr>Calibri</vt:lpstr>
      <vt:lpstr>Courier New</vt:lpstr>
      <vt:lpstr>Helvetica</vt:lpstr>
      <vt:lpstr>Times</vt:lpstr>
      <vt:lpstr>Times New Roman</vt:lpstr>
      <vt:lpstr>Office Theme</vt:lpstr>
      <vt:lpstr>Photo Editor Photo</vt:lpstr>
      <vt:lpstr>Interdomain Routing Security</vt:lpstr>
      <vt:lpstr>Interdomain Routing</vt:lpstr>
      <vt:lpstr>Border Gateway Protocol (BGP)</vt:lpstr>
      <vt:lpstr>BGP Session Security</vt:lpstr>
      <vt:lpstr>TCP Connection Underlying BGP Session</vt:lpstr>
      <vt:lpstr>Attacks on Session Security</vt:lpstr>
      <vt:lpstr>Defending Session Security is Easy</vt:lpstr>
      <vt:lpstr>Validity of the routing information: Origin authentication </vt:lpstr>
      <vt:lpstr>IP Address Ownership and Hijacking</vt:lpstr>
      <vt:lpstr>Prefix Hijacking</vt:lpstr>
      <vt:lpstr>Hijacking is Hard to Debug</vt:lpstr>
      <vt:lpstr>Sub-Prefix Hijacking</vt:lpstr>
      <vt:lpstr>How to Hijack a Prefix</vt:lpstr>
      <vt:lpstr>YouTube Outage on Feb 24, 2008</vt:lpstr>
      <vt:lpstr>Timeline (UTC Time)</vt:lpstr>
      <vt:lpstr>Another Example: Spammers</vt:lpstr>
      <vt:lpstr>BGP AS Path</vt:lpstr>
      <vt:lpstr>Bogus AS Paths</vt:lpstr>
      <vt:lpstr>Bogus AS Paths</vt:lpstr>
      <vt:lpstr>Bogus AS Paths</vt:lpstr>
      <vt:lpstr>Invalid Paths</vt:lpstr>
      <vt:lpstr>Missing/Inconsistent Routes</vt:lpstr>
      <vt:lpstr>BGP Security Today</vt:lpstr>
      <vt:lpstr>Proposed Enhancements to BGP</vt:lpstr>
      <vt:lpstr>Secure BGP</vt:lpstr>
      <vt:lpstr>Secure BGP</vt:lpstr>
      <vt:lpstr>“Secure BGP”</vt:lpstr>
      <vt:lpstr>S-BGP Deployment Challenges</vt:lpstr>
      <vt:lpstr>Incrementally Deployable Solutions?</vt:lpstr>
      <vt:lpstr>Detecting Suspicious Routes</vt:lpstr>
      <vt:lpstr>Avoiding Suspicious Routes</vt:lpstr>
      <vt:lpstr>What About Packet Forwarding?</vt:lpstr>
      <vt:lpstr>Control Plane vs. Data Plane</vt:lpstr>
      <vt:lpstr>Data-Plane Attacks, Part 1</vt:lpstr>
      <vt:lpstr>Data-Plane Attacks, Part 2</vt:lpstr>
      <vt:lpstr>Data-Plane Attacks are Harder</vt:lpstr>
      <vt:lpstr>What’s the Internet to Do?</vt:lpstr>
      <vt:lpstr>BGP is So Vulnerable</vt:lpstr>
      <vt:lpstr>BGP is So Hard to Fix</vt:lpstr>
      <vt:lpstr>Conclusions</vt:lpstr>
    </vt:vector>
  </TitlesOfParts>
  <Manager/>
  <Company>Princeton University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subject/>
  <dc:creator>Mike</dc:creator>
  <cp:keywords/>
  <dc:description/>
  <cp:lastModifiedBy>Freedman</cp:lastModifiedBy>
  <cp:revision>4027</cp:revision>
  <cp:lastPrinted>2020-04-20T14:03:48Z</cp:lastPrinted>
  <dcterms:created xsi:type="dcterms:W3CDTF">2014-04-23T02:50:45Z</dcterms:created>
  <dcterms:modified xsi:type="dcterms:W3CDTF">2020-04-20T19:00:51Z</dcterms:modified>
  <cp:category/>
</cp:coreProperties>
</file>