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2" r:id="rId1"/>
  </p:sldMasterIdLst>
  <p:notesMasterIdLst>
    <p:notesMasterId r:id="rId31"/>
  </p:notesMasterIdLst>
  <p:handoutMasterIdLst>
    <p:handoutMasterId r:id="rId32"/>
  </p:handoutMasterIdLst>
  <p:sldIdLst>
    <p:sldId id="381" r:id="rId2"/>
    <p:sldId id="385" r:id="rId3"/>
    <p:sldId id="401" r:id="rId4"/>
    <p:sldId id="384" r:id="rId5"/>
    <p:sldId id="366" r:id="rId6"/>
    <p:sldId id="396" r:id="rId7"/>
    <p:sldId id="376" r:id="rId8"/>
    <p:sldId id="351" r:id="rId9"/>
    <p:sldId id="352" r:id="rId10"/>
    <p:sldId id="353" r:id="rId11"/>
    <p:sldId id="354" r:id="rId12"/>
    <p:sldId id="355" r:id="rId13"/>
    <p:sldId id="356" r:id="rId14"/>
    <p:sldId id="357" r:id="rId15"/>
    <p:sldId id="399" r:id="rId16"/>
    <p:sldId id="321" r:id="rId17"/>
    <p:sldId id="371" r:id="rId18"/>
    <p:sldId id="369" r:id="rId19"/>
    <p:sldId id="275" r:id="rId20"/>
    <p:sldId id="277" r:id="rId21"/>
    <p:sldId id="378" r:id="rId22"/>
    <p:sldId id="379" r:id="rId23"/>
    <p:sldId id="276" r:id="rId24"/>
    <p:sldId id="372" r:id="rId25"/>
    <p:sldId id="380" r:id="rId26"/>
    <p:sldId id="400" r:id="rId27"/>
    <p:sldId id="281" r:id="rId28"/>
    <p:sldId id="284" r:id="rId29"/>
    <p:sldId id="397" r:id="rId30"/>
  </p:sldIdLst>
  <p:sldSz cx="9144000" cy="6858000" type="screen4x3"/>
  <p:notesSz cx="9601200" cy="73152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Helvetica" pitchFamily="2" charset="0"/>
        <a:ea typeface="ＭＳ Ｐゴシック" panose="020B0600070205080204" pitchFamily="34" charset="-128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Helvetica" pitchFamily="2" charset="0"/>
        <a:ea typeface="ＭＳ Ｐゴシック" panose="020B0600070205080204" pitchFamily="34" charset="-128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Helvetica" pitchFamily="2" charset="0"/>
        <a:ea typeface="ＭＳ Ｐゴシック" panose="020B0600070205080204" pitchFamily="34" charset="-128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Helvetica" pitchFamily="2" charset="0"/>
        <a:ea typeface="ＭＳ Ｐゴシック" panose="020B0600070205080204" pitchFamily="34" charset="-128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Helvetica" pitchFamily="2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2000" b="1" kern="1200">
        <a:solidFill>
          <a:schemeClr val="tx1"/>
        </a:solidFill>
        <a:latin typeface="Helvetica" pitchFamily="2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sz="2000" b="1" kern="1200">
        <a:solidFill>
          <a:schemeClr val="tx1"/>
        </a:solidFill>
        <a:latin typeface="Helvetica" pitchFamily="2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sz="2000" b="1" kern="1200">
        <a:solidFill>
          <a:schemeClr val="tx1"/>
        </a:solidFill>
        <a:latin typeface="Helvetica" pitchFamily="2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sz="2000" b="1" kern="1200">
        <a:solidFill>
          <a:schemeClr val="tx1"/>
        </a:solidFill>
        <a:latin typeface="Helvetica" pitchFamily="2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frameSlides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5"/>
    <p:restoredTop sz="93692"/>
  </p:normalViewPr>
  <p:slideViewPr>
    <p:cSldViewPr>
      <p:cViewPr varScale="1">
        <p:scale>
          <a:sx n="66" d="100"/>
          <a:sy n="66" d="100"/>
        </p:scale>
        <p:origin x="704" y="1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66" d="100"/>
        <a:sy n="66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38405" cy="38405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>
            <a:extLst>
              <a:ext uri="{FF2B5EF4-FFF2-40B4-BE49-F238E27FC236}">
                <a16:creationId xmlns:a16="http://schemas.microsoft.com/office/drawing/2014/main" id="{CC9CBE0E-04C2-0746-BE86-B57B2EDC5EE7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5" tIns="48322" rIns="96645" bIns="48322" numCol="1" anchor="t" anchorCtr="0" compatLnSpc="1">
            <a:prstTxWarp prst="textNoShape">
              <a:avLst/>
            </a:prstTxWarp>
          </a:bodyPr>
          <a:lstStyle>
            <a:lvl1pPr algn="l" defTabSz="966788">
              <a:defRPr sz="1300">
                <a:latin typeface="Courier New" pitchFamily="-112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6499" name="Rectangle 3">
            <a:extLst>
              <a:ext uri="{FF2B5EF4-FFF2-40B4-BE49-F238E27FC236}">
                <a16:creationId xmlns:a16="http://schemas.microsoft.com/office/drawing/2014/main" id="{7A8AE6E7-7539-2440-BA7F-DD8E58838B9E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440265" y="0"/>
            <a:ext cx="4160936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5" tIns="48322" rIns="96645" bIns="48322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Courier New" pitchFamily="-112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6500" name="Rectangle 4">
            <a:extLst>
              <a:ext uri="{FF2B5EF4-FFF2-40B4-BE49-F238E27FC236}">
                <a16:creationId xmlns:a16="http://schemas.microsoft.com/office/drawing/2014/main" id="{3E05927E-0C61-1146-8C19-8A7FA6DBCE35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949924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5" tIns="48322" rIns="96645" bIns="48322" numCol="1" anchor="b" anchorCtr="0" compatLnSpc="1">
            <a:prstTxWarp prst="textNoShape">
              <a:avLst/>
            </a:prstTxWarp>
          </a:bodyPr>
          <a:lstStyle>
            <a:lvl1pPr algn="l" defTabSz="966788">
              <a:defRPr sz="1300">
                <a:latin typeface="Courier New" pitchFamily="-112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6501" name="Rectangle 5">
            <a:extLst>
              <a:ext uri="{FF2B5EF4-FFF2-40B4-BE49-F238E27FC236}">
                <a16:creationId xmlns:a16="http://schemas.microsoft.com/office/drawing/2014/main" id="{E045AAFE-1C50-234C-9AC0-F0C052A49CCB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440265" y="6949924"/>
            <a:ext cx="4160936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5" tIns="48322" rIns="96645" bIns="48322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Courier New" panose="02070309020205020404" pitchFamily="49" charset="0"/>
              </a:defRPr>
            </a:lvl1pPr>
          </a:lstStyle>
          <a:p>
            <a:fld id="{3AD1E8CE-655C-0348-BDAF-ECA23F0E8FA6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2">
            <a:extLst>
              <a:ext uri="{FF2B5EF4-FFF2-40B4-BE49-F238E27FC236}">
                <a16:creationId xmlns:a16="http://schemas.microsoft.com/office/drawing/2014/main" id="{43084FB6-71B0-0F42-8B06-0C52501E498B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38" tIns="47869" rIns="95738" bIns="47869" numCol="1" anchor="t" anchorCtr="0" compatLnSpc="1">
            <a:prstTxWarp prst="textNoShape">
              <a:avLst/>
            </a:prstTxWarp>
          </a:bodyPr>
          <a:lstStyle>
            <a:lvl1pPr algn="l" defTabSz="957263">
              <a:defRPr sz="1300" b="0">
                <a:latin typeface="Times New Roman" pitchFamily="-112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6131" name="Rectangle 3">
            <a:extLst>
              <a:ext uri="{FF2B5EF4-FFF2-40B4-BE49-F238E27FC236}">
                <a16:creationId xmlns:a16="http://schemas.microsoft.com/office/drawing/2014/main" id="{37709F69-70D4-A24A-A505-A3660684607F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5438180" y="0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38" tIns="47869" rIns="95738" bIns="47869" numCol="1" anchor="t" anchorCtr="0" compatLnSpc="1">
            <a:prstTxWarp prst="textNoShape">
              <a:avLst/>
            </a:prstTxWarp>
          </a:bodyPr>
          <a:lstStyle>
            <a:lvl1pPr algn="r" defTabSz="957263">
              <a:defRPr sz="1300" b="0">
                <a:latin typeface="Times New Roman" pitchFamily="-112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>
            <a:extLst>
              <a:ext uri="{FF2B5EF4-FFF2-40B4-BE49-F238E27FC236}">
                <a16:creationId xmlns:a16="http://schemas.microsoft.com/office/drawing/2014/main" id="{E3BF7F94-679E-C745-8850-7E2E7BCA3012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971800" y="549275"/>
            <a:ext cx="3657600" cy="2743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6133" name="Rectangle 5">
            <a:extLst>
              <a:ext uri="{FF2B5EF4-FFF2-40B4-BE49-F238E27FC236}">
                <a16:creationId xmlns:a16="http://schemas.microsoft.com/office/drawing/2014/main" id="{B6AED2A0-E816-9647-B280-8E32DEEF28F0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60538" y="3474963"/>
            <a:ext cx="7680127" cy="32911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38" tIns="47869" rIns="95738" bIns="4786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76134" name="Rectangle 6">
            <a:extLst>
              <a:ext uri="{FF2B5EF4-FFF2-40B4-BE49-F238E27FC236}">
                <a16:creationId xmlns:a16="http://schemas.microsoft.com/office/drawing/2014/main" id="{1123269D-365F-5C4E-B56B-5FD07B5FB925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948715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38" tIns="47869" rIns="95738" bIns="47869" numCol="1" anchor="b" anchorCtr="0" compatLnSpc="1">
            <a:prstTxWarp prst="textNoShape">
              <a:avLst/>
            </a:prstTxWarp>
          </a:bodyPr>
          <a:lstStyle>
            <a:lvl1pPr algn="l" defTabSz="957263">
              <a:defRPr sz="1300" b="0">
                <a:latin typeface="Times New Roman" pitchFamily="-112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6135" name="Rectangle 7">
            <a:extLst>
              <a:ext uri="{FF2B5EF4-FFF2-40B4-BE49-F238E27FC236}">
                <a16:creationId xmlns:a16="http://schemas.microsoft.com/office/drawing/2014/main" id="{867B7E65-6C96-614B-BC4F-A9DE326C61D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438180" y="6948715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38" tIns="47869" rIns="95738" bIns="47869" numCol="1" anchor="b" anchorCtr="0" compatLnSpc="1">
            <a:prstTxWarp prst="textNoShape">
              <a:avLst/>
            </a:prstTxWarp>
          </a:bodyPr>
          <a:lstStyle>
            <a:lvl1pPr algn="r" defTabSz="957263">
              <a:defRPr sz="1300" b="0">
                <a:latin typeface="Times New Roman" panose="02020603050405020304" pitchFamily="18" charset="0"/>
              </a:defRPr>
            </a:lvl1pPr>
          </a:lstStyle>
          <a:p>
            <a:fld id="{918FCCF1-8FE8-6E4C-8CDD-2A948647051F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pitchFamily="-65" charset="-128"/>
        <a:cs typeface="ＭＳ Ｐゴシック" pitchFamily="-65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>
            <a:extLst>
              <a:ext uri="{FF2B5EF4-FFF2-40B4-BE49-F238E27FC236}">
                <a16:creationId xmlns:a16="http://schemas.microsoft.com/office/drawing/2014/main" id="{E1DB7E66-7969-8540-A6D8-C149489087F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defTabSz="957263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097CA082-0F83-4241-9116-CA829278C6D9}" type="slidenum">
              <a:rPr lang="en-US" altLang="en-US" sz="1300" b="0">
                <a:latin typeface="Times New Roman" panose="02020603050405020304" pitchFamily="18" charset="0"/>
              </a:rPr>
              <a:pPr eaLnBrk="1" hangingPunct="1"/>
              <a:t>1</a:t>
            </a:fld>
            <a:endParaRPr lang="en-US" altLang="en-US" sz="1300" b="0">
              <a:latin typeface="Times New Roman" panose="02020603050405020304" pitchFamily="18" charset="0"/>
            </a:endParaRPr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A9F00A10-09E9-F745-9EAC-823B00F7951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44DD1161-531F-8144-82C9-CE888BC0E68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>
            <a:extLst>
              <a:ext uri="{FF2B5EF4-FFF2-40B4-BE49-F238E27FC236}">
                <a16:creationId xmlns:a16="http://schemas.microsoft.com/office/drawing/2014/main" id="{01628306-ED36-9740-8B1C-A18BF1DD7E4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defTabSz="957263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1C5797BC-1261-4E49-930B-555E2C2E537D}" type="slidenum">
              <a:rPr lang="en-US" altLang="en-US" sz="1300" b="0">
                <a:latin typeface="Times New Roman" panose="02020603050405020304" pitchFamily="18" charset="0"/>
              </a:rPr>
              <a:pPr eaLnBrk="1" hangingPunct="1"/>
              <a:t>17</a:t>
            </a:fld>
            <a:endParaRPr lang="en-US" altLang="en-US" sz="1300" b="0">
              <a:latin typeface="Times New Roman" panose="02020603050405020304" pitchFamily="18" charset="0"/>
            </a:endParaRPr>
          </a:p>
        </p:txBody>
      </p:sp>
      <p:sp>
        <p:nvSpPr>
          <p:cNvPr id="60419" name="Rectangle 2">
            <a:extLst>
              <a:ext uri="{FF2B5EF4-FFF2-40B4-BE49-F238E27FC236}">
                <a16:creationId xmlns:a16="http://schemas.microsoft.com/office/drawing/2014/main" id="{C84116B0-9B6E-7549-A87C-76A2190A4D4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67038" y="539750"/>
            <a:ext cx="3668712" cy="2751138"/>
          </a:xfrm>
          <a:ln/>
        </p:spPr>
      </p:sp>
      <p:sp>
        <p:nvSpPr>
          <p:cNvPr id="60420" name="Rectangle 3">
            <a:extLst>
              <a:ext uri="{FF2B5EF4-FFF2-40B4-BE49-F238E27FC236}">
                <a16:creationId xmlns:a16="http://schemas.microsoft.com/office/drawing/2014/main" id="{FEBCCA97-A86E-1943-AB3F-CD707E45C9D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237655" y="3477382"/>
            <a:ext cx="7125891" cy="33020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r-FR" altLang="en-US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>
            <a:extLst>
              <a:ext uri="{FF2B5EF4-FFF2-40B4-BE49-F238E27FC236}">
                <a16:creationId xmlns:a16="http://schemas.microsoft.com/office/drawing/2014/main" id="{D72A90E6-3483-BA4A-B32F-5A41B753F90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defTabSz="957263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267D9073-EC28-F446-B577-2422C7B42511}" type="slidenum">
              <a:rPr lang="en-US" altLang="en-US" sz="1300" b="0">
                <a:latin typeface="Times New Roman" panose="02020603050405020304" pitchFamily="18" charset="0"/>
              </a:rPr>
              <a:pPr eaLnBrk="1" hangingPunct="1"/>
              <a:t>18</a:t>
            </a:fld>
            <a:endParaRPr lang="en-US" altLang="en-US" sz="1300" b="0">
              <a:latin typeface="Times New Roman" panose="02020603050405020304" pitchFamily="18" charset="0"/>
            </a:endParaRPr>
          </a:p>
        </p:txBody>
      </p:sp>
      <p:sp>
        <p:nvSpPr>
          <p:cNvPr id="62467" name="Rectangle 2">
            <a:extLst>
              <a:ext uri="{FF2B5EF4-FFF2-40B4-BE49-F238E27FC236}">
                <a16:creationId xmlns:a16="http://schemas.microsoft.com/office/drawing/2014/main" id="{27ACEDA1-1723-FA43-A68E-4DB367F4FD8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8" name="Rectangle 3">
            <a:extLst>
              <a:ext uri="{FF2B5EF4-FFF2-40B4-BE49-F238E27FC236}">
                <a16:creationId xmlns:a16="http://schemas.microsoft.com/office/drawing/2014/main" id="{7DE8250F-C415-6C45-8972-088E0C8687E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>
            <a:extLst>
              <a:ext uri="{FF2B5EF4-FFF2-40B4-BE49-F238E27FC236}">
                <a16:creationId xmlns:a16="http://schemas.microsoft.com/office/drawing/2014/main" id="{6C3B9B47-F0D5-2B4C-8275-B4DED5D1725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defTabSz="957263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016CCC05-6BD6-B647-A71E-832B31B318A4}" type="slidenum">
              <a:rPr lang="en-US" altLang="en-US" sz="1300" b="0">
                <a:latin typeface="Times New Roman" panose="02020603050405020304" pitchFamily="18" charset="0"/>
              </a:rPr>
              <a:pPr eaLnBrk="1" hangingPunct="1"/>
              <a:t>19</a:t>
            </a:fld>
            <a:endParaRPr lang="en-US" altLang="en-US" sz="1300" b="0">
              <a:latin typeface="Times New Roman" panose="02020603050405020304" pitchFamily="18" charset="0"/>
            </a:endParaRPr>
          </a:p>
        </p:txBody>
      </p:sp>
      <p:sp>
        <p:nvSpPr>
          <p:cNvPr id="64515" name="Rectangle 2">
            <a:extLst>
              <a:ext uri="{FF2B5EF4-FFF2-40B4-BE49-F238E27FC236}">
                <a16:creationId xmlns:a16="http://schemas.microsoft.com/office/drawing/2014/main" id="{6B82DD38-A71A-1444-9A2F-6D28DDC3586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74975" y="549275"/>
            <a:ext cx="3659188" cy="2743200"/>
          </a:xfrm>
          <a:ln/>
        </p:spPr>
      </p:sp>
      <p:sp>
        <p:nvSpPr>
          <p:cNvPr id="64516" name="Rectangle 3">
            <a:extLst>
              <a:ext uri="{FF2B5EF4-FFF2-40B4-BE49-F238E27FC236}">
                <a16:creationId xmlns:a16="http://schemas.microsoft.com/office/drawing/2014/main" id="{69BBAD60-431D-3F47-8E7A-9721C6E6481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279327" y="3474963"/>
            <a:ext cx="7042547" cy="329111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>
            <a:extLst>
              <a:ext uri="{FF2B5EF4-FFF2-40B4-BE49-F238E27FC236}">
                <a16:creationId xmlns:a16="http://schemas.microsoft.com/office/drawing/2014/main" id="{416495D8-1213-A74B-A946-9ED08F4B839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defTabSz="957263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FD036619-2BFE-3A4D-9A21-6A7565D9D1DE}" type="slidenum">
              <a:rPr lang="en-US" altLang="en-US" sz="1300" b="0">
                <a:latin typeface="Times New Roman" panose="02020603050405020304" pitchFamily="18" charset="0"/>
              </a:rPr>
              <a:pPr eaLnBrk="1" hangingPunct="1"/>
              <a:t>20</a:t>
            </a:fld>
            <a:endParaRPr lang="en-US" altLang="en-US" sz="1300" b="0">
              <a:latin typeface="Times New Roman" panose="02020603050405020304" pitchFamily="18" charset="0"/>
            </a:endParaRPr>
          </a:p>
        </p:txBody>
      </p:sp>
      <p:sp>
        <p:nvSpPr>
          <p:cNvPr id="66563" name="Rectangle 2">
            <a:extLst>
              <a:ext uri="{FF2B5EF4-FFF2-40B4-BE49-F238E27FC236}">
                <a16:creationId xmlns:a16="http://schemas.microsoft.com/office/drawing/2014/main" id="{E154E39F-1D52-D04F-A367-B7902D5C1CE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4" name="Rectangle 3">
            <a:extLst>
              <a:ext uri="{FF2B5EF4-FFF2-40B4-BE49-F238E27FC236}">
                <a16:creationId xmlns:a16="http://schemas.microsoft.com/office/drawing/2014/main" id="{A784BD84-1CC7-8D47-8AC4-270A606416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>
            <a:extLst>
              <a:ext uri="{FF2B5EF4-FFF2-40B4-BE49-F238E27FC236}">
                <a16:creationId xmlns:a16="http://schemas.microsoft.com/office/drawing/2014/main" id="{91C93B37-07C0-9747-B2F5-069A3BDA02B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defTabSz="957263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EA4206B7-BFBE-AD49-980D-A3B40637A304}" type="slidenum">
              <a:rPr lang="en-US" altLang="en-US" sz="1300" b="0">
                <a:latin typeface="Times New Roman" panose="02020603050405020304" pitchFamily="18" charset="0"/>
              </a:rPr>
              <a:pPr eaLnBrk="1" hangingPunct="1"/>
              <a:t>21</a:t>
            </a:fld>
            <a:endParaRPr lang="en-US" altLang="en-US" sz="1300" b="0">
              <a:latin typeface="Times New Roman" panose="02020603050405020304" pitchFamily="18" charset="0"/>
            </a:endParaRPr>
          </a:p>
        </p:txBody>
      </p:sp>
      <p:sp>
        <p:nvSpPr>
          <p:cNvPr id="68611" name="Rectangle 2">
            <a:extLst>
              <a:ext uri="{FF2B5EF4-FFF2-40B4-BE49-F238E27FC236}">
                <a16:creationId xmlns:a16="http://schemas.microsoft.com/office/drawing/2014/main" id="{3DC20C27-524E-C140-A438-A90D8C23405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74975" y="549275"/>
            <a:ext cx="3659188" cy="2743200"/>
          </a:xfrm>
          <a:ln/>
        </p:spPr>
      </p:sp>
      <p:sp>
        <p:nvSpPr>
          <p:cNvPr id="68612" name="Rectangle 3">
            <a:extLst>
              <a:ext uri="{FF2B5EF4-FFF2-40B4-BE49-F238E27FC236}">
                <a16:creationId xmlns:a16="http://schemas.microsoft.com/office/drawing/2014/main" id="{8CFBC6E4-0D55-B148-A489-2642913FFF1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279327" y="3474963"/>
            <a:ext cx="7042547" cy="329111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>
            <a:extLst>
              <a:ext uri="{FF2B5EF4-FFF2-40B4-BE49-F238E27FC236}">
                <a16:creationId xmlns:a16="http://schemas.microsoft.com/office/drawing/2014/main" id="{CDDBC874-567E-7C4C-B3CB-2797484B3DD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defTabSz="957263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C9FBFC4D-3018-9D4E-8A6F-57BB0B4A5363}" type="slidenum">
              <a:rPr lang="en-US" altLang="en-US" sz="1300" b="0">
                <a:latin typeface="Times New Roman" panose="02020603050405020304" pitchFamily="18" charset="0"/>
              </a:rPr>
              <a:pPr eaLnBrk="1" hangingPunct="1"/>
              <a:t>22</a:t>
            </a:fld>
            <a:endParaRPr lang="en-US" altLang="en-US" sz="1300" b="0">
              <a:latin typeface="Times New Roman" panose="02020603050405020304" pitchFamily="18" charset="0"/>
            </a:endParaRPr>
          </a:p>
        </p:txBody>
      </p:sp>
      <p:sp>
        <p:nvSpPr>
          <p:cNvPr id="70659" name="Rectangle 2">
            <a:extLst>
              <a:ext uri="{FF2B5EF4-FFF2-40B4-BE49-F238E27FC236}">
                <a16:creationId xmlns:a16="http://schemas.microsoft.com/office/drawing/2014/main" id="{E107AE96-1C36-C540-BA8E-303978EB008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60" name="Rectangle 3">
            <a:extLst>
              <a:ext uri="{FF2B5EF4-FFF2-40B4-BE49-F238E27FC236}">
                <a16:creationId xmlns:a16="http://schemas.microsoft.com/office/drawing/2014/main" id="{8EB38EDE-78B8-DA4C-9A3E-10DE7A16BA6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7">
            <a:extLst>
              <a:ext uri="{FF2B5EF4-FFF2-40B4-BE49-F238E27FC236}">
                <a16:creationId xmlns:a16="http://schemas.microsoft.com/office/drawing/2014/main" id="{2D09BE5D-6840-5949-871B-9C84B3F1F73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defTabSz="957263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5D06862C-D480-804C-ABB0-B4F3CF260C4A}" type="slidenum">
              <a:rPr lang="en-US" altLang="en-US" sz="1300" b="0">
                <a:latin typeface="Times New Roman" panose="02020603050405020304" pitchFamily="18" charset="0"/>
              </a:rPr>
              <a:pPr eaLnBrk="1" hangingPunct="1"/>
              <a:t>23</a:t>
            </a:fld>
            <a:endParaRPr lang="en-US" altLang="en-US" sz="1300" b="0">
              <a:latin typeface="Times New Roman" panose="02020603050405020304" pitchFamily="18" charset="0"/>
            </a:endParaRPr>
          </a:p>
        </p:txBody>
      </p:sp>
      <p:sp>
        <p:nvSpPr>
          <p:cNvPr id="72707" name="Rectangle 2">
            <a:extLst>
              <a:ext uri="{FF2B5EF4-FFF2-40B4-BE49-F238E27FC236}">
                <a16:creationId xmlns:a16="http://schemas.microsoft.com/office/drawing/2014/main" id="{2738C837-621E-6143-8BB6-A07E2AD0410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>
            <a:extLst>
              <a:ext uri="{FF2B5EF4-FFF2-40B4-BE49-F238E27FC236}">
                <a16:creationId xmlns:a16="http://schemas.microsoft.com/office/drawing/2014/main" id="{FE5981F4-85CD-3D41-8110-C3742D6C78E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7">
            <a:extLst>
              <a:ext uri="{FF2B5EF4-FFF2-40B4-BE49-F238E27FC236}">
                <a16:creationId xmlns:a16="http://schemas.microsoft.com/office/drawing/2014/main" id="{2A12E6B2-3421-3D48-B481-94A67972CBD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defTabSz="957263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28B317E6-CA4F-3D41-BB51-38E37F996F83}" type="slidenum">
              <a:rPr lang="en-US" altLang="en-US" sz="1300" b="0">
                <a:latin typeface="Times New Roman" panose="02020603050405020304" pitchFamily="18" charset="0"/>
              </a:rPr>
              <a:pPr eaLnBrk="1" hangingPunct="1"/>
              <a:t>26</a:t>
            </a:fld>
            <a:endParaRPr lang="en-US" altLang="en-US" sz="1300" b="0">
              <a:latin typeface="Times New Roman" panose="02020603050405020304" pitchFamily="18" charset="0"/>
            </a:endParaRPr>
          </a:p>
        </p:txBody>
      </p:sp>
      <p:sp>
        <p:nvSpPr>
          <p:cNvPr id="76803" name="Rectangle 2">
            <a:extLst>
              <a:ext uri="{FF2B5EF4-FFF2-40B4-BE49-F238E27FC236}">
                <a16:creationId xmlns:a16="http://schemas.microsoft.com/office/drawing/2014/main" id="{D617CF83-77B7-0542-85B6-DE5C148D9A4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81325" y="554038"/>
            <a:ext cx="3643313" cy="2732087"/>
          </a:xfrm>
          <a:ln/>
        </p:spPr>
      </p:sp>
      <p:sp>
        <p:nvSpPr>
          <p:cNvPr id="76804" name="Rectangle 3">
            <a:extLst>
              <a:ext uri="{FF2B5EF4-FFF2-40B4-BE49-F238E27FC236}">
                <a16:creationId xmlns:a16="http://schemas.microsoft.com/office/drawing/2014/main" id="{7EAEE503-3B38-9E40-AB9F-3EACEEB4501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279327" y="3474962"/>
            <a:ext cx="7042547" cy="328990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en-US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7">
            <a:extLst>
              <a:ext uri="{FF2B5EF4-FFF2-40B4-BE49-F238E27FC236}">
                <a16:creationId xmlns:a16="http://schemas.microsoft.com/office/drawing/2014/main" id="{49B6B1BC-203E-5842-8FEB-48F3F8DE051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defTabSz="957263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D6D9D8B2-8F5C-1D47-B457-2D47A62D0C81}" type="slidenum">
              <a:rPr lang="en-US" altLang="en-US" sz="1300" b="0">
                <a:latin typeface="Times New Roman" panose="02020603050405020304" pitchFamily="18" charset="0"/>
              </a:rPr>
              <a:pPr eaLnBrk="1" hangingPunct="1"/>
              <a:t>27</a:t>
            </a:fld>
            <a:endParaRPr lang="en-US" altLang="en-US" sz="1300" b="0">
              <a:latin typeface="Times New Roman" panose="02020603050405020304" pitchFamily="18" charset="0"/>
            </a:endParaRPr>
          </a:p>
        </p:txBody>
      </p:sp>
      <p:sp>
        <p:nvSpPr>
          <p:cNvPr id="78851" name="Rectangle 2">
            <a:extLst>
              <a:ext uri="{FF2B5EF4-FFF2-40B4-BE49-F238E27FC236}">
                <a16:creationId xmlns:a16="http://schemas.microsoft.com/office/drawing/2014/main" id="{59595C53-6CF4-0243-A898-3199DA2BC31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81325" y="554038"/>
            <a:ext cx="3643313" cy="2732087"/>
          </a:xfrm>
          <a:ln/>
        </p:spPr>
      </p:sp>
      <p:sp>
        <p:nvSpPr>
          <p:cNvPr id="78852" name="Rectangle 3">
            <a:extLst>
              <a:ext uri="{FF2B5EF4-FFF2-40B4-BE49-F238E27FC236}">
                <a16:creationId xmlns:a16="http://schemas.microsoft.com/office/drawing/2014/main" id="{595BDC88-8349-384C-BEE4-E6B6625D1C3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279327" y="3474962"/>
            <a:ext cx="7042547" cy="328990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en-US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7">
            <a:extLst>
              <a:ext uri="{FF2B5EF4-FFF2-40B4-BE49-F238E27FC236}">
                <a16:creationId xmlns:a16="http://schemas.microsoft.com/office/drawing/2014/main" id="{27B0BC5F-87D7-F645-8024-A0398EE0FB9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defTabSz="957263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E93EE32E-0D63-5848-8668-C837961B7FA4}" type="slidenum">
              <a:rPr lang="en-US" altLang="en-US" sz="1300" b="0">
                <a:latin typeface="Times New Roman" panose="02020603050405020304" pitchFamily="18" charset="0"/>
              </a:rPr>
              <a:pPr eaLnBrk="1" hangingPunct="1"/>
              <a:t>28</a:t>
            </a:fld>
            <a:endParaRPr lang="en-US" altLang="en-US" sz="1300" b="0">
              <a:latin typeface="Times New Roman" panose="02020603050405020304" pitchFamily="18" charset="0"/>
            </a:endParaRPr>
          </a:p>
        </p:txBody>
      </p:sp>
      <p:sp>
        <p:nvSpPr>
          <p:cNvPr id="80899" name="Rectangle 2">
            <a:extLst>
              <a:ext uri="{FF2B5EF4-FFF2-40B4-BE49-F238E27FC236}">
                <a16:creationId xmlns:a16="http://schemas.microsoft.com/office/drawing/2014/main" id="{8514AADE-4808-C64E-9E72-3DEE5CC4BC9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81325" y="554038"/>
            <a:ext cx="3643313" cy="2732087"/>
          </a:xfrm>
          <a:ln/>
        </p:spPr>
      </p:sp>
      <p:sp>
        <p:nvSpPr>
          <p:cNvPr id="80900" name="Rectangle 3">
            <a:extLst>
              <a:ext uri="{FF2B5EF4-FFF2-40B4-BE49-F238E27FC236}">
                <a16:creationId xmlns:a16="http://schemas.microsoft.com/office/drawing/2014/main" id="{AE197691-9C48-A24C-8D2B-936E38EFA09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279327" y="3474962"/>
            <a:ext cx="7042547" cy="328990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en-US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>
            <a:extLst>
              <a:ext uri="{FF2B5EF4-FFF2-40B4-BE49-F238E27FC236}">
                <a16:creationId xmlns:a16="http://schemas.microsoft.com/office/drawing/2014/main" id="{3EFE225B-50B2-AB47-BCD6-1879A35CFC7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defTabSz="957263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66C3B602-8055-6645-9304-48BC59B7EF9C}" type="slidenum">
              <a:rPr lang="en-AU" altLang="en-US" sz="1300" b="0">
                <a:latin typeface="Times New Roman" panose="02020603050405020304" pitchFamily="18" charset="0"/>
              </a:rPr>
              <a:pPr eaLnBrk="1" hangingPunct="1"/>
              <a:t>8</a:t>
            </a:fld>
            <a:endParaRPr lang="en-AU" altLang="en-US" sz="1300" b="0">
              <a:latin typeface="Times New Roman" panose="02020603050405020304" pitchFamily="18" charset="0"/>
            </a:endParaRPr>
          </a:p>
        </p:txBody>
      </p:sp>
      <p:sp>
        <p:nvSpPr>
          <p:cNvPr id="43011" name="Rectangle 2">
            <a:extLst>
              <a:ext uri="{FF2B5EF4-FFF2-40B4-BE49-F238E27FC236}">
                <a16:creationId xmlns:a16="http://schemas.microsoft.com/office/drawing/2014/main" id="{C5400E3D-583A-7B40-B3A1-B4844E8A254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>
            <a:extLst>
              <a:ext uri="{FF2B5EF4-FFF2-40B4-BE49-F238E27FC236}">
                <a16:creationId xmlns:a16="http://schemas.microsoft.com/office/drawing/2014/main" id="{4703A930-73BC-304C-99C4-9AA68B562D9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626391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>
            <a:extLst>
              <a:ext uri="{FF2B5EF4-FFF2-40B4-BE49-F238E27FC236}">
                <a16:creationId xmlns:a16="http://schemas.microsoft.com/office/drawing/2014/main" id="{9FA9651C-B098-3940-BE77-12C2A738DFA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defTabSz="957263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891F8637-BB52-D64E-93E4-B428E9BBD011}" type="slidenum">
              <a:rPr lang="en-US" altLang="en-US" sz="1300" b="0">
                <a:latin typeface="Times New Roman" panose="02020603050405020304" pitchFamily="18" charset="0"/>
              </a:rPr>
              <a:pPr eaLnBrk="1" hangingPunct="1"/>
              <a:t>9</a:t>
            </a:fld>
            <a:endParaRPr lang="en-US" altLang="en-US" sz="1300" b="0">
              <a:latin typeface="Times New Roman" panose="02020603050405020304" pitchFamily="18" charset="0"/>
            </a:endParaRPr>
          </a:p>
        </p:txBody>
      </p:sp>
      <p:sp>
        <p:nvSpPr>
          <p:cNvPr id="45059" name="Rectangle 2">
            <a:extLst>
              <a:ext uri="{FF2B5EF4-FFF2-40B4-BE49-F238E27FC236}">
                <a16:creationId xmlns:a16="http://schemas.microsoft.com/office/drawing/2014/main" id="{2DB8EBD0-A72D-B947-9D21-4C62BCAAC60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>
            <a:extLst>
              <a:ext uri="{FF2B5EF4-FFF2-40B4-BE49-F238E27FC236}">
                <a16:creationId xmlns:a16="http://schemas.microsoft.com/office/drawing/2014/main" id="{00E25332-81C0-A84F-B820-A6CCA2E4930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-Roman" pitchFamily="2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770804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>
            <a:extLst>
              <a:ext uri="{FF2B5EF4-FFF2-40B4-BE49-F238E27FC236}">
                <a16:creationId xmlns:a16="http://schemas.microsoft.com/office/drawing/2014/main" id="{65BD319D-611C-244F-90C6-8EE02D943C2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defTabSz="957263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AD9CFFE4-AA7B-A949-ACEF-2ED3F6014C08}" type="slidenum">
              <a:rPr lang="en-US" altLang="en-US" sz="1300" b="0">
                <a:latin typeface="Times New Roman" panose="02020603050405020304" pitchFamily="18" charset="0"/>
              </a:rPr>
              <a:pPr eaLnBrk="1" hangingPunct="1"/>
              <a:t>10</a:t>
            </a:fld>
            <a:endParaRPr lang="en-US" altLang="en-US" sz="1300" b="0">
              <a:latin typeface="Times New Roman" panose="02020603050405020304" pitchFamily="18" charset="0"/>
            </a:endParaRPr>
          </a:p>
        </p:txBody>
      </p:sp>
      <p:sp>
        <p:nvSpPr>
          <p:cNvPr id="47107" name="Rectangle 2">
            <a:extLst>
              <a:ext uri="{FF2B5EF4-FFF2-40B4-BE49-F238E27FC236}">
                <a16:creationId xmlns:a16="http://schemas.microsoft.com/office/drawing/2014/main" id="{F1F0156C-ECDD-D447-AE1C-4EF950DD0B2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>
            <a:extLst>
              <a:ext uri="{FF2B5EF4-FFF2-40B4-BE49-F238E27FC236}">
                <a16:creationId xmlns:a16="http://schemas.microsoft.com/office/drawing/2014/main" id="{8317C085-B00A-5E4E-94CD-8F92E5F530D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-Roman" pitchFamily="2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1706133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>
            <a:extLst>
              <a:ext uri="{FF2B5EF4-FFF2-40B4-BE49-F238E27FC236}">
                <a16:creationId xmlns:a16="http://schemas.microsoft.com/office/drawing/2014/main" id="{0F9BEB5A-9BA8-1449-B970-4BC824AA982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defTabSz="957263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DB074701-BD80-714A-94FA-5F9A3236715B}" type="slidenum">
              <a:rPr lang="en-US" altLang="en-US" sz="1300" b="0">
                <a:latin typeface="Times New Roman" panose="02020603050405020304" pitchFamily="18" charset="0"/>
              </a:rPr>
              <a:pPr eaLnBrk="1" hangingPunct="1"/>
              <a:t>11</a:t>
            </a:fld>
            <a:endParaRPr lang="en-US" altLang="en-US" sz="1300" b="0">
              <a:latin typeface="Times New Roman" panose="02020603050405020304" pitchFamily="18" charset="0"/>
            </a:endParaRPr>
          </a:p>
        </p:txBody>
      </p:sp>
      <p:sp>
        <p:nvSpPr>
          <p:cNvPr id="49155" name="Rectangle 2">
            <a:extLst>
              <a:ext uri="{FF2B5EF4-FFF2-40B4-BE49-F238E27FC236}">
                <a16:creationId xmlns:a16="http://schemas.microsoft.com/office/drawing/2014/main" id="{3601E7BC-60DD-9C4A-A993-92AD6BEE7E9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>
            <a:extLst>
              <a:ext uri="{FF2B5EF4-FFF2-40B4-BE49-F238E27FC236}">
                <a16:creationId xmlns:a16="http://schemas.microsoft.com/office/drawing/2014/main" id="{025C6654-3DA0-414B-A85F-D0AFAA8D523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altLang="en-US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1742680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>
            <a:extLst>
              <a:ext uri="{FF2B5EF4-FFF2-40B4-BE49-F238E27FC236}">
                <a16:creationId xmlns:a16="http://schemas.microsoft.com/office/drawing/2014/main" id="{AB44D0BD-45AB-6046-BF3C-B7B72B9F2E6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defTabSz="957263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089B3BA8-2031-BB4E-943D-D563EC4408BA}" type="slidenum">
              <a:rPr lang="en-US" altLang="en-US" sz="1300" b="0">
                <a:latin typeface="Times New Roman" panose="02020603050405020304" pitchFamily="18" charset="0"/>
              </a:rPr>
              <a:pPr eaLnBrk="1" hangingPunct="1"/>
              <a:t>12</a:t>
            </a:fld>
            <a:endParaRPr lang="en-US" altLang="en-US" sz="1300" b="0">
              <a:latin typeface="Times New Roman" panose="02020603050405020304" pitchFamily="18" charset="0"/>
            </a:endParaRPr>
          </a:p>
        </p:txBody>
      </p:sp>
      <p:sp>
        <p:nvSpPr>
          <p:cNvPr id="51203" name="Rectangle 2">
            <a:extLst>
              <a:ext uri="{FF2B5EF4-FFF2-40B4-BE49-F238E27FC236}">
                <a16:creationId xmlns:a16="http://schemas.microsoft.com/office/drawing/2014/main" id="{33936523-AD79-D047-9A17-B692506D549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>
            <a:extLst>
              <a:ext uri="{FF2B5EF4-FFF2-40B4-BE49-F238E27FC236}">
                <a16:creationId xmlns:a16="http://schemas.microsoft.com/office/drawing/2014/main" id="{2AA8E05C-0CA8-4743-A9B8-B5EAEBA36FA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-Roman" pitchFamily="2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7073693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>
            <a:extLst>
              <a:ext uri="{FF2B5EF4-FFF2-40B4-BE49-F238E27FC236}">
                <a16:creationId xmlns:a16="http://schemas.microsoft.com/office/drawing/2014/main" id="{32E0C84F-FD3D-E843-B4F9-DB0C82110D6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defTabSz="957263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7FD97EF8-C3C1-8C4D-A3FC-8387E4754B6A}" type="slidenum">
              <a:rPr lang="en-US" altLang="en-US" sz="1300" b="0">
                <a:latin typeface="Times New Roman" panose="02020603050405020304" pitchFamily="18" charset="0"/>
              </a:rPr>
              <a:pPr eaLnBrk="1" hangingPunct="1"/>
              <a:t>13</a:t>
            </a:fld>
            <a:endParaRPr lang="en-US" altLang="en-US" sz="1300" b="0">
              <a:latin typeface="Times New Roman" panose="02020603050405020304" pitchFamily="18" charset="0"/>
            </a:endParaRPr>
          </a:p>
        </p:txBody>
      </p:sp>
      <p:sp>
        <p:nvSpPr>
          <p:cNvPr id="53251" name="Rectangle 2">
            <a:extLst>
              <a:ext uri="{FF2B5EF4-FFF2-40B4-BE49-F238E27FC236}">
                <a16:creationId xmlns:a16="http://schemas.microsoft.com/office/drawing/2014/main" id="{F43586E3-D421-FB4F-8992-175287045A0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>
            <a:extLst>
              <a:ext uri="{FF2B5EF4-FFF2-40B4-BE49-F238E27FC236}">
                <a16:creationId xmlns:a16="http://schemas.microsoft.com/office/drawing/2014/main" id="{58629E80-05FA-5941-BF4B-A1CF898FA09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>
                <a:latin typeface="Times-Roman" pitchFamily="2" charset="0"/>
                <a:ea typeface="ＭＳ Ｐゴシック" panose="020B0600070205080204" pitchFamily="34" charset="-128"/>
              </a:rPr>
              <a:t>Not as robust:  Can detect duplicates, but not lost or re-ordered…</a:t>
            </a:r>
          </a:p>
          <a:p>
            <a:endParaRPr lang="en-US" altLang="en-US">
              <a:latin typeface="Times-Roman" pitchFamily="2" charset="0"/>
              <a:ea typeface="ＭＳ Ｐゴシック" panose="020B0600070205080204" pitchFamily="34" charset="-128"/>
            </a:endParaRPr>
          </a:p>
          <a:p>
            <a:r>
              <a:rPr lang="en-US" altLang="en-US">
                <a:latin typeface="Times-Roman" pitchFamily="2" charset="0"/>
                <a:ea typeface="ＭＳ Ｐゴシック" panose="020B0600070205080204" pitchFamily="34" charset="-128"/>
              </a:rPr>
              <a:t>• RFC 2401: An overview of a security architecture</a:t>
            </a:r>
          </a:p>
          <a:p>
            <a:r>
              <a:rPr lang="en-US" altLang="en-US">
                <a:latin typeface="Times-Roman" pitchFamily="2" charset="0"/>
                <a:ea typeface="ＭＳ Ｐゴシック" panose="020B0600070205080204" pitchFamily="34" charset="-128"/>
              </a:rPr>
              <a:t>• RFC 2402: Description of a packet authentication extension to IPv4 and IPv6</a:t>
            </a:r>
          </a:p>
          <a:p>
            <a:r>
              <a:rPr lang="en-US" altLang="en-US">
                <a:latin typeface="Times-Roman" pitchFamily="2" charset="0"/>
                <a:ea typeface="ＭＳ Ｐゴシック" panose="020B0600070205080204" pitchFamily="34" charset="-128"/>
              </a:rPr>
              <a:t>• RFC 2406: Description of a packet encryption extension to IPv4 and IPv6</a:t>
            </a:r>
          </a:p>
          <a:p>
            <a:r>
              <a:rPr lang="en-US" altLang="en-US">
                <a:latin typeface="Times-Roman" pitchFamily="2" charset="0"/>
                <a:ea typeface="ＭＳ Ｐゴシック" panose="020B0600070205080204" pitchFamily="34" charset="-128"/>
              </a:rPr>
              <a:t>• RFC 2408: Specification of key management capabilities</a:t>
            </a:r>
          </a:p>
        </p:txBody>
      </p:sp>
    </p:spTree>
    <p:extLst>
      <p:ext uri="{BB962C8B-B14F-4D97-AF65-F5344CB8AC3E}">
        <p14:creationId xmlns:p14="http://schemas.microsoft.com/office/powerpoint/2010/main" val="323012498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>
            <a:extLst>
              <a:ext uri="{FF2B5EF4-FFF2-40B4-BE49-F238E27FC236}">
                <a16:creationId xmlns:a16="http://schemas.microsoft.com/office/drawing/2014/main" id="{3BF83DDB-159D-1A41-82A7-C5348771501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defTabSz="957263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6D1BAC5D-35F4-534B-AEDE-552186037550}" type="slidenum">
              <a:rPr lang="en-US" altLang="en-US" sz="1300" b="0">
                <a:latin typeface="Times New Roman" panose="02020603050405020304" pitchFamily="18" charset="0"/>
              </a:rPr>
              <a:pPr eaLnBrk="1" hangingPunct="1"/>
              <a:t>14</a:t>
            </a:fld>
            <a:endParaRPr lang="en-US" altLang="en-US" sz="1300" b="0">
              <a:latin typeface="Times New Roman" panose="02020603050405020304" pitchFamily="18" charset="0"/>
            </a:endParaRPr>
          </a:p>
        </p:txBody>
      </p:sp>
      <p:sp>
        <p:nvSpPr>
          <p:cNvPr id="55299" name="Rectangle 2">
            <a:extLst>
              <a:ext uri="{FF2B5EF4-FFF2-40B4-BE49-F238E27FC236}">
                <a16:creationId xmlns:a16="http://schemas.microsoft.com/office/drawing/2014/main" id="{87B22572-207E-E140-880F-CA2C4F68346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0" name="Rectangle 3">
            <a:extLst>
              <a:ext uri="{FF2B5EF4-FFF2-40B4-BE49-F238E27FC236}">
                <a16:creationId xmlns:a16="http://schemas.microsoft.com/office/drawing/2014/main" id="{FD308DF9-C40B-674B-9C53-D76ECCB00AA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-Roman" pitchFamily="2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1496367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>
            <a:extLst>
              <a:ext uri="{FF2B5EF4-FFF2-40B4-BE49-F238E27FC236}">
                <a16:creationId xmlns:a16="http://schemas.microsoft.com/office/drawing/2014/main" id="{79FF353D-E9BE-F843-9FAA-4F19F8F1DA3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defTabSz="957263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91C45295-A6EC-C342-972C-E2ADF07EDEF3}" type="slidenum">
              <a:rPr lang="en-AU" altLang="en-US" sz="1300" b="0">
                <a:latin typeface="Times New Roman" panose="02020603050405020304" pitchFamily="18" charset="0"/>
              </a:rPr>
              <a:pPr eaLnBrk="1" hangingPunct="1"/>
              <a:t>16</a:t>
            </a:fld>
            <a:endParaRPr lang="en-AU" altLang="en-US" sz="1300" b="0">
              <a:latin typeface="Times New Roman" panose="02020603050405020304" pitchFamily="18" charset="0"/>
            </a:endParaRPr>
          </a:p>
        </p:txBody>
      </p:sp>
      <p:sp>
        <p:nvSpPr>
          <p:cNvPr id="58371" name="Rectangle 2">
            <a:extLst>
              <a:ext uri="{FF2B5EF4-FFF2-40B4-BE49-F238E27FC236}">
                <a16:creationId xmlns:a16="http://schemas.microsoft.com/office/drawing/2014/main" id="{8C5655A4-D4E7-B74F-9700-FDCF222BADE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2" name="Rectangle 3">
            <a:extLst>
              <a:ext uri="{FF2B5EF4-FFF2-40B4-BE49-F238E27FC236}">
                <a16:creationId xmlns:a16="http://schemas.microsoft.com/office/drawing/2014/main" id="{075034FB-6E00-0C49-8F1D-3D8CBF6A514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EBC01B-D2C3-6A46-ABEA-2276E1B6415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8B238732-C61E-4041-AE03-94EE0D77940F}" type="datetime1">
              <a:rPr lang="en-US" altLang="en-US"/>
              <a:pPr/>
              <a:t>4/14/20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BB9DED-1907-5A47-BF69-9C7C6C63D7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Helvetica" pitchFamily="-112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9EB931-129C-6346-BEE6-DC0865731F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42DEBC-8B16-A74B-B6F9-1E4505BF853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077198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A300BF-39FE-8149-8760-246889C0E26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EECEF682-5725-BE4B-AEDA-52B88A7665DA}" type="datetime1">
              <a:rPr lang="en-US" altLang="en-US"/>
              <a:pPr/>
              <a:t>4/14/20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6D14F5-4676-AB49-820A-10A94D09CD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Helvetica" pitchFamily="-112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B867C2-7077-874D-A00B-54CB0F8EFD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511DA93-BC66-9C41-A63C-5099151CBD6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359140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2DDF77-B3E5-C54C-B791-F5D26113AED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A634ADD5-C903-2E42-973C-965A9A2F53F5}" type="datetime1">
              <a:rPr lang="en-US" altLang="en-US"/>
              <a:pPr/>
              <a:t>4/14/20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B03458-FBE5-294E-817E-03A82E6CDC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Helvetica" pitchFamily="-112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DBC2CF-D5F5-AF49-BC10-633BAB6303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FBFE5E2-7C07-B44E-B1B0-3E40B9D4EBD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066936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B36E30-7A88-014D-B9EF-14E79F0E17E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D7B88F00-2A90-B045-B306-C6528AC938E6}" type="datetime1">
              <a:rPr lang="en-US" altLang="en-US"/>
              <a:pPr/>
              <a:t>4/14/20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712197-6D19-B442-8C76-1CEA14A591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Helvetica" pitchFamily="-112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4DD79A-BA4C-0A4B-9B03-35737AF815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AB6793-E798-D04D-AA4D-153954C16DA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627706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2375CA-55A1-C449-ABC0-EB75E1A8CD8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58DCF8CD-4084-9744-91E0-66C3D6B8D205}" type="datetime1">
              <a:rPr lang="en-US" altLang="en-US"/>
              <a:pPr/>
              <a:t>4/14/20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4BCBAE-142B-E540-886A-216B06B74C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Helvetica" pitchFamily="-112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298B77-278B-0844-9CB6-EEB85CFF33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AB9B0A-24D8-4243-9180-8F06D9E1FA0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658355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9A78B08-EED6-9F4D-AA46-A03AB25E6E6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AF71820A-33E4-CA48-A93E-BC0BB3D99B93}" type="datetime1">
              <a:rPr lang="en-US" altLang="en-US"/>
              <a:pPr/>
              <a:t>4/14/20</a:t>
            </a:fld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1E44A78-C009-C34A-ACA5-BC2244F089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Helvetica" pitchFamily="-112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AC0B1E6-6582-E54D-BD3B-642652222B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5D5DA66-47F2-F746-86A9-0E7619530F9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92926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0A0737F-C347-B64A-A439-D654A578705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72101E69-E707-BB44-811A-0063FBB120D0}" type="datetime1">
              <a:rPr lang="en-US" altLang="en-US"/>
              <a:pPr/>
              <a:t>4/14/20</a:t>
            </a:fld>
            <a:endParaRPr lang="en-US" alt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DF3E1E6-588F-A24D-A23F-7C5C68A581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Helvetica" pitchFamily="-112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84E5B36-BFEC-1548-8882-106B298463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89AC56D-050D-EC42-8759-132578E56F7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995138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B6EB292-C74F-9E44-BC0B-23A65DCED18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8E6BCD8F-5F88-B34F-82D2-B596F9FE1745}" type="datetime1">
              <a:rPr lang="en-US" altLang="en-US"/>
              <a:pPr/>
              <a:t>4/14/20</a:t>
            </a:fld>
            <a:endParaRPr lang="en-US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D072A89-D3D5-054C-8BDC-48D3F20764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Helvetica" pitchFamily="-112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6328BAD-065F-F141-85F2-1194E2D689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1075350-348A-DD46-AF06-1D68B3A2ABA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425573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B735BF0-3055-AB4A-824E-75710FAA04F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2543EDB6-BF0A-B947-9D4D-F326F7297367}" type="datetime1">
              <a:rPr lang="en-US" altLang="en-US"/>
              <a:pPr/>
              <a:t>4/14/20</a:t>
            </a:fld>
            <a:endParaRPr lang="en-US" alt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0432D11-BB6C-F843-B107-75E86883F6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Helvetica" pitchFamily="-112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9A998D7-BF78-AF48-B616-0EA6413001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F21268F-C3A9-3346-A424-04EC652EB78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663470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0470706-9173-054D-AD79-1AE640C6706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B1083C25-9588-144B-9495-31A076801269}" type="datetime1">
              <a:rPr lang="en-US" altLang="en-US"/>
              <a:pPr/>
              <a:t>4/14/20</a:t>
            </a:fld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2A1C190-A251-3A4B-827E-DCA5C33942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Helvetica" pitchFamily="-112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F22F77B-4426-4D4F-A906-46A1E5C33D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21BAAA0-A120-934C-99AF-95378FE5B82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705987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55062A1-2B8B-304D-BF66-D2F40BB0BDA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2162DAD2-00CD-C64A-8758-F0109597B917}" type="datetime1">
              <a:rPr lang="en-US" altLang="en-US"/>
              <a:pPr/>
              <a:t>4/14/20</a:t>
            </a:fld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29D7DB0-D615-C14D-B930-D8E00499C4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Helvetica" pitchFamily="-112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F279040-B6EE-1742-9FC8-B227DCD47A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B034E7-1B02-BD40-844C-A02B7605D45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852519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3E1E0A06-5B56-1648-93FA-5005A76DD503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978311B5-83D4-4148-B544-D692A9507D90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295400"/>
            <a:ext cx="8458200" cy="533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B9D44A-EC43-CE40-A4BD-B561B18C7F6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010400" y="-60325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C2F4A83F-0D7D-3847-9694-B7CCA0478EDD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5" r:id="rId1"/>
    <p:sldLayoutId id="2147483916" r:id="rId2"/>
    <p:sldLayoutId id="2147483917" r:id="rId3"/>
    <p:sldLayoutId id="2147483918" r:id="rId4"/>
    <p:sldLayoutId id="2147483919" r:id="rId5"/>
    <p:sldLayoutId id="2147483920" r:id="rId6"/>
    <p:sldLayoutId id="2147483921" r:id="rId7"/>
    <p:sldLayoutId id="2147483922" r:id="rId8"/>
    <p:sldLayoutId id="2147483923" r:id="rId9"/>
    <p:sldLayoutId id="2147483924" r:id="rId10"/>
    <p:sldLayoutId id="2147483925" r:id="rId11"/>
  </p:sldLayoutIdLst>
  <p:hf hdr="0" ftr="0" dt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rgbClr val="000090"/>
          </a:solidFill>
          <a:latin typeface="+mj-lt"/>
          <a:ea typeface="ＭＳ Ｐゴシック" pitchFamily="-65" charset="-128"/>
          <a:cs typeface="ＭＳ Ｐゴシック" pitchFamily="-65" charset="-128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0"/>
          </a:solidFill>
          <a:latin typeface="Calibri" pitchFamily="-65" charset="0"/>
          <a:ea typeface="ＭＳ Ｐゴシック" pitchFamily="-65" charset="-128"/>
          <a:cs typeface="ＭＳ Ｐゴシック" pitchFamily="-65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0"/>
          </a:solidFill>
          <a:latin typeface="Calibri" pitchFamily="-65" charset="0"/>
          <a:ea typeface="ＭＳ Ｐゴシック" pitchFamily="-65" charset="-128"/>
          <a:cs typeface="ＭＳ Ｐゴシック" pitchFamily="-65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0"/>
          </a:solidFill>
          <a:latin typeface="Calibri" pitchFamily="-65" charset="0"/>
          <a:ea typeface="ＭＳ Ｐゴシック" pitchFamily="-65" charset="-128"/>
          <a:cs typeface="ＭＳ Ｐゴシック" pitchFamily="-65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0"/>
          </a:solidFill>
          <a:latin typeface="Calibri" pitchFamily="-65" charset="0"/>
          <a:ea typeface="ＭＳ Ｐゴシック" pitchFamily="-65" charset="-128"/>
          <a:cs typeface="ＭＳ Ｐゴシック" pitchFamily="-65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rgbClr val="000090"/>
          </a:solidFill>
          <a:latin typeface="Calibri" pitchFamily="-65" charset="0"/>
          <a:ea typeface="ＭＳ Ｐゴシック" pitchFamily="-65" charset="-128"/>
          <a:cs typeface="ＭＳ Ｐゴシック" pitchFamily="-65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rgbClr val="000090"/>
          </a:solidFill>
          <a:latin typeface="Calibri" pitchFamily="-65" charset="0"/>
          <a:ea typeface="ＭＳ Ｐゴシック" pitchFamily="-65" charset="-128"/>
          <a:cs typeface="ＭＳ Ｐゴシック" pitchFamily="-65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rgbClr val="000090"/>
          </a:solidFill>
          <a:latin typeface="Calibri" pitchFamily="-65" charset="0"/>
          <a:ea typeface="ＭＳ Ｐゴシック" pitchFamily="-65" charset="-128"/>
          <a:cs typeface="ＭＳ Ｐゴシック" pitchFamily="-65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rgbClr val="000090"/>
          </a:solidFill>
          <a:latin typeface="Calibri" pitchFamily="-65" charset="0"/>
          <a:ea typeface="ＭＳ Ｐゴシック" pitchFamily="-65" charset="-128"/>
          <a:cs typeface="ＭＳ Ｐゴシック" pitchFamily="-65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rgbClr val="800000"/>
          </a:solidFill>
          <a:latin typeface="+mn-lt"/>
          <a:ea typeface="ＭＳ Ｐゴシック" pitchFamily="-65" charset="-128"/>
          <a:cs typeface="ＭＳ Ｐゴシック" pitchFamily="-65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ＭＳ Ｐゴシック" pitchFamily="-65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ＭＳ Ｐゴシック" pitchFamily="-65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ＭＳ Ｐゴシック" pitchFamily="-65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ＭＳ Ｐゴシック" pitchFamily="-65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root-servers.org/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pn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.com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en.wikipedia.org/wiki/.net" TargetMode="Externa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765D8C5E-69AA-9641-8B73-0C8BEB68F28C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28956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sz="5400" dirty="0">
                <a:ea typeface="ＭＳ Ｐゴシック" panose="020B0600070205080204" pitchFamily="34" charset="-128"/>
              </a:rPr>
              <a:t>Naming Security</a:t>
            </a:r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80611EAD-5E30-CE49-9012-555E010CB26A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0" y="4191000"/>
            <a:ext cx="9144000" cy="3429000"/>
          </a:xfrm>
        </p:spPr>
        <p:txBody>
          <a:bodyPr/>
          <a:lstStyle/>
          <a:p>
            <a:pPr eaLnBrk="1" hangingPunct="1"/>
            <a:r>
              <a:rPr lang="en-US" altLang="en-US" dirty="0">
                <a:solidFill>
                  <a:srgbClr val="000090"/>
                </a:solidFill>
                <a:ea typeface="ＭＳ Ｐゴシック" panose="020B0600070205080204" pitchFamily="34" charset="-128"/>
              </a:rPr>
              <a:t>Mike Freedman</a:t>
            </a:r>
          </a:p>
          <a:p>
            <a:pPr eaLnBrk="1" hangingPunct="1"/>
            <a:r>
              <a:rPr lang="en-US" altLang="en-US" dirty="0">
                <a:solidFill>
                  <a:srgbClr val="000090"/>
                </a:solidFill>
                <a:ea typeface="ＭＳ Ｐゴシック" panose="020B0600070205080204" pitchFamily="34" charset="-128"/>
              </a:rPr>
              <a:t>COS 461: Computer Networks</a:t>
            </a:r>
          </a:p>
          <a:p>
            <a:pPr eaLnBrk="1" hangingPunct="1"/>
            <a:endParaRPr lang="en-US" altLang="en-US" sz="2600" dirty="0">
              <a:solidFill>
                <a:srgbClr val="262626"/>
              </a:solidFill>
              <a:ea typeface="ＭＳ Ｐゴシック" panose="020B0600070205080204" pitchFamily="34" charset="-128"/>
            </a:endParaRPr>
          </a:p>
          <a:p>
            <a:pPr eaLnBrk="1" hangingPunct="1"/>
            <a:r>
              <a:rPr lang="en-US" altLang="en-US" sz="2600" dirty="0">
                <a:solidFill>
                  <a:srgbClr val="262626"/>
                </a:solidFill>
                <a:ea typeface="ＭＳ Ｐゴシック" panose="020B0600070205080204" pitchFamily="34" charset="-128"/>
              </a:rPr>
              <a:t>http://</a:t>
            </a:r>
            <a:r>
              <a:rPr lang="en-US" altLang="en-US" sz="2600" dirty="0" err="1">
                <a:solidFill>
                  <a:srgbClr val="262626"/>
                </a:solidFill>
                <a:ea typeface="ＭＳ Ｐゴシック" panose="020B0600070205080204" pitchFamily="34" charset="-128"/>
              </a:rPr>
              <a:t>www.cs.princeton.edu</a:t>
            </a:r>
            <a:r>
              <a:rPr lang="en-US" altLang="en-US" sz="2600" dirty="0">
                <a:solidFill>
                  <a:srgbClr val="262626"/>
                </a:solidFill>
                <a:ea typeface="ＭＳ Ｐゴシック" panose="020B0600070205080204" pitchFamily="34" charset="-128"/>
              </a:rPr>
              <a:t>/courses/archive/spr20/cos461/</a:t>
            </a:r>
          </a:p>
        </p:txBody>
      </p:sp>
      <p:pic>
        <p:nvPicPr>
          <p:cNvPr id="15364" name="Picture 9">
            <a:extLst>
              <a:ext uri="{FF2B5EF4-FFF2-40B4-BE49-F238E27FC236}">
                <a16:creationId xmlns:a16="http://schemas.microsoft.com/office/drawing/2014/main" id="{DDAC0698-A621-2D43-975D-72CF4083B29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0400" y="327025"/>
            <a:ext cx="2738438" cy="2035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>
            <a:extLst>
              <a:ext uri="{FF2B5EF4-FFF2-40B4-BE49-F238E27FC236}">
                <a16:creationId xmlns:a16="http://schemas.microsoft.com/office/drawing/2014/main" id="{1F7FFA78-E552-3A43-9A7B-E70CB467113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IPSec</a:t>
            </a:r>
            <a:endParaRPr lang="en-AU" altLang="en-US">
              <a:ea typeface="ＭＳ Ｐゴシック" panose="020B0600070205080204" pitchFamily="34" charset="-128"/>
            </a:endParaRPr>
          </a:p>
        </p:txBody>
      </p:sp>
      <p:sp>
        <p:nvSpPr>
          <p:cNvPr id="46083" name="Rectangle 3">
            <a:extLst>
              <a:ext uri="{FF2B5EF4-FFF2-40B4-BE49-F238E27FC236}">
                <a16:creationId xmlns:a16="http://schemas.microsoft.com/office/drawing/2014/main" id="{E6E4DF17-A5C4-E843-913E-E8FBEA680ED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General IP Security framework</a:t>
            </a:r>
          </a:p>
          <a:p>
            <a:endParaRPr lang="en-US" altLang="en-US">
              <a:ea typeface="ＭＳ Ｐゴシック" panose="020B0600070205080204" pitchFamily="34" charset="-128"/>
            </a:endParaRPr>
          </a:p>
          <a:p>
            <a:r>
              <a:rPr lang="en-US" altLang="en-US">
                <a:ea typeface="ＭＳ Ｐゴシック" panose="020B0600070205080204" pitchFamily="34" charset="-128"/>
              </a:rPr>
              <a:t>Allows one to provide</a:t>
            </a:r>
          </a:p>
          <a:p>
            <a:pPr lvl="1">
              <a:spcAft>
                <a:spcPts val="1200"/>
              </a:spcAft>
            </a:pPr>
            <a:r>
              <a:rPr lang="en-US" altLang="en-US">
                <a:ea typeface="ＭＳ Ｐゴシック" panose="020B0600070205080204" pitchFamily="34" charset="-128"/>
              </a:rPr>
              <a:t>Access control, integrity, authentication, originality, and confidentiality </a:t>
            </a:r>
          </a:p>
          <a:p>
            <a:r>
              <a:rPr lang="en-US" altLang="en-US">
                <a:ea typeface="ＭＳ Ｐゴシック" panose="020B0600070205080204" pitchFamily="34" charset="-128"/>
              </a:rPr>
              <a:t>Applicable to different settings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Narrow streams: Specific TCP connections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Wide streams:  All packets between two gateways</a:t>
            </a:r>
          </a:p>
        </p:txBody>
      </p:sp>
      <p:sp>
        <p:nvSpPr>
          <p:cNvPr id="46084" name="Rectangle 4">
            <a:extLst>
              <a:ext uri="{FF2B5EF4-FFF2-40B4-BE49-F238E27FC236}">
                <a16:creationId xmlns:a16="http://schemas.microsoft.com/office/drawing/2014/main" id="{89499213-4D59-A94C-AB1A-88F8369F60D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7A6CF6C3-4D63-1A41-B1C4-647FE6A61EAB}" type="slidenum">
              <a:rPr lang="en-US" altLang="en-US" sz="1200">
                <a:solidFill>
                  <a:srgbClr val="898989"/>
                </a:solidFill>
              </a:rPr>
              <a:pPr eaLnBrk="1" hangingPunct="1"/>
              <a:t>10</a:t>
            </a:fld>
            <a:endParaRPr lang="en-US" altLang="en-US" sz="120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33241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8130" name="Picture 3">
            <a:extLst>
              <a:ext uri="{FF2B5EF4-FFF2-40B4-BE49-F238E27FC236}">
                <a16:creationId xmlns:a16="http://schemas.microsoft.com/office/drawing/2014/main" id="{FF6933FF-2ADB-B548-AC24-52774379AE3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633" b="13898"/>
          <a:stretch>
            <a:fillRect/>
          </a:stretch>
        </p:blipFill>
        <p:spPr bwMode="auto">
          <a:xfrm>
            <a:off x="-76200" y="609600"/>
            <a:ext cx="9601200" cy="6315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0000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8131" name="Rectangle 4">
            <a:extLst>
              <a:ext uri="{FF2B5EF4-FFF2-40B4-BE49-F238E27FC236}">
                <a16:creationId xmlns:a16="http://schemas.microsoft.com/office/drawing/2014/main" id="{95B231A3-5B22-3044-BA60-5C1EAA2771B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76181D61-EB42-2E45-B369-D2B3FB338A6F}" type="slidenum">
              <a:rPr lang="en-US" altLang="en-US" sz="1200">
                <a:solidFill>
                  <a:srgbClr val="898989"/>
                </a:solidFill>
              </a:rPr>
              <a:pPr eaLnBrk="1" hangingPunct="1"/>
              <a:t>11</a:t>
            </a:fld>
            <a:endParaRPr lang="en-US" altLang="en-US" sz="1200">
              <a:solidFill>
                <a:srgbClr val="898989"/>
              </a:solidFill>
            </a:endParaRPr>
          </a:p>
        </p:txBody>
      </p:sp>
      <p:sp>
        <p:nvSpPr>
          <p:cNvPr id="48132" name="Rectangle 2">
            <a:extLst>
              <a:ext uri="{FF2B5EF4-FFF2-40B4-BE49-F238E27FC236}">
                <a16:creationId xmlns:a16="http://schemas.microsoft.com/office/drawing/2014/main" id="{90E1737F-8B55-0345-BC8C-D938941B7E2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IPSec Uses</a:t>
            </a:r>
            <a:endParaRPr lang="en-AU" altLang="en-US"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108424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>
            <a:extLst>
              <a:ext uri="{FF2B5EF4-FFF2-40B4-BE49-F238E27FC236}">
                <a16:creationId xmlns:a16="http://schemas.microsoft.com/office/drawing/2014/main" id="{D8F83963-D52B-ED4A-A19C-0BCAF2E4256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Benefits of IPSec</a:t>
            </a:r>
            <a:endParaRPr lang="en-AU" altLang="en-US">
              <a:ea typeface="ＭＳ Ｐゴシック" panose="020B0600070205080204" pitchFamily="34" charset="-128"/>
            </a:endParaRPr>
          </a:p>
        </p:txBody>
      </p:sp>
      <p:sp>
        <p:nvSpPr>
          <p:cNvPr id="50179" name="Rectangle 3">
            <a:extLst>
              <a:ext uri="{FF2B5EF4-FFF2-40B4-BE49-F238E27FC236}">
                <a16:creationId xmlns:a16="http://schemas.microsoft.com/office/drawing/2014/main" id="{4D726185-8FED-2C47-9FEF-2492400551B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04800" y="1295400"/>
            <a:ext cx="8763000" cy="5334000"/>
          </a:xfrm>
        </p:spPr>
        <p:txBody>
          <a:bodyPr/>
          <a:lstStyle/>
          <a:p>
            <a:r>
              <a:rPr lang="en-US" altLang="en-US" sz="3600">
                <a:ea typeface="ＭＳ Ｐゴシック" panose="020B0600070205080204" pitchFamily="34" charset="-128"/>
              </a:rPr>
              <a:t>If in a firewall/router:</a:t>
            </a:r>
          </a:p>
          <a:p>
            <a:pPr lvl="1"/>
            <a:r>
              <a:rPr lang="en-US" altLang="en-US" sz="3200">
                <a:ea typeface="ＭＳ Ｐゴシック" panose="020B0600070205080204" pitchFamily="34" charset="-128"/>
              </a:rPr>
              <a:t>Strong security to all traffic crossing perimeter</a:t>
            </a:r>
          </a:p>
          <a:p>
            <a:pPr lvl="1">
              <a:spcAft>
                <a:spcPts val="1200"/>
              </a:spcAft>
            </a:pPr>
            <a:r>
              <a:rPr lang="en-US" altLang="en-US" sz="3200">
                <a:ea typeface="ＭＳ Ｐゴシック" panose="020B0600070205080204" pitchFamily="34" charset="-128"/>
              </a:rPr>
              <a:t>Resistant to bypass</a:t>
            </a:r>
          </a:p>
          <a:p>
            <a:r>
              <a:rPr lang="en-US" altLang="en-US" sz="3600">
                <a:ea typeface="ＭＳ Ｐゴシック" panose="020B0600070205080204" pitchFamily="34" charset="-128"/>
              </a:rPr>
              <a:t>Below transport layer</a:t>
            </a:r>
          </a:p>
          <a:p>
            <a:pPr lvl="1"/>
            <a:r>
              <a:rPr lang="en-US" altLang="en-US" sz="3200">
                <a:ea typeface="ＭＳ Ｐゴシック" panose="020B0600070205080204" pitchFamily="34" charset="-128"/>
              </a:rPr>
              <a:t>Transparent to applications</a:t>
            </a:r>
          </a:p>
          <a:p>
            <a:pPr lvl="1">
              <a:spcAft>
                <a:spcPts val="1200"/>
              </a:spcAft>
            </a:pPr>
            <a:r>
              <a:rPr lang="en-US" altLang="en-US" sz="3200">
                <a:ea typeface="ＭＳ Ｐゴシック" panose="020B0600070205080204" pitchFamily="34" charset="-128"/>
              </a:rPr>
              <a:t>Can be transparent to end users</a:t>
            </a:r>
          </a:p>
          <a:p>
            <a:r>
              <a:rPr lang="en-US" altLang="en-US" sz="3600">
                <a:ea typeface="ＭＳ Ｐゴシック" panose="020B0600070205080204" pitchFamily="34" charset="-128"/>
              </a:rPr>
              <a:t>Can provide security for individual users</a:t>
            </a:r>
          </a:p>
        </p:txBody>
      </p:sp>
      <p:sp>
        <p:nvSpPr>
          <p:cNvPr id="50180" name="Rectangle 4">
            <a:extLst>
              <a:ext uri="{FF2B5EF4-FFF2-40B4-BE49-F238E27FC236}">
                <a16:creationId xmlns:a16="http://schemas.microsoft.com/office/drawing/2014/main" id="{46915E4E-4E33-9247-A9FD-F69637328C0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E38B25F1-0F3F-F34C-B768-2A5E5E0645D9}" type="slidenum">
              <a:rPr lang="en-US" altLang="en-US" sz="1200">
                <a:solidFill>
                  <a:srgbClr val="898989"/>
                </a:solidFill>
              </a:rPr>
              <a:pPr eaLnBrk="1" hangingPunct="1"/>
              <a:t>12</a:t>
            </a:fld>
            <a:endParaRPr lang="en-US" altLang="en-US" sz="120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5847217"/>
      </p:ext>
    </p:extLst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>
            <a:extLst>
              <a:ext uri="{FF2B5EF4-FFF2-40B4-BE49-F238E27FC236}">
                <a16:creationId xmlns:a16="http://schemas.microsoft.com/office/drawing/2014/main" id="{2F761AE2-568E-0749-A007-E6F8D7F1B18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IP Security Architecture</a:t>
            </a:r>
            <a:endParaRPr lang="en-AU" altLang="en-US">
              <a:ea typeface="ＭＳ Ｐゴシック" panose="020B0600070205080204" pitchFamily="34" charset="-128"/>
            </a:endParaRPr>
          </a:p>
        </p:txBody>
      </p:sp>
      <p:sp>
        <p:nvSpPr>
          <p:cNvPr id="52227" name="Rectangle 3">
            <a:extLst>
              <a:ext uri="{FF2B5EF4-FFF2-40B4-BE49-F238E27FC236}">
                <a16:creationId xmlns:a16="http://schemas.microsoft.com/office/drawing/2014/main" id="{3F3F3BED-2F51-0941-BDAE-48980F7431E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Specification quite complex</a:t>
            </a:r>
          </a:p>
          <a:p>
            <a:pPr lvl="1">
              <a:spcAft>
                <a:spcPts val="1200"/>
              </a:spcAft>
            </a:pPr>
            <a:r>
              <a:rPr lang="en-US" altLang="en-US">
                <a:ea typeface="ＭＳ Ｐゴシック" panose="020B0600070205080204" pitchFamily="34" charset="-128"/>
              </a:rPr>
              <a:t>Mandatory in IPv6, optional in IPv4</a:t>
            </a:r>
          </a:p>
          <a:p>
            <a:r>
              <a:rPr lang="en-US" altLang="en-US">
                <a:ea typeface="ＭＳ Ｐゴシック" panose="020B0600070205080204" pitchFamily="34" charset="-128"/>
              </a:rPr>
              <a:t>Two security header extensions: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Authentication Header (AH)</a:t>
            </a:r>
          </a:p>
          <a:p>
            <a:pPr lvl="2"/>
            <a:r>
              <a:rPr lang="en-US" altLang="en-US">
                <a:ea typeface="ＭＳ Ｐゴシック" panose="020B0600070205080204" pitchFamily="34" charset="-128"/>
              </a:rPr>
              <a:t>Connectionless integrity, origin authentication</a:t>
            </a:r>
          </a:p>
          <a:p>
            <a:pPr lvl="3"/>
            <a:r>
              <a:rPr lang="en-AU" altLang="en-US">
                <a:ea typeface="ＭＳ Ｐゴシック" panose="020B0600070205080204" pitchFamily="34" charset="-128"/>
              </a:rPr>
              <a:t>MAC over most header fields and packet body</a:t>
            </a:r>
            <a:endParaRPr lang="en-US" altLang="en-US">
              <a:ea typeface="ＭＳ Ｐゴシック" panose="020B0600070205080204" pitchFamily="34" charset="-128"/>
            </a:endParaRPr>
          </a:p>
          <a:p>
            <a:pPr lvl="2"/>
            <a:r>
              <a:rPr lang="en-AU" altLang="en-US">
                <a:ea typeface="ＭＳ Ｐゴシック" panose="020B0600070205080204" pitchFamily="34" charset="-128"/>
              </a:rPr>
              <a:t>Anti-replay protection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Encapsulating Security Payload (ESP)</a:t>
            </a:r>
          </a:p>
          <a:p>
            <a:pPr lvl="2"/>
            <a:r>
              <a:rPr lang="en-US" altLang="en-US">
                <a:ea typeface="ＭＳ Ｐゴシック" panose="020B0600070205080204" pitchFamily="34" charset="-128"/>
              </a:rPr>
              <a:t>These properties, plus confidentiality</a:t>
            </a:r>
          </a:p>
        </p:txBody>
      </p:sp>
      <p:sp>
        <p:nvSpPr>
          <p:cNvPr id="52228" name="Rectangle 4">
            <a:extLst>
              <a:ext uri="{FF2B5EF4-FFF2-40B4-BE49-F238E27FC236}">
                <a16:creationId xmlns:a16="http://schemas.microsoft.com/office/drawing/2014/main" id="{71E9BDC0-4BEF-1C4D-8299-67FC025B54F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C171E1E0-BD22-2248-97F4-BA865495ECDD}" type="slidenum">
              <a:rPr lang="en-US" altLang="en-US" sz="1200">
                <a:solidFill>
                  <a:srgbClr val="898989"/>
                </a:solidFill>
              </a:rPr>
              <a:pPr eaLnBrk="1" hangingPunct="1"/>
              <a:t>13</a:t>
            </a:fld>
            <a:endParaRPr lang="en-US" altLang="en-US" sz="120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561046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>
            <a:extLst>
              <a:ext uri="{FF2B5EF4-FFF2-40B4-BE49-F238E27FC236}">
                <a16:creationId xmlns:a16="http://schemas.microsoft.com/office/drawing/2014/main" id="{FE76B9B7-8962-C545-9F85-B0A346AE9C2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8600" y="0"/>
            <a:ext cx="8686800" cy="1143000"/>
          </a:xfrm>
        </p:spPr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Encapsulating Security Payload (ESP)</a:t>
            </a:r>
          </a:p>
        </p:txBody>
      </p:sp>
      <p:sp>
        <p:nvSpPr>
          <p:cNvPr id="54275" name="Rectangle 3">
            <a:extLst>
              <a:ext uri="{FF2B5EF4-FFF2-40B4-BE49-F238E27FC236}">
                <a16:creationId xmlns:a16="http://schemas.microsoft.com/office/drawing/2014/main" id="{4CDCFB0B-9F75-D44C-BE8B-C638AC65E2D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04800" y="1295400"/>
            <a:ext cx="8686800" cy="5334000"/>
          </a:xfrm>
        </p:spPr>
        <p:txBody>
          <a:bodyPr/>
          <a:lstStyle/>
          <a:p>
            <a:r>
              <a:rPr lang="en-AU" altLang="en-US" dirty="0">
                <a:ea typeface="ＭＳ Ｐゴシック" panose="020B0600070205080204" pitchFamily="34" charset="-128"/>
              </a:rPr>
              <a:t>Transport mode: Data encrypted, but not header</a:t>
            </a:r>
          </a:p>
          <a:p>
            <a:pPr lvl="1"/>
            <a:r>
              <a:rPr lang="en-AU" altLang="en-US" dirty="0">
                <a:ea typeface="ＭＳ Ｐゴシック" panose="020B0600070205080204" pitchFamily="34" charset="-128"/>
              </a:rPr>
              <a:t>After all, network headers needed for routing!</a:t>
            </a:r>
          </a:p>
          <a:p>
            <a:pPr lvl="1"/>
            <a:r>
              <a:rPr lang="en-US" altLang="en-US" dirty="0">
                <a:ea typeface="ＭＳ Ｐゴシック" panose="020B0600070205080204" pitchFamily="34" charset="-128"/>
              </a:rPr>
              <a:t>Can still do traffic analysis, but is efficient</a:t>
            </a:r>
          </a:p>
          <a:p>
            <a:pPr lvl="1">
              <a:spcAft>
                <a:spcPts val="1200"/>
              </a:spcAft>
            </a:pPr>
            <a:r>
              <a:rPr lang="en-US" altLang="en-US" dirty="0">
                <a:ea typeface="ＭＳ Ｐゴシック" panose="020B0600070205080204" pitchFamily="34" charset="-128"/>
              </a:rPr>
              <a:t>Good for host-to-host traffic</a:t>
            </a:r>
          </a:p>
          <a:p>
            <a:r>
              <a:rPr lang="en-US" altLang="en-US" dirty="0">
                <a:ea typeface="ＭＳ Ｐゴシック" panose="020B0600070205080204" pitchFamily="34" charset="-128"/>
              </a:rPr>
              <a:t>Tunnel mode (“IP-in-IP”)</a:t>
            </a:r>
          </a:p>
          <a:p>
            <a:pPr lvl="1"/>
            <a:r>
              <a:rPr lang="en-US" altLang="en-US" dirty="0">
                <a:ea typeface="ＭＳ Ｐゴシック" panose="020B0600070205080204" pitchFamily="34" charset="-128"/>
              </a:rPr>
              <a:t>Encrypts entire IP packet</a:t>
            </a:r>
          </a:p>
          <a:p>
            <a:pPr lvl="1"/>
            <a:r>
              <a:rPr lang="en-US" altLang="en-US" dirty="0">
                <a:ea typeface="ＭＳ Ｐゴシック" panose="020B0600070205080204" pitchFamily="34" charset="-128"/>
              </a:rPr>
              <a:t>Add new header for next hop</a:t>
            </a:r>
          </a:p>
          <a:p>
            <a:pPr lvl="1"/>
            <a:r>
              <a:rPr lang="en-US" altLang="en-US" dirty="0">
                <a:ea typeface="ＭＳ Ｐゴシック" panose="020B0600070205080204" pitchFamily="34" charset="-128"/>
              </a:rPr>
              <a:t>Good for VPNs, gateway-to-gateway security</a:t>
            </a:r>
          </a:p>
          <a:p>
            <a:pPr lvl="1"/>
            <a:endParaRPr lang="en-US" altLang="en-US" dirty="0">
              <a:ea typeface="ＭＳ Ｐゴシック" panose="020B0600070205080204" pitchFamily="34" charset="-128"/>
            </a:endParaRPr>
          </a:p>
          <a:p>
            <a:endParaRPr lang="en-AU" altLang="en-US" dirty="0">
              <a:ea typeface="ＭＳ Ｐゴシック" panose="020B0600070205080204" pitchFamily="34" charset="-128"/>
            </a:endParaRPr>
          </a:p>
        </p:txBody>
      </p:sp>
      <p:sp>
        <p:nvSpPr>
          <p:cNvPr id="54276" name="Rectangle 4">
            <a:extLst>
              <a:ext uri="{FF2B5EF4-FFF2-40B4-BE49-F238E27FC236}">
                <a16:creationId xmlns:a16="http://schemas.microsoft.com/office/drawing/2014/main" id="{AC0B09E3-0326-2F40-9089-ECD4F9ADD3E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6C672B65-1823-0B4A-B782-5C7540EA19EF}" type="slidenum">
              <a:rPr lang="en-US" altLang="en-US" sz="1200">
                <a:solidFill>
                  <a:srgbClr val="898989"/>
                </a:solidFill>
              </a:rPr>
              <a:pPr eaLnBrk="1" hangingPunct="1"/>
              <a:t>14</a:t>
            </a:fld>
            <a:endParaRPr lang="en-US" altLang="en-US" sz="120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516006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Title 1">
            <a:extLst>
              <a:ext uri="{FF2B5EF4-FFF2-40B4-BE49-F238E27FC236}">
                <a16:creationId xmlns:a16="http://schemas.microsoft.com/office/drawing/2014/main" id="{997C5FAF-3FF4-8942-A74F-D41B771E46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Replay Protection is Hard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7AC0B1-F5D1-484C-833D-0933C1C785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43000"/>
            <a:ext cx="8458200" cy="5334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AU" altLang="en-US" sz="2800">
                <a:ea typeface="ＭＳ Ｐゴシック" panose="020B0600070205080204" pitchFamily="34" charset="-128"/>
              </a:rPr>
              <a:t>Goal: Eavesdropper can’t capture encrypted packet and duplicate later</a:t>
            </a:r>
          </a:p>
          <a:p>
            <a:pPr lvl="1" eaLnBrk="1" hangingPunct="1">
              <a:lnSpc>
                <a:spcPct val="90000"/>
              </a:lnSpc>
            </a:pPr>
            <a:r>
              <a:rPr lang="en-AU" altLang="en-US" sz="2400">
                <a:ea typeface="ＭＳ Ｐゴシック" panose="020B0600070205080204" pitchFamily="34" charset="-128"/>
              </a:rPr>
              <a:t>Easy with TLS/HTTP on TCP:  Reliable byte stream</a:t>
            </a:r>
          </a:p>
          <a:p>
            <a:pPr lvl="1" eaLnBrk="1" hangingPunct="1">
              <a:lnSpc>
                <a:spcPct val="90000"/>
              </a:lnSpc>
              <a:spcAft>
                <a:spcPts val="1800"/>
              </a:spcAft>
            </a:pPr>
            <a:r>
              <a:rPr lang="en-AU" altLang="en-US" sz="2400">
                <a:ea typeface="ＭＳ Ｐゴシック" panose="020B0600070205080204" pitchFamily="34" charset="-128"/>
              </a:rPr>
              <a:t>But IP Sec at packet layer; transport may not be reliable</a:t>
            </a:r>
          </a:p>
          <a:p>
            <a:pPr eaLnBrk="1" hangingPunct="1">
              <a:lnSpc>
                <a:spcPct val="90000"/>
              </a:lnSpc>
            </a:pPr>
            <a:r>
              <a:rPr lang="en-AU" altLang="en-US" sz="2800">
                <a:ea typeface="ＭＳ Ｐゴシック" panose="020B0600070205080204" pitchFamily="34" charset="-128"/>
              </a:rPr>
              <a:t>IP Sec solution:  Sliding window on sequence #’s</a:t>
            </a:r>
          </a:p>
          <a:p>
            <a:pPr lvl="1" eaLnBrk="1" hangingPunct="1">
              <a:lnSpc>
                <a:spcPct val="90000"/>
              </a:lnSpc>
              <a:spcAft>
                <a:spcPts val="600"/>
              </a:spcAft>
            </a:pPr>
            <a:r>
              <a:rPr lang="en-AU" altLang="en-US" sz="2400">
                <a:ea typeface="ＭＳ Ｐゴシック" panose="020B0600070205080204" pitchFamily="34" charset="-128"/>
              </a:rPr>
              <a:t>All IPSec packets have a 64-bit monotonic sequence number</a:t>
            </a:r>
          </a:p>
          <a:p>
            <a:pPr lvl="1" eaLnBrk="1" hangingPunct="1">
              <a:lnSpc>
                <a:spcPct val="90000"/>
              </a:lnSpc>
            </a:pPr>
            <a:r>
              <a:rPr lang="en-AU" altLang="en-US" sz="2400">
                <a:ea typeface="ＭＳ Ｐゴシック" panose="020B0600070205080204" pitchFamily="34" charset="-128"/>
              </a:rPr>
              <a:t>Receiver keeps track of which seqno’s seen before</a:t>
            </a:r>
          </a:p>
          <a:p>
            <a:pPr lvl="2" eaLnBrk="1" hangingPunct="1">
              <a:lnSpc>
                <a:spcPct val="90000"/>
              </a:lnSpc>
              <a:spcAft>
                <a:spcPts val="600"/>
              </a:spcAft>
            </a:pPr>
            <a:r>
              <a:rPr lang="en-AU" altLang="en-US" sz="2000">
                <a:ea typeface="ＭＳ Ｐゴシック" panose="020B0600070205080204" pitchFamily="34" charset="-128"/>
              </a:rPr>
              <a:t>[lastest – windowsize + 1 ,  latest] ;    windowsize typically 64 packets</a:t>
            </a:r>
          </a:p>
          <a:p>
            <a:pPr lvl="1" eaLnBrk="1" hangingPunct="1">
              <a:lnSpc>
                <a:spcPct val="90000"/>
              </a:lnSpc>
            </a:pPr>
            <a:r>
              <a:rPr lang="en-AU" altLang="en-US" sz="2400">
                <a:ea typeface="ＭＳ Ｐゴシック" panose="020B0600070205080204" pitchFamily="34" charset="-128"/>
              </a:rPr>
              <a:t>Accept packet if </a:t>
            </a:r>
          </a:p>
          <a:p>
            <a:pPr lvl="2" eaLnBrk="1" hangingPunct="1">
              <a:lnSpc>
                <a:spcPct val="90000"/>
              </a:lnSpc>
            </a:pPr>
            <a:r>
              <a:rPr lang="en-AU" altLang="en-US" sz="2000">
                <a:ea typeface="ＭＳ Ｐゴシック" panose="020B0600070205080204" pitchFamily="34" charset="-128"/>
              </a:rPr>
              <a:t>seqno &gt; latest   (and update latest)</a:t>
            </a:r>
          </a:p>
          <a:p>
            <a:pPr lvl="2" eaLnBrk="1" hangingPunct="1">
              <a:lnSpc>
                <a:spcPct val="90000"/>
              </a:lnSpc>
              <a:spcAft>
                <a:spcPts val="600"/>
              </a:spcAft>
            </a:pPr>
            <a:r>
              <a:rPr lang="en-AU" altLang="en-US" sz="2000">
                <a:ea typeface="ＭＳ Ｐゴシック" panose="020B0600070205080204" pitchFamily="34" charset="-128"/>
              </a:rPr>
              <a:t>Within window but has not been seen before</a:t>
            </a:r>
            <a:endParaRPr lang="en-AU" altLang="en-US" sz="2700">
              <a:ea typeface="ＭＳ Ｐゴシック" panose="020B0600070205080204" pitchFamily="34" charset="-128"/>
            </a:endParaRPr>
          </a:p>
          <a:p>
            <a:pPr lvl="1" eaLnBrk="1" hangingPunct="1">
              <a:lnSpc>
                <a:spcPct val="90000"/>
              </a:lnSpc>
            </a:pPr>
            <a:r>
              <a:rPr lang="en-AU" altLang="en-US" sz="2400">
                <a:ea typeface="ＭＳ Ｐゴシック" panose="020B0600070205080204" pitchFamily="34" charset="-128"/>
              </a:rPr>
              <a:t>If reliable, could just remember last, and accept iff last + 1</a:t>
            </a:r>
          </a:p>
        </p:txBody>
      </p:sp>
      <p:sp>
        <p:nvSpPr>
          <p:cNvPr id="56324" name="Slide Number Placeholder 3">
            <a:extLst>
              <a:ext uri="{FF2B5EF4-FFF2-40B4-BE49-F238E27FC236}">
                <a16:creationId xmlns:a16="http://schemas.microsoft.com/office/drawing/2014/main" id="{F0D4FC11-8CCB-CB49-AD3E-11B772FF17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C4DA4CCE-BCD8-A740-944C-F2E02C837E1F}" type="slidenum">
              <a:rPr lang="en-US" altLang="en-US" sz="1200">
                <a:solidFill>
                  <a:srgbClr val="898989"/>
                </a:solidFill>
              </a:rPr>
              <a:pPr eaLnBrk="1" hangingPunct="1"/>
              <a:t>15</a:t>
            </a:fld>
            <a:endParaRPr lang="en-US" altLang="en-US" sz="120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92780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4">
            <a:extLst>
              <a:ext uri="{FF2B5EF4-FFF2-40B4-BE49-F238E27FC236}">
                <a16:creationId xmlns:a16="http://schemas.microsoft.com/office/drawing/2014/main" id="{36BF45E2-F164-7941-8257-D12E2B15D789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DNS Security</a:t>
            </a:r>
          </a:p>
        </p:txBody>
      </p:sp>
      <p:sp>
        <p:nvSpPr>
          <p:cNvPr id="8" name="Subtitle 7">
            <a:extLst>
              <a:ext uri="{FF2B5EF4-FFF2-40B4-BE49-F238E27FC236}">
                <a16:creationId xmlns:a16="http://schemas.microsoft.com/office/drawing/2014/main" id="{02AA1B08-49C2-854B-9EA8-D1B36A280B5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buFont typeface="Arial" pitchFamily="1" charset="0"/>
              <a:buNone/>
              <a:defRPr/>
            </a:pPr>
            <a:endParaRPr lang="en-US"/>
          </a:p>
        </p:txBody>
      </p:sp>
      <p:sp>
        <p:nvSpPr>
          <p:cNvPr id="57348" name="Slide Number Placeholder 4">
            <a:extLst>
              <a:ext uri="{FF2B5EF4-FFF2-40B4-BE49-F238E27FC236}">
                <a16:creationId xmlns:a16="http://schemas.microsoft.com/office/drawing/2014/main" id="{2E439ACA-71CA-0D4E-8939-CB91642D29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4DE60CF4-78C8-1F4C-A57A-7FCDA590F01D}" type="slidenum">
              <a:rPr lang="en-US" altLang="en-US" sz="1200">
                <a:solidFill>
                  <a:srgbClr val="898989"/>
                </a:solidFill>
              </a:rPr>
              <a:pPr eaLnBrk="1" hangingPunct="1"/>
              <a:t>16</a:t>
            </a:fld>
            <a:endParaRPr lang="en-US" altLang="en-US" sz="1200">
              <a:solidFill>
                <a:srgbClr val="898989"/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>
            <a:extLst>
              <a:ext uri="{FF2B5EF4-FFF2-40B4-BE49-F238E27FC236}">
                <a16:creationId xmlns:a16="http://schemas.microsoft.com/office/drawing/2014/main" id="{A61979D3-DA79-3C4B-89C6-CFDFA8C3C2C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Hierarchical Naming in DNS</a:t>
            </a:r>
          </a:p>
        </p:txBody>
      </p:sp>
      <p:sp>
        <p:nvSpPr>
          <p:cNvPr id="59395" name="Slide Number Placeholder 2">
            <a:extLst>
              <a:ext uri="{FF2B5EF4-FFF2-40B4-BE49-F238E27FC236}">
                <a16:creationId xmlns:a16="http://schemas.microsoft.com/office/drawing/2014/main" id="{44ADA1A1-5DE0-CD45-A970-CD2CAD42E8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xfrm>
            <a:off x="6858000" y="6492875"/>
            <a:ext cx="2133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1C5D0776-E78E-1142-9C8E-C7FD4C8ED963}" type="slidenum">
              <a:rPr lang="en-US" altLang="en-US" sz="1200">
                <a:solidFill>
                  <a:srgbClr val="898989"/>
                </a:solidFill>
                <a:latin typeface="Courier New" panose="02070309020205020404" pitchFamily="49" charset="0"/>
              </a:rPr>
              <a:pPr eaLnBrk="1" hangingPunct="1"/>
              <a:t>17</a:t>
            </a:fld>
            <a:endParaRPr lang="en-US" altLang="en-US" sz="1200">
              <a:solidFill>
                <a:srgbClr val="898989"/>
              </a:solidFill>
              <a:latin typeface="Courier New" panose="02070309020205020404" pitchFamily="49" charset="0"/>
            </a:endParaRPr>
          </a:p>
        </p:txBody>
      </p:sp>
      <p:sp>
        <p:nvSpPr>
          <p:cNvPr id="59396" name="Oval 3">
            <a:extLst>
              <a:ext uri="{FF2B5EF4-FFF2-40B4-BE49-F238E27FC236}">
                <a16:creationId xmlns:a16="http://schemas.microsoft.com/office/drawing/2014/main" id="{0E1E8A22-1808-A943-A57C-D71663CE28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2438" y="2236788"/>
            <a:ext cx="563562" cy="576262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9397" name="Text Box 4">
            <a:extLst>
              <a:ext uri="{FF2B5EF4-FFF2-40B4-BE49-F238E27FC236}">
                <a16:creationId xmlns:a16="http://schemas.microsoft.com/office/drawing/2014/main" id="{66369C6E-CD19-CD4E-8630-D95880F23A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0213" y="2308225"/>
            <a:ext cx="635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algn="l"/>
            <a:r>
              <a:rPr lang="en-US" altLang="en-US">
                <a:latin typeface="Times New Roman" panose="02020603050405020304" pitchFamily="18" charset="0"/>
              </a:rPr>
              <a:t>com</a:t>
            </a:r>
          </a:p>
        </p:txBody>
      </p:sp>
      <p:sp>
        <p:nvSpPr>
          <p:cNvPr id="59398" name="Oval 5">
            <a:extLst>
              <a:ext uri="{FF2B5EF4-FFF2-40B4-BE49-F238E27FC236}">
                <a16:creationId xmlns:a16="http://schemas.microsoft.com/office/drawing/2014/main" id="{39012CDA-1C85-8945-9270-2B45696EBC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36663" y="2236788"/>
            <a:ext cx="563562" cy="576262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9399" name="Text Box 6">
            <a:extLst>
              <a:ext uri="{FF2B5EF4-FFF2-40B4-BE49-F238E27FC236}">
                <a16:creationId xmlns:a16="http://schemas.microsoft.com/office/drawing/2014/main" id="{E86B1675-8C99-864D-B768-223FBDB17A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46188" y="2308225"/>
            <a:ext cx="57943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algn="l"/>
            <a:r>
              <a:rPr lang="en-US" altLang="en-US">
                <a:solidFill>
                  <a:srgbClr val="FF0000"/>
                </a:solidFill>
                <a:latin typeface="Times New Roman" panose="02020603050405020304" pitchFamily="18" charset="0"/>
              </a:rPr>
              <a:t>edu</a:t>
            </a:r>
          </a:p>
        </p:txBody>
      </p:sp>
      <p:grpSp>
        <p:nvGrpSpPr>
          <p:cNvPr id="59400" name="Group 7">
            <a:extLst>
              <a:ext uri="{FF2B5EF4-FFF2-40B4-BE49-F238E27FC236}">
                <a16:creationId xmlns:a16="http://schemas.microsoft.com/office/drawing/2014/main" id="{2794C32D-82AB-3E4B-9CD1-A38D929909F0}"/>
              </a:ext>
            </a:extLst>
          </p:cNvPr>
          <p:cNvGrpSpPr>
            <a:grpSpLocks/>
          </p:cNvGrpSpPr>
          <p:nvPr/>
        </p:nvGrpSpPr>
        <p:grpSpPr bwMode="auto">
          <a:xfrm>
            <a:off x="2127250" y="2479675"/>
            <a:ext cx="522288" cy="88900"/>
            <a:chOff x="1347" y="1706"/>
            <a:chExt cx="329" cy="56"/>
          </a:xfrm>
        </p:grpSpPr>
        <p:sp>
          <p:nvSpPr>
            <p:cNvPr id="59467" name="Oval 8">
              <a:extLst>
                <a:ext uri="{FF2B5EF4-FFF2-40B4-BE49-F238E27FC236}">
                  <a16:creationId xmlns:a16="http://schemas.microsoft.com/office/drawing/2014/main" id="{6AF54DAA-D19A-5D44-A075-C8B6B1E4F36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47" y="1706"/>
              <a:ext cx="56" cy="5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9468" name="Oval 9">
              <a:extLst>
                <a:ext uri="{FF2B5EF4-FFF2-40B4-BE49-F238E27FC236}">
                  <a16:creationId xmlns:a16="http://schemas.microsoft.com/office/drawing/2014/main" id="{97FECCDE-3C3C-704B-B150-FE190D22345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83" y="1706"/>
              <a:ext cx="56" cy="5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9469" name="Oval 10">
              <a:extLst>
                <a:ext uri="{FF2B5EF4-FFF2-40B4-BE49-F238E27FC236}">
                  <a16:creationId xmlns:a16="http://schemas.microsoft.com/office/drawing/2014/main" id="{C1D87308-75CF-724B-824A-7CF0034EE19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20" y="1706"/>
              <a:ext cx="56" cy="5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sp>
        <p:nvSpPr>
          <p:cNvPr id="59401" name="Oval 11">
            <a:extLst>
              <a:ext uri="{FF2B5EF4-FFF2-40B4-BE49-F238E27FC236}">
                <a16:creationId xmlns:a16="http://schemas.microsoft.com/office/drawing/2014/main" id="{A8EC8BE4-548C-0646-8640-F30D012676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35300" y="2236788"/>
            <a:ext cx="563563" cy="576262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9402" name="Text Box 12">
            <a:extLst>
              <a:ext uri="{FF2B5EF4-FFF2-40B4-BE49-F238E27FC236}">
                <a16:creationId xmlns:a16="http://schemas.microsoft.com/office/drawing/2014/main" id="{A24A0810-6B66-734E-8234-F08EC77BC7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74988" y="2308225"/>
            <a:ext cx="55086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algn="l"/>
            <a:r>
              <a:rPr lang="en-US" altLang="en-US">
                <a:latin typeface="Times New Roman" panose="02020603050405020304" pitchFamily="18" charset="0"/>
              </a:rPr>
              <a:t>org</a:t>
            </a:r>
          </a:p>
        </p:txBody>
      </p:sp>
      <p:sp>
        <p:nvSpPr>
          <p:cNvPr id="59403" name="Rectangle 13">
            <a:extLst>
              <a:ext uri="{FF2B5EF4-FFF2-40B4-BE49-F238E27FC236}">
                <a16:creationId xmlns:a16="http://schemas.microsoft.com/office/drawing/2014/main" id="{5879D06A-D533-A544-8099-CED062C51C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4013" y="2162175"/>
            <a:ext cx="3405187" cy="7588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9404" name="Oval 14">
            <a:extLst>
              <a:ext uri="{FF2B5EF4-FFF2-40B4-BE49-F238E27FC236}">
                <a16:creationId xmlns:a16="http://schemas.microsoft.com/office/drawing/2014/main" id="{4B2BA469-B616-C549-85B0-D08A093D4A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92588" y="2236788"/>
            <a:ext cx="563562" cy="576262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9405" name="Text Box 15">
            <a:extLst>
              <a:ext uri="{FF2B5EF4-FFF2-40B4-BE49-F238E27FC236}">
                <a16:creationId xmlns:a16="http://schemas.microsoft.com/office/drawing/2014/main" id="{C1902A38-0600-B747-8354-62FBB4F810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91013" y="2308225"/>
            <a:ext cx="42386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algn="l"/>
            <a:r>
              <a:rPr lang="en-US" altLang="en-US">
                <a:latin typeface="Times New Roman" panose="02020603050405020304" pitchFamily="18" charset="0"/>
              </a:rPr>
              <a:t>ac</a:t>
            </a:r>
          </a:p>
        </p:txBody>
      </p:sp>
      <p:sp>
        <p:nvSpPr>
          <p:cNvPr id="59406" name="Oval 16">
            <a:extLst>
              <a:ext uri="{FF2B5EF4-FFF2-40B4-BE49-F238E27FC236}">
                <a16:creationId xmlns:a16="http://schemas.microsoft.com/office/drawing/2014/main" id="{088A8B5C-AAC1-A84A-A0E9-F74F7E562C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30913" y="2236788"/>
            <a:ext cx="563562" cy="576262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9407" name="Text Box 17">
            <a:extLst>
              <a:ext uri="{FF2B5EF4-FFF2-40B4-BE49-F238E27FC236}">
                <a16:creationId xmlns:a16="http://schemas.microsoft.com/office/drawing/2014/main" id="{3D0588DD-5D7D-8543-8310-C1688B1DB0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78538" y="2306638"/>
            <a:ext cx="4667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algn="l"/>
            <a:r>
              <a:rPr lang="en-US" altLang="en-US">
                <a:solidFill>
                  <a:srgbClr val="0066FF"/>
                </a:solidFill>
                <a:latin typeface="Times New Roman" panose="02020603050405020304" pitchFamily="18" charset="0"/>
              </a:rPr>
              <a:t>uk</a:t>
            </a:r>
          </a:p>
        </p:txBody>
      </p:sp>
      <p:grpSp>
        <p:nvGrpSpPr>
          <p:cNvPr id="59408" name="Group 18">
            <a:extLst>
              <a:ext uri="{FF2B5EF4-FFF2-40B4-BE49-F238E27FC236}">
                <a16:creationId xmlns:a16="http://schemas.microsoft.com/office/drawing/2014/main" id="{5D0F702C-7B62-784A-A632-6297975679EB}"/>
              </a:ext>
            </a:extLst>
          </p:cNvPr>
          <p:cNvGrpSpPr>
            <a:grpSpLocks/>
          </p:cNvGrpSpPr>
          <p:nvPr/>
        </p:nvGrpSpPr>
        <p:grpSpPr bwMode="auto">
          <a:xfrm>
            <a:off x="5106988" y="2508250"/>
            <a:ext cx="522287" cy="88900"/>
            <a:chOff x="3703" y="1706"/>
            <a:chExt cx="329" cy="56"/>
          </a:xfrm>
        </p:grpSpPr>
        <p:sp>
          <p:nvSpPr>
            <p:cNvPr id="59464" name="Oval 19">
              <a:extLst>
                <a:ext uri="{FF2B5EF4-FFF2-40B4-BE49-F238E27FC236}">
                  <a16:creationId xmlns:a16="http://schemas.microsoft.com/office/drawing/2014/main" id="{69505ED5-D888-0147-B3AA-5DA7CF26F15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03" y="1706"/>
              <a:ext cx="56" cy="5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9465" name="Oval 20">
              <a:extLst>
                <a:ext uri="{FF2B5EF4-FFF2-40B4-BE49-F238E27FC236}">
                  <a16:creationId xmlns:a16="http://schemas.microsoft.com/office/drawing/2014/main" id="{AE3C6BBA-3FFA-7B45-9DBB-5D8B99F40A5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39" y="1706"/>
              <a:ext cx="56" cy="5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9466" name="Oval 21">
              <a:extLst>
                <a:ext uri="{FF2B5EF4-FFF2-40B4-BE49-F238E27FC236}">
                  <a16:creationId xmlns:a16="http://schemas.microsoft.com/office/drawing/2014/main" id="{6A096EA0-01F7-794A-B78E-D7C59A2D8B7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76" y="1706"/>
              <a:ext cx="56" cy="5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sp>
        <p:nvSpPr>
          <p:cNvPr id="59409" name="Oval 22">
            <a:extLst>
              <a:ext uri="{FF2B5EF4-FFF2-40B4-BE49-F238E27FC236}">
                <a16:creationId xmlns:a16="http://schemas.microsoft.com/office/drawing/2014/main" id="{670D1D2F-170E-4847-B445-C59E179359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75450" y="2236788"/>
            <a:ext cx="563563" cy="576262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9410" name="Text Box 23">
            <a:extLst>
              <a:ext uri="{FF2B5EF4-FFF2-40B4-BE49-F238E27FC236}">
                <a16:creationId xmlns:a16="http://schemas.microsoft.com/office/drawing/2014/main" id="{091A9F4A-88A6-6248-9A11-CB2FD4D6BB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43713" y="2293938"/>
            <a:ext cx="48101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algn="l"/>
            <a:r>
              <a:rPr lang="en-US" altLang="en-US">
                <a:latin typeface="Times New Roman" panose="02020603050405020304" pitchFamily="18" charset="0"/>
              </a:rPr>
              <a:t>zw</a:t>
            </a:r>
          </a:p>
        </p:txBody>
      </p:sp>
      <p:sp>
        <p:nvSpPr>
          <p:cNvPr id="59411" name="Rectangle 24">
            <a:extLst>
              <a:ext uri="{FF2B5EF4-FFF2-40B4-BE49-F238E27FC236}">
                <a16:creationId xmlns:a16="http://schemas.microsoft.com/office/drawing/2014/main" id="{1B8D0DDF-9FA5-9947-A6DC-CA3418CCF7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94163" y="2162175"/>
            <a:ext cx="3405187" cy="7588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9412" name="Oval 25">
            <a:extLst>
              <a:ext uri="{FF2B5EF4-FFF2-40B4-BE49-F238E27FC236}">
                <a16:creationId xmlns:a16="http://schemas.microsoft.com/office/drawing/2014/main" id="{C40C4527-CDB7-1145-94E6-23DF9DDF48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16888" y="2236788"/>
            <a:ext cx="563562" cy="576262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9413" name="Text Box 26">
            <a:extLst>
              <a:ext uri="{FF2B5EF4-FFF2-40B4-BE49-F238E27FC236}">
                <a16:creationId xmlns:a16="http://schemas.microsoft.com/office/drawing/2014/main" id="{B8A5CA9E-A32B-8045-867A-CF73838E4F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70850" y="2295525"/>
            <a:ext cx="6921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algn="l"/>
            <a:r>
              <a:rPr lang="en-US" altLang="en-US">
                <a:solidFill>
                  <a:schemeClr val="tx2"/>
                </a:solidFill>
                <a:latin typeface="Times New Roman" panose="02020603050405020304" pitchFamily="18" charset="0"/>
              </a:rPr>
              <a:t>arpa</a:t>
            </a:r>
          </a:p>
        </p:txBody>
      </p:sp>
      <p:sp>
        <p:nvSpPr>
          <p:cNvPr id="59414" name="Oval 27">
            <a:extLst>
              <a:ext uri="{FF2B5EF4-FFF2-40B4-BE49-F238E27FC236}">
                <a16:creationId xmlns:a16="http://schemas.microsoft.com/office/drawing/2014/main" id="{F84BE728-A299-E848-9270-ADB381D2B1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32300" y="1441450"/>
            <a:ext cx="563563" cy="42862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9415" name="Text Box 28">
            <a:extLst>
              <a:ext uri="{FF2B5EF4-FFF2-40B4-BE49-F238E27FC236}">
                <a16:creationId xmlns:a16="http://schemas.microsoft.com/office/drawing/2014/main" id="{51EA2613-ADA2-524E-80FC-DF4C6AAB23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53000" y="1169988"/>
            <a:ext cx="1695450" cy="430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algn="l"/>
            <a:r>
              <a:rPr lang="en-US" altLang="en-US" sz="2200" b="0">
                <a:latin typeface="Times New Roman" panose="02020603050405020304" pitchFamily="18" charset="0"/>
              </a:rPr>
              <a:t>unnamed</a:t>
            </a:r>
            <a:r>
              <a:rPr lang="en-US" altLang="en-US" b="0">
                <a:latin typeface="Times New Roman" panose="02020603050405020304" pitchFamily="18" charset="0"/>
              </a:rPr>
              <a:t> root</a:t>
            </a:r>
          </a:p>
        </p:txBody>
      </p:sp>
      <p:sp>
        <p:nvSpPr>
          <p:cNvPr id="59416" name="Line 29">
            <a:extLst>
              <a:ext uri="{FF2B5EF4-FFF2-40B4-BE49-F238E27FC236}">
                <a16:creationId xmlns:a16="http://schemas.microsoft.com/office/drawing/2014/main" id="{C6626717-1A8B-184F-81AF-F6C720B10B8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11200" y="1641475"/>
            <a:ext cx="374015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417" name="Line 30">
            <a:extLst>
              <a:ext uri="{FF2B5EF4-FFF2-40B4-BE49-F238E27FC236}">
                <a16:creationId xmlns:a16="http://schemas.microsoft.com/office/drawing/2014/main" id="{0030B5FE-404D-7443-B611-F4CBB7AC2A1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541463" y="1738313"/>
            <a:ext cx="2951162" cy="5127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418" name="Line 31">
            <a:extLst>
              <a:ext uri="{FF2B5EF4-FFF2-40B4-BE49-F238E27FC236}">
                <a16:creationId xmlns:a16="http://schemas.microsoft.com/office/drawing/2014/main" id="{37FDE61E-A62D-5F4A-9832-74DBC194580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316288" y="1808163"/>
            <a:ext cx="1204912" cy="4429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419" name="Line 32">
            <a:extLst>
              <a:ext uri="{FF2B5EF4-FFF2-40B4-BE49-F238E27FC236}">
                <a16:creationId xmlns:a16="http://schemas.microsoft.com/office/drawing/2014/main" id="{DB423FFF-4B0E-7B43-A3F7-299B9EB2A6E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479925" y="1862138"/>
            <a:ext cx="234950" cy="3746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420" name="Line 33">
            <a:extLst>
              <a:ext uri="{FF2B5EF4-FFF2-40B4-BE49-F238E27FC236}">
                <a16:creationId xmlns:a16="http://schemas.microsoft.com/office/drawing/2014/main" id="{57EA4889-FC4E-AF40-BCC5-B481223239DF}"/>
              </a:ext>
            </a:extLst>
          </p:cNvPr>
          <p:cNvSpPr>
            <a:spLocks noChangeShapeType="1"/>
          </p:cNvSpPr>
          <p:nvPr/>
        </p:nvSpPr>
        <p:spPr bwMode="auto">
          <a:xfrm>
            <a:off x="4978400" y="1627188"/>
            <a:ext cx="3324225" cy="6238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421" name="Line 34">
            <a:extLst>
              <a:ext uri="{FF2B5EF4-FFF2-40B4-BE49-F238E27FC236}">
                <a16:creationId xmlns:a16="http://schemas.microsoft.com/office/drawing/2014/main" id="{A50B3AFC-5FB3-384D-85FC-68238DCD10CD}"/>
              </a:ext>
            </a:extLst>
          </p:cNvPr>
          <p:cNvSpPr>
            <a:spLocks noChangeShapeType="1"/>
          </p:cNvSpPr>
          <p:nvPr/>
        </p:nvSpPr>
        <p:spPr bwMode="auto">
          <a:xfrm>
            <a:off x="4937125" y="1738313"/>
            <a:ext cx="2119313" cy="5127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422" name="Line 35">
            <a:extLst>
              <a:ext uri="{FF2B5EF4-FFF2-40B4-BE49-F238E27FC236}">
                <a16:creationId xmlns:a16="http://schemas.microsoft.com/office/drawing/2014/main" id="{A88770E7-5AA0-9446-A7F0-8AFE748EB3C6}"/>
              </a:ext>
            </a:extLst>
          </p:cNvPr>
          <p:cNvSpPr>
            <a:spLocks noChangeShapeType="1"/>
          </p:cNvSpPr>
          <p:nvPr/>
        </p:nvSpPr>
        <p:spPr bwMode="auto">
          <a:xfrm>
            <a:off x="4881563" y="1822450"/>
            <a:ext cx="1344612" cy="4429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423" name="Oval 36">
            <a:extLst>
              <a:ext uri="{FF2B5EF4-FFF2-40B4-BE49-F238E27FC236}">
                <a16:creationId xmlns:a16="http://schemas.microsoft.com/office/drawing/2014/main" id="{70F89CFC-0110-0E4D-B6DE-6F6A0C12B0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47775" y="3186113"/>
            <a:ext cx="563563" cy="576262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9424" name="Oval 37">
            <a:extLst>
              <a:ext uri="{FF2B5EF4-FFF2-40B4-BE49-F238E27FC236}">
                <a16:creationId xmlns:a16="http://schemas.microsoft.com/office/drawing/2014/main" id="{AD7B82E0-9260-3742-81F5-EB06EB0BA8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0575" y="4164013"/>
            <a:ext cx="563563" cy="576262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9425" name="Oval 38">
            <a:extLst>
              <a:ext uri="{FF2B5EF4-FFF2-40B4-BE49-F238E27FC236}">
                <a16:creationId xmlns:a16="http://schemas.microsoft.com/office/drawing/2014/main" id="{77204D8B-35E6-E246-BDAC-CB34C8B6CF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01813" y="4162425"/>
            <a:ext cx="563562" cy="576263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9426" name="Oval 39">
            <a:extLst>
              <a:ext uri="{FF2B5EF4-FFF2-40B4-BE49-F238E27FC236}">
                <a16:creationId xmlns:a16="http://schemas.microsoft.com/office/drawing/2014/main" id="{AEC23DB2-F8F0-1142-82A3-96363B00B0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30913" y="3200400"/>
            <a:ext cx="563562" cy="576263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9427" name="Oval 40">
            <a:extLst>
              <a:ext uri="{FF2B5EF4-FFF2-40B4-BE49-F238E27FC236}">
                <a16:creationId xmlns:a16="http://schemas.microsoft.com/office/drawing/2014/main" id="{F9A0B1DB-0C95-E246-BD87-708604DF32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30913" y="4176713"/>
            <a:ext cx="563562" cy="576262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9428" name="Oval 41">
            <a:extLst>
              <a:ext uri="{FF2B5EF4-FFF2-40B4-BE49-F238E27FC236}">
                <a16:creationId xmlns:a16="http://schemas.microsoft.com/office/drawing/2014/main" id="{056C0D8A-5272-C940-B217-826D9FA329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30913" y="5140325"/>
            <a:ext cx="563562" cy="576263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9429" name="Oval 42">
            <a:extLst>
              <a:ext uri="{FF2B5EF4-FFF2-40B4-BE49-F238E27FC236}">
                <a16:creationId xmlns:a16="http://schemas.microsoft.com/office/drawing/2014/main" id="{4B0FA2B3-02B1-A943-A214-F4C093C9ED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4675" y="5126038"/>
            <a:ext cx="563563" cy="576262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9430" name="Oval 43">
            <a:extLst>
              <a:ext uri="{FF2B5EF4-FFF2-40B4-BE49-F238E27FC236}">
                <a16:creationId xmlns:a16="http://schemas.microsoft.com/office/drawing/2014/main" id="{2E7D343E-F933-7840-89DF-AB58AED7A6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0575" y="5126038"/>
            <a:ext cx="563563" cy="576262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9431" name="Oval 44">
            <a:extLst>
              <a:ext uri="{FF2B5EF4-FFF2-40B4-BE49-F238E27FC236}">
                <a16:creationId xmlns:a16="http://schemas.microsoft.com/office/drawing/2014/main" id="{A4722D99-AB45-634F-AF29-6519928212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16888" y="3186113"/>
            <a:ext cx="563562" cy="576262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9432" name="Oval 45">
            <a:extLst>
              <a:ext uri="{FF2B5EF4-FFF2-40B4-BE49-F238E27FC236}">
                <a16:creationId xmlns:a16="http://schemas.microsoft.com/office/drawing/2014/main" id="{E4E62CF7-0F6A-0442-AE4B-8F55166A54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16888" y="4164013"/>
            <a:ext cx="563562" cy="576262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9433" name="Oval 46">
            <a:extLst>
              <a:ext uri="{FF2B5EF4-FFF2-40B4-BE49-F238E27FC236}">
                <a16:creationId xmlns:a16="http://schemas.microsoft.com/office/drawing/2014/main" id="{BD279B1F-3040-9D43-BF17-53B5254138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16888" y="5126038"/>
            <a:ext cx="563562" cy="576262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9434" name="Text Box 47">
            <a:extLst>
              <a:ext uri="{FF2B5EF4-FFF2-40B4-BE49-F238E27FC236}">
                <a16:creationId xmlns:a16="http://schemas.microsoft.com/office/drawing/2014/main" id="{3EBE81C5-99FD-A148-AE73-3538753FBC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62063" y="3249613"/>
            <a:ext cx="5651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algn="l"/>
            <a:r>
              <a:rPr lang="en-US" altLang="en-US">
                <a:solidFill>
                  <a:srgbClr val="FF0000"/>
                </a:solidFill>
                <a:latin typeface="Times New Roman" panose="02020603050405020304" pitchFamily="18" charset="0"/>
              </a:rPr>
              <a:t>bar</a:t>
            </a:r>
          </a:p>
        </p:txBody>
      </p:sp>
      <p:sp>
        <p:nvSpPr>
          <p:cNvPr id="59435" name="Text Box 48">
            <a:extLst>
              <a:ext uri="{FF2B5EF4-FFF2-40B4-BE49-F238E27FC236}">
                <a16:creationId xmlns:a16="http://schemas.microsoft.com/office/drawing/2014/main" id="{7A15748B-19CC-8849-A948-2AFE02E1F6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7713" y="4246563"/>
            <a:ext cx="6635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algn="l"/>
            <a:r>
              <a:rPr lang="en-US" altLang="en-US">
                <a:latin typeface="Times New Roman" panose="02020603050405020304" pitchFamily="18" charset="0"/>
              </a:rPr>
              <a:t>west</a:t>
            </a:r>
          </a:p>
        </p:txBody>
      </p:sp>
      <p:sp>
        <p:nvSpPr>
          <p:cNvPr id="59436" name="Text Box 49">
            <a:extLst>
              <a:ext uri="{FF2B5EF4-FFF2-40B4-BE49-F238E27FC236}">
                <a16:creationId xmlns:a16="http://schemas.microsoft.com/office/drawing/2014/main" id="{E15AAE73-2FC0-894D-B446-606CABA638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68475" y="4246563"/>
            <a:ext cx="6064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algn="l"/>
            <a:r>
              <a:rPr lang="en-US" altLang="en-US">
                <a:solidFill>
                  <a:srgbClr val="FF0000"/>
                </a:solidFill>
                <a:latin typeface="Times New Roman" panose="02020603050405020304" pitchFamily="18" charset="0"/>
              </a:rPr>
              <a:t>east</a:t>
            </a:r>
          </a:p>
        </p:txBody>
      </p:sp>
      <p:sp>
        <p:nvSpPr>
          <p:cNvPr id="59437" name="Text Box 50">
            <a:extLst>
              <a:ext uri="{FF2B5EF4-FFF2-40B4-BE49-F238E27FC236}">
                <a16:creationId xmlns:a16="http://schemas.microsoft.com/office/drawing/2014/main" id="{8448F5EA-CD95-EB4E-96BE-F2AB8D0B43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1850" y="5175250"/>
            <a:ext cx="5222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algn="l"/>
            <a:r>
              <a:rPr lang="en-US" altLang="en-US">
                <a:latin typeface="Times New Roman" panose="02020603050405020304" pitchFamily="18" charset="0"/>
              </a:rPr>
              <a:t>foo</a:t>
            </a:r>
          </a:p>
        </p:txBody>
      </p:sp>
      <p:sp>
        <p:nvSpPr>
          <p:cNvPr id="59438" name="Text Box 51">
            <a:extLst>
              <a:ext uri="{FF2B5EF4-FFF2-40B4-BE49-F238E27FC236}">
                <a16:creationId xmlns:a16="http://schemas.microsoft.com/office/drawing/2014/main" id="{75FD30FC-F2AC-BD4C-8C8E-35048E007E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85950" y="5175250"/>
            <a:ext cx="5222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algn="l"/>
            <a:r>
              <a:rPr lang="en-US" altLang="en-US">
                <a:solidFill>
                  <a:srgbClr val="FF0000"/>
                </a:solidFill>
                <a:latin typeface="Times New Roman" panose="02020603050405020304" pitchFamily="18" charset="0"/>
              </a:rPr>
              <a:t>my</a:t>
            </a:r>
          </a:p>
        </p:txBody>
      </p:sp>
      <p:sp>
        <p:nvSpPr>
          <p:cNvPr id="59439" name="Line 52">
            <a:extLst>
              <a:ext uri="{FF2B5EF4-FFF2-40B4-BE49-F238E27FC236}">
                <a16:creationId xmlns:a16="http://schemas.microsoft.com/office/drawing/2014/main" id="{FC5600F8-5762-9743-B4F9-B48ED3A01662}"/>
              </a:ext>
            </a:extLst>
          </p:cNvPr>
          <p:cNvSpPr>
            <a:spLocks noChangeShapeType="1"/>
          </p:cNvSpPr>
          <p:nvPr/>
        </p:nvSpPr>
        <p:spPr bwMode="auto">
          <a:xfrm>
            <a:off x="1541463" y="2813050"/>
            <a:ext cx="1587" cy="3730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440" name="Line 53">
            <a:extLst>
              <a:ext uri="{FF2B5EF4-FFF2-40B4-BE49-F238E27FC236}">
                <a16:creationId xmlns:a16="http://schemas.microsoft.com/office/drawing/2014/main" id="{C3D27887-541D-4F49-9AF7-84402BAF668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050925" y="3762375"/>
            <a:ext cx="360363" cy="4016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441" name="Line 54">
            <a:extLst>
              <a:ext uri="{FF2B5EF4-FFF2-40B4-BE49-F238E27FC236}">
                <a16:creationId xmlns:a16="http://schemas.microsoft.com/office/drawing/2014/main" id="{D4A07166-7E2C-F248-ADC0-2377148154D0}"/>
              </a:ext>
            </a:extLst>
          </p:cNvPr>
          <p:cNvSpPr>
            <a:spLocks noChangeShapeType="1"/>
          </p:cNvSpPr>
          <p:nvPr/>
        </p:nvSpPr>
        <p:spPr bwMode="auto">
          <a:xfrm>
            <a:off x="1625600" y="3748088"/>
            <a:ext cx="415925" cy="4286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442" name="Line 55">
            <a:extLst>
              <a:ext uri="{FF2B5EF4-FFF2-40B4-BE49-F238E27FC236}">
                <a16:creationId xmlns:a16="http://schemas.microsoft.com/office/drawing/2014/main" id="{9D6A1CEF-B51B-3F47-8C67-FD6D70CB4BF8}"/>
              </a:ext>
            </a:extLst>
          </p:cNvPr>
          <p:cNvSpPr>
            <a:spLocks noChangeShapeType="1"/>
          </p:cNvSpPr>
          <p:nvPr/>
        </p:nvSpPr>
        <p:spPr bwMode="auto">
          <a:xfrm>
            <a:off x="1071563" y="4745038"/>
            <a:ext cx="1587" cy="3873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443" name="Line 56">
            <a:extLst>
              <a:ext uri="{FF2B5EF4-FFF2-40B4-BE49-F238E27FC236}">
                <a16:creationId xmlns:a16="http://schemas.microsoft.com/office/drawing/2014/main" id="{10996C90-3A9C-084A-8AD7-229D8A5E5D27}"/>
              </a:ext>
            </a:extLst>
          </p:cNvPr>
          <p:cNvSpPr>
            <a:spLocks noChangeShapeType="1"/>
          </p:cNvSpPr>
          <p:nvPr/>
        </p:nvSpPr>
        <p:spPr bwMode="auto">
          <a:xfrm>
            <a:off x="2097088" y="4730750"/>
            <a:ext cx="1587" cy="4016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444" name="Line 57">
            <a:extLst>
              <a:ext uri="{FF2B5EF4-FFF2-40B4-BE49-F238E27FC236}">
                <a16:creationId xmlns:a16="http://schemas.microsoft.com/office/drawing/2014/main" id="{C1D3E6FE-4ADC-6847-BD64-163CB9EDB132}"/>
              </a:ext>
            </a:extLst>
          </p:cNvPr>
          <p:cNvSpPr>
            <a:spLocks noChangeShapeType="1"/>
          </p:cNvSpPr>
          <p:nvPr/>
        </p:nvSpPr>
        <p:spPr bwMode="auto">
          <a:xfrm>
            <a:off x="6311900" y="2833688"/>
            <a:ext cx="1588" cy="3667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445" name="Line 58">
            <a:extLst>
              <a:ext uri="{FF2B5EF4-FFF2-40B4-BE49-F238E27FC236}">
                <a16:creationId xmlns:a16="http://schemas.microsoft.com/office/drawing/2014/main" id="{E4ADC987-7EEC-E14B-9477-BDBB8AE1415B}"/>
              </a:ext>
            </a:extLst>
          </p:cNvPr>
          <p:cNvSpPr>
            <a:spLocks noChangeShapeType="1"/>
          </p:cNvSpPr>
          <p:nvPr/>
        </p:nvSpPr>
        <p:spPr bwMode="auto">
          <a:xfrm>
            <a:off x="6313488" y="3762375"/>
            <a:ext cx="1587" cy="4286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446" name="Line 59">
            <a:extLst>
              <a:ext uri="{FF2B5EF4-FFF2-40B4-BE49-F238E27FC236}">
                <a16:creationId xmlns:a16="http://schemas.microsoft.com/office/drawing/2014/main" id="{B22C1B2C-F5BD-624A-B414-A34B87B20CA2}"/>
              </a:ext>
            </a:extLst>
          </p:cNvPr>
          <p:cNvSpPr>
            <a:spLocks noChangeShapeType="1"/>
          </p:cNvSpPr>
          <p:nvPr/>
        </p:nvSpPr>
        <p:spPr bwMode="auto">
          <a:xfrm>
            <a:off x="6313488" y="4773613"/>
            <a:ext cx="1587" cy="3873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447" name="Oval 60">
            <a:extLst>
              <a:ext uri="{FF2B5EF4-FFF2-40B4-BE49-F238E27FC236}">
                <a16:creationId xmlns:a16="http://schemas.microsoft.com/office/drawing/2014/main" id="{FDA77EE9-387D-754B-9F21-8A066575A4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16888" y="6053138"/>
            <a:ext cx="563562" cy="576262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9448" name="Line 61">
            <a:extLst>
              <a:ext uri="{FF2B5EF4-FFF2-40B4-BE49-F238E27FC236}">
                <a16:creationId xmlns:a16="http://schemas.microsoft.com/office/drawing/2014/main" id="{71E30C63-12B6-3149-8CFC-EB748C889383}"/>
              </a:ext>
            </a:extLst>
          </p:cNvPr>
          <p:cNvSpPr>
            <a:spLocks noChangeShapeType="1"/>
          </p:cNvSpPr>
          <p:nvPr/>
        </p:nvSpPr>
        <p:spPr bwMode="auto">
          <a:xfrm>
            <a:off x="8428038" y="2805113"/>
            <a:ext cx="1587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449" name="Line 62">
            <a:extLst>
              <a:ext uri="{FF2B5EF4-FFF2-40B4-BE49-F238E27FC236}">
                <a16:creationId xmlns:a16="http://schemas.microsoft.com/office/drawing/2014/main" id="{E33604E1-19A8-AB47-8EB3-5096CC4F1012}"/>
              </a:ext>
            </a:extLst>
          </p:cNvPr>
          <p:cNvSpPr>
            <a:spLocks noChangeShapeType="1"/>
          </p:cNvSpPr>
          <p:nvPr/>
        </p:nvSpPr>
        <p:spPr bwMode="auto">
          <a:xfrm>
            <a:off x="8399463" y="3748088"/>
            <a:ext cx="1587" cy="4095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450" name="Line 63">
            <a:extLst>
              <a:ext uri="{FF2B5EF4-FFF2-40B4-BE49-F238E27FC236}">
                <a16:creationId xmlns:a16="http://schemas.microsoft.com/office/drawing/2014/main" id="{508B882B-6965-C44E-9E73-A97ACB5C731D}"/>
              </a:ext>
            </a:extLst>
          </p:cNvPr>
          <p:cNvSpPr>
            <a:spLocks noChangeShapeType="1"/>
          </p:cNvSpPr>
          <p:nvPr/>
        </p:nvSpPr>
        <p:spPr bwMode="auto">
          <a:xfrm>
            <a:off x="8399463" y="4716463"/>
            <a:ext cx="1587" cy="4095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451" name="Line 64">
            <a:extLst>
              <a:ext uri="{FF2B5EF4-FFF2-40B4-BE49-F238E27FC236}">
                <a16:creationId xmlns:a16="http://schemas.microsoft.com/office/drawing/2014/main" id="{821B142B-65EE-E341-8F56-9424BAB5B33B}"/>
              </a:ext>
            </a:extLst>
          </p:cNvPr>
          <p:cNvSpPr>
            <a:spLocks noChangeShapeType="1"/>
          </p:cNvSpPr>
          <p:nvPr/>
        </p:nvSpPr>
        <p:spPr bwMode="auto">
          <a:xfrm>
            <a:off x="8399463" y="5686425"/>
            <a:ext cx="1587" cy="382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452" name="Text Box 65">
            <a:extLst>
              <a:ext uri="{FF2B5EF4-FFF2-40B4-BE49-F238E27FC236}">
                <a16:creationId xmlns:a16="http://schemas.microsoft.com/office/drawing/2014/main" id="{ABEC9547-318D-9B4B-8084-45AA284B14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00763" y="3249613"/>
            <a:ext cx="42386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algn="l"/>
            <a:r>
              <a:rPr lang="en-US" altLang="en-US">
                <a:solidFill>
                  <a:srgbClr val="0066FF"/>
                </a:solidFill>
                <a:latin typeface="Times New Roman" panose="02020603050405020304" pitchFamily="18" charset="0"/>
              </a:rPr>
              <a:t>ac</a:t>
            </a:r>
          </a:p>
        </p:txBody>
      </p:sp>
      <p:sp>
        <p:nvSpPr>
          <p:cNvPr id="59453" name="Text Box 66">
            <a:extLst>
              <a:ext uri="{FF2B5EF4-FFF2-40B4-BE49-F238E27FC236}">
                <a16:creationId xmlns:a16="http://schemas.microsoft.com/office/drawing/2014/main" id="{821897F3-75FD-514E-98AD-9E181D262C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95988" y="4260850"/>
            <a:ext cx="635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algn="l"/>
            <a:r>
              <a:rPr lang="en-US" altLang="en-US">
                <a:solidFill>
                  <a:srgbClr val="0066FF"/>
                </a:solidFill>
                <a:latin typeface="Times New Roman" panose="02020603050405020304" pitchFamily="18" charset="0"/>
              </a:rPr>
              <a:t>cam</a:t>
            </a:r>
          </a:p>
        </p:txBody>
      </p:sp>
      <p:sp>
        <p:nvSpPr>
          <p:cNvPr id="59454" name="Text Box 67">
            <a:extLst>
              <a:ext uri="{FF2B5EF4-FFF2-40B4-BE49-F238E27FC236}">
                <a16:creationId xmlns:a16="http://schemas.microsoft.com/office/drawing/2014/main" id="{A85E7442-FAF8-994B-8CD8-35B5749DF7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45200" y="5216525"/>
            <a:ext cx="5365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algn="l"/>
            <a:r>
              <a:rPr lang="en-US" altLang="en-US">
                <a:solidFill>
                  <a:srgbClr val="0066FF"/>
                </a:solidFill>
                <a:latin typeface="Times New Roman" panose="02020603050405020304" pitchFamily="18" charset="0"/>
              </a:rPr>
              <a:t>usr</a:t>
            </a:r>
          </a:p>
        </p:txBody>
      </p:sp>
      <p:sp>
        <p:nvSpPr>
          <p:cNvPr id="59455" name="Text Box 68">
            <a:extLst>
              <a:ext uri="{FF2B5EF4-FFF2-40B4-BE49-F238E27FC236}">
                <a16:creationId xmlns:a16="http://schemas.microsoft.com/office/drawing/2014/main" id="{0A161880-8950-F944-91BB-DEEFC27D45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47050" y="3235325"/>
            <a:ext cx="549275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400">
                <a:solidFill>
                  <a:schemeClr val="tx2"/>
                </a:solidFill>
                <a:latin typeface="Times New Roman" panose="02020603050405020304" pitchFamily="18" charset="0"/>
              </a:rPr>
              <a:t>in-</a:t>
            </a:r>
          </a:p>
          <a:p>
            <a:pPr>
              <a:lnSpc>
                <a:spcPct val="80000"/>
              </a:lnSpc>
            </a:pPr>
            <a:r>
              <a:rPr lang="en-US" altLang="en-US" sz="1400">
                <a:solidFill>
                  <a:schemeClr val="tx2"/>
                </a:solidFill>
                <a:latin typeface="Times New Roman" panose="02020603050405020304" pitchFamily="18" charset="0"/>
              </a:rPr>
              <a:t>addr</a:t>
            </a:r>
          </a:p>
        </p:txBody>
      </p:sp>
      <p:sp>
        <p:nvSpPr>
          <p:cNvPr id="59456" name="Text Box 69">
            <a:extLst>
              <a:ext uri="{FF2B5EF4-FFF2-40B4-BE49-F238E27FC236}">
                <a16:creationId xmlns:a16="http://schemas.microsoft.com/office/drawing/2014/main" id="{CA3CBE29-BB87-FC4B-8662-DF6A4FB636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10550" y="4246563"/>
            <a:ext cx="4381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algn="l"/>
            <a:r>
              <a:rPr lang="en-US" altLang="en-US">
                <a:solidFill>
                  <a:schemeClr val="tx2"/>
                </a:solidFill>
                <a:latin typeface="Times New Roman" panose="02020603050405020304" pitchFamily="18" charset="0"/>
              </a:rPr>
              <a:t>12</a:t>
            </a:r>
          </a:p>
        </p:txBody>
      </p:sp>
      <p:sp>
        <p:nvSpPr>
          <p:cNvPr id="59457" name="Text Box 70">
            <a:extLst>
              <a:ext uri="{FF2B5EF4-FFF2-40B4-BE49-F238E27FC236}">
                <a16:creationId xmlns:a16="http://schemas.microsoft.com/office/drawing/2014/main" id="{3C105A37-6BD2-774B-8676-9085C9530D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08963" y="5202238"/>
            <a:ext cx="4381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algn="l"/>
            <a:r>
              <a:rPr lang="en-US" altLang="en-US">
                <a:solidFill>
                  <a:schemeClr val="tx2"/>
                </a:solidFill>
                <a:latin typeface="Times New Roman" panose="02020603050405020304" pitchFamily="18" charset="0"/>
              </a:rPr>
              <a:t>34</a:t>
            </a:r>
          </a:p>
        </p:txBody>
      </p:sp>
      <p:sp>
        <p:nvSpPr>
          <p:cNvPr id="59458" name="Text Box 71">
            <a:extLst>
              <a:ext uri="{FF2B5EF4-FFF2-40B4-BE49-F238E27FC236}">
                <a16:creationId xmlns:a16="http://schemas.microsoft.com/office/drawing/2014/main" id="{A9B722B9-D34A-DC40-8156-422E6233D4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08963" y="6103938"/>
            <a:ext cx="4381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algn="l"/>
            <a:r>
              <a:rPr lang="en-US" altLang="en-US">
                <a:solidFill>
                  <a:schemeClr val="tx2"/>
                </a:solidFill>
                <a:latin typeface="Times New Roman" panose="02020603050405020304" pitchFamily="18" charset="0"/>
              </a:rPr>
              <a:t>56</a:t>
            </a:r>
          </a:p>
        </p:txBody>
      </p:sp>
      <p:sp>
        <p:nvSpPr>
          <p:cNvPr id="59459" name="Text Box 72">
            <a:extLst>
              <a:ext uri="{FF2B5EF4-FFF2-40B4-BE49-F238E27FC236}">
                <a16:creationId xmlns:a16="http://schemas.microsoft.com/office/drawing/2014/main" id="{8AA31A8D-528D-A64B-98C6-E4419BA2FD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49450" y="2895600"/>
            <a:ext cx="18526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algn="l"/>
            <a:r>
              <a:rPr lang="en-US" altLang="en-US" b="0">
                <a:latin typeface="Times New Roman" panose="02020603050405020304" pitchFamily="18" charset="0"/>
              </a:rPr>
              <a:t>generic domains</a:t>
            </a:r>
          </a:p>
        </p:txBody>
      </p:sp>
      <p:sp>
        <p:nvSpPr>
          <p:cNvPr id="59460" name="Text Box 73">
            <a:extLst>
              <a:ext uri="{FF2B5EF4-FFF2-40B4-BE49-F238E27FC236}">
                <a16:creationId xmlns:a16="http://schemas.microsoft.com/office/drawing/2014/main" id="{6FF59D6A-97E7-F446-8C35-282AB8D592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49725" y="2895600"/>
            <a:ext cx="18811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algn="l"/>
            <a:r>
              <a:rPr lang="en-US" altLang="en-US" b="0">
                <a:latin typeface="Times New Roman" panose="02020603050405020304" pitchFamily="18" charset="0"/>
              </a:rPr>
              <a:t>country domains</a:t>
            </a:r>
          </a:p>
        </p:txBody>
      </p:sp>
      <p:sp>
        <p:nvSpPr>
          <p:cNvPr id="59461" name="Text Box 74">
            <a:extLst>
              <a:ext uri="{FF2B5EF4-FFF2-40B4-BE49-F238E27FC236}">
                <a16:creationId xmlns:a16="http://schemas.microsoft.com/office/drawing/2014/main" id="{95516721-DAC1-DA4D-B03C-B82B179DAD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62063" y="5699125"/>
            <a:ext cx="19113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algn="l"/>
            <a:r>
              <a:rPr lang="en-US" altLang="en-US">
                <a:solidFill>
                  <a:srgbClr val="FF0000"/>
                </a:solidFill>
                <a:latin typeface="Times New Roman" panose="02020603050405020304" pitchFamily="18" charset="0"/>
              </a:rPr>
              <a:t>my.east.bar.edu</a:t>
            </a:r>
          </a:p>
        </p:txBody>
      </p:sp>
      <p:sp>
        <p:nvSpPr>
          <p:cNvPr id="59462" name="Text Box 75">
            <a:extLst>
              <a:ext uri="{FF2B5EF4-FFF2-40B4-BE49-F238E27FC236}">
                <a16:creationId xmlns:a16="http://schemas.microsoft.com/office/drawing/2014/main" id="{68B5B0A5-E4BD-FF41-9E6D-36BD87B19A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86388" y="5699125"/>
            <a:ext cx="170021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algn="l"/>
            <a:r>
              <a:rPr lang="en-US" altLang="en-US">
                <a:solidFill>
                  <a:srgbClr val="0066FF"/>
                </a:solidFill>
                <a:latin typeface="Times New Roman" panose="02020603050405020304" pitchFamily="18" charset="0"/>
              </a:rPr>
              <a:t>usr.cam.ac.uk</a:t>
            </a:r>
          </a:p>
        </p:txBody>
      </p:sp>
      <p:sp>
        <p:nvSpPr>
          <p:cNvPr id="59463" name="Text Box 76">
            <a:extLst>
              <a:ext uri="{FF2B5EF4-FFF2-40B4-BE49-F238E27FC236}">
                <a16:creationId xmlns:a16="http://schemas.microsoft.com/office/drawing/2014/main" id="{214B5716-5927-6F44-AF20-EEB1D04C71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53200" y="6400800"/>
            <a:ext cx="15875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algn="l"/>
            <a:r>
              <a:rPr lang="en-US" altLang="en-US">
                <a:solidFill>
                  <a:schemeClr val="tx2"/>
                </a:solidFill>
                <a:latin typeface="Times New Roman" panose="02020603050405020304" pitchFamily="18" charset="0"/>
              </a:rPr>
              <a:t>12.34.56.0/24</a:t>
            </a:r>
          </a:p>
        </p:txBody>
      </p:sp>
    </p:spTree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>
            <a:extLst>
              <a:ext uri="{FF2B5EF4-FFF2-40B4-BE49-F238E27FC236}">
                <a16:creationId xmlns:a16="http://schemas.microsoft.com/office/drawing/2014/main" id="{BEDEA933-BB27-6C46-9CE6-4EC6D76C325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5000">
                <a:ea typeface="ＭＳ Ｐゴシック" panose="020B0600070205080204" pitchFamily="34" charset="-128"/>
              </a:rPr>
              <a:t>DNS Root Servers</a:t>
            </a:r>
          </a:p>
        </p:txBody>
      </p:sp>
      <p:sp>
        <p:nvSpPr>
          <p:cNvPr id="61443" name="Rectangle 3">
            <a:extLst>
              <a:ext uri="{FF2B5EF4-FFF2-40B4-BE49-F238E27FC236}">
                <a16:creationId xmlns:a16="http://schemas.microsoft.com/office/drawing/2014/main" id="{123D6F5B-E320-2C40-9C9C-4D1C5AFF561A}"/>
              </a:ext>
            </a:extLst>
          </p:cNvPr>
          <p:cNvSpPr>
            <a:spLocks noGrp="1" noChangeArrowheads="1"/>
          </p:cNvSpPr>
          <p:nvPr>
            <p:ph sz="half" idx="1"/>
          </p:nvPr>
        </p:nvSpPr>
        <p:spPr>
          <a:xfrm>
            <a:off x="484188" y="1219200"/>
            <a:ext cx="8478837" cy="4648200"/>
          </a:xfrm>
        </p:spPr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13 root servers (see </a:t>
            </a:r>
            <a:r>
              <a:rPr lang="en-US" altLang="en-US">
                <a:ea typeface="ＭＳ Ｐゴシック" panose="020B0600070205080204" pitchFamily="34" charset="-128"/>
                <a:hlinkClick r:id="rId3"/>
              </a:rPr>
              <a:t>http://www.root-servers.org/</a:t>
            </a:r>
            <a:r>
              <a:rPr lang="en-US" altLang="en-US">
                <a:ea typeface="ＭＳ Ｐゴシック" panose="020B0600070205080204" pitchFamily="34" charset="-128"/>
              </a:rPr>
              <a:t>)</a:t>
            </a:r>
          </a:p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Labeled A through M</a:t>
            </a:r>
          </a:p>
        </p:txBody>
      </p:sp>
      <p:sp>
        <p:nvSpPr>
          <p:cNvPr id="61444" name="Slide Number Placeholder 4">
            <a:extLst>
              <a:ext uri="{FF2B5EF4-FFF2-40B4-BE49-F238E27FC236}">
                <a16:creationId xmlns:a16="http://schemas.microsoft.com/office/drawing/2014/main" id="{60570F1B-E0B2-954C-95F4-2EC38B75FA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xfrm>
            <a:off x="6858000" y="6400800"/>
            <a:ext cx="2133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E410B992-FAD2-604A-8F21-24399AF9DA29}" type="slidenum">
              <a:rPr lang="en-US" altLang="en-US" sz="1200">
                <a:solidFill>
                  <a:srgbClr val="898989"/>
                </a:solidFill>
                <a:latin typeface="Courier New" panose="02070309020205020404" pitchFamily="49" charset="0"/>
              </a:rPr>
              <a:pPr eaLnBrk="1" hangingPunct="1"/>
              <a:t>18</a:t>
            </a:fld>
            <a:endParaRPr lang="en-US" altLang="en-US" sz="1200">
              <a:solidFill>
                <a:srgbClr val="898989"/>
              </a:solidFill>
              <a:latin typeface="Courier New" panose="02070309020205020404" pitchFamily="49" charset="0"/>
            </a:endParaRPr>
          </a:p>
        </p:txBody>
      </p:sp>
      <p:sp>
        <p:nvSpPr>
          <p:cNvPr id="61445" name="AutoShape 4">
            <a:extLst>
              <a:ext uri="{FF2B5EF4-FFF2-40B4-BE49-F238E27FC236}">
                <a16:creationId xmlns:a16="http://schemas.microsoft.com/office/drawing/2014/main" id="{DB35E939-9124-7B4C-AB70-175215023CAD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81013" y="3165475"/>
            <a:ext cx="7234237" cy="3643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pic>
        <p:nvPicPr>
          <p:cNvPr id="61446" name="Picture 5" descr="worldf">
            <a:extLst>
              <a:ext uri="{FF2B5EF4-FFF2-40B4-BE49-F238E27FC236}">
                <a16:creationId xmlns:a16="http://schemas.microsoft.com/office/drawing/2014/main" id="{51506264-F845-824C-ADA0-F4D8895137B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4141788"/>
            <a:ext cx="5400675" cy="266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47" name="Freeform 6">
            <a:extLst>
              <a:ext uri="{FF2B5EF4-FFF2-40B4-BE49-F238E27FC236}">
                <a16:creationId xmlns:a16="http://schemas.microsoft.com/office/drawing/2014/main" id="{52D9C5BF-EF19-014E-8722-7BEFD4B3DD3C}"/>
              </a:ext>
            </a:extLst>
          </p:cNvPr>
          <p:cNvSpPr>
            <a:spLocks/>
          </p:cNvSpPr>
          <p:nvPr/>
        </p:nvSpPr>
        <p:spPr bwMode="auto">
          <a:xfrm>
            <a:off x="2605088" y="3343275"/>
            <a:ext cx="804862" cy="1511300"/>
          </a:xfrm>
          <a:custGeom>
            <a:avLst/>
            <a:gdLst>
              <a:gd name="T0" fmla="*/ 0 w 963"/>
              <a:gd name="T1" fmla="*/ 0 h 1893"/>
              <a:gd name="T2" fmla="*/ 0 w 963"/>
              <a:gd name="T3" fmla="*/ 2147483647 h 1893"/>
              <a:gd name="T4" fmla="*/ 2147483647 w 963"/>
              <a:gd name="T5" fmla="*/ 2147483647 h 1893"/>
              <a:gd name="T6" fmla="*/ 0 60000 65536"/>
              <a:gd name="T7" fmla="*/ 0 60000 65536"/>
              <a:gd name="T8" fmla="*/ 0 60000 65536"/>
              <a:gd name="T9" fmla="*/ 0 w 963"/>
              <a:gd name="T10" fmla="*/ 0 h 1893"/>
              <a:gd name="T11" fmla="*/ 963 w 963"/>
              <a:gd name="T12" fmla="*/ 1893 h 189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963" h="1893">
                <a:moveTo>
                  <a:pt x="0" y="0"/>
                </a:moveTo>
                <a:lnTo>
                  <a:pt x="0" y="930"/>
                </a:lnTo>
                <a:lnTo>
                  <a:pt x="963" y="1893"/>
                </a:lnTo>
              </a:path>
            </a:pathLst>
          </a:cu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61448" name="Text Box 7">
            <a:extLst>
              <a:ext uri="{FF2B5EF4-FFF2-40B4-BE49-F238E27FC236}">
                <a16:creationId xmlns:a16="http://schemas.microsoft.com/office/drawing/2014/main" id="{B9E0868A-F7C3-454D-A109-F5DE482968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3050" y="5719763"/>
            <a:ext cx="2851150" cy="452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1323" tIns="35662" rIns="71323" bIns="35662"/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algn="l"/>
            <a:r>
              <a:rPr lang="en-US" altLang="en-US" sz="1500" b="0">
                <a:solidFill>
                  <a:srgbClr val="000000"/>
                </a:solidFill>
                <a:latin typeface="Arial" panose="020B0604020202020204" pitchFamily="34" charset="0"/>
              </a:rPr>
              <a:t>B USC-ISI Marina del Rey, CA</a:t>
            </a:r>
          </a:p>
          <a:p>
            <a:pPr algn="l"/>
            <a:r>
              <a:rPr lang="en-US" altLang="en-US" sz="1500" b="0">
                <a:solidFill>
                  <a:srgbClr val="000000"/>
                </a:solidFill>
                <a:latin typeface="Arial" panose="020B0604020202020204" pitchFamily="34" charset="0"/>
              </a:rPr>
              <a:t>L ICANN Los Angeles, CA</a:t>
            </a:r>
          </a:p>
          <a:p>
            <a:endParaRPr lang="en-US" altLang="en-US" sz="1500" b="0">
              <a:latin typeface="Times New Roman" panose="02020603050405020304" pitchFamily="18" charset="0"/>
            </a:endParaRPr>
          </a:p>
        </p:txBody>
      </p:sp>
      <p:sp>
        <p:nvSpPr>
          <p:cNvPr id="61449" name="Freeform 8">
            <a:extLst>
              <a:ext uri="{FF2B5EF4-FFF2-40B4-BE49-F238E27FC236}">
                <a16:creationId xmlns:a16="http://schemas.microsoft.com/office/drawing/2014/main" id="{1B5C2067-EF67-BE4D-B1ED-3ED665A32D79}"/>
              </a:ext>
            </a:extLst>
          </p:cNvPr>
          <p:cNvSpPr>
            <a:spLocks/>
          </p:cNvSpPr>
          <p:nvPr/>
        </p:nvSpPr>
        <p:spPr bwMode="auto">
          <a:xfrm>
            <a:off x="1752600" y="5041900"/>
            <a:ext cx="952500" cy="668338"/>
          </a:xfrm>
          <a:custGeom>
            <a:avLst/>
            <a:gdLst>
              <a:gd name="T0" fmla="*/ 0 w 582"/>
              <a:gd name="T1" fmla="*/ 2147483647 h 426"/>
              <a:gd name="T2" fmla="*/ 2147483647 w 582"/>
              <a:gd name="T3" fmla="*/ 0 h 426"/>
              <a:gd name="T4" fmla="*/ 0 60000 65536"/>
              <a:gd name="T5" fmla="*/ 0 60000 65536"/>
              <a:gd name="T6" fmla="*/ 0 w 582"/>
              <a:gd name="T7" fmla="*/ 0 h 426"/>
              <a:gd name="T8" fmla="*/ 582 w 582"/>
              <a:gd name="T9" fmla="*/ 426 h 42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582" h="426">
                <a:moveTo>
                  <a:pt x="0" y="426"/>
                </a:moveTo>
                <a:lnTo>
                  <a:pt x="582" y="0"/>
                </a:lnTo>
              </a:path>
            </a:pathLst>
          </a:cu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61450" name="Text Box 9">
            <a:extLst>
              <a:ext uri="{FF2B5EF4-FFF2-40B4-BE49-F238E27FC236}">
                <a16:creationId xmlns:a16="http://schemas.microsoft.com/office/drawing/2014/main" id="{7CCCEAB9-3639-8041-AB55-A39EC22B40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9863" y="3886200"/>
            <a:ext cx="2573337" cy="960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1323" tIns="35662" rIns="71323" bIns="35662"/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algn="l"/>
            <a:r>
              <a:rPr lang="en-US" altLang="en-US" sz="1500" b="0">
                <a:solidFill>
                  <a:srgbClr val="000000"/>
                </a:solidFill>
                <a:latin typeface="Arial" panose="020B0604020202020204" pitchFamily="34" charset="0"/>
              </a:rPr>
              <a:t>E NASA Mt View, CA</a:t>
            </a:r>
          </a:p>
          <a:p>
            <a:pPr algn="l"/>
            <a:r>
              <a:rPr lang="en-US" altLang="en-US" sz="1500" b="0">
                <a:solidFill>
                  <a:srgbClr val="000000"/>
                </a:solidFill>
                <a:latin typeface="Arial" panose="020B0604020202020204" pitchFamily="34" charset="0"/>
              </a:rPr>
              <a:t>F  Internet Software C. Palo Alto, CA (and 17 other locations)</a:t>
            </a:r>
          </a:p>
          <a:p>
            <a:endParaRPr lang="en-US" altLang="en-US" sz="1500" b="0">
              <a:latin typeface="Times New Roman" panose="02020603050405020304" pitchFamily="18" charset="0"/>
            </a:endParaRPr>
          </a:p>
        </p:txBody>
      </p:sp>
      <p:sp>
        <p:nvSpPr>
          <p:cNvPr id="61451" name="Freeform 10">
            <a:extLst>
              <a:ext uri="{FF2B5EF4-FFF2-40B4-BE49-F238E27FC236}">
                <a16:creationId xmlns:a16="http://schemas.microsoft.com/office/drawing/2014/main" id="{FEEDACCF-6BC8-D34C-A9F9-9190684A659F}"/>
              </a:ext>
            </a:extLst>
          </p:cNvPr>
          <p:cNvSpPr>
            <a:spLocks/>
          </p:cNvSpPr>
          <p:nvPr/>
        </p:nvSpPr>
        <p:spPr bwMode="auto">
          <a:xfrm flipV="1">
            <a:off x="1447800" y="4724400"/>
            <a:ext cx="1235075" cy="242888"/>
          </a:xfrm>
          <a:custGeom>
            <a:avLst/>
            <a:gdLst>
              <a:gd name="T0" fmla="*/ 0 w 582"/>
              <a:gd name="T1" fmla="*/ 2147483647 h 426"/>
              <a:gd name="T2" fmla="*/ 2147483647 w 582"/>
              <a:gd name="T3" fmla="*/ 0 h 426"/>
              <a:gd name="T4" fmla="*/ 0 60000 65536"/>
              <a:gd name="T5" fmla="*/ 0 60000 65536"/>
              <a:gd name="T6" fmla="*/ 0 w 582"/>
              <a:gd name="T7" fmla="*/ 0 h 426"/>
              <a:gd name="T8" fmla="*/ 582 w 582"/>
              <a:gd name="T9" fmla="*/ 426 h 42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582" h="426">
                <a:moveTo>
                  <a:pt x="0" y="426"/>
                </a:moveTo>
                <a:lnTo>
                  <a:pt x="582" y="0"/>
                </a:lnTo>
              </a:path>
            </a:pathLst>
          </a:cu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61452" name="Text Box 11">
            <a:extLst>
              <a:ext uri="{FF2B5EF4-FFF2-40B4-BE49-F238E27FC236}">
                <a16:creationId xmlns:a16="http://schemas.microsoft.com/office/drawing/2014/main" id="{6CE84BB5-9108-674D-8FAF-468049DA94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26075" y="3646488"/>
            <a:ext cx="2498725" cy="544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1323" tIns="35662" rIns="71323" bIns="35662"/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algn="r"/>
            <a:r>
              <a:rPr lang="en-US" altLang="en-US" sz="1500" b="0">
                <a:solidFill>
                  <a:srgbClr val="000000"/>
                </a:solidFill>
                <a:latin typeface="Arial" panose="020B0604020202020204" pitchFamily="34" charset="0"/>
              </a:rPr>
              <a:t>I </a:t>
            </a:r>
            <a:r>
              <a:rPr lang="en-US" altLang="en-US" sz="1500" b="0">
                <a:latin typeface="Arial" panose="020B0604020202020204" pitchFamily="34" charset="0"/>
              </a:rPr>
              <a:t>Autonomica,</a:t>
            </a:r>
            <a:r>
              <a:rPr lang="en-US" altLang="en-US" sz="1500" b="0">
                <a:solidFill>
                  <a:srgbClr val="000000"/>
                </a:solidFill>
                <a:latin typeface="Arial" panose="020B0604020202020204" pitchFamily="34" charset="0"/>
              </a:rPr>
              <a:t> Stockholm (plus 3 other locations)</a:t>
            </a:r>
          </a:p>
        </p:txBody>
      </p:sp>
      <p:sp>
        <p:nvSpPr>
          <p:cNvPr id="61453" name="Freeform 12">
            <a:extLst>
              <a:ext uri="{FF2B5EF4-FFF2-40B4-BE49-F238E27FC236}">
                <a16:creationId xmlns:a16="http://schemas.microsoft.com/office/drawing/2014/main" id="{FB03350D-D167-774C-95F5-595E1B6CFBEE}"/>
              </a:ext>
            </a:extLst>
          </p:cNvPr>
          <p:cNvSpPr>
            <a:spLocks/>
          </p:cNvSpPr>
          <p:nvPr/>
        </p:nvSpPr>
        <p:spPr bwMode="auto">
          <a:xfrm>
            <a:off x="4876800" y="4038600"/>
            <a:ext cx="914400" cy="609600"/>
          </a:xfrm>
          <a:custGeom>
            <a:avLst/>
            <a:gdLst>
              <a:gd name="T0" fmla="*/ 2147483647 w 666"/>
              <a:gd name="T1" fmla="*/ 0 h 1005"/>
              <a:gd name="T2" fmla="*/ 0 w 666"/>
              <a:gd name="T3" fmla="*/ 2147483647 h 1005"/>
              <a:gd name="T4" fmla="*/ 0 60000 65536"/>
              <a:gd name="T5" fmla="*/ 0 60000 65536"/>
              <a:gd name="T6" fmla="*/ 0 w 666"/>
              <a:gd name="T7" fmla="*/ 0 h 1005"/>
              <a:gd name="T8" fmla="*/ 666 w 666"/>
              <a:gd name="T9" fmla="*/ 1005 h 1005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666" h="1005">
                <a:moveTo>
                  <a:pt x="666" y="0"/>
                </a:moveTo>
                <a:lnTo>
                  <a:pt x="0" y="1005"/>
                </a:lnTo>
              </a:path>
            </a:pathLst>
          </a:cu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61454" name="Text Box 13">
            <a:extLst>
              <a:ext uri="{FF2B5EF4-FFF2-40B4-BE49-F238E27FC236}">
                <a16:creationId xmlns:a16="http://schemas.microsoft.com/office/drawing/2014/main" id="{D25A47D2-88B8-FD4B-A231-CF1D3ABA38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75275" y="3292475"/>
            <a:ext cx="4378325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1323" tIns="35662" rIns="71323" bIns="35662"/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algn="l"/>
            <a:r>
              <a:rPr lang="en-US" altLang="en-US" sz="1500" b="0">
                <a:solidFill>
                  <a:srgbClr val="000000"/>
                </a:solidFill>
                <a:latin typeface="Arial" panose="020B0604020202020204" pitchFamily="34" charset="0"/>
              </a:rPr>
              <a:t>K RIPE London (+ Amsterdam, Frankfurt)</a:t>
            </a:r>
            <a:endParaRPr lang="en-US" altLang="en-US" sz="1500" b="0">
              <a:latin typeface="Times New Roman" panose="02020603050405020304" pitchFamily="18" charset="0"/>
            </a:endParaRPr>
          </a:p>
        </p:txBody>
      </p:sp>
      <p:sp>
        <p:nvSpPr>
          <p:cNvPr id="61455" name="Freeform 14">
            <a:extLst>
              <a:ext uri="{FF2B5EF4-FFF2-40B4-BE49-F238E27FC236}">
                <a16:creationId xmlns:a16="http://schemas.microsoft.com/office/drawing/2014/main" id="{8EEB5C1E-2383-7242-8B94-F0F3616FC2D1}"/>
              </a:ext>
            </a:extLst>
          </p:cNvPr>
          <p:cNvSpPr>
            <a:spLocks/>
          </p:cNvSpPr>
          <p:nvPr/>
        </p:nvSpPr>
        <p:spPr bwMode="auto">
          <a:xfrm>
            <a:off x="4570413" y="3509963"/>
            <a:ext cx="771525" cy="1158875"/>
          </a:xfrm>
          <a:custGeom>
            <a:avLst/>
            <a:gdLst>
              <a:gd name="T0" fmla="*/ 2147483647 w 922"/>
              <a:gd name="T1" fmla="*/ 0 h 1448"/>
              <a:gd name="T2" fmla="*/ 0 w 922"/>
              <a:gd name="T3" fmla="*/ 2147483647 h 1448"/>
              <a:gd name="T4" fmla="*/ 0 60000 65536"/>
              <a:gd name="T5" fmla="*/ 0 60000 65536"/>
              <a:gd name="T6" fmla="*/ 0 w 922"/>
              <a:gd name="T7" fmla="*/ 0 h 1448"/>
              <a:gd name="T8" fmla="*/ 922 w 922"/>
              <a:gd name="T9" fmla="*/ 1448 h 144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922" h="1448">
                <a:moveTo>
                  <a:pt x="922" y="0"/>
                </a:moveTo>
                <a:lnTo>
                  <a:pt x="0" y="1448"/>
                </a:lnTo>
              </a:path>
            </a:pathLst>
          </a:cu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61456" name="Text Box 15">
            <a:extLst>
              <a:ext uri="{FF2B5EF4-FFF2-40B4-BE49-F238E27FC236}">
                <a16:creationId xmlns:a16="http://schemas.microsoft.com/office/drawing/2014/main" id="{3D22833C-2086-EC43-A0E3-F212BCD56B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26325" y="4438650"/>
            <a:ext cx="1565275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1323" tIns="35662" rIns="71323" bIns="35662"/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algn="l"/>
            <a:r>
              <a:rPr lang="en-US" altLang="en-US" sz="1500" b="0">
                <a:solidFill>
                  <a:srgbClr val="000000"/>
                </a:solidFill>
                <a:latin typeface="Arial" panose="020B0604020202020204" pitchFamily="34" charset="0"/>
              </a:rPr>
              <a:t>m WIDE Tokyo</a:t>
            </a:r>
            <a:endParaRPr lang="en-US" altLang="en-US" sz="1500" b="0">
              <a:latin typeface="Times New Roman" panose="02020603050405020304" pitchFamily="18" charset="0"/>
            </a:endParaRPr>
          </a:p>
        </p:txBody>
      </p:sp>
      <p:sp>
        <p:nvSpPr>
          <p:cNvPr id="61457" name="Freeform 16">
            <a:extLst>
              <a:ext uri="{FF2B5EF4-FFF2-40B4-BE49-F238E27FC236}">
                <a16:creationId xmlns:a16="http://schemas.microsoft.com/office/drawing/2014/main" id="{C389DE15-CD15-764F-9AF6-5BCA75D87469}"/>
              </a:ext>
            </a:extLst>
          </p:cNvPr>
          <p:cNvSpPr>
            <a:spLocks/>
          </p:cNvSpPr>
          <p:nvPr/>
        </p:nvSpPr>
        <p:spPr bwMode="auto">
          <a:xfrm>
            <a:off x="6851650" y="4648200"/>
            <a:ext cx="539750" cy="292100"/>
          </a:xfrm>
          <a:custGeom>
            <a:avLst/>
            <a:gdLst>
              <a:gd name="T0" fmla="*/ 2147483647 w 252"/>
              <a:gd name="T1" fmla="*/ 0 h 462"/>
              <a:gd name="T2" fmla="*/ 0 w 252"/>
              <a:gd name="T3" fmla="*/ 2147483647 h 462"/>
              <a:gd name="T4" fmla="*/ 0 60000 65536"/>
              <a:gd name="T5" fmla="*/ 0 60000 65536"/>
              <a:gd name="T6" fmla="*/ 0 w 252"/>
              <a:gd name="T7" fmla="*/ 0 h 462"/>
              <a:gd name="T8" fmla="*/ 252 w 252"/>
              <a:gd name="T9" fmla="*/ 462 h 462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52" h="462">
                <a:moveTo>
                  <a:pt x="252" y="0"/>
                </a:moveTo>
                <a:lnTo>
                  <a:pt x="0" y="462"/>
                </a:lnTo>
              </a:path>
            </a:pathLst>
          </a:cu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61458" name="Text Box 17">
            <a:extLst>
              <a:ext uri="{FF2B5EF4-FFF2-40B4-BE49-F238E27FC236}">
                <a16:creationId xmlns:a16="http://schemas.microsoft.com/office/drawing/2014/main" id="{D5F25160-3235-E64D-8881-A0111E75B6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5413" y="2438400"/>
            <a:ext cx="3903662" cy="1304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1323" tIns="35662" rIns="71323" bIns="35662"/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algn="l"/>
            <a:r>
              <a:rPr lang="en-US" altLang="en-US" sz="1500" b="0">
                <a:solidFill>
                  <a:srgbClr val="000000"/>
                </a:solidFill>
                <a:latin typeface="Arial" panose="020B0604020202020204" pitchFamily="34" charset="0"/>
              </a:rPr>
              <a:t>A Verisign, Dulles, VA</a:t>
            </a:r>
          </a:p>
          <a:p>
            <a:pPr algn="l"/>
            <a:r>
              <a:rPr lang="en-US" altLang="en-US" sz="1500" b="0">
                <a:solidFill>
                  <a:srgbClr val="000000"/>
                </a:solidFill>
                <a:latin typeface="Arial" panose="020B0604020202020204" pitchFamily="34" charset="0"/>
              </a:rPr>
              <a:t>C Cogent, Herndon, VA (also Los Angeles)</a:t>
            </a:r>
          </a:p>
          <a:p>
            <a:pPr algn="l"/>
            <a:r>
              <a:rPr lang="en-US" altLang="en-US" sz="1500" b="0">
                <a:solidFill>
                  <a:srgbClr val="000000"/>
                </a:solidFill>
                <a:latin typeface="Arial" panose="020B0604020202020204" pitchFamily="34" charset="0"/>
              </a:rPr>
              <a:t>D U Maryland College Park, MD</a:t>
            </a:r>
          </a:p>
          <a:p>
            <a:pPr algn="l"/>
            <a:r>
              <a:rPr lang="en-US" altLang="en-US" sz="1500" b="0">
                <a:solidFill>
                  <a:srgbClr val="000000"/>
                </a:solidFill>
                <a:latin typeface="Arial" panose="020B0604020202020204" pitchFamily="34" charset="0"/>
              </a:rPr>
              <a:t>G US DoD Vienna, VA</a:t>
            </a:r>
          </a:p>
          <a:p>
            <a:pPr algn="l"/>
            <a:r>
              <a:rPr lang="en-US" altLang="en-US" sz="1500" b="0">
                <a:solidFill>
                  <a:srgbClr val="000000"/>
                </a:solidFill>
                <a:latin typeface="Arial" panose="020B0604020202020204" pitchFamily="34" charset="0"/>
              </a:rPr>
              <a:t>H ARL Aberdeen, MD</a:t>
            </a:r>
          </a:p>
          <a:p>
            <a:pPr algn="l"/>
            <a:r>
              <a:rPr lang="en-US" altLang="en-US" sz="1500" b="0">
                <a:solidFill>
                  <a:srgbClr val="000000"/>
                </a:solidFill>
                <a:latin typeface="Arial" panose="020B0604020202020204" pitchFamily="34" charset="0"/>
              </a:rPr>
              <a:t>J Verisign, ( 11 locations)</a:t>
            </a:r>
          </a:p>
          <a:p>
            <a:endParaRPr lang="en-US" altLang="en-US" sz="1500" b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>
            <a:extLst>
              <a:ext uri="{FF2B5EF4-FFF2-40B4-BE49-F238E27FC236}">
                <a16:creationId xmlns:a16="http://schemas.microsoft.com/office/drawing/2014/main" id="{E7EA8A17-6C91-2948-ABF4-5B315570C0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143000"/>
            <a:ext cx="2514600" cy="7620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 type="none" w="lg" len="med"/>
              </a14:hiddenLine>
            </a:ext>
          </a:extLst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63491" name="Rectangle 3">
            <a:extLst>
              <a:ext uri="{FF2B5EF4-FFF2-40B4-BE49-F238E27FC236}">
                <a16:creationId xmlns:a16="http://schemas.microsoft.com/office/drawing/2014/main" id="{C3DAE651-6921-F74F-96D9-1F6B6715BCD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DoS attacks on DNS Availability</a:t>
            </a:r>
          </a:p>
        </p:txBody>
      </p:sp>
      <p:sp>
        <p:nvSpPr>
          <p:cNvPr id="63492" name="Rectangle 4">
            <a:extLst>
              <a:ext uri="{FF2B5EF4-FFF2-40B4-BE49-F238E27FC236}">
                <a16:creationId xmlns:a16="http://schemas.microsoft.com/office/drawing/2014/main" id="{EFC90EEA-CC11-AB46-9555-F05ED5C4EE5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>
              <a:ea typeface="ＭＳ Ｐゴシック" panose="020B0600070205080204" pitchFamily="34" charset="-128"/>
            </a:endParaRPr>
          </a:p>
          <a:p>
            <a:r>
              <a:rPr lang="en-US" altLang="en-US">
                <a:ea typeface="ＭＳ Ｐゴシック" panose="020B0600070205080204" pitchFamily="34" charset="-128"/>
              </a:rPr>
              <a:t>Feb. 6, 2007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Botnet attack on the 13 Internet DNS root servers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Lasted 2.5 hours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None crashed, but two performed badly:</a:t>
            </a:r>
          </a:p>
          <a:p>
            <a:pPr lvl="2"/>
            <a:r>
              <a:rPr lang="en-US" altLang="en-US">
                <a:ea typeface="ＭＳ Ｐゴシック" panose="020B0600070205080204" pitchFamily="34" charset="-128"/>
              </a:rPr>
              <a:t>g-root (DoD),   l-root  (ICANN)</a:t>
            </a:r>
          </a:p>
          <a:p>
            <a:pPr lvl="2"/>
            <a:r>
              <a:rPr lang="en-US" altLang="en-US">
                <a:ea typeface="ＭＳ Ｐゴシック" panose="020B0600070205080204" pitchFamily="34" charset="-128"/>
              </a:rPr>
              <a:t>Most other root servers use anycast</a:t>
            </a:r>
          </a:p>
        </p:txBody>
      </p:sp>
      <p:sp>
        <p:nvSpPr>
          <p:cNvPr id="63493" name="Slide Number Placeholder 4">
            <a:extLst>
              <a:ext uri="{FF2B5EF4-FFF2-40B4-BE49-F238E27FC236}">
                <a16:creationId xmlns:a16="http://schemas.microsoft.com/office/drawing/2014/main" id="{A1F1E3EF-2C65-5841-A2FC-2A6933DA071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4213F77A-25CD-8649-84E0-A231B1A1DCEE}" type="slidenum">
              <a:rPr lang="en-US" altLang="en-US" sz="1200">
                <a:solidFill>
                  <a:srgbClr val="898989"/>
                </a:solidFill>
              </a:rPr>
              <a:pPr eaLnBrk="1" hangingPunct="1"/>
              <a:t>19</a:t>
            </a:fld>
            <a:endParaRPr lang="en-US" altLang="en-US" sz="1200">
              <a:solidFill>
                <a:srgbClr val="898989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>
            <a:extLst>
              <a:ext uri="{FF2B5EF4-FFF2-40B4-BE49-F238E27FC236}">
                <a16:creationId xmlns:a16="http://schemas.microsoft.com/office/drawing/2014/main" id="{B8E2053C-E24F-FC4F-B379-789DD3CBE5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Network Security</a:t>
            </a:r>
          </a:p>
        </p:txBody>
      </p:sp>
      <p:sp>
        <p:nvSpPr>
          <p:cNvPr id="17411" name="Content Placeholder 2">
            <a:extLst>
              <a:ext uri="{FF2B5EF4-FFF2-40B4-BE49-F238E27FC236}">
                <a16:creationId xmlns:a16="http://schemas.microsoft.com/office/drawing/2014/main" id="{3F2B1B1E-2BEA-FC43-B391-AD9AF410B6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43000"/>
            <a:ext cx="8458200" cy="5334000"/>
          </a:xfrm>
        </p:spPr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Application layer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E-mail: PGP, using a web-of-trust</a:t>
            </a:r>
          </a:p>
          <a:p>
            <a:pPr lvl="1">
              <a:spcAft>
                <a:spcPts val="600"/>
              </a:spcAft>
            </a:pPr>
            <a:r>
              <a:rPr lang="en-US" altLang="en-US">
                <a:ea typeface="ＭＳ Ｐゴシック" panose="020B0600070205080204" pitchFamily="34" charset="-128"/>
              </a:rPr>
              <a:t>Web: HTTP-S, using a certificate hierarchy</a:t>
            </a:r>
          </a:p>
          <a:p>
            <a:r>
              <a:rPr lang="en-US" altLang="en-US">
                <a:ea typeface="ＭＳ Ｐゴシック" panose="020B0600070205080204" pitchFamily="34" charset="-128"/>
              </a:rPr>
              <a:t>Transport layer</a:t>
            </a:r>
          </a:p>
          <a:p>
            <a:pPr lvl="1">
              <a:spcAft>
                <a:spcPts val="600"/>
              </a:spcAft>
            </a:pPr>
            <a:r>
              <a:rPr lang="en-US" altLang="en-US">
                <a:ea typeface="ＭＳ Ｐゴシック" panose="020B0600070205080204" pitchFamily="34" charset="-128"/>
              </a:rPr>
              <a:t>Transport Layer Security/ Secure Socket Layer</a:t>
            </a:r>
          </a:p>
          <a:p>
            <a:r>
              <a:rPr lang="en-US" altLang="en-US">
                <a:ea typeface="ＭＳ Ｐゴシック" panose="020B0600070205080204" pitchFamily="34" charset="-128"/>
              </a:rPr>
              <a:t>Network layer</a:t>
            </a:r>
          </a:p>
          <a:p>
            <a:pPr lvl="1">
              <a:spcAft>
                <a:spcPts val="600"/>
              </a:spcAft>
            </a:pPr>
            <a:r>
              <a:rPr lang="en-US" altLang="en-US">
                <a:ea typeface="ＭＳ Ｐゴシック" panose="020B0600070205080204" pitchFamily="34" charset="-128"/>
              </a:rPr>
              <a:t>IP Sec</a:t>
            </a:r>
          </a:p>
          <a:p>
            <a:r>
              <a:rPr lang="en-US" altLang="en-US">
                <a:ea typeface="ＭＳ Ｐゴシック" panose="020B0600070205080204" pitchFamily="34" charset="-128"/>
              </a:rPr>
              <a:t>Network infrastructure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DNS-Sec and BGP-Sec</a:t>
            </a:r>
          </a:p>
        </p:txBody>
      </p:sp>
      <p:sp>
        <p:nvSpPr>
          <p:cNvPr id="17412" name="Slide Number Placeholder 3">
            <a:extLst>
              <a:ext uri="{FF2B5EF4-FFF2-40B4-BE49-F238E27FC236}">
                <a16:creationId xmlns:a16="http://schemas.microsoft.com/office/drawing/2014/main" id="{9C8E51A6-BD07-314F-81A9-99AA89E20A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05A4949B-6EF9-1442-94DD-A38AF89CA51E}" type="slidenum">
              <a:rPr lang="en-US" altLang="en-US" sz="1200">
                <a:solidFill>
                  <a:srgbClr val="898989"/>
                </a:solidFill>
              </a:rPr>
              <a:pPr eaLnBrk="1" hangingPunct="1"/>
              <a:t>2</a:t>
            </a:fld>
            <a:endParaRPr lang="en-US" altLang="en-US" sz="1200">
              <a:solidFill>
                <a:srgbClr val="898989"/>
              </a:solidFill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>
            <a:extLst>
              <a:ext uri="{FF2B5EF4-FFF2-40B4-BE49-F238E27FC236}">
                <a16:creationId xmlns:a16="http://schemas.microsoft.com/office/drawing/2014/main" id="{7051C97A-0CAD-AE4D-A1C9-1F0BB0FB7C7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Defense: Replication and Caching</a:t>
            </a:r>
          </a:p>
        </p:txBody>
      </p:sp>
      <p:pic>
        <p:nvPicPr>
          <p:cNvPr id="65539" name="Picture 3">
            <a:extLst>
              <a:ext uri="{FF2B5EF4-FFF2-40B4-BE49-F238E27FC236}">
                <a16:creationId xmlns:a16="http://schemas.microsoft.com/office/drawing/2014/main" id="{96286194-DF3C-F340-9FAF-CE4CA91461F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9138" y="1219200"/>
            <a:ext cx="7891462" cy="510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5540" name="Text Box 4">
            <a:extLst>
              <a:ext uri="{FF2B5EF4-FFF2-40B4-BE49-F238E27FC236}">
                <a16:creationId xmlns:a16="http://schemas.microsoft.com/office/drawing/2014/main" id="{65699EAD-013F-714E-AB91-B31EA70971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324600"/>
            <a:ext cx="26670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r>
              <a:rPr lang="en-US" altLang="en-US" sz="1400"/>
              <a:t>source: wikipedia</a:t>
            </a:r>
          </a:p>
        </p:txBody>
      </p:sp>
      <p:sp>
        <p:nvSpPr>
          <p:cNvPr id="65541" name="Slide Number Placeholder 4">
            <a:extLst>
              <a:ext uri="{FF2B5EF4-FFF2-40B4-BE49-F238E27FC236}">
                <a16:creationId xmlns:a16="http://schemas.microsoft.com/office/drawing/2014/main" id="{E335CA3A-6624-7248-A482-9036EFFE3C2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7919FE29-E232-4F4D-B211-5E4626808198}" type="slidenum">
              <a:rPr lang="en-US" altLang="en-US" sz="1200">
                <a:solidFill>
                  <a:srgbClr val="898989"/>
                </a:solidFill>
              </a:rPr>
              <a:pPr eaLnBrk="1" hangingPunct="1"/>
              <a:t>20</a:t>
            </a:fld>
            <a:endParaRPr lang="en-US" altLang="en-US" sz="1200">
              <a:solidFill>
                <a:srgbClr val="898989"/>
              </a:solidFill>
            </a:endParaRPr>
          </a:p>
        </p:txBody>
      </p:sp>
    </p:spTree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>
            <a:extLst>
              <a:ext uri="{FF2B5EF4-FFF2-40B4-BE49-F238E27FC236}">
                <a16:creationId xmlns:a16="http://schemas.microsoft.com/office/drawing/2014/main" id="{FACF64EC-BEAD-5348-8B7E-943C988E4AC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  <a:cs typeface="Calibri" panose="020F0502020204030204" pitchFamily="34" charset="0"/>
              </a:rPr>
              <a:t>Denial-of-Service Attacks on Hosts</a:t>
            </a:r>
            <a:endParaRPr lang="en-US" altLang="en-US" sz="2400">
              <a:ea typeface="ＭＳ Ｐゴシック" panose="020B0600070205080204" pitchFamily="34" charset="-128"/>
              <a:cs typeface="Calibri" panose="020F0502020204030204" pitchFamily="34" charset="0"/>
            </a:endParaRPr>
          </a:p>
        </p:txBody>
      </p:sp>
      <p:sp>
        <p:nvSpPr>
          <p:cNvPr id="67587" name="Rectangle 3">
            <a:extLst>
              <a:ext uri="{FF2B5EF4-FFF2-40B4-BE49-F238E27FC236}">
                <a16:creationId xmlns:a16="http://schemas.microsoft.com/office/drawing/2014/main" id="{D566AFCE-E426-B047-AA48-2385497D0FF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33400" y="1600200"/>
            <a:ext cx="7848600" cy="5045075"/>
          </a:xfrm>
        </p:spPr>
        <p:txBody>
          <a:bodyPr/>
          <a:lstStyle/>
          <a:p>
            <a:pPr eaLnBrk="1" hangingPunct="1"/>
            <a:endParaRPr lang="en-US" altLang="en-US">
              <a:ea typeface="ＭＳ Ｐゴシック" panose="020B0600070205080204" pitchFamily="34" charset="-128"/>
              <a:cs typeface="Calibri" panose="020F0502020204030204" pitchFamily="34" charset="0"/>
            </a:endParaRPr>
          </a:p>
          <a:p>
            <a:pPr eaLnBrk="1" hangingPunct="1"/>
            <a:endParaRPr lang="en-US" altLang="en-US">
              <a:ea typeface="ＭＳ Ｐゴシック" panose="020B0600070205080204" pitchFamily="34" charset="-128"/>
              <a:cs typeface="Calibri" panose="020F0502020204030204" pitchFamily="34" charset="0"/>
            </a:endParaRPr>
          </a:p>
          <a:p>
            <a:pPr eaLnBrk="1" hangingPunct="1"/>
            <a:endParaRPr lang="en-US" altLang="en-US">
              <a:ea typeface="ＭＳ Ｐゴシック" panose="020B0600070205080204" pitchFamily="34" charset="-128"/>
              <a:cs typeface="Calibri" panose="020F0502020204030204" pitchFamily="34" charset="0"/>
            </a:endParaRPr>
          </a:p>
          <a:p>
            <a:pPr eaLnBrk="1" hangingPunct="1"/>
            <a:endParaRPr lang="en-US" altLang="en-US">
              <a:ea typeface="ＭＳ Ｐゴシック" panose="020B0600070205080204" pitchFamily="34" charset="-128"/>
              <a:cs typeface="Calibri" panose="020F0502020204030204" pitchFamily="34" charset="0"/>
            </a:endParaRPr>
          </a:p>
          <a:p>
            <a:pPr eaLnBrk="1" hangingPunct="1"/>
            <a:endParaRPr lang="en-US" altLang="en-US">
              <a:ea typeface="ＭＳ Ｐゴシック" panose="020B0600070205080204" pitchFamily="34" charset="-128"/>
              <a:cs typeface="Calibri" panose="020F0502020204030204" pitchFamily="34" charset="0"/>
            </a:endParaRPr>
          </a:p>
          <a:p>
            <a:pPr eaLnBrk="1" hangingPunct="1">
              <a:buFontTx/>
              <a:buNone/>
            </a:pPr>
            <a:endParaRPr lang="en-US" altLang="en-US" sz="2400">
              <a:ea typeface="ＭＳ Ｐゴシック" panose="020B0600070205080204" pitchFamily="34" charset="-128"/>
              <a:cs typeface="Calibri" panose="020F0502020204030204" pitchFamily="34" charset="0"/>
            </a:endParaRPr>
          </a:p>
        </p:txBody>
      </p:sp>
      <p:sp>
        <p:nvSpPr>
          <p:cNvPr id="58372" name="Text Box 4">
            <a:extLst>
              <a:ext uri="{FF2B5EF4-FFF2-40B4-BE49-F238E27FC236}">
                <a16:creationId xmlns:a16="http://schemas.microsoft.com/office/drawing/2014/main" id="{DD135F14-F7BA-6F4B-ADFA-1DE5DBD723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5481638"/>
            <a:ext cx="76200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20000"/>
              </a:spcBef>
              <a:buClr>
                <a:schemeClr val="accent2"/>
              </a:buClr>
            </a:pPr>
            <a:r>
              <a:rPr kumimoji="1" lang="en-US" altLang="en-US" sz="2400" b="0">
                <a:latin typeface="Calibri" panose="020F0502020204030204" pitchFamily="34" charset="0"/>
                <a:cs typeface="Calibri" panose="020F0502020204030204" pitchFamily="34" charset="0"/>
              </a:rPr>
              <a:t>580,000 open resolvers on Internet  (Kaminsky-Shiffman’06)</a:t>
            </a:r>
          </a:p>
        </p:txBody>
      </p:sp>
      <p:sp>
        <p:nvSpPr>
          <p:cNvPr id="67589" name="Rectangle 5">
            <a:extLst>
              <a:ext uri="{FF2B5EF4-FFF2-40B4-BE49-F238E27FC236}">
                <a16:creationId xmlns:a16="http://schemas.microsoft.com/office/drawing/2014/main" id="{E8E0672C-6EF4-704E-8755-870FF8DFD6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17950" y="3992563"/>
            <a:ext cx="1490663" cy="838200"/>
          </a:xfrm>
          <a:prstGeom prst="rect">
            <a:avLst/>
          </a:prstGeom>
          <a:solidFill>
            <a:srgbClr val="BCEE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20000"/>
              </a:spcBef>
              <a:buClr>
                <a:schemeClr val="accent2"/>
              </a:buClr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DNS</a:t>
            </a:r>
            <a:b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Server</a:t>
            </a:r>
          </a:p>
        </p:txBody>
      </p:sp>
      <p:pic>
        <p:nvPicPr>
          <p:cNvPr id="67590" name="Picture 6" descr="j0239481">
            <a:extLst>
              <a:ext uri="{FF2B5EF4-FFF2-40B4-BE49-F238E27FC236}">
                <a16:creationId xmlns:a16="http://schemas.microsoft.com/office/drawing/2014/main" id="{29CF266D-10EC-A14E-BBDD-72FE3E4F5A6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7550" y="3535363"/>
            <a:ext cx="762000" cy="641350"/>
          </a:xfrm>
          <a:prstGeom prst="rect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7591" name="Text Box 7">
            <a:extLst>
              <a:ext uri="{FF2B5EF4-FFF2-40B4-BE49-F238E27FC236}">
                <a16:creationId xmlns:a16="http://schemas.microsoft.com/office/drawing/2014/main" id="{90C4D308-B3D1-5B40-BF34-97234E5F38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4198938"/>
            <a:ext cx="1049338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20000"/>
              </a:spcBef>
              <a:buClr>
                <a:schemeClr val="accent2"/>
              </a:buClr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DoS</a:t>
            </a:r>
            <a:b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Source</a:t>
            </a:r>
          </a:p>
        </p:txBody>
      </p:sp>
      <p:pic>
        <p:nvPicPr>
          <p:cNvPr id="67592" name="Picture 8" descr="j0239481">
            <a:extLst>
              <a:ext uri="{FF2B5EF4-FFF2-40B4-BE49-F238E27FC236}">
                <a16:creationId xmlns:a16="http://schemas.microsoft.com/office/drawing/2014/main" id="{E855AD2A-9084-974E-9747-32978B7C5CF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51750" y="3535363"/>
            <a:ext cx="762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7593" name="Text Box 9">
            <a:extLst>
              <a:ext uri="{FF2B5EF4-FFF2-40B4-BE49-F238E27FC236}">
                <a16:creationId xmlns:a16="http://schemas.microsoft.com/office/drawing/2014/main" id="{54B252C6-62ED-A94D-BDA9-8E1EAA305D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66025" y="4198938"/>
            <a:ext cx="974725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20000"/>
              </a:spcBef>
              <a:buClr>
                <a:schemeClr val="accent2"/>
              </a:buClr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DoS</a:t>
            </a:r>
            <a:b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Target</a:t>
            </a:r>
          </a:p>
        </p:txBody>
      </p:sp>
      <p:grpSp>
        <p:nvGrpSpPr>
          <p:cNvPr id="2" name="Group 10">
            <a:extLst>
              <a:ext uri="{FF2B5EF4-FFF2-40B4-BE49-F238E27FC236}">
                <a16:creationId xmlns:a16="http://schemas.microsoft.com/office/drawing/2014/main" id="{E74159E2-DBBC-BB48-A6CA-361C6BC12218}"/>
              </a:ext>
            </a:extLst>
          </p:cNvPr>
          <p:cNvGrpSpPr>
            <a:grpSpLocks/>
          </p:cNvGrpSpPr>
          <p:nvPr/>
        </p:nvGrpSpPr>
        <p:grpSpPr bwMode="auto">
          <a:xfrm>
            <a:off x="1479550" y="2620963"/>
            <a:ext cx="2590800" cy="1531937"/>
            <a:chOff x="816" y="724"/>
            <a:chExt cx="1632" cy="965"/>
          </a:xfrm>
        </p:grpSpPr>
        <p:sp>
          <p:nvSpPr>
            <p:cNvPr id="67601" name="Line 11">
              <a:extLst>
                <a:ext uri="{FF2B5EF4-FFF2-40B4-BE49-F238E27FC236}">
                  <a16:creationId xmlns:a16="http://schemas.microsoft.com/office/drawing/2014/main" id="{09B5EC33-A1C5-9146-BFF6-03843C06EEC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16" y="1344"/>
              <a:ext cx="163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en-US"/>
            </a:p>
          </p:txBody>
        </p:sp>
        <p:sp>
          <p:nvSpPr>
            <p:cNvPr id="67602" name="Line 12">
              <a:extLst>
                <a:ext uri="{FF2B5EF4-FFF2-40B4-BE49-F238E27FC236}">
                  <a16:creationId xmlns:a16="http://schemas.microsoft.com/office/drawing/2014/main" id="{93FFDCCE-D1B2-244E-BD77-9995C0E56AA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48" y="134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en-US"/>
            </a:p>
          </p:txBody>
        </p:sp>
        <p:sp>
          <p:nvSpPr>
            <p:cNvPr id="67603" name="Text Box 13">
              <a:extLst>
                <a:ext uri="{FF2B5EF4-FFF2-40B4-BE49-F238E27FC236}">
                  <a16:creationId xmlns:a16="http://schemas.microsoft.com/office/drawing/2014/main" id="{2F6E98F7-349D-F24D-A7A2-61957E714E9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85" y="724"/>
              <a:ext cx="1510" cy="9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20000"/>
                </a:spcBef>
                <a:buClr>
                  <a:schemeClr val="accent2"/>
                </a:buClr>
              </a:pPr>
              <a:r>
                <a:rPr lang="en-US" altLang="en-US" sz="2400">
                  <a:latin typeface="Calibri" panose="020F0502020204030204" pitchFamily="34" charset="0"/>
                  <a:cs typeface="Calibri" panose="020F0502020204030204" pitchFamily="34" charset="0"/>
                </a:rPr>
                <a:t>DNS Query</a:t>
              </a:r>
              <a:br>
                <a:rPr lang="en-US" altLang="en-US" sz="2400">
                  <a:latin typeface="Calibri" panose="020F0502020204030204" pitchFamily="34" charset="0"/>
                  <a:cs typeface="Calibri" panose="020F0502020204030204" pitchFamily="34" charset="0"/>
                </a:rPr>
              </a:br>
              <a:r>
                <a:rPr lang="en-US" altLang="en-US" sz="2400">
                  <a:latin typeface="Calibri" panose="020F0502020204030204" pitchFamily="34" charset="0"/>
                  <a:cs typeface="Calibri" panose="020F0502020204030204" pitchFamily="34" charset="0"/>
                </a:rPr>
                <a:t>SrcIP: DoS Target</a:t>
              </a:r>
            </a:p>
            <a:p>
              <a:pPr>
                <a:spcBef>
                  <a:spcPct val="20000"/>
                </a:spcBef>
                <a:buClr>
                  <a:schemeClr val="accent2"/>
                </a:buClr>
              </a:pPr>
              <a:endParaRPr lang="en-US" altLang="en-US" sz="1400">
                <a:latin typeface="Calibri" panose="020F0502020204030204" pitchFamily="34" charset="0"/>
                <a:cs typeface="Calibri" panose="020F0502020204030204" pitchFamily="34" charset="0"/>
              </a:endParaRPr>
            </a:p>
            <a:p>
              <a:pPr>
                <a:spcBef>
                  <a:spcPct val="20000"/>
                </a:spcBef>
                <a:buClr>
                  <a:schemeClr val="accent2"/>
                </a:buClr>
              </a:pPr>
              <a:r>
                <a:rPr lang="en-US" altLang="en-US" sz="2400">
                  <a:latin typeface="Calibri" panose="020F0502020204030204" pitchFamily="34" charset="0"/>
                  <a:cs typeface="Calibri" panose="020F0502020204030204" pitchFamily="34" charset="0"/>
                </a:rPr>
                <a:t>    (60 bytes)</a:t>
              </a:r>
            </a:p>
          </p:txBody>
        </p:sp>
      </p:grpSp>
      <p:grpSp>
        <p:nvGrpSpPr>
          <p:cNvPr id="3" name="Group 14">
            <a:extLst>
              <a:ext uri="{FF2B5EF4-FFF2-40B4-BE49-F238E27FC236}">
                <a16:creationId xmlns:a16="http://schemas.microsoft.com/office/drawing/2014/main" id="{3C4A0CEA-F017-464B-A989-E730553031EF}"/>
              </a:ext>
            </a:extLst>
          </p:cNvPr>
          <p:cNvGrpSpPr>
            <a:grpSpLocks/>
          </p:cNvGrpSpPr>
          <p:nvPr/>
        </p:nvGrpSpPr>
        <p:grpSpPr bwMode="auto">
          <a:xfrm>
            <a:off x="5137150" y="2697163"/>
            <a:ext cx="2743200" cy="1409700"/>
            <a:chOff x="3120" y="772"/>
            <a:chExt cx="1728" cy="888"/>
          </a:xfrm>
        </p:grpSpPr>
        <p:sp>
          <p:nvSpPr>
            <p:cNvPr id="67598" name="Line 15">
              <a:extLst>
                <a:ext uri="{FF2B5EF4-FFF2-40B4-BE49-F238E27FC236}">
                  <a16:creationId xmlns:a16="http://schemas.microsoft.com/office/drawing/2014/main" id="{C93A2E6F-2341-1846-AD99-995F39049D9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120" y="1344"/>
              <a:ext cx="0" cy="24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en-US"/>
            </a:p>
          </p:txBody>
        </p:sp>
        <p:sp>
          <p:nvSpPr>
            <p:cNvPr id="67599" name="Line 16">
              <a:extLst>
                <a:ext uri="{FF2B5EF4-FFF2-40B4-BE49-F238E27FC236}">
                  <a16:creationId xmlns:a16="http://schemas.microsoft.com/office/drawing/2014/main" id="{3EC8A15A-BB2F-E645-BB54-B560BD1DFFE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120" y="1344"/>
              <a:ext cx="1728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en-US"/>
            </a:p>
          </p:txBody>
        </p:sp>
        <p:sp>
          <p:nvSpPr>
            <p:cNvPr id="67600" name="Text Box 17">
              <a:extLst>
                <a:ext uri="{FF2B5EF4-FFF2-40B4-BE49-F238E27FC236}">
                  <a16:creationId xmlns:a16="http://schemas.microsoft.com/office/drawing/2014/main" id="{C48C7E45-4F67-C347-9A7B-87BFE89D5BF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407" y="772"/>
              <a:ext cx="1270" cy="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20000"/>
                </a:spcBef>
                <a:buClr>
                  <a:schemeClr val="accent2"/>
                </a:buClr>
              </a:pPr>
              <a:endParaRPr lang="en-US" altLang="en-US" sz="2400">
                <a:latin typeface="Calibri" panose="020F0502020204030204" pitchFamily="34" charset="0"/>
                <a:cs typeface="Calibri" panose="020F0502020204030204" pitchFamily="34" charset="0"/>
              </a:endParaRPr>
            </a:p>
            <a:p>
              <a:pPr>
                <a:lnSpc>
                  <a:spcPct val="80000"/>
                </a:lnSpc>
                <a:buClr>
                  <a:schemeClr val="accent2"/>
                </a:buClr>
              </a:pPr>
              <a:r>
                <a:rPr lang="en-US" altLang="en-US" sz="2400">
                  <a:latin typeface="Calibri" panose="020F0502020204030204" pitchFamily="34" charset="0"/>
                  <a:cs typeface="Calibri" panose="020F0502020204030204" pitchFamily="34" charset="0"/>
                </a:rPr>
                <a:t>DNS Response</a:t>
              </a:r>
            </a:p>
            <a:p>
              <a:pPr>
                <a:lnSpc>
                  <a:spcPct val="80000"/>
                </a:lnSpc>
                <a:buClr>
                  <a:schemeClr val="accent2"/>
                </a:buClr>
              </a:pPr>
              <a:endParaRPr lang="en-US" altLang="en-US" sz="2800">
                <a:latin typeface="Calibri" panose="020F0502020204030204" pitchFamily="34" charset="0"/>
                <a:cs typeface="Calibri" panose="020F0502020204030204" pitchFamily="34" charset="0"/>
              </a:endParaRPr>
            </a:p>
            <a:p>
              <a:pPr>
                <a:lnSpc>
                  <a:spcPct val="80000"/>
                </a:lnSpc>
                <a:buClr>
                  <a:schemeClr val="accent2"/>
                </a:buClr>
              </a:pPr>
              <a:r>
                <a:rPr lang="en-US" altLang="en-US" sz="2400">
                  <a:latin typeface="Calibri" panose="020F0502020204030204" pitchFamily="34" charset="0"/>
                  <a:cs typeface="Calibri" panose="020F0502020204030204" pitchFamily="34" charset="0"/>
                </a:rPr>
                <a:t>(3000 bytes)</a:t>
              </a:r>
            </a:p>
          </p:txBody>
        </p:sp>
      </p:grpSp>
      <p:sp>
        <p:nvSpPr>
          <p:cNvPr id="67596" name="Text Box 18">
            <a:extLst>
              <a:ext uri="{FF2B5EF4-FFF2-40B4-BE49-F238E27FC236}">
                <a16:creationId xmlns:a16="http://schemas.microsoft.com/office/drawing/2014/main" id="{1F479841-1056-604F-8073-A3D4DF69C7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0" y="1600200"/>
            <a:ext cx="318452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 type="none" w="lg" len="med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3200" b="0">
                <a:solidFill>
                  <a:srgbClr val="8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Symbol" pitchFamily="2" charset="2"/>
              </a:rPr>
              <a:t>40  amplification</a:t>
            </a:r>
          </a:p>
        </p:txBody>
      </p:sp>
      <p:sp>
        <p:nvSpPr>
          <p:cNvPr id="67597" name="Rectangle 4">
            <a:extLst>
              <a:ext uri="{FF2B5EF4-FFF2-40B4-BE49-F238E27FC236}">
                <a16:creationId xmlns:a16="http://schemas.microsoft.com/office/drawing/2014/main" id="{4D9234E7-FB50-6848-9611-131C79A5F9B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BD95289D-D665-ED4B-B257-95EBAAC0E82D}" type="slidenum">
              <a:rPr lang="en-US" altLang="en-US" sz="1200">
                <a:solidFill>
                  <a:srgbClr val="89898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pPr eaLnBrk="1" hangingPunct="1"/>
              <a:t>21</a:t>
            </a:fld>
            <a:endParaRPr lang="en-US" altLang="en-US" sz="1200">
              <a:solidFill>
                <a:srgbClr val="898989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372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Oval 2">
            <a:extLst>
              <a:ext uri="{FF2B5EF4-FFF2-40B4-BE49-F238E27FC236}">
                <a16:creationId xmlns:a16="http://schemas.microsoft.com/office/drawing/2014/main" id="{04803E62-3BFF-AF45-9FBE-18C03EE78A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1825" y="2133600"/>
            <a:ext cx="1066800" cy="10668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kumimoji="1" lang="en-US" altLang="ja-JP">
                <a:latin typeface="Calibri" panose="020F0502020204030204" pitchFamily="34" charset="0"/>
                <a:cs typeface="Calibri" panose="020F0502020204030204" pitchFamily="34" charset="0"/>
              </a:rPr>
              <a:t>attacker</a:t>
            </a:r>
          </a:p>
        </p:txBody>
      </p:sp>
      <p:sp>
        <p:nvSpPr>
          <p:cNvPr id="69635" name="Rectangle 3">
            <a:extLst>
              <a:ext uri="{FF2B5EF4-FFF2-40B4-BE49-F238E27FC236}">
                <a16:creationId xmlns:a16="http://schemas.microsoft.com/office/drawing/2014/main" id="{E28B12A3-2CD9-8749-9739-155CB0008EF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ja-JP">
                <a:ea typeface="ＭＳ Ｐゴシック" panose="020B0600070205080204" pitchFamily="34" charset="-128"/>
              </a:rPr>
              <a:t>Preventing Amplification Attacks</a:t>
            </a:r>
          </a:p>
        </p:txBody>
      </p:sp>
      <p:pic>
        <p:nvPicPr>
          <p:cNvPr id="69636" name="Picture 4" descr="pc">
            <a:extLst>
              <a:ext uri="{FF2B5EF4-FFF2-40B4-BE49-F238E27FC236}">
                <a16:creationId xmlns:a16="http://schemas.microsoft.com/office/drawing/2014/main" id="{A4044904-2DA8-464C-8001-F4C32772664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0" y="5029200"/>
            <a:ext cx="796925" cy="663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9637" name="Line 5">
            <a:extLst>
              <a:ext uri="{FF2B5EF4-FFF2-40B4-BE49-F238E27FC236}">
                <a16:creationId xmlns:a16="http://schemas.microsoft.com/office/drawing/2014/main" id="{AF9D8344-4371-684B-A7D4-F40051B2D21C}"/>
              </a:ext>
            </a:extLst>
          </p:cNvPr>
          <p:cNvSpPr>
            <a:spLocks noChangeShapeType="1"/>
          </p:cNvSpPr>
          <p:nvPr/>
        </p:nvSpPr>
        <p:spPr bwMode="auto">
          <a:xfrm>
            <a:off x="3352800" y="2514600"/>
            <a:ext cx="2057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9638" name="Line 6">
            <a:extLst>
              <a:ext uri="{FF2B5EF4-FFF2-40B4-BE49-F238E27FC236}">
                <a16:creationId xmlns:a16="http://schemas.microsoft.com/office/drawing/2014/main" id="{0700D9C6-86A6-0745-9C53-6CA955697BA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343400" y="3048000"/>
            <a:ext cx="1143000" cy="1524000"/>
          </a:xfrm>
          <a:prstGeom prst="line">
            <a:avLst/>
          </a:prstGeom>
          <a:noFill/>
          <a:ln w="1270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9639" name="Text Box 7">
            <a:extLst>
              <a:ext uri="{FF2B5EF4-FFF2-40B4-BE49-F238E27FC236}">
                <a16:creationId xmlns:a16="http://schemas.microsoft.com/office/drawing/2014/main" id="{4FB3746E-77D9-C045-AF5E-C3FF9E3312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0400" y="2057400"/>
            <a:ext cx="2089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kumimoji="1" lang="en-US" altLang="ja-JP"/>
              <a:t>ip spoofed packets</a:t>
            </a:r>
          </a:p>
        </p:txBody>
      </p:sp>
      <p:sp>
        <p:nvSpPr>
          <p:cNvPr id="69640" name="Text Box 8">
            <a:extLst>
              <a:ext uri="{FF2B5EF4-FFF2-40B4-BE49-F238E27FC236}">
                <a16:creationId xmlns:a16="http://schemas.microsoft.com/office/drawing/2014/main" id="{C08D4DAA-D848-1648-8DB4-B69F72C23907}"/>
              </a:ext>
            </a:extLst>
          </p:cNvPr>
          <p:cNvSpPr txBox="1">
            <a:spLocks noChangeArrowheads="1"/>
          </p:cNvSpPr>
          <p:nvPr/>
        </p:nvSpPr>
        <p:spPr bwMode="auto">
          <a:xfrm rot="-3241179">
            <a:off x="4163219" y="3471069"/>
            <a:ext cx="8572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kumimoji="1" lang="en-US" altLang="ja-JP"/>
              <a:t>replies</a:t>
            </a:r>
          </a:p>
        </p:txBody>
      </p:sp>
      <p:sp>
        <p:nvSpPr>
          <p:cNvPr id="69641" name="Text Box 9">
            <a:extLst>
              <a:ext uri="{FF2B5EF4-FFF2-40B4-BE49-F238E27FC236}">
                <a16:creationId xmlns:a16="http://schemas.microsoft.com/office/drawing/2014/main" id="{1864405C-8ED5-5F4B-ABFA-E7F028A900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11563" y="5802313"/>
            <a:ext cx="1036637" cy="446087"/>
          </a:xfrm>
          <a:prstGeom prst="rect">
            <a:avLst/>
          </a:prstGeom>
          <a:solidFill>
            <a:srgbClr val="FF99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kumimoji="1" lang="en-US" altLang="ja-JP" sz="2200"/>
              <a:t>victim</a:t>
            </a:r>
          </a:p>
        </p:txBody>
      </p:sp>
      <p:sp>
        <p:nvSpPr>
          <p:cNvPr id="69642" name="Oval 10">
            <a:extLst>
              <a:ext uri="{FF2B5EF4-FFF2-40B4-BE49-F238E27FC236}">
                <a16:creationId xmlns:a16="http://schemas.microsoft.com/office/drawing/2014/main" id="{D4A8AA12-C912-B347-9C2F-05EEF986DA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62600" y="2057400"/>
            <a:ext cx="1066800" cy="1066800"/>
          </a:xfrm>
          <a:prstGeom prst="ellipse">
            <a:avLst/>
          </a:prstGeom>
          <a:solidFill>
            <a:srgbClr val="BCEE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kumimoji="1" lang="en-US" altLang="ja-JP">
                <a:latin typeface="Calibri" panose="020F0502020204030204" pitchFamily="34" charset="0"/>
                <a:cs typeface="Calibri" panose="020F0502020204030204" pitchFamily="34" charset="0"/>
              </a:rPr>
              <a:t>open</a:t>
            </a:r>
          </a:p>
          <a:p>
            <a:pPr eaLnBrk="1" hangingPunct="1"/>
            <a:r>
              <a:rPr kumimoji="1" lang="en-US" altLang="ja-JP">
                <a:latin typeface="Calibri" panose="020F0502020204030204" pitchFamily="34" charset="0"/>
                <a:cs typeface="Calibri" panose="020F0502020204030204" pitchFamily="34" charset="0"/>
              </a:rPr>
              <a:t>amplifier</a:t>
            </a:r>
          </a:p>
        </p:txBody>
      </p:sp>
      <p:sp>
        <p:nvSpPr>
          <p:cNvPr id="69643" name="AutoShape 11">
            <a:extLst>
              <a:ext uri="{FF2B5EF4-FFF2-40B4-BE49-F238E27FC236}">
                <a16:creationId xmlns:a16="http://schemas.microsoft.com/office/drawing/2014/main" id="{D14929F2-5FC4-CB40-95E5-2AD43131FD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3810000"/>
            <a:ext cx="3152775" cy="1285875"/>
          </a:xfrm>
          <a:prstGeom prst="wedgeRoundRectCallout">
            <a:avLst>
              <a:gd name="adj1" fmla="val 33435"/>
              <a:gd name="adj2" fmla="val -125630"/>
              <a:gd name="adj3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kumimoji="1" lang="en-US" altLang="ja-JP" sz="3200">
                <a:latin typeface="Calibri" panose="020F0502020204030204" pitchFamily="34" charset="0"/>
                <a:cs typeface="Calibri" panose="020F0502020204030204" pitchFamily="34" charset="0"/>
              </a:rPr>
              <a:t>prevent</a:t>
            </a:r>
          </a:p>
          <a:p>
            <a:pPr eaLnBrk="1" hangingPunct="1"/>
            <a:r>
              <a:rPr kumimoji="1" lang="en-US" altLang="ja-JP" sz="3200">
                <a:latin typeface="Calibri" panose="020F0502020204030204" pitchFamily="34" charset="0"/>
                <a:cs typeface="Calibri" panose="020F0502020204030204" pitchFamily="34" charset="0"/>
              </a:rPr>
              <a:t>ip spoofing</a:t>
            </a:r>
          </a:p>
        </p:txBody>
      </p:sp>
      <p:sp>
        <p:nvSpPr>
          <p:cNvPr id="69644" name="Line 12">
            <a:extLst>
              <a:ext uri="{FF2B5EF4-FFF2-40B4-BE49-F238E27FC236}">
                <a16:creationId xmlns:a16="http://schemas.microsoft.com/office/drawing/2014/main" id="{EE30EA52-462F-0740-8203-4B472DEF783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495800" y="3200400"/>
            <a:ext cx="1143000" cy="1524000"/>
          </a:xfrm>
          <a:prstGeom prst="line">
            <a:avLst/>
          </a:prstGeom>
          <a:noFill/>
          <a:ln w="1270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9645" name="Line 13">
            <a:extLst>
              <a:ext uri="{FF2B5EF4-FFF2-40B4-BE49-F238E27FC236}">
                <a16:creationId xmlns:a16="http://schemas.microsoft.com/office/drawing/2014/main" id="{772B2FC7-7D3A-4E4F-BC48-E210BC64421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648200" y="3352800"/>
            <a:ext cx="1143000" cy="1524000"/>
          </a:xfrm>
          <a:prstGeom prst="line">
            <a:avLst/>
          </a:prstGeom>
          <a:noFill/>
          <a:ln w="1270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9646" name="Line 14">
            <a:extLst>
              <a:ext uri="{FF2B5EF4-FFF2-40B4-BE49-F238E27FC236}">
                <a16:creationId xmlns:a16="http://schemas.microsoft.com/office/drawing/2014/main" id="{49FD387A-774F-0848-88C9-12FA4041DCB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800600" y="3505200"/>
            <a:ext cx="1143000" cy="1524000"/>
          </a:xfrm>
          <a:prstGeom prst="line">
            <a:avLst/>
          </a:prstGeom>
          <a:noFill/>
          <a:ln w="1270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9647" name="AutoShape 15">
            <a:extLst>
              <a:ext uri="{FF2B5EF4-FFF2-40B4-BE49-F238E27FC236}">
                <a16:creationId xmlns:a16="http://schemas.microsoft.com/office/drawing/2014/main" id="{6E9F8BC1-04E6-3448-95D1-51E21434FC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62600" y="3810000"/>
            <a:ext cx="3276600" cy="1295400"/>
          </a:xfrm>
          <a:prstGeom prst="wedgeRoundRectCallout">
            <a:avLst>
              <a:gd name="adj1" fmla="val -27569"/>
              <a:gd name="adj2" fmla="val -102102"/>
              <a:gd name="adj3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kumimoji="1" lang="en-US" altLang="ja-JP" sz="3200">
                <a:latin typeface="Calibri" panose="020F0502020204030204" pitchFamily="34" charset="0"/>
                <a:cs typeface="Calibri" panose="020F0502020204030204" pitchFamily="34" charset="0"/>
              </a:rPr>
              <a:t>disable</a:t>
            </a:r>
          </a:p>
          <a:p>
            <a:pPr eaLnBrk="1" hangingPunct="1"/>
            <a:r>
              <a:rPr kumimoji="1" lang="en-US" altLang="ja-JP" sz="3200">
                <a:latin typeface="Calibri" panose="020F0502020204030204" pitchFamily="34" charset="0"/>
                <a:cs typeface="Calibri" panose="020F0502020204030204" pitchFamily="34" charset="0"/>
              </a:rPr>
              <a:t>open amplifiers</a:t>
            </a:r>
          </a:p>
        </p:txBody>
      </p:sp>
      <p:sp>
        <p:nvSpPr>
          <p:cNvPr id="69648" name="Line 16">
            <a:extLst>
              <a:ext uri="{FF2B5EF4-FFF2-40B4-BE49-F238E27FC236}">
                <a16:creationId xmlns:a16="http://schemas.microsoft.com/office/drawing/2014/main" id="{278EB4BA-2968-4D4A-9900-80EAC321D16C}"/>
              </a:ext>
            </a:extLst>
          </p:cNvPr>
          <p:cNvSpPr>
            <a:spLocks noChangeShapeType="1"/>
          </p:cNvSpPr>
          <p:nvPr/>
        </p:nvSpPr>
        <p:spPr bwMode="auto">
          <a:xfrm>
            <a:off x="3352800" y="2667000"/>
            <a:ext cx="2057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9649" name="Line 17">
            <a:extLst>
              <a:ext uri="{FF2B5EF4-FFF2-40B4-BE49-F238E27FC236}">
                <a16:creationId xmlns:a16="http://schemas.microsoft.com/office/drawing/2014/main" id="{EFFF6B97-4BAD-974E-BE56-FE3A084D5065}"/>
              </a:ext>
            </a:extLst>
          </p:cNvPr>
          <p:cNvSpPr>
            <a:spLocks noChangeShapeType="1"/>
          </p:cNvSpPr>
          <p:nvPr/>
        </p:nvSpPr>
        <p:spPr bwMode="auto">
          <a:xfrm>
            <a:off x="3352800" y="2819400"/>
            <a:ext cx="2057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9650" name="Line 18">
            <a:extLst>
              <a:ext uri="{FF2B5EF4-FFF2-40B4-BE49-F238E27FC236}">
                <a16:creationId xmlns:a16="http://schemas.microsoft.com/office/drawing/2014/main" id="{3C83D9E3-AFA1-4346-863D-EFCCE44E80DD}"/>
              </a:ext>
            </a:extLst>
          </p:cNvPr>
          <p:cNvSpPr>
            <a:spLocks noChangeShapeType="1"/>
          </p:cNvSpPr>
          <p:nvPr/>
        </p:nvSpPr>
        <p:spPr bwMode="auto">
          <a:xfrm>
            <a:off x="3352800" y="2971800"/>
            <a:ext cx="2057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9651" name="Rectangle 4">
            <a:extLst>
              <a:ext uri="{FF2B5EF4-FFF2-40B4-BE49-F238E27FC236}">
                <a16:creationId xmlns:a16="http://schemas.microsoft.com/office/drawing/2014/main" id="{BD888748-0542-B840-8A04-62E24769E20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49012740-FDDE-8A46-A729-5284DD9B6D29}" type="slidenum">
              <a:rPr lang="en-US" altLang="en-US" sz="1200">
                <a:solidFill>
                  <a:srgbClr val="898989"/>
                </a:solidFill>
              </a:rPr>
              <a:pPr eaLnBrk="1" hangingPunct="1"/>
              <a:t>22</a:t>
            </a:fld>
            <a:endParaRPr lang="en-US" altLang="en-US" sz="1200">
              <a:solidFill>
                <a:srgbClr val="898989"/>
              </a:solidFill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>
            <a:extLst>
              <a:ext uri="{FF2B5EF4-FFF2-40B4-BE49-F238E27FC236}">
                <a16:creationId xmlns:a16="http://schemas.microsoft.com/office/drawing/2014/main" id="{32E3319B-6BA2-4E41-9A4E-4D1B53973C7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8600" y="0"/>
            <a:ext cx="8686800" cy="1143000"/>
          </a:xfrm>
        </p:spPr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DNS Integrity and the TLD Operators</a:t>
            </a:r>
          </a:p>
        </p:txBody>
      </p:sp>
      <p:sp>
        <p:nvSpPr>
          <p:cNvPr id="44035" name="Rectangle 3">
            <a:extLst>
              <a:ext uri="{FF2B5EF4-FFF2-40B4-BE49-F238E27FC236}">
                <a16:creationId xmlns:a16="http://schemas.microsoft.com/office/drawing/2014/main" id="{FC0A32FF-E4FA-834F-A703-9A7D4D64793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Aft>
                <a:spcPts val="1200"/>
              </a:spcAft>
            </a:pPr>
            <a:r>
              <a:rPr lang="en-US" altLang="en-US">
                <a:ea typeface="ＭＳ Ｐゴシック" panose="020B0600070205080204" pitchFamily="34" charset="-128"/>
              </a:rPr>
              <a:t>If domain name doesn’t exist, DNS should return NXDOMAIN (non-existant domain) msg</a:t>
            </a:r>
          </a:p>
          <a:p>
            <a:r>
              <a:rPr lang="en-US" altLang="en-US">
                <a:ea typeface="ＭＳ Ｐゴシック" panose="020B0600070205080204" pitchFamily="34" charset="-128"/>
              </a:rPr>
              <a:t>Verisign instead creates wildcard records for all </a:t>
            </a:r>
            <a:r>
              <a:rPr lang="en-US" altLang="en-US">
                <a:ea typeface="ＭＳ Ｐゴシック" panose="020B0600070205080204" pitchFamily="34" charset="-128"/>
                <a:hlinkClick r:id="rId3" tooltip=".com"/>
              </a:rPr>
              <a:t>.com</a:t>
            </a:r>
            <a:r>
              <a:rPr lang="en-US" altLang="en-US">
                <a:ea typeface="ＭＳ Ｐゴシック" panose="020B0600070205080204" pitchFamily="34" charset="-128"/>
              </a:rPr>
              <a:t> and </a:t>
            </a:r>
            <a:r>
              <a:rPr lang="en-US" altLang="en-US">
                <a:ea typeface="ＭＳ Ｐゴシック" panose="020B0600070205080204" pitchFamily="34" charset="-128"/>
                <a:hlinkClick r:id="rId4" tooltip=".net"/>
              </a:rPr>
              <a:t>.net</a:t>
            </a:r>
            <a:r>
              <a:rPr lang="en-US" altLang="en-US">
                <a:ea typeface="ＭＳ Ｐゴシック" panose="020B0600070205080204" pitchFamily="34" charset="-128"/>
              </a:rPr>
              <a:t> names not yet registered</a:t>
            </a:r>
          </a:p>
          <a:p>
            <a:pPr lvl="1">
              <a:spcAft>
                <a:spcPts val="1200"/>
              </a:spcAft>
            </a:pPr>
            <a:r>
              <a:rPr lang="en-US" altLang="en-US">
                <a:ea typeface="ＭＳ Ｐゴシック" panose="020B0600070205080204" pitchFamily="34" charset="-128"/>
              </a:rPr>
              <a:t>September 15 – October 4, 2003</a:t>
            </a:r>
          </a:p>
          <a:p>
            <a:r>
              <a:rPr lang="en-US" altLang="en-US">
                <a:ea typeface="ＭＳ Ｐゴシック" panose="020B0600070205080204" pitchFamily="34" charset="-128"/>
              </a:rPr>
              <a:t>Redirection for these domain names to Verisign web portal:  “to help you search”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And serve you ads…and get “sponsored” search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Verisign and online advertising companies make $$</a:t>
            </a:r>
          </a:p>
          <a:p>
            <a:pPr lvl="1"/>
            <a:endParaRPr lang="en-US" altLang="en-US">
              <a:ea typeface="ＭＳ Ｐゴシック" panose="020B0600070205080204" pitchFamily="34" charset="-128"/>
            </a:endParaRPr>
          </a:p>
          <a:p>
            <a:pPr lvl="1"/>
            <a:endParaRPr lang="en-US" altLang="en-US">
              <a:ea typeface="ＭＳ Ｐゴシック" panose="020B0600070205080204" pitchFamily="34" charset="-128"/>
            </a:endParaRPr>
          </a:p>
        </p:txBody>
      </p:sp>
      <p:sp>
        <p:nvSpPr>
          <p:cNvPr id="71684" name="Rectangle 4">
            <a:extLst>
              <a:ext uri="{FF2B5EF4-FFF2-40B4-BE49-F238E27FC236}">
                <a16:creationId xmlns:a16="http://schemas.microsoft.com/office/drawing/2014/main" id="{27D72A17-41C4-0E4A-BAA6-08B665E95A9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084330ED-5CCD-8046-8352-94AD310C6424}" type="slidenum">
              <a:rPr lang="en-US" altLang="en-US" sz="1200">
                <a:solidFill>
                  <a:srgbClr val="898989"/>
                </a:solidFill>
              </a:rPr>
              <a:pPr eaLnBrk="1" hangingPunct="1"/>
              <a:t>23</a:t>
            </a:fld>
            <a:endParaRPr lang="en-US" altLang="en-US" sz="1200">
              <a:solidFill>
                <a:srgbClr val="89898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5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Title 1">
            <a:extLst>
              <a:ext uri="{FF2B5EF4-FFF2-40B4-BE49-F238E27FC236}">
                <a16:creationId xmlns:a16="http://schemas.microsoft.com/office/drawing/2014/main" id="{6164369D-344E-B64D-8291-8DE6B79422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DNS Integrity: Cache Poisoning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A9DFF8-DB0B-BD41-8E2F-833E3C458A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Was answer from an authoritative server?</a:t>
            </a:r>
          </a:p>
          <a:p>
            <a:pPr lvl="1">
              <a:spcAft>
                <a:spcPts val="1200"/>
              </a:spcAft>
            </a:pPr>
            <a:r>
              <a:rPr lang="en-US" altLang="en-US">
                <a:ea typeface="ＭＳ Ｐゴシック" panose="020B0600070205080204" pitchFamily="34" charset="-128"/>
              </a:rPr>
              <a:t>Or from somebody else?</a:t>
            </a:r>
          </a:p>
          <a:p>
            <a:r>
              <a:rPr lang="en-US" altLang="en-US">
                <a:ea typeface="ＭＳ Ｐゴシック" panose="020B0600070205080204" pitchFamily="34" charset="-128"/>
              </a:rPr>
              <a:t>DNS cache poisoning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Client asks for www.evil.com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Nameserver authoritative for www.evil.com returns additional section for (www.cnn.com, 1.2.3.4, A)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Thanks!  I won’t bother check what I asked for</a:t>
            </a:r>
          </a:p>
        </p:txBody>
      </p:sp>
      <p:sp>
        <p:nvSpPr>
          <p:cNvPr id="73732" name="Slide Number Placeholder 3">
            <a:extLst>
              <a:ext uri="{FF2B5EF4-FFF2-40B4-BE49-F238E27FC236}">
                <a16:creationId xmlns:a16="http://schemas.microsoft.com/office/drawing/2014/main" id="{E0C81AB8-D4F5-8D4C-A862-1E60F49DC9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882741C7-3EB6-434C-BF05-B7D3CD3359AC}" type="slidenum">
              <a:rPr lang="en-US" altLang="en-US" sz="1200">
                <a:solidFill>
                  <a:srgbClr val="898989"/>
                </a:solidFill>
              </a:rPr>
              <a:pPr eaLnBrk="1" hangingPunct="1"/>
              <a:t>24</a:t>
            </a:fld>
            <a:endParaRPr lang="en-US" altLang="en-US" sz="1200">
              <a:solidFill>
                <a:srgbClr val="89898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Title 1">
            <a:extLst>
              <a:ext uri="{FF2B5EF4-FFF2-40B4-BE49-F238E27FC236}">
                <a16:creationId xmlns:a16="http://schemas.microsoft.com/office/drawing/2014/main" id="{5B935B84-0908-984D-94F1-D9E2E89DC1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DNS Integrity: DNS Hijacking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CFF370-F012-D543-9DC3-1F9C5FF0DD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43000"/>
            <a:ext cx="8458200" cy="5334000"/>
          </a:xfrm>
        </p:spPr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To prevent cache poisoning, client remembers: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The domain name in the request</a:t>
            </a:r>
          </a:p>
          <a:p>
            <a:pPr lvl="1">
              <a:spcAft>
                <a:spcPts val="1200"/>
              </a:spcAft>
            </a:pPr>
            <a:r>
              <a:rPr lang="en-US" altLang="en-US">
                <a:ea typeface="ＭＳ Ｐゴシック" panose="020B0600070205080204" pitchFamily="34" charset="-128"/>
              </a:rPr>
              <a:t>A 16-bit request ID (used to demux UDP response) </a:t>
            </a:r>
          </a:p>
          <a:p>
            <a:r>
              <a:rPr lang="en-US" altLang="en-US">
                <a:ea typeface="ＭＳ Ｐゴシック" panose="020B0600070205080204" pitchFamily="34" charset="-128"/>
              </a:rPr>
              <a:t>DNS hijacking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16 bits:  65K possible IDs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What rate to enumerate all in 1 sec?  64B/packet</a:t>
            </a:r>
          </a:p>
          <a:p>
            <a:pPr lvl="1">
              <a:spcAft>
                <a:spcPts val="1200"/>
              </a:spcAft>
            </a:pPr>
            <a:r>
              <a:rPr lang="en-US" altLang="en-US">
                <a:ea typeface="ＭＳ Ｐゴシック" panose="020B0600070205080204" pitchFamily="34" charset="-128"/>
              </a:rPr>
              <a:t>64*65536*8 / 1024 / 1024 = 32 Mbps</a:t>
            </a:r>
          </a:p>
          <a:p>
            <a:r>
              <a:rPr lang="en-US" altLang="en-US">
                <a:ea typeface="ＭＳ Ｐゴシック" panose="020B0600070205080204" pitchFamily="34" charset="-128"/>
              </a:rPr>
              <a:t>Prevention: also randomize DNS source port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Kaminsky attack: this source port… wasn’t random</a:t>
            </a:r>
          </a:p>
        </p:txBody>
      </p:sp>
      <p:sp>
        <p:nvSpPr>
          <p:cNvPr id="74756" name="Slide Number Placeholder 3">
            <a:extLst>
              <a:ext uri="{FF2B5EF4-FFF2-40B4-BE49-F238E27FC236}">
                <a16:creationId xmlns:a16="http://schemas.microsoft.com/office/drawing/2014/main" id="{A84BAB5A-E525-2B4B-BE6E-C064E6F08A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BE1895E3-3009-B045-BE54-A90AA81C588C}" type="slidenum">
              <a:rPr lang="en-US" altLang="en-US" sz="1200">
                <a:solidFill>
                  <a:srgbClr val="898989"/>
                </a:solidFill>
              </a:rPr>
              <a:pPr eaLnBrk="1" hangingPunct="1"/>
              <a:t>25</a:t>
            </a:fld>
            <a:endParaRPr lang="en-US" altLang="en-US" sz="1200">
              <a:solidFill>
                <a:srgbClr val="898989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6E9E0FD-08C1-B14D-9AB3-EB549A4CB0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47750" y="6446995"/>
            <a:ext cx="71818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dirty="0"/>
              <a:t>http://</a:t>
            </a:r>
            <a:r>
              <a:rPr lang="en-US" altLang="en-US" dirty="0" err="1"/>
              <a:t>unixwiz.net</a:t>
            </a:r>
            <a:r>
              <a:rPr lang="en-US" altLang="en-US" dirty="0"/>
              <a:t>/</a:t>
            </a:r>
            <a:r>
              <a:rPr lang="en-US" altLang="en-US" dirty="0" err="1"/>
              <a:t>techtips</a:t>
            </a:r>
            <a:r>
              <a:rPr lang="en-US" altLang="en-US" dirty="0"/>
              <a:t>/</a:t>
            </a:r>
            <a:r>
              <a:rPr lang="en-US" altLang="en-US" dirty="0" err="1"/>
              <a:t>iguide-kaminsky-dns-vuln.html</a:t>
            </a:r>
            <a:endParaRPr lang="en-US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8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>
            <a:extLst>
              <a:ext uri="{FF2B5EF4-FFF2-40B4-BE49-F238E27FC236}">
                <a16:creationId xmlns:a16="http://schemas.microsoft.com/office/drawing/2014/main" id="{F99BFECE-D80C-CF42-A0A1-4E15686EF8A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327345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zh-CN" dirty="0">
                <a:ea typeface="ＭＳ Ｐゴシック" panose="020B0600070205080204" pitchFamily="34" charset="-128"/>
              </a:rPr>
              <a:t>Let’s strongly believe the answer!</a:t>
            </a:r>
            <a:br>
              <a:rPr lang="en-US" altLang="zh-CN" dirty="0">
                <a:ea typeface="ＭＳ Ｐゴシック" panose="020B0600070205080204" pitchFamily="34" charset="-128"/>
              </a:rPr>
            </a:br>
            <a:r>
              <a:rPr lang="en-US" altLang="zh-CN" dirty="0">
                <a:ea typeface="ＭＳ Ｐゴシック" panose="020B0600070205080204" pitchFamily="34" charset="-128"/>
              </a:rPr>
              <a:t>Enter DNSSEC</a:t>
            </a:r>
          </a:p>
        </p:txBody>
      </p:sp>
      <p:sp>
        <p:nvSpPr>
          <p:cNvPr id="75779" name="Rectangle 3">
            <a:extLst>
              <a:ext uri="{FF2B5EF4-FFF2-40B4-BE49-F238E27FC236}">
                <a16:creationId xmlns:a16="http://schemas.microsoft.com/office/drawing/2014/main" id="{2799B381-FDF2-234C-9591-DEEEBFF07EF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828800"/>
            <a:ext cx="8458200" cy="4953000"/>
          </a:xfrm>
        </p:spPr>
        <p:txBody>
          <a:bodyPr/>
          <a:lstStyle/>
          <a:p>
            <a:pPr eaLnBrk="1" hangingPunct="1">
              <a:lnSpc>
                <a:spcPct val="110000"/>
              </a:lnSpc>
              <a:spcAft>
                <a:spcPts val="2563"/>
              </a:spcAft>
            </a:pPr>
            <a:r>
              <a:rPr lang="en-US" altLang="zh-CN">
                <a:ea typeface="ＭＳ Ｐゴシック" panose="020B0600070205080204" pitchFamily="34" charset="-128"/>
              </a:rPr>
              <a:t>DNSSEC protects against data spoofing and corruption</a:t>
            </a:r>
          </a:p>
          <a:p>
            <a:pPr eaLnBrk="1" hangingPunct="1">
              <a:lnSpc>
                <a:spcPct val="110000"/>
              </a:lnSpc>
              <a:spcAft>
                <a:spcPts val="2563"/>
              </a:spcAft>
            </a:pPr>
            <a:r>
              <a:rPr lang="en-US" altLang="zh-CN">
                <a:ea typeface="ＭＳ Ｐゴシック" panose="020B0600070205080204" pitchFamily="34" charset="-128"/>
              </a:rPr>
              <a:t>DNSSEC also provides mechanisms to authenticate servers and requests</a:t>
            </a:r>
          </a:p>
          <a:p>
            <a:pPr eaLnBrk="1" hangingPunct="1">
              <a:lnSpc>
                <a:spcPct val="110000"/>
              </a:lnSpc>
              <a:spcAft>
                <a:spcPts val="2563"/>
              </a:spcAft>
            </a:pPr>
            <a:r>
              <a:rPr lang="en-US" altLang="zh-CN">
                <a:ea typeface="ＭＳ Ｐゴシック" panose="020B0600070205080204" pitchFamily="34" charset="-128"/>
              </a:rPr>
              <a:t>DNSSEC provides mechanisms to establish authenticity and integrity</a:t>
            </a:r>
          </a:p>
        </p:txBody>
      </p:sp>
      <p:sp>
        <p:nvSpPr>
          <p:cNvPr id="75780" name="Rectangle 4">
            <a:extLst>
              <a:ext uri="{FF2B5EF4-FFF2-40B4-BE49-F238E27FC236}">
                <a16:creationId xmlns:a16="http://schemas.microsoft.com/office/drawing/2014/main" id="{AA6BE2F1-F3AF-E041-8396-D3B0232B61D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E989000C-9069-4649-B4C2-2146AEBF0963}" type="slidenum">
              <a:rPr lang="en-US" altLang="en-US" sz="1200">
                <a:solidFill>
                  <a:srgbClr val="898989"/>
                </a:solidFill>
              </a:rPr>
              <a:pPr eaLnBrk="1" hangingPunct="1"/>
              <a:t>26</a:t>
            </a:fld>
            <a:endParaRPr lang="en-US" altLang="en-US" sz="1200">
              <a:solidFill>
                <a:srgbClr val="898989"/>
              </a:solidFill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>
            <a:extLst>
              <a:ext uri="{FF2B5EF4-FFF2-40B4-BE49-F238E27FC236}">
                <a16:creationId xmlns:a16="http://schemas.microsoft.com/office/drawing/2014/main" id="{CFB2AE54-0CFA-F648-8A07-FFCFDC3FEB1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>
                <a:ea typeface="ＭＳ Ｐゴシック" panose="020B0600070205080204" pitchFamily="34" charset="-128"/>
              </a:rPr>
              <a:t>PK-DNSSEC (Public Key)</a:t>
            </a:r>
          </a:p>
        </p:txBody>
      </p:sp>
      <p:sp>
        <p:nvSpPr>
          <p:cNvPr id="77827" name="Rectangle 3">
            <a:extLst>
              <a:ext uri="{FF2B5EF4-FFF2-40B4-BE49-F238E27FC236}">
                <a16:creationId xmlns:a16="http://schemas.microsoft.com/office/drawing/2014/main" id="{319EDA0E-FED0-8D43-BFCC-2E9E170BE07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>
                <a:ea typeface="ＭＳ Ｐゴシック" panose="020B0600070205080204" pitchFamily="34" charset="-128"/>
              </a:rPr>
              <a:t>The DNS servers sign the hash of resource record set with its private (signature) keys</a:t>
            </a:r>
          </a:p>
          <a:p>
            <a:pPr lvl="1">
              <a:spcAft>
                <a:spcPts val="1200"/>
              </a:spcAft>
            </a:pPr>
            <a:r>
              <a:rPr lang="en-US" altLang="zh-CN">
                <a:ea typeface="ＭＳ Ｐゴシック" panose="020B0600070205080204" pitchFamily="34" charset="-128"/>
              </a:rPr>
              <a:t>Public keys can be used to verify the SIGs</a:t>
            </a:r>
          </a:p>
          <a:p>
            <a:r>
              <a:rPr lang="en-US" altLang="zh-CN">
                <a:ea typeface="ＭＳ Ｐゴシック" panose="020B0600070205080204" pitchFamily="34" charset="-128"/>
              </a:rPr>
              <a:t>Leverages hierarchy:</a:t>
            </a:r>
          </a:p>
          <a:p>
            <a:pPr lvl="1"/>
            <a:r>
              <a:rPr lang="en-US" altLang="zh-CN">
                <a:ea typeface="ＭＳ Ｐゴシック" panose="020B0600070205080204" pitchFamily="34" charset="-128"/>
              </a:rPr>
              <a:t>Authenticity of name server’s public keys is established by a signature over the keys by the parent’s private key</a:t>
            </a:r>
          </a:p>
          <a:p>
            <a:pPr lvl="1"/>
            <a:r>
              <a:rPr lang="en-US" altLang="zh-CN">
                <a:ea typeface="ＭＳ Ｐゴシック" panose="020B0600070205080204" pitchFamily="34" charset="-128"/>
              </a:rPr>
              <a:t>In ideal case, only roots’ public keys need to be distributed out-of-band</a:t>
            </a:r>
          </a:p>
        </p:txBody>
      </p:sp>
      <p:sp>
        <p:nvSpPr>
          <p:cNvPr id="77828" name="Rectangle 4">
            <a:extLst>
              <a:ext uri="{FF2B5EF4-FFF2-40B4-BE49-F238E27FC236}">
                <a16:creationId xmlns:a16="http://schemas.microsoft.com/office/drawing/2014/main" id="{2AB5491B-85AC-5240-9FEE-AB6D61BC615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98AE5A8D-7EAC-FE4C-AFBE-127C9F72B92F}" type="slidenum">
              <a:rPr lang="en-US" altLang="en-US" sz="1200">
                <a:solidFill>
                  <a:srgbClr val="898989"/>
                </a:solidFill>
              </a:rPr>
              <a:pPr eaLnBrk="1" hangingPunct="1"/>
              <a:t>27</a:t>
            </a:fld>
            <a:endParaRPr lang="en-US" altLang="en-US" sz="1200">
              <a:solidFill>
                <a:srgbClr val="898989"/>
              </a:solidFill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>
            <a:extLst>
              <a:ext uri="{FF2B5EF4-FFF2-40B4-BE49-F238E27FC236}">
                <a16:creationId xmlns:a16="http://schemas.microsoft.com/office/drawing/2014/main" id="{19028892-A86B-B34B-95E2-E95899627DB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65163" y="152400"/>
            <a:ext cx="7793037" cy="1143000"/>
          </a:xfrm>
        </p:spPr>
        <p:txBody>
          <a:bodyPr/>
          <a:lstStyle/>
          <a:p>
            <a:pPr eaLnBrk="1" hangingPunct="1"/>
            <a:r>
              <a:rPr lang="en-US" altLang="zh-CN">
                <a:ea typeface="ＭＳ Ｐゴシック" panose="020B0600070205080204" pitchFamily="34" charset="-128"/>
              </a:rPr>
              <a:t>Verifying the Tree</a:t>
            </a:r>
          </a:p>
        </p:txBody>
      </p:sp>
      <p:sp>
        <p:nvSpPr>
          <p:cNvPr id="79875" name="Rectangle 3">
            <a:extLst>
              <a:ext uri="{FF2B5EF4-FFF2-40B4-BE49-F238E27FC236}">
                <a16:creationId xmlns:a16="http://schemas.microsoft.com/office/drawing/2014/main" id="{95C9EC5F-8F38-7349-B24C-1E417E9108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3276600"/>
            <a:ext cx="1125538" cy="914400"/>
          </a:xfrm>
          <a:prstGeom prst="rect">
            <a:avLst/>
          </a:prstGeom>
          <a:solidFill>
            <a:srgbClr val="BCEEFF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zh-CN" sz="24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stub</a:t>
            </a:r>
          </a:p>
          <a:p>
            <a:pPr eaLnBrk="1" hangingPunct="1"/>
            <a:r>
              <a:rPr lang="en-US" altLang="zh-CN" sz="24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resolver</a:t>
            </a:r>
          </a:p>
        </p:txBody>
      </p:sp>
      <p:sp>
        <p:nvSpPr>
          <p:cNvPr id="44036" name="Line 4">
            <a:extLst>
              <a:ext uri="{FF2B5EF4-FFF2-40B4-BE49-F238E27FC236}">
                <a16:creationId xmlns:a16="http://schemas.microsoft.com/office/drawing/2014/main" id="{06BABC06-06A3-3340-A98F-0788EF184009}"/>
              </a:ext>
            </a:extLst>
          </p:cNvPr>
          <p:cNvSpPr>
            <a:spLocks noChangeShapeType="1"/>
          </p:cNvSpPr>
          <p:nvPr/>
        </p:nvSpPr>
        <p:spPr bwMode="auto">
          <a:xfrm>
            <a:off x="1371600" y="3581400"/>
            <a:ext cx="14319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9877" name="Text Box 5">
            <a:extLst>
              <a:ext uri="{FF2B5EF4-FFF2-40B4-BE49-F238E27FC236}">
                <a16:creationId xmlns:a16="http://schemas.microsoft.com/office/drawing/2014/main" id="{7CE83B40-BD9E-9F43-A1F0-7FC84CF87A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503363"/>
            <a:ext cx="5486400" cy="554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300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Question:  www.cnn.com   ?</a:t>
            </a:r>
          </a:p>
        </p:txBody>
      </p:sp>
      <p:sp>
        <p:nvSpPr>
          <p:cNvPr id="44038" name="Rectangle 6">
            <a:extLst>
              <a:ext uri="{FF2B5EF4-FFF2-40B4-BE49-F238E27FC236}">
                <a16:creationId xmlns:a16="http://schemas.microsoft.com/office/drawing/2014/main" id="{E6DE6AF6-1AC0-0D46-A385-A84036DEDF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74788" y="3276600"/>
            <a:ext cx="1531937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zh-CN" sz="14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www.cnn.com A ?</a:t>
            </a:r>
          </a:p>
        </p:txBody>
      </p:sp>
      <p:sp>
        <p:nvSpPr>
          <p:cNvPr id="79879" name="Rectangle 7">
            <a:extLst>
              <a:ext uri="{FF2B5EF4-FFF2-40B4-BE49-F238E27FC236}">
                <a16:creationId xmlns:a16="http://schemas.microsoft.com/office/drawing/2014/main" id="{FCF1050A-1969-D748-92C7-5A3A8CC474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19400" y="3124200"/>
            <a:ext cx="1617663" cy="1295400"/>
          </a:xfrm>
          <a:prstGeom prst="rect">
            <a:avLst/>
          </a:prstGeom>
          <a:solidFill>
            <a:srgbClr val="BCEEFF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zh-CN" sz="24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resolver</a:t>
            </a:r>
          </a:p>
        </p:txBody>
      </p:sp>
      <p:sp>
        <p:nvSpPr>
          <p:cNvPr id="79880" name="Rectangle 8">
            <a:extLst>
              <a:ext uri="{FF2B5EF4-FFF2-40B4-BE49-F238E27FC236}">
                <a16:creationId xmlns:a16="http://schemas.microsoft.com/office/drawing/2014/main" id="{36EEFCDC-21CA-4944-A245-AA07E286AD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38888" y="2514600"/>
            <a:ext cx="2462212" cy="457200"/>
          </a:xfrm>
          <a:prstGeom prst="rect">
            <a:avLst/>
          </a:prstGeom>
          <a:solidFill>
            <a:srgbClr val="BCEEFF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zh-CN" altLang="en-US" sz="240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rPr>
              <a:t>.</a:t>
            </a:r>
            <a:r>
              <a:rPr lang="en-US" altLang="zh-CN" sz="24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(root)</a:t>
            </a:r>
          </a:p>
        </p:txBody>
      </p:sp>
      <p:sp>
        <p:nvSpPr>
          <p:cNvPr id="44041" name="Rectangle 9">
            <a:extLst>
              <a:ext uri="{FF2B5EF4-FFF2-40B4-BE49-F238E27FC236}">
                <a16:creationId xmlns:a16="http://schemas.microsoft.com/office/drawing/2014/main" id="{3E0D8DBD-FCE2-1C41-A967-3469EC9B8257}"/>
              </a:ext>
            </a:extLst>
          </p:cNvPr>
          <p:cNvSpPr>
            <a:spLocks noChangeArrowheads="1"/>
          </p:cNvSpPr>
          <p:nvPr/>
        </p:nvSpPr>
        <p:spPr bwMode="auto">
          <a:xfrm rot="-1829000">
            <a:off x="4548188" y="2754313"/>
            <a:ext cx="1531937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zh-CN" sz="14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www.cnn.com A ?</a:t>
            </a:r>
          </a:p>
        </p:txBody>
      </p:sp>
      <p:sp>
        <p:nvSpPr>
          <p:cNvPr id="44042" name="Line 10">
            <a:extLst>
              <a:ext uri="{FF2B5EF4-FFF2-40B4-BE49-F238E27FC236}">
                <a16:creationId xmlns:a16="http://schemas.microsoft.com/office/drawing/2014/main" id="{F455D3A6-1D3A-4244-81D7-2ECE0B8780C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419600" y="2590800"/>
            <a:ext cx="1905000" cy="1143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43" name="Line 11">
            <a:extLst>
              <a:ext uri="{FF2B5EF4-FFF2-40B4-BE49-F238E27FC236}">
                <a16:creationId xmlns:a16="http://schemas.microsoft.com/office/drawing/2014/main" id="{7533BA2D-96EE-7746-A065-2E09BCDB2ED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421188" y="2743200"/>
            <a:ext cx="1903412" cy="1143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44" name="Rectangle 12">
            <a:extLst>
              <a:ext uri="{FF2B5EF4-FFF2-40B4-BE49-F238E27FC236}">
                <a16:creationId xmlns:a16="http://schemas.microsoft.com/office/drawing/2014/main" id="{FCE6DB4A-A1BD-9D48-A080-B47AB4E3E7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57800" y="3048000"/>
            <a:ext cx="3048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algn="l" eaLnBrk="1" hangingPunct="1"/>
            <a:r>
              <a:rPr lang="en-US" altLang="zh-CN" sz="14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  ask .com server</a:t>
            </a:r>
          </a:p>
          <a:p>
            <a:pPr algn="l" eaLnBrk="1" hangingPunct="1"/>
            <a:r>
              <a:rPr lang="en-US" altLang="zh-CN" sz="14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1400">
                <a:solidFill>
                  <a:schemeClr val="hlin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SIG (ip addr and PK of .com server)</a:t>
            </a:r>
          </a:p>
        </p:txBody>
      </p:sp>
      <p:sp>
        <p:nvSpPr>
          <p:cNvPr id="44045" name="Rectangle 13">
            <a:extLst>
              <a:ext uri="{FF2B5EF4-FFF2-40B4-BE49-F238E27FC236}">
                <a16:creationId xmlns:a16="http://schemas.microsoft.com/office/drawing/2014/main" id="{706152CC-ABA2-EC49-9F5F-11487F8D61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00800" y="3810000"/>
            <a:ext cx="2462213" cy="457200"/>
          </a:xfrm>
          <a:prstGeom prst="rect">
            <a:avLst/>
          </a:prstGeom>
          <a:solidFill>
            <a:srgbClr val="BCEEFF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zh-CN" sz="240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rPr>
              <a:t>.</a:t>
            </a:r>
            <a:r>
              <a:rPr lang="en-US" altLang="zh-CN" sz="24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com</a:t>
            </a:r>
          </a:p>
        </p:txBody>
      </p:sp>
      <p:sp>
        <p:nvSpPr>
          <p:cNvPr id="44046" name="Rectangle 14">
            <a:extLst>
              <a:ext uri="{FF2B5EF4-FFF2-40B4-BE49-F238E27FC236}">
                <a16:creationId xmlns:a16="http://schemas.microsoft.com/office/drawing/2014/main" id="{7B4F1087-312F-2348-8158-247D7935D2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8200" y="3733800"/>
            <a:ext cx="1531938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zh-CN" sz="14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www.cnn.com A ?</a:t>
            </a:r>
          </a:p>
        </p:txBody>
      </p:sp>
      <p:sp>
        <p:nvSpPr>
          <p:cNvPr id="44047" name="Line 15">
            <a:extLst>
              <a:ext uri="{FF2B5EF4-FFF2-40B4-BE49-F238E27FC236}">
                <a16:creationId xmlns:a16="http://schemas.microsoft.com/office/drawing/2014/main" id="{84F79745-F566-1242-857E-68F727327B6C}"/>
              </a:ext>
            </a:extLst>
          </p:cNvPr>
          <p:cNvSpPr>
            <a:spLocks noChangeShapeType="1"/>
          </p:cNvSpPr>
          <p:nvPr/>
        </p:nvSpPr>
        <p:spPr bwMode="auto">
          <a:xfrm>
            <a:off x="4495800" y="4038600"/>
            <a:ext cx="1905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48" name="Rectangle 16">
            <a:extLst>
              <a:ext uri="{FF2B5EF4-FFF2-40B4-BE49-F238E27FC236}">
                <a16:creationId xmlns:a16="http://schemas.microsoft.com/office/drawing/2014/main" id="{FF1B51B7-A2F0-C14D-84EC-72839FC30D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57725" y="4191000"/>
            <a:ext cx="30384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algn="l" eaLnBrk="1" hangingPunct="1"/>
            <a:r>
              <a:rPr lang="en-US" altLang="zh-CN" sz="14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ask cnn.com server   </a:t>
            </a:r>
          </a:p>
          <a:p>
            <a:pPr algn="l" eaLnBrk="1" hangingPunct="1"/>
            <a:r>
              <a:rPr lang="en-US" altLang="zh-CN" sz="1400">
                <a:solidFill>
                  <a:schemeClr val="hlin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SIG (ip addr and PK of cnn.com server)</a:t>
            </a:r>
          </a:p>
        </p:txBody>
      </p:sp>
      <p:sp>
        <p:nvSpPr>
          <p:cNvPr id="44049" name="Line 17">
            <a:extLst>
              <a:ext uri="{FF2B5EF4-FFF2-40B4-BE49-F238E27FC236}">
                <a16:creationId xmlns:a16="http://schemas.microsoft.com/office/drawing/2014/main" id="{3658A7CF-14B9-C942-A7E9-45AB73CB508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419600" y="4191000"/>
            <a:ext cx="1981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50" name="Rectangle 18">
            <a:extLst>
              <a:ext uri="{FF2B5EF4-FFF2-40B4-BE49-F238E27FC236}">
                <a16:creationId xmlns:a16="http://schemas.microsoft.com/office/drawing/2014/main" id="{B8FF1BBE-B742-D94F-A5F0-2F0CB2D397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24600" y="6096000"/>
            <a:ext cx="2463800" cy="533400"/>
          </a:xfrm>
          <a:prstGeom prst="rect">
            <a:avLst/>
          </a:prstGeom>
          <a:solidFill>
            <a:srgbClr val="BCEEFF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zh-CN" sz="24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cnn.com</a:t>
            </a:r>
          </a:p>
        </p:txBody>
      </p:sp>
      <p:sp>
        <p:nvSpPr>
          <p:cNvPr id="44051" name="Line 19">
            <a:extLst>
              <a:ext uri="{FF2B5EF4-FFF2-40B4-BE49-F238E27FC236}">
                <a16:creationId xmlns:a16="http://schemas.microsoft.com/office/drawing/2014/main" id="{B981BF08-07B0-5F43-9DD7-E41467E06EFA}"/>
              </a:ext>
            </a:extLst>
          </p:cNvPr>
          <p:cNvSpPr>
            <a:spLocks noChangeShapeType="1"/>
          </p:cNvSpPr>
          <p:nvPr/>
        </p:nvSpPr>
        <p:spPr bwMode="auto">
          <a:xfrm>
            <a:off x="4038600" y="4419600"/>
            <a:ext cx="2286000" cy="1905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52" name="Line 20">
            <a:extLst>
              <a:ext uri="{FF2B5EF4-FFF2-40B4-BE49-F238E27FC236}">
                <a16:creationId xmlns:a16="http://schemas.microsoft.com/office/drawing/2014/main" id="{D056A544-6B39-9E42-B9D2-232BC2212D25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3810000" y="4419600"/>
            <a:ext cx="2514600" cy="2133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53" name="Rectangle 21">
            <a:extLst>
              <a:ext uri="{FF2B5EF4-FFF2-40B4-BE49-F238E27FC236}">
                <a16:creationId xmlns:a16="http://schemas.microsoft.com/office/drawing/2014/main" id="{255F5A09-D593-0549-BC69-8F499E175C6A}"/>
              </a:ext>
            </a:extLst>
          </p:cNvPr>
          <p:cNvSpPr>
            <a:spLocks noChangeArrowheads="1"/>
          </p:cNvSpPr>
          <p:nvPr/>
        </p:nvSpPr>
        <p:spPr bwMode="auto">
          <a:xfrm rot="2400000">
            <a:off x="4662488" y="5103813"/>
            <a:ext cx="15303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zh-CN" sz="14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www.cnn.com A ?</a:t>
            </a:r>
          </a:p>
        </p:txBody>
      </p:sp>
      <p:sp>
        <p:nvSpPr>
          <p:cNvPr id="44054" name="Rectangle 22">
            <a:extLst>
              <a:ext uri="{FF2B5EF4-FFF2-40B4-BE49-F238E27FC236}">
                <a16:creationId xmlns:a16="http://schemas.microsoft.com/office/drawing/2014/main" id="{A9277BD9-1F99-DD42-9632-0C82BC9CFB27}"/>
              </a:ext>
            </a:extLst>
          </p:cNvPr>
          <p:cNvSpPr>
            <a:spLocks noChangeArrowheads="1"/>
          </p:cNvSpPr>
          <p:nvPr/>
        </p:nvSpPr>
        <p:spPr bwMode="auto">
          <a:xfrm rot="2334887">
            <a:off x="4021138" y="5381625"/>
            <a:ext cx="17176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zh-CN" sz="1400">
                <a:solidFill>
                  <a:schemeClr val="hlin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SIG (xxx.xxx.xxx.xxx)</a:t>
            </a:r>
          </a:p>
        </p:txBody>
      </p:sp>
      <p:sp>
        <p:nvSpPr>
          <p:cNvPr id="44055" name="Rectangle 23">
            <a:extLst>
              <a:ext uri="{FF2B5EF4-FFF2-40B4-BE49-F238E27FC236}">
                <a16:creationId xmlns:a16="http://schemas.microsoft.com/office/drawing/2014/main" id="{243FBFF6-EB90-184D-A728-7D5F4E137B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1600" y="3733800"/>
            <a:ext cx="1338263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zh-CN" sz="14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xxx.xxx.xxx.xxx</a:t>
            </a:r>
          </a:p>
        </p:txBody>
      </p:sp>
      <p:sp>
        <p:nvSpPr>
          <p:cNvPr id="44056" name="Line 24">
            <a:extLst>
              <a:ext uri="{FF2B5EF4-FFF2-40B4-BE49-F238E27FC236}">
                <a16:creationId xmlns:a16="http://schemas.microsoft.com/office/drawing/2014/main" id="{FAC750FF-7034-9B4F-9C20-7BB418B70AD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371600" y="3733800"/>
            <a:ext cx="14319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57" name="Freeform 25">
            <a:extLst>
              <a:ext uri="{FF2B5EF4-FFF2-40B4-BE49-F238E27FC236}">
                <a16:creationId xmlns:a16="http://schemas.microsoft.com/office/drawing/2014/main" id="{D1DDECAE-8343-0342-A803-BB7EB89127BE}"/>
              </a:ext>
            </a:extLst>
          </p:cNvPr>
          <p:cNvSpPr>
            <a:spLocks/>
          </p:cNvSpPr>
          <p:nvPr/>
        </p:nvSpPr>
        <p:spPr bwMode="auto">
          <a:xfrm>
            <a:off x="2971800" y="4419600"/>
            <a:ext cx="574675" cy="469900"/>
          </a:xfrm>
          <a:custGeom>
            <a:avLst/>
            <a:gdLst>
              <a:gd name="T0" fmla="*/ 2147483647 w 392"/>
              <a:gd name="T1" fmla="*/ 0 h 296"/>
              <a:gd name="T2" fmla="*/ 2147483647 w 392"/>
              <a:gd name="T3" fmla="*/ 2147483647 h 296"/>
              <a:gd name="T4" fmla="*/ 2147483647 w 392"/>
              <a:gd name="T5" fmla="*/ 2147483647 h 296"/>
              <a:gd name="T6" fmla="*/ 0 60000 65536"/>
              <a:gd name="T7" fmla="*/ 0 60000 65536"/>
              <a:gd name="T8" fmla="*/ 0 60000 65536"/>
              <a:gd name="T9" fmla="*/ 0 w 392"/>
              <a:gd name="T10" fmla="*/ 0 h 296"/>
              <a:gd name="T11" fmla="*/ 392 w 392"/>
              <a:gd name="T12" fmla="*/ 296 h 29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92" h="296">
                <a:moveTo>
                  <a:pt x="56" y="0"/>
                </a:moveTo>
                <a:cubicBezTo>
                  <a:pt x="28" y="140"/>
                  <a:pt x="0" y="280"/>
                  <a:pt x="56" y="288"/>
                </a:cubicBezTo>
                <a:cubicBezTo>
                  <a:pt x="112" y="296"/>
                  <a:pt x="252" y="172"/>
                  <a:pt x="392" y="48"/>
                </a:cubicBezTo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4058" name="Text Box 26">
            <a:extLst>
              <a:ext uri="{FF2B5EF4-FFF2-40B4-BE49-F238E27FC236}">
                <a16:creationId xmlns:a16="http://schemas.microsoft.com/office/drawing/2014/main" id="{3638B364-6CDB-1240-A7B8-B20390A259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7000" y="4876800"/>
            <a:ext cx="11334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zh-CN" sz="14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add to cache</a:t>
            </a:r>
          </a:p>
        </p:txBody>
      </p:sp>
      <p:sp>
        <p:nvSpPr>
          <p:cNvPr id="79899" name="Text Box 30">
            <a:extLst>
              <a:ext uri="{FF2B5EF4-FFF2-40B4-BE49-F238E27FC236}">
                <a16:creationId xmlns:a16="http://schemas.microsoft.com/office/drawing/2014/main" id="{D4FD2CC3-DD7B-4146-84E1-E1E83589D1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2968625"/>
            <a:ext cx="1684338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folHlink"/>
              </a:buClr>
            </a:pPr>
            <a:r>
              <a:rPr lang="en-US" altLang="zh-CN" sz="14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src.cs.princeton.edu</a:t>
            </a:r>
          </a:p>
        </p:txBody>
      </p:sp>
      <p:sp>
        <p:nvSpPr>
          <p:cNvPr id="79900" name="Text Box 31">
            <a:extLst>
              <a:ext uri="{FF2B5EF4-FFF2-40B4-BE49-F238E27FC236}">
                <a16:creationId xmlns:a16="http://schemas.microsoft.com/office/drawing/2014/main" id="{A274C21F-4208-9949-A776-8340A2C8B5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43200" y="2743200"/>
            <a:ext cx="1741488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folHlink"/>
              </a:buClr>
            </a:pPr>
            <a:r>
              <a:rPr lang="en-US" altLang="zh-CN" sz="14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dns.cs.princeton.edu</a:t>
            </a:r>
            <a:endParaRPr lang="zh-CN" altLang="en-US" sz="1400">
              <a:solidFill>
                <a:srgbClr val="000000"/>
              </a:solidFill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  <p:sp>
        <p:nvSpPr>
          <p:cNvPr id="44064" name="Text Box 32">
            <a:extLst>
              <a:ext uri="{FF2B5EF4-FFF2-40B4-BE49-F238E27FC236}">
                <a16:creationId xmlns:a16="http://schemas.microsoft.com/office/drawing/2014/main" id="{6330680F-73D8-3546-B3FA-6EDC2B4505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4051300"/>
            <a:ext cx="1143000" cy="825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folHlink"/>
              </a:buClr>
            </a:pPr>
            <a:r>
              <a:rPr kumimoji="1" lang="en-US" altLang="zh-CN" sz="1400">
                <a:solidFill>
                  <a:schemeClr val="hlin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transaction 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</a:pPr>
            <a:r>
              <a:rPr kumimoji="1" lang="en-US" altLang="zh-CN" sz="1400">
                <a:solidFill>
                  <a:schemeClr val="hlin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signatures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</a:pPr>
            <a:endParaRPr kumimoji="1" lang="en-US" altLang="zh-CN" sz="1400">
              <a:solidFill>
                <a:schemeClr val="hlin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9902" name="Rectangle 4">
            <a:extLst>
              <a:ext uri="{FF2B5EF4-FFF2-40B4-BE49-F238E27FC236}">
                <a16:creationId xmlns:a16="http://schemas.microsoft.com/office/drawing/2014/main" id="{3287B397-A638-1D4D-8413-EA52549333E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09A26022-A5DE-6743-9A6F-29532496E042}" type="slidenum">
              <a:rPr lang="en-US" altLang="en-US" sz="1200">
                <a:solidFill>
                  <a:srgbClr val="89898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pPr eaLnBrk="1" hangingPunct="1"/>
              <a:t>28</a:t>
            </a:fld>
            <a:endParaRPr lang="en-US" altLang="en-US" sz="1200">
              <a:solidFill>
                <a:srgbClr val="898989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440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40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900" decel="100000" fill="hold"/>
                                        <p:tgtEl>
                                          <p:spTgt spid="440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40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440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44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900" decel="100000" fill="hold"/>
                                        <p:tgtEl>
                                          <p:spTgt spid="44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4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8" grpId="0"/>
      <p:bldP spid="44041" grpId="0"/>
      <p:bldP spid="44044" grpId="0"/>
      <p:bldP spid="44045" grpId="0" animBg="1"/>
      <p:bldP spid="44046" grpId="0"/>
      <p:bldP spid="44048" grpId="0"/>
      <p:bldP spid="44050" grpId="0" animBg="1"/>
      <p:bldP spid="44053" grpId="0"/>
      <p:bldP spid="44054" grpId="0"/>
      <p:bldP spid="44055" grpId="0"/>
      <p:bldP spid="44057" grpId="0" animBg="1"/>
      <p:bldP spid="44058" grpId="0"/>
      <p:bldP spid="44064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Title 1">
            <a:extLst>
              <a:ext uri="{FF2B5EF4-FFF2-40B4-BE49-F238E27FC236}">
                <a16:creationId xmlns:a16="http://schemas.microsoft.com/office/drawing/2014/main" id="{6F2A99B4-91B9-EF4B-9476-34DAD1CF33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Conclusions</a:t>
            </a:r>
          </a:p>
        </p:txBody>
      </p:sp>
      <p:sp>
        <p:nvSpPr>
          <p:cNvPr id="81923" name="Content Placeholder 2">
            <a:extLst>
              <a:ext uri="{FF2B5EF4-FFF2-40B4-BE49-F238E27FC236}">
                <a16:creationId xmlns:a16="http://schemas.microsoft.com/office/drawing/2014/main" id="{CA1566F3-13EB-0643-B74D-212FA3C7EC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>
                <a:ea typeface="ＭＳ Ｐゴシック" panose="020B0600070205080204" pitchFamily="34" charset="-128"/>
              </a:rPr>
              <a:t>Security at many layers</a:t>
            </a:r>
          </a:p>
          <a:p>
            <a:pPr lvl="1"/>
            <a:r>
              <a:rPr lang="en-US" altLang="en-US" dirty="0">
                <a:ea typeface="ＭＳ Ｐゴシック" panose="020B0600070205080204" pitchFamily="34" charset="-128"/>
              </a:rPr>
              <a:t>Application, transport, and network layers</a:t>
            </a:r>
          </a:p>
          <a:p>
            <a:pPr lvl="1">
              <a:spcAft>
                <a:spcPts val="600"/>
              </a:spcAft>
            </a:pPr>
            <a:r>
              <a:rPr lang="en-US" altLang="en-US" dirty="0">
                <a:ea typeface="ＭＳ Ｐゴシック" panose="020B0600070205080204" pitchFamily="34" charset="-128"/>
              </a:rPr>
              <a:t>Customized to the properties and requirements</a:t>
            </a:r>
          </a:p>
          <a:p>
            <a:r>
              <a:rPr lang="en-US" altLang="en-US" dirty="0">
                <a:ea typeface="ＭＳ Ｐゴシック" panose="020B0600070205080204" pitchFamily="34" charset="-128"/>
              </a:rPr>
              <a:t>Exchanging keys</a:t>
            </a:r>
          </a:p>
          <a:p>
            <a:pPr lvl="1"/>
            <a:r>
              <a:rPr lang="en-US" altLang="en-US" dirty="0">
                <a:ea typeface="ＭＳ Ｐゴシック" panose="020B0600070205080204" pitchFamily="34" charset="-128"/>
              </a:rPr>
              <a:t>Public key certificates</a:t>
            </a:r>
          </a:p>
          <a:p>
            <a:pPr lvl="1">
              <a:spcAft>
                <a:spcPts val="600"/>
              </a:spcAft>
            </a:pPr>
            <a:r>
              <a:rPr lang="en-US" altLang="en-US" dirty="0">
                <a:ea typeface="ＭＳ Ｐゴシック" panose="020B0600070205080204" pitchFamily="34" charset="-128"/>
              </a:rPr>
              <a:t>Certificate authorities vs. Web of trust</a:t>
            </a:r>
          </a:p>
          <a:p>
            <a:r>
              <a:rPr lang="en-US" altLang="en-US" dirty="0">
                <a:ea typeface="ＭＳ Ｐゴシック" panose="020B0600070205080204" pitchFamily="34" charset="-128"/>
              </a:rPr>
              <a:t>Next time</a:t>
            </a:r>
          </a:p>
          <a:p>
            <a:pPr lvl="1">
              <a:spcAft>
                <a:spcPts val="600"/>
              </a:spcAft>
            </a:pPr>
            <a:r>
              <a:rPr lang="en-US" altLang="en-US" dirty="0">
                <a:ea typeface="ＭＳ Ｐゴシック" panose="020B0600070205080204" pitchFamily="34" charset="-128"/>
              </a:rPr>
              <a:t>Interdomain routing security</a:t>
            </a:r>
          </a:p>
          <a:p>
            <a:r>
              <a:rPr lang="en-US" altLang="en-US" dirty="0">
                <a:ea typeface="ＭＳ Ｐゴシック" panose="020B0600070205080204" pitchFamily="34" charset="-128"/>
              </a:rPr>
              <a:t>Learn more: take COS 432 next year!</a:t>
            </a:r>
          </a:p>
        </p:txBody>
      </p:sp>
      <p:sp>
        <p:nvSpPr>
          <p:cNvPr id="81924" name="Slide Number Placeholder 3">
            <a:extLst>
              <a:ext uri="{FF2B5EF4-FFF2-40B4-BE49-F238E27FC236}">
                <a16:creationId xmlns:a16="http://schemas.microsoft.com/office/drawing/2014/main" id="{EFBB3FB3-BDE1-E249-A1BB-29B4A8BBC1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CB218310-7893-614B-B596-4094753B556B}" type="slidenum">
              <a:rPr lang="en-US" altLang="en-US" sz="1200">
                <a:solidFill>
                  <a:srgbClr val="898989"/>
                </a:solidFill>
              </a:rPr>
              <a:pPr eaLnBrk="1" hangingPunct="1"/>
              <a:t>29</a:t>
            </a:fld>
            <a:endParaRPr lang="en-US" altLang="en-US" sz="1200">
              <a:solidFill>
                <a:srgbClr val="898989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8BF8D0AA-1BA8-1743-9F50-41910F1E7E5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54690" y="2699305"/>
            <a:ext cx="7772400" cy="1470025"/>
          </a:xfrm>
        </p:spPr>
        <p:txBody>
          <a:bodyPr/>
          <a:lstStyle/>
          <a:p>
            <a:r>
              <a:rPr lang="en-US" dirty="0"/>
              <a:t>Continuation of </a:t>
            </a:r>
            <a:r>
              <a:rPr lang="en-US" dirty="0" err="1"/>
              <a:t>Lec</a:t>
            </a:r>
            <a:r>
              <a:rPr lang="en-US" dirty="0"/>
              <a:t> 18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F753D5A-EC20-C944-81D3-D4BDA650C6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B9B0A-24D8-4243-9180-8F06D9E1FA0B}" type="slidenum">
              <a:rPr lang="en-US" altLang="en-US" smtClean="0"/>
              <a:pPr/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273320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itle 4">
            <a:extLst>
              <a:ext uri="{FF2B5EF4-FFF2-40B4-BE49-F238E27FC236}">
                <a16:creationId xmlns:a16="http://schemas.microsoft.com/office/drawing/2014/main" id="{E67A0035-092D-5E4A-835B-FF96825CD3A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en-US" dirty="0">
                <a:ea typeface="ＭＳ Ｐゴシック" panose="020B0600070205080204" pitchFamily="34" charset="-128"/>
              </a:rPr>
              <a:t>Transport Layer Security (TLS)</a:t>
            </a:r>
          </a:p>
        </p:txBody>
      </p:sp>
      <p:sp>
        <p:nvSpPr>
          <p:cNvPr id="6" name="Subtitle 5">
            <a:extLst>
              <a:ext uri="{FF2B5EF4-FFF2-40B4-BE49-F238E27FC236}">
                <a16:creationId xmlns:a16="http://schemas.microsoft.com/office/drawing/2014/main" id="{E544600D-3A7D-E14B-9B76-63E8E00DA7B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886200"/>
            <a:ext cx="6858000" cy="1752600"/>
          </a:xfrm>
        </p:spPr>
        <p:txBody>
          <a:bodyPr/>
          <a:lstStyle/>
          <a:p>
            <a:r>
              <a:rPr lang="en-US" altLang="en-US">
                <a:solidFill>
                  <a:srgbClr val="898989"/>
                </a:solidFill>
                <a:ea typeface="ＭＳ Ｐゴシック" panose="020B0600070205080204" pitchFamily="34" charset="-128"/>
              </a:rPr>
              <a:t>Based on the earlier Secure Socket Layer (SSL) originally developed by Netscape</a:t>
            </a:r>
          </a:p>
        </p:txBody>
      </p:sp>
      <p:sp>
        <p:nvSpPr>
          <p:cNvPr id="37892" name="Slide Number Placeholder 3">
            <a:extLst>
              <a:ext uri="{FF2B5EF4-FFF2-40B4-BE49-F238E27FC236}">
                <a16:creationId xmlns:a16="http://schemas.microsoft.com/office/drawing/2014/main" id="{41159FDB-0863-954E-B123-750AF85C07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B892C993-0201-354D-BDCC-C4D783FF92D1}" type="slidenum">
              <a:rPr lang="en-US" altLang="en-US" sz="1200">
                <a:solidFill>
                  <a:srgbClr val="898989"/>
                </a:solidFill>
              </a:rPr>
              <a:pPr eaLnBrk="1" hangingPunct="1"/>
              <a:t>4</a:t>
            </a:fld>
            <a:endParaRPr lang="en-US" altLang="en-US" sz="120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87534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le 1">
            <a:extLst>
              <a:ext uri="{FF2B5EF4-FFF2-40B4-BE49-F238E27FC236}">
                <a16:creationId xmlns:a16="http://schemas.microsoft.com/office/drawing/2014/main" id="{06444B14-9A85-034F-AE0D-AC8F02F50E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TLS Handshake Protocol</a:t>
            </a:r>
            <a:endParaRPr lang="en-US" altLang="en-US" sz="2400">
              <a:ea typeface="ＭＳ Ｐゴシック" panose="020B0600070205080204" pitchFamily="34" charset="-128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936066-EB42-1D4B-AFFA-63499D0DC56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28600" y="1600200"/>
            <a:ext cx="4038600" cy="4525963"/>
          </a:xfrm>
        </p:spPr>
        <p:txBody>
          <a:bodyPr/>
          <a:lstStyle/>
          <a:p>
            <a:r>
              <a:rPr lang="en-US" altLang="en-US" sz="2400">
                <a:solidFill>
                  <a:srgbClr val="000000"/>
                </a:solidFill>
                <a:ea typeface="ＭＳ Ｐゴシック" panose="020B0600070205080204" pitchFamily="34" charset="-128"/>
              </a:rPr>
              <a:t>Send new random value,  list of supported ciphers</a:t>
            </a:r>
          </a:p>
          <a:p>
            <a:endParaRPr lang="en-US" altLang="en-US" sz="2400">
              <a:solidFill>
                <a:srgbClr val="000000"/>
              </a:solidFill>
              <a:ea typeface="ＭＳ Ｐゴシック" panose="020B0600070205080204" pitchFamily="34" charset="-128"/>
            </a:endParaRPr>
          </a:p>
          <a:p>
            <a:r>
              <a:rPr lang="en-US" altLang="en-US" sz="2400">
                <a:solidFill>
                  <a:srgbClr val="000000"/>
                </a:solidFill>
                <a:ea typeface="ＭＳ Ｐゴシック" panose="020B0600070205080204" pitchFamily="34" charset="-128"/>
              </a:rPr>
              <a:t>Send pre-secret, encrypted under PK</a:t>
            </a:r>
          </a:p>
          <a:p>
            <a:endParaRPr lang="en-US" altLang="en-US" sz="2400">
              <a:solidFill>
                <a:srgbClr val="000000"/>
              </a:solidFill>
              <a:ea typeface="ＭＳ Ｐゴシック" panose="020B0600070205080204" pitchFamily="34" charset="-128"/>
            </a:endParaRPr>
          </a:p>
          <a:p>
            <a:pPr>
              <a:spcAft>
                <a:spcPts val="600"/>
              </a:spcAft>
            </a:pPr>
            <a:r>
              <a:rPr lang="en-US" altLang="en-US" sz="2400">
                <a:solidFill>
                  <a:srgbClr val="000000"/>
                </a:solidFill>
                <a:ea typeface="ＭＳ Ｐゴシック" panose="020B0600070205080204" pitchFamily="34" charset="-128"/>
              </a:rPr>
              <a:t>Create shared secret key from pre-secret and random </a:t>
            </a:r>
          </a:p>
          <a:p>
            <a:r>
              <a:rPr lang="en-US" altLang="en-US" sz="2400">
                <a:solidFill>
                  <a:srgbClr val="000000"/>
                </a:solidFill>
                <a:ea typeface="ＭＳ Ｐゴシック" panose="020B0600070205080204" pitchFamily="34" charset="-128"/>
              </a:rPr>
              <a:t>Switch to new symmetric-key cipher using shared key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5A4A6DA-A88B-8C4E-8633-FA7E55FC44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953000" y="1600200"/>
            <a:ext cx="4038600" cy="4525963"/>
          </a:xfrm>
        </p:spPr>
        <p:txBody>
          <a:bodyPr/>
          <a:lstStyle/>
          <a:p>
            <a:pPr>
              <a:spcAft>
                <a:spcPts val="1800"/>
              </a:spcAft>
              <a:buFont typeface="Arial" panose="020B0604020202020204" pitchFamily="34" charset="0"/>
              <a:buNone/>
            </a:pPr>
            <a:endParaRPr lang="en-US" altLang="en-US" sz="2400">
              <a:solidFill>
                <a:srgbClr val="000000"/>
              </a:solidFill>
              <a:ea typeface="ＭＳ Ｐゴシック" panose="020B0600070205080204" pitchFamily="34" charset="-128"/>
            </a:endParaRPr>
          </a:p>
          <a:p>
            <a:r>
              <a:rPr lang="en-US" altLang="en-US" sz="2400">
                <a:solidFill>
                  <a:srgbClr val="000000"/>
                </a:solidFill>
                <a:ea typeface="ＭＳ Ｐゴシック" panose="020B0600070205080204" pitchFamily="34" charset="-128"/>
              </a:rPr>
              <a:t>Send new random value,     digital certificate with PK</a:t>
            </a:r>
          </a:p>
          <a:p>
            <a:endParaRPr lang="en-US" altLang="en-US" sz="2400">
              <a:solidFill>
                <a:srgbClr val="000000"/>
              </a:solidFill>
              <a:ea typeface="ＭＳ Ｐゴシック" panose="020B0600070205080204" pitchFamily="34" charset="-128"/>
            </a:endParaRPr>
          </a:p>
          <a:p>
            <a:pPr>
              <a:spcAft>
                <a:spcPts val="1200"/>
              </a:spcAft>
              <a:buFont typeface="Arial" panose="020B0604020202020204" pitchFamily="34" charset="0"/>
              <a:buNone/>
            </a:pPr>
            <a:endParaRPr lang="en-US" altLang="en-US" sz="2400">
              <a:solidFill>
                <a:srgbClr val="000000"/>
              </a:solidFill>
              <a:ea typeface="ＭＳ Ｐゴシック" panose="020B0600070205080204" pitchFamily="34" charset="-128"/>
            </a:endParaRPr>
          </a:p>
          <a:p>
            <a:pPr>
              <a:spcAft>
                <a:spcPts val="600"/>
              </a:spcAft>
            </a:pPr>
            <a:r>
              <a:rPr lang="en-US" altLang="en-US" sz="2400">
                <a:solidFill>
                  <a:srgbClr val="000000"/>
                </a:solidFill>
                <a:ea typeface="ＭＳ Ｐゴシック" panose="020B0600070205080204" pitchFamily="34" charset="-128"/>
              </a:rPr>
              <a:t>Create shared secret key from pre-secret and random</a:t>
            </a:r>
          </a:p>
          <a:p>
            <a:r>
              <a:rPr lang="en-US" altLang="en-US" sz="2400">
                <a:solidFill>
                  <a:srgbClr val="000000"/>
                </a:solidFill>
                <a:ea typeface="ＭＳ Ｐゴシック" panose="020B0600070205080204" pitchFamily="34" charset="-128"/>
              </a:rPr>
              <a:t>Switch to new symmetric-key cipher using shared key</a:t>
            </a:r>
          </a:p>
          <a:p>
            <a:endParaRPr lang="en-US" altLang="en-US" sz="2400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38917" name="Slide Number Placeholder 3">
            <a:extLst>
              <a:ext uri="{FF2B5EF4-FFF2-40B4-BE49-F238E27FC236}">
                <a16:creationId xmlns:a16="http://schemas.microsoft.com/office/drawing/2014/main" id="{3CE92B9E-8989-E049-8467-7218A80050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E11D6385-1554-4844-ABD8-C6AC24AE0D23}" type="slidenum">
              <a:rPr lang="en-US" altLang="en-US" sz="1200">
                <a:solidFill>
                  <a:srgbClr val="898989"/>
                </a:solidFill>
              </a:rPr>
              <a:pPr eaLnBrk="1" hangingPunct="1"/>
              <a:t>5</a:t>
            </a:fld>
            <a:endParaRPr lang="en-US" altLang="en-US" sz="1200">
              <a:solidFill>
                <a:srgbClr val="898989"/>
              </a:solidFill>
            </a:endParaRP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6A00293F-BCE0-4E44-983C-1252DCD7DF70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4114800" y="2133600"/>
            <a:ext cx="914400" cy="228600"/>
          </a:xfrm>
          <a:prstGeom prst="straightConnector1">
            <a:avLst/>
          </a:prstGeom>
          <a:noFill/>
          <a:ln w="50800">
            <a:solidFill>
              <a:srgbClr val="0000FF"/>
            </a:solidFill>
            <a:round/>
            <a:headEnd/>
            <a:tailEnd type="arrow" w="med" len="med"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E1A46420-54EC-5A41-A842-E87B241CF01B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4114800" y="3505200"/>
            <a:ext cx="914400" cy="228600"/>
          </a:xfrm>
          <a:prstGeom prst="straightConnector1">
            <a:avLst/>
          </a:prstGeom>
          <a:noFill/>
          <a:ln w="50800">
            <a:solidFill>
              <a:srgbClr val="0000FF"/>
            </a:solidFill>
            <a:round/>
            <a:headEnd/>
            <a:tailEnd type="arrow" w="med" len="med"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7D0562C7-AC08-D742-AD91-CF5D29BC1118}"/>
              </a:ext>
            </a:extLst>
          </p:cNvPr>
          <p:cNvCxnSpPr>
            <a:cxnSpLocks noChangeShapeType="1"/>
          </p:cNvCxnSpPr>
          <p:nvPr/>
        </p:nvCxnSpPr>
        <p:spPr bwMode="auto">
          <a:xfrm rot="10800000" flipV="1">
            <a:off x="4114800" y="2819400"/>
            <a:ext cx="914400" cy="228600"/>
          </a:xfrm>
          <a:prstGeom prst="straightConnector1">
            <a:avLst/>
          </a:prstGeom>
          <a:noFill/>
          <a:ln w="50800">
            <a:solidFill>
              <a:srgbClr val="0000FF"/>
            </a:solidFill>
            <a:round/>
            <a:headEnd/>
            <a:tailEnd type="arrow" w="med" len="med"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67E3CA2D-4658-B84B-BEB3-DD7BB2497B9F}"/>
              </a:ext>
            </a:extLst>
          </p:cNvPr>
          <p:cNvCxnSpPr>
            <a:cxnSpLocks noChangeShapeType="1"/>
          </p:cNvCxnSpPr>
          <p:nvPr/>
        </p:nvCxnSpPr>
        <p:spPr bwMode="auto">
          <a:xfrm flipV="1">
            <a:off x="838200" y="6172200"/>
            <a:ext cx="7467600" cy="0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21165581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itle 5">
            <a:extLst>
              <a:ext uri="{FF2B5EF4-FFF2-40B4-BE49-F238E27FC236}">
                <a16:creationId xmlns:a16="http://schemas.microsoft.com/office/drawing/2014/main" id="{E5D7A6DF-D8AF-9B4F-80A3-604E35060A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TLS Record Protocol </a:t>
            </a:r>
          </a:p>
        </p:txBody>
      </p:sp>
      <p:sp>
        <p:nvSpPr>
          <p:cNvPr id="39939" name="Content Placeholder 6">
            <a:extLst>
              <a:ext uri="{FF2B5EF4-FFF2-40B4-BE49-F238E27FC236}">
                <a16:creationId xmlns:a16="http://schemas.microsoft.com/office/drawing/2014/main" id="{0721A93A-943B-A045-8350-6094212E92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Messages from application layer are: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Fragmented or coalesced into blocks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Optionally compressed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Integrity-protected using an HMAC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Encrypted using symmetric-key cipher</a:t>
            </a:r>
          </a:p>
          <a:p>
            <a:pPr lvl="1">
              <a:spcAft>
                <a:spcPts val="1800"/>
              </a:spcAft>
            </a:pPr>
            <a:r>
              <a:rPr lang="en-US" altLang="en-US">
                <a:ea typeface="ＭＳ Ｐゴシック" panose="020B0600070205080204" pitchFamily="34" charset="-128"/>
              </a:rPr>
              <a:t>Passed to the transport layer (usually TCP)</a:t>
            </a:r>
          </a:p>
          <a:p>
            <a:r>
              <a:rPr lang="en-US" altLang="en-US">
                <a:ea typeface="ＭＳ Ｐゴシック" panose="020B0600070205080204" pitchFamily="34" charset="-128"/>
              </a:rPr>
              <a:t>Sequence #s on record-protocol messages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Prevents replays and reorderings of messages</a:t>
            </a:r>
          </a:p>
        </p:txBody>
      </p:sp>
      <p:sp>
        <p:nvSpPr>
          <p:cNvPr id="39940" name="Slide Number Placeholder 4">
            <a:extLst>
              <a:ext uri="{FF2B5EF4-FFF2-40B4-BE49-F238E27FC236}">
                <a16:creationId xmlns:a16="http://schemas.microsoft.com/office/drawing/2014/main" id="{2DB60303-AABD-F442-8535-D808E68D8A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7AFC1660-F137-6D4E-AED0-3316907428EA}" type="slidenum">
              <a:rPr lang="en-US" altLang="en-US" sz="1200">
                <a:solidFill>
                  <a:srgbClr val="898989"/>
                </a:solidFill>
              </a:rPr>
              <a:pPr eaLnBrk="1" hangingPunct="1"/>
              <a:t>6</a:t>
            </a:fld>
            <a:endParaRPr lang="en-US" altLang="en-US" sz="120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9127042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itle 5">
            <a:extLst>
              <a:ext uri="{FF2B5EF4-FFF2-40B4-BE49-F238E27FC236}">
                <a16:creationId xmlns:a16="http://schemas.microsoft.com/office/drawing/2014/main" id="{1867DA06-B0F0-E74C-BE35-CD12539526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Comments on HTTPS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8146BE3B-D532-FE4D-AD18-686D03A7C9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43000"/>
            <a:ext cx="8458200" cy="5334000"/>
          </a:xfrm>
        </p:spPr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HTTPS authenticates server, not content</a:t>
            </a:r>
          </a:p>
          <a:p>
            <a:pPr lvl="1">
              <a:spcAft>
                <a:spcPts val="1200"/>
              </a:spcAft>
            </a:pPr>
            <a:r>
              <a:rPr lang="en-US" altLang="en-US">
                <a:ea typeface="ＭＳ Ｐゴシック" panose="020B0600070205080204" pitchFamily="34" charset="-128"/>
              </a:rPr>
              <a:t>If CDN (Akamai) serves content over HTTPS, customer must trust Akamai not to change content</a:t>
            </a:r>
          </a:p>
          <a:p>
            <a:r>
              <a:rPr lang="en-US" altLang="en-US">
                <a:ea typeface="ＭＳ Ｐゴシック" panose="020B0600070205080204" pitchFamily="34" charset="-128"/>
              </a:rPr>
              <a:t>Symmetric-key crypto after public-key ops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Handshake protocol using public key crypto</a:t>
            </a:r>
          </a:p>
          <a:p>
            <a:pPr lvl="1">
              <a:spcAft>
                <a:spcPts val="1200"/>
              </a:spcAft>
            </a:pPr>
            <a:r>
              <a:rPr lang="en-US" altLang="en-US">
                <a:ea typeface="ＭＳ Ｐゴシック" panose="020B0600070205080204" pitchFamily="34" charset="-128"/>
              </a:rPr>
              <a:t>Symmetric-key crypto much faster (100-1000x)</a:t>
            </a:r>
          </a:p>
          <a:p>
            <a:r>
              <a:rPr lang="en-US" altLang="en-US">
                <a:ea typeface="ＭＳ Ｐゴシック" panose="020B0600070205080204" pitchFamily="34" charset="-128"/>
              </a:rPr>
              <a:t>HTTPS on top of TCP, so reliable byte stream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Can leverage fact that transmission is reliable to ensure: each data segment received exactly once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Adversary can’t successfully drop or replay packets</a:t>
            </a:r>
          </a:p>
          <a:p>
            <a:pPr lvl="1"/>
            <a:endParaRPr lang="en-US" altLang="en-US">
              <a:ea typeface="ＭＳ Ｐゴシック" panose="020B0600070205080204" pitchFamily="34" charset="-128"/>
            </a:endParaRPr>
          </a:p>
        </p:txBody>
      </p:sp>
      <p:sp>
        <p:nvSpPr>
          <p:cNvPr id="40964" name="Slide Number Placeholder 4">
            <a:extLst>
              <a:ext uri="{FF2B5EF4-FFF2-40B4-BE49-F238E27FC236}">
                <a16:creationId xmlns:a16="http://schemas.microsoft.com/office/drawing/2014/main" id="{91EBA331-892F-BE4C-8EE3-8BE11CA530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A515DEEF-3AD1-0642-BE06-E10D238FBAF0}" type="slidenum">
              <a:rPr lang="en-US" altLang="en-US" sz="1200">
                <a:solidFill>
                  <a:srgbClr val="898989"/>
                </a:solidFill>
              </a:rPr>
              <a:pPr eaLnBrk="1" hangingPunct="1"/>
              <a:t>7</a:t>
            </a:fld>
            <a:endParaRPr lang="en-US" altLang="en-US" sz="120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26065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Number Placeholder 4">
            <a:extLst>
              <a:ext uri="{FF2B5EF4-FFF2-40B4-BE49-F238E27FC236}">
                <a16:creationId xmlns:a16="http://schemas.microsoft.com/office/drawing/2014/main" id="{597D7A90-0CA8-6F42-989E-756D4EE5B3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90A9D162-D67A-B645-B7C4-1C91350DD2B3}" type="slidenum">
              <a:rPr lang="en-US" altLang="en-US" sz="1200">
                <a:solidFill>
                  <a:srgbClr val="898989"/>
                </a:solidFill>
              </a:rPr>
              <a:pPr eaLnBrk="1" hangingPunct="1"/>
              <a:t>8</a:t>
            </a:fld>
            <a:endParaRPr lang="en-US" altLang="en-US" sz="1200">
              <a:solidFill>
                <a:srgbClr val="898989"/>
              </a:solidFill>
            </a:endParaRPr>
          </a:p>
        </p:txBody>
      </p:sp>
      <p:sp>
        <p:nvSpPr>
          <p:cNvPr id="41987" name="Rectangle 4">
            <a:extLst>
              <a:ext uri="{FF2B5EF4-FFF2-40B4-BE49-F238E27FC236}">
                <a16:creationId xmlns:a16="http://schemas.microsoft.com/office/drawing/2014/main" id="{96926CB3-0D44-C046-ACC9-8355A43BC9F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2400" y="2286000"/>
            <a:ext cx="8763000" cy="1143000"/>
          </a:xfrm>
        </p:spPr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IP Security</a:t>
            </a:r>
          </a:p>
        </p:txBody>
      </p:sp>
    </p:spTree>
    <p:extLst>
      <p:ext uri="{BB962C8B-B14F-4D97-AF65-F5344CB8AC3E}">
        <p14:creationId xmlns:p14="http://schemas.microsoft.com/office/powerpoint/2010/main" val="28597814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>
            <a:extLst>
              <a:ext uri="{FF2B5EF4-FFF2-40B4-BE49-F238E27FC236}">
                <a16:creationId xmlns:a16="http://schemas.microsoft.com/office/drawing/2014/main" id="{C683AFD6-2F09-0C48-B901-5105827430B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IP Security</a:t>
            </a:r>
            <a:endParaRPr lang="en-AU" altLang="en-US">
              <a:ea typeface="ＭＳ Ｐゴシック" panose="020B0600070205080204" pitchFamily="34" charset="-128"/>
            </a:endParaRP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F1452283-BB6B-F54F-9C28-86C537C6A0E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spcAft>
                <a:spcPts val="1200"/>
              </a:spcAft>
            </a:pPr>
            <a:r>
              <a:rPr lang="en-US" altLang="en-US" sz="2800">
                <a:ea typeface="ＭＳ Ｐゴシック" panose="020B0600070205080204" pitchFamily="34" charset="-128"/>
              </a:rPr>
              <a:t>There are range of app-specific security mechanisms</a:t>
            </a:r>
          </a:p>
          <a:p>
            <a:pPr lvl="1" eaLnBrk="1" hangingPunct="1">
              <a:spcAft>
                <a:spcPts val="1200"/>
              </a:spcAft>
            </a:pPr>
            <a:r>
              <a:rPr lang="en-US" altLang="en-US" sz="2400">
                <a:ea typeface="ＭＳ Ｐゴシック" panose="020B0600070205080204" pitchFamily="34" charset="-128"/>
              </a:rPr>
              <a:t>eg. TLS/HTTPS, S/MIME, PGP, Kerberos, …</a:t>
            </a:r>
          </a:p>
          <a:p>
            <a:pPr eaLnBrk="1" hangingPunct="1">
              <a:spcAft>
                <a:spcPts val="1200"/>
              </a:spcAft>
            </a:pPr>
            <a:r>
              <a:rPr lang="en-US" altLang="en-US" sz="2800">
                <a:ea typeface="ＭＳ Ｐゴシック" panose="020B0600070205080204" pitchFamily="34" charset="-128"/>
              </a:rPr>
              <a:t>But security concerns that cut across protocol layers</a:t>
            </a:r>
          </a:p>
          <a:p>
            <a:pPr eaLnBrk="1" hangingPunct="1">
              <a:spcAft>
                <a:spcPts val="1200"/>
              </a:spcAft>
            </a:pPr>
            <a:r>
              <a:rPr lang="en-US" altLang="en-US" sz="2800">
                <a:ea typeface="ＭＳ Ｐゴシック" panose="020B0600070205080204" pitchFamily="34" charset="-128"/>
              </a:rPr>
              <a:t>Implement by the network for all applications?</a:t>
            </a:r>
          </a:p>
          <a:p>
            <a:pPr eaLnBrk="1" hangingPunct="1">
              <a:spcAft>
                <a:spcPts val="1200"/>
              </a:spcAft>
              <a:buFont typeface="Arial" panose="020B0604020202020204" pitchFamily="34" charset="0"/>
              <a:buNone/>
            </a:pPr>
            <a:endParaRPr lang="en-US" altLang="en-US" sz="2800">
              <a:ea typeface="ＭＳ Ｐゴシック" panose="020B0600070205080204" pitchFamily="34" charset="-128"/>
            </a:endParaRPr>
          </a:p>
          <a:p>
            <a:pPr lvl="1" eaLnBrk="1" hangingPunct="1">
              <a:spcAft>
                <a:spcPts val="1200"/>
              </a:spcAft>
              <a:buFont typeface="Arial" panose="020B0604020202020204" pitchFamily="34" charset="0"/>
              <a:buNone/>
            </a:pPr>
            <a:r>
              <a:rPr lang="en-US" altLang="en-US" sz="4400">
                <a:ea typeface="ＭＳ Ｐゴシック" panose="020B0600070205080204" pitchFamily="34" charset="-128"/>
              </a:rPr>
              <a:t> 					  Enter IPSec!</a:t>
            </a:r>
            <a:endParaRPr lang="en-AU" altLang="en-US" sz="4400">
              <a:ea typeface="ＭＳ Ｐゴシック" panose="020B0600070205080204" pitchFamily="34" charset="-128"/>
            </a:endParaRPr>
          </a:p>
        </p:txBody>
      </p:sp>
      <p:sp>
        <p:nvSpPr>
          <p:cNvPr id="44036" name="Rectangle 4">
            <a:extLst>
              <a:ext uri="{FF2B5EF4-FFF2-40B4-BE49-F238E27FC236}">
                <a16:creationId xmlns:a16="http://schemas.microsoft.com/office/drawing/2014/main" id="{40D0EDE8-9A2E-534D-8EB2-87261C9D5B1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C358D7D5-2465-6E49-AFEC-33C7475D2525}" type="slidenum">
              <a:rPr lang="en-US" altLang="en-US" sz="1200">
                <a:solidFill>
                  <a:srgbClr val="898989"/>
                </a:solidFill>
              </a:rPr>
              <a:pPr eaLnBrk="1" hangingPunct="1"/>
              <a:t>9</a:t>
            </a:fld>
            <a:endParaRPr lang="en-US" altLang="en-US" sz="120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61298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23997</TotalTime>
  <Words>1491</Words>
  <Application>Microsoft Macintosh PowerPoint</Application>
  <PresentationFormat>On-screen Show (4:3)</PresentationFormat>
  <Paragraphs>308</Paragraphs>
  <Slides>29</Slides>
  <Notes>19</Notes>
  <HiddenSlides>2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9" baseType="lpstr">
      <vt:lpstr>ＭＳ Ｐゴシック</vt:lpstr>
      <vt:lpstr>宋体</vt:lpstr>
      <vt:lpstr>Arial</vt:lpstr>
      <vt:lpstr>Calibri</vt:lpstr>
      <vt:lpstr>Courier New</vt:lpstr>
      <vt:lpstr>Helvetica</vt:lpstr>
      <vt:lpstr>Symbol</vt:lpstr>
      <vt:lpstr>Times New Roman</vt:lpstr>
      <vt:lpstr>Times-Roman</vt:lpstr>
      <vt:lpstr>Office Theme</vt:lpstr>
      <vt:lpstr>Naming Security</vt:lpstr>
      <vt:lpstr>Network Security</vt:lpstr>
      <vt:lpstr>Continuation of Lec 18</vt:lpstr>
      <vt:lpstr>Transport Layer Security (TLS)</vt:lpstr>
      <vt:lpstr>TLS Handshake Protocol</vt:lpstr>
      <vt:lpstr>TLS Record Protocol </vt:lpstr>
      <vt:lpstr>Comments on HTTPS</vt:lpstr>
      <vt:lpstr>IP Security</vt:lpstr>
      <vt:lpstr>IP Security</vt:lpstr>
      <vt:lpstr>IPSec</vt:lpstr>
      <vt:lpstr>IPSec Uses</vt:lpstr>
      <vt:lpstr>Benefits of IPSec</vt:lpstr>
      <vt:lpstr>IP Security Architecture</vt:lpstr>
      <vt:lpstr>Encapsulating Security Payload (ESP)</vt:lpstr>
      <vt:lpstr>Replay Protection is Hard</vt:lpstr>
      <vt:lpstr>DNS Security</vt:lpstr>
      <vt:lpstr>Hierarchical Naming in DNS</vt:lpstr>
      <vt:lpstr>DNS Root Servers</vt:lpstr>
      <vt:lpstr>DoS attacks on DNS Availability</vt:lpstr>
      <vt:lpstr>Defense: Replication and Caching</vt:lpstr>
      <vt:lpstr>Denial-of-Service Attacks on Hosts</vt:lpstr>
      <vt:lpstr>Preventing Amplification Attacks</vt:lpstr>
      <vt:lpstr>DNS Integrity and the TLD Operators</vt:lpstr>
      <vt:lpstr>DNS Integrity: Cache Poisoning</vt:lpstr>
      <vt:lpstr>DNS Integrity: DNS Hijacking</vt:lpstr>
      <vt:lpstr>Let’s strongly believe the answer! Enter DNSSEC</vt:lpstr>
      <vt:lpstr>PK-DNSSEC (Public Key)</vt:lpstr>
      <vt:lpstr>Verifying the Tree</vt:lpstr>
      <vt:lpstr>Conclusions</vt:lpstr>
    </vt:vector>
  </TitlesOfParts>
  <Manager/>
  <Company>Princeton University</Company>
  <LinksUpToDate>false</LinksUpToDate>
  <SharedDoc>false</SharedDoc>
  <HyperlinkBase/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Communication</dc:title>
  <dc:subject/>
  <dc:creator>Mike</dc:creator>
  <cp:keywords/>
  <dc:description/>
  <cp:lastModifiedBy>Freedman</cp:lastModifiedBy>
  <cp:revision>3996</cp:revision>
  <cp:lastPrinted>2020-04-15T03:41:13Z</cp:lastPrinted>
  <dcterms:created xsi:type="dcterms:W3CDTF">2014-04-21T01:19:17Z</dcterms:created>
  <dcterms:modified xsi:type="dcterms:W3CDTF">2020-04-15T03:41:20Z</dcterms:modified>
  <cp:category/>
</cp:coreProperties>
</file>