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45"/>
  </p:notesMasterIdLst>
  <p:handoutMasterIdLst>
    <p:handoutMasterId r:id="rId46"/>
  </p:handoutMasterIdLst>
  <p:sldIdLst>
    <p:sldId id="257" r:id="rId2"/>
    <p:sldId id="364" r:id="rId3"/>
    <p:sldId id="294" r:id="rId4"/>
    <p:sldId id="296" r:id="rId5"/>
    <p:sldId id="297" r:id="rId6"/>
    <p:sldId id="299" r:id="rId7"/>
    <p:sldId id="301" r:id="rId8"/>
    <p:sldId id="300" r:id="rId9"/>
    <p:sldId id="302" r:id="rId10"/>
    <p:sldId id="304" r:id="rId11"/>
    <p:sldId id="365" r:id="rId12"/>
    <p:sldId id="323" r:id="rId13"/>
    <p:sldId id="334" r:id="rId14"/>
    <p:sldId id="325" r:id="rId15"/>
    <p:sldId id="328" r:id="rId16"/>
    <p:sldId id="329" r:id="rId17"/>
    <p:sldId id="330" r:id="rId18"/>
    <p:sldId id="362" r:id="rId19"/>
    <p:sldId id="366" r:id="rId20"/>
    <p:sldId id="360" r:id="rId21"/>
    <p:sldId id="332" r:id="rId22"/>
    <p:sldId id="346" r:id="rId23"/>
    <p:sldId id="347" r:id="rId24"/>
    <p:sldId id="338" r:id="rId25"/>
    <p:sldId id="348" r:id="rId26"/>
    <p:sldId id="350" r:id="rId27"/>
    <p:sldId id="349" r:id="rId28"/>
    <p:sldId id="351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59" r:id="rId37"/>
    <p:sldId id="355" r:id="rId38"/>
    <p:sldId id="356" r:id="rId39"/>
    <p:sldId id="367" r:id="rId40"/>
    <p:sldId id="357" r:id="rId41"/>
    <p:sldId id="353" r:id="rId42"/>
    <p:sldId id="354" r:id="rId43"/>
    <p:sldId id="358" r:id="rId44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/>
    <p:restoredTop sz="91447"/>
  </p:normalViewPr>
  <p:slideViewPr>
    <p:cSldViewPr>
      <p:cViewPr varScale="1">
        <p:scale>
          <a:sx n="87" d="100"/>
          <a:sy n="87" d="100"/>
        </p:scale>
        <p:origin x="8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9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2128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6.xml"/><Relationship Id="rId3" Type="http://schemas.openxmlformats.org/officeDocument/2006/relationships/slide" Target="slides/slide31.xml"/><Relationship Id="rId7" Type="http://schemas.openxmlformats.org/officeDocument/2006/relationships/slide" Target="slides/slide35.xml"/><Relationship Id="rId2" Type="http://schemas.openxmlformats.org/officeDocument/2006/relationships/slide" Target="slides/slide30.xml"/><Relationship Id="rId1" Type="http://schemas.openxmlformats.org/officeDocument/2006/relationships/slide" Target="slides/slide29.xml"/><Relationship Id="rId6" Type="http://schemas.openxmlformats.org/officeDocument/2006/relationships/slide" Target="slides/slide34.xml"/><Relationship Id="rId5" Type="http://schemas.openxmlformats.org/officeDocument/2006/relationships/slide" Target="slides/slide33.xml"/><Relationship Id="rId4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1B0488A5-140D-A745-92E1-125E350C7E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C4AA5478-BC63-DD4C-ABF7-16551EF2B12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>
            <a:extLst>
              <a:ext uri="{FF2B5EF4-FFF2-40B4-BE49-F238E27FC236}">
                <a16:creationId xmlns:a16="http://schemas.microsoft.com/office/drawing/2014/main" id="{482C2D20-AD4B-DC48-B4A3-6025E31D48C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>
            <a:extLst>
              <a:ext uri="{FF2B5EF4-FFF2-40B4-BE49-F238E27FC236}">
                <a16:creationId xmlns:a16="http://schemas.microsoft.com/office/drawing/2014/main" id="{95EC9904-A1FF-C446-B1A5-A9A3D6A1584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0CBD20A0-ABDC-1140-9EB9-80966AFD47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26B647A3-FF34-5043-B531-53B50042160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3A7E2447-4789-EB4C-AE58-09FA35452F7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3787F53E-6EAD-534F-9D0D-68FBD4F8B3E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3" name="Rectangle 5">
            <a:extLst>
              <a:ext uri="{FF2B5EF4-FFF2-40B4-BE49-F238E27FC236}">
                <a16:creationId xmlns:a16="http://schemas.microsoft.com/office/drawing/2014/main" id="{AB332EA8-E390-EF47-BFB4-EB1D06BDDF4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>
            <a:extLst>
              <a:ext uri="{FF2B5EF4-FFF2-40B4-BE49-F238E27FC236}">
                <a16:creationId xmlns:a16="http://schemas.microsoft.com/office/drawing/2014/main" id="{C728B39B-CEE3-1549-BF07-AB3ABACE365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>
            <a:extLst>
              <a:ext uri="{FF2B5EF4-FFF2-40B4-BE49-F238E27FC236}">
                <a16:creationId xmlns:a16="http://schemas.microsoft.com/office/drawing/2014/main" id="{C478C3FE-B91E-B34B-A9D5-45DCF987DA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anose="02020603050405020304" pitchFamily="18" charset="0"/>
              </a:defRPr>
            </a:lvl1pPr>
          </a:lstStyle>
          <a:p>
            <a:fld id="{225B3A78-63DE-2F4F-9EEC-4A3B1247DE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4984565D-02A9-454B-910E-6A4ABA5C4E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9FD7326-7515-424F-9DA6-59CC321B6D4A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E8DC36B3-D263-DF4C-8657-E36AF1BAD1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21D6F862-E779-A54D-B916-8774469499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95EA8D0-D6E5-C84F-B11E-B31DAE2E09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F3387E2-7944-A543-8192-77BA6F0B25ED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32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F7AA984C-2583-344E-B04D-F06303DC3E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F3A040A1-07A8-6749-92D5-BD332E799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AC3037CE-4B20-8644-A8CD-EC8F3CE9E2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74D559B-40C7-D34D-AAFE-45D0C32B74A1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33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9D0C82D8-0D01-4E42-8AE9-8CBE8A1CF7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FF6E6B6D-146A-1942-AB57-F63421EEC9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DE4B5327-A48C-3044-B86C-E7399E0AE6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F01C4BD-9832-3E4C-B55D-B79980F95F18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34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48AC6350-0F57-5F47-8957-F2D0B82589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DAE3DEDA-0CE9-BF4D-A6CB-542866C9E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55647BCF-981B-7D49-93DE-78BB8F5657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2CF2FED-53FF-F045-8939-C6A11BD4F09C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35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04B6DD7F-BBFB-354A-B8D1-F7978A3274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0CCD761F-A0F6-2843-8405-AF9DD96627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37957C18-0A2A-244F-B90B-27541197E0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CBC6EC7-963E-924A-A6BB-1C0E6DD950A8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36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049587C4-74DA-AC42-A3AF-3D79DE6C44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880CE150-DA29-BC45-B136-A7CBED46C9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B3A78-63DE-2F4F-9EEC-4A3B1247DE71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680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A898F74E-BA57-F94E-A59A-2AB8325EC4D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C014D6-A8B9-8D44-930E-90B7127929A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77825" name="Text Box 1">
            <a:extLst>
              <a:ext uri="{FF2B5EF4-FFF2-40B4-BE49-F238E27FC236}">
                <a16:creationId xmlns:a16="http://schemas.microsoft.com/office/drawing/2014/main" id="{3FC1ECDA-F2D3-0146-B15B-37EA6C7AD36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908550" y="419100"/>
            <a:ext cx="2784475" cy="2089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Text Box 2">
            <a:extLst>
              <a:ext uri="{FF2B5EF4-FFF2-40B4-BE49-F238E27FC236}">
                <a16:creationId xmlns:a16="http://schemas.microsoft.com/office/drawing/2014/main" id="{41DAEC94-6BE1-9640-9F53-BDFF271980E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60707" y="2647591"/>
            <a:ext cx="10080167" cy="250751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747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A898F74E-BA57-F94E-A59A-2AB8325EC4D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C014D6-A8B9-8D44-930E-90B7127929A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77825" name="Text Box 1">
            <a:extLst>
              <a:ext uri="{FF2B5EF4-FFF2-40B4-BE49-F238E27FC236}">
                <a16:creationId xmlns:a16="http://schemas.microsoft.com/office/drawing/2014/main" id="{3FC1ECDA-F2D3-0146-B15B-37EA6C7AD36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908550" y="419100"/>
            <a:ext cx="2784475" cy="2089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Text Box 2">
            <a:extLst>
              <a:ext uri="{FF2B5EF4-FFF2-40B4-BE49-F238E27FC236}">
                <a16:creationId xmlns:a16="http://schemas.microsoft.com/office/drawing/2014/main" id="{41DAEC94-6BE1-9640-9F53-BDFF271980E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60707" y="2647591"/>
            <a:ext cx="10080167" cy="250751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379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A5C36B01-5394-5A4E-A934-2CC7D944B5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759A1AC-E811-0947-8045-A37DE02EBE88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14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9BD973CE-E23D-5D41-ACF9-6C0ACDC664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157E01D-C045-684B-BE13-5FB3BF7872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EAAA720E-6C32-7A4A-85B3-9AB066CA5F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7B62E0A-9597-1643-8128-3792E83A6689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24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3450B744-2895-BA4F-AD61-158C3EF501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812EFAD6-E66C-684D-B2EA-1542D97A70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E7D468BF-53BD-594C-8182-81E7799CEB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A4ADE9B-14AC-1B49-9FB9-2561ADF56EF5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25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7E42C158-E990-4E4B-93EF-020F8A325E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63BE690E-9526-8D42-A70A-E57DCDD97D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01EFBCFF-CA98-8C4F-AF11-2DF84C5DD4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5D0EBA9-C870-A44D-BF2F-C24B41872AA0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29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2AAB5B8D-A0D0-CC4A-95DD-F76B0289DE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15FF8A53-754B-4F4D-91AE-1EBDD33F00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D46590A3-3C17-2340-BE75-1AC9A4A121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24E8DBC-2064-0B42-A112-A3C871CCC5E1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30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2D32EB9-3405-F74C-A967-A5111624C6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165997FA-7DD1-DE4E-AF5D-E69D8955B9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5E036DD5-BE3C-DC43-AAD5-00370DD4F1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8B65AFB-791D-7948-AE5B-0CF3A6FADA52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31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79EEF487-1F34-EA48-BF92-AFF0C79D5F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4FBC57FF-96D4-FA4C-B23F-8157F8FFA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2B58C-7502-9647-9F9D-7EAA76CA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6BC6F2-A21F-8744-A4B7-47D9EA303E75}" type="datetime1">
              <a:rPr lang="en-US" altLang="en-US"/>
              <a:pPr/>
              <a:t>4/5/20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F2BCE-F040-DF4B-B691-494F8ABE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D28C1-DC66-864B-AACE-85AE4E1C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25DED-3CDD-5248-93C0-340B5F0AE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738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914D2-C572-AD46-9D7D-23AE72C56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CF5F5-9F9B-3B41-BE89-50EA82096DD2}" type="datetime1">
              <a:rPr lang="en-US" altLang="en-US"/>
              <a:pPr/>
              <a:t>4/5/20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568F5-41BA-7041-99BC-EFC782E8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C78AB-E1B4-A84A-95C9-46CF284BA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57115-DC3B-5941-9E98-92DF2E7A0E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16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412FA-444B-D148-92C1-40F845752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4BBEF-5AC3-2D48-B970-773AFC35941E}" type="datetime1">
              <a:rPr lang="en-US" altLang="en-US"/>
              <a:pPr/>
              <a:t>4/5/20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E6F60-CFAA-0C49-9486-5BCB5B5C9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E116D-EEA8-5F4C-BDB5-1750D79B4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D4460-898F-6E40-AEF1-ECC26505E8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874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70E9C0-C100-CB4F-B733-76494224E6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fld id="{E63F1C88-C16C-CC48-9AA5-1F68B15DB8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276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152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E31AD-C62B-9C4A-9A46-C3652FD60F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fld id="{408BC1E8-0654-564A-88B4-76E3E15B1F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96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219200"/>
            <a:ext cx="41529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2500" y="4038600"/>
            <a:ext cx="41529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9995B-A7CD-6D40-B037-BC92AD0037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fld id="{1466BDCF-2061-0348-8EC1-D6FC32EC5F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606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2C297-2CB3-8D4D-8EB4-E585F21AD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173A6D-4A6C-724F-ABF8-64591D4A429B}" type="datetime1">
              <a:rPr lang="en-US" altLang="en-US"/>
              <a:pPr/>
              <a:t>4/5/20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DFEA0-F34F-7E4E-8E10-9B08CA41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C5A1B-CFEC-2A49-9E3F-878685C4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8DC82-4C89-C440-990B-F7B5C3652F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42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CE99D-8049-5943-B6FE-14DAC68A5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B3860A-965D-CB45-9DCC-BA9F037733B2}" type="datetime1">
              <a:rPr lang="en-US" altLang="en-US"/>
              <a:pPr/>
              <a:t>4/5/20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AEDCA-49BC-A34F-9271-79487F03A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04F25-8A4E-BF4C-830A-78DB414ED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B67E1-AD09-DA45-A017-054BE4FF5A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44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704F1C-D7AA-CD4B-99F6-DE51E90A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CC6993-77D7-D64D-A75B-C24CEB956D26}" type="datetime1">
              <a:rPr lang="en-US" altLang="en-US"/>
              <a:pPr/>
              <a:t>4/5/20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D7E3AA-9065-A743-889B-61F5ADF85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D34DDF-F1EF-1044-9639-9350DD12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C0FDD-C39F-3B44-84A0-432D125A28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78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BE82265-DCAB-6943-BB29-66F987BC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762F87-4ADC-764B-B4FA-4A306055F889}" type="datetime1">
              <a:rPr lang="en-US" altLang="en-US"/>
              <a:pPr/>
              <a:t>4/5/20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7FBF1C-87C5-A044-9ED2-A1124DFB4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F38568-C0A0-4746-A273-1ED059384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4520A-320F-2746-B2D5-ABC6C0D67A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49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63C1B65-30DE-2043-8841-E1E2D26A8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C1B61-B84E-D943-AF26-F8CEF897AF9E}" type="datetime1">
              <a:rPr lang="en-US" altLang="en-US"/>
              <a:pPr/>
              <a:t>4/5/20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49DC071-F44A-E344-B21A-CEA7336B9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B97EDD5-1C12-4E4A-BCC1-E2AE2548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75AE0-2CA1-8E4F-B023-A03EE8755E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149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DF183F9-C808-CB49-98B4-8DA49CE1F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F4F801-71B6-D741-A3FA-0983820FFC8C}" type="datetime1">
              <a:rPr lang="en-US" altLang="en-US"/>
              <a:pPr/>
              <a:t>4/5/20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6BBDD44-4993-0245-AE20-FB962813F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E13FD31-6F1B-B64A-8325-B5A4DD42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B7BE5-FA99-F947-A6A6-7AE5E312BA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03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A320FC-0E2C-554B-812C-B08086D8D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D6249C-E9E6-0E4C-AC20-DF9F819593BF}" type="datetime1">
              <a:rPr lang="en-US" altLang="en-US"/>
              <a:pPr/>
              <a:t>4/5/20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1A8A5F-DCF6-5649-B9A6-74C9AD9AE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196BA7-8016-5A4B-9396-C3FD363AF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61E0D-E172-B34F-85D3-AC8A165B91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93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600BDD-01C5-C540-8E84-D09BF379D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B79164-D623-AE4A-9630-E2E2FF0B41BA}" type="datetime1">
              <a:rPr lang="en-US" altLang="en-US"/>
              <a:pPr/>
              <a:t>4/5/20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4D989A-3D76-9141-823D-7EB7F875B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03F84A-0E87-614B-AD29-28F24BD4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F183C-04B2-4B49-8864-09CCC0BA5E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08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B6F63FB-18E7-8944-996D-F073D1797A5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5DCE49D-FECA-C146-95E8-27B94CEA7B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4C11A-26F3-554D-B52F-034C88360E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B9E2893F-174E-9141-ABF8-7DD1AC66B7E7}" type="datetime1">
              <a:rPr lang="en-US" altLang="en-US"/>
              <a:pPr/>
              <a:t>4/5/20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ED349-B349-BC43-AC85-A656B046D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ourier New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A6290-AED8-114F-B9C2-D44444DDC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0BEDC09-E375-C345-9458-88F1FB5002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  <p:sldLayoutId id="2147484158" r:id="rId13"/>
    <p:sldLayoutId id="2147484159" r:id="rId1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8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kamai.com/us/en/about/facts-figures.jsp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s.google.com/web/fundamentals/performance/http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371E3CF-89E1-F649-B0FA-9BCCDC351CC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743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5400">
                <a:ea typeface="ＭＳ Ｐゴシック" panose="020B0600070205080204" pitchFamily="34" charset="-128"/>
              </a:rPr>
              <a:t>Content Distribution Networks (CDNs)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42E26A8-A546-CE4A-BAAA-D5F2283957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4419600"/>
            <a:ext cx="9144000" cy="28194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Mike Freedman</a:t>
            </a:r>
          </a:p>
          <a:p>
            <a:pPr eaLnBrk="1" hangingPunct="1"/>
            <a:r>
              <a:rPr lang="en-US" altLang="en-US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COS 461: Computer Networks</a:t>
            </a:r>
            <a:endParaRPr lang="en-US" altLang="en-US" sz="2600" dirty="0">
              <a:solidFill>
                <a:srgbClr val="000090"/>
              </a:solidFill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600" dirty="0">
              <a:solidFill>
                <a:srgbClr val="262626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600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http://</a:t>
            </a:r>
            <a:r>
              <a:rPr lang="en-US" altLang="en-US" sz="2600" dirty="0" err="1">
                <a:solidFill>
                  <a:srgbClr val="262626"/>
                </a:solidFill>
                <a:ea typeface="ＭＳ Ｐゴシック" panose="020B0600070205080204" pitchFamily="34" charset="-128"/>
              </a:rPr>
              <a:t>www.cs.princeton.edu</a:t>
            </a:r>
            <a:r>
              <a:rPr lang="en-US" altLang="en-US" sz="2600" dirty="0">
                <a:solidFill>
                  <a:srgbClr val="262626"/>
                </a:solidFill>
                <a:ea typeface="ＭＳ Ｐゴシック" panose="020B0600070205080204" pitchFamily="34" charset="-128"/>
              </a:rPr>
              <a:t>/courses/archive/spr20/cos461/</a:t>
            </a:r>
          </a:p>
        </p:txBody>
      </p:sp>
      <p:grpSp>
        <p:nvGrpSpPr>
          <p:cNvPr id="18436" name="Group 14">
            <a:extLst>
              <a:ext uri="{FF2B5EF4-FFF2-40B4-BE49-F238E27FC236}">
                <a16:creationId xmlns:a16="http://schemas.microsoft.com/office/drawing/2014/main" id="{F3C86BF8-C28A-4B40-BCA1-C60BF3B0DD47}"/>
              </a:ext>
            </a:extLst>
          </p:cNvPr>
          <p:cNvGrpSpPr>
            <a:grpSpLocks/>
          </p:cNvGrpSpPr>
          <p:nvPr/>
        </p:nvGrpSpPr>
        <p:grpSpPr bwMode="auto">
          <a:xfrm>
            <a:off x="3149600" y="1355725"/>
            <a:ext cx="347663" cy="695325"/>
            <a:chOff x="4730" y="2897"/>
            <a:chExt cx="219" cy="438"/>
          </a:xfrm>
        </p:grpSpPr>
        <p:sp>
          <p:nvSpPr>
            <p:cNvPr id="18473" name="Freeform 15">
              <a:extLst>
                <a:ext uri="{FF2B5EF4-FFF2-40B4-BE49-F238E27FC236}">
                  <a16:creationId xmlns:a16="http://schemas.microsoft.com/office/drawing/2014/main" id="{E32085AD-8EB9-FD42-A911-93C38DE27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8474" name="Group 16">
              <a:extLst>
                <a:ext uri="{FF2B5EF4-FFF2-40B4-BE49-F238E27FC236}">
                  <a16:creationId xmlns:a16="http://schemas.microsoft.com/office/drawing/2014/main" id="{CE94E969-167A-BC41-917B-2FF346025C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1" y="2946"/>
              <a:ext cx="116" cy="341"/>
              <a:chOff x="4180" y="783"/>
              <a:chExt cx="150" cy="307"/>
            </a:xfrm>
          </p:grpSpPr>
          <p:sp>
            <p:nvSpPr>
              <p:cNvPr id="18475" name="AutoShape 17">
                <a:extLst>
                  <a:ext uri="{FF2B5EF4-FFF2-40B4-BE49-F238E27FC236}">
                    <a16:creationId xmlns:a16="http://schemas.microsoft.com/office/drawing/2014/main" id="{587380BB-A8B6-D74D-A54E-5D135B772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76" name="Rectangle 18">
                <a:extLst>
                  <a:ext uri="{FF2B5EF4-FFF2-40B4-BE49-F238E27FC236}">
                    <a16:creationId xmlns:a16="http://schemas.microsoft.com/office/drawing/2014/main" id="{196C482C-FE57-B84B-A580-D4BCEDF292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77" name="Rectangle 19">
                <a:extLst>
                  <a:ext uri="{FF2B5EF4-FFF2-40B4-BE49-F238E27FC236}">
                    <a16:creationId xmlns:a16="http://schemas.microsoft.com/office/drawing/2014/main" id="{932090FC-A97A-224D-9F7E-538D80F2B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78" name="AutoShape 20">
                <a:extLst>
                  <a:ext uri="{FF2B5EF4-FFF2-40B4-BE49-F238E27FC236}">
                    <a16:creationId xmlns:a16="http://schemas.microsoft.com/office/drawing/2014/main" id="{E8ADEAA3-871E-3340-BC60-65BE9FB844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79" name="Line 21">
                <a:extLst>
                  <a:ext uri="{FF2B5EF4-FFF2-40B4-BE49-F238E27FC236}">
                    <a16:creationId xmlns:a16="http://schemas.microsoft.com/office/drawing/2014/main" id="{8277E641-7321-E245-AA1D-522B3FB7A0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0" name="Line 22">
                <a:extLst>
                  <a:ext uri="{FF2B5EF4-FFF2-40B4-BE49-F238E27FC236}">
                    <a16:creationId xmlns:a16="http://schemas.microsoft.com/office/drawing/2014/main" id="{0097F27F-9ABA-E74C-98B4-A82FF34D0F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1" name="Rectangle 23">
                <a:extLst>
                  <a:ext uri="{FF2B5EF4-FFF2-40B4-BE49-F238E27FC236}">
                    <a16:creationId xmlns:a16="http://schemas.microsoft.com/office/drawing/2014/main" id="{01067413-F301-E643-AC8F-F30323E01B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82" name="Rectangle 24">
                <a:extLst>
                  <a:ext uri="{FF2B5EF4-FFF2-40B4-BE49-F238E27FC236}">
                    <a16:creationId xmlns:a16="http://schemas.microsoft.com/office/drawing/2014/main" id="{54B82CE0-5F38-314C-BCAB-7CDB1AB56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8437" name="Group 25">
            <a:extLst>
              <a:ext uri="{FF2B5EF4-FFF2-40B4-BE49-F238E27FC236}">
                <a16:creationId xmlns:a16="http://schemas.microsoft.com/office/drawing/2014/main" id="{A31E2A34-7093-3A48-9277-DAECC6469905}"/>
              </a:ext>
            </a:extLst>
          </p:cNvPr>
          <p:cNvGrpSpPr>
            <a:grpSpLocks/>
          </p:cNvGrpSpPr>
          <p:nvPr/>
        </p:nvGrpSpPr>
        <p:grpSpPr bwMode="auto">
          <a:xfrm>
            <a:off x="4291013" y="1666875"/>
            <a:ext cx="347662" cy="695325"/>
            <a:chOff x="4730" y="2897"/>
            <a:chExt cx="219" cy="438"/>
          </a:xfrm>
        </p:grpSpPr>
        <p:sp>
          <p:nvSpPr>
            <p:cNvPr id="18463" name="Freeform 26">
              <a:extLst>
                <a:ext uri="{FF2B5EF4-FFF2-40B4-BE49-F238E27FC236}">
                  <a16:creationId xmlns:a16="http://schemas.microsoft.com/office/drawing/2014/main" id="{26FB3A43-F0DA-174A-B601-193FEA191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8464" name="Group 27">
              <a:extLst>
                <a:ext uri="{FF2B5EF4-FFF2-40B4-BE49-F238E27FC236}">
                  <a16:creationId xmlns:a16="http://schemas.microsoft.com/office/drawing/2014/main" id="{E50C3A99-4809-104A-9CAD-89359D3765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1" y="2946"/>
              <a:ext cx="116" cy="341"/>
              <a:chOff x="4180" y="783"/>
              <a:chExt cx="150" cy="307"/>
            </a:xfrm>
          </p:grpSpPr>
          <p:sp>
            <p:nvSpPr>
              <p:cNvPr id="18465" name="AutoShape 28">
                <a:extLst>
                  <a:ext uri="{FF2B5EF4-FFF2-40B4-BE49-F238E27FC236}">
                    <a16:creationId xmlns:a16="http://schemas.microsoft.com/office/drawing/2014/main" id="{593105B5-0DA3-BF49-A346-F1046A82A5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66" name="Rectangle 29">
                <a:extLst>
                  <a:ext uri="{FF2B5EF4-FFF2-40B4-BE49-F238E27FC236}">
                    <a16:creationId xmlns:a16="http://schemas.microsoft.com/office/drawing/2014/main" id="{154F98E2-6EFF-8D49-A169-677902832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67" name="Rectangle 30">
                <a:extLst>
                  <a:ext uri="{FF2B5EF4-FFF2-40B4-BE49-F238E27FC236}">
                    <a16:creationId xmlns:a16="http://schemas.microsoft.com/office/drawing/2014/main" id="{34ABD51E-B8A9-AF49-915A-B723D015E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68" name="AutoShape 31">
                <a:extLst>
                  <a:ext uri="{FF2B5EF4-FFF2-40B4-BE49-F238E27FC236}">
                    <a16:creationId xmlns:a16="http://schemas.microsoft.com/office/drawing/2014/main" id="{FC865B0F-294A-E84E-A623-B1D393EE23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69" name="Line 32">
                <a:extLst>
                  <a:ext uri="{FF2B5EF4-FFF2-40B4-BE49-F238E27FC236}">
                    <a16:creationId xmlns:a16="http://schemas.microsoft.com/office/drawing/2014/main" id="{BF2286C1-9F82-E84D-9011-C1531BAC0B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0" name="Line 33">
                <a:extLst>
                  <a:ext uri="{FF2B5EF4-FFF2-40B4-BE49-F238E27FC236}">
                    <a16:creationId xmlns:a16="http://schemas.microsoft.com/office/drawing/2014/main" id="{46A91550-46D3-7244-8562-44987DE659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1" name="Rectangle 34">
                <a:extLst>
                  <a:ext uri="{FF2B5EF4-FFF2-40B4-BE49-F238E27FC236}">
                    <a16:creationId xmlns:a16="http://schemas.microsoft.com/office/drawing/2014/main" id="{161D5EDB-A31C-8B46-810F-415845046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72" name="Rectangle 35">
                <a:extLst>
                  <a:ext uri="{FF2B5EF4-FFF2-40B4-BE49-F238E27FC236}">
                    <a16:creationId xmlns:a16="http://schemas.microsoft.com/office/drawing/2014/main" id="{46F99272-58EB-2E4A-8582-4D87C47A9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8438" name="Group 36">
            <a:extLst>
              <a:ext uri="{FF2B5EF4-FFF2-40B4-BE49-F238E27FC236}">
                <a16:creationId xmlns:a16="http://schemas.microsoft.com/office/drawing/2014/main" id="{3900A11E-4485-DD4C-91B6-747A2E928B7D}"/>
              </a:ext>
            </a:extLst>
          </p:cNvPr>
          <p:cNvGrpSpPr>
            <a:grpSpLocks/>
          </p:cNvGrpSpPr>
          <p:nvPr/>
        </p:nvGrpSpPr>
        <p:grpSpPr bwMode="auto">
          <a:xfrm>
            <a:off x="5286375" y="1477963"/>
            <a:ext cx="347663" cy="695325"/>
            <a:chOff x="4730" y="2897"/>
            <a:chExt cx="219" cy="438"/>
          </a:xfrm>
        </p:grpSpPr>
        <p:sp>
          <p:nvSpPr>
            <p:cNvPr id="18453" name="Freeform 37">
              <a:extLst>
                <a:ext uri="{FF2B5EF4-FFF2-40B4-BE49-F238E27FC236}">
                  <a16:creationId xmlns:a16="http://schemas.microsoft.com/office/drawing/2014/main" id="{A6437491-328F-F849-8690-5B334CFDF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8454" name="Group 38">
              <a:extLst>
                <a:ext uri="{FF2B5EF4-FFF2-40B4-BE49-F238E27FC236}">
                  <a16:creationId xmlns:a16="http://schemas.microsoft.com/office/drawing/2014/main" id="{F1671976-D12F-AA4B-ABFE-8747579B1C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1" y="2946"/>
              <a:ext cx="116" cy="341"/>
              <a:chOff x="4180" y="783"/>
              <a:chExt cx="150" cy="307"/>
            </a:xfrm>
          </p:grpSpPr>
          <p:sp>
            <p:nvSpPr>
              <p:cNvPr id="18455" name="AutoShape 39">
                <a:extLst>
                  <a:ext uri="{FF2B5EF4-FFF2-40B4-BE49-F238E27FC236}">
                    <a16:creationId xmlns:a16="http://schemas.microsoft.com/office/drawing/2014/main" id="{679766DE-7D0E-0C4D-A437-53FB7A981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56" name="Rectangle 40">
                <a:extLst>
                  <a:ext uri="{FF2B5EF4-FFF2-40B4-BE49-F238E27FC236}">
                    <a16:creationId xmlns:a16="http://schemas.microsoft.com/office/drawing/2014/main" id="{D5D0CBF3-3F49-474A-9158-EE93F20912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57" name="Rectangle 41">
                <a:extLst>
                  <a:ext uri="{FF2B5EF4-FFF2-40B4-BE49-F238E27FC236}">
                    <a16:creationId xmlns:a16="http://schemas.microsoft.com/office/drawing/2014/main" id="{3AB7FB32-7A36-A84D-9203-CEF7449458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58" name="AutoShape 42">
                <a:extLst>
                  <a:ext uri="{FF2B5EF4-FFF2-40B4-BE49-F238E27FC236}">
                    <a16:creationId xmlns:a16="http://schemas.microsoft.com/office/drawing/2014/main" id="{B284A6E7-DE7B-2C41-8B6B-CD57054BA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59" name="Line 43">
                <a:extLst>
                  <a:ext uri="{FF2B5EF4-FFF2-40B4-BE49-F238E27FC236}">
                    <a16:creationId xmlns:a16="http://schemas.microsoft.com/office/drawing/2014/main" id="{A44BCDC6-E064-364F-A357-85CB0AF71C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0" name="Line 44">
                <a:extLst>
                  <a:ext uri="{FF2B5EF4-FFF2-40B4-BE49-F238E27FC236}">
                    <a16:creationId xmlns:a16="http://schemas.microsoft.com/office/drawing/2014/main" id="{A9D020AC-764E-4343-BE4B-51D3BA0853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1" name="Rectangle 45">
                <a:extLst>
                  <a:ext uri="{FF2B5EF4-FFF2-40B4-BE49-F238E27FC236}">
                    <a16:creationId xmlns:a16="http://schemas.microsoft.com/office/drawing/2014/main" id="{9BFD99FA-820F-6943-B697-03815267E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62" name="Rectangle 46">
                <a:extLst>
                  <a:ext uri="{FF2B5EF4-FFF2-40B4-BE49-F238E27FC236}">
                    <a16:creationId xmlns:a16="http://schemas.microsoft.com/office/drawing/2014/main" id="{4723BA16-ED2F-FA42-8F1B-263733209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8439" name="Group 47">
            <a:extLst>
              <a:ext uri="{FF2B5EF4-FFF2-40B4-BE49-F238E27FC236}">
                <a16:creationId xmlns:a16="http://schemas.microsoft.com/office/drawing/2014/main" id="{2C615CB8-9060-A143-B50D-E058EF81CD6D}"/>
              </a:ext>
            </a:extLst>
          </p:cNvPr>
          <p:cNvGrpSpPr>
            <a:grpSpLocks/>
          </p:cNvGrpSpPr>
          <p:nvPr/>
        </p:nvGrpSpPr>
        <p:grpSpPr bwMode="auto">
          <a:xfrm>
            <a:off x="4268788" y="373063"/>
            <a:ext cx="347662" cy="695325"/>
            <a:chOff x="4730" y="2897"/>
            <a:chExt cx="219" cy="438"/>
          </a:xfrm>
        </p:grpSpPr>
        <p:sp>
          <p:nvSpPr>
            <p:cNvPr id="18443" name="Freeform 48">
              <a:extLst>
                <a:ext uri="{FF2B5EF4-FFF2-40B4-BE49-F238E27FC236}">
                  <a16:creationId xmlns:a16="http://schemas.microsoft.com/office/drawing/2014/main" id="{8E54C971-5579-A947-941D-4015C7FFA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8444" name="Group 49">
              <a:extLst>
                <a:ext uri="{FF2B5EF4-FFF2-40B4-BE49-F238E27FC236}">
                  <a16:creationId xmlns:a16="http://schemas.microsoft.com/office/drawing/2014/main" id="{7D3CDCDC-A701-F14F-BC2B-3E812E91DD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1" y="2946"/>
              <a:ext cx="116" cy="341"/>
              <a:chOff x="4180" y="783"/>
              <a:chExt cx="150" cy="307"/>
            </a:xfrm>
          </p:grpSpPr>
          <p:sp>
            <p:nvSpPr>
              <p:cNvPr id="18445" name="AutoShape 50">
                <a:extLst>
                  <a:ext uri="{FF2B5EF4-FFF2-40B4-BE49-F238E27FC236}">
                    <a16:creationId xmlns:a16="http://schemas.microsoft.com/office/drawing/2014/main" id="{72F63EC0-9AC6-7545-88F3-38ABB0F709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46" name="Rectangle 51">
                <a:extLst>
                  <a:ext uri="{FF2B5EF4-FFF2-40B4-BE49-F238E27FC236}">
                    <a16:creationId xmlns:a16="http://schemas.microsoft.com/office/drawing/2014/main" id="{29973F58-392A-A84E-B1D5-B46422B4CC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47" name="Rectangle 52">
                <a:extLst>
                  <a:ext uri="{FF2B5EF4-FFF2-40B4-BE49-F238E27FC236}">
                    <a16:creationId xmlns:a16="http://schemas.microsoft.com/office/drawing/2014/main" id="{F713C95A-78A2-F841-B0BE-EB5A74EED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48" name="AutoShape 53">
                <a:extLst>
                  <a:ext uri="{FF2B5EF4-FFF2-40B4-BE49-F238E27FC236}">
                    <a16:creationId xmlns:a16="http://schemas.microsoft.com/office/drawing/2014/main" id="{8057A464-6D3F-C745-B8BF-8ABA1C18A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49" name="Line 54">
                <a:extLst>
                  <a:ext uri="{FF2B5EF4-FFF2-40B4-BE49-F238E27FC236}">
                    <a16:creationId xmlns:a16="http://schemas.microsoft.com/office/drawing/2014/main" id="{6DBC6FC5-D26E-E841-80D8-65AF152F35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0" name="Line 55">
                <a:extLst>
                  <a:ext uri="{FF2B5EF4-FFF2-40B4-BE49-F238E27FC236}">
                    <a16:creationId xmlns:a16="http://schemas.microsoft.com/office/drawing/2014/main" id="{4BD0578D-D2D4-D847-8B0F-B1F4684092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1" name="Rectangle 56">
                <a:extLst>
                  <a:ext uri="{FF2B5EF4-FFF2-40B4-BE49-F238E27FC236}">
                    <a16:creationId xmlns:a16="http://schemas.microsoft.com/office/drawing/2014/main" id="{80131C52-DFE1-9F4A-821C-A8B90D591F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52" name="Rectangle 57">
                <a:extLst>
                  <a:ext uri="{FF2B5EF4-FFF2-40B4-BE49-F238E27FC236}">
                    <a16:creationId xmlns:a16="http://schemas.microsoft.com/office/drawing/2014/main" id="{5E078787-8C44-CF4E-97FD-B33888284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18440" name="Line 61">
            <a:extLst>
              <a:ext uri="{FF2B5EF4-FFF2-40B4-BE49-F238E27FC236}">
                <a16:creationId xmlns:a16="http://schemas.microsoft.com/office/drawing/2014/main" id="{7167AA02-5943-0A42-87A1-D5F61EB4E4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94088" y="879475"/>
            <a:ext cx="720725" cy="6953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Line 62">
            <a:extLst>
              <a:ext uri="{FF2B5EF4-FFF2-40B4-BE49-F238E27FC236}">
                <a16:creationId xmlns:a16="http://schemas.microsoft.com/office/drawing/2014/main" id="{B89F5CCF-FDCB-5840-97F8-7863CAD1FE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6588" y="1158875"/>
            <a:ext cx="0" cy="45243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63">
            <a:extLst>
              <a:ext uri="{FF2B5EF4-FFF2-40B4-BE49-F238E27FC236}">
                <a16:creationId xmlns:a16="http://schemas.microsoft.com/office/drawing/2014/main" id="{CED1AF6F-D6B8-5F45-9DE0-21F6F9ED77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5663" y="854075"/>
            <a:ext cx="598487" cy="7080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873A6D-899E-6F4A-B2CD-F6545AA22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28600"/>
            <a:ext cx="7208274" cy="5941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FF508F-21F3-264D-8FA6-3E7B9F513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37" y="4343400"/>
            <a:ext cx="8077200" cy="22251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4266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7">
            <a:extLst>
              <a:ext uri="{FF2B5EF4-FFF2-40B4-BE49-F238E27FC236}">
                <a16:creationId xmlns:a16="http://schemas.microsoft.com/office/drawing/2014/main" id="{A876EDF8-1588-2B48-9AA5-CCC6136FCE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Why Web Caching?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D1F6DA37-FEB8-834E-A603-FBFE286672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1" charset="0"/>
              <a:buNone/>
              <a:defRPr/>
            </a:pPr>
            <a:endParaRPr lang="en-US"/>
          </a:p>
        </p:txBody>
      </p:sp>
      <p:sp>
        <p:nvSpPr>
          <p:cNvPr id="23556" name="Slide Number Placeholder 4">
            <a:extLst>
              <a:ext uri="{FF2B5EF4-FFF2-40B4-BE49-F238E27FC236}">
                <a16:creationId xmlns:a16="http://schemas.microsoft.com/office/drawing/2014/main" id="{692207E6-008D-0147-B234-3BC0F204D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12F498-531A-874A-B7EE-A1D9AAB5482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822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7925855A-E61E-B944-A89B-3368E33B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Single Server, Poor Performance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4259FB36-8787-0944-9398-E5A3CFCB1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3551238"/>
            <a:ext cx="4495800" cy="2849562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Single server</a:t>
            </a:r>
          </a:p>
          <a:p>
            <a:pPr lvl="1"/>
            <a:r>
              <a:rPr lang="en-US" altLang="en-US" sz="3200">
                <a:ea typeface="ＭＳ Ｐゴシック" panose="020B0600070205080204" pitchFamily="34" charset="-128"/>
              </a:rPr>
              <a:t>Single point of failure</a:t>
            </a:r>
          </a:p>
          <a:p>
            <a:pPr lvl="1"/>
            <a:r>
              <a:rPr lang="en-US" altLang="en-US" sz="3200">
                <a:ea typeface="ＭＳ Ｐゴシック" panose="020B0600070205080204" pitchFamily="34" charset="-128"/>
              </a:rPr>
              <a:t>Easily overloaded</a:t>
            </a:r>
          </a:p>
          <a:p>
            <a:pPr lvl="1"/>
            <a:r>
              <a:rPr lang="en-US" altLang="en-US" sz="3200">
                <a:ea typeface="ＭＳ Ｐゴシック" panose="020B0600070205080204" pitchFamily="34" charset="-128"/>
              </a:rPr>
              <a:t>Far from most clients</a:t>
            </a:r>
          </a:p>
        </p:txBody>
      </p:sp>
      <p:sp>
        <p:nvSpPr>
          <p:cNvPr id="21508" name="Content Placeholder 12">
            <a:extLst>
              <a:ext uri="{FF2B5EF4-FFF2-40B4-BE49-F238E27FC236}">
                <a16:creationId xmlns:a16="http://schemas.microsoft.com/office/drawing/2014/main" id="{D9ACAE83-EDF2-0349-846D-305106474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3400" y="3551238"/>
            <a:ext cx="4953000" cy="2697162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Popular content</a:t>
            </a:r>
          </a:p>
          <a:p>
            <a:pPr lvl="1"/>
            <a:r>
              <a:rPr lang="en-US" altLang="en-US" sz="3200">
                <a:ea typeface="ＭＳ Ｐゴシック" panose="020B0600070205080204" pitchFamily="34" charset="-128"/>
              </a:rPr>
              <a:t>Popular site</a:t>
            </a:r>
          </a:p>
          <a:p>
            <a:pPr lvl="1"/>
            <a:r>
              <a:rPr lang="en-US" altLang="en-US" sz="3200">
                <a:ea typeface="ＭＳ Ｐゴシック" panose="020B0600070205080204" pitchFamily="34" charset="-128"/>
              </a:rPr>
              <a:t>“Flash crowd” (aka “Slashdot effect”)</a:t>
            </a:r>
          </a:p>
          <a:p>
            <a:pPr lvl="1"/>
            <a:r>
              <a:rPr lang="en-US" altLang="en-US" sz="3200">
                <a:ea typeface="ＭＳ Ｐゴシック" panose="020B0600070205080204" pitchFamily="34" charset="-128"/>
              </a:rPr>
              <a:t>Denial of Service attack</a:t>
            </a:r>
          </a:p>
        </p:txBody>
      </p:sp>
      <p:sp>
        <p:nvSpPr>
          <p:cNvPr id="21509" name="Slide Number Placeholder 3">
            <a:extLst>
              <a:ext uri="{FF2B5EF4-FFF2-40B4-BE49-F238E27FC236}">
                <a16:creationId xmlns:a16="http://schemas.microsoft.com/office/drawing/2014/main" id="{BE779CA9-F414-D14B-B2A8-B6F46C0D8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ABE679D-6EA1-E94E-B60C-03E08B80616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1510" name="Picture 4" descr="j0285750">
            <a:extLst>
              <a:ext uri="{FF2B5EF4-FFF2-40B4-BE49-F238E27FC236}">
                <a16:creationId xmlns:a16="http://schemas.microsoft.com/office/drawing/2014/main" id="{54E6D8B4-C1DD-954B-9782-C1DDF1821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1798638"/>
            <a:ext cx="173037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0" descr="MCj02957280000[1]">
            <a:extLst>
              <a:ext uri="{FF2B5EF4-FFF2-40B4-BE49-F238E27FC236}">
                <a16:creationId xmlns:a16="http://schemas.microsoft.com/office/drawing/2014/main" id="{22BC0004-43D9-FB49-B6F8-6EC1DA341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65275"/>
            <a:ext cx="192881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3" descr="BD18185_">
            <a:extLst>
              <a:ext uri="{FF2B5EF4-FFF2-40B4-BE49-F238E27FC236}">
                <a16:creationId xmlns:a16="http://schemas.microsoft.com/office/drawing/2014/main" id="{88D9D693-603B-1749-9D95-E66E2BC04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1417638"/>
            <a:ext cx="34036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8ED14A-6075-B34C-BD73-5A5563FA78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81200" y="2403475"/>
            <a:ext cx="1219200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FCAE03-D3F5-E341-9862-B13C1DAAB5D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6000" y="2403475"/>
            <a:ext cx="1219200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F823F7D0-E292-1D4E-974C-6E10E6D9C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143000"/>
            <a:ext cx="82359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>
            <a:extLst>
              <a:ext uri="{FF2B5EF4-FFF2-40B4-BE49-F238E27FC236}">
                <a16:creationId xmlns:a16="http://schemas.microsoft.com/office/drawing/2014/main" id="{1589CD32-F518-1449-857D-7B100E369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8534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Skewed Popularity of Web Traffic</a:t>
            </a:r>
          </a:p>
        </p:txBody>
      </p:sp>
      <p:sp>
        <p:nvSpPr>
          <p:cNvPr id="22532" name="Content Placeholder 2">
            <a:extLst>
              <a:ext uri="{FF2B5EF4-FFF2-40B4-BE49-F238E27FC236}">
                <a16:creationId xmlns:a16="http://schemas.microsoft.com/office/drawing/2014/main" id="{2FF0E734-BC4D-CE49-ABD6-632D11BEC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524000"/>
            <a:ext cx="4648200" cy="533400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“Zipf” or “power-law” distribution</a:t>
            </a:r>
          </a:p>
        </p:txBody>
      </p:sp>
      <p:sp>
        <p:nvSpPr>
          <p:cNvPr id="22533" name="Slide Number Placeholder 3">
            <a:extLst>
              <a:ext uri="{FF2B5EF4-FFF2-40B4-BE49-F238E27FC236}">
                <a16:creationId xmlns:a16="http://schemas.microsoft.com/office/drawing/2014/main" id="{241EDA84-D713-4B44-870A-5F3568FA4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45E793A-4018-2340-BD60-195B19B63CA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30B66B-BEEF-3941-BD35-7930DA089375}"/>
              </a:ext>
            </a:extLst>
          </p:cNvPr>
          <p:cNvSpPr txBox="1"/>
          <p:nvPr/>
        </p:nvSpPr>
        <p:spPr>
          <a:xfrm>
            <a:off x="744538" y="5486400"/>
            <a:ext cx="8170862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Characteristics of WWW Client-based Traces</a:t>
            </a:r>
          </a:p>
          <a:p>
            <a:pPr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Carlos R. Cunha,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Azer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Bestavros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, Mark E.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Crovella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Calibri"/>
              </a:rPr>
              <a:t>, BU-CS-95-01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3">
            <a:extLst>
              <a:ext uri="{FF2B5EF4-FFF2-40B4-BE49-F238E27FC236}">
                <a16:creationId xmlns:a16="http://schemas.microsoft.com/office/drawing/2014/main" id="{C282030D-96AD-D64B-906B-9FD2FC441D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Proxy Caches</a:t>
            </a:r>
          </a:p>
        </p:txBody>
      </p:sp>
      <p:graphicFrame>
        <p:nvGraphicFramePr>
          <p:cNvPr id="24578" name="Object 2">
            <a:extLst>
              <a:ext uri="{FF2B5EF4-FFF2-40B4-BE49-F238E27FC236}">
                <a16:creationId xmlns:a16="http://schemas.microsoft.com/office/drawing/2014/main" id="{5604CEBE-20F4-3340-BF30-953987E537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57450" y="2362200"/>
          <a:ext cx="515938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3" name="Clip" r:id="rId4" imgW="17462500" imgH="14478000" progId="MS_ClipArt_Gallery.2">
                  <p:embed/>
                </p:oleObj>
              </mc:Choice>
              <mc:Fallback>
                <p:oleObj name="Clip" r:id="rId4" imgW="17462500" imgH="1447800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2362200"/>
                        <a:ext cx="515938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 Box 6">
            <a:extLst>
              <a:ext uri="{FF2B5EF4-FFF2-40B4-BE49-F238E27FC236}">
                <a16:creationId xmlns:a16="http://schemas.microsoft.com/office/drawing/2014/main" id="{70A31ED0-7E3E-F540-83D5-07E5C76FE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760663"/>
            <a:ext cx="658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Arial" panose="020B0604020202020204" pitchFamily="34" charset="0"/>
              </a:rPr>
              <a:t>client</a:t>
            </a:r>
            <a:endParaRPr lang="en-US" altLang="en-US">
              <a:latin typeface="Arial" panose="020B0604020202020204" pitchFamily="34" charset="0"/>
            </a:endParaRPr>
          </a:p>
        </p:txBody>
      </p:sp>
      <p:graphicFrame>
        <p:nvGraphicFramePr>
          <p:cNvPr id="24579" name="Object 3">
            <a:extLst>
              <a:ext uri="{FF2B5EF4-FFF2-40B4-BE49-F238E27FC236}">
                <a16:creationId xmlns:a16="http://schemas.microsoft.com/office/drawing/2014/main" id="{0F24E072-8D28-7940-9D1A-5947CA1344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35238" y="4222750"/>
          <a:ext cx="51593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4" name="Clip" r:id="rId6" imgW="17462500" imgH="14478000" progId="MS_ClipArt_Gallery.2">
                  <p:embed/>
                </p:oleObj>
              </mc:Choice>
              <mc:Fallback>
                <p:oleObj name="Clip" r:id="rId6" imgW="17462500" imgH="1447800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238" y="4222750"/>
                        <a:ext cx="515937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Text Box 8">
            <a:extLst>
              <a:ext uri="{FF2B5EF4-FFF2-40B4-BE49-F238E27FC236}">
                <a16:creationId xmlns:a16="http://schemas.microsoft.com/office/drawing/2014/main" id="{682D9A93-8CA8-6A41-A4AA-F12D6DAEC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0050" y="2057400"/>
            <a:ext cx="890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Proxy</a:t>
            </a:r>
          </a:p>
          <a:p>
            <a:r>
              <a:rPr lang="en-US" altLang="en-US">
                <a:latin typeface="Arial" panose="020B0604020202020204" pitchFamily="34" charset="0"/>
              </a:rPr>
              <a:t>server</a:t>
            </a:r>
          </a:p>
        </p:txBody>
      </p:sp>
      <p:grpSp>
        <p:nvGrpSpPr>
          <p:cNvPr id="24583" name="Group 9">
            <a:extLst>
              <a:ext uri="{FF2B5EF4-FFF2-40B4-BE49-F238E27FC236}">
                <a16:creationId xmlns:a16="http://schemas.microsoft.com/office/drawing/2014/main" id="{22DED19F-B62D-184D-8BDA-88C4B4605A30}"/>
              </a:ext>
            </a:extLst>
          </p:cNvPr>
          <p:cNvGrpSpPr>
            <a:grpSpLocks/>
          </p:cNvGrpSpPr>
          <p:nvPr/>
        </p:nvGrpSpPr>
        <p:grpSpPr bwMode="auto">
          <a:xfrm>
            <a:off x="4516438" y="2952750"/>
            <a:ext cx="346075" cy="742950"/>
            <a:chOff x="4180" y="783"/>
            <a:chExt cx="150" cy="307"/>
          </a:xfrm>
        </p:grpSpPr>
        <p:sp>
          <p:nvSpPr>
            <p:cNvPr id="24607" name="AutoShape 10">
              <a:extLst>
                <a:ext uri="{FF2B5EF4-FFF2-40B4-BE49-F238E27FC236}">
                  <a16:creationId xmlns:a16="http://schemas.microsoft.com/office/drawing/2014/main" id="{FAE5B2A7-2D33-D640-8B4F-4E38EB797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8" name="Rectangle 11">
              <a:extLst>
                <a:ext uri="{FF2B5EF4-FFF2-40B4-BE49-F238E27FC236}">
                  <a16:creationId xmlns:a16="http://schemas.microsoft.com/office/drawing/2014/main" id="{6EE5C6B4-1C3F-CE46-9B3B-730C3DA84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9" name="Rectangle 12">
              <a:extLst>
                <a:ext uri="{FF2B5EF4-FFF2-40B4-BE49-F238E27FC236}">
                  <a16:creationId xmlns:a16="http://schemas.microsoft.com/office/drawing/2014/main" id="{AC01B1EF-43A7-3A44-8EFC-859C8C020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0" name="AutoShape 13">
              <a:extLst>
                <a:ext uri="{FF2B5EF4-FFF2-40B4-BE49-F238E27FC236}">
                  <a16:creationId xmlns:a16="http://schemas.microsoft.com/office/drawing/2014/main" id="{79381D3D-9154-CA48-9CAE-FEAAF8F0B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1" name="Line 14">
              <a:extLst>
                <a:ext uri="{FF2B5EF4-FFF2-40B4-BE49-F238E27FC236}">
                  <a16:creationId xmlns:a16="http://schemas.microsoft.com/office/drawing/2014/main" id="{076A3419-C757-8145-858C-00CCE3642A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Line 15">
              <a:extLst>
                <a:ext uri="{FF2B5EF4-FFF2-40B4-BE49-F238E27FC236}">
                  <a16:creationId xmlns:a16="http://schemas.microsoft.com/office/drawing/2014/main" id="{C92643C1-7FF4-F145-B415-E506792357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Rectangle 16">
              <a:extLst>
                <a:ext uri="{FF2B5EF4-FFF2-40B4-BE49-F238E27FC236}">
                  <a16:creationId xmlns:a16="http://schemas.microsoft.com/office/drawing/2014/main" id="{1EC78CDB-788D-354B-B487-19EEF59D8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4" name="Rectangle 17">
              <a:extLst>
                <a:ext uri="{FF2B5EF4-FFF2-40B4-BE49-F238E27FC236}">
                  <a16:creationId xmlns:a16="http://schemas.microsoft.com/office/drawing/2014/main" id="{663964E9-21CB-8145-B716-1F16C9628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4585" name="Freeform 18">
            <a:extLst>
              <a:ext uri="{FF2B5EF4-FFF2-40B4-BE49-F238E27FC236}">
                <a16:creationId xmlns:a16="http://schemas.microsoft.com/office/drawing/2014/main" id="{D2C00F04-EF66-F643-A170-AB0919D22531}"/>
              </a:ext>
            </a:extLst>
          </p:cNvPr>
          <p:cNvSpPr>
            <a:spLocks/>
          </p:cNvSpPr>
          <p:nvPr/>
        </p:nvSpPr>
        <p:spPr bwMode="auto">
          <a:xfrm>
            <a:off x="3032125" y="2514600"/>
            <a:ext cx="3251200" cy="730250"/>
          </a:xfrm>
          <a:custGeom>
            <a:avLst/>
            <a:gdLst>
              <a:gd name="T0" fmla="*/ 0 w 2048"/>
              <a:gd name="T1" fmla="*/ 2147483647 h 460"/>
              <a:gd name="T2" fmla="*/ 2147483647 w 2048"/>
              <a:gd name="T3" fmla="*/ 2147483647 h 460"/>
              <a:gd name="T4" fmla="*/ 2147483647 w 2048"/>
              <a:gd name="T5" fmla="*/ 0 h 460"/>
              <a:gd name="T6" fmla="*/ 0 60000 65536"/>
              <a:gd name="T7" fmla="*/ 0 60000 65536"/>
              <a:gd name="T8" fmla="*/ 0 60000 65536"/>
              <a:gd name="T9" fmla="*/ 0 w 2048"/>
              <a:gd name="T10" fmla="*/ 0 h 460"/>
              <a:gd name="T11" fmla="*/ 2048 w 2048"/>
              <a:gd name="T12" fmla="*/ 460 h 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8" h="460">
                <a:moveTo>
                  <a:pt x="0" y="2"/>
                </a:moveTo>
                <a:lnTo>
                  <a:pt x="1011" y="460"/>
                </a:lnTo>
                <a:lnTo>
                  <a:pt x="204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6" name="Line 19">
            <a:extLst>
              <a:ext uri="{FF2B5EF4-FFF2-40B4-BE49-F238E27FC236}">
                <a16:creationId xmlns:a16="http://schemas.microsoft.com/office/drawing/2014/main" id="{EF316A21-9731-5D42-9D43-B7891978CC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5775" y="3492500"/>
            <a:ext cx="1401763" cy="7604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Line 20">
            <a:extLst>
              <a:ext uri="{FF2B5EF4-FFF2-40B4-BE49-F238E27FC236}">
                <a16:creationId xmlns:a16="http://schemas.microsoft.com/office/drawing/2014/main" id="{E18F5C76-F568-5047-9C46-DDCBB87AE8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76575" y="3579813"/>
            <a:ext cx="1403350" cy="785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 Box 21">
            <a:extLst>
              <a:ext uri="{FF2B5EF4-FFF2-40B4-BE49-F238E27FC236}">
                <a16:creationId xmlns:a16="http://schemas.microsoft.com/office/drawing/2014/main" id="{1909DE8F-DE37-084D-9BE7-645D36E1C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975" y="4676775"/>
            <a:ext cx="658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Arial" panose="020B0604020202020204" pitchFamily="34" charset="0"/>
              </a:rPr>
              <a:t>client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89" name="Text Box 22">
            <a:extLst>
              <a:ext uri="{FF2B5EF4-FFF2-40B4-BE49-F238E27FC236}">
                <a16:creationId xmlns:a16="http://schemas.microsoft.com/office/drawing/2014/main" id="{A9576DEF-44B4-1D4E-BF6F-C7BBBF195575}"/>
              </a:ext>
            </a:extLst>
          </p:cNvPr>
          <p:cNvSpPr txBox="1">
            <a:spLocks noChangeArrowheads="1"/>
          </p:cNvSpPr>
          <p:nvPr/>
        </p:nvSpPr>
        <p:spPr bwMode="auto">
          <a:xfrm rot="1422049">
            <a:off x="3160713" y="2576513"/>
            <a:ext cx="1449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HTTP request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90" name="Text Box 23">
            <a:extLst>
              <a:ext uri="{FF2B5EF4-FFF2-40B4-BE49-F238E27FC236}">
                <a16:creationId xmlns:a16="http://schemas.microsoft.com/office/drawing/2014/main" id="{7FAE22CB-DCD2-0F41-9B17-7CF1FA0F92EF}"/>
              </a:ext>
            </a:extLst>
          </p:cNvPr>
          <p:cNvSpPr txBox="1">
            <a:spLocks noChangeArrowheads="1"/>
          </p:cNvSpPr>
          <p:nvPr/>
        </p:nvSpPr>
        <p:spPr bwMode="auto">
          <a:xfrm rot="-1692639">
            <a:off x="2863850" y="3592513"/>
            <a:ext cx="1449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HTTP request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91" name="Text Box 24">
            <a:extLst>
              <a:ext uri="{FF2B5EF4-FFF2-40B4-BE49-F238E27FC236}">
                <a16:creationId xmlns:a16="http://schemas.microsoft.com/office/drawing/2014/main" id="{7EA0C416-E6F1-254A-91A6-4D79E64A0C48}"/>
              </a:ext>
            </a:extLst>
          </p:cNvPr>
          <p:cNvSpPr txBox="1">
            <a:spLocks noChangeArrowheads="1"/>
          </p:cNvSpPr>
          <p:nvPr/>
        </p:nvSpPr>
        <p:spPr bwMode="auto">
          <a:xfrm rot="1411598">
            <a:off x="2878138" y="2954338"/>
            <a:ext cx="160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HTTP response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92" name="Text Box 25">
            <a:extLst>
              <a:ext uri="{FF2B5EF4-FFF2-40B4-BE49-F238E27FC236}">
                <a16:creationId xmlns:a16="http://schemas.microsoft.com/office/drawing/2014/main" id="{F51A9238-6721-214E-B7EA-1A68D47B15B2}"/>
              </a:ext>
            </a:extLst>
          </p:cNvPr>
          <p:cNvSpPr txBox="1">
            <a:spLocks noChangeArrowheads="1"/>
          </p:cNvSpPr>
          <p:nvPr/>
        </p:nvSpPr>
        <p:spPr bwMode="auto">
          <a:xfrm rot="-1737783">
            <a:off x="3046413" y="3911600"/>
            <a:ext cx="160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HTTP response</a:t>
            </a:r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3" name="Group 26">
            <a:extLst>
              <a:ext uri="{FF2B5EF4-FFF2-40B4-BE49-F238E27FC236}">
                <a16:creationId xmlns:a16="http://schemas.microsoft.com/office/drawing/2014/main" id="{420502F5-DB5B-FB4A-A56A-50B5FBDEBC97}"/>
              </a:ext>
            </a:extLst>
          </p:cNvPr>
          <p:cNvGrpSpPr>
            <a:grpSpLocks/>
          </p:cNvGrpSpPr>
          <p:nvPr/>
        </p:nvGrpSpPr>
        <p:grpSpPr bwMode="auto">
          <a:xfrm>
            <a:off x="6440488" y="2162175"/>
            <a:ext cx="346075" cy="742950"/>
            <a:chOff x="4180" y="783"/>
            <a:chExt cx="150" cy="307"/>
          </a:xfrm>
        </p:grpSpPr>
        <p:sp>
          <p:nvSpPr>
            <p:cNvPr id="24599" name="AutoShape 27">
              <a:extLst>
                <a:ext uri="{FF2B5EF4-FFF2-40B4-BE49-F238E27FC236}">
                  <a16:creationId xmlns:a16="http://schemas.microsoft.com/office/drawing/2014/main" id="{E1788110-FD9E-0F45-A1E4-4CD06EA14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0" name="Rectangle 28">
              <a:extLst>
                <a:ext uri="{FF2B5EF4-FFF2-40B4-BE49-F238E27FC236}">
                  <a16:creationId xmlns:a16="http://schemas.microsoft.com/office/drawing/2014/main" id="{D5F014E3-5C77-8649-99A8-36F2A666D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1" name="Rectangle 29">
              <a:extLst>
                <a:ext uri="{FF2B5EF4-FFF2-40B4-BE49-F238E27FC236}">
                  <a16:creationId xmlns:a16="http://schemas.microsoft.com/office/drawing/2014/main" id="{3B89C313-2DA5-3446-ABD1-2B1B65E8E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2" name="AutoShape 30">
              <a:extLst>
                <a:ext uri="{FF2B5EF4-FFF2-40B4-BE49-F238E27FC236}">
                  <a16:creationId xmlns:a16="http://schemas.microsoft.com/office/drawing/2014/main" id="{A127FC66-E518-2446-AF00-5678ABD98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3" name="Line 31">
              <a:extLst>
                <a:ext uri="{FF2B5EF4-FFF2-40B4-BE49-F238E27FC236}">
                  <a16:creationId xmlns:a16="http://schemas.microsoft.com/office/drawing/2014/main" id="{01A1F66D-2533-864F-A0BF-642BDBDBD8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Line 32">
              <a:extLst>
                <a:ext uri="{FF2B5EF4-FFF2-40B4-BE49-F238E27FC236}">
                  <a16:creationId xmlns:a16="http://schemas.microsoft.com/office/drawing/2014/main" id="{270AE8B2-8DE6-EA4C-8172-1B8FED7C67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Rectangle 33">
              <a:extLst>
                <a:ext uri="{FF2B5EF4-FFF2-40B4-BE49-F238E27FC236}">
                  <a16:creationId xmlns:a16="http://schemas.microsoft.com/office/drawing/2014/main" id="{C143F5A7-D8C4-3147-A4E4-4D72D90CD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6" name="Rectangle 34">
              <a:extLst>
                <a:ext uri="{FF2B5EF4-FFF2-40B4-BE49-F238E27FC236}">
                  <a16:creationId xmlns:a16="http://schemas.microsoft.com/office/drawing/2014/main" id="{A292340D-7685-B64A-BFD1-5812588B2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4594" name="Freeform 44">
            <a:extLst>
              <a:ext uri="{FF2B5EF4-FFF2-40B4-BE49-F238E27FC236}">
                <a16:creationId xmlns:a16="http://schemas.microsoft.com/office/drawing/2014/main" id="{90EFCB32-A840-ED49-A052-89565990BF6D}"/>
              </a:ext>
            </a:extLst>
          </p:cNvPr>
          <p:cNvSpPr>
            <a:spLocks/>
          </p:cNvSpPr>
          <p:nvPr/>
        </p:nvSpPr>
        <p:spPr bwMode="auto">
          <a:xfrm>
            <a:off x="3005138" y="2613025"/>
            <a:ext cx="3363912" cy="755650"/>
          </a:xfrm>
          <a:custGeom>
            <a:avLst/>
            <a:gdLst>
              <a:gd name="T0" fmla="*/ 2147483647 w 2119"/>
              <a:gd name="T1" fmla="*/ 0 h 476"/>
              <a:gd name="T2" fmla="*/ 2147483647 w 2119"/>
              <a:gd name="T3" fmla="*/ 2147483647 h 476"/>
              <a:gd name="T4" fmla="*/ 0 w 2119"/>
              <a:gd name="T5" fmla="*/ 2147483647 h 476"/>
              <a:gd name="T6" fmla="*/ 0 60000 65536"/>
              <a:gd name="T7" fmla="*/ 0 60000 65536"/>
              <a:gd name="T8" fmla="*/ 0 60000 65536"/>
              <a:gd name="T9" fmla="*/ 0 w 2119"/>
              <a:gd name="T10" fmla="*/ 0 h 476"/>
              <a:gd name="T11" fmla="*/ 2119 w 2119"/>
              <a:gd name="T12" fmla="*/ 476 h 4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9" h="476">
                <a:moveTo>
                  <a:pt x="2119" y="0"/>
                </a:moveTo>
                <a:lnTo>
                  <a:pt x="1020" y="476"/>
                </a:lnTo>
                <a:lnTo>
                  <a:pt x="0" y="8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95" name="Text Box 45">
            <a:extLst>
              <a:ext uri="{FF2B5EF4-FFF2-40B4-BE49-F238E27FC236}">
                <a16:creationId xmlns:a16="http://schemas.microsoft.com/office/drawing/2014/main" id="{9880165A-BBD4-B647-B746-F629577C4F6C}"/>
              </a:ext>
            </a:extLst>
          </p:cNvPr>
          <p:cNvSpPr txBox="1">
            <a:spLocks noChangeArrowheads="1"/>
          </p:cNvSpPr>
          <p:nvPr/>
        </p:nvSpPr>
        <p:spPr bwMode="auto">
          <a:xfrm rot="-1419968">
            <a:off x="4797425" y="2486025"/>
            <a:ext cx="1449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HTTP request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96" name="Text Box 46">
            <a:extLst>
              <a:ext uri="{FF2B5EF4-FFF2-40B4-BE49-F238E27FC236}">
                <a16:creationId xmlns:a16="http://schemas.microsoft.com/office/drawing/2014/main" id="{2E12ED64-637B-AA4D-AD06-6A9625C3E411}"/>
              </a:ext>
            </a:extLst>
          </p:cNvPr>
          <p:cNvSpPr txBox="1">
            <a:spLocks noChangeArrowheads="1"/>
          </p:cNvSpPr>
          <p:nvPr/>
        </p:nvSpPr>
        <p:spPr bwMode="auto">
          <a:xfrm rot="-1415789">
            <a:off x="4830763" y="2935288"/>
            <a:ext cx="160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HTTP response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" name="Text Box 48">
            <a:extLst>
              <a:ext uri="{FF2B5EF4-FFF2-40B4-BE49-F238E27FC236}">
                <a16:creationId xmlns:a16="http://schemas.microsoft.com/office/drawing/2014/main" id="{FE33D348-297E-E444-9E44-DBC818EFF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538" y="1524000"/>
            <a:ext cx="749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Arial" panose="020B0604020202020204" pitchFamily="34" charset="0"/>
              </a:rPr>
              <a:t>origin </a:t>
            </a:r>
          </a:p>
          <a:p>
            <a:r>
              <a:rPr lang="en-US" altLang="en-US" sz="1600">
                <a:latin typeface="Arial" panose="020B0604020202020204" pitchFamily="34" charset="0"/>
              </a:rPr>
              <a:t>server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98" name="Slide Number Placeholder 3">
            <a:extLst>
              <a:ext uri="{FF2B5EF4-FFF2-40B4-BE49-F238E27FC236}">
                <a16:creationId xmlns:a16="http://schemas.microsoft.com/office/drawing/2014/main" id="{201AD5AE-23CF-B64B-AC31-2A7D66C9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5E56D27-45C7-8047-B9FC-0820B565E96A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itle 1">
            <a:extLst>
              <a:ext uri="{FF2B5EF4-FFF2-40B4-BE49-F238E27FC236}">
                <a16:creationId xmlns:a16="http://schemas.microsoft.com/office/drawing/2014/main" id="{F1D903A4-41E6-4446-8051-A9520718C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Forward Proxy</a:t>
            </a:r>
          </a:p>
        </p:txBody>
      </p:sp>
      <p:sp>
        <p:nvSpPr>
          <p:cNvPr id="26629" name="Content Placeholder 2">
            <a:extLst>
              <a:ext uri="{FF2B5EF4-FFF2-40B4-BE49-F238E27FC236}">
                <a16:creationId xmlns:a16="http://schemas.microsoft.com/office/drawing/2014/main" id="{0AFA6C6E-D819-EF4B-A592-942EE927B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4102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Cache “close” to the client</a:t>
            </a:r>
          </a:p>
          <a:p>
            <a:pPr lvl="1"/>
            <a:r>
              <a:rPr lang="en-US" altLang="en-US" sz="3200">
                <a:ea typeface="ＭＳ Ｐゴシック" panose="020B0600070205080204" pitchFamily="34" charset="-128"/>
              </a:rPr>
              <a:t>Under administrative control 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sz="3200">
                <a:ea typeface="ＭＳ Ｐゴシック" panose="020B0600070205080204" pitchFamily="34" charset="-128"/>
              </a:rPr>
              <a:t>	of client-side AS</a:t>
            </a:r>
          </a:p>
          <a:p>
            <a:r>
              <a:rPr lang="en-US" altLang="en-US" sz="3600">
                <a:ea typeface="ＭＳ Ｐゴシック" panose="020B0600070205080204" pitchFamily="34" charset="-128"/>
              </a:rPr>
              <a:t>Explicit proxy</a:t>
            </a:r>
          </a:p>
          <a:p>
            <a:pPr lvl="1">
              <a:spcAft>
                <a:spcPts val="1200"/>
              </a:spcAft>
            </a:pPr>
            <a:r>
              <a:rPr lang="en-US" altLang="en-US" sz="3200">
                <a:ea typeface="ＭＳ Ｐゴシック" panose="020B0600070205080204" pitchFamily="34" charset="-128"/>
              </a:rPr>
              <a:t>Requires configuring browser</a:t>
            </a:r>
          </a:p>
          <a:p>
            <a:r>
              <a:rPr lang="en-US" altLang="en-US" sz="3600">
                <a:ea typeface="ＭＳ Ｐゴシック" panose="020B0600070205080204" pitchFamily="34" charset="-128"/>
              </a:rPr>
              <a:t>Implicit proxy</a:t>
            </a:r>
          </a:p>
          <a:p>
            <a:pPr lvl="1"/>
            <a:r>
              <a:rPr lang="en-US" altLang="en-US" sz="3200">
                <a:ea typeface="ＭＳ Ｐゴシック" panose="020B0600070205080204" pitchFamily="34" charset="-128"/>
              </a:rPr>
              <a:t>Service provider deploys an “on path” proxy</a:t>
            </a:r>
          </a:p>
          <a:p>
            <a:pPr lvl="1"/>
            <a:r>
              <a:rPr lang="en-US" altLang="en-US" sz="3200">
                <a:ea typeface="ＭＳ Ｐゴシック" panose="020B0600070205080204" pitchFamily="34" charset="-128"/>
              </a:rPr>
              <a:t>… that intercepts and handles Web requests</a:t>
            </a:r>
          </a:p>
        </p:txBody>
      </p:sp>
      <p:sp>
        <p:nvSpPr>
          <p:cNvPr id="26630" name="Slide Number Placeholder 3">
            <a:extLst>
              <a:ext uri="{FF2B5EF4-FFF2-40B4-BE49-F238E27FC236}">
                <a16:creationId xmlns:a16="http://schemas.microsoft.com/office/drawing/2014/main" id="{44A83171-3FA6-984A-B18F-1C00E17F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64A6FFF-A977-5E40-B063-CAB8806B1702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26626" name="Object 2">
            <a:extLst>
              <a:ext uri="{FF2B5EF4-FFF2-40B4-BE49-F238E27FC236}">
                <a16:creationId xmlns:a16="http://schemas.microsoft.com/office/drawing/2014/main" id="{BD52CC55-F11D-B24B-B952-30C94E1F13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3013" y="2139950"/>
          <a:ext cx="515937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7" name="Clip" r:id="rId3" imgW="17462500" imgH="14478000" progId="MS_ClipArt_Gallery.2">
                  <p:embed/>
                </p:oleObj>
              </mc:Choice>
              <mc:Fallback>
                <p:oleObj name="Clip" r:id="rId3" imgW="17462500" imgH="1447800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3" y="2139950"/>
                        <a:ext cx="515937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Text Box 6">
            <a:extLst>
              <a:ext uri="{FF2B5EF4-FFF2-40B4-BE49-F238E27FC236}">
                <a16:creationId xmlns:a16="http://schemas.microsoft.com/office/drawing/2014/main" id="{DF31EB08-5FC2-5344-A3B4-D0972C9CE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263" y="2547938"/>
            <a:ext cx="658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Arial" panose="020B0604020202020204" pitchFamily="34" charset="0"/>
              </a:rPr>
              <a:t>client</a:t>
            </a:r>
            <a:endParaRPr lang="en-US" altLang="en-US">
              <a:latin typeface="Arial" panose="020B0604020202020204" pitchFamily="34" charset="0"/>
            </a:endParaRPr>
          </a:p>
        </p:txBody>
      </p:sp>
      <p:graphicFrame>
        <p:nvGraphicFramePr>
          <p:cNvPr id="26627" name="Object 3">
            <a:extLst>
              <a:ext uri="{FF2B5EF4-FFF2-40B4-BE49-F238E27FC236}">
                <a16:creationId xmlns:a16="http://schemas.microsoft.com/office/drawing/2014/main" id="{CC82BCF2-80F1-B645-A8F3-38683653EC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88100" y="4010025"/>
          <a:ext cx="5159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8" name="Clip" r:id="rId5" imgW="17462500" imgH="14478000" progId="MS_ClipArt_Gallery.2">
                  <p:embed/>
                </p:oleObj>
              </mc:Choice>
              <mc:Fallback>
                <p:oleObj name="Clip" r:id="rId5" imgW="17462500" imgH="1447800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8100" y="4010025"/>
                        <a:ext cx="51593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2" name="Text Box 8">
            <a:extLst>
              <a:ext uri="{FF2B5EF4-FFF2-40B4-BE49-F238E27FC236}">
                <a16:creationId xmlns:a16="http://schemas.microsoft.com/office/drawing/2014/main" id="{C073E5A6-B82C-D14F-A3E9-6E7FA42FF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7213" y="1952625"/>
            <a:ext cx="8905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Proxy</a:t>
            </a:r>
          </a:p>
          <a:p>
            <a:r>
              <a:rPr lang="en-US" altLang="en-US">
                <a:latin typeface="Arial" panose="020B0604020202020204" pitchFamily="34" charset="0"/>
              </a:rPr>
              <a:t>server</a:t>
            </a:r>
          </a:p>
        </p:txBody>
      </p:sp>
      <p:grpSp>
        <p:nvGrpSpPr>
          <p:cNvPr id="26633" name="Group 9">
            <a:extLst>
              <a:ext uri="{FF2B5EF4-FFF2-40B4-BE49-F238E27FC236}">
                <a16:creationId xmlns:a16="http://schemas.microsoft.com/office/drawing/2014/main" id="{2A19B0D8-70BF-5E45-81AE-259E707FBE68}"/>
              </a:ext>
            </a:extLst>
          </p:cNvPr>
          <p:cNvGrpSpPr>
            <a:grpSpLocks/>
          </p:cNvGrpSpPr>
          <p:nvPr/>
        </p:nvGrpSpPr>
        <p:grpSpPr bwMode="auto">
          <a:xfrm>
            <a:off x="8369300" y="2740025"/>
            <a:ext cx="346075" cy="742950"/>
            <a:chOff x="4180" y="783"/>
            <a:chExt cx="150" cy="307"/>
          </a:xfrm>
        </p:grpSpPr>
        <p:sp>
          <p:nvSpPr>
            <p:cNvPr id="26643" name="AutoShape 10">
              <a:extLst>
                <a:ext uri="{FF2B5EF4-FFF2-40B4-BE49-F238E27FC236}">
                  <a16:creationId xmlns:a16="http://schemas.microsoft.com/office/drawing/2014/main" id="{49FDC056-8807-A343-8B0C-7DC72D7A6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44" name="Rectangle 11">
              <a:extLst>
                <a:ext uri="{FF2B5EF4-FFF2-40B4-BE49-F238E27FC236}">
                  <a16:creationId xmlns:a16="http://schemas.microsoft.com/office/drawing/2014/main" id="{0ED52E33-FDFA-294D-A395-9F5F00041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45" name="Rectangle 12">
              <a:extLst>
                <a:ext uri="{FF2B5EF4-FFF2-40B4-BE49-F238E27FC236}">
                  <a16:creationId xmlns:a16="http://schemas.microsoft.com/office/drawing/2014/main" id="{3CD6A1E8-E7F0-9747-A23C-0B1F59A55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46" name="AutoShape 13">
              <a:extLst>
                <a:ext uri="{FF2B5EF4-FFF2-40B4-BE49-F238E27FC236}">
                  <a16:creationId xmlns:a16="http://schemas.microsoft.com/office/drawing/2014/main" id="{E6DE4A97-D05D-2D4F-937C-3DD1691E6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47" name="Line 14">
              <a:extLst>
                <a:ext uri="{FF2B5EF4-FFF2-40B4-BE49-F238E27FC236}">
                  <a16:creationId xmlns:a16="http://schemas.microsoft.com/office/drawing/2014/main" id="{1F841611-C43F-2448-8548-6145ABD779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Line 15">
              <a:extLst>
                <a:ext uri="{FF2B5EF4-FFF2-40B4-BE49-F238E27FC236}">
                  <a16:creationId xmlns:a16="http://schemas.microsoft.com/office/drawing/2014/main" id="{F83ECA6A-BF15-0E4B-AF21-9ECA113F40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16">
              <a:extLst>
                <a:ext uri="{FF2B5EF4-FFF2-40B4-BE49-F238E27FC236}">
                  <a16:creationId xmlns:a16="http://schemas.microsoft.com/office/drawing/2014/main" id="{48B24553-FE79-0E48-963A-A08734E6E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50" name="Rectangle 17">
              <a:extLst>
                <a:ext uri="{FF2B5EF4-FFF2-40B4-BE49-F238E27FC236}">
                  <a16:creationId xmlns:a16="http://schemas.microsoft.com/office/drawing/2014/main" id="{25428053-50E7-2A42-BB0D-C8E5EAEC1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6634" name="Line 19">
            <a:extLst>
              <a:ext uri="{FF2B5EF4-FFF2-40B4-BE49-F238E27FC236}">
                <a16:creationId xmlns:a16="http://schemas.microsoft.com/office/drawing/2014/main" id="{47F70696-99F1-4D42-A779-3532FD9DCE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78638" y="3279775"/>
            <a:ext cx="1401762" cy="7604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Line 20">
            <a:extLst>
              <a:ext uri="{FF2B5EF4-FFF2-40B4-BE49-F238E27FC236}">
                <a16:creationId xmlns:a16="http://schemas.microsoft.com/office/drawing/2014/main" id="{1D249629-1E2F-4347-868E-2EE3CA8FEB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29438" y="3367088"/>
            <a:ext cx="1403350" cy="785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Text Box 21">
            <a:extLst>
              <a:ext uri="{FF2B5EF4-FFF2-40B4-BE49-F238E27FC236}">
                <a16:creationId xmlns:a16="http://schemas.microsoft.com/office/drawing/2014/main" id="{E0FF74D2-E6C8-8543-BEEC-CB7DBD02F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6838" y="4464050"/>
            <a:ext cx="658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Arial" panose="020B0604020202020204" pitchFamily="34" charset="0"/>
              </a:rPr>
              <a:t>client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37" name="Text Box 22">
            <a:extLst>
              <a:ext uri="{FF2B5EF4-FFF2-40B4-BE49-F238E27FC236}">
                <a16:creationId xmlns:a16="http://schemas.microsoft.com/office/drawing/2014/main" id="{F4558C70-6D1F-9344-802F-A0BC020F319E}"/>
              </a:ext>
            </a:extLst>
          </p:cNvPr>
          <p:cNvSpPr txBox="1">
            <a:spLocks noChangeArrowheads="1"/>
          </p:cNvSpPr>
          <p:nvPr/>
        </p:nvSpPr>
        <p:spPr bwMode="auto">
          <a:xfrm rot="1422049">
            <a:off x="7013575" y="2363788"/>
            <a:ext cx="1449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HTTP request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38" name="Text Box 23">
            <a:extLst>
              <a:ext uri="{FF2B5EF4-FFF2-40B4-BE49-F238E27FC236}">
                <a16:creationId xmlns:a16="http://schemas.microsoft.com/office/drawing/2014/main" id="{3D1A0846-6C2E-3E4D-9959-2830A9E7C39F}"/>
              </a:ext>
            </a:extLst>
          </p:cNvPr>
          <p:cNvSpPr txBox="1">
            <a:spLocks noChangeArrowheads="1"/>
          </p:cNvSpPr>
          <p:nvPr/>
        </p:nvSpPr>
        <p:spPr bwMode="auto">
          <a:xfrm rot="-1692639">
            <a:off x="6716713" y="3379788"/>
            <a:ext cx="1449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HTTP request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39" name="Text Box 24">
            <a:extLst>
              <a:ext uri="{FF2B5EF4-FFF2-40B4-BE49-F238E27FC236}">
                <a16:creationId xmlns:a16="http://schemas.microsoft.com/office/drawing/2014/main" id="{2493A594-67F5-2C4A-8176-53E32A3E780E}"/>
              </a:ext>
            </a:extLst>
          </p:cNvPr>
          <p:cNvSpPr txBox="1">
            <a:spLocks noChangeArrowheads="1"/>
          </p:cNvSpPr>
          <p:nvPr/>
        </p:nvSpPr>
        <p:spPr bwMode="auto">
          <a:xfrm rot="1411598">
            <a:off x="6731000" y="2741613"/>
            <a:ext cx="160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HTTP response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40" name="Text Box 25">
            <a:extLst>
              <a:ext uri="{FF2B5EF4-FFF2-40B4-BE49-F238E27FC236}">
                <a16:creationId xmlns:a16="http://schemas.microsoft.com/office/drawing/2014/main" id="{7BC08401-3FE2-1C40-9E1C-F5943CBBF481}"/>
              </a:ext>
            </a:extLst>
          </p:cNvPr>
          <p:cNvSpPr txBox="1">
            <a:spLocks noChangeArrowheads="1"/>
          </p:cNvSpPr>
          <p:nvPr/>
        </p:nvSpPr>
        <p:spPr bwMode="auto">
          <a:xfrm rot="-1737783">
            <a:off x="6899275" y="3698875"/>
            <a:ext cx="160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HTTP response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41" name="Line 20">
            <a:extLst>
              <a:ext uri="{FF2B5EF4-FFF2-40B4-BE49-F238E27FC236}">
                <a16:creationId xmlns:a16="http://schemas.microsoft.com/office/drawing/2014/main" id="{EF6143B9-3DDA-F947-BD69-2CC81257B54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81800" y="2409825"/>
            <a:ext cx="16002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Line 19">
            <a:extLst>
              <a:ext uri="{FF2B5EF4-FFF2-40B4-BE49-F238E27FC236}">
                <a16:creationId xmlns:a16="http://schemas.microsoft.com/office/drawing/2014/main" id="{2C81932D-2A2C-8644-B73C-16E91E8AC4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257425"/>
            <a:ext cx="16002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B79BA7CD-92C9-6D46-B231-475CAC9AC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Reverse Proxy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349BCBCA-082E-B246-B40F-BCAEB0159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6019800" cy="4906963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Cache “close” to server</a:t>
            </a:r>
          </a:p>
          <a:p>
            <a:pPr lvl="1">
              <a:spcAft>
                <a:spcPts val="1200"/>
              </a:spcAft>
            </a:pPr>
            <a:r>
              <a:rPr lang="en-US" altLang="en-US" sz="3200">
                <a:ea typeface="ＭＳ Ｐゴシック" panose="020B0600070205080204" pitchFamily="34" charset="-128"/>
              </a:rPr>
              <a:t>Either by proxy run by server or in third-party content distribution network (CDN)</a:t>
            </a:r>
          </a:p>
          <a:p>
            <a:r>
              <a:rPr lang="en-US" altLang="en-US" sz="3600">
                <a:ea typeface="ＭＳ Ｐゴシック" panose="020B0600070205080204" pitchFamily="34" charset="-128"/>
              </a:rPr>
              <a:t>Directing clients to the proxy</a:t>
            </a:r>
          </a:p>
          <a:p>
            <a:pPr lvl="1"/>
            <a:r>
              <a:rPr lang="en-US" altLang="en-US" sz="3200">
                <a:ea typeface="ＭＳ Ｐゴシック" panose="020B0600070205080204" pitchFamily="34" charset="-128"/>
              </a:rPr>
              <a:t>Map the site name to the </a:t>
            </a:r>
            <a:br>
              <a:rPr lang="en-US" altLang="en-US" sz="3200">
                <a:ea typeface="ＭＳ Ｐゴシック" panose="020B0600070205080204" pitchFamily="34" charset="-128"/>
              </a:rPr>
            </a:br>
            <a:r>
              <a:rPr lang="en-US" altLang="en-US" sz="3200">
                <a:ea typeface="ＭＳ Ｐゴシック" panose="020B0600070205080204" pitchFamily="34" charset="-128"/>
              </a:rPr>
              <a:t>IP address of the proxy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CA28666F-A7C8-6646-B530-D79E23EC9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71EF768-9EF8-404C-BBAD-B890A5186971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7653" name="Text Box 8">
            <a:extLst>
              <a:ext uri="{FF2B5EF4-FFF2-40B4-BE49-F238E27FC236}">
                <a16:creationId xmlns:a16="http://schemas.microsoft.com/office/drawing/2014/main" id="{83486C74-DA9A-5F40-901D-9D36780E0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2387600"/>
            <a:ext cx="890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Proxy</a:t>
            </a:r>
          </a:p>
          <a:p>
            <a:r>
              <a:rPr lang="en-US" altLang="en-US">
                <a:latin typeface="Arial" panose="020B0604020202020204" pitchFamily="34" charset="0"/>
              </a:rPr>
              <a:t>server</a:t>
            </a:r>
          </a:p>
        </p:txBody>
      </p:sp>
      <p:grpSp>
        <p:nvGrpSpPr>
          <p:cNvPr id="27654" name="Group 9">
            <a:extLst>
              <a:ext uri="{FF2B5EF4-FFF2-40B4-BE49-F238E27FC236}">
                <a16:creationId xmlns:a16="http://schemas.microsoft.com/office/drawing/2014/main" id="{08618397-CC8C-D842-858E-628F32B734C4}"/>
              </a:ext>
            </a:extLst>
          </p:cNvPr>
          <p:cNvGrpSpPr>
            <a:grpSpLocks/>
          </p:cNvGrpSpPr>
          <p:nvPr/>
        </p:nvGrpSpPr>
        <p:grpSpPr bwMode="auto">
          <a:xfrm>
            <a:off x="6478588" y="3175000"/>
            <a:ext cx="346075" cy="742950"/>
            <a:chOff x="4180" y="783"/>
            <a:chExt cx="150" cy="307"/>
          </a:xfrm>
        </p:grpSpPr>
        <p:sp>
          <p:nvSpPr>
            <p:cNvPr id="27683" name="AutoShape 10">
              <a:extLst>
                <a:ext uri="{FF2B5EF4-FFF2-40B4-BE49-F238E27FC236}">
                  <a16:creationId xmlns:a16="http://schemas.microsoft.com/office/drawing/2014/main" id="{AEDAFA19-AD97-9149-BB9A-ADFC2F159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84" name="Rectangle 11">
              <a:extLst>
                <a:ext uri="{FF2B5EF4-FFF2-40B4-BE49-F238E27FC236}">
                  <a16:creationId xmlns:a16="http://schemas.microsoft.com/office/drawing/2014/main" id="{5F9BC44B-7F4A-BB46-923E-4D0BD16E5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85" name="Rectangle 12">
              <a:extLst>
                <a:ext uri="{FF2B5EF4-FFF2-40B4-BE49-F238E27FC236}">
                  <a16:creationId xmlns:a16="http://schemas.microsoft.com/office/drawing/2014/main" id="{30DFE1FF-C5D8-AD49-9977-14215A35F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86" name="AutoShape 13">
              <a:extLst>
                <a:ext uri="{FF2B5EF4-FFF2-40B4-BE49-F238E27FC236}">
                  <a16:creationId xmlns:a16="http://schemas.microsoft.com/office/drawing/2014/main" id="{8186A43A-EA07-1C4A-A5F5-5B87526CF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87" name="Line 14">
              <a:extLst>
                <a:ext uri="{FF2B5EF4-FFF2-40B4-BE49-F238E27FC236}">
                  <a16:creationId xmlns:a16="http://schemas.microsoft.com/office/drawing/2014/main" id="{3CFC7686-6AE2-A942-846A-134737F4BC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8" name="Line 15">
              <a:extLst>
                <a:ext uri="{FF2B5EF4-FFF2-40B4-BE49-F238E27FC236}">
                  <a16:creationId xmlns:a16="http://schemas.microsoft.com/office/drawing/2014/main" id="{5619F475-1F77-6C42-8328-ACF2482E89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9" name="Rectangle 16">
              <a:extLst>
                <a:ext uri="{FF2B5EF4-FFF2-40B4-BE49-F238E27FC236}">
                  <a16:creationId xmlns:a16="http://schemas.microsoft.com/office/drawing/2014/main" id="{3743659D-06EA-3149-A8CF-F6680BC0D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90" name="Rectangle 17">
              <a:extLst>
                <a:ext uri="{FF2B5EF4-FFF2-40B4-BE49-F238E27FC236}">
                  <a16:creationId xmlns:a16="http://schemas.microsoft.com/office/drawing/2014/main" id="{D296564A-5C1B-8647-A01B-027CDD655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7655" name="Line 19">
            <a:extLst>
              <a:ext uri="{FF2B5EF4-FFF2-40B4-BE49-F238E27FC236}">
                <a16:creationId xmlns:a16="http://schemas.microsoft.com/office/drawing/2014/main" id="{0BC07E7A-B536-394C-9301-1EFBF5F382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2743200"/>
            <a:ext cx="1524000" cy="6842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20">
            <a:extLst>
              <a:ext uri="{FF2B5EF4-FFF2-40B4-BE49-F238E27FC236}">
                <a16:creationId xmlns:a16="http://schemas.microsoft.com/office/drawing/2014/main" id="{F6D8909A-8EF3-AA41-98C7-24E1574BB3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1800" y="2895600"/>
            <a:ext cx="16002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657" name="Group 26">
            <a:extLst>
              <a:ext uri="{FF2B5EF4-FFF2-40B4-BE49-F238E27FC236}">
                <a16:creationId xmlns:a16="http://schemas.microsoft.com/office/drawing/2014/main" id="{C2F27A82-D518-614A-A914-A969F1D61838}"/>
              </a:ext>
            </a:extLst>
          </p:cNvPr>
          <p:cNvGrpSpPr>
            <a:grpSpLocks/>
          </p:cNvGrpSpPr>
          <p:nvPr/>
        </p:nvGrpSpPr>
        <p:grpSpPr bwMode="auto">
          <a:xfrm>
            <a:off x="8402638" y="2384425"/>
            <a:ext cx="346075" cy="742950"/>
            <a:chOff x="4180" y="783"/>
            <a:chExt cx="150" cy="307"/>
          </a:xfrm>
        </p:grpSpPr>
        <p:sp>
          <p:nvSpPr>
            <p:cNvPr id="27675" name="AutoShape 27">
              <a:extLst>
                <a:ext uri="{FF2B5EF4-FFF2-40B4-BE49-F238E27FC236}">
                  <a16:creationId xmlns:a16="http://schemas.microsoft.com/office/drawing/2014/main" id="{529B7CCD-D557-8840-979B-2DCF06B84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76" name="Rectangle 28">
              <a:extLst>
                <a:ext uri="{FF2B5EF4-FFF2-40B4-BE49-F238E27FC236}">
                  <a16:creationId xmlns:a16="http://schemas.microsoft.com/office/drawing/2014/main" id="{8A71A39A-4751-6744-8DCA-9672149C1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77" name="Rectangle 29">
              <a:extLst>
                <a:ext uri="{FF2B5EF4-FFF2-40B4-BE49-F238E27FC236}">
                  <a16:creationId xmlns:a16="http://schemas.microsoft.com/office/drawing/2014/main" id="{74DCE90B-E39B-7D41-8735-B1ED13C9A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78" name="AutoShape 30">
              <a:extLst>
                <a:ext uri="{FF2B5EF4-FFF2-40B4-BE49-F238E27FC236}">
                  <a16:creationId xmlns:a16="http://schemas.microsoft.com/office/drawing/2014/main" id="{DF29EBFE-A5DF-2244-B584-621406077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79" name="Line 31">
              <a:extLst>
                <a:ext uri="{FF2B5EF4-FFF2-40B4-BE49-F238E27FC236}">
                  <a16:creationId xmlns:a16="http://schemas.microsoft.com/office/drawing/2014/main" id="{1C43FA06-F572-8A40-B837-06A3DB9C3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0" name="Line 32">
              <a:extLst>
                <a:ext uri="{FF2B5EF4-FFF2-40B4-BE49-F238E27FC236}">
                  <a16:creationId xmlns:a16="http://schemas.microsoft.com/office/drawing/2014/main" id="{4EE783C4-E23B-CB47-9BF0-86CA849339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1" name="Rectangle 33">
              <a:extLst>
                <a:ext uri="{FF2B5EF4-FFF2-40B4-BE49-F238E27FC236}">
                  <a16:creationId xmlns:a16="http://schemas.microsoft.com/office/drawing/2014/main" id="{55D391C0-E19B-604D-8518-359B50349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82" name="Rectangle 34">
              <a:extLst>
                <a:ext uri="{FF2B5EF4-FFF2-40B4-BE49-F238E27FC236}">
                  <a16:creationId xmlns:a16="http://schemas.microsoft.com/office/drawing/2014/main" id="{2586D462-E495-0045-A96E-A0A9C0F7A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7658" name="Group 35">
            <a:extLst>
              <a:ext uri="{FF2B5EF4-FFF2-40B4-BE49-F238E27FC236}">
                <a16:creationId xmlns:a16="http://schemas.microsoft.com/office/drawing/2014/main" id="{67D0A778-DA76-624B-996F-DB83F9F957BE}"/>
              </a:ext>
            </a:extLst>
          </p:cNvPr>
          <p:cNvGrpSpPr>
            <a:grpSpLocks/>
          </p:cNvGrpSpPr>
          <p:nvPr/>
        </p:nvGrpSpPr>
        <p:grpSpPr bwMode="auto">
          <a:xfrm>
            <a:off x="8402638" y="4289425"/>
            <a:ext cx="346075" cy="742950"/>
            <a:chOff x="4180" y="783"/>
            <a:chExt cx="150" cy="307"/>
          </a:xfrm>
        </p:grpSpPr>
        <p:sp>
          <p:nvSpPr>
            <p:cNvPr id="27667" name="AutoShape 36">
              <a:extLst>
                <a:ext uri="{FF2B5EF4-FFF2-40B4-BE49-F238E27FC236}">
                  <a16:creationId xmlns:a16="http://schemas.microsoft.com/office/drawing/2014/main" id="{D3D85EF8-5180-2D4A-A8F6-5987807DD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68" name="Rectangle 37">
              <a:extLst>
                <a:ext uri="{FF2B5EF4-FFF2-40B4-BE49-F238E27FC236}">
                  <a16:creationId xmlns:a16="http://schemas.microsoft.com/office/drawing/2014/main" id="{00E8FC76-2250-354C-90DE-5A65A2200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69" name="Rectangle 38">
              <a:extLst>
                <a:ext uri="{FF2B5EF4-FFF2-40B4-BE49-F238E27FC236}">
                  <a16:creationId xmlns:a16="http://schemas.microsoft.com/office/drawing/2014/main" id="{7CB88E8C-5B2F-EE40-83FB-877AD5852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70" name="AutoShape 39">
              <a:extLst>
                <a:ext uri="{FF2B5EF4-FFF2-40B4-BE49-F238E27FC236}">
                  <a16:creationId xmlns:a16="http://schemas.microsoft.com/office/drawing/2014/main" id="{82DD0330-AC65-7942-9474-092CBC272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71" name="Line 40">
              <a:extLst>
                <a:ext uri="{FF2B5EF4-FFF2-40B4-BE49-F238E27FC236}">
                  <a16:creationId xmlns:a16="http://schemas.microsoft.com/office/drawing/2014/main" id="{F8CE542C-0028-2C4C-B52C-4848A94F25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2" name="Line 41">
              <a:extLst>
                <a:ext uri="{FF2B5EF4-FFF2-40B4-BE49-F238E27FC236}">
                  <a16:creationId xmlns:a16="http://schemas.microsoft.com/office/drawing/2014/main" id="{FAC15BF9-ADF0-F64B-9101-7D20A6CCBD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3" name="Rectangle 42">
              <a:extLst>
                <a:ext uri="{FF2B5EF4-FFF2-40B4-BE49-F238E27FC236}">
                  <a16:creationId xmlns:a16="http://schemas.microsoft.com/office/drawing/2014/main" id="{10576484-88C5-C24B-B021-6548158FF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74" name="Rectangle 43">
              <a:extLst>
                <a:ext uri="{FF2B5EF4-FFF2-40B4-BE49-F238E27FC236}">
                  <a16:creationId xmlns:a16="http://schemas.microsoft.com/office/drawing/2014/main" id="{BA944822-7E0B-914A-B540-411B1F341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7659" name="Text Box 45">
            <a:extLst>
              <a:ext uri="{FF2B5EF4-FFF2-40B4-BE49-F238E27FC236}">
                <a16:creationId xmlns:a16="http://schemas.microsoft.com/office/drawing/2014/main" id="{4386947E-9348-7F4F-ADFD-83CCD730C8D3}"/>
              </a:ext>
            </a:extLst>
          </p:cNvPr>
          <p:cNvSpPr txBox="1">
            <a:spLocks noChangeArrowheads="1"/>
          </p:cNvSpPr>
          <p:nvPr/>
        </p:nvSpPr>
        <p:spPr bwMode="auto">
          <a:xfrm rot="-1419968">
            <a:off x="6850063" y="2790825"/>
            <a:ext cx="1449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HTTP request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60" name="Text Box 46">
            <a:extLst>
              <a:ext uri="{FF2B5EF4-FFF2-40B4-BE49-F238E27FC236}">
                <a16:creationId xmlns:a16="http://schemas.microsoft.com/office/drawing/2014/main" id="{58663E19-8E51-BD49-BDF1-87F758F68E53}"/>
              </a:ext>
            </a:extLst>
          </p:cNvPr>
          <p:cNvSpPr txBox="1">
            <a:spLocks noChangeArrowheads="1"/>
          </p:cNvSpPr>
          <p:nvPr/>
        </p:nvSpPr>
        <p:spPr bwMode="auto">
          <a:xfrm rot="-1415789">
            <a:off x="6851650" y="3203575"/>
            <a:ext cx="160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HTTP response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61" name="Text Box 47">
            <a:extLst>
              <a:ext uri="{FF2B5EF4-FFF2-40B4-BE49-F238E27FC236}">
                <a16:creationId xmlns:a16="http://schemas.microsoft.com/office/drawing/2014/main" id="{04F60AC5-A2FE-334B-AE88-2E1CE8D3E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9113" y="5080000"/>
            <a:ext cx="749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Arial" panose="020B0604020202020204" pitchFamily="34" charset="0"/>
              </a:rPr>
              <a:t>origin </a:t>
            </a:r>
          </a:p>
          <a:p>
            <a:r>
              <a:rPr lang="en-US" altLang="en-US" sz="1600">
                <a:latin typeface="Arial" panose="020B0604020202020204" pitchFamily="34" charset="0"/>
              </a:rPr>
              <a:t>server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62" name="Text Box 48">
            <a:extLst>
              <a:ext uri="{FF2B5EF4-FFF2-40B4-BE49-F238E27FC236}">
                <a16:creationId xmlns:a16="http://schemas.microsoft.com/office/drawing/2014/main" id="{1B24EB28-FE95-274D-B306-9F0672023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7688" y="1746250"/>
            <a:ext cx="749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Arial" panose="020B0604020202020204" pitchFamily="34" charset="0"/>
              </a:rPr>
              <a:t>origin </a:t>
            </a:r>
          </a:p>
          <a:p>
            <a:r>
              <a:rPr lang="en-US" altLang="en-US" sz="1600">
                <a:latin typeface="Arial" panose="020B0604020202020204" pitchFamily="34" charset="0"/>
              </a:rPr>
              <a:t>server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63" name="Text Box 22">
            <a:extLst>
              <a:ext uri="{FF2B5EF4-FFF2-40B4-BE49-F238E27FC236}">
                <a16:creationId xmlns:a16="http://schemas.microsoft.com/office/drawing/2014/main" id="{D4D66B85-649F-B140-94FD-9A8F75829CF2}"/>
              </a:ext>
            </a:extLst>
          </p:cNvPr>
          <p:cNvSpPr txBox="1">
            <a:spLocks noChangeArrowheads="1"/>
          </p:cNvSpPr>
          <p:nvPr/>
        </p:nvSpPr>
        <p:spPr bwMode="auto">
          <a:xfrm rot="1422049">
            <a:off x="7078663" y="3856038"/>
            <a:ext cx="1449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HTTP request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64" name="Text Box 24">
            <a:extLst>
              <a:ext uri="{FF2B5EF4-FFF2-40B4-BE49-F238E27FC236}">
                <a16:creationId xmlns:a16="http://schemas.microsoft.com/office/drawing/2014/main" id="{3AE3E6C4-00DD-3840-924E-4A0CCA23F8B0}"/>
              </a:ext>
            </a:extLst>
          </p:cNvPr>
          <p:cNvSpPr txBox="1">
            <a:spLocks noChangeArrowheads="1"/>
          </p:cNvSpPr>
          <p:nvPr/>
        </p:nvSpPr>
        <p:spPr bwMode="auto">
          <a:xfrm rot="1411598">
            <a:off x="6705600" y="4310063"/>
            <a:ext cx="160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HTTP response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65" name="Line 20">
            <a:extLst>
              <a:ext uri="{FF2B5EF4-FFF2-40B4-BE49-F238E27FC236}">
                <a16:creationId xmlns:a16="http://schemas.microsoft.com/office/drawing/2014/main" id="{FB5DA24F-40AA-664C-9170-C7F3266E3E3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05600" y="3886200"/>
            <a:ext cx="17526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Line 19">
            <a:extLst>
              <a:ext uri="{FF2B5EF4-FFF2-40B4-BE49-F238E27FC236}">
                <a16:creationId xmlns:a16="http://schemas.microsoft.com/office/drawing/2014/main" id="{20326620-3B8F-AF47-B2B8-3DD6C61B6D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3733800"/>
            <a:ext cx="16764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6" name="Group 62">
            <a:extLst>
              <a:ext uri="{FF2B5EF4-FFF2-40B4-BE49-F238E27FC236}">
                <a16:creationId xmlns:a16="http://schemas.microsoft.com/office/drawing/2014/main" id="{6FAE3EA2-2FDB-8445-AB8A-F76FE71EAF92}"/>
              </a:ext>
            </a:extLst>
          </p:cNvPr>
          <p:cNvGrpSpPr>
            <a:grpSpLocks/>
          </p:cNvGrpSpPr>
          <p:nvPr/>
        </p:nvGrpSpPr>
        <p:grpSpPr bwMode="auto">
          <a:xfrm>
            <a:off x="254000" y="760413"/>
            <a:ext cx="8737600" cy="5945187"/>
            <a:chOff x="1124302" y="914400"/>
            <a:chExt cx="7232298" cy="496138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DD436BB-C7F3-484C-AD1A-994877F6E756}"/>
                </a:ext>
              </a:extLst>
            </p:cNvPr>
            <p:cNvCxnSpPr>
              <a:cxnSpLocks noChangeShapeType="1"/>
              <a:stCxn id="6" idx="2"/>
            </p:cNvCxnSpPr>
            <p:nvPr/>
          </p:nvCxnSpPr>
          <p:spPr bwMode="auto">
            <a:xfrm rot="16200000" flipH="1">
              <a:off x="2125935" y="2922953"/>
              <a:ext cx="879668" cy="36003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170DC5C-74A0-E64D-95C0-E225E35FB8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5921744" y="2386254"/>
              <a:ext cx="555825" cy="48752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C6AE59E-4DBA-9E44-990F-506E80E4413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6108333" y="2709506"/>
              <a:ext cx="776578" cy="458381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760C221-4B87-5F4B-AE00-6ED3C9C5BA4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6477569" y="2709506"/>
              <a:ext cx="621526" cy="61735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85E5013-0C2C-1D4B-AC07-CE0B7042E5AE}"/>
                </a:ext>
              </a:extLst>
            </p:cNvPr>
            <p:cNvCxnSpPr>
              <a:cxnSpLocks noChangeShapeType="1"/>
              <a:stCxn id="39" idx="0"/>
            </p:cNvCxnSpPr>
            <p:nvPr/>
          </p:nvCxnSpPr>
          <p:spPr bwMode="auto">
            <a:xfrm rot="5400000" flipH="1" flipV="1">
              <a:off x="3664450" y="4608725"/>
              <a:ext cx="764410" cy="99601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2920FF7-A8C7-764F-B9CB-2519BC7E8D70}"/>
                </a:ext>
              </a:extLst>
            </p:cNvPr>
            <p:cNvCxnSpPr>
              <a:cxnSpLocks noChangeShapeType="1"/>
              <a:stCxn id="43" idx="0"/>
            </p:cNvCxnSpPr>
            <p:nvPr/>
          </p:nvCxnSpPr>
          <p:spPr bwMode="auto">
            <a:xfrm rot="5400000" flipH="1" flipV="1">
              <a:off x="4803716" y="4975312"/>
              <a:ext cx="759111" cy="25754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A730F88C-66E5-1F4D-808C-24B1A8B667D5}"/>
                </a:ext>
              </a:extLst>
            </p:cNvPr>
            <p:cNvCxnSpPr>
              <a:cxnSpLocks noChangeShapeType="1"/>
              <a:stCxn id="46" idx="0"/>
            </p:cNvCxnSpPr>
            <p:nvPr/>
          </p:nvCxnSpPr>
          <p:spPr bwMode="auto">
            <a:xfrm rot="16200000" flipV="1">
              <a:off x="5857648" y="4686370"/>
              <a:ext cx="735264" cy="86987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BF552F6-4B48-4148-B9DF-E579B3853357}"/>
                </a:ext>
              </a:extLst>
            </p:cNvPr>
            <p:cNvCxnSpPr>
              <a:cxnSpLocks noChangeShapeType="1"/>
              <a:stCxn id="6" idx="3"/>
            </p:cNvCxnSpPr>
            <p:nvPr/>
          </p:nvCxnSpPr>
          <p:spPr bwMode="auto">
            <a:xfrm>
              <a:off x="2954715" y="2471041"/>
              <a:ext cx="616269" cy="61868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184E777-5FFE-3346-AEF5-6755CBF2AE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53671" y="2709506"/>
              <a:ext cx="467787" cy="458381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28674" name="Object 2">
              <a:extLst>
                <a:ext uri="{FF2B5EF4-FFF2-40B4-BE49-F238E27FC236}">
                  <a16:creationId xmlns:a16="http://schemas.microsoft.com/office/drawing/2014/main" id="{3485640C-EE05-E146-8985-43F8E9052A7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67896" y="2659015"/>
            <a:ext cx="4708692" cy="14049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26" name="Photo Editor Photo" r:id="rId3" imgW="1270000" imgH="927100" progId="">
                    <p:embed/>
                  </p:oleObj>
                </mc:Choice>
                <mc:Fallback>
                  <p:oleObj name="Photo Editor Photo" r:id="rId3" imgW="1270000" imgH="927100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7896" y="2659015"/>
                          <a:ext cx="4708692" cy="14049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9E08D9-E7E2-824E-A3E5-3DFF80E68C24}"/>
                </a:ext>
              </a:extLst>
            </p:cNvPr>
            <p:cNvSpPr txBox="1"/>
            <p:nvPr/>
          </p:nvSpPr>
          <p:spPr>
            <a:xfrm>
              <a:off x="1818098" y="2277620"/>
              <a:ext cx="1136617" cy="3855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>
                  <a:latin typeface="Calibri"/>
                  <a:ea typeface="+mn-ea"/>
                  <a:cs typeface="Calibri"/>
                </a:rPr>
                <a:t>Router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3EF8FD-A6D6-CD41-B2F2-EBEE3AA2B1BC}"/>
                </a:ext>
              </a:extLst>
            </p:cNvPr>
            <p:cNvSpPr txBox="1"/>
            <p:nvPr/>
          </p:nvSpPr>
          <p:spPr>
            <a:xfrm>
              <a:off x="6502536" y="2281595"/>
              <a:ext cx="1181292" cy="38551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>
                  <a:latin typeface="Calibri"/>
                  <a:ea typeface="+mn-ea"/>
                  <a:cs typeface="Calibri"/>
                </a:rPr>
                <a:t>Router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C36EFE5-3C57-6C4D-B285-9335513CA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3845" y="5488939"/>
              <a:ext cx="1069602" cy="378893"/>
            </a:xfrm>
            <a:prstGeom prst="rect">
              <a:avLst/>
            </a:prstGeom>
            <a:solidFill>
              <a:srgbClr val="E46C0A"/>
            </a:solidFill>
            <a:ln w="9525">
              <a:solidFill>
                <a:srgbClr val="E46C0A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 sz="2400">
                <a:solidFill>
                  <a:schemeClr val="lt1"/>
                </a:solidFill>
                <a:latin typeface="+mn-lt"/>
                <a:ea typeface="+mn-ea"/>
                <a:cs typeface="Calibri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E9968D2-9CE8-3B46-9825-967E6B280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4664" y="5483640"/>
              <a:ext cx="1018356" cy="378893"/>
            </a:xfrm>
            <a:prstGeom prst="rect">
              <a:avLst/>
            </a:prstGeom>
            <a:solidFill>
              <a:srgbClr val="E46C0A"/>
            </a:solidFill>
            <a:ln w="9525">
              <a:solidFill>
                <a:srgbClr val="E46C0A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 sz="2400">
                <a:solidFill>
                  <a:schemeClr val="lt1"/>
                </a:solidFill>
                <a:latin typeface="+mn-lt"/>
                <a:ea typeface="+mn-ea"/>
                <a:cs typeface="Calibri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C4C8016-8347-9B44-AF36-141A59A95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5126" y="5488939"/>
              <a:ext cx="1031496" cy="378893"/>
            </a:xfrm>
            <a:prstGeom prst="rect">
              <a:avLst/>
            </a:prstGeom>
            <a:solidFill>
              <a:srgbClr val="E46C0A"/>
            </a:solidFill>
            <a:ln w="9525">
              <a:solidFill>
                <a:srgbClr val="E46C0A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 sz="2400">
                <a:solidFill>
                  <a:schemeClr val="lt1"/>
                </a:solidFill>
                <a:latin typeface="+mn-lt"/>
                <a:ea typeface="+mn-ea"/>
                <a:cs typeface="Calibri"/>
              </a:endParaRP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4E77A629-E289-9240-BD9A-D87DBBBF9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862" y="914400"/>
              <a:ext cx="2044596" cy="1959381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 sz="2400">
                <a:solidFill>
                  <a:schemeClr val="lt1"/>
                </a:solidFill>
                <a:latin typeface="+mn-lt"/>
                <a:ea typeface="+mn-ea"/>
                <a:cs typeface="Calibri"/>
              </a:endParaRPr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F731BD62-A5A4-5A46-AD7B-EEA2D7AEC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956" y="914400"/>
              <a:ext cx="2086644" cy="1959381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 sz="2400">
                <a:solidFill>
                  <a:schemeClr val="lt1"/>
                </a:solidFill>
                <a:latin typeface="+mn-lt"/>
                <a:ea typeface="+mn-ea"/>
                <a:cs typeface="Calibri"/>
              </a:endParaRPr>
            </a:p>
          </p:txBody>
        </p:sp>
        <p:sp>
          <p:nvSpPr>
            <p:cNvPr id="28699" name="TextBox 80">
              <a:extLst>
                <a:ext uri="{FF2B5EF4-FFF2-40B4-BE49-F238E27FC236}">
                  <a16:creationId xmlns:a16="http://schemas.microsoft.com/office/drawing/2014/main" id="{875EBF7A-623A-5746-84AD-71A9F8359D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9244" y="1679055"/>
              <a:ext cx="2079001" cy="385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Data Centers</a:t>
              </a:r>
            </a:p>
          </p:txBody>
        </p:sp>
        <p:grpSp>
          <p:nvGrpSpPr>
            <p:cNvPr id="28700" name="Group 86">
              <a:extLst>
                <a:ext uri="{FF2B5EF4-FFF2-40B4-BE49-F238E27FC236}">
                  <a16:creationId xmlns:a16="http://schemas.microsoft.com/office/drawing/2014/main" id="{BA9A2DF7-C947-6E41-B07E-3429B354F9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3026" y="1081157"/>
              <a:ext cx="1386278" cy="580431"/>
              <a:chOff x="4311256" y="727214"/>
              <a:chExt cx="1386278" cy="580431"/>
            </a:xfrm>
          </p:grpSpPr>
          <p:sp>
            <p:nvSpPr>
              <p:cNvPr id="83" name="Rounded Rectangle 82">
                <a:extLst>
                  <a:ext uri="{FF2B5EF4-FFF2-40B4-BE49-F238E27FC236}">
                    <a16:creationId xmlns:a16="http://schemas.microsoft.com/office/drawing/2014/main" id="{63E72715-B726-BA42-A24D-7F8876C7B1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9951" y="902256"/>
                <a:ext cx="232580" cy="39346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ea typeface="+mn-ea"/>
                  <a:cs typeface="Calibri"/>
                </a:endParaRPr>
              </a:p>
            </p:txBody>
          </p:sp>
          <p:sp>
            <p:nvSpPr>
              <p:cNvPr id="84" name="Rounded Rectangle 83">
                <a:extLst>
                  <a:ext uri="{FF2B5EF4-FFF2-40B4-BE49-F238E27FC236}">
                    <a16:creationId xmlns:a16="http://schemas.microsoft.com/office/drawing/2014/main" id="{85A13249-C8BA-1A4F-A2A4-910DD5C89C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4956" y="902256"/>
                <a:ext cx="232579" cy="39346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ea typeface="+mn-ea"/>
                  <a:cs typeface="Calibri"/>
                </a:endParaRPr>
              </a:p>
            </p:txBody>
          </p:sp>
          <p:sp>
            <p:nvSpPr>
              <p:cNvPr id="85" name="Rounded Rectangle 84">
                <a:extLst>
                  <a:ext uri="{FF2B5EF4-FFF2-40B4-BE49-F238E27FC236}">
                    <a16:creationId xmlns:a16="http://schemas.microsoft.com/office/drawing/2014/main" id="{42A2027E-04E9-B544-B074-6F1C0817D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1257" y="914178"/>
                <a:ext cx="232579" cy="39346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ea typeface="+mn-ea"/>
                  <a:cs typeface="Calibri"/>
                </a:endParaRPr>
              </a:p>
            </p:txBody>
          </p:sp>
          <p:sp>
            <p:nvSpPr>
              <p:cNvPr id="28719" name="TextBox 85">
                <a:extLst>
                  <a:ext uri="{FF2B5EF4-FFF2-40B4-BE49-F238E27FC236}">
                    <a16:creationId xmlns:a16="http://schemas.microsoft.com/office/drawing/2014/main" id="{A7AEE1C5-17F5-7C42-8387-E1580F232F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05808" y="727214"/>
                <a:ext cx="618954" cy="539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360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. .</a:t>
                </a:r>
              </a:p>
            </p:txBody>
          </p:sp>
        </p:grpSp>
        <p:grpSp>
          <p:nvGrpSpPr>
            <p:cNvPr id="28701" name="Group 87">
              <a:extLst>
                <a:ext uri="{FF2B5EF4-FFF2-40B4-BE49-F238E27FC236}">
                  <a16:creationId xmlns:a16="http://schemas.microsoft.com/office/drawing/2014/main" id="{5742CE76-AB86-634F-B90A-5E0C2251E7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57475" y="1068457"/>
              <a:ext cx="1386695" cy="580886"/>
              <a:chOff x="4310927" y="727214"/>
              <a:chExt cx="1386695" cy="580886"/>
            </a:xfrm>
          </p:grpSpPr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B31A1209-54B8-4946-AA9A-5352B295E0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9735" y="901708"/>
                <a:ext cx="232580" cy="39346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ea typeface="+mn-ea"/>
                  <a:cs typeface="Calibri"/>
                </a:endParaRPr>
              </a:p>
            </p:txBody>
          </p:sp>
          <p:sp>
            <p:nvSpPr>
              <p:cNvPr id="90" name="Rounded Rectangle 89">
                <a:extLst>
                  <a:ext uri="{FF2B5EF4-FFF2-40B4-BE49-F238E27FC236}">
                    <a16:creationId xmlns:a16="http://schemas.microsoft.com/office/drawing/2014/main" id="{4738C108-6D6B-204E-88ED-8D900CF671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4739" y="901708"/>
                <a:ext cx="232579" cy="39346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ea typeface="+mn-ea"/>
                  <a:cs typeface="Calibri"/>
                </a:endParaRPr>
              </a:p>
            </p:txBody>
          </p:sp>
          <p:sp>
            <p:nvSpPr>
              <p:cNvPr id="91" name="Rounded Rectangle 90">
                <a:extLst>
                  <a:ext uri="{FF2B5EF4-FFF2-40B4-BE49-F238E27FC236}">
                    <a16:creationId xmlns:a16="http://schemas.microsoft.com/office/drawing/2014/main" id="{DADCF641-34CB-6949-B6EA-BF16F8521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1040" y="913631"/>
                <a:ext cx="232579" cy="39479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 sz="2400">
                  <a:solidFill>
                    <a:schemeClr val="lt1"/>
                  </a:solidFill>
                  <a:latin typeface="+mn-lt"/>
                  <a:ea typeface="+mn-ea"/>
                  <a:cs typeface="Calibri"/>
                </a:endParaRPr>
              </a:p>
            </p:txBody>
          </p:sp>
          <p:sp>
            <p:nvSpPr>
              <p:cNvPr id="28715" name="TextBox 91">
                <a:extLst>
                  <a:ext uri="{FF2B5EF4-FFF2-40B4-BE49-F238E27FC236}">
                    <a16:creationId xmlns:a16="http://schemas.microsoft.com/office/drawing/2014/main" id="{A78E2C5D-6560-294E-9D92-272CAC0AD8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4833" y="727214"/>
                <a:ext cx="618954" cy="539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360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p:grpSp>
        <p:sp>
          <p:nvSpPr>
            <p:cNvPr id="28702" name="TextBox 92">
              <a:extLst>
                <a:ext uri="{FF2B5EF4-FFF2-40B4-BE49-F238E27FC236}">
                  <a16:creationId xmlns:a16="http://schemas.microsoft.com/office/drawing/2014/main" id="{FA263E45-E3A5-6448-8D94-C5A22C9257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4302" y="1693598"/>
              <a:ext cx="1261447" cy="385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Servers</a:t>
              </a:r>
            </a:p>
          </p:txBody>
        </p:sp>
        <p:sp>
          <p:nvSpPr>
            <p:cNvPr id="28703" name="TextBox 93">
              <a:extLst>
                <a:ext uri="{FF2B5EF4-FFF2-40B4-BE49-F238E27FC236}">
                  <a16:creationId xmlns:a16="http://schemas.microsoft.com/office/drawing/2014/main" id="{5DFE210F-5D22-F34E-BCB3-A66FCE0DD8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3105" y="1693598"/>
              <a:ext cx="1257900" cy="385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Servers</a:t>
              </a:r>
            </a:p>
          </p:txBody>
        </p:sp>
        <p:cxnSp>
          <p:nvCxnSpPr>
            <p:cNvPr id="96" name="Curved Connector 95">
              <a:extLst>
                <a:ext uri="{FF2B5EF4-FFF2-40B4-BE49-F238E27FC236}">
                  <a16:creationId xmlns:a16="http://schemas.microsoft.com/office/drawing/2014/main" id="{D4972FC3-C078-1749-9B5C-3775EA148D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V="1">
              <a:off x="2002058" y="1965027"/>
              <a:ext cx="1935535" cy="1304810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" name="Curved Connector 104">
              <a:extLst>
                <a:ext uri="{FF2B5EF4-FFF2-40B4-BE49-F238E27FC236}">
                  <a16:creationId xmlns:a16="http://schemas.microsoft.com/office/drawing/2014/main" id="{1A4AC4A3-B4EF-D04D-BAEB-89F827AF69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2293112" y="1801433"/>
              <a:ext cx="1935535" cy="1631997"/>
            </a:xfrm>
            <a:prstGeom prst="curvedConnector3">
              <a:avLst>
                <a:gd name="adj1" fmla="val 4475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06" name="TextBox 117">
              <a:extLst>
                <a:ext uri="{FF2B5EF4-FFF2-40B4-BE49-F238E27FC236}">
                  <a16:creationId xmlns:a16="http://schemas.microsoft.com/office/drawing/2014/main" id="{02930ABC-1E5B-9041-9000-23BC8C0CEB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473" y="5490535"/>
              <a:ext cx="1072230" cy="385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Client</a:t>
              </a:r>
            </a:p>
          </p:txBody>
        </p:sp>
        <p:graphicFrame>
          <p:nvGraphicFramePr>
            <p:cNvPr id="28675" name="Object 3">
              <a:extLst>
                <a:ext uri="{FF2B5EF4-FFF2-40B4-BE49-F238E27FC236}">
                  <a16:creationId xmlns:a16="http://schemas.microsoft.com/office/drawing/2014/main" id="{CDC3BBC7-C5EA-DF4E-8F3B-62E1F4C8FFA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44275" y="3975100"/>
            <a:ext cx="4710113" cy="12168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27" name="Photo Editor Photo" r:id="rId5" imgW="1270000" imgH="927100" progId="">
                    <p:embed/>
                  </p:oleObj>
                </mc:Choice>
                <mc:Fallback>
                  <p:oleObj name="Photo Editor Photo" r:id="rId5" imgW="1270000" imgH="927100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4275" y="3975100"/>
                          <a:ext cx="4710113" cy="12168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31CDDD7-4BFB-F147-8E06-18C83DE9CA48}"/>
                </a:ext>
              </a:extLst>
            </p:cNvPr>
            <p:cNvSpPr txBox="1"/>
            <p:nvPr/>
          </p:nvSpPr>
          <p:spPr>
            <a:xfrm>
              <a:off x="5079465" y="3585200"/>
              <a:ext cx="1405988" cy="69419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>
                  <a:latin typeface="Calibri"/>
                  <a:ea typeface="+mn-ea"/>
                  <a:cs typeface="Calibri"/>
                </a:rPr>
                <a:t>Reverse Proxy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6B2A33D-3280-B847-8702-0B96E8D348A7}"/>
                </a:ext>
              </a:extLst>
            </p:cNvPr>
            <p:cNvSpPr txBox="1"/>
            <p:nvPr/>
          </p:nvSpPr>
          <p:spPr>
            <a:xfrm>
              <a:off x="3205690" y="3585200"/>
              <a:ext cx="1324520" cy="69419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>
                  <a:latin typeface="Calibri"/>
                  <a:ea typeface="+mn-ea"/>
                  <a:cs typeface="Calibri"/>
                </a:rPr>
                <a:t>Reverse Proxy</a:t>
              </a:r>
            </a:p>
          </p:txBody>
        </p:sp>
        <p:cxnSp>
          <p:nvCxnSpPr>
            <p:cNvPr id="57" name="Curved Connector 56">
              <a:extLst>
                <a:ext uri="{FF2B5EF4-FFF2-40B4-BE49-F238E27FC236}">
                  <a16:creationId xmlns:a16="http://schemas.microsoft.com/office/drawing/2014/main" id="{96E1B3DC-9018-D247-8795-C0F5BCD8A6BA}"/>
                </a:ext>
              </a:extLst>
            </p:cNvPr>
            <p:cNvCxnSpPr>
              <a:cxnSpLocks noChangeShapeType="1"/>
              <a:endCxn id="39" idx="0"/>
            </p:cNvCxnSpPr>
            <p:nvPr/>
          </p:nvCxnSpPr>
          <p:spPr bwMode="auto">
            <a:xfrm rot="5400000">
              <a:off x="3180170" y="4592231"/>
              <a:ext cx="1265185" cy="528231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Curved Connector 59">
              <a:extLst>
                <a:ext uri="{FF2B5EF4-FFF2-40B4-BE49-F238E27FC236}">
                  <a16:creationId xmlns:a16="http://schemas.microsoft.com/office/drawing/2014/main" id="{A581EEE0-8510-E34F-A434-09617628846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2793883" y="4659278"/>
              <a:ext cx="1257236" cy="402086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11" name="TextBox 61">
              <a:extLst>
                <a:ext uri="{FF2B5EF4-FFF2-40B4-BE49-F238E27FC236}">
                  <a16:creationId xmlns:a16="http://schemas.microsoft.com/office/drawing/2014/main" id="{E090FCB1-814D-314E-9620-4DF3C6102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5025" y="5007235"/>
              <a:ext cx="1476781" cy="385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400" i="1">
                  <a:latin typeface="Calibri" panose="020F0502020204030204" pitchFamily="34" charset="0"/>
                  <a:cs typeface="Calibri" panose="020F0502020204030204" pitchFamily="34" charset="0"/>
                </a:rPr>
                <a:t>Requests</a:t>
              </a:r>
            </a:p>
          </p:txBody>
        </p:sp>
      </p:grpSp>
      <p:sp>
        <p:nvSpPr>
          <p:cNvPr id="28677" name="TextBox 49">
            <a:extLst>
              <a:ext uri="{FF2B5EF4-FFF2-40B4-BE49-F238E27FC236}">
                <a16:creationId xmlns:a16="http://schemas.microsoft.com/office/drawing/2014/main" id="{02219BEA-E1CB-3944-962B-20CABDF14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6243638"/>
            <a:ext cx="144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Client</a:t>
            </a:r>
          </a:p>
        </p:txBody>
      </p:sp>
      <p:sp>
        <p:nvSpPr>
          <p:cNvPr id="28678" name="TextBox 50">
            <a:extLst>
              <a:ext uri="{FF2B5EF4-FFF2-40B4-BE49-F238E27FC236}">
                <a16:creationId xmlns:a16="http://schemas.microsoft.com/office/drawing/2014/main" id="{ADD1831B-52FC-0D41-B6D1-14BE50F6C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3800" y="6240463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Client</a:t>
            </a:r>
          </a:p>
        </p:txBody>
      </p:sp>
      <p:sp>
        <p:nvSpPr>
          <p:cNvPr id="28679" name="TextBox 53">
            <a:extLst>
              <a:ext uri="{FF2B5EF4-FFF2-40B4-BE49-F238E27FC236}">
                <a16:creationId xmlns:a16="http://schemas.microsoft.com/office/drawing/2014/main" id="{95E20F65-27DA-1B43-8841-EE7B9258B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132138"/>
            <a:ext cx="2006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Private Backbone</a:t>
            </a:r>
          </a:p>
        </p:txBody>
      </p:sp>
      <p:sp>
        <p:nvSpPr>
          <p:cNvPr id="28680" name="TextBox 54">
            <a:extLst>
              <a:ext uri="{FF2B5EF4-FFF2-40B4-BE49-F238E27FC236}">
                <a16:creationId xmlns:a16="http://schemas.microsoft.com/office/drawing/2014/main" id="{93EDC828-7C96-6646-A755-E537101BC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4900613"/>
            <a:ext cx="2006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Internet</a:t>
            </a:r>
          </a:p>
        </p:txBody>
      </p:sp>
      <p:sp>
        <p:nvSpPr>
          <p:cNvPr id="28681" name="Title 63">
            <a:extLst>
              <a:ext uri="{FF2B5EF4-FFF2-40B4-BE49-F238E27FC236}">
                <a16:creationId xmlns:a16="http://schemas.microsoft.com/office/drawing/2014/main" id="{9FC4FA71-ADA2-8E46-84CE-7941F9306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  <a:cs typeface="Calibri" panose="020F0502020204030204" pitchFamily="34" charset="0"/>
              </a:rPr>
              <a:t>Google Design</a:t>
            </a:r>
          </a:p>
        </p:txBody>
      </p:sp>
      <p:sp>
        <p:nvSpPr>
          <p:cNvPr id="28682" name="Slide Number Placeholder 3">
            <a:extLst>
              <a:ext uri="{FF2B5EF4-FFF2-40B4-BE49-F238E27FC236}">
                <a16:creationId xmlns:a16="http://schemas.microsoft.com/office/drawing/2014/main" id="{09A755C0-36E0-5040-85A8-B3DB0EF93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328EE9D-3B46-574D-B8BD-D8810102F684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17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F4D185F4-FFFF-6548-8287-194542EB7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Proxy Caches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C41DF-6658-1D4D-8120-7B86CD98A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763000" cy="4906963"/>
          </a:xfrm>
        </p:spPr>
        <p:txBody>
          <a:bodyPr/>
          <a:lstStyle/>
          <a:p>
            <a:pPr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(Y)  Forward    (M)  Reverse    (C) Both    (A)  Neither</a:t>
            </a:r>
          </a:p>
          <a:p>
            <a:r>
              <a:rPr lang="en-US" altLang="en-US" sz="2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Reactively replicates popular content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Reduces origin server costs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Reduces client ISP costs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Intelligent load balancing between origin servers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Offload form submissions (POSTs) and user </a:t>
            </a:r>
            <a:r>
              <a:rPr lang="en-US" altLang="en-US" dirty="0" err="1">
                <a:solidFill>
                  <a:srgbClr val="000000"/>
                </a:solidFill>
                <a:ea typeface="ＭＳ Ｐゴシック" panose="020B0600070205080204" pitchFamily="34" charset="-128"/>
              </a:rPr>
              <a:t>auth</a:t>
            </a: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Content reassembly or transcoding on behalf of origin</a:t>
            </a:r>
          </a:p>
          <a:p>
            <a:r>
              <a:rPr lang="en-US" altLang="en-US" sz="2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Smaller round-trip times to clients</a:t>
            </a:r>
          </a:p>
          <a:p>
            <a:r>
              <a:rPr lang="en-US" altLang="en-US" sz="2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Maintain persistent connections to avoid TCP setup delay (handshake, slow start) 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982F568B-656F-0D40-AD4A-2E2CB3B3F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B7E1CC7-4F08-F142-9C21-F063CDAAB28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F4D185F4-FFFF-6548-8287-194542EB7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Proxy Caches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C41DF-6658-1D4D-8120-7B86CD98A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763000" cy="4906963"/>
          </a:xfrm>
        </p:spPr>
        <p:txBody>
          <a:bodyPr/>
          <a:lstStyle/>
          <a:p>
            <a:pPr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(Y)  Forward    (M)  Reverse    (C) Both    (A)  Neither</a:t>
            </a:r>
          </a:p>
          <a:p>
            <a:r>
              <a:rPr lang="en-US" altLang="en-US" sz="2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Reactively replicates popular content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Reduces origin server costs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Reduces client ISP costs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Intelligent load balancing between origin servers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Offload form submissions (POSTs) and user </a:t>
            </a:r>
            <a:r>
              <a:rPr lang="en-US" altLang="en-US" dirty="0" err="1">
                <a:solidFill>
                  <a:srgbClr val="000000"/>
                </a:solidFill>
                <a:ea typeface="ＭＳ Ｐゴシック" panose="020B0600070205080204" pitchFamily="34" charset="-128"/>
              </a:rPr>
              <a:t>auth</a:t>
            </a: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Content reassembly or transcoding on behalf of origin</a:t>
            </a:r>
          </a:p>
          <a:p>
            <a:r>
              <a:rPr lang="en-US" altLang="en-US" sz="2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Smaller round-trip times to clients</a:t>
            </a:r>
          </a:p>
          <a:p>
            <a:r>
              <a:rPr lang="en-US" altLang="en-US" sz="2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Maintain persistent connections to avoid TCP setup delay (handshake, slow start) 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982F568B-656F-0D40-AD4A-2E2CB3B3F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B7E1CC7-4F08-F142-9C21-F063CDAAB28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3EACF9-DF72-1D46-B492-96808B588709}"/>
              </a:ext>
            </a:extLst>
          </p:cNvPr>
          <p:cNvSpPr txBox="1"/>
          <p:nvPr/>
        </p:nvSpPr>
        <p:spPr>
          <a:xfrm>
            <a:off x="8634808" y="2085201"/>
            <a:ext cx="402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6062B2-EC99-4C41-A317-56F107DF242D}"/>
              </a:ext>
            </a:extLst>
          </p:cNvPr>
          <p:cNvSpPr txBox="1"/>
          <p:nvPr/>
        </p:nvSpPr>
        <p:spPr>
          <a:xfrm>
            <a:off x="8634808" y="2595385"/>
            <a:ext cx="402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C5F031-4971-2B4E-8576-15F840D5A461}"/>
              </a:ext>
            </a:extLst>
          </p:cNvPr>
          <p:cNvSpPr txBox="1"/>
          <p:nvPr/>
        </p:nvSpPr>
        <p:spPr>
          <a:xfrm>
            <a:off x="8700414" y="3105569"/>
            <a:ext cx="271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382122-DDDF-A04D-AF68-A4AB88B15D6F}"/>
              </a:ext>
            </a:extLst>
          </p:cNvPr>
          <p:cNvSpPr txBox="1"/>
          <p:nvPr/>
        </p:nvSpPr>
        <p:spPr>
          <a:xfrm>
            <a:off x="8700414" y="3615753"/>
            <a:ext cx="271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BA30D5-5018-044E-A62B-E0BDA19E1DE8}"/>
              </a:ext>
            </a:extLst>
          </p:cNvPr>
          <p:cNvSpPr txBox="1"/>
          <p:nvPr/>
        </p:nvSpPr>
        <p:spPr>
          <a:xfrm>
            <a:off x="8700414" y="4125937"/>
            <a:ext cx="271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978CF0-5268-554E-9AA4-FD72E226B2BF}"/>
              </a:ext>
            </a:extLst>
          </p:cNvPr>
          <p:cNvSpPr txBox="1"/>
          <p:nvPr/>
        </p:nvSpPr>
        <p:spPr>
          <a:xfrm>
            <a:off x="8700414" y="4636121"/>
            <a:ext cx="271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59402-BDF6-C54F-85D7-17F6E3638E0F}"/>
              </a:ext>
            </a:extLst>
          </p:cNvPr>
          <p:cNvSpPr txBox="1"/>
          <p:nvPr/>
        </p:nvSpPr>
        <p:spPr>
          <a:xfrm>
            <a:off x="8700414" y="5146305"/>
            <a:ext cx="271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C94C37-F79B-464A-A4A7-86C22F3D2F01}"/>
              </a:ext>
            </a:extLst>
          </p:cNvPr>
          <p:cNvSpPr txBox="1"/>
          <p:nvPr/>
        </p:nvSpPr>
        <p:spPr>
          <a:xfrm>
            <a:off x="8700414" y="5656490"/>
            <a:ext cx="271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8320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7">
            <a:extLst>
              <a:ext uri="{FF2B5EF4-FFF2-40B4-BE49-F238E27FC236}">
                <a16:creationId xmlns:a16="http://schemas.microsoft.com/office/drawing/2014/main" id="{A876EDF8-1588-2B48-9AA5-CCC6136FCE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Continuation of </a:t>
            </a:r>
            <a:r>
              <a:rPr lang="en-US" altLang="en-US" dirty="0" err="1">
                <a:ea typeface="ＭＳ Ｐゴシック" panose="020B0600070205080204" pitchFamily="34" charset="-128"/>
              </a:rPr>
              <a:t>Lec</a:t>
            </a:r>
            <a:r>
              <a:rPr lang="en-US" altLang="en-US" dirty="0">
                <a:ea typeface="ＭＳ Ｐゴシック" panose="020B0600070205080204" pitchFamily="34" charset="-128"/>
              </a:rPr>
              <a:t> 15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D1F6DA37-FEB8-834E-A603-FBFE286672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1" charset="0"/>
              <a:buNone/>
              <a:defRPr/>
            </a:pPr>
            <a:endParaRPr lang="en-US" dirty="0"/>
          </a:p>
        </p:txBody>
      </p:sp>
      <p:sp>
        <p:nvSpPr>
          <p:cNvPr id="23556" name="Slide Number Placeholder 4">
            <a:extLst>
              <a:ext uri="{FF2B5EF4-FFF2-40B4-BE49-F238E27FC236}">
                <a16:creationId xmlns:a16="http://schemas.microsoft.com/office/drawing/2014/main" id="{692207E6-008D-0147-B234-3BC0F204D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12F498-531A-874A-B7EE-A1D9AAB5482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5">
            <a:extLst>
              <a:ext uri="{FF2B5EF4-FFF2-40B4-BE49-F238E27FC236}">
                <a16:creationId xmlns:a16="http://schemas.microsoft.com/office/drawing/2014/main" id="{9ED00D2D-BAC7-D94D-99A9-4A0BC1E3D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Modern HTTP Video-on-Demand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B963CB-8DDB-8841-8C38-759143DBB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Download “content manifest” from origin server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List of video segments belonging to video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Each segment 1-2 seconds in length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Client can know time offset associated with each</a:t>
            </a:r>
          </a:p>
          <a:p>
            <a:pPr lvl="1">
              <a:spcAft>
                <a:spcPts val="1200"/>
              </a:spcAft>
            </a:pPr>
            <a:r>
              <a:rPr lang="en-US" altLang="en-US" sz="2400">
                <a:ea typeface="ＭＳ Ｐゴシック" panose="020B0600070205080204" pitchFamily="34" charset="-128"/>
              </a:rPr>
              <a:t>Standard naming for different video resolutions and formats:  e.g., 320dpi, 720dpi, 1040dpi, …</a:t>
            </a: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 sz="2800">
                <a:ea typeface="ＭＳ Ｐゴシック" panose="020B0600070205080204" pitchFamily="34" charset="-128"/>
              </a:rPr>
              <a:t>Client downloads video segment (at certain resolution) using standard HTTP request.  </a:t>
            </a:r>
          </a:p>
          <a:p>
            <a:pPr lvl="1">
              <a:spcAft>
                <a:spcPts val="1200"/>
              </a:spcAft>
            </a:pPr>
            <a:r>
              <a:rPr lang="en-US" altLang="en-US" sz="2400">
                <a:ea typeface="ＭＳ Ｐゴシック" panose="020B0600070205080204" pitchFamily="34" charset="-128"/>
              </a:rPr>
              <a:t>HTTP request can be satisfied by cache:  it’s a static object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Client observes download time vs. segment duration, increases/decreases resolution if appropriate</a:t>
            </a:r>
          </a:p>
        </p:txBody>
      </p:sp>
      <p:sp>
        <p:nvSpPr>
          <p:cNvPr id="32772" name="Slide Number Placeholder 4">
            <a:extLst>
              <a:ext uri="{FF2B5EF4-FFF2-40B4-BE49-F238E27FC236}">
                <a16:creationId xmlns:a16="http://schemas.microsoft.com/office/drawing/2014/main" id="{912865D8-835B-6F4D-9BB4-540DBE072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5B97D3D-7566-4D45-AF46-53D56CEB507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5">
            <a:extLst>
              <a:ext uri="{FF2B5EF4-FFF2-40B4-BE49-F238E27FC236}">
                <a16:creationId xmlns:a16="http://schemas.microsoft.com/office/drawing/2014/main" id="{CAC9D1AA-B1D2-5244-93D9-13B5D29664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Content Distribution Networks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A98C38E-B9FE-8D47-B02D-74F7F0E96A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1" charset="0"/>
              <a:buNone/>
              <a:defRPr/>
            </a:pPr>
            <a:endParaRPr lang="en-US"/>
          </a:p>
        </p:txBody>
      </p:sp>
      <p:sp>
        <p:nvSpPr>
          <p:cNvPr id="33796" name="Slide Number Placeholder 2">
            <a:extLst>
              <a:ext uri="{FF2B5EF4-FFF2-40B4-BE49-F238E27FC236}">
                <a16:creationId xmlns:a16="http://schemas.microsoft.com/office/drawing/2014/main" id="{E747E564-7DCE-4E44-B22A-DBCB68FA3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95DE442-4602-EC48-9CC6-302C27284AE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93D8B8FA-C7C4-E440-8DAB-931025744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Content Distribution Network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1FB02CBF-8C29-224F-830D-5D5B7A501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5562600" cy="49069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Proactive content replication</a:t>
            </a:r>
          </a:p>
          <a:p>
            <a:pPr lvl="1"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Content provider (e.g., CNN) contracts with a CDN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CDN replicates the content </a:t>
            </a:r>
          </a:p>
          <a:p>
            <a:pPr lvl="1"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On many servers spread throughout the Internet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Updating the replicas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Reactive by TTL or updates pushed to replicas when the content changes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8F5FB65A-0376-4C4D-B295-F38C15919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0AB9481-EF24-1B44-A5C2-6719D32038FC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34821" name="Group 5">
            <a:extLst>
              <a:ext uri="{FF2B5EF4-FFF2-40B4-BE49-F238E27FC236}">
                <a16:creationId xmlns:a16="http://schemas.microsoft.com/office/drawing/2014/main" id="{4278A67C-1A16-024B-B45C-9DFF43372138}"/>
              </a:ext>
            </a:extLst>
          </p:cNvPr>
          <p:cNvGrpSpPr>
            <a:grpSpLocks/>
          </p:cNvGrpSpPr>
          <p:nvPr/>
        </p:nvGrpSpPr>
        <p:grpSpPr bwMode="auto">
          <a:xfrm>
            <a:off x="7040563" y="1663700"/>
            <a:ext cx="184150" cy="542925"/>
            <a:chOff x="4180" y="783"/>
            <a:chExt cx="150" cy="307"/>
          </a:xfrm>
        </p:grpSpPr>
        <p:sp>
          <p:nvSpPr>
            <p:cNvPr id="34875" name="AutoShape 6">
              <a:extLst>
                <a:ext uri="{FF2B5EF4-FFF2-40B4-BE49-F238E27FC236}">
                  <a16:creationId xmlns:a16="http://schemas.microsoft.com/office/drawing/2014/main" id="{C11E1B0F-37E5-B541-B1A3-F0B7C9DD0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76" name="Rectangle 7">
              <a:extLst>
                <a:ext uri="{FF2B5EF4-FFF2-40B4-BE49-F238E27FC236}">
                  <a16:creationId xmlns:a16="http://schemas.microsoft.com/office/drawing/2014/main" id="{23CC5C3D-8235-8B4A-AEAE-93CDB5CEA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77" name="Rectangle 8">
              <a:extLst>
                <a:ext uri="{FF2B5EF4-FFF2-40B4-BE49-F238E27FC236}">
                  <a16:creationId xmlns:a16="http://schemas.microsoft.com/office/drawing/2014/main" id="{778C2056-753D-904A-8974-4FA402403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78" name="AutoShape 9">
              <a:extLst>
                <a:ext uri="{FF2B5EF4-FFF2-40B4-BE49-F238E27FC236}">
                  <a16:creationId xmlns:a16="http://schemas.microsoft.com/office/drawing/2014/main" id="{DB3E05D0-03AA-1B42-B7B8-670629E17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79" name="Line 10">
              <a:extLst>
                <a:ext uri="{FF2B5EF4-FFF2-40B4-BE49-F238E27FC236}">
                  <a16:creationId xmlns:a16="http://schemas.microsoft.com/office/drawing/2014/main" id="{D8E6B488-4F27-9041-A01D-BF1E0E93F6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0" name="Line 11">
              <a:extLst>
                <a:ext uri="{FF2B5EF4-FFF2-40B4-BE49-F238E27FC236}">
                  <a16:creationId xmlns:a16="http://schemas.microsoft.com/office/drawing/2014/main" id="{0284A01D-AC6C-F545-AF33-0C8E4F34E4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1" name="Rectangle 12">
              <a:extLst>
                <a:ext uri="{FF2B5EF4-FFF2-40B4-BE49-F238E27FC236}">
                  <a16:creationId xmlns:a16="http://schemas.microsoft.com/office/drawing/2014/main" id="{A386D556-89BF-E543-A5DE-95D456AC4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82" name="Rectangle 13">
              <a:extLst>
                <a:ext uri="{FF2B5EF4-FFF2-40B4-BE49-F238E27FC236}">
                  <a16:creationId xmlns:a16="http://schemas.microsoft.com/office/drawing/2014/main" id="{610877B6-8B14-024C-BD97-749546DA6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4822" name="Group 14">
            <a:extLst>
              <a:ext uri="{FF2B5EF4-FFF2-40B4-BE49-F238E27FC236}">
                <a16:creationId xmlns:a16="http://schemas.microsoft.com/office/drawing/2014/main" id="{437C6CB2-B89D-AF43-ADAB-77360E764364}"/>
              </a:ext>
            </a:extLst>
          </p:cNvPr>
          <p:cNvGrpSpPr>
            <a:grpSpLocks/>
          </p:cNvGrpSpPr>
          <p:nvPr/>
        </p:nvGrpSpPr>
        <p:grpSpPr bwMode="auto">
          <a:xfrm>
            <a:off x="5889625" y="4035425"/>
            <a:ext cx="347663" cy="695325"/>
            <a:chOff x="4730" y="2897"/>
            <a:chExt cx="219" cy="438"/>
          </a:xfrm>
        </p:grpSpPr>
        <p:sp>
          <p:nvSpPr>
            <p:cNvPr id="34865" name="Freeform 15">
              <a:extLst>
                <a:ext uri="{FF2B5EF4-FFF2-40B4-BE49-F238E27FC236}">
                  <a16:creationId xmlns:a16="http://schemas.microsoft.com/office/drawing/2014/main" id="{8FFC9901-19D8-F540-9B5E-2D9B1572E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34866" name="Group 16">
              <a:extLst>
                <a:ext uri="{FF2B5EF4-FFF2-40B4-BE49-F238E27FC236}">
                  <a16:creationId xmlns:a16="http://schemas.microsoft.com/office/drawing/2014/main" id="{DEA62269-6F59-1B4B-8E5C-6724F60556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1" y="2946"/>
              <a:ext cx="116" cy="341"/>
              <a:chOff x="4180" y="783"/>
              <a:chExt cx="150" cy="307"/>
            </a:xfrm>
          </p:grpSpPr>
          <p:sp>
            <p:nvSpPr>
              <p:cNvPr id="34867" name="AutoShape 17">
                <a:extLst>
                  <a:ext uri="{FF2B5EF4-FFF2-40B4-BE49-F238E27FC236}">
                    <a16:creationId xmlns:a16="http://schemas.microsoft.com/office/drawing/2014/main" id="{2EBFCB58-A253-9248-8D85-BF18805FF2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68" name="Rectangle 18">
                <a:extLst>
                  <a:ext uri="{FF2B5EF4-FFF2-40B4-BE49-F238E27FC236}">
                    <a16:creationId xmlns:a16="http://schemas.microsoft.com/office/drawing/2014/main" id="{EB5DBEEB-FDE1-B844-AAC7-5CCA409FF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69" name="Rectangle 19">
                <a:extLst>
                  <a:ext uri="{FF2B5EF4-FFF2-40B4-BE49-F238E27FC236}">
                    <a16:creationId xmlns:a16="http://schemas.microsoft.com/office/drawing/2014/main" id="{5639EAC5-8597-2F49-B6AB-0A59AE3F3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70" name="AutoShape 20">
                <a:extLst>
                  <a:ext uri="{FF2B5EF4-FFF2-40B4-BE49-F238E27FC236}">
                    <a16:creationId xmlns:a16="http://schemas.microsoft.com/office/drawing/2014/main" id="{CC884DAF-2A98-BB43-8F47-19F9F87C3D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71" name="Line 21">
                <a:extLst>
                  <a:ext uri="{FF2B5EF4-FFF2-40B4-BE49-F238E27FC236}">
                    <a16:creationId xmlns:a16="http://schemas.microsoft.com/office/drawing/2014/main" id="{31AB7D0C-34CE-CC45-A3E3-2B91C29ED9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72" name="Line 22">
                <a:extLst>
                  <a:ext uri="{FF2B5EF4-FFF2-40B4-BE49-F238E27FC236}">
                    <a16:creationId xmlns:a16="http://schemas.microsoft.com/office/drawing/2014/main" id="{F7A32287-2DC5-CD46-8260-22E6C6BDA7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73" name="Rectangle 23">
                <a:extLst>
                  <a:ext uri="{FF2B5EF4-FFF2-40B4-BE49-F238E27FC236}">
                    <a16:creationId xmlns:a16="http://schemas.microsoft.com/office/drawing/2014/main" id="{F066D561-FD67-CD4E-9BA0-7B75E4961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74" name="Rectangle 24">
                <a:extLst>
                  <a:ext uri="{FF2B5EF4-FFF2-40B4-BE49-F238E27FC236}">
                    <a16:creationId xmlns:a16="http://schemas.microsoft.com/office/drawing/2014/main" id="{6BF60E43-8E99-824D-80BD-DC37D4FB8A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34823" name="Group 25">
            <a:extLst>
              <a:ext uri="{FF2B5EF4-FFF2-40B4-BE49-F238E27FC236}">
                <a16:creationId xmlns:a16="http://schemas.microsoft.com/office/drawing/2014/main" id="{8EC559E3-96FA-304A-8220-0E2FE3260225}"/>
              </a:ext>
            </a:extLst>
          </p:cNvPr>
          <p:cNvGrpSpPr>
            <a:grpSpLocks/>
          </p:cNvGrpSpPr>
          <p:nvPr/>
        </p:nvGrpSpPr>
        <p:grpSpPr bwMode="auto">
          <a:xfrm>
            <a:off x="7031038" y="4346575"/>
            <a:ext cx="347662" cy="695325"/>
            <a:chOff x="4730" y="2897"/>
            <a:chExt cx="219" cy="438"/>
          </a:xfrm>
        </p:grpSpPr>
        <p:sp>
          <p:nvSpPr>
            <p:cNvPr id="34855" name="Freeform 26">
              <a:extLst>
                <a:ext uri="{FF2B5EF4-FFF2-40B4-BE49-F238E27FC236}">
                  <a16:creationId xmlns:a16="http://schemas.microsoft.com/office/drawing/2014/main" id="{100A9EBF-38FF-7748-B91F-0098D01A5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34856" name="Group 27">
              <a:extLst>
                <a:ext uri="{FF2B5EF4-FFF2-40B4-BE49-F238E27FC236}">
                  <a16:creationId xmlns:a16="http://schemas.microsoft.com/office/drawing/2014/main" id="{E1CC0D70-CEF2-3745-AB91-F6435E94AB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1" y="2946"/>
              <a:ext cx="116" cy="341"/>
              <a:chOff x="4180" y="783"/>
              <a:chExt cx="150" cy="307"/>
            </a:xfrm>
          </p:grpSpPr>
          <p:sp>
            <p:nvSpPr>
              <p:cNvPr id="34857" name="AutoShape 28">
                <a:extLst>
                  <a:ext uri="{FF2B5EF4-FFF2-40B4-BE49-F238E27FC236}">
                    <a16:creationId xmlns:a16="http://schemas.microsoft.com/office/drawing/2014/main" id="{12BB9B3D-9430-AC46-BA88-596A716EB9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58" name="Rectangle 29">
                <a:extLst>
                  <a:ext uri="{FF2B5EF4-FFF2-40B4-BE49-F238E27FC236}">
                    <a16:creationId xmlns:a16="http://schemas.microsoft.com/office/drawing/2014/main" id="{60F1B65C-BDCE-244C-8F76-44FC8412E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59" name="Rectangle 30">
                <a:extLst>
                  <a:ext uri="{FF2B5EF4-FFF2-40B4-BE49-F238E27FC236}">
                    <a16:creationId xmlns:a16="http://schemas.microsoft.com/office/drawing/2014/main" id="{2CEA349A-FC17-FC49-8CE4-2A7C6F3AC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60" name="AutoShape 31">
                <a:extLst>
                  <a:ext uri="{FF2B5EF4-FFF2-40B4-BE49-F238E27FC236}">
                    <a16:creationId xmlns:a16="http://schemas.microsoft.com/office/drawing/2014/main" id="{B71ED4B1-D895-D044-B9B0-E701B5EDD0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61" name="Line 32">
                <a:extLst>
                  <a:ext uri="{FF2B5EF4-FFF2-40B4-BE49-F238E27FC236}">
                    <a16:creationId xmlns:a16="http://schemas.microsoft.com/office/drawing/2014/main" id="{B05DC7FA-41FB-5249-B179-04D3DD84AB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62" name="Line 33">
                <a:extLst>
                  <a:ext uri="{FF2B5EF4-FFF2-40B4-BE49-F238E27FC236}">
                    <a16:creationId xmlns:a16="http://schemas.microsoft.com/office/drawing/2014/main" id="{39E1310A-478D-F84C-8AC4-64C05B5E3A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63" name="Rectangle 34">
                <a:extLst>
                  <a:ext uri="{FF2B5EF4-FFF2-40B4-BE49-F238E27FC236}">
                    <a16:creationId xmlns:a16="http://schemas.microsoft.com/office/drawing/2014/main" id="{C16079B2-4A92-3F46-A6BD-D43DC60867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64" name="Rectangle 35">
                <a:extLst>
                  <a:ext uri="{FF2B5EF4-FFF2-40B4-BE49-F238E27FC236}">
                    <a16:creationId xmlns:a16="http://schemas.microsoft.com/office/drawing/2014/main" id="{C719FD15-28EC-4641-A26D-114D9A8459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34824" name="Group 36">
            <a:extLst>
              <a:ext uri="{FF2B5EF4-FFF2-40B4-BE49-F238E27FC236}">
                <a16:creationId xmlns:a16="http://schemas.microsoft.com/office/drawing/2014/main" id="{BCC9C4F6-7225-874B-94E0-2597E9BF9DE2}"/>
              </a:ext>
            </a:extLst>
          </p:cNvPr>
          <p:cNvGrpSpPr>
            <a:grpSpLocks/>
          </p:cNvGrpSpPr>
          <p:nvPr/>
        </p:nvGrpSpPr>
        <p:grpSpPr bwMode="auto">
          <a:xfrm>
            <a:off x="8026400" y="4157663"/>
            <a:ext cx="347663" cy="695325"/>
            <a:chOff x="4730" y="2897"/>
            <a:chExt cx="219" cy="438"/>
          </a:xfrm>
        </p:grpSpPr>
        <p:sp>
          <p:nvSpPr>
            <p:cNvPr id="34845" name="Freeform 37">
              <a:extLst>
                <a:ext uri="{FF2B5EF4-FFF2-40B4-BE49-F238E27FC236}">
                  <a16:creationId xmlns:a16="http://schemas.microsoft.com/office/drawing/2014/main" id="{C1676B51-4C80-C048-B133-CF42A72BB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34846" name="Group 38">
              <a:extLst>
                <a:ext uri="{FF2B5EF4-FFF2-40B4-BE49-F238E27FC236}">
                  <a16:creationId xmlns:a16="http://schemas.microsoft.com/office/drawing/2014/main" id="{79D3613C-9B8E-C843-A87E-1B858F202D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1" y="2946"/>
              <a:ext cx="116" cy="341"/>
              <a:chOff x="4180" y="783"/>
              <a:chExt cx="150" cy="307"/>
            </a:xfrm>
          </p:grpSpPr>
          <p:sp>
            <p:nvSpPr>
              <p:cNvPr id="34847" name="AutoShape 39">
                <a:extLst>
                  <a:ext uri="{FF2B5EF4-FFF2-40B4-BE49-F238E27FC236}">
                    <a16:creationId xmlns:a16="http://schemas.microsoft.com/office/drawing/2014/main" id="{B59714B0-53FD-F34B-BC7E-EDBAE97CA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48" name="Rectangle 40">
                <a:extLst>
                  <a:ext uri="{FF2B5EF4-FFF2-40B4-BE49-F238E27FC236}">
                    <a16:creationId xmlns:a16="http://schemas.microsoft.com/office/drawing/2014/main" id="{4EB1621B-7AD9-E040-A068-91672E0593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49" name="Rectangle 41">
                <a:extLst>
                  <a:ext uri="{FF2B5EF4-FFF2-40B4-BE49-F238E27FC236}">
                    <a16:creationId xmlns:a16="http://schemas.microsoft.com/office/drawing/2014/main" id="{E1A694AF-8F69-7A40-941C-5395FF3AE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50" name="AutoShape 42">
                <a:extLst>
                  <a:ext uri="{FF2B5EF4-FFF2-40B4-BE49-F238E27FC236}">
                    <a16:creationId xmlns:a16="http://schemas.microsoft.com/office/drawing/2014/main" id="{35C22490-457F-6A4E-A9F7-E8A44B48E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51" name="Line 43">
                <a:extLst>
                  <a:ext uri="{FF2B5EF4-FFF2-40B4-BE49-F238E27FC236}">
                    <a16:creationId xmlns:a16="http://schemas.microsoft.com/office/drawing/2014/main" id="{BD689113-BC19-6B41-8C52-26A61490DD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2" name="Line 44">
                <a:extLst>
                  <a:ext uri="{FF2B5EF4-FFF2-40B4-BE49-F238E27FC236}">
                    <a16:creationId xmlns:a16="http://schemas.microsoft.com/office/drawing/2014/main" id="{89FFF9DF-10A1-464F-8A69-8B5666F41F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3" name="Rectangle 45">
                <a:extLst>
                  <a:ext uri="{FF2B5EF4-FFF2-40B4-BE49-F238E27FC236}">
                    <a16:creationId xmlns:a16="http://schemas.microsoft.com/office/drawing/2014/main" id="{8351D0A7-450E-AC48-AA82-6FE6E310D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54" name="Rectangle 46">
                <a:extLst>
                  <a:ext uri="{FF2B5EF4-FFF2-40B4-BE49-F238E27FC236}">
                    <a16:creationId xmlns:a16="http://schemas.microsoft.com/office/drawing/2014/main" id="{51264B7B-600E-E341-A646-E158DF5A99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34825" name="Group 47">
            <a:extLst>
              <a:ext uri="{FF2B5EF4-FFF2-40B4-BE49-F238E27FC236}">
                <a16:creationId xmlns:a16="http://schemas.microsoft.com/office/drawing/2014/main" id="{5A83E641-B456-DD41-9325-293A14855DFF}"/>
              </a:ext>
            </a:extLst>
          </p:cNvPr>
          <p:cNvGrpSpPr>
            <a:grpSpLocks/>
          </p:cNvGrpSpPr>
          <p:nvPr/>
        </p:nvGrpSpPr>
        <p:grpSpPr bwMode="auto">
          <a:xfrm>
            <a:off x="7008813" y="3052763"/>
            <a:ext cx="347662" cy="695325"/>
            <a:chOff x="4730" y="2897"/>
            <a:chExt cx="219" cy="438"/>
          </a:xfrm>
        </p:grpSpPr>
        <p:sp>
          <p:nvSpPr>
            <p:cNvPr id="34835" name="Freeform 48">
              <a:extLst>
                <a:ext uri="{FF2B5EF4-FFF2-40B4-BE49-F238E27FC236}">
                  <a16:creationId xmlns:a16="http://schemas.microsoft.com/office/drawing/2014/main" id="{B75DFDDC-56C4-8942-AD97-75F547DEC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34836" name="Group 49">
              <a:extLst>
                <a:ext uri="{FF2B5EF4-FFF2-40B4-BE49-F238E27FC236}">
                  <a16:creationId xmlns:a16="http://schemas.microsoft.com/office/drawing/2014/main" id="{DFA55CAA-3E88-364E-8C86-8F0992C3D9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1" y="2946"/>
              <a:ext cx="116" cy="341"/>
              <a:chOff x="4180" y="783"/>
              <a:chExt cx="150" cy="307"/>
            </a:xfrm>
          </p:grpSpPr>
          <p:sp>
            <p:nvSpPr>
              <p:cNvPr id="34837" name="AutoShape 50">
                <a:extLst>
                  <a:ext uri="{FF2B5EF4-FFF2-40B4-BE49-F238E27FC236}">
                    <a16:creationId xmlns:a16="http://schemas.microsoft.com/office/drawing/2014/main" id="{B3447876-44B6-824D-A1AB-04C1A5A74B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38" name="Rectangle 51">
                <a:extLst>
                  <a:ext uri="{FF2B5EF4-FFF2-40B4-BE49-F238E27FC236}">
                    <a16:creationId xmlns:a16="http://schemas.microsoft.com/office/drawing/2014/main" id="{ADF54301-ED32-1F46-A703-0BAD380DC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39" name="Rectangle 52">
                <a:extLst>
                  <a:ext uri="{FF2B5EF4-FFF2-40B4-BE49-F238E27FC236}">
                    <a16:creationId xmlns:a16="http://schemas.microsoft.com/office/drawing/2014/main" id="{762657E2-9E3A-7246-A9C9-F53BED605F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40" name="AutoShape 53">
                <a:extLst>
                  <a:ext uri="{FF2B5EF4-FFF2-40B4-BE49-F238E27FC236}">
                    <a16:creationId xmlns:a16="http://schemas.microsoft.com/office/drawing/2014/main" id="{F0C3E54A-2503-6F42-A216-7F165CC88E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41" name="Line 54">
                <a:extLst>
                  <a:ext uri="{FF2B5EF4-FFF2-40B4-BE49-F238E27FC236}">
                    <a16:creationId xmlns:a16="http://schemas.microsoft.com/office/drawing/2014/main" id="{6A8BB812-95DA-CE48-BCD8-9AC006128C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2" name="Line 55">
                <a:extLst>
                  <a:ext uri="{FF2B5EF4-FFF2-40B4-BE49-F238E27FC236}">
                    <a16:creationId xmlns:a16="http://schemas.microsoft.com/office/drawing/2014/main" id="{CE56270A-F2B7-104C-8C1B-648CCEE766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3" name="Rectangle 56">
                <a:extLst>
                  <a:ext uri="{FF2B5EF4-FFF2-40B4-BE49-F238E27FC236}">
                    <a16:creationId xmlns:a16="http://schemas.microsoft.com/office/drawing/2014/main" id="{EA63CD1E-47B0-3A43-B72E-D7ACCD786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44" name="Rectangle 57">
                <a:extLst>
                  <a:ext uri="{FF2B5EF4-FFF2-40B4-BE49-F238E27FC236}">
                    <a16:creationId xmlns:a16="http://schemas.microsoft.com/office/drawing/2014/main" id="{05A68EBD-A60D-D34B-8384-20AA4AA2AE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34826" name="Text Box 58">
            <a:extLst>
              <a:ext uri="{FF2B5EF4-FFF2-40B4-BE49-F238E27FC236}">
                <a16:creationId xmlns:a16="http://schemas.microsoft.com/office/drawing/2014/main" id="{43CFF2FC-0BED-C04B-8A39-8D4603F05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300" y="1066800"/>
            <a:ext cx="169703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1600">
                <a:latin typeface="Arial" panose="020B0604020202020204" pitchFamily="34" charset="0"/>
              </a:rPr>
              <a:t>origin server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1600">
                <a:latin typeface="Arial" panose="020B0604020202020204" pitchFamily="34" charset="0"/>
              </a:rPr>
              <a:t>in North America</a:t>
            </a:r>
          </a:p>
        </p:txBody>
      </p:sp>
      <p:sp>
        <p:nvSpPr>
          <p:cNvPr id="34827" name="Text Box 59">
            <a:extLst>
              <a:ext uri="{FF2B5EF4-FFF2-40B4-BE49-F238E27FC236}">
                <a16:creationId xmlns:a16="http://schemas.microsoft.com/office/drawing/2014/main" id="{B2A21110-EA04-7B44-BA71-636E8995A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2678113"/>
            <a:ext cx="2171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1600">
                <a:latin typeface="Arial" panose="020B0604020202020204" pitchFamily="34" charset="0"/>
              </a:rPr>
              <a:t>CDN distribution node</a:t>
            </a:r>
          </a:p>
        </p:txBody>
      </p:sp>
      <p:sp>
        <p:nvSpPr>
          <p:cNvPr id="34828" name="Line 60">
            <a:extLst>
              <a:ext uri="{FF2B5EF4-FFF2-40B4-BE49-F238E27FC236}">
                <a16:creationId xmlns:a16="http://schemas.microsoft.com/office/drawing/2014/main" id="{C85FB76D-2613-B349-8FA5-DD521CFA424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3588" y="2216150"/>
            <a:ext cx="0" cy="48736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Line 61">
            <a:extLst>
              <a:ext uri="{FF2B5EF4-FFF2-40B4-BE49-F238E27FC236}">
                <a16:creationId xmlns:a16="http://schemas.microsoft.com/office/drawing/2014/main" id="{F37BFFC3-088C-744C-8B67-5FA9E9C097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34113" y="3559175"/>
            <a:ext cx="720725" cy="6953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Line 62">
            <a:extLst>
              <a:ext uri="{FF2B5EF4-FFF2-40B4-BE49-F238E27FC236}">
                <a16:creationId xmlns:a16="http://schemas.microsoft.com/office/drawing/2014/main" id="{64AD29D3-E727-8C4D-AD98-72238AADBEC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6613" y="3838575"/>
            <a:ext cx="0" cy="45243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Line 63">
            <a:extLst>
              <a:ext uri="{FF2B5EF4-FFF2-40B4-BE49-F238E27FC236}">
                <a16:creationId xmlns:a16="http://schemas.microsoft.com/office/drawing/2014/main" id="{1D4D24B8-0A44-8C48-B2F1-1852F40511A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5688" y="3533775"/>
            <a:ext cx="598487" cy="7080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Text Box 64">
            <a:extLst>
              <a:ext uri="{FF2B5EF4-FFF2-40B4-BE49-F238E27FC236}">
                <a16:creationId xmlns:a16="http://schemas.microsoft.com/office/drawing/2014/main" id="{C6A779DF-245D-AB4F-A183-15962C1E1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7150" y="4779963"/>
            <a:ext cx="139223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1600">
                <a:latin typeface="Arial" panose="020B0604020202020204" pitchFamily="34" charset="0"/>
              </a:rPr>
              <a:t>CDN server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1600">
                <a:latin typeface="Arial" panose="020B0604020202020204" pitchFamily="34" charset="0"/>
              </a:rPr>
              <a:t>in S. America</a:t>
            </a:r>
          </a:p>
        </p:txBody>
      </p:sp>
      <p:sp>
        <p:nvSpPr>
          <p:cNvPr id="34833" name="Text Box 65">
            <a:extLst>
              <a:ext uri="{FF2B5EF4-FFF2-40B4-BE49-F238E27FC236}">
                <a16:creationId xmlns:a16="http://schemas.microsoft.com/office/drawing/2014/main" id="{BFF7887D-F0DE-3E47-B267-28602BC0C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4475" y="5108575"/>
            <a:ext cx="124618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1600">
                <a:latin typeface="Arial" panose="020B0604020202020204" pitchFamily="34" charset="0"/>
              </a:rPr>
              <a:t>CDN server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1600">
                <a:latin typeface="Arial" panose="020B0604020202020204" pitchFamily="34" charset="0"/>
              </a:rPr>
              <a:t>in Europe</a:t>
            </a:r>
          </a:p>
        </p:txBody>
      </p:sp>
      <p:sp>
        <p:nvSpPr>
          <p:cNvPr id="34834" name="Text Box 66">
            <a:extLst>
              <a:ext uri="{FF2B5EF4-FFF2-40B4-BE49-F238E27FC236}">
                <a16:creationId xmlns:a16="http://schemas.microsoft.com/office/drawing/2014/main" id="{2FA014DF-7293-DF46-8B5C-11AA0FDB0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1613" y="4930775"/>
            <a:ext cx="124618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1600">
                <a:latin typeface="Arial" panose="020B0604020202020204" pitchFamily="34" charset="0"/>
              </a:rPr>
              <a:t>CDN server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n-US" sz="1600">
                <a:latin typeface="Arial" panose="020B0604020202020204" pitchFamily="34" charset="0"/>
              </a:rPr>
              <a:t>in Asia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947A4AC1-F483-534A-872D-F2645A62C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Server Selection Policy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88B77DF2-F1EA-3347-AA63-0F9FA748F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Live server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For availability</a:t>
            </a:r>
          </a:p>
          <a:p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Lowest load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To balance load across the servers</a:t>
            </a:r>
          </a:p>
          <a:p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Closest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Nearest geographically, or in round-trip time</a:t>
            </a:r>
          </a:p>
          <a:p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Best performance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Throughput, latency, …</a:t>
            </a:r>
          </a:p>
          <a:p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Cheapest bandwidth, electricity, …</a:t>
            </a: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EE455836-24E3-D345-84A4-A9B94043F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85A84AD-1154-6B4E-A254-6D57208E83C9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D1D6D-D539-8540-9C77-9C92641B1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524000"/>
            <a:ext cx="4773613" cy="830263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76201" dir="2700000" rotWithShape="0">
              <a:srgbClr val="808080">
                <a:alpha val="42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ea typeface="Times New Roman" pitchFamily="-84" charset="0"/>
                <a:cs typeface="Calibri"/>
              </a:rPr>
              <a:t>Requires continuous monitoring of </a:t>
            </a:r>
            <a:r>
              <a:rPr lang="en-US" sz="2400" dirty="0" err="1">
                <a:latin typeface="+mn-lt"/>
                <a:ea typeface="Times New Roman" pitchFamily="-84" charset="0"/>
                <a:cs typeface="Calibri"/>
              </a:rPr>
              <a:t>liveness</a:t>
            </a:r>
            <a:r>
              <a:rPr lang="en-US" sz="2400" dirty="0">
                <a:latin typeface="+mn-lt"/>
                <a:ea typeface="Times New Roman" pitchFamily="-84" charset="0"/>
                <a:cs typeface="Calibri"/>
              </a:rPr>
              <a:t>, load, and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EC6A5FB-0542-F04A-BDE8-6B556AA1B2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Server Selection Mechanism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70EDD41-CC44-8C45-9F4C-07BFC941CE6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  <a:sym typeface="Wingdings" pitchFamily="2" charset="2"/>
              </a:rPr>
              <a:t>Application</a:t>
            </a:r>
          </a:p>
          <a:p>
            <a:pPr lvl="1"/>
            <a:r>
              <a:rPr lang="en-US" altLang="en-US" sz="2800">
                <a:ea typeface="ＭＳ Ｐゴシック" panose="020B0600070205080204" pitchFamily="34" charset="-128"/>
                <a:sym typeface="Wingdings" pitchFamily="2" charset="2"/>
              </a:rPr>
              <a:t>HTTP redirection</a:t>
            </a:r>
          </a:p>
        </p:txBody>
      </p:sp>
      <p:sp>
        <p:nvSpPr>
          <p:cNvPr id="74" name="Content Placeholder 73">
            <a:extLst>
              <a:ext uri="{FF2B5EF4-FFF2-40B4-BE49-F238E27FC236}">
                <a16:creationId xmlns:a16="http://schemas.microsoft.com/office/drawing/2014/main" id="{C6A21C13-C009-164E-9DF5-8C9E49AB2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Advantages</a:t>
            </a:r>
          </a:p>
          <a:p>
            <a:pPr lvl="1"/>
            <a:r>
              <a:rPr lang="en-US" altLang="en-US" sz="2800">
                <a:ea typeface="ＭＳ Ｐゴシック" panose="020B0600070205080204" pitchFamily="34" charset="-128"/>
              </a:rPr>
              <a:t>Fine-grain control</a:t>
            </a:r>
          </a:p>
          <a:p>
            <a:pPr lvl="1">
              <a:spcAft>
                <a:spcPts val="1800"/>
              </a:spcAft>
            </a:pPr>
            <a:r>
              <a:rPr lang="en-US" altLang="en-US" sz="2800">
                <a:ea typeface="ＭＳ Ｐゴシック" panose="020B0600070205080204" pitchFamily="34" charset="-128"/>
              </a:rPr>
              <a:t>Selection based on client IP address</a:t>
            </a:r>
          </a:p>
          <a:p>
            <a:r>
              <a:rPr lang="en-US" altLang="en-US" sz="3200">
                <a:ea typeface="ＭＳ Ｐゴシック" panose="020B0600070205080204" pitchFamily="34" charset="-128"/>
              </a:rPr>
              <a:t>Disadvantages</a:t>
            </a:r>
          </a:p>
          <a:p>
            <a:pPr lvl="1"/>
            <a:r>
              <a:rPr lang="en-US" altLang="en-US" sz="2800">
                <a:ea typeface="ＭＳ Ｐゴシック" panose="020B0600070205080204" pitchFamily="34" charset="-128"/>
              </a:rPr>
              <a:t>Extra round-trips for TCP connection to server</a:t>
            </a:r>
          </a:p>
          <a:p>
            <a:pPr lvl="1"/>
            <a:r>
              <a:rPr lang="en-US" altLang="en-US" sz="2800">
                <a:ea typeface="ＭＳ Ｐゴシック" panose="020B0600070205080204" pitchFamily="34" charset="-128"/>
              </a:rPr>
              <a:t>Overhead on the server</a:t>
            </a:r>
          </a:p>
        </p:txBody>
      </p:sp>
      <p:pic>
        <p:nvPicPr>
          <p:cNvPr id="36869" name="Picture 14" descr="paketaro box">
            <a:extLst>
              <a:ext uri="{FF2B5EF4-FFF2-40B4-BE49-F238E27FC236}">
                <a16:creationId xmlns:a16="http://schemas.microsoft.com/office/drawing/2014/main" id="{C96C6ABA-060F-2E4E-A8C1-043527159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53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4" descr="paketaro box">
            <a:extLst>
              <a:ext uri="{FF2B5EF4-FFF2-40B4-BE49-F238E27FC236}">
                <a16:creationId xmlns:a16="http://schemas.microsoft.com/office/drawing/2014/main" id="{993FED01-80D5-E64B-9F15-A4616075E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3" descr="Computer5">
            <a:extLst>
              <a:ext uri="{FF2B5EF4-FFF2-40B4-BE49-F238E27FC236}">
                <a16:creationId xmlns:a16="http://schemas.microsoft.com/office/drawing/2014/main" id="{933130CF-A956-674D-8F18-FB64DA1AF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12382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4D204AD-C428-CF41-B8AC-4D69CD90331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90600" y="3657600"/>
            <a:ext cx="2362200" cy="5334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5478321-837B-554C-B616-AA9E72531EA5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990600" y="3810000"/>
            <a:ext cx="2438400" cy="6096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34BCD49-BD90-A34D-AFC8-469959AC10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90600" y="4419600"/>
            <a:ext cx="2590800" cy="6858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F10DE4E-2DE7-684E-9DD6-E5C97FAEB80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066800" y="4648200"/>
            <a:ext cx="2514600" cy="7620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6" name="TextBox 33">
            <a:extLst>
              <a:ext uri="{FF2B5EF4-FFF2-40B4-BE49-F238E27FC236}">
                <a16:creationId xmlns:a16="http://schemas.microsoft.com/office/drawing/2014/main" id="{5B182610-D097-4148-9133-BDA904A1F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6576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7" name="TextBox 34">
            <a:extLst>
              <a:ext uri="{FF2B5EF4-FFF2-40B4-BE49-F238E27FC236}">
                <a16:creationId xmlns:a16="http://schemas.microsoft.com/office/drawing/2014/main" id="{A455610A-7C07-614B-B88A-76F6B9805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3505200"/>
            <a:ext cx="620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GET</a:t>
            </a:r>
          </a:p>
        </p:txBody>
      </p:sp>
      <p:sp>
        <p:nvSpPr>
          <p:cNvPr id="33808" name="TextBox 35">
            <a:extLst>
              <a:ext uri="{FF2B5EF4-FFF2-40B4-BE49-F238E27FC236}">
                <a16:creationId xmlns:a16="http://schemas.microsoft.com/office/drawing/2014/main" id="{18216790-F29A-B34B-9BD4-7B0156528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4095750"/>
            <a:ext cx="106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Redirect</a:t>
            </a:r>
          </a:p>
        </p:txBody>
      </p:sp>
      <p:sp>
        <p:nvSpPr>
          <p:cNvPr id="33809" name="TextBox 38">
            <a:extLst>
              <a:ext uri="{FF2B5EF4-FFF2-40B4-BE49-F238E27FC236}">
                <a16:creationId xmlns:a16="http://schemas.microsoft.com/office/drawing/2014/main" id="{BC447E50-B7C3-204D-B043-4E1C1AA13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4572000"/>
            <a:ext cx="620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GET</a:t>
            </a:r>
          </a:p>
        </p:txBody>
      </p:sp>
      <p:sp>
        <p:nvSpPr>
          <p:cNvPr id="33810" name="TextBox 41">
            <a:extLst>
              <a:ext uri="{FF2B5EF4-FFF2-40B4-BE49-F238E27FC236}">
                <a16:creationId xmlns:a16="http://schemas.microsoft.com/office/drawing/2014/main" id="{DB1B2777-2584-FE4D-B8ED-8BBB39243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825" y="5238750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OK</a:t>
            </a:r>
          </a:p>
        </p:txBody>
      </p:sp>
      <p:sp>
        <p:nvSpPr>
          <p:cNvPr id="36881" name="Slide Number Placeholder 3">
            <a:extLst>
              <a:ext uri="{FF2B5EF4-FFF2-40B4-BE49-F238E27FC236}">
                <a16:creationId xmlns:a16="http://schemas.microsoft.com/office/drawing/2014/main" id="{7D0A53E3-3678-0F4A-B6E6-AF0FB5D7D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A35A5EB-C4DF-6248-B476-094A437E17B2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uild="p"/>
      <p:bldP spid="33807" grpId="0"/>
      <p:bldP spid="33808" grpId="0"/>
      <p:bldP spid="33809" grpId="0"/>
      <p:bldP spid="338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7B482814-24D0-AE4C-BE6E-D580A45DE2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Server Selection Mechanism</a:t>
            </a:r>
          </a:p>
        </p:txBody>
      </p:sp>
      <p:sp>
        <p:nvSpPr>
          <p:cNvPr id="38915" name="Content Placeholder 40">
            <a:extLst>
              <a:ext uri="{FF2B5EF4-FFF2-40B4-BE49-F238E27FC236}">
                <a16:creationId xmlns:a16="http://schemas.microsoft.com/office/drawing/2014/main" id="{CB380947-7061-9F40-B544-DF9F49C31C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Routing</a:t>
            </a:r>
          </a:p>
          <a:p>
            <a:pPr lvl="1"/>
            <a:r>
              <a:rPr lang="en-US" altLang="en-US" sz="2800">
                <a:ea typeface="ＭＳ Ｐゴシック" panose="020B0600070205080204" pitchFamily="34" charset="-128"/>
              </a:rPr>
              <a:t>Anycast routing</a:t>
            </a:r>
          </a:p>
        </p:txBody>
      </p:sp>
      <p:sp>
        <p:nvSpPr>
          <p:cNvPr id="63" name="Content Placeholder 62">
            <a:extLst>
              <a:ext uri="{FF2B5EF4-FFF2-40B4-BE49-F238E27FC236}">
                <a16:creationId xmlns:a16="http://schemas.microsoft.com/office/drawing/2014/main" id="{7316B6AC-3D63-7E4F-A068-A70AC3697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4419600" cy="4525963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Advantages</a:t>
            </a:r>
          </a:p>
          <a:p>
            <a:pPr lvl="1"/>
            <a:r>
              <a:rPr lang="en-US" altLang="en-US" sz="2800">
                <a:ea typeface="ＭＳ Ｐゴシック" panose="020B0600070205080204" pitchFamily="34" charset="-128"/>
              </a:rPr>
              <a:t>No extra round trips</a:t>
            </a:r>
          </a:p>
          <a:p>
            <a:pPr lvl="1">
              <a:spcAft>
                <a:spcPts val="1200"/>
              </a:spcAft>
            </a:pPr>
            <a:r>
              <a:rPr lang="en-US" altLang="en-US" sz="2800">
                <a:ea typeface="ＭＳ Ｐゴシック" panose="020B0600070205080204" pitchFamily="34" charset="-128"/>
              </a:rPr>
              <a:t>Route to nearby server</a:t>
            </a:r>
          </a:p>
          <a:p>
            <a:r>
              <a:rPr lang="en-US" altLang="en-US" sz="3200">
                <a:ea typeface="ＭＳ Ｐゴシック" panose="020B0600070205080204" pitchFamily="34" charset="-128"/>
              </a:rPr>
              <a:t>Disadvantages</a:t>
            </a:r>
          </a:p>
          <a:p>
            <a:pPr lvl="1"/>
            <a:r>
              <a:rPr lang="en-US" altLang="en-US" sz="2800">
                <a:ea typeface="ＭＳ Ｐゴシック" panose="020B0600070205080204" pitchFamily="34" charset="-128"/>
              </a:rPr>
              <a:t>Does not consider network or server load</a:t>
            </a:r>
          </a:p>
          <a:p>
            <a:pPr lvl="1"/>
            <a:r>
              <a:rPr lang="en-US" altLang="en-US" sz="2800">
                <a:ea typeface="ＭＳ Ｐゴシック" panose="020B0600070205080204" pitchFamily="34" charset="-128"/>
              </a:rPr>
              <a:t>Different packets may go to different servers</a:t>
            </a:r>
          </a:p>
          <a:p>
            <a:pPr lvl="1"/>
            <a:r>
              <a:rPr lang="en-US" altLang="en-US" sz="2800">
                <a:ea typeface="ＭＳ Ｐゴシック" panose="020B0600070205080204" pitchFamily="34" charset="-128"/>
              </a:rPr>
              <a:t>Used only for simple request-response apps</a:t>
            </a:r>
          </a:p>
        </p:txBody>
      </p:sp>
      <p:grpSp>
        <p:nvGrpSpPr>
          <p:cNvPr id="38917" name="Group 69">
            <a:extLst>
              <a:ext uri="{FF2B5EF4-FFF2-40B4-BE49-F238E27FC236}">
                <a16:creationId xmlns:a16="http://schemas.microsoft.com/office/drawing/2014/main" id="{38B69650-90B8-2941-BD30-E32C2BE87A22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895600"/>
            <a:ext cx="4343400" cy="3143250"/>
            <a:chOff x="4800600" y="3200400"/>
            <a:chExt cx="4343400" cy="3143318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80EC64E9-3D60-F84B-A41F-28B5C17711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86400" y="4191000"/>
              <a:ext cx="2819400" cy="1600200"/>
              <a:chOff x="3360" y="96"/>
              <a:chExt cx="1056" cy="720"/>
            </a:xfrm>
            <a:solidFill>
              <a:srgbClr val="8EB4E3"/>
            </a:solidFill>
          </p:grpSpPr>
          <p:sp>
            <p:nvSpPr>
              <p:cNvPr id="46" name="Oval 4">
                <a:extLst>
                  <a:ext uri="{FF2B5EF4-FFF2-40B4-BE49-F238E27FC236}">
                    <a16:creationId xmlns:a16="http://schemas.microsoft.com/office/drawing/2014/main" id="{E053C3AA-00F5-C747-8AA9-0E4BD6B71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44"/>
                <a:ext cx="528" cy="38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urier New" pitchFamily="-108" charset="0"/>
                  <a:ea typeface="+mn-ea"/>
                </a:endParaRPr>
              </a:p>
            </p:txBody>
          </p:sp>
          <p:sp>
            <p:nvSpPr>
              <p:cNvPr id="47" name="Oval 5">
                <a:extLst>
                  <a:ext uri="{FF2B5EF4-FFF2-40B4-BE49-F238E27FC236}">
                    <a16:creationId xmlns:a16="http://schemas.microsoft.com/office/drawing/2014/main" id="{5E68E5EE-1995-BE4B-937E-6A2A57B31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96"/>
                <a:ext cx="528" cy="38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urier New" pitchFamily="-108" charset="0"/>
                  <a:ea typeface="+mn-ea"/>
                </a:endParaRPr>
              </a:p>
            </p:txBody>
          </p:sp>
          <p:sp>
            <p:nvSpPr>
              <p:cNvPr id="48" name="Oval 6">
                <a:extLst>
                  <a:ext uri="{FF2B5EF4-FFF2-40B4-BE49-F238E27FC236}">
                    <a16:creationId xmlns:a16="http://schemas.microsoft.com/office/drawing/2014/main" id="{66BEBDCD-E7A8-444B-A287-25F638887F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192"/>
                <a:ext cx="528" cy="38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urier New" pitchFamily="-108" charset="0"/>
                  <a:ea typeface="+mn-ea"/>
                </a:endParaRPr>
              </a:p>
            </p:txBody>
          </p:sp>
          <p:sp>
            <p:nvSpPr>
              <p:cNvPr id="49" name="Oval 7">
                <a:extLst>
                  <a:ext uri="{FF2B5EF4-FFF2-40B4-BE49-F238E27FC236}">
                    <a16:creationId xmlns:a16="http://schemas.microsoft.com/office/drawing/2014/main" id="{9820F48D-C4C5-7B41-A932-EE7F223D87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432"/>
                <a:ext cx="528" cy="38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urier New" pitchFamily="-108" charset="0"/>
                  <a:ea typeface="+mn-ea"/>
                </a:endParaRPr>
              </a:p>
            </p:txBody>
          </p:sp>
          <p:sp>
            <p:nvSpPr>
              <p:cNvPr id="50" name="Oval 8">
                <a:extLst>
                  <a:ext uri="{FF2B5EF4-FFF2-40B4-BE49-F238E27FC236}">
                    <a16:creationId xmlns:a16="http://schemas.microsoft.com/office/drawing/2014/main" id="{9783FFAB-C0B8-894B-8B54-711B86C0EE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432"/>
                <a:ext cx="528" cy="38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urier New" pitchFamily="-108" charset="0"/>
                  <a:ea typeface="+mn-ea"/>
                </a:endParaRPr>
              </a:p>
            </p:txBody>
          </p:sp>
          <p:sp>
            <p:nvSpPr>
              <p:cNvPr id="51" name="Oval 9">
                <a:extLst>
                  <a:ext uri="{FF2B5EF4-FFF2-40B4-BE49-F238E27FC236}">
                    <a16:creationId xmlns:a16="http://schemas.microsoft.com/office/drawing/2014/main" id="{2A2AD23D-DF9D-E945-8D76-2D71BC275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84"/>
                <a:ext cx="528" cy="38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urier New" pitchFamily="-108" charset="0"/>
                  <a:ea typeface="+mn-ea"/>
                </a:endParaRPr>
              </a:p>
            </p:txBody>
          </p:sp>
        </p:grpSp>
        <p:pic>
          <p:nvPicPr>
            <p:cNvPr id="38920" name="Picture 14" descr="paketaro box">
              <a:extLst>
                <a:ext uri="{FF2B5EF4-FFF2-40B4-BE49-F238E27FC236}">
                  <a16:creationId xmlns:a16="http://schemas.microsoft.com/office/drawing/2014/main" id="{8A7E41C9-E227-DE4B-A76E-C7CE73FC54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40386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1" name="Picture 14" descr="paketaro box">
              <a:extLst>
                <a:ext uri="{FF2B5EF4-FFF2-40B4-BE49-F238E27FC236}">
                  <a16:creationId xmlns:a16="http://schemas.microsoft.com/office/drawing/2014/main" id="{1B9032EA-640B-544F-A2AA-4254B09DD2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54102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2" name="Picture 13" descr="Computer5">
              <a:extLst>
                <a:ext uri="{FF2B5EF4-FFF2-40B4-BE49-F238E27FC236}">
                  <a16:creationId xmlns:a16="http://schemas.microsoft.com/office/drawing/2014/main" id="{D437E2F0-BB32-9647-924B-033856D851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200400"/>
              <a:ext cx="1238250" cy="1089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FC934DE-7379-4D47-A5F1-1FBCB649E36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38800" y="3886213"/>
              <a:ext cx="695325" cy="430221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D71B1BF-F79F-AF44-A6B7-69215BE699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8121649" y="4268812"/>
              <a:ext cx="109540" cy="41116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F33A9B3-A669-EA45-80FD-B3035A8295B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8178006" y="5587254"/>
              <a:ext cx="125414" cy="2825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26" name="TextBox 60">
              <a:extLst>
                <a:ext uri="{FF2B5EF4-FFF2-40B4-BE49-F238E27FC236}">
                  <a16:creationId xmlns:a16="http://schemas.microsoft.com/office/drawing/2014/main" id="{BF07AB79-47DA-8E45-969E-C036465924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2128" y="3657600"/>
              <a:ext cx="1280343" cy="400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Calibri" panose="020F0502020204030204" pitchFamily="34" charset="0"/>
                  <a:cs typeface="Calibri" panose="020F0502020204030204" pitchFamily="34" charset="0"/>
                </a:rPr>
                <a:t>1.2.3.0/24</a:t>
              </a:r>
            </a:p>
          </p:txBody>
        </p:sp>
        <p:sp>
          <p:nvSpPr>
            <p:cNvPr id="38927" name="TextBox 61">
              <a:extLst>
                <a:ext uri="{FF2B5EF4-FFF2-40B4-BE49-F238E27FC236}">
                  <a16:creationId xmlns:a16="http://schemas.microsoft.com/office/drawing/2014/main" id="{4BCF71D5-7079-5C40-A81F-DA3B49E9D3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7328" y="5943600"/>
              <a:ext cx="1280343" cy="400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Calibri" panose="020F0502020204030204" pitchFamily="34" charset="0"/>
                  <a:cs typeface="Calibri" panose="020F0502020204030204" pitchFamily="34" charset="0"/>
                </a:rPr>
                <a:t>1.2.3.0/24</a:t>
              </a: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53AF8B3B-4788-2E42-B149-F29A64B39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125" y="4000515"/>
              <a:ext cx="2873375" cy="865205"/>
            </a:xfrm>
            <a:custGeom>
              <a:avLst/>
              <a:gdLst>
                <a:gd name="T0" fmla="*/ 0 w 2873375"/>
                <a:gd name="T1" fmla="*/ 0 h 865187"/>
                <a:gd name="T2" fmla="*/ 1238250 w 2873375"/>
                <a:gd name="T3" fmla="*/ 762016 h 865187"/>
                <a:gd name="T4" fmla="*/ 2873375 w 2873375"/>
                <a:gd name="T5" fmla="*/ 619138 h 865187"/>
                <a:gd name="T6" fmla="*/ 0 60000 65536"/>
                <a:gd name="T7" fmla="*/ 0 60000 65536"/>
                <a:gd name="T8" fmla="*/ 0 60000 65536"/>
                <a:gd name="T9" fmla="*/ 0 w 2873375"/>
                <a:gd name="T10" fmla="*/ 0 h 865187"/>
                <a:gd name="T11" fmla="*/ 2873375 w 2873375"/>
                <a:gd name="T12" fmla="*/ 865187 h 8651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73375" h="865187">
                  <a:moveTo>
                    <a:pt x="0" y="0"/>
                  </a:moveTo>
                  <a:cubicBezTo>
                    <a:pt x="379677" y="329406"/>
                    <a:pt x="759354" y="658813"/>
                    <a:pt x="1238250" y="762000"/>
                  </a:cubicBezTo>
                  <a:cubicBezTo>
                    <a:pt x="1717146" y="865187"/>
                    <a:pt x="2873375" y="619125"/>
                    <a:pt x="2873375" y="61912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 type="arrow" w="lg" len="lg"/>
              <a:tailEnd type="arrow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38918" name="Slide Number Placeholder 3">
            <a:extLst>
              <a:ext uri="{FF2B5EF4-FFF2-40B4-BE49-F238E27FC236}">
                <a16:creationId xmlns:a16="http://schemas.microsoft.com/office/drawing/2014/main" id="{7EFE0A8B-98FB-E740-8AE3-7A5DA6A8B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2692D81-B98F-7141-B0BB-FFDA5E527019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117495B2-37AE-8045-AA68-E589E888C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Server Selection Mechanism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3D6D72CB-0F60-8941-BED4-C7CFCDEBB5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Naming</a:t>
            </a:r>
          </a:p>
          <a:p>
            <a:pPr lvl="1"/>
            <a:r>
              <a:rPr lang="en-US" altLang="en-US" sz="2800">
                <a:ea typeface="ＭＳ Ｐゴシック" panose="020B0600070205080204" pitchFamily="34" charset="-128"/>
              </a:rPr>
              <a:t>DNS-based server selection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10D68-3EDD-0C4D-AFBF-86CD969FA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648200" cy="5181600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Advantages</a:t>
            </a:r>
          </a:p>
          <a:p>
            <a:pPr lvl="1"/>
            <a:r>
              <a:rPr lang="en-US" altLang="en-US" sz="2800">
                <a:ea typeface="ＭＳ Ｐゴシック" panose="020B0600070205080204" pitchFamily="34" charset="-128"/>
              </a:rPr>
              <a:t>Avoid TCP set-up delay</a:t>
            </a:r>
          </a:p>
          <a:p>
            <a:pPr lvl="1"/>
            <a:r>
              <a:rPr lang="en-US" altLang="en-US" sz="2800">
                <a:ea typeface="ＭＳ Ｐゴシック" panose="020B0600070205080204" pitchFamily="34" charset="-128"/>
              </a:rPr>
              <a:t>DNS caching reduces overhead</a:t>
            </a:r>
          </a:p>
          <a:p>
            <a:pPr lvl="1">
              <a:spcAft>
                <a:spcPts val="1200"/>
              </a:spcAft>
            </a:pPr>
            <a:r>
              <a:rPr lang="en-US" altLang="en-US" sz="2800">
                <a:ea typeface="ＭＳ Ｐゴシック" panose="020B0600070205080204" pitchFamily="34" charset="-128"/>
              </a:rPr>
              <a:t>Relatively fine control</a:t>
            </a:r>
          </a:p>
          <a:p>
            <a:r>
              <a:rPr lang="en-US" altLang="en-US" sz="3200">
                <a:ea typeface="ＭＳ Ｐゴシック" panose="020B0600070205080204" pitchFamily="34" charset="-128"/>
              </a:rPr>
              <a:t>Disadvantage</a:t>
            </a:r>
          </a:p>
          <a:p>
            <a:pPr lvl="1"/>
            <a:r>
              <a:rPr lang="en-US" altLang="en-US" sz="2800">
                <a:ea typeface="ＭＳ Ｐゴシック" panose="020B0600070205080204" pitchFamily="34" charset="-128"/>
              </a:rPr>
              <a:t>Based on IP address of local DNS server</a:t>
            </a:r>
          </a:p>
          <a:p>
            <a:pPr lvl="1"/>
            <a:r>
              <a:rPr lang="en-US" altLang="en-US" sz="2800">
                <a:ea typeface="ＭＳ Ｐゴシック" panose="020B0600070205080204" pitchFamily="34" charset="-128"/>
              </a:rPr>
              <a:t>“Hidden load” effect</a:t>
            </a:r>
          </a:p>
          <a:p>
            <a:pPr lvl="1"/>
            <a:r>
              <a:rPr lang="en-US" altLang="en-US" sz="2800">
                <a:ea typeface="ＭＳ Ｐゴシック" panose="020B0600070205080204" pitchFamily="34" charset="-128"/>
              </a:rPr>
              <a:t>DNS TTL limits adaptation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0965" name="Slide Number Placeholder 4">
            <a:extLst>
              <a:ext uri="{FF2B5EF4-FFF2-40B4-BE49-F238E27FC236}">
                <a16:creationId xmlns:a16="http://schemas.microsoft.com/office/drawing/2014/main" id="{5E2EAD05-B59C-FC40-A87F-A703403A7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0BD90E3-92F6-8747-9A99-AE697B1A2012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B0610A20-D332-A448-8C4B-9074D1FD7958}"/>
              </a:ext>
            </a:extLst>
          </p:cNvPr>
          <p:cNvGrpSpPr>
            <a:grpSpLocks/>
          </p:cNvGrpSpPr>
          <p:nvPr/>
        </p:nvGrpSpPr>
        <p:grpSpPr bwMode="auto">
          <a:xfrm>
            <a:off x="1143006" y="3886200"/>
            <a:ext cx="2819402" cy="1600200"/>
            <a:chOff x="3360" y="96"/>
            <a:chExt cx="1056" cy="720"/>
          </a:xfrm>
          <a:solidFill>
            <a:srgbClr val="8EB4E3"/>
          </a:solidFill>
        </p:grpSpPr>
        <p:sp>
          <p:nvSpPr>
            <p:cNvPr id="17" name="Oval 4">
              <a:extLst>
                <a:ext uri="{FF2B5EF4-FFF2-40B4-BE49-F238E27FC236}">
                  <a16:creationId xmlns:a16="http://schemas.microsoft.com/office/drawing/2014/main" id="{1861DA8D-F548-6043-B593-A1678871F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4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18" name="Oval 5">
              <a:extLst>
                <a:ext uri="{FF2B5EF4-FFF2-40B4-BE49-F238E27FC236}">
                  <a16:creationId xmlns:a16="http://schemas.microsoft.com/office/drawing/2014/main" id="{B176EC24-C277-DB49-A882-FE1C6591A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96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19" name="Oval 6">
              <a:extLst>
                <a:ext uri="{FF2B5EF4-FFF2-40B4-BE49-F238E27FC236}">
                  <a16:creationId xmlns:a16="http://schemas.microsoft.com/office/drawing/2014/main" id="{484C5198-7CBE-624B-864D-26EDDAAB1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9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20" name="Oval 7">
              <a:extLst>
                <a:ext uri="{FF2B5EF4-FFF2-40B4-BE49-F238E27FC236}">
                  <a16:creationId xmlns:a16="http://schemas.microsoft.com/office/drawing/2014/main" id="{24AE1D38-C551-1644-B329-BE0C536B6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21" name="Oval 8">
              <a:extLst>
                <a:ext uri="{FF2B5EF4-FFF2-40B4-BE49-F238E27FC236}">
                  <a16:creationId xmlns:a16="http://schemas.microsoft.com/office/drawing/2014/main" id="{4D7AF80A-DB5A-AF4A-BA59-730B47475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22" name="Oval 9">
              <a:extLst>
                <a:ext uri="{FF2B5EF4-FFF2-40B4-BE49-F238E27FC236}">
                  <a16:creationId xmlns:a16="http://schemas.microsoft.com/office/drawing/2014/main" id="{3CFD3B37-CF9F-9944-8C3C-7A75E1278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8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</p:grpSp>
      <p:pic>
        <p:nvPicPr>
          <p:cNvPr id="40967" name="Picture 14" descr="paketaro box">
            <a:extLst>
              <a:ext uri="{FF2B5EF4-FFF2-40B4-BE49-F238E27FC236}">
                <a16:creationId xmlns:a16="http://schemas.microsoft.com/office/drawing/2014/main" id="{F6888CB4-92AB-5B4C-AA4B-96C9D585E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33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4" descr="paketaro box">
            <a:extLst>
              <a:ext uri="{FF2B5EF4-FFF2-40B4-BE49-F238E27FC236}">
                <a16:creationId xmlns:a16="http://schemas.microsoft.com/office/drawing/2014/main" id="{077349E3-E1D3-544F-BD53-0994D2E13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105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3" descr="Computer5">
            <a:extLst>
              <a:ext uri="{FF2B5EF4-FFF2-40B4-BE49-F238E27FC236}">
                <a16:creationId xmlns:a16="http://schemas.microsoft.com/office/drawing/2014/main" id="{9C1D554F-1745-6D46-B368-859A52983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12382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301774-6C1D-9048-9DD5-3584859FFD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95400" y="3581400"/>
            <a:ext cx="695325" cy="4302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936B45-6E01-2745-9728-138CBF70DA4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778250" y="3963988"/>
            <a:ext cx="109538" cy="4111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213F2E-CC4A-B644-B85D-E6F51E4FA6D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834607" y="5282406"/>
            <a:ext cx="125412" cy="2825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3" name="TextBox 13">
            <a:extLst>
              <a:ext uri="{FF2B5EF4-FFF2-40B4-BE49-F238E27FC236}">
                <a16:creationId xmlns:a16="http://schemas.microsoft.com/office/drawing/2014/main" id="{940326BC-1926-DD47-93F7-24251CD47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00" y="3486150"/>
            <a:ext cx="909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1.2.3.4</a:t>
            </a:r>
          </a:p>
        </p:txBody>
      </p:sp>
      <p:sp>
        <p:nvSpPr>
          <p:cNvPr id="40974" name="TextBox 14">
            <a:extLst>
              <a:ext uri="{FF2B5EF4-FFF2-40B4-BE49-F238E27FC236}">
                <a16:creationId xmlns:a16="http://schemas.microsoft.com/office/drawing/2014/main" id="{01C3AE33-30BA-934A-BD57-12F2C264B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563" y="5486400"/>
            <a:ext cx="909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1.2.3.5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471BE46D-4DEE-9A4B-8F70-421670DB2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725" y="3695700"/>
            <a:ext cx="2873375" cy="865188"/>
          </a:xfrm>
          <a:custGeom>
            <a:avLst/>
            <a:gdLst>
              <a:gd name="T0" fmla="*/ 0 w 2873375"/>
              <a:gd name="T1" fmla="*/ 0 h 865187"/>
              <a:gd name="T2" fmla="*/ 1238250 w 2873375"/>
              <a:gd name="T3" fmla="*/ 762001 h 865187"/>
              <a:gd name="T4" fmla="*/ 2873375 w 2873375"/>
              <a:gd name="T5" fmla="*/ 619126 h 865187"/>
              <a:gd name="T6" fmla="*/ 0 60000 65536"/>
              <a:gd name="T7" fmla="*/ 0 60000 65536"/>
              <a:gd name="T8" fmla="*/ 0 60000 65536"/>
              <a:gd name="T9" fmla="*/ 0 w 2873375"/>
              <a:gd name="T10" fmla="*/ 0 h 865187"/>
              <a:gd name="T11" fmla="*/ 2873375 w 2873375"/>
              <a:gd name="T12" fmla="*/ 865187 h 8651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73375" h="865187">
                <a:moveTo>
                  <a:pt x="0" y="0"/>
                </a:moveTo>
                <a:cubicBezTo>
                  <a:pt x="379677" y="329406"/>
                  <a:pt x="759354" y="658813"/>
                  <a:pt x="1238250" y="762000"/>
                </a:cubicBezTo>
                <a:cubicBezTo>
                  <a:pt x="1717146" y="865187"/>
                  <a:pt x="2873375" y="619125"/>
                  <a:pt x="2873375" y="619125"/>
                </a:cubicBezTo>
              </a:path>
            </a:pathLst>
          </a:custGeom>
          <a:noFill/>
          <a:ln w="25400">
            <a:solidFill>
              <a:schemeClr val="tx1"/>
            </a:solidFill>
            <a:miter lim="800000"/>
            <a:headEnd type="arrow" w="lg" len="lg"/>
            <a:tailEnd type="arrow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pic>
        <p:nvPicPr>
          <p:cNvPr id="40976" name="Picture 14" descr="paketaro box">
            <a:extLst>
              <a:ext uri="{FF2B5EF4-FFF2-40B4-BE49-F238E27FC236}">
                <a16:creationId xmlns:a16="http://schemas.microsoft.com/office/drawing/2014/main" id="{2112F2C2-27F7-C24F-A9BD-902D8458D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244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160CD28-9227-784B-B094-A4C7980EFDE8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63525" y="4559300"/>
            <a:ext cx="1216025" cy="666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8" name="TextBox 25">
            <a:extLst>
              <a:ext uri="{FF2B5EF4-FFF2-40B4-BE49-F238E27FC236}">
                <a16:creationId xmlns:a16="http://schemas.microsoft.com/office/drawing/2014/main" id="{D67D1845-10C6-BA46-ACEF-30C2E89FF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187825"/>
            <a:ext cx="803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DNS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query</a:t>
            </a:r>
          </a:p>
        </p:txBody>
      </p:sp>
      <p:sp>
        <p:nvSpPr>
          <p:cNvPr id="40979" name="TextBox 26">
            <a:extLst>
              <a:ext uri="{FF2B5EF4-FFF2-40B4-BE49-F238E27FC236}">
                <a16:creationId xmlns:a16="http://schemas.microsoft.com/office/drawing/2014/main" id="{5550AC01-D8D7-AE40-A0C4-4634DB229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" y="5943600"/>
            <a:ext cx="2647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local DNS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5">
            <a:extLst>
              <a:ext uri="{FF2B5EF4-FFF2-40B4-BE49-F238E27FC236}">
                <a16:creationId xmlns:a16="http://schemas.microsoft.com/office/drawing/2014/main" id="{0E7C7443-FF87-1141-A137-CDC5533A9F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Akamai Works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473CE68-1DBD-D940-861C-4DE85FFD39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1" charset="0"/>
              <a:buNone/>
              <a:defRPr/>
            </a:pPr>
            <a:endParaRPr lang="en-US"/>
          </a:p>
        </p:txBody>
      </p:sp>
      <p:sp>
        <p:nvSpPr>
          <p:cNvPr id="41988" name="Slide Number Placeholder 4">
            <a:extLst>
              <a:ext uri="{FF2B5EF4-FFF2-40B4-BE49-F238E27FC236}">
                <a16:creationId xmlns:a16="http://schemas.microsoft.com/office/drawing/2014/main" id="{8AE0FCB0-C03C-E84B-AA66-0E40BFCCB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EFC85ED-A8F5-4F49-AD93-DD5F6A3A4D6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CB9218B4-C2BD-4246-A237-007657370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Akamai Statistics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2CBF528D-F0B7-9047-B836-D9346D15E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419600" cy="4525963"/>
          </a:xfrm>
        </p:spPr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Distributed servers</a:t>
            </a:r>
          </a:p>
          <a:p>
            <a:pPr lvl="1"/>
            <a:r>
              <a:rPr lang="en-US" altLang="en-US" sz="3200" dirty="0">
                <a:ea typeface="ＭＳ Ｐゴシック" panose="020B0600070205080204" pitchFamily="34" charset="-128"/>
              </a:rPr>
              <a:t>Servers: ~275,000</a:t>
            </a:r>
          </a:p>
          <a:p>
            <a:pPr lvl="1"/>
            <a:r>
              <a:rPr lang="en-US" altLang="en-US" sz="3200" dirty="0">
                <a:ea typeface="ＭＳ Ｐゴシック" panose="020B0600070205080204" pitchFamily="34" charset="-128"/>
              </a:rPr>
              <a:t>Networks: 1,500</a:t>
            </a:r>
          </a:p>
          <a:p>
            <a:pPr lvl="1">
              <a:spcAft>
                <a:spcPts val="1800"/>
              </a:spcAft>
            </a:pPr>
            <a:r>
              <a:rPr lang="en-US" altLang="en-US" sz="3200" dirty="0">
                <a:ea typeface="ＭＳ Ｐゴシック" panose="020B0600070205080204" pitchFamily="34" charset="-128"/>
              </a:rPr>
              <a:t>Countries: 136</a:t>
            </a:r>
          </a:p>
          <a:p>
            <a:r>
              <a:rPr lang="en-US" altLang="en-US" sz="3600" dirty="0">
                <a:ea typeface="ＭＳ Ｐゴシック" panose="020B0600070205080204" pitchFamily="34" charset="-128"/>
              </a:rPr>
              <a:t>Many customers</a:t>
            </a:r>
          </a:p>
          <a:p>
            <a:pPr lvl="1"/>
            <a:r>
              <a:rPr lang="en-US" altLang="en-US" sz="3200" dirty="0">
                <a:ea typeface="ＭＳ Ｐゴシック" panose="020B0600070205080204" pitchFamily="34" charset="-128"/>
              </a:rPr>
              <a:t>50% of Fortune Global 500</a:t>
            </a:r>
          </a:p>
        </p:txBody>
      </p:sp>
      <p:sp>
        <p:nvSpPr>
          <p:cNvPr id="43012" name="Content Placeholder 7">
            <a:extLst>
              <a:ext uri="{FF2B5EF4-FFF2-40B4-BE49-F238E27FC236}">
                <a16:creationId xmlns:a16="http://schemas.microsoft.com/office/drawing/2014/main" id="{6FAC062C-DDE8-9C4B-9F77-0284295E9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343400" cy="4525963"/>
          </a:xfrm>
        </p:spPr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Network</a:t>
            </a:r>
          </a:p>
          <a:p>
            <a:pPr lvl="1"/>
            <a:r>
              <a:rPr lang="en-US" altLang="en-US" sz="3200" dirty="0">
                <a:ea typeface="ＭＳ Ｐゴシック" panose="020B0600070205080204" pitchFamily="34" charset="-128"/>
              </a:rPr>
              <a:t>Up to 50 </a:t>
            </a:r>
            <a:r>
              <a:rPr lang="en-US" altLang="en-US" sz="3200" dirty="0" err="1">
                <a:ea typeface="ＭＳ Ｐゴシック" panose="020B0600070205080204" pitchFamily="34" charset="-128"/>
              </a:rPr>
              <a:t>Tbps</a:t>
            </a:r>
            <a:r>
              <a:rPr lang="en-US" altLang="en-US" sz="3200" dirty="0">
                <a:ea typeface="ＭＳ Ｐゴシック" panose="020B0600070205080204" pitchFamily="34" charset="-128"/>
              </a:rPr>
              <a:t> daily</a:t>
            </a:r>
          </a:p>
          <a:p>
            <a:pPr lvl="1"/>
            <a:r>
              <a:rPr lang="en-US" altLang="en-US" sz="3200" dirty="0">
                <a:ea typeface="ＭＳ Ｐゴシック" panose="020B0600070205080204" pitchFamily="34" charset="-128"/>
              </a:rPr>
              <a:t>2019 Cricket World Cup: 25.3M concurrent viewers</a:t>
            </a:r>
          </a:p>
          <a:p>
            <a:pPr lvl="1"/>
            <a:r>
              <a:rPr lang="en-US" altLang="en-US" sz="3200" dirty="0">
                <a:ea typeface="ＭＳ Ｐゴシック" panose="020B0600070205080204" pitchFamily="34" charset="-128"/>
              </a:rPr>
              <a:t>85% Internet is one network hop from Akamai servers</a:t>
            </a:r>
          </a:p>
          <a:p>
            <a:pPr lvl="1"/>
            <a:endParaRPr lang="en-US" altLang="en-US" sz="3200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3013" name="Slide Number Placeholder 3">
            <a:extLst>
              <a:ext uri="{FF2B5EF4-FFF2-40B4-BE49-F238E27FC236}">
                <a16:creationId xmlns:a16="http://schemas.microsoft.com/office/drawing/2014/main" id="{00EDC7EF-A09F-5441-9F11-34D05BBE5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E639026-B78E-2A4D-AE0C-E87577416109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425072-70EB-C44B-A62E-95678DF88C4D}"/>
              </a:ext>
            </a:extLst>
          </p:cNvPr>
          <p:cNvSpPr/>
          <p:nvPr/>
        </p:nvSpPr>
        <p:spPr>
          <a:xfrm>
            <a:off x="85725" y="6321365"/>
            <a:ext cx="8237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https://www.akamai.com/us/en/about/facts-figures.jsp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>
            <a:extLst>
              <a:ext uri="{FF2B5EF4-FFF2-40B4-BE49-F238E27FC236}">
                <a16:creationId xmlns:a16="http://schemas.microsoft.com/office/drawing/2014/main" id="{6B760CFC-9F80-BB45-B40E-9450248C5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47800"/>
            <a:ext cx="8534400" cy="502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ourier New" pitchFamily="-111" charset="0"/>
                <a:ea typeface="+mn-ea"/>
              </a:rPr>
              <a:t>HTTP</a:t>
            </a:r>
          </a:p>
        </p:txBody>
      </p:sp>
      <p:pic>
        <p:nvPicPr>
          <p:cNvPr id="44035" name="Picture 31" descr="paketaro box">
            <a:extLst>
              <a:ext uri="{FF2B5EF4-FFF2-40B4-BE49-F238E27FC236}">
                <a16:creationId xmlns:a16="http://schemas.microsoft.com/office/drawing/2014/main" id="{003B0075-51E7-3249-8EA5-D133F484E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41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10">
            <a:extLst>
              <a:ext uri="{FF2B5EF4-FFF2-40B4-BE49-F238E27FC236}">
                <a16:creationId xmlns:a16="http://schemas.microsoft.com/office/drawing/2014/main" id="{7F6A4AE0-C25C-E24A-966F-021B88AEB9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Akamai Uses DNS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4F33711C-3BED-314F-A771-D2FAE06E6C09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200400"/>
            <a:ext cx="5181600" cy="2819400"/>
            <a:chOff x="3360" y="96"/>
            <a:chExt cx="1056" cy="720"/>
          </a:xfrm>
          <a:solidFill>
            <a:srgbClr val="8EB4E3"/>
          </a:solidFill>
        </p:grpSpPr>
        <p:sp>
          <p:nvSpPr>
            <p:cNvPr id="90159" name="Oval 4">
              <a:extLst>
                <a:ext uri="{FF2B5EF4-FFF2-40B4-BE49-F238E27FC236}">
                  <a16:creationId xmlns:a16="http://schemas.microsoft.com/office/drawing/2014/main" id="{4E2D8671-096E-624B-B4F7-65483B052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4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0" name="Oval 5">
              <a:extLst>
                <a:ext uri="{FF2B5EF4-FFF2-40B4-BE49-F238E27FC236}">
                  <a16:creationId xmlns:a16="http://schemas.microsoft.com/office/drawing/2014/main" id="{CA710ED3-5C65-B440-8272-89814C67A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96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1" name="Oval 6">
              <a:extLst>
                <a:ext uri="{FF2B5EF4-FFF2-40B4-BE49-F238E27FC236}">
                  <a16:creationId xmlns:a16="http://schemas.microsoft.com/office/drawing/2014/main" id="{660E4C61-EEA9-C44F-ACA4-F4A990F6A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9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2" name="Oval 7">
              <a:extLst>
                <a:ext uri="{FF2B5EF4-FFF2-40B4-BE49-F238E27FC236}">
                  <a16:creationId xmlns:a16="http://schemas.microsoft.com/office/drawing/2014/main" id="{8FBBDB88-1306-C544-8837-DEC6E9B5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3" name="Oval 8">
              <a:extLst>
                <a:ext uri="{FF2B5EF4-FFF2-40B4-BE49-F238E27FC236}">
                  <a16:creationId xmlns:a16="http://schemas.microsoft.com/office/drawing/2014/main" id="{C79DD8D6-0AC1-8F42-B948-02FBA1C9E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4" name="Oval 9">
              <a:extLst>
                <a:ext uri="{FF2B5EF4-FFF2-40B4-BE49-F238E27FC236}">
                  <a16:creationId xmlns:a16="http://schemas.microsoft.com/office/drawing/2014/main" id="{7057959B-B04A-6C4E-8F2F-7CE91DD7B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8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</p:grpSp>
      <p:sp>
        <p:nvSpPr>
          <p:cNvPr id="44038" name="Rectangle 12">
            <a:extLst>
              <a:ext uri="{FF2B5EF4-FFF2-40B4-BE49-F238E27FC236}">
                <a16:creationId xmlns:a16="http://schemas.microsoft.com/office/drawing/2014/main" id="{D9B25E5B-C0D4-7A48-BBEB-E5CCB4A46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447800"/>
            <a:ext cx="342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cnn.com (content provider)</a:t>
            </a:r>
          </a:p>
        </p:txBody>
      </p:sp>
      <p:pic>
        <p:nvPicPr>
          <p:cNvPr id="44039" name="Picture 13" descr="Computer5">
            <a:extLst>
              <a:ext uri="{FF2B5EF4-FFF2-40B4-BE49-F238E27FC236}">
                <a16:creationId xmlns:a16="http://schemas.microsoft.com/office/drawing/2014/main" id="{4A0B0CE1-910E-F14A-A2D3-B225E5EB5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12382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14" descr="paketaro box">
            <a:extLst>
              <a:ext uri="{FF2B5EF4-FFF2-40B4-BE49-F238E27FC236}">
                <a16:creationId xmlns:a16="http://schemas.microsoft.com/office/drawing/2014/main" id="{B621AA3A-DC7C-0F40-81F3-DDF6BA6A1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15" descr="paketaro box">
            <a:extLst>
              <a:ext uri="{FF2B5EF4-FFF2-40B4-BE49-F238E27FC236}">
                <a16:creationId xmlns:a16="http://schemas.microsoft.com/office/drawing/2014/main" id="{9C3350D5-C752-E540-930C-BFEDFEFAB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81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Rectangle 17">
            <a:extLst>
              <a:ext uri="{FF2B5EF4-FFF2-40B4-BE49-F238E27FC236}">
                <a16:creationId xmlns:a16="http://schemas.microsoft.com/office/drawing/2014/main" id="{624250E7-9F96-824C-A86B-3D86CBD53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524000"/>
            <a:ext cx="3124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DNS root server</a:t>
            </a:r>
          </a:p>
        </p:txBody>
      </p:sp>
      <p:sp>
        <p:nvSpPr>
          <p:cNvPr id="44043" name="Line 19">
            <a:extLst>
              <a:ext uri="{FF2B5EF4-FFF2-40B4-BE49-F238E27FC236}">
                <a16:creationId xmlns:a16="http://schemas.microsoft.com/office/drawing/2014/main" id="{BDDD2B44-88F9-2C45-80CC-AFFC9E9971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2895600"/>
            <a:ext cx="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44" name="Line 20">
            <a:extLst>
              <a:ext uri="{FF2B5EF4-FFF2-40B4-BE49-F238E27FC236}">
                <a16:creationId xmlns:a16="http://schemas.microsoft.com/office/drawing/2014/main" id="{FD28ED98-D19B-3640-8491-E24C4F7882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2971800"/>
            <a:ext cx="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4045" name="Rectangle 21">
            <a:extLst>
              <a:ext uri="{FF2B5EF4-FFF2-40B4-BE49-F238E27FC236}">
                <a16:creationId xmlns:a16="http://schemas.microsoft.com/office/drawing/2014/main" id="{C7967F6F-B024-D948-AED9-62608AA1F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4046" name="Rectangle 22">
            <a:extLst>
              <a:ext uri="{FF2B5EF4-FFF2-40B4-BE49-F238E27FC236}">
                <a16:creationId xmlns:a16="http://schemas.microsoft.com/office/drawing/2014/main" id="{8073C710-AD4C-3E45-BA8C-0FCB544A5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pic>
        <p:nvPicPr>
          <p:cNvPr id="44047" name="Picture 27" descr="paketaro box">
            <a:extLst>
              <a:ext uri="{FF2B5EF4-FFF2-40B4-BE49-F238E27FC236}">
                <a16:creationId xmlns:a16="http://schemas.microsoft.com/office/drawing/2014/main" id="{89EAECBB-263A-2A4B-8394-6EBD52A49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8" name="Picture 28" descr="paketaro box">
            <a:extLst>
              <a:ext uri="{FF2B5EF4-FFF2-40B4-BE49-F238E27FC236}">
                <a16:creationId xmlns:a16="http://schemas.microsoft.com/office/drawing/2014/main" id="{BE38B3B1-D8DD-3E4D-8EF5-CD0870A33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9" name="Picture 31" descr="paketaro box">
            <a:extLst>
              <a:ext uri="{FF2B5EF4-FFF2-40B4-BE49-F238E27FC236}">
                <a16:creationId xmlns:a16="http://schemas.microsoft.com/office/drawing/2014/main" id="{A5BFF5CB-D860-2146-8211-8DC79E6BC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181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0" name="Rectangle 32">
            <a:extLst>
              <a:ext uri="{FF2B5EF4-FFF2-40B4-BE49-F238E27FC236}">
                <a16:creationId xmlns:a16="http://schemas.microsoft.com/office/drawing/2014/main" id="{F3B1390C-A2AD-AD49-B946-4FBAB55F8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486400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Nearby </a:t>
            </a:r>
            <a:b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Akamai 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cluster</a:t>
            </a:r>
          </a:p>
        </p:txBody>
      </p:sp>
      <p:sp>
        <p:nvSpPr>
          <p:cNvPr id="44051" name="Rectangle 45">
            <a:extLst>
              <a:ext uri="{FF2B5EF4-FFF2-40B4-BE49-F238E27FC236}">
                <a16:creationId xmlns:a16="http://schemas.microsoft.com/office/drawing/2014/main" id="{E92345FA-6CAA-294B-A566-9F2755D50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7432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GET index.html</a:t>
            </a:r>
          </a:p>
        </p:txBody>
      </p:sp>
      <p:sp>
        <p:nvSpPr>
          <p:cNvPr id="44052" name="Slide Number Placeholder 2">
            <a:extLst>
              <a:ext uri="{FF2B5EF4-FFF2-40B4-BE49-F238E27FC236}">
                <a16:creationId xmlns:a16="http://schemas.microsoft.com/office/drawing/2014/main" id="{196DAA67-E80C-1342-8D85-99381DB5F8CD}"/>
              </a:ext>
            </a:extLst>
          </p:cNvPr>
          <p:cNvSpPr txBox="1">
            <a:spLocks/>
          </p:cNvSpPr>
          <p:nvPr/>
        </p:nvSpPr>
        <p:spPr bwMode="auto">
          <a:xfrm>
            <a:off x="7010400" y="-76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657DB715-47EA-2A4E-AD56-5CA0A537F590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29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4053" name="Rectangle 46">
            <a:extLst>
              <a:ext uri="{FF2B5EF4-FFF2-40B4-BE49-F238E27FC236}">
                <a16:creationId xmlns:a16="http://schemas.microsoft.com/office/drawing/2014/main" id="{3C7866AE-6DEC-C44D-B3DE-04166BE4D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80" y="3198570"/>
            <a:ext cx="320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cache.cnn.com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r>
              <a:rPr lang="en-US" alt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foo.jpg</a:t>
            </a:r>
            <a:endParaRPr lang="en-US" altLang="en-US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54" name="TextBox 54">
            <a:extLst>
              <a:ext uri="{FF2B5EF4-FFF2-40B4-BE49-F238E27FC236}">
                <a16:creationId xmlns:a16="http://schemas.microsoft.com/office/drawing/2014/main" id="{DB63DA7E-44E7-A842-B66A-9174AB8AA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3943350"/>
            <a:ext cx="739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B97F521-7BDC-454D-A05B-A1E021811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105400"/>
            <a:ext cx="2133600" cy="1524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4056" name="Picture 31" descr="paketaro box">
            <a:extLst>
              <a:ext uri="{FF2B5EF4-FFF2-40B4-BE49-F238E27FC236}">
                <a16:creationId xmlns:a16="http://schemas.microsoft.com/office/drawing/2014/main" id="{F4BF669E-6283-C140-A173-7F68D3AD4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62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7" name="Picture 31" descr="paketaro box">
            <a:extLst>
              <a:ext uri="{FF2B5EF4-FFF2-40B4-BE49-F238E27FC236}">
                <a16:creationId xmlns:a16="http://schemas.microsoft.com/office/drawing/2014/main" id="{515B6D2C-EBCD-DF42-8AC2-CC4033770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943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8" name="Picture 31" descr="paketaro box">
            <a:extLst>
              <a:ext uri="{FF2B5EF4-FFF2-40B4-BE49-F238E27FC236}">
                <a16:creationId xmlns:a16="http://schemas.microsoft.com/office/drawing/2014/main" id="{08AC02DE-2641-234F-A0BC-456D763D9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600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9" name="Picture 31" descr="paketaro box">
            <a:extLst>
              <a:ext uri="{FF2B5EF4-FFF2-40B4-BE49-F238E27FC236}">
                <a16:creationId xmlns:a16="http://schemas.microsoft.com/office/drawing/2014/main" id="{F00C8230-4124-014F-B40D-2D172E167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981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0" name="Picture 31" descr="paketaro box">
            <a:extLst>
              <a:ext uri="{FF2B5EF4-FFF2-40B4-BE49-F238E27FC236}">
                <a16:creationId xmlns:a16="http://schemas.microsoft.com/office/drawing/2014/main" id="{D15C4F74-D292-1146-BD59-882CCAB26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362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ECA292D3-F7E0-9A43-95D6-05D2CBA50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24000"/>
            <a:ext cx="1524000" cy="1447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4062" name="Picture 31" descr="paketaro box">
            <a:extLst>
              <a:ext uri="{FF2B5EF4-FFF2-40B4-BE49-F238E27FC236}">
                <a16:creationId xmlns:a16="http://schemas.microsoft.com/office/drawing/2014/main" id="{EEEBE8AF-A73B-304A-8DD9-8BC2BBB0A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438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3" name="Picture 31" descr="paketaro box">
            <a:extLst>
              <a:ext uri="{FF2B5EF4-FFF2-40B4-BE49-F238E27FC236}">
                <a16:creationId xmlns:a16="http://schemas.microsoft.com/office/drawing/2014/main" id="{D5669C1C-6592-CE4B-9D88-2DBF72D12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81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64" name="Rectangle 32">
            <a:extLst>
              <a:ext uri="{FF2B5EF4-FFF2-40B4-BE49-F238E27FC236}">
                <a16:creationId xmlns:a16="http://schemas.microsoft.com/office/drawing/2014/main" id="{E9F046B7-AAD2-F440-A778-B27643FB6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97180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Akamai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cluster</a:t>
            </a:r>
          </a:p>
        </p:txBody>
      </p:sp>
      <p:sp>
        <p:nvSpPr>
          <p:cNvPr id="44065" name="Rectangle 29">
            <a:extLst>
              <a:ext uri="{FF2B5EF4-FFF2-40B4-BE49-F238E27FC236}">
                <a16:creationId xmlns:a16="http://schemas.microsoft.com/office/drawing/2014/main" id="{71514F08-1B64-B44D-8FCB-C7F82BFA8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124200"/>
            <a:ext cx="22272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Akamai global 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DNS server</a:t>
            </a:r>
          </a:p>
        </p:txBody>
      </p:sp>
      <p:sp>
        <p:nvSpPr>
          <p:cNvPr id="44066" name="Rectangle 30">
            <a:extLst>
              <a:ext uri="{FF2B5EF4-FFF2-40B4-BE49-F238E27FC236}">
                <a16:creationId xmlns:a16="http://schemas.microsoft.com/office/drawing/2014/main" id="{F92872CA-89CD-544D-BE2B-8333DBA87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038600"/>
            <a:ext cx="228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Akamai regional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DNS server</a:t>
            </a:r>
          </a:p>
        </p:txBody>
      </p:sp>
      <p:sp>
        <p:nvSpPr>
          <p:cNvPr id="44067" name="TextBox 49">
            <a:extLst>
              <a:ext uri="{FF2B5EF4-FFF2-40B4-BE49-F238E27FC236}">
                <a16:creationId xmlns:a16="http://schemas.microsoft.com/office/drawing/2014/main" id="{834CED56-7EDF-2B42-8E52-E70F7D878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38800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user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7E55-98DB-704C-B19B-FCD6884FF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2209800"/>
            <a:ext cx="7086600" cy="1849437"/>
          </a:xfrm>
        </p:spPr>
        <p:txBody>
          <a:bodyPr/>
          <a:lstStyle/>
          <a:p>
            <a:r>
              <a:rPr lang="en-US" sz="4800" dirty="0"/>
              <a:t>HTTP xfer = single object</a:t>
            </a:r>
            <a:br>
              <a:rPr lang="en-US" sz="4800" dirty="0"/>
            </a:br>
            <a:r>
              <a:rPr lang="en-US" sz="4800" dirty="0"/>
              <a:t>Web pages = many objects</a:t>
            </a:r>
          </a:p>
        </p:txBody>
      </p:sp>
    </p:spTree>
    <p:extLst>
      <p:ext uri="{BB962C8B-B14F-4D97-AF65-F5344CB8AC3E}">
        <p14:creationId xmlns:p14="http://schemas.microsoft.com/office/powerpoint/2010/main" val="1018515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>
            <a:extLst>
              <a:ext uri="{FF2B5EF4-FFF2-40B4-BE49-F238E27FC236}">
                <a16:creationId xmlns:a16="http://schemas.microsoft.com/office/drawing/2014/main" id="{1D8C9163-D028-B343-A48C-592ADE5BF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47800"/>
            <a:ext cx="8534400" cy="502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ourier New" pitchFamily="-111" charset="0"/>
                <a:ea typeface="+mn-ea"/>
              </a:rPr>
              <a:t>HTTP</a:t>
            </a:r>
          </a:p>
        </p:txBody>
      </p:sp>
      <p:pic>
        <p:nvPicPr>
          <p:cNvPr id="46083" name="Picture 31" descr="paketaro box">
            <a:extLst>
              <a:ext uri="{FF2B5EF4-FFF2-40B4-BE49-F238E27FC236}">
                <a16:creationId xmlns:a16="http://schemas.microsoft.com/office/drawing/2014/main" id="{C588753F-E0D7-0447-84A4-BF11E7537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41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10">
            <a:extLst>
              <a:ext uri="{FF2B5EF4-FFF2-40B4-BE49-F238E27FC236}">
                <a16:creationId xmlns:a16="http://schemas.microsoft.com/office/drawing/2014/main" id="{BB674C1C-D99B-4D42-9517-7481B06C20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Akamai Uses DNS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15BB9BE0-87C2-0044-9544-8F0833007333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200400"/>
            <a:ext cx="5181600" cy="2819400"/>
            <a:chOff x="3360" y="96"/>
            <a:chExt cx="1056" cy="720"/>
          </a:xfrm>
          <a:solidFill>
            <a:srgbClr val="8EB4E3"/>
          </a:solidFill>
        </p:grpSpPr>
        <p:sp>
          <p:nvSpPr>
            <p:cNvPr id="90159" name="Oval 4">
              <a:extLst>
                <a:ext uri="{FF2B5EF4-FFF2-40B4-BE49-F238E27FC236}">
                  <a16:creationId xmlns:a16="http://schemas.microsoft.com/office/drawing/2014/main" id="{07C5D168-3E28-FC4C-BBEA-9FC766AF4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4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0" name="Oval 5">
              <a:extLst>
                <a:ext uri="{FF2B5EF4-FFF2-40B4-BE49-F238E27FC236}">
                  <a16:creationId xmlns:a16="http://schemas.microsoft.com/office/drawing/2014/main" id="{6344E07B-E361-484C-AA00-6FAD5E26B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96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1" name="Oval 6">
              <a:extLst>
                <a:ext uri="{FF2B5EF4-FFF2-40B4-BE49-F238E27FC236}">
                  <a16:creationId xmlns:a16="http://schemas.microsoft.com/office/drawing/2014/main" id="{C23CC8A4-3794-E543-BE87-BF8380172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9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2" name="Oval 7">
              <a:extLst>
                <a:ext uri="{FF2B5EF4-FFF2-40B4-BE49-F238E27FC236}">
                  <a16:creationId xmlns:a16="http://schemas.microsoft.com/office/drawing/2014/main" id="{09E1EC77-5F60-B84C-B880-B6B2D770C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3" name="Oval 8">
              <a:extLst>
                <a:ext uri="{FF2B5EF4-FFF2-40B4-BE49-F238E27FC236}">
                  <a16:creationId xmlns:a16="http://schemas.microsoft.com/office/drawing/2014/main" id="{0477F632-47D5-E14D-999A-366886A82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4" name="Oval 9">
              <a:extLst>
                <a:ext uri="{FF2B5EF4-FFF2-40B4-BE49-F238E27FC236}">
                  <a16:creationId xmlns:a16="http://schemas.microsoft.com/office/drawing/2014/main" id="{0511E938-3DED-5349-93A5-514A916C0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8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</p:grpSp>
      <p:sp>
        <p:nvSpPr>
          <p:cNvPr id="46086" name="Rectangle 12">
            <a:extLst>
              <a:ext uri="{FF2B5EF4-FFF2-40B4-BE49-F238E27FC236}">
                <a16:creationId xmlns:a16="http://schemas.microsoft.com/office/drawing/2014/main" id="{59473168-A3F2-8E4D-B54B-73D8C7BE8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447800"/>
            <a:ext cx="342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cnn.com (content provider)</a:t>
            </a:r>
          </a:p>
        </p:txBody>
      </p:sp>
      <p:pic>
        <p:nvPicPr>
          <p:cNvPr id="46087" name="Picture 13" descr="Computer5">
            <a:extLst>
              <a:ext uri="{FF2B5EF4-FFF2-40B4-BE49-F238E27FC236}">
                <a16:creationId xmlns:a16="http://schemas.microsoft.com/office/drawing/2014/main" id="{32C2FB80-5023-444B-A71B-A664F06EF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12382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14" descr="paketaro box">
            <a:extLst>
              <a:ext uri="{FF2B5EF4-FFF2-40B4-BE49-F238E27FC236}">
                <a16:creationId xmlns:a16="http://schemas.microsoft.com/office/drawing/2014/main" id="{673876E3-719D-374A-B53A-B34F66372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15" descr="paketaro box">
            <a:extLst>
              <a:ext uri="{FF2B5EF4-FFF2-40B4-BE49-F238E27FC236}">
                <a16:creationId xmlns:a16="http://schemas.microsoft.com/office/drawing/2014/main" id="{8459D8AF-B9D3-D742-A3A5-32109048D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81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Rectangle 17">
            <a:extLst>
              <a:ext uri="{FF2B5EF4-FFF2-40B4-BE49-F238E27FC236}">
                <a16:creationId xmlns:a16="http://schemas.microsoft.com/office/drawing/2014/main" id="{10611CA0-0329-0746-80FD-C90FE0574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524000"/>
            <a:ext cx="3124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DNS TLD server</a:t>
            </a:r>
          </a:p>
        </p:txBody>
      </p:sp>
      <p:sp>
        <p:nvSpPr>
          <p:cNvPr id="46091" name="Line 19">
            <a:extLst>
              <a:ext uri="{FF2B5EF4-FFF2-40B4-BE49-F238E27FC236}">
                <a16:creationId xmlns:a16="http://schemas.microsoft.com/office/drawing/2014/main" id="{EF25F6FA-65E6-D340-AFEA-84806C6362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2895600"/>
            <a:ext cx="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92" name="Line 20">
            <a:extLst>
              <a:ext uri="{FF2B5EF4-FFF2-40B4-BE49-F238E27FC236}">
                <a16:creationId xmlns:a16="http://schemas.microsoft.com/office/drawing/2014/main" id="{554636FA-7328-A747-A22C-E37B4A83C6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2971800"/>
            <a:ext cx="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93" name="Rectangle 21">
            <a:extLst>
              <a:ext uri="{FF2B5EF4-FFF2-40B4-BE49-F238E27FC236}">
                <a16:creationId xmlns:a16="http://schemas.microsoft.com/office/drawing/2014/main" id="{2B9B44D0-082C-394C-8505-879C99897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6094" name="Rectangle 22">
            <a:extLst>
              <a:ext uri="{FF2B5EF4-FFF2-40B4-BE49-F238E27FC236}">
                <a16:creationId xmlns:a16="http://schemas.microsoft.com/office/drawing/2014/main" id="{9E28C7B9-9696-0F4D-9803-ABEF8F097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pic>
        <p:nvPicPr>
          <p:cNvPr id="46095" name="Picture 27" descr="paketaro box">
            <a:extLst>
              <a:ext uri="{FF2B5EF4-FFF2-40B4-BE49-F238E27FC236}">
                <a16:creationId xmlns:a16="http://schemas.microsoft.com/office/drawing/2014/main" id="{800C3EB5-0071-3946-B08A-764E47899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6" name="Picture 28" descr="paketaro box">
            <a:extLst>
              <a:ext uri="{FF2B5EF4-FFF2-40B4-BE49-F238E27FC236}">
                <a16:creationId xmlns:a16="http://schemas.microsoft.com/office/drawing/2014/main" id="{C8EA74E1-EA2D-FA42-8865-DFBAB46F0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7" name="Picture 31" descr="paketaro box">
            <a:extLst>
              <a:ext uri="{FF2B5EF4-FFF2-40B4-BE49-F238E27FC236}">
                <a16:creationId xmlns:a16="http://schemas.microsoft.com/office/drawing/2014/main" id="{5F9C440E-D046-4941-AF7D-8A9D1771C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181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8" name="Rectangle 32">
            <a:extLst>
              <a:ext uri="{FF2B5EF4-FFF2-40B4-BE49-F238E27FC236}">
                <a16:creationId xmlns:a16="http://schemas.microsoft.com/office/drawing/2014/main" id="{C0DC81C2-DCBA-6647-BC4B-B1DB574B3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486400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Nearby </a:t>
            </a:r>
            <a:b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Akamai 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cluster</a:t>
            </a:r>
          </a:p>
        </p:txBody>
      </p:sp>
      <p:sp>
        <p:nvSpPr>
          <p:cNvPr id="46099" name="Slide Number Placeholder 2">
            <a:extLst>
              <a:ext uri="{FF2B5EF4-FFF2-40B4-BE49-F238E27FC236}">
                <a16:creationId xmlns:a16="http://schemas.microsoft.com/office/drawing/2014/main" id="{CF9F2827-1212-8E4F-A194-BFE529E76F58}"/>
              </a:ext>
            </a:extLst>
          </p:cNvPr>
          <p:cNvSpPr txBox="1">
            <a:spLocks/>
          </p:cNvSpPr>
          <p:nvPr/>
        </p:nvSpPr>
        <p:spPr bwMode="auto">
          <a:xfrm>
            <a:off x="7010400" y="-76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93E5860E-2C4E-EE4C-BAA7-D115096791C7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30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6100" name="Rectangle 46">
            <a:extLst>
              <a:ext uri="{FF2B5EF4-FFF2-40B4-BE49-F238E27FC236}">
                <a16:creationId xmlns:a16="http://schemas.microsoft.com/office/drawing/2014/main" id="{4C7E7802-BE98-DA4D-9F86-57DA766E9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438400"/>
            <a:ext cx="2362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660066"/>
                </a:solidFill>
                <a:latin typeface="Arial" panose="020B0604020202020204" pitchFamily="34" charset="0"/>
              </a:rPr>
              <a:t>DNS lookup 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660066"/>
                </a:solidFill>
                <a:latin typeface="Arial" panose="020B0604020202020204" pitchFamily="34" charset="0"/>
              </a:rPr>
              <a:t>cache.cnn.com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4495734-6F48-7A4B-B4F5-4758A35D4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105400"/>
            <a:ext cx="2133600" cy="1524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6102" name="Picture 31" descr="paketaro box">
            <a:extLst>
              <a:ext uri="{FF2B5EF4-FFF2-40B4-BE49-F238E27FC236}">
                <a16:creationId xmlns:a16="http://schemas.microsoft.com/office/drawing/2014/main" id="{35AA010B-A5A8-E746-AE00-929910248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62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3" name="Picture 31" descr="paketaro box">
            <a:extLst>
              <a:ext uri="{FF2B5EF4-FFF2-40B4-BE49-F238E27FC236}">
                <a16:creationId xmlns:a16="http://schemas.microsoft.com/office/drawing/2014/main" id="{7EB9394C-7DC2-AE4F-A4F2-166AF4D8E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943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4" name="Picture 31" descr="paketaro box">
            <a:extLst>
              <a:ext uri="{FF2B5EF4-FFF2-40B4-BE49-F238E27FC236}">
                <a16:creationId xmlns:a16="http://schemas.microsoft.com/office/drawing/2014/main" id="{F7731595-6B58-5245-BC7D-1DCB000BC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600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5" name="Picture 31" descr="paketaro box">
            <a:extLst>
              <a:ext uri="{FF2B5EF4-FFF2-40B4-BE49-F238E27FC236}">
                <a16:creationId xmlns:a16="http://schemas.microsoft.com/office/drawing/2014/main" id="{9E9E4E1E-D175-0149-8026-5AFEDACA3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981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6" name="Picture 31" descr="paketaro box">
            <a:extLst>
              <a:ext uri="{FF2B5EF4-FFF2-40B4-BE49-F238E27FC236}">
                <a16:creationId xmlns:a16="http://schemas.microsoft.com/office/drawing/2014/main" id="{B2E13FB6-19AB-6441-8132-A209FED89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362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6C59004C-5636-3140-A1E8-BE336983F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24000"/>
            <a:ext cx="1524000" cy="1447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6108" name="Picture 31" descr="paketaro box">
            <a:extLst>
              <a:ext uri="{FF2B5EF4-FFF2-40B4-BE49-F238E27FC236}">
                <a16:creationId xmlns:a16="http://schemas.microsoft.com/office/drawing/2014/main" id="{8E7B3AC5-2C5E-CA44-9F7D-5945BEEE5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438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9" name="Picture 31" descr="paketaro box">
            <a:extLst>
              <a:ext uri="{FF2B5EF4-FFF2-40B4-BE49-F238E27FC236}">
                <a16:creationId xmlns:a16="http://schemas.microsoft.com/office/drawing/2014/main" id="{285B314D-7017-F649-B6DE-18770985D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81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10" name="Rectangle 32">
            <a:extLst>
              <a:ext uri="{FF2B5EF4-FFF2-40B4-BE49-F238E27FC236}">
                <a16:creationId xmlns:a16="http://schemas.microsoft.com/office/drawing/2014/main" id="{FA4B4DF9-E7A0-2549-A2EE-697301EC9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97180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Akamai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cluster</a:t>
            </a:r>
          </a:p>
        </p:txBody>
      </p:sp>
      <p:sp>
        <p:nvSpPr>
          <p:cNvPr id="46111" name="Line 23">
            <a:extLst>
              <a:ext uri="{FF2B5EF4-FFF2-40B4-BE49-F238E27FC236}">
                <a16:creationId xmlns:a16="http://schemas.microsoft.com/office/drawing/2014/main" id="{E10A991C-CABD-914F-93D3-E5979FB7ED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2895600"/>
            <a:ext cx="2651125" cy="1752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112" name="Line 24">
            <a:extLst>
              <a:ext uri="{FF2B5EF4-FFF2-40B4-BE49-F238E27FC236}">
                <a16:creationId xmlns:a16="http://schemas.microsoft.com/office/drawing/2014/main" id="{58C5020D-48AA-7441-9C0C-378733392D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3076575"/>
            <a:ext cx="2651125" cy="17240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113" name="Rectangle 25">
            <a:extLst>
              <a:ext uri="{FF2B5EF4-FFF2-40B4-BE49-F238E27FC236}">
                <a16:creationId xmlns:a16="http://schemas.microsoft.com/office/drawing/2014/main" id="{62C78E31-D14D-5E42-A800-32E70438A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505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6114" name="Rectangle 26">
            <a:extLst>
              <a:ext uri="{FF2B5EF4-FFF2-40B4-BE49-F238E27FC236}">
                <a16:creationId xmlns:a16="http://schemas.microsoft.com/office/drawing/2014/main" id="{4165FE73-4A28-EE46-899E-82FCB3DAE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962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6115" name="Rectangle 46">
            <a:extLst>
              <a:ext uri="{FF2B5EF4-FFF2-40B4-BE49-F238E27FC236}">
                <a16:creationId xmlns:a16="http://schemas.microsoft.com/office/drawing/2014/main" id="{8BCD688D-A68D-3940-8659-13A18DFEE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886200"/>
            <a:ext cx="1600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660066"/>
                </a:solidFill>
                <a:latin typeface="Arial" panose="020B0604020202020204" pitchFamily="34" charset="0"/>
              </a:rPr>
              <a:t>ALIAS: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660066"/>
                </a:solidFill>
                <a:latin typeface="Arial" panose="020B0604020202020204" pitchFamily="34" charset="0"/>
              </a:rPr>
              <a:t>g.akamai.net</a:t>
            </a:r>
          </a:p>
        </p:txBody>
      </p:sp>
      <p:sp>
        <p:nvSpPr>
          <p:cNvPr id="46116" name="Rectangle 29">
            <a:extLst>
              <a:ext uri="{FF2B5EF4-FFF2-40B4-BE49-F238E27FC236}">
                <a16:creationId xmlns:a16="http://schemas.microsoft.com/office/drawing/2014/main" id="{AF513F79-A895-3D4E-B8A4-5454EFF40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124200"/>
            <a:ext cx="22272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Akamai global 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DNS server</a:t>
            </a:r>
          </a:p>
        </p:txBody>
      </p:sp>
      <p:sp>
        <p:nvSpPr>
          <p:cNvPr id="46117" name="Rectangle 30">
            <a:extLst>
              <a:ext uri="{FF2B5EF4-FFF2-40B4-BE49-F238E27FC236}">
                <a16:creationId xmlns:a16="http://schemas.microsoft.com/office/drawing/2014/main" id="{BB0B4721-C6A8-7946-A318-1C9AC32F7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038600"/>
            <a:ext cx="228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Akamai regional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DNS server</a:t>
            </a:r>
          </a:p>
        </p:txBody>
      </p:sp>
      <p:sp>
        <p:nvSpPr>
          <p:cNvPr id="46118" name="TextBox 47">
            <a:extLst>
              <a:ext uri="{FF2B5EF4-FFF2-40B4-BE49-F238E27FC236}">
                <a16:creationId xmlns:a16="http://schemas.microsoft.com/office/drawing/2014/main" id="{7FD2AA23-C472-7345-B5D5-E3F6C5726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38800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user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>
            <a:extLst>
              <a:ext uri="{FF2B5EF4-FFF2-40B4-BE49-F238E27FC236}">
                <a16:creationId xmlns:a16="http://schemas.microsoft.com/office/drawing/2014/main" id="{BD718CEE-A080-7846-9AEC-C767421E2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47800"/>
            <a:ext cx="8534400" cy="502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ourier New" pitchFamily="-111" charset="0"/>
                <a:ea typeface="+mn-ea"/>
              </a:rPr>
              <a:t>HTTP</a:t>
            </a:r>
          </a:p>
        </p:txBody>
      </p:sp>
      <p:pic>
        <p:nvPicPr>
          <p:cNvPr id="48131" name="Picture 31" descr="paketaro box">
            <a:extLst>
              <a:ext uri="{FF2B5EF4-FFF2-40B4-BE49-F238E27FC236}">
                <a16:creationId xmlns:a16="http://schemas.microsoft.com/office/drawing/2014/main" id="{E0D2304F-DB9F-FC46-8DC9-20C47180D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41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10">
            <a:extLst>
              <a:ext uri="{FF2B5EF4-FFF2-40B4-BE49-F238E27FC236}">
                <a16:creationId xmlns:a16="http://schemas.microsoft.com/office/drawing/2014/main" id="{4EA20EAD-7223-5640-A50A-B85990D295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Akamai Uses DNS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201380D9-7DEA-7048-ABCC-C7530755B892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200400"/>
            <a:ext cx="5181600" cy="2819400"/>
            <a:chOff x="3360" y="96"/>
            <a:chExt cx="1056" cy="720"/>
          </a:xfrm>
          <a:solidFill>
            <a:srgbClr val="8EB4E3"/>
          </a:solidFill>
        </p:grpSpPr>
        <p:sp>
          <p:nvSpPr>
            <p:cNvPr id="90159" name="Oval 4">
              <a:extLst>
                <a:ext uri="{FF2B5EF4-FFF2-40B4-BE49-F238E27FC236}">
                  <a16:creationId xmlns:a16="http://schemas.microsoft.com/office/drawing/2014/main" id="{9550EC2B-4965-7C46-80E2-5BAF8FBD0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4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0" name="Oval 5">
              <a:extLst>
                <a:ext uri="{FF2B5EF4-FFF2-40B4-BE49-F238E27FC236}">
                  <a16:creationId xmlns:a16="http://schemas.microsoft.com/office/drawing/2014/main" id="{570F0379-0A75-784C-BB7F-82808EE34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96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1" name="Oval 6">
              <a:extLst>
                <a:ext uri="{FF2B5EF4-FFF2-40B4-BE49-F238E27FC236}">
                  <a16:creationId xmlns:a16="http://schemas.microsoft.com/office/drawing/2014/main" id="{38F9E20B-DCA1-AC43-AE80-389B626AB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9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2" name="Oval 7">
              <a:extLst>
                <a:ext uri="{FF2B5EF4-FFF2-40B4-BE49-F238E27FC236}">
                  <a16:creationId xmlns:a16="http://schemas.microsoft.com/office/drawing/2014/main" id="{86D3C446-D450-0349-8AD4-5BCB4D8FF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3" name="Oval 8">
              <a:extLst>
                <a:ext uri="{FF2B5EF4-FFF2-40B4-BE49-F238E27FC236}">
                  <a16:creationId xmlns:a16="http://schemas.microsoft.com/office/drawing/2014/main" id="{BD909267-2F1F-9C4F-A057-F38E1866D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4" name="Oval 9">
              <a:extLst>
                <a:ext uri="{FF2B5EF4-FFF2-40B4-BE49-F238E27FC236}">
                  <a16:creationId xmlns:a16="http://schemas.microsoft.com/office/drawing/2014/main" id="{A52418D6-EFB7-8943-8838-BADD4B2A3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8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</p:grpSp>
      <p:sp>
        <p:nvSpPr>
          <p:cNvPr id="48134" name="Rectangle 12">
            <a:extLst>
              <a:ext uri="{FF2B5EF4-FFF2-40B4-BE49-F238E27FC236}">
                <a16:creationId xmlns:a16="http://schemas.microsoft.com/office/drawing/2014/main" id="{B0690782-A682-764F-8F1B-D6844646D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447800"/>
            <a:ext cx="342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cnn.com (content provider)</a:t>
            </a:r>
          </a:p>
        </p:txBody>
      </p:sp>
      <p:pic>
        <p:nvPicPr>
          <p:cNvPr id="48135" name="Picture 13" descr="Computer5">
            <a:extLst>
              <a:ext uri="{FF2B5EF4-FFF2-40B4-BE49-F238E27FC236}">
                <a16:creationId xmlns:a16="http://schemas.microsoft.com/office/drawing/2014/main" id="{9F5261AC-D42C-AF43-B4BA-C95DC2751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12382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14" descr="paketaro box">
            <a:extLst>
              <a:ext uri="{FF2B5EF4-FFF2-40B4-BE49-F238E27FC236}">
                <a16:creationId xmlns:a16="http://schemas.microsoft.com/office/drawing/2014/main" id="{123FF386-45EC-6B4C-8506-6237A4047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15" descr="paketaro box">
            <a:extLst>
              <a:ext uri="{FF2B5EF4-FFF2-40B4-BE49-F238E27FC236}">
                <a16:creationId xmlns:a16="http://schemas.microsoft.com/office/drawing/2014/main" id="{F95DAD4D-D735-A648-8996-2817B6137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81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8" name="Rectangle 17">
            <a:extLst>
              <a:ext uri="{FF2B5EF4-FFF2-40B4-BE49-F238E27FC236}">
                <a16:creationId xmlns:a16="http://schemas.microsoft.com/office/drawing/2014/main" id="{71E4A5CF-A432-F747-9E86-8A1A3C22B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524000"/>
            <a:ext cx="3124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DNS TLD server</a:t>
            </a:r>
          </a:p>
        </p:txBody>
      </p:sp>
      <p:sp>
        <p:nvSpPr>
          <p:cNvPr id="48139" name="Line 19">
            <a:extLst>
              <a:ext uri="{FF2B5EF4-FFF2-40B4-BE49-F238E27FC236}">
                <a16:creationId xmlns:a16="http://schemas.microsoft.com/office/drawing/2014/main" id="{A74FD910-9D44-544D-8251-F14BA0FB00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2895600"/>
            <a:ext cx="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140" name="Line 20">
            <a:extLst>
              <a:ext uri="{FF2B5EF4-FFF2-40B4-BE49-F238E27FC236}">
                <a16:creationId xmlns:a16="http://schemas.microsoft.com/office/drawing/2014/main" id="{84AA142A-0B28-0743-A8F2-5F372C176E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2971800"/>
            <a:ext cx="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141" name="Rectangle 21">
            <a:extLst>
              <a:ext uri="{FF2B5EF4-FFF2-40B4-BE49-F238E27FC236}">
                <a16:creationId xmlns:a16="http://schemas.microsoft.com/office/drawing/2014/main" id="{E4F06407-E707-0845-9BFB-0B611D8AA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8142" name="Rectangle 22">
            <a:extLst>
              <a:ext uri="{FF2B5EF4-FFF2-40B4-BE49-F238E27FC236}">
                <a16:creationId xmlns:a16="http://schemas.microsoft.com/office/drawing/2014/main" id="{579AC30A-2E89-A943-9D77-C793A159D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pic>
        <p:nvPicPr>
          <p:cNvPr id="48143" name="Picture 27" descr="paketaro box">
            <a:extLst>
              <a:ext uri="{FF2B5EF4-FFF2-40B4-BE49-F238E27FC236}">
                <a16:creationId xmlns:a16="http://schemas.microsoft.com/office/drawing/2014/main" id="{56E26538-58E5-E849-AE51-79372C4B6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4" name="Picture 28" descr="paketaro box">
            <a:extLst>
              <a:ext uri="{FF2B5EF4-FFF2-40B4-BE49-F238E27FC236}">
                <a16:creationId xmlns:a16="http://schemas.microsoft.com/office/drawing/2014/main" id="{34794DC0-C4EC-0F4B-B4D6-F9A28BD1E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5" name="Rectangle 29">
            <a:extLst>
              <a:ext uri="{FF2B5EF4-FFF2-40B4-BE49-F238E27FC236}">
                <a16:creationId xmlns:a16="http://schemas.microsoft.com/office/drawing/2014/main" id="{7E5C8E29-A850-5E48-AA85-386DAD96C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124200"/>
            <a:ext cx="22272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Akamai global 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DNS server</a:t>
            </a:r>
          </a:p>
        </p:txBody>
      </p:sp>
      <p:sp>
        <p:nvSpPr>
          <p:cNvPr id="48146" name="Rectangle 30">
            <a:extLst>
              <a:ext uri="{FF2B5EF4-FFF2-40B4-BE49-F238E27FC236}">
                <a16:creationId xmlns:a16="http://schemas.microsoft.com/office/drawing/2014/main" id="{3E118C3F-ADED-7747-AB3B-657455585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038600"/>
            <a:ext cx="228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Akamai regional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DNS server</a:t>
            </a:r>
          </a:p>
        </p:txBody>
      </p:sp>
      <p:pic>
        <p:nvPicPr>
          <p:cNvPr id="48147" name="Picture 31" descr="paketaro box">
            <a:extLst>
              <a:ext uri="{FF2B5EF4-FFF2-40B4-BE49-F238E27FC236}">
                <a16:creationId xmlns:a16="http://schemas.microsoft.com/office/drawing/2014/main" id="{06CB3A0B-771F-CF4B-86A0-318351941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181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8" name="Rectangle 32">
            <a:extLst>
              <a:ext uri="{FF2B5EF4-FFF2-40B4-BE49-F238E27FC236}">
                <a16:creationId xmlns:a16="http://schemas.microsoft.com/office/drawing/2014/main" id="{C90FFBFF-3F83-CE46-94F8-9429D7E40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486400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Nearby </a:t>
            </a:r>
            <a:b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Akamai 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cluster</a:t>
            </a:r>
          </a:p>
        </p:txBody>
      </p:sp>
      <p:sp>
        <p:nvSpPr>
          <p:cNvPr id="48149" name="Slide Number Placeholder 2">
            <a:extLst>
              <a:ext uri="{FF2B5EF4-FFF2-40B4-BE49-F238E27FC236}">
                <a16:creationId xmlns:a16="http://schemas.microsoft.com/office/drawing/2014/main" id="{10EFE92C-F14D-2B4E-BD55-13A3F5361D2A}"/>
              </a:ext>
            </a:extLst>
          </p:cNvPr>
          <p:cNvSpPr txBox="1">
            <a:spLocks/>
          </p:cNvSpPr>
          <p:nvPr/>
        </p:nvSpPr>
        <p:spPr bwMode="auto">
          <a:xfrm>
            <a:off x="7010400" y="-76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5CEA564-7471-484D-8EC4-F57694F1C83F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31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8CA32AD-7F6A-7E47-9734-C8FBDCD5F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105400"/>
            <a:ext cx="2133600" cy="1524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8151" name="Picture 31" descr="paketaro box">
            <a:extLst>
              <a:ext uri="{FF2B5EF4-FFF2-40B4-BE49-F238E27FC236}">
                <a16:creationId xmlns:a16="http://schemas.microsoft.com/office/drawing/2014/main" id="{CB59E33A-D8CC-5542-A224-DB5833696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62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2" name="Picture 31" descr="paketaro box">
            <a:extLst>
              <a:ext uri="{FF2B5EF4-FFF2-40B4-BE49-F238E27FC236}">
                <a16:creationId xmlns:a16="http://schemas.microsoft.com/office/drawing/2014/main" id="{AEEA87B9-FD14-E645-B6C1-4FE3F96DD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943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3" name="Picture 31" descr="paketaro box">
            <a:extLst>
              <a:ext uri="{FF2B5EF4-FFF2-40B4-BE49-F238E27FC236}">
                <a16:creationId xmlns:a16="http://schemas.microsoft.com/office/drawing/2014/main" id="{97C4D3AF-9863-1D4F-A718-6672B7B61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600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4" name="Picture 31" descr="paketaro box">
            <a:extLst>
              <a:ext uri="{FF2B5EF4-FFF2-40B4-BE49-F238E27FC236}">
                <a16:creationId xmlns:a16="http://schemas.microsoft.com/office/drawing/2014/main" id="{1FDB4F1F-F188-6B48-B10D-E0399C999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981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5" name="Picture 31" descr="paketaro box">
            <a:extLst>
              <a:ext uri="{FF2B5EF4-FFF2-40B4-BE49-F238E27FC236}">
                <a16:creationId xmlns:a16="http://schemas.microsoft.com/office/drawing/2014/main" id="{8AFD9CE4-E93E-6B49-9071-6AA7C5814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362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E1F709BA-D96A-9D45-9F27-C8BDF2005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24000"/>
            <a:ext cx="1524000" cy="1447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8157" name="Picture 31" descr="paketaro box">
            <a:extLst>
              <a:ext uri="{FF2B5EF4-FFF2-40B4-BE49-F238E27FC236}">
                <a16:creationId xmlns:a16="http://schemas.microsoft.com/office/drawing/2014/main" id="{C604DD92-78F4-9649-B2CA-AD3EF477D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438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8" name="Picture 31" descr="paketaro box">
            <a:extLst>
              <a:ext uri="{FF2B5EF4-FFF2-40B4-BE49-F238E27FC236}">
                <a16:creationId xmlns:a16="http://schemas.microsoft.com/office/drawing/2014/main" id="{BCE73BAB-5937-454D-803D-3A7DCE0F2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81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59" name="Rectangle 32">
            <a:extLst>
              <a:ext uri="{FF2B5EF4-FFF2-40B4-BE49-F238E27FC236}">
                <a16:creationId xmlns:a16="http://schemas.microsoft.com/office/drawing/2014/main" id="{142033BF-1E91-604C-A760-BDBC593B0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97180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Akamai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cluster</a:t>
            </a:r>
          </a:p>
        </p:txBody>
      </p:sp>
      <p:sp>
        <p:nvSpPr>
          <p:cNvPr id="48160" name="Line 23">
            <a:extLst>
              <a:ext uri="{FF2B5EF4-FFF2-40B4-BE49-F238E27FC236}">
                <a16:creationId xmlns:a16="http://schemas.microsoft.com/office/drawing/2014/main" id="{C1B1E727-19C3-9B4F-9EBE-68AB15438F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2895600"/>
            <a:ext cx="2651125" cy="1752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161" name="Line 24">
            <a:extLst>
              <a:ext uri="{FF2B5EF4-FFF2-40B4-BE49-F238E27FC236}">
                <a16:creationId xmlns:a16="http://schemas.microsoft.com/office/drawing/2014/main" id="{942C99C7-C52D-A04A-BAA4-87281DCEDD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3076575"/>
            <a:ext cx="2651125" cy="17240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162" name="Rectangle 25">
            <a:extLst>
              <a:ext uri="{FF2B5EF4-FFF2-40B4-BE49-F238E27FC236}">
                <a16:creationId xmlns:a16="http://schemas.microsoft.com/office/drawing/2014/main" id="{216BF494-637D-4E44-8FC7-9BC0F7196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505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8163" name="Rectangle 26">
            <a:extLst>
              <a:ext uri="{FF2B5EF4-FFF2-40B4-BE49-F238E27FC236}">
                <a16:creationId xmlns:a16="http://schemas.microsoft.com/office/drawing/2014/main" id="{C3818C41-580D-C244-ACF1-750EE5E57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962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8164" name="Line 33">
            <a:extLst>
              <a:ext uri="{FF2B5EF4-FFF2-40B4-BE49-F238E27FC236}">
                <a16:creationId xmlns:a16="http://schemas.microsoft.com/office/drawing/2014/main" id="{82E1D7A6-0BC8-1C4A-A790-C9D33C10FE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3627438"/>
            <a:ext cx="3382963" cy="13255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165" name="Line 34">
            <a:extLst>
              <a:ext uri="{FF2B5EF4-FFF2-40B4-BE49-F238E27FC236}">
                <a16:creationId xmlns:a16="http://schemas.microsoft.com/office/drawing/2014/main" id="{8107552B-0D93-C245-8C78-1DE37D7DC9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3779838"/>
            <a:ext cx="3382963" cy="13255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166" name="Rectangle 38">
            <a:extLst>
              <a:ext uri="{FF2B5EF4-FFF2-40B4-BE49-F238E27FC236}">
                <a16:creationId xmlns:a16="http://schemas.microsoft.com/office/drawing/2014/main" id="{50AF440F-D8B1-394D-8643-D099116AB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886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48167" name="Rectangle 51">
            <a:extLst>
              <a:ext uri="{FF2B5EF4-FFF2-40B4-BE49-F238E27FC236}">
                <a16:creationId xmlns:a16="http://schemas.microsoft.com/office/drawing/2014/main" id="{F79BCD3E-C521-F74E-ADB9-B53796506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352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8168" name="Rectangle 46">
            <a:extLst>
              <a:ext uri="{FF2B5EF4-FFF2-40B4-BE49-F238E27FC236}">
                <a16:creationId xmlns:a16="http://schemas.microsoft.com/office/drawing/2014/main" id="{FA96552D-4925-1C40-A584-B49FAF0CB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191000"/>
            <a:ext cx="2362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660066"/>
                </a:solidFill>
                <a:latin typeface="Arial" panose="020B0604020202020204" pitchFamily="34" charset="0"/>
              </a:rPr>
              <a:t>ALIAS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660066"/>
                </a:solidFill>
                <a:latin typeface="Arial" panose="020B0604020202020204" pitchFamily="34" charset="0"/>
              </a:rPr>
              <a:t>a73.g.akamai.net</a:t>
            </a:r>
          </a:p>
        </p:txBody>
      </p:sp>
      <p:sp>
        <p:nvSpPr>
          <p:cNvPr id="48169" name="Rectangle 46">
            <a:extLst>
              <a:ext uri="{FF2B5EF4-FFF2-40B4-BE49-F238E27FC236}">
                <a16:creationId xmlns:a16="http://schemas.microsoft.com/office/drawing/2014/main" id="{285EE49D-BC9F-4E42-A108-13B97B408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362200"/>
            <a:ext cx="2362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660066"/>
                </a:solidFill>
                <a:latin typeface="Arial" panose="020B0604020202020204" pitchFamily="34" charset="0"/>
              </a:rPr>
              <a:t>DNS lookup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660066"/>
                </a:solidFill>
                <a:latin typeface="Arial" panose="020B0604020202020204" pitchFamily="34" charset="0"/>
              </a:rPr>
              <a:t>g.akamai.net</a:t>
            </a:r>
          </a:p>
        </p:txBody>
      </p:sp>
      <p:sp>
        <p:nvSpPr>
          <p:cNvPr id="48170" name="TextBox 57">
            <a:extLst>
              <a:ext uri="{FF2B5EF4-FFF2-40B4-BE49-F238E27FC236}">
                <a16:creationId xmlns:a16="http://schemas.microsoft.com/office/drawing/2014/main" id="{7E076FC1-DB49-BC42-9959-4E602EE11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38800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user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>
            <a:extLst>
              <a:ext uri="{FF2B5EF4-FFF2-40B4-BE49-F238E27FC236}">
                <a16:creationId xmlns:a16="http://schemas.microsoft.com/office/drawing/2014/main" id="{86F5A663-0CA0-6145-B9E9-64172251B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47800"/>
            <a:ext cx="8534400" cy="502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ourier New" pitchFamily="-111" charset="0"/>
                <a:ea typeface="+mn-ea"/>
              </a:rPr>
              <a:t>HTTP</a:t>
            </a:r>
          </a:p>
        </p:txBody>
      </p:sp>
      <p:pic>
        <p:nvPicPr>
          <p:cNvPr id="50179" name="Picture 31" descr="paketaro box">
            <a:extLst>
              <a:ext uri="{FF2B5EF4-FFF2-40B4-BE49-F238E27FC236}">
                <a16:creationId xmlns:a16="http://schemas.microsoft.com/office/drawing/2014/main" id="{7264165F-B9DF-3F42-8A7F-29974FE95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41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10">
            <a:extLst>
              <a:ext uri="{FF2B5EF4-FFF2-40B4-BE49-F238E27FC236}">
                <a16:creationId xmlns:a16="http://schemas.microsoft.com/office/drawing/2014/main" id="{83FBCFCA-C8C0-0A4C-9017-A6A257176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Akamai Uses DNS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F2614DCD-D8D6-FC4E-9AAA-EC6D9E1332BD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200400"/>
            <a:ext cx="5181600" cy="2819400"/>
            <a:chOff x="3360" y="96"/>
            <a:chExt cx="1056" cy="720"/>
          </a:xfrm>
          <a:solidFill>
            <a:srgbClr val="8EB4E3"/>
          </a:solidFill>
        </p:grpSpPr>
        <p:sp>
          <p:nvSpPr>
            <p:cNvPr id="90159" name="Oval 4">
              <a:extLst>
                <a:ext uri="{FF2B5EF4-FFF2-40B4-BE49-F238E27FC236}">
                  <a16:creationId xmlns:a16="http://schemas.microsoft.com/office/drawing/2014/main" id="{C7FEC3CE-340D-5D4F-A854-5DAD0E06B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4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0" name="Oval 5">
              <a:extLst>
                <a:ext uri="{FF2B5EF4-FFF2-40B4-BE49-F238E27FC236}">
                  <a16:creationId xmlns:a16="http://schemas.microsoft.com/office/drawing/2014/main" id="{B61257F2-EF9B-344B-8433-7B4726FB7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96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1" name="Oval 6">
              <a:extLst>
                <a:ext uri="{FF2B5EF4-FFF2-40B4-BE49-F238E27FC236}">
                  <a16:creationId xmlns:a16="http://schemas.microsoft.com/office/drawing/2014/main" id="{DF4AE95F-7BF2-6246-B20C-F86D29745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9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2" name="Oval 7">
              <a:extLst>
                <a:ext uri="{FF2B5EF4-FFF2-40B4-BE49-F238E27FC236}">
                  <a16:creationId xmlns:a16="http://schemas.microsoft.com/office/drawing/2014/main" id="{CB9928D4-7E98-8D4C-B3DD-0B68BA1B5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3" name="Oval 8">
              <a:extLst>
                <a:ext uri="{FF2B5EF4-FFF2-40B4-BE49-F238E27FC236}">
                  <a16:creationId xmlns:a16="http://schemas.microsoft.com/office/drawing/2014/main" id="{EB8E0C42-ADCB-054F-ABD9-075FEA007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4" name="Oval 9">
              <a:extLst>
                <a:ext uri="{FF2B5EF4-FFF2-40B4-BE49-F238E27FC236}">
                  <a16:creationId xmlns:a16="http://schemas.microsoft.com/office/drawing/2014/main" id="{EFDFDB67-38D1-7B41-94F9-6872BDD72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8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</p:grpSp>
      <p:sp>
        <p:nvSpPr>
          <p:cNvPr id="50182" name="Rectangle 12">
            <a:extLst>
              <a:ext uri="{FF2B5EF4-FFF2-40B4-BE49-F238E27FC236}">
                <a16:creationId xmlns:a16="http://schemas.microsoft.com/office/drawing/2014/main" id="{7BA19C49-278C-C142-918D-F584B52C2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447800"/>
            <a:ext cx="342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cnn.com (content provider)</a:t>
            </a:r>
          </a:p>
        </p:txBody>
      </p:sp>
      <p:pic>
        <p:nvPicPr>
          <p:cNvPr id="50183" name="Picture 13" descr="Computer5">
            <a:extLst>
              <a:ext uri="{FF2B5EF4-FFF2-40B4-BE49-F238E27FC236}">
                <a16:creationId xmlns:a16="http://schemas.microsoft.com/office/drawing/2014/main" id="{F5431FBA-BAA9-FA40-8D21-FC2F6AD13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12382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14" descr="paketaro box">
            <a:extLst>
              <a:ext uri="{FF2B5EF4-FFF2-40B4-BE49-F238E27FC236}">
                <a16:creationId xmlns:a16="http://schemas.microsoft.com/office/drawing/2014/main" id="{F1C310B1-54BB-6440-AA55-3EE70E557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15" descr="paketaro box">
            <a:extLst>
              <a:ext uri="{FF2B5EF4-FFF2-40B4-BE49-F238E27FC236}">
                <a16:creationId xmlns:a16="http://schemas.microsoft.com/office/drawing/2014/main" id="{5B4D02AF-117E-DA45-A823-7A8334899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81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6" name="Rectangle 17">
            <a:extLst>
              <a:ext uri="{FF2B5EF4-FFF2-40B4-BE49-F238E27FC236}">
                <a16:creationId xmlns:a16="http://schemas.microsoft.com/office/drawing/2014/main" id="{7C95E8F0-958E-394E-809D-2CFE34269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524000"/>
            <a:ext cx="3124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DNS TLD server</a:t>
            </a:r>
          </a:p>
        </p:txBody>
      </p:sp>
      <p:sp>
        <p:nvSpPr>
          <p:cNvPr id="50187" name="Line 19">
            <a:extLst>
              <a:ext uri="{FF2B5EF4-FFF2-40B4-BE49-F238E27FC236}">
                <a16:creationId xmlns:a16="http://schemas.microsoft.com/office/drawing/2014/main" id="{43460749-B8D3-A94F-98E6-B5D718BA3A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2895600"/>
            <a:ext cx="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8" name="Line 20">
            <a:extLst>
              <a:ext uri="{FF2B5EF4-FFF2-40B4-BE49-F238E27FC236}">
                <a16:creationId xmlns:a16="http://schemas.microsoft.com/office/drawing/2014/main" id="{07DDA201-A32C-6844-A0FD-7F3E5E8535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2971800"/>
            <a:ext cx="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9" name="Rectangle 21">
            <a:extLst>
              <a:ext uri="{FF2B5EF4-FFF2-40B4-BE49-F238E27FC236}">
                <a16:creationId xmlns:a16="http://schemas.microsoft.com/office/drawing/2014/main" id="{051212CF-57AF-2545-A765-FC0361A60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0190" name="Rectangle 22">
            <a:extLst>
              <a:ext uri="{FF2B5EF4-FFF2-40B4-BE49-F238E27FC236}">
                <a16:creationId xmlns:a16="http://schemas.microsoft.com/office/drawing/2014/main" id="{D04FA0D1-813F-4D44-8FC1-97883C425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pic>
        <p:nvPicPr>
          <p:cNvPr id="50191" name="Picture 27" descr="paketaro box">
            <a:extLst>
              <a:ext uri="{FF2B5EF4-FFF2-40B4-BE49-F238E27FC236}">
                <a16:creationId xmlns:a16="http://schemas.microsoft.com/office/drawing/2014/main" id="{1275BDCB-E7EC-5945-AE1C-F9E330AB9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2" name="Picture 28" descr="paketaro box">
            <a:extLst>
              <a:ext uri="{FF2B5EF4-FFF2-40B4-BE49-F238E27FC236}">
                <a16:creationId xmlns:a16="http://schemas.microsoft.com/office/drawing/2014/main" id="{08F678F0-6733-C34F-B401-E3590A12B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3" name="Rectangle 29">
            <a:extLst>
              <a:ext uri="{FF2B5EF4-FFF2-40B4-BE49-F238E27FC236}">
                <a16:creationId xmlns:a16="http://schemas.microsoft.com/office/drawing/2014/main" id="{77D2ED04-96E6-E743-90E7-E58240C05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124200"/>
            <a:ext cx="22272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Akamai global 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DNS server</a:t>
            </a:r>
          </a:p>
        </p:txBody>
      </p:sp>
      <p:sp>
        <p:nvSpPr>
          <p:cNvPr id="50194" name="Rectangle 30">
            <a:extLst>
              <a:ext uri="{FF2B5EF4-FFF2-40B4-BE49-F238E27FC236}">
                <a16:creationId xmlns:a16="http://schemas.microsoft.com/office/drawing/2014/main" id="{C46880D4-B0D5-204C-BF6B-A78E4D660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038600"/>
            <a:ext cx="228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Akamai regional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DNS server</a:t>
            </a:r>
          </a:p>
        </p:txBody>
      </p:sp>
      <p:pic>
        <p:nvPicPr>
          <p:cNvPr id="50195" name="Picture 31" descr="paketaro box">
            <a:extLst>
              <a:ext uri="{FF2B5EF4-FFF2-40B4-BE49-F238E27FC236}">
                <a16:creationId xmlns:a16="http://schemas.microsoft.com/office/drawing/2014/main" id="{5082685B-D7E0-6144-899F-9EB119203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181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6" name="Rectangle 32">
            <a:extLst>
              <a:ext uri="{FF2B5EF4-FFF2-40B4-BE49-F238E27FC236}">
                <a16:creationId xmlns:a16="http://schemas.microsoft.com/office/drawing/2014/main" id="{EC9D1AD1-3647-0B46-8665-27CFA3750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486400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Nearby </a:t>
            </a:r>
            <a:b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Akamai 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cluster</a:t>
            </a:r>
          </a:p>
        </p:txBody>
      </p:sp>
      <p:sp>
        <p:nvSpPr>
          <p:cNvPr id="50197" name="Slide Number Placeholder 2">
            <a:extLst>
              <a:ext uri="{FF2B5EF4-FFF2-40B4-BE49-F238E27FC236}">
                <a16:creationId xmlns:a16="http://schemas.microsoft.com/office/drawing/2014/main" id="{8512F745-6466-0D4B-8949-C306635C4501}"/>
              </a:ext>
            </a:extLst>
          </p:cNvPr>
          <p:cNvSpPr txBox="1">
            <a:spLocks/>
          </p:cNvSpPr>
          <p:nvPr/>
        </p:nvSpPr>
        <p:spPr bwMode="auto">
          <a:xfrm>
            <a:off x="7010400" y="-76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E68C9940-2919-AB44-A78B-4483412B595A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32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366DB5B-3A72-3149-85CC-753B42865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105400"/>
            <a:ext cx="2133600" cy="1524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0199" name="Picture 31" descr="paketaro box">
            <a:extLst>
              <a:ext uri="{FF2B5EF4-FFF2-40B4-BE49-F238E27FC236}">
                <a16:creationId xmlns:a16="http://schemas.microsoft.com/office/drawing/2014/main" id="{86934649-4057-8647-8616-554A1B6CB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62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0" name="Picture 31" descr="paketaro box">
            <a:extLst>
              <a:ext uri="{FF2B5EF4-FFF2-40B4-BE49-F238E27FC236}">
                <a16:creationId xmlns:a16="http://schemas.microsoft.com/office/drawing/2014/main" id="{58D1B2B2-B42C-8D4E-91FE-D5095E5BA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943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1" name="Picture 31" descr="paketaro box">
            <a:extLst>
              <a:ext uri="{FF2B5EF4-FFF2-40B4-BE49-F238E27FC236}">
                <a16:creationId xmlns:a16="http://schemas.microsoft.com/office/drawing/2014/main" id="{CDF2C781-AB36-0B4D-A17C-F364E11A8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600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2" name="Picture 31" descr="paketaro box">
            <a:extLst>
              <a:ext uri="{FF2B5EF4-FFF2-40B4-BE49-F238E27FC236}">
                <a16:creationId xmlns:a16="http://schemas.microsoft.com/office/drawing/2014/main" id="{500CC965-C5BB-6646-856C-1A94E552E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981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3" name="Picture 31" descr="paketaro box">
            <a:extLst>
              <a:ext uri="{FF2B5EF4-FFF2-40B4-BE49-F238E27FC236}">
                <a16:creationId xmlns:a16="http://schemas.microsoft.com/office/drawing/2014/main" id="{CE0326D0-78C0-3844-8AA5-FD15739C8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362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471677FB-0D9B-A948-90D7-9AD879E6D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24000"/>
            <a:ext cx="1524000" cy="1447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0205" name="Picture 31" descr="paketaro box">
            <a:extLst>
              <a:ext uri="{FF2B5EF4-FFF2-40B4-BE49-F238E27FC236}">
                <a16:creationId xmlns:a16="http://schemas.microsoft.com/office/drawing/2014/main" id="{CF831925-624A-0549-A308-FA478BACC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438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6" name="Picture 31" descr="paketaro box">
            <a:extLst>
              <a:ext uri="{FF2B5EF4-FFF2-40B4-BE49-F238E27FC236}">
                <a16:creationId xmlns:a16="http://schemas.microsoft.com/office/drawing/2014/main" id="{B3396FB8-B63A-D540-BC37-C25EA220A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81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07" name="Rectangle 32">
            <a:extLst>
              <a:ext uri="{FF2B5EF4-FFF2-40B4-BE49-F238E27FC236}">
                <a16:creationId xmlns:a16="http://schemas.microsoft.com/office/drawing/2014/main" id="{654DEF54-1287-0B4E-99BA-713C3099E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97180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Akamai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cluster</a:t>
            </a:r>
          </a:p>
        </p:txBody>
      </p:sp>
      <p:sp>
        <p:nvSpPr>
          <p:cNvPr id="50208" name="Line 23">
            <a:extLst>
              <a:ext uri="{FF2B5EF4-FFF2-40B4-BE49-F238E27FC236}">
                <a16:creationId xmlns:a16="http://schemas.microsoft.com/office/drawing/2014/main" id="{7C3FC6B9-E3A1-8148-B6E4-B5C782B3FF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2895600"/>
            <a:ext cx="2651125" cy="1752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209" name="Line 24">
            <a:extLst>
              <a:ext uri="{FF2B5EF4-FFF2-40B4-BE49-F238E27FC236}">
                <a16:creationId xmlns:a16="http://schemas.microsoft.com/office/drawing/2014/main" id="{6E0EF275-A72A-AA48-80AE-29B9AE5015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3076575"/>
            <a:ext cx="2651125" cy="17240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210" name="Rectangle 25">
            <a:extLst>
              <a:ext uri="{FF2B5EF4-FFF2-40B4-BE49-F238E27FC236}">
                <a16:creationId xmlns:a16="http://schemas.microsoft.com/office/drawing/2014/main" id="{D562AFE0-37E9-5E46-A86F-661F2D5FB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505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50211" name="Rectangle 26">
            <a:extLst>
              <a:ext uri="{FF2B5EF4-FFF2-40B4-BE49-F238E27FC236}">
                <a16:creationId xmlns:a16="http://schemas.microsoft.com/office/drawing/2014/main" id="{CB3FC705-1863-D244-B46C-F374D9BD1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962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50212" name="Line 33">
            <a:extLst>
              <a:ext uri="{FF2B5EF4-FFF2-40B4-BE49-F238E27FC236}">
                <a16:creationId xmlns:a16="http://schemas.microsoft.com/office/drawing/2014/main" id="{B04FE5AE-7B22-8F4E-AABD-2594CD12CD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3627438"/>
            <a:ext cx="3382963" cy="13255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213" name="Line 34">
            <a:extLst>
              <a:ext uri="{FF2B5EF4-FFF2-40B4-BE49-F238E27FC236}">
                <a16:creationId xmlns:a16="http://schemas.microsoft.com/office/drawing/2014/main" id="{40A83BCB-ADDB-5149-9A71-5455E3D55A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3779838"/>
            <a:ext cx="3382963" cy="13255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214" name="Rectangle 38">
            <a:extLst>
              <a:ext uri="{FF2B5EF4-FFF2-40B4-BE49-F238E27FC236}">
                <a16:creationId xmlns:a16="http://schemas.microsoft.com/office/drawing/2014/main" id="{89640A54-0B56-3C47-96A5-95D76FB9F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886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50215" name="Rectangle 51">
            <a:extLst>
              <a:ext uri="{FF2B5EF4-FFF2-40B4-BE49-F238E27FC236}">
                <a16:creationId xmlns:a16="http://schemas.microsoft.com/office/drawing/2014/main" id="{2EDBFF74-31AE-0E49-BABC-42554046E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352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0216" name="Line 39">
            <a:extLst>
              <a:ext uri="{FF2B5EF4-FFF2-40B4-BE49-F238E27FC236}">
                <a16:creationId xmlns:a16="http://schemas.microsoft.com/office/drawing/2014/main" id="{9A315B9A-9C94-D941-A46D-565150A5E4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4343400"/>
            <a:ext cx="3886200" cy="1066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217" name="Line 40">
            <a:extLst>
              <a:ext uri="{FF2B5EF4-FFF2-40B4-BE49-F238E27FC236}">
                <a16:creationId xmlns:a16="http://schemas.microsoft.com/office/drawing/2014/main" id="{5880800C-77CC-C34D-8680-1E90A550E3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4495800"/>
            <a:ext cx="3886200" cy="1066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218" name="Rectangle 42">
            <a:extLst>
              <a:ext uri="{FF2B5EF4-FFF2-40B4-BE49-F238E27FC236}">
                <a16:creationId xmlns:a16="http://schemas.microsoft.com/office/drawing/2014/main" id="{BCA6AF86-258F-9146-B9E6-4231ECADA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648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50219" name="Rectangle 41">
            <a:extLst>
              <a:ext uri="{FF2B5EF4-FFF2-40B4-BE49-F238E27FC236}">
                <a16:creationId xmlns:a16="http://schemas.microsoft.com/office/drawing/2014/main" id="{4DD59E95-CCD4-D74E-93D1-B7B1C9792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1910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50220" name="Rectangle 46">
            <a:extLst>
              <a:ext uri="{FF2B5EF4-FFF2-40B4-BE49-F238E27FC236}">
                <a16:creationId xmlns:a16="http://schemas.microsoft.com/office/drawing/2014/main" id="{400BB5FC-0B50-A840-9357-E68406ECC0C4}"/>
              </a:ext>
            </a:extLst>
          </p:cNvPr>
          <p:cNvSpPr>
            <a:spLocks noChangeArrowheads="1"/>
          </p:cNvSpPr>
          <p:nvPr/>
        </p:nvSpPr>
        <p:spPr bwMode="auto">
          <a:xfrm rot="-900000">
            <a:off x="2168525" y="4527550"/>
            <a:ext cx="2790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660066"/>
                </a:solidFill>
                <a:latin typeface="Arial" panose="020B0604020202020204" pitchFamily="34" charset="0"/>
              </a:rPr>
              <a:t>DNS a73.g.akamai.net</a:t>
            </a:r>
          </a:p>
        </p:txBody>
      </p:sp>
      <p:sp>
        <p:nvSpPr>
          <p:cNvPr id="50221" name="Rectangle 46">
            <a:extLst>
              <a:ext uri="{FF2B5EF4-FFF2-40B4-BE49-F238E27FC236}">
                <a16:creationId xmlns:a16="http://schemas.microsoft.com/office/drawing/2014/main" id="{856E9874-B30C-5241-93D9-6876799C0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029200"/>
            <a:ext cx="2362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660066"/>
                </a:solidFill>
                <a:latin typeface="Arial" panose="020B0604020202020204" pitchFamily="34" charset="0"/>
              </a:rPr>
              <a:t>Address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660066"/>
                </a:solidFill>
                <a:latin typeface="Arial" panose="020B0604020202020204" pitchFamily="34" charset="0"/>
              </a:rPr>
              <a:t>1.2.3.4</a:t>
            </a:r>
          </a:p>
        </p:txBody>
      </p:sp>
      <p:sp>
        <p:nvSpPr>
          <p:cNvPr id="50222" name="TextBox 55">
            <a:extLst>
              <a:ext uri="{FF2B5EF4-FFF2-40B4-BE49-F238E27FC236}">
                <a16:creationId xmlns:a16="http://schemas.microsoft.com/office/drawing/2014/main" id="{33C2EB8F-93A7-1845-83C7-69442C6F4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38800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user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>
            <a:extLst>
              <a:ext uri="{FF2B5EF4-FFF2-40B4-BE49-F238E27FC236}">
                <a16:creationId xmlns:a16="http://schemas.microsoft.com/office/drawing/2014/main" id="{A258C660-7C33-6C48-B9DB-276A3858E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47800"/>
            <a:ext cx="8534400" cy="502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ourier New" pitchFamily="-111" charset="0"/>
                <a:ea typeface="+mn-ea"/>
              </a:rPr>
              <a:t>HTTP</a:t>
            </a:r>
          </a:p>
        </p:txBody>
      </p:sp>
      <p:pic>
        <p:nvPicPr>
          <p:cNvPr id="52227" name="Picture 31" descr="paketaro box">
            <a:extLst>
              <a:ext uri="{FF2B5EF4-FFF2-40B4-BE49-F238E27FC236}">
                <a16:creationId xmlns:a16="http://schemas.microsoft.com/office/drawing/2014/main" id="{979F82D1-F672-F44C-BA28-55A5A64CF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41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10">
            <a:extLst>
              <a:ext uri="{FF2B5EF4-FFF2-40B4-BE49-F238E27FC236}">
                <a16:creationId xmlns:a16="http://schemas.microsoft.com/office/drawing/2014/main" id="{5F376D9C-DADB-654D-9BA2-4F99032C3D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Akamai Uses DNS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73E42B18-CE8F-6A46-A26D-686C1AD911E4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200400"/>
            <a:ext cx="5181600" cy="2819400"/>
            <a:chOff x="3360" y="96"/>
            <a:chExt cx="1056" cy="720"/>
          </a:xfrm>
          <a:solidFill>
            <a:srgbClr val="8EB4E3"/>
          </a:solidFill>
        </p:grpSpPr>
        <p:sp>
          <p:nvSpPr>
            <p:cNvPr id="90159" name="Oval 4">
              <a:extLst>
                <a:ext uri="{FF2B5EF4-FFF2-40B4-BE49-F238E27FC236}">
                  <a16:creationId xmlns:a16="http://schemas.microsoft.com/office/drawing/2014/main" id="{83ED20CF-8298-354F-9BAD-41B79B182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4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0" name="Oval 5">
              <a:extLst>
                <a:ext uri="{FF2B5EF4-FFF2-40B4-BE49-F238E27FC236}">
                  <a16:creationId xmlns:a16="http://schemas.microsoft.com/office/drawing/2014/main" id="{6397BF82-AE03-AC45-9B50-E626CF8DA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96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1" name="Oval 6">
              <a:extLst>
                <a:ext uri="{FF2B5EF4-FFF2-40B4-BE49-F238E27FC236}">
                  <a16:creationId xmlns:a16="http://schemas.microsoft.com/office/drawing/2014/main" id="{567FD4A2-6BCB-C64A-9560-14151398C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9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2" name="Oval 7">
              <a:extLst>
                <a:ext uri="{FF2B5EF4-FFF2-40B4-BE49-F238E27FC236}">
                  <a16:creationId xmlns:a16="http://schemas.microsoft.com/office/drawing/2014/main" id="{170EB0E2-54DE-EE43-A2C2-8210A86E7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3" name="Oval 8">
              <a:extLst>
                <a:ext uri="{FF2B5EF4-FFF2-40B4-BE49-F238E27FC236}">
                  <a16:creationId xmlns:a16="http://schemas.microsoft.com/office/drawing/2014/main" id="{9CFCE26C-5C61-2D48-B4A1-D33A2F28F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4" name="Oval 9">
              <a:extLst>
                <a:ext uri="{FF2B5EF4-FFF2-40B4-BE49-F238E27FC236}">
                  <a16:creationId xmlns:a16="http://schemas.microsoft.com/office/drawing/2014/main" id="{DFFDDFCC-EA4D-7444-9D42-A03E3E9E1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8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</p:grpSp>
      <p:sp>
        <p:nvSpPr>
          <p:cNvPr id="52230" name="Rectangle 12">
            <a:extLst>
              <a:ext uri="{FF2B5EF4-FFF2-40B4-BE49-F238E27FC236}">
                <a16:creationId xmlns:a16="http://schemas.microsoft.com/office/drawing/2014/main" id="{DFA4C2AA-9945-F144-AC8E-44690B22C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447800"/>
            <a:ext cx="342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cnn.com (content provider)</a:t>
            </a:r>
          </a:p>
        </p:txBody>
      </p:sp>
      <p:pic>
        <p:nvPicPr>
          <p:cNvPr id="52231" name="Picture 13" descr="Computer5">
            <a:extLst>
              <a:ext uri="{FF2B5EF4-FFF2-40B4-BE49-F238E27FC236}">
                <a16:creationId xmlns:a16="http://schemas.microsoft.com/office/drawing/2014/main" id="{BB3A3C2E-9581-884B-87CE-FB7476446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12382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14" descr="paketaro box">
            <a:extLst>
              <a:ext uri="{FF2B5EF4-FFF2-40B4-BE49-F238E27FC236}">
                <a16:creationId xmlns:a16="http://schemas.microsoft.com/office/drawing/2014/main" id="{4457E265-D107-424D-A7C3-D275E0915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15" descr="paketaro box">
            <a:extLst>
              <a:ext uri="{FF2B5EF4-FFF2-40B4-BE49-F238E27FC236}">
                <a16:creationId xmlns:a16="http://schemas.microsoft.com/office/drawing/2014/main" id="{1639FDD7-297D-574E-B71F-5458060B4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81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4" name="Rectangle 17">
            <a:extLst>
              <a:ext uri="{FF2B5EF4-FFF2-40B4-BE49-F238E27FC236}">
                <a16:creationId xmlns:a16="http://schemas.microsoft.com/office/drawing/2014/main" id="{577C2B30-2FF3-AC4C-B618-595698EF4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524000"/>
            <a:ext cx="3124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DNS TLD server</a:t>
            </a:r>
          </a:p>
        </p:txBody>
      </p:sp>
      <p:sp>
        <p:nvSpPr>
          <p:cNvPr id="52235" name="Line 19">
            <a:extLst>
              <a:ext uri="{FF2B5EF4-FFF2-40B4-BE49-F238E27FC236}">
                <a16:creationId xmlns:a16="http://schemas.microsoft.com/office/drawing/2014/main" id="{187E9A92-4851-D148-BEA9-083CF62A0B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2895600"/>
            <a:ext cx="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36" name="Line 20">
            <a:extLst>
              <a:ext uri="{FF2B5EF4-FFF2-40B4-BE49-F238E27FC236}">
                <a16:creationId xmlns:a16="http://schemas.microsoft.com/office/drawing/2014/main" id="{0771D7CA-0674-0645-A41D-C27FB8A755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2971800"/>
            <a:ext cx="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37" name="Rectangle 21">
            <a:extLst>
              <a:ext uri="{FF2B5EF4-FFF2-40B4-BE49-F238E27FC236}">
                <a16:creationId xmlns:a16="http://schemas.microsoft.com/office/drawing/2014/main" id="{0A63A057-55CD-774C-AE68-ACF2C8F42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2238" name="Rectangle 22">
            <a:extLst>
              <a:ext uri="{FF2B5EF4-FFF2-40B4-BE49-F238E27FC236}">
                <a16:creationId xmlns:a16="http://schemas.microsoft.com/office/drawing/2014/main" id="{FFC32ACF-1B9D-6745-A815-B250880C0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pic>
        <p:nvPicPr>
          <p:cNvPr id="52239" name="Picture 27" descr="paketaro box">
            <a:extLst>
              <a:ext uri="{FF2B5EF4-FFF2-40B4-BE49-F238E27FC236}">
                <a16:creationId xmlns:a16="http://schemas.microsoft.com/office/drawing/2014/main" id="{4A3498A7-A176-4445-9FC4-81A79B3A2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0" name="Picture 28" descr="paketaro box">
            <a:extLst>
              <a:ext uri="{FF2B5EF4-FFF2-40B4-BE49-F238E27FC236}">
                <a16:creationId xmlns:a16="http://schemas.microsoft.com/office/drawing/2014/main" id="{90C26B2D-BCD3-EE46-A2A9-9388231B1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1" name="Rectangle 29">
            <a:extLst>
              <a:ext uri="{FF2B5EF4-FFF2-40B4-BE49-F238E27FC236}">
                <a16:creationId xmlns:a16="http://schemas.microsoft.com/office/drawing/2014/main" id="{CB13F79F-D96F-444F-85C1-946555E90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124200"/>
            <a:ext cx="22272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Akamai global 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DNS server</a:t>
            </a:r>
          </a:p>
        </p:txBody>
      </p:sp>
      <p:sp>
        <p:nvSpPr>
          <p:cNvPr id="52242" name="Rectangle 30">
            <a:extLst>
              <a:ext uri="{FF2B5EF4-FFF2-40B4-BE49-F238E27FC236}">
                <a16:creationId xmlns:a16="http://schemas.microsoft.com/office/drawing/2014/main" id="{A75468A4-5DDB-6744-9286-AFF41A4E9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038600"/>
            <a:ext cx="228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Akamai regional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DNS server</a:t>
            </a:r>
          </a:p>
        </p:txBody>
      </p:sp>
      <p:pic>
        <p:nvPicPr>
          <p:cNvPr id="52243" name="Picture 31" descr="paketaro box">
            <a:extLst>
              <a:ext uri="{FF2B5EF4-FFF2-40B4-BE49-F238E27FC236}">
                <a16:creationId xmlns:a16="http://schemas.microsoft.com/office/drawing/2014/main" id="{53E1695B-75AD-AC41-8FE0-387DE30D9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181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4" name="Rectangle 32">
            <a:extLst>
              <a:ext uri="{FF2B5EF4-FFF2-40B4-BE49-F238E27FC236}">
                <a16:creationId xmlns:a16="http://schemas.microsoft.com/office/drawing/2014/main" id="{F321FBE6-53DC-A54E-A55D-BC3041143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486400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Nearby </a:t>
            </a:r>
            <a:b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Akamai 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cluster</a:t>
            </a:r>
          </a:p>
        </p:txBody>
      </p:sp>
      <p:sp>
        <p:nvSpPr>
          <p:cNvPr id="52245" name="Slide Number Placeholder 2">
            <a:extLst>
              <a:ext uri="{FF2B5EF4-FFF2-40B4-BE49-F238E27FC236}">
                <a16:creationId xmlns:a16="http://schemas.microsoft.com/office/drawing/2014/main" id="{4F6C3CF6-7179-D84B-9B4D-AEC0350AB655}"/>
              </a:ext>
            </a:extLst>
          </p:cNvPr>
          <p:cNvSpPr txBox="1">
            <a:spLocks/>
          </p:cNvSpPr>
          <p:nvPr/>
        </p:nvSpPr>
        <p:spPr bwMode="auto">
          <a:xfrm>
            <a:off x="7010400" y="-76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0368D64C-9E3A-FD4B-8FBE-E297630A5205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33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74B5B5A-7685-B940-B962-4C5669276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105400"/>
            <a:ext cx="2133600" cy="1524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2247" name="Picture 31" descr="paketaro box">
            <a:extLst>
              <a:ext uri="{FF2B5EF4-FFF2-40B4-BE49-F238E27FC236}">
                <a16:creationId xmlns:a16="http://schemas.microsoft.com/office/drawing/2014/main" id="{79A1B85A-D14F-7A40-8C05-C4A73C1F2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62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8" name="Picture 31" descr="paketaro box">
            <a:extLst>
              <a:ext uri="{FF2B5EF4-FFF2-40B4-BE49-F238E27FC236}">
                <a16:creationId xmlns:a16="http://schemas.microsoft.com/office/drawing/2014/main" id="{35751D26-0D51-8A46-82B2-0ABF4D60C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943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9" name="Picture 31" descr="paketaro box">
            <a:extLst>
              <a:ext uri="{FF2B5EF4-FFF2-40B4-BE49-F238E27FC236}">
                <a16:creationId xmlns:a16="http://schemas.microsoft.com/office/drawing/2014/main" id="{AD89AB9B-F2D7-8746-9E79-80B55220D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600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0" name="Picture 31" descr="paketaro box">
            <a:extLst>
              <a:ext uri="{FF2B5EF4-FFF2-40B4-BE49-F238E27FC236}">
                <a16:creationId xmlns:a16="http://schemas.microsoft.com/office/drawing/2014/main" id="{96581AC3-91A3-CE4F-A030-05AC31E4A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981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1" name="Picture 31" descr="paketaro box">
            <a:extLst>
              <a:ext uri="{FF2B5EF4-FFF2-40B4-BE49-F238E27FC236}">
                <a16:creationId xmlns:a16="http://schemas.microsoft.com/office/drawing/2014/main" id="{62915F11-6242-2146-B0A7-5EE8A2A6F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362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4E86E152-94EF-644C-A42A-FDF305604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24000"/>
            <a:ext cx="1524000" cy="1447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2253" name="Picture 31" descr="paketaro box">
            <a:extLst>
              <a:ext uri="{FF2B5EF4-FFF2-40B4-BE49-F238E27FC236}">
                <a16:creationId xmlns:a16="http://schemas.microsoft.com/office/drawing/2014/main" id="{D175B107-7F8A-D44A-B281-9917CCE04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438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4" name="Picture 31" descr="paketaro box">
            <a:extLst>
              <a:ext uri="{FF2B5EF4-FFF2-40B4-BE49-F238E27FC236}">
                <a16:creationId xmlns:a16="http://schemas.microsoft.com/office/drawing/2014/main" id="{F102E9D6-E028-A541-90ED-8CDCA635C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81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55" name="Rectangle 32">
            <a:extLst>
              <a:ext uri="{FF2B5EF4-FFF2-40B4-BE49-F238E27FC236}">
                <a16:creationId xmlns:a16="http://schemas.microsoft.com/office/drawing/2014/main" id="{C0B44A21-6906-7244-9FC4-6E8E02025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97180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Akamai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cluster</a:t>
            </a:r>
          </a:p>
        </p:txBody>
      </p:sp>
      <p:sp>
        <p:nvSpPr>
          <p:cNvPr id="52256" name="Line 23">
            <a:extLst>
              <a:ext uri="{FF2B5EF4-FFF2-40B4-BE49-F238E27FC236}">
                <a16:creationId xmlns:a16="http://schemas.microsoft.com/office/drawing/2014/main" id="{F857BE25-A7D2-6C46-BC5D-38516613E5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2895600"/>
            <a:ext cx="2651125" cy="1752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57" name="Line 24">
            <a:extLst>
              <a:ext uri="{FF2B5EF4-FFF2-40B4-BE49-F238E27FC236}">
                <a16:creationId xmlns:a16="http://schemas.microsoft.com/office/drawing/2014/main" id="{84343248-396C-7F45-9772-37FA7810B9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3076575"/>
            <a:ext cx="2651125" cy="17240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58" name="Rectangle 25">
            <a:extLst>
              <a:ext uri="{FF2B5EF4-FFF2-40B4-BE49-F238E27FC236}">
                <a16:creationId xmlns:a16="http://schemas.microsoft.com/office/drawing/2014/main" id="{C52E3A9A-805B-004C-B330-E1461B2C9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505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52259" name="Rectangle 26">
            <a:extLst>
              <a:ext uri="{FF2B5EF4-FFF2-40B4-BE49-F238E27FC236}">
                <a16:creationId xmlns:a16="http://schemas.microsoft.com/office/drawing/2014/main" id="{801E4525-73FF-CD43-8636-7FB281B5B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962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52260" name="Line 33">
            <a:extLst>
              <a:ext uri="{FF2B5EF4-FFF2-40B4-BE49-F238E27FC236}">
                <a16:creationId xmlns:a16="http://schemas.microsoft.com/office/drawing/2014/main" id="{42B3CBC5-D2D8-114B-B9F2-70880B0904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3627438"/>
            <a:ext cx="3382963" cy="13255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61" name="Line 34">
            <a:extLst>
              <a:ext uri="{FF2B5EF4-FFF2-40B4-BE49-F238E27FC236}">
                <a16:creationId xmlns:a16="http://schemas.microsoft.com/office/drawing/2014/main" id="{78A36B4B-C167-554B-89F1-A5A458F8AD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3779838"/>
            <a:ext cx="3382963" cy="13255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62" name="Rectangle 38">
            <a:extLst>
              <a:ext uri="{FF2B5EF4-FFF2-40B4-BE49-F238E27FC236}">
                <a16:creationId xmlns:a16="http://schemas.microsoft.com/office/drawing/2014/main" id="{46846966-334C-F442-9DAE-FFFBE9C2B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886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52263" name="Rectangle 51">
            <a:extLst>
              <a:ext uri="{FF2B5EF4-FFF2-40B4-BE49-F238E27FC236}">
                <a16:creationId xmlns:a16="http://schemas.microsoft.com/office/drawing/2014/main" id="{CB7C38D8-93AF-104D-8D87-8FA4227E0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352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2264" name="Line 39">
            <a:extLst>
              <a:ext uri="{FF2B5EF4-FFF2-40B4-BE49-F238E27FC236}">
                <a16:creationId xmlns:a16="http://schemas.microsoft.com/office/drawing/2014/main" id="{934191BF-171A-8B42-984B-1F76851FDF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4343400"/>
            <a:ext cx="3886200" cy="1066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65" name="Line 40">
            <a:extLst>
              <a:ext uri="{FF2B5EF4-FFF2-40B4-BE49-F238E27FC236}">
                <a16:creationId xmlns:a16="http://schemas.microsoft.com/office/drawing/2014/main" id="{28B59058-FB00-1043-BC02-5F946FE9DC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4495800"/>
            <a:ext cx="3886200" cy="1066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66" name="Rectangle 42">
            <a:extLst>
              <a:ext uri="{FF2B5EF4-FFF2-40B4-BE49-F238E27FC236}">
                <a16:creationId xmlns:a16="http://schemas.microsoft.com/office/drawing/2014/main" id="{0AF4B2C4-23D6-8840-B4A8-7AE7B6FAA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648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52267" name="Rectangle 41">
            <a:extLst>
              <a:ext uri="{FF2B5EF4-FFF2-40B4-BE49-F238E27FC236}">
                <a16:creationId xmlns:a16="http://schemas.microsoft.com/office/drawing/2014/main" id="{CA96646A-F477-1E49-B7FB-1710B8E1F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1910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52268" name="Line 35">
            <a:extLst>
              <a:ext uri="{FF2B5EF4-FFF2-40B4-BE49-F238E27FC236}">
                <a16:creationId xmlns:a16="http://schemas.microsoft.com/office/drawing/2014/main" id="{74E1C091-779A-594F-B516-703D0A3DE1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5715000"/>
            <a:ext cx="3657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69" name="Rectangle 43">
            <a:extLst>
              <a:ext uri="{FF2B5EF4-FFF2-40B4-BE49-F238E27FC236}">
                <a16:creationId xmlns:a16="http://schemas.microsoft.com/office/drawing/2014/main" id="{D421279D-4CE8-E142-8E9B-59A5F3ED3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3340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52270" name="Rectangle 45">
            <a:extLst>
              <a:ext uri="{FF2B5EF4-FFF2-40B4-BE49-F238E27FC236}">
                <a16:creationId xmlns:a16="http://schemas.microsoft.com/office/drawing/2014/main" id="{5656FD03-1D18-9948-8A34-C74135FE7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867400"/>
            <a:ext cx="312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363"/>
              </a:lnSpc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GET /foo.jpg</a:t>
            </a:r>
          </a:p>
          <a:p>
            <a:pPr eaLnBrk="1" hangingPunct="1">
              <a:lnSpc>
                <a:spcPts val="1363"/>
              </a:lnSpc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Host: cache.cnn.com</a:t>
            </a:r>
          </a:p>
        </p:txBody>
      </p:sp>
      <p:sp>
        <p:nvSpPr>
          <p:cNvPr id="52271" name="TextBox 57">
            <a:extLst>
              <a:ext uri="{FF2B5EF4-FFF2-40B4-BE49-F238E27FC236}">
                <a16:creationId xmlns:a16="http://schemas.microsoft.com/office/drawing/2014/main" id="{A30B5478-E14F-804C-913E-2E5E98BA7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38800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user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>
            <a:extLst>
              <a:ext uri="{FF2B5EF4-FFF2-40B4-BE49-F238E27FC236}">
                <a16:creationId xmlns:a16="http://schemas.microsoft.com/office/drawing/2014/main" id="{40909D62-63F0-DE40-90F5-218F2EF3F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47800"/>
            <a:ext cx="8534400" cy="502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ourier New" pitchFamily="-111" charset="0"/>
                <a:ea typeface="+mn-ea"/>
              </a:rPr>
              <a:t>HTTP</a:t>
            </a:r>
          </a:p>
        </p:txBody>
      </p:sp>
      <p:pic>
        <p:nvPicPr>
          <p:cNvPr id="54275" name="Picture 31" descr="paketaro box">
            <a:extLst>
              <a:ext uri="{FF2B5EF4-FFF2-40B4-BE49-F238E27FC236}">
                <a16:creationId xmlns:a16="http://schemas.microsoft.com/office/drawing/2014/main" id="{C258DBDC-D0DE-884F-9223-E3E72C5FB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41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10">
            <a:extLst>
              <a:ext uri="{FF2B5EF4-FFF2-40B4-BE49-F238E27FC236}">
                <a16:creationId xmlns:a16="http://schemas.microsoft.com/office/drawing/2014/main" id="{5687639E-8A35-B84F-8A64-3F31602AA2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Akamai Uses DNS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CFD97131-286A-F044-8EB8-85C0794A1F80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200400"/>
            <a:ext cx="5181600" cy="2819400"/>
            <a:chOff x="3360" y="96"/>
            <a:chExt cx="1056" cy="720"/>
          </a:xfrm>
          <a:solidFill>
            <a:srgbClr val="8EB4E3"/>
          </a:solidFill>
        </p:grpSpPr>
        <p:sp>
          <p:nvSpPr>
            <p:cNvPr id="90159" name="Oval 4">
              <a:extLst>
                <a:ext uri="{FF2B5EF4-FFF2-40B4-BE49-F238E27FC236}">
                  <a16:creationId xmlns:a16="http://schemas.microsoft.com/office/drawing/2014/main" id="{34C29CA3-5564-3E49-BCB0-F8C9302AF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4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0" name="Oval 5">
              <a:extLst>
                <a:ext uri="{FF2B5EF4-FFF2-40B4-BE49-F238E27FC236}">
                  <a16:creationId xmlns:a16="http://schemas.microsoft.com/office/drawing/2014/main" id="{777518F1-F60D-1542-A05E-2F165A716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96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1" name="Oval 6">
              <a:extLst>
                <a:ext uri="{FF2B5EF4-FFF2-40B4-BE49-F238E27FC236}">
                  <a16:creationId xmlns:a16="http://schemas.microsoft.com/office/drawing/2014/main" id="{463E40E0-5B55-454F-BB51-748497FC4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9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2" name="Oval 7">
              <a:extLst>
                <a:ext uri="{FF2B5EF4-FFF2-40B4-BE49-F238E27FC236}">
                  <a16:creationId xmlns:a16="http://schemas.microsoft.com/office/drawing/2014/main" id="{72E9CCEA-A3BE-8B48-A70B-11F06B326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3" name="Oval 8">
              <a:extLst>
                <a:ext uri="{FF2B5EF4-FFF2-40B4-BE49-F238E27FC236}">
                  <a16:creationId xmlns:a16="http://schemas.microsoft.com/office/drawing/2014/main" id="{061C5F27-1E16-3449-B9FA-DD1360223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4" name="Oval 9">
              <a:extLst>
                <a:ext uri="{FF2B5EF4-FFF2-40B4-BE49-F238E27FC236}">
                  <a16:creationId xmlns:a16="http://schemas.microsoft.com/office/drawing/2014/main" id="{4DF8FD82-BA22-8647-B681-052C56D34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8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</p:grpSp>
      <p:sp>
        <p:nvSpPr>
          <p:cNvPr id="54278" name="Rectangle 12">
            <a:extLst>
              <a:ext uri="{FF2B5EF4-FFF2-40B4-BE49-F238E27FC236}">
                <a16:creationId xmlns:a16="http://schemas.microsoft.com/office/drawing/2014/main" id="{39295F64-54DA-414C-9E3A-A0231791D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447800"/>
            <a:ext cx="342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cnn.com (content provider)</a:t>
            </a:r>
          </a:p>
        </p:txBody>
      </p:sp>
      <p:pic>
        <p:nvPicPr>
          <p:cNvPr id="54279" name="Picture 13" descr="Computer5">
            <a:extLst>
              <a:ext uri="{FF2B5EF4-FFF2-40B4-BE49-F238E27FC236}">
                <a16:creationId xmlns:a16="http://schemas.microsoft.com/office/drawing/2014/main" id="{254C3EFD-2320-B244-8A0C-FF7007C6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12382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14" descr="paketaro box">
            <a:extLst>
              <a:ext uri="{FF2B5EF4-FFF2-40B4-BE49-F238E27FC236}">
                <a16:creationId xmlns:a16="http://schemas.microsoft.com/office/drawing/2014/main" id="{16035F3B-6D1F-1B44-B65B-6D843356B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15" descr="paketaro box">
            <a:extLst>
              <a:ext uri="{FF2B5EF4-FFF2-40B4-BE49-F238E27FC236}">
                <a16:creationId xmlns:a16="http://schemas.microsoft.com/office/drawing/2014/main" id="{3F2DD353-A3CB-3A42-9942-4A1E81830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81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2" name="Rectangle 17">
            <a:extLst>
              <a:ext uri="{FF2B5EF4-FFF2-40B4-BE49-F238E27FC236}">
                <a16:creationId xmlns:a16="http://schemas.microsoft.com/office/drawing/2014/main" id="{DC21B069-4F22-EB4E-AC39-D5D2B2C87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524000"/>
            <a:ext cx="3124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DNS TLD server</a:t>
            </a:r>
          </a:p>
        </p:txBody>
      </p:sp>
      <p:sp>
        <p:nvSpPr>
          <p:cNvPr id="54283" name="Line 19">
            <a:extLst>
              <a:ext uri="{FF2B5EF4-FFF2-40B4-BE49-F238E27FC236}">
                <a16:creationId xmlns:a16="http://schemas.microsoft.com/office/drawing/2014/main" id="{2A4A2E0F-EBFF-BD43-8BEA-B214B14614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2895600"/>
            <a:ext cx="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4" name="Line 20">
            <a:extLst>
              <a:ext uri="{FF2B5EF4-FFF2-40B4-BE49-F238E27FC236}">
                <a16:creationId xmlns:a16="http://schemas.microsoft.com/office/drawing/2014/main" id="{5A96F3AF-9FFB-B64B-A306-F07D0C8F5F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2971800"/>
            <a:ext cx="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85" name="Rectangle 21">
            <a:extLst>
              <a:ext uri="{FF2B5EF4-FFF2-40B4-BE49-F238E27FC236}">
                <a16:creationId xmlns:a16="http://schemas.microsoft.com/office/drawing/2014/main" id="{4BE6126E-26C9-7A4B-A4C0-D215C8C5C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4286" name="Rectangle 22">
            <a:extLst>
              <a:ext uri="{FF2B5EF4-FFF2-40B4-BE49-F238E27FC236}">
                <a16:creationId xmlns:a16="http://schemas.microsoft.com/office/drawing/2014/main" id="{20134F97-BB53-E140-823E-094B63799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pic>
        <p:nvPicPr>
          <p:cNvPr id="54287" name="Picture 27" descr="paketaro box">
            <a:extLst>
              <a:ext uri="{FF2B5EF4-FFF2-40B4-BE49-F238E27FC236}">
                <a16:creationId xmlns:a16="http://schemas.microsoft.com/office/drawing/2014/main" id="{7A4A012A-4E42-BD49-93D7-A62B61543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8" name="Picture 28" descr="paketaro box">
            <a:extLst>
              <a:ext uri="{FF2B5EF4-FFF2-40B4-BE49-F238E27FC236}">
                <a16:creationId xmlns:a16="http://schemas.microsoft.com/office/drawing/2014/main" id="{E3766C1C-3821-B94B-B137-713D11F27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9" name="Rectangle 29">
            <a:extLst>
              <a:ext uri="{FF2B5EF4-FFF2-40B4-BE49-F238E27FC236}">
                <a16:creationId xmlns:a16="http://schemas.microsoft.com/office/drawing/2014/main" id="{973C6E4E-F0BA-D046-AB4D-D14F77582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124200"/>
            <a:ext cx="22272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Akamai global 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DNS server</a:t>
            </a:r>
          </a:p>
        </p:txBody>
      </p:sp>
      <p:sp>
        <p:nvSpPr>
          <p:cNvPr id="54290" name="Rectangle 30">
            <a:extLst>
              <a:ext uri="{FF2B5EF4-FFF2-40B4-BE49-F238E27FC236}">
                <a16:creationId xmlns:a16="http://schemas.microsoft.com/office/drawing/2014/main" id="{2422B327-E41D-2D48-9FC7-B9FB296E3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038600"/>
            <a:ext cx="228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Akamai regional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DNS server</a:t>
            </a:r>
          </a:p>
        </p:txBody>
      </p:sp>
      <p:pic>
        <p:nvPicPr>
          <p:cNvPr id="54291" name="Picture 31" descr="paketaro box">
            <a:extLst>
              <a:ext uri="{FF2B5EF4-FFF2-40B4-BE49-F238E27FC236}">
                <a16:creationId xmlns:a16="http://schemas.microsoft.com/office/drawing/2014/main" id="{70715E5B-FFF7-7840-A0ED-9802BD8EB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181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2" name="Rectangle 32">
            <a:extLst>
              <a:ext uri="{FF2B5EF4-FFF2-40B4-BE49-F238E27FC236}">
                <a16:creationId xmlns:a16="http://schemas.microsoft.com/office/drawing/2014/main" id="{C4AD2208-9234-D647-8BE4-C07F2100B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486400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Nearby </a:t>
            </a:r>
            <a:b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Akamai 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cluster</a:t>
            </a:r>
          </a:p>
        </p:txBody>
      </p:sp>
      <p:sp>
        <p:nvSpPr>
          <p:cNvPr id="54293" name="Slide Number Placeholder 2">
            <a:extLst>
              <a:ext uri="{FF2B5EF4-FFF2-40B4-BE49-F238E27FC236}">
                <a16:creationId xmlns:a16="http://schemas.microsoft.com/office/drawing/2014/main" id="{639D4506-5BF3-564D-B788-886CEA192F11}"/>
              </a:ext>
            </a:extLst>
          </p:cNvPr>
          <p:cNvSpPr txBox="1">
            <a:spLocks/>
          </p:cNvSpPr>
          <p:nvPr/>
        </p:nvSpPr>
        <p:spPr bwMode="auto">
          <a:xfrm>
            <a:off x="7010400" y="-76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03D25F8A-7FE8-D249-9280-581096FDF303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34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0999BA3-E092-4C46-95D1-B71392358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105400"/>
            <a:ext cx="2133600" cy="1524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4295" name="Picture 31" descr="paketaro box">
            <a:extLst>
              <a:ext uri="{FF2B5EF4-FFF2-40B4-BE49-F238E27FC236}">
                <a16:creationId xmlns:a16="http://schemas.microsoft.com/office/drawing/2014/main" id="{1D84F53E-0EBB-194B-85F5-4C4E35D3C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62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6" name="Picture 31" descr="paketaro box">
            <a:extLst>
              <a:ext uri="{FF2B5EF4-FFF2-40B4-BE49-F238E27FC236}">
                <a16:creationId xmlns:a16="http://schemas.microsoft.com/office/drawing/2014/main" id="{C916E572-C0DB-CD47-993F-1A7703311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943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7" name="Picture 31" descr="paketaro box">
            <a:extLst>
              <a:ext uri="{FF2B5EF4-FFF2-40B4-BE49-F238E27FC236}">
                <a16:creationId xmlns:a16="http://schemas.microsoft.com/office/drawing/2014/main" id="{DE876AFB-8F29-C44C-80E8-C8AC7E426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600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8" name="Picture 31" descr="paketaro box">
            <a:extLst>
              <a:ext uri="{FF2B5EF4-FFF2-40B4-BE49-F238E27FC236}">
                <a16:creationId xmlns:a16="http://schemas.microsoft.com/office/drawing/2014/main" id="{5B7F719E-09AB-3144-86E2-CE15CB3D2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981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9" name="Picture 31" descr="paketaro box">
            <a:extLst>
              <a:ext uri="{FF2B5EF4-FFF2-40B4-BE49-F238E27FC236}">
                <a16:creationId xmlns:a16="http://schemas.microsoft.com/office/drawing/2014/main" id="{D5128341-B437-A24C-9AB0-EB5E16720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362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66CB1DE8-70CF-AF4F-96B9-976FF0ED9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24000"/>
            <a:ext cx="1524000" cy="1447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4301" name="Picture 31" descr="paketaro box">
            <a:extLst>
              <a:ext uri="{FF2B5EF4-FFF2-40B4-BE49-F238E27FC236}">
                <a16:creationId xmlns:a16="http://schemas.microsoft.com/office/drawing/2014/main" id="{E68EE70D-6E97-1044-8538-F15E47C02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438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2" name="Picture 31" descr="paketaro box">
            <a:extLst>
              <a:ext uri="{FF2B5EF4-FFF2-40B4-BE49-F238E27FC236}">
                <a16:creationId xmlns:a16="http://schemas.microsoft.com/office/drawing/2014/main" id="{99FB8ACC-261B-584F-88C5-62C6FFAA2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81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03" name="Rectangle 32">
            <a:extLst>
              <a:ext uri="{FF2B5EF4-FFF2-40B4-BE49-F238E27FC236}">
                <a16:creationId xmlns:a16="http://schemas.microsoft.com/office/drawing/2014/main" id="{913C47FB-82D3-724B-BB4F-FE87F71DE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97180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Akamai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cluster</a:t>
            </a:r>
          </a:p>
        </p:txBody>
      </p:sp>
      <p:sp>
        <p:nvSpPr>
          <p:cNvPr id="54304" name="Line 23">
            <a:extLst>
              <a:ext uri="{FF2B5EF4-FFF2-40B4-BE49-F238E27FC236}">
                <a16:creationId xmlns:a16="http://schemas.microsoft.com/office/drawing/2014/main" id="{99EA06E4-EE02-DA40-AEB8-E26E6C6D9D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2895600"/>
            <a:ext cx="2651125" cy="1752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305" name="Line 24">
            <a:extLst>
              <a:ext uri="{FF2B5EF4-FFF2-40B4-BE49-F238E27FC236}">
                <a16:creationId xmlns:a16="http://schemas.microsoft.com/office/drawing/2014/main" id="{ACF5A109-63C1-C144-A922-2C3D0540DB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3076575"/>
            <a:ext cx="2651125" cy="17240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306" name="Rectangle 25">
            <a:extLst>
              <a:ext uri="{FF2B5EF4-FFF2-40B4-BE49-F238E27FC236}">
                <a16:creationId xmlns:a16="http://schemas.microsoft.com/office/drawing/2014/main" id="{2F405CE3-8287-B842-B7C6-B7EB21BBB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505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54307" name="Rectangle 26">
            <a:extLst>
              <a:ext uri="{FF2B5EF4-FFF2-40B4-BE49-F238E27FC236}">
                <a16:creationId xmlns:a16="http://schemas.microsoft.com/office/drawing/2014/main" id="{087C8B88-DB82-934F-91CF-45AC3F849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962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54308" name="Line 33">
            <a:extLst>
              <a:ext uri="{FF2B5EF4-FFF2-40B4-BE49-F238E27FC236}">
                <a16:creationId xmlns:a16="http://schemas.microsoft.com/office/drawing/2014/main" id="{D022ADA4-50CF-8F47-B9D0-BD98E93DF7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3627438"/>
            <a:ext cx="3382963" cy="13255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309" name="Line 34">
            <a:extLst>
              <a:ext uri="{FF2B5EF4-FFF2-40B4-BE49-F238E27FC236}">
                <a16:creationId xmlns:a16="http://schemas.microsoft.com/office/drawing/2014/main" id="{730FACAF-E822-AC4A-AA3A-94BA178FB9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3779838"/>
            <a:ext cx="3382963" cy="13255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310" name="Rectangle 38">
            <a:extLst>
              <a:ext uri="{FF2B5EF4-FFF2-40B4-BE49-F238E27FC236}">
                <a16:creationId xmlns:a16="http://schemas.microsoft.com/office/drawing/2014/main" id="{C89CEA7B-80E0-9640-9E2D-246DE13CF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886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54311" name="Rectangle 51">
            <a:extLst>
              <a:ext uri="{FF2B5EF4-FFF2-40B4-BE49-F238E27FC236}">
                <a16:creationId xmlns:a16="http://schemas.microsoft.com/office/drawing/2014/main" id="{309E4EF5-C6AD-0048-9524-E20EB7575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352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4312" name="Line 39">
            <a:extLst>
              <a:ext uri="{FF2B5EF4-FFF2-40B4-BE49-F238E27FC236}">
                <a16:creationId xmlns:a16="http://schemas.microsoft.com/office/drawing/2014/main" id="{E0A253BD-1EF3-8844-AF73-C8F724DA63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4343400"/>
            <a:ext cx="3886200" cy="1066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313" name="Line 40">
            <a:extLst>
              <a:ext uri="{FF2B5EF4-FFF2-40B4-BE49-F238E27FC236}">
                <a16:creationId xmlns:a16="http://schemas.microsoft.com/office/drawing/2014/main" id="{E4747BCD-9D55-5449-B0B6-A74CA6E651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4495800"/>
            <a:ext cx="3886200" cy="1066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314" name="Rectangle 42">
            <a:extLst>
              <a:ext uri="{FF2B5EF4-FFF2-40B4-BE49-F238E27FC236}">
                <a16:creationId xmlns:a16="http://schemas.microsoft.com/office/drawing/2014/main" id="{24689FA1-7C8C-7D4F-A68E-FB2416DB5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648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54315" name="Rectangle 41">
            <a:extLst>
              <a:ext uri="{FF2B5EF4-FFF2-40B4-BE49-F238E27FC236}">
                <a16:creationId xmlns:a16="http://schemas.microsoft.com/office/drawing/2014/main" id="{0680D0B0-733C-9A46-BE72-93CDC65A0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1910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54316" name="Line 35">
            <a:extLst>
              <a:ext uri="{FF2B5EF4-FFF2-40B4-BE49-F238E27FC236}">
                <a16:creationId xmlns:a16="http://schemas.microsoft.com/office/drawing/2014/main" id="{E502A65D-04CB-F944-B0BC-ECF4733394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5715000"/>
            <a:ext cx="3657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317" name="Rectangle 43">
            <a:extLst>
              <a:ext uri="{FF2B5EF4-FFF2-40B4-BE49-F238E27FC236}">
                <a16:creationId xmlns:a16="http://schemas.microsoft.com/office/drawing/2014/main" id="{367AF311-585E-5147-B489-93AB83C88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3340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54318" name="Rectangle 45">
            <a:extLst>
              <a:ext uri="{FF2B5EF4-FFF2-40B4-BE49-F238E27FC236}">
                <a16:creationId xmlns:a16="http://schemas.microsoft.com/office/drawing/2014/main" id="{0CBE5171-4FBA-D445-B41A-B25334F03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867400"/>
            <a:ext cx="312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1363"/>
              </a:lnSpc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GET /foo.jpg</a:t>
            </a:r>
          </a:p>
          <a:p>
            <a:pPr eaLnBrk="1" hangingPunct="1">
              <a:lnSpc>
                <a:spcPts val="1363"/>
              </a:lnSpc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Host: cache.cnn.com</a:t>
            </a:r>
          </a:p>
        </p:txBody>
      </p:sp>
      <p:sp>
        <p:nvSpPr>
          <p:cNvPr id="54319" name="Rectangle 37">
            <a:extLst>
              <a:ext uri="{FF2B5EF4-FFF2-40B4-BE49-F238E27FC236}">
                <a16:creationId xmlns:a16="http://schemas.microsoft.com/office/drawing/2014/main" id="{70F72603-E1B3-FA40-865D-D706FF084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66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12</a:t>
            </a:r>
          </a:p>
        </p:txBody>
      </p:sp>
      <p:cxnSp>
        <p:nvCxnSpPr>
          <p:cNvPr id="54320" name="AutoShape 47">
            <a:extLst>
              <a:ext uri="{FF2B5EF4-FFF2-40B4-BE49-F238E27FC236}">
                <a16:creationId xmlns:a16="http://schemas.microsoft.com/office/drawing/2014/main" id="{CF9DA861-F4F5-F64C-BE4C-49A59502E2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28800" y="2247900"/>
            <a:ext cx="3886200" cy="32385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321" name="AutoShape 48">
            <a:extLst>
              <a:ext uri="{FF2B5EF4-FFF2-40B4-BE49-F238E27FC236}">
                <a16:creationId xmlns:a16="http://schemas.microsoft.com/office/drawing/2014/main" id="{A5DB6AA2-D86D-3444-AEBE-1702F2C218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52600" y="2438400"/>
            <a:ext cx="3886200" cy="32004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322" name="Rectangle 49">
            <a:extLst>
              <a:ext uri="{FF2B5EF4-FFF2-40B4-BE49-F238E27FC236}">
                <a16:creationId xmlns:a16="http://schemas.microsoft.com/office/drawing/2014/main" id="{E4A7B9EA-10B8-1242-8AA8-AA0F15F11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3622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54323" name="Rectangle 50">
            <a:extLst>
              <a:ext uri="{FF2B5EF4-FFF2-40B4-BE49-F238E27FC236}">
                <a16:creationId xmlns:a16="http://schemas.microsoft.com/office/drawing/2014/main" id="{F45E54E7-18E1-D943-96C4-0F4B0E750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905000"/>
            <a:ext cx="182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GET foo.jpg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F9C6B309-50C9-474E-AEF3-2574AA98A3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6162675"/>
            <a:ext cx="622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7ED2F2B0-CC39-DF44-A2CE-6586ECABE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2667000"/>
            <a:ext cx="620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26" name="TextBox 64">
            <a:extLst>
              <a:ext uri="{FF2B5EF4-FFF2-40B4-BE49-F238E27FC236}">
                <a16:creationId xmlns:a16="http://schemas.microsoft.com/office/drawing/2014/main" id="{D0F4B5B7-6FFF-E84C-BBAD-54986B1CC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38800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user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3783E-6 4.18459E-6 C 0.05779 0.0451 0.11559 0.09044 0.14613 0.14619 C 0.17668 0.20217 0.13277 0.27527 0.18344 0.33587 C 0.23412 0.39648 0.34224 0.45338 0.45071 0.5105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27" y="255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>
            <a:extLst>
              <a:ext uri="{FF2B5EF4-FFF2-40B4-BE49-F238E27FC236}">
                <a16:creationId xmlns:a16="http://schemas.microsoft.com/office/drawing/2014/main" id="{5869C746-2ED6-7E40-9EB4-EB76A1586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47800"/>
            <a:ext cx="8534400" cy="502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ourier New" pitchFamily="-111" charset="0"/>
                <a:ea typeface="+mn-ea"/>
              </a:rPr>
              <a:t>HTTP</a:t>
            </a:r>
          </a:p>
        </p:txBody>
      </p:sp>
      <p:pic>
        <p:nvPicPr>
          <p:cNvPr id="56323" name="Picture 31" descr="paketaro box">
            <a:extLst>
              <a:ext uri="{FF2B5EF4-FFF2-40B4-BE49-F238E27FC236}">
                <a16:creationId xmlns:a16="http://schemas.microsoft.com/office/drawing/2014/main" id="{D8650873-9ECB-C145-B072-264BE15E3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41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10">
            <a:extLst>
              <a:ext uri="{FF2B5EF4-FFF2-40B4-BE49-F238E27FC236}">
                <a16:creationId xmlns:a16="http://schemas.microsoft.com/office/drawing/2014/main" id="{B49DB92C-BFCB-FC47-A9C5-38DC8D8F0C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Akamai Uses DNS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C4D977BD-D55F-AC42-A3F6-178C2E433F18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200400"/>
            <a:ext cx="5181600" cy="2819400"/>
            <a:chOff x="3360" y="96"/>
            <a:chExt cx="1056" cy="720"/>
          </a:xfrm>
          <a:solidFill>
            <a:srgbClr val="8EB4E3"/>
          </a:solidFill>
        </p:grpSpPr>
        <p:sp>
          <p:nvSpPr>
            <p:cNvPr id="90159" name="Oval 4">
              <a:extLst>
                <a:ext uri="{FF2B5EF4-FFF2-40B4-BE49-F238E27FC236}">
                  <a16:creationId xmlns:a16="http://schemas.microsoft.com/office/drawing/2014/main" id="{32D0E2FC-ABE3-324F-8B66-DD44ADEA7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4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0" name="Oval 5">
              <a:extLst>
                <a:ext uri="{FF2B5EF4-FFF2-40B4-BE49-F238E27FC236}">
                  <a16:creationId xmlns:a16="http://schemas.microsoft.com/office/drawing/2014/main" id="{0CD1A83E-1799-3248-A633-2A8E55E07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96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1" name="Oval 6">
              <a:extLst>
                <a:ext uri="{FF2B5EF4-FFF2-40B4-BE49-F238E27FC236}">
                  <a16:creationId xmlns:a16="http://schemas.microsoft.com/office/drawing/2014/main" id="{EC59309E-9599-7642-89ED-D6DB6E85C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9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2" name="Oval 7">
              <a:extLst>
                <a:ext uri="{FF2B5EF4-FFF2-40B4-BE49-F238E27FC236}">
                  <a16:creationId xmlns:a16="http://schemas.microsoft.com/office/drawing/2014/main" id="{494D49C9-D1AB-6D46-B7A0-049DC777A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3" name="Oval 8">
              <a:extLst>
                <a:ext uri="{FF2B5EF4-FFF2-40B4-BE49-F238E27FC236}">
                  <a16:creationId xmlns:a16="http://schemas.microsoft.com/office/drawing/2014/main" id="{9806C808-25F5-A84C-80C6-1B08C9CC6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4" name="Oval 9">
              <a:extLst>
                <a:ext uri="{FF2B5EF4-FFF2-40B4-BE49-F238E27FC236}">
                  <a16:creationId xmlns:a16="http://schemas.microsoft.com/office/drawing/2014/main" id="{515B2BB9-020E-E242-80C8-FF93842B4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8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</p:grpSp>
      <p:sp>
        <p:nvSpPr>
          <p:cNvPr id="56326" name="Rectangle 12">
            <a:extLst>
              <a:ext uri="{FF2B5EF4-FFF2-40B4-BE49-F238E27FC236}">
                <a16:creationId xmlns:a16="http://schemas.microsoft.com/office/drawing/2014/main" id="{846D5D50-537F-3448-B920-53F99ECA8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447800"/>
            <a:ext cx="342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cnn.com (content provider)</a:t>
            </a:r>
          </a:p>
        </p:txBody>
      </p:sp>
      <p:pic>
        <p:nvPicPr>
          <p:cNvPr id="56327" name="Picture 13" descr="Computer5">
            <a:extLst>
              <a:ext uri="{FF2B5EF4-FFF2-40B4-BE49-F238E27FC236}">
                <a16:creationId xmlns:a16="http://schemas.microsoft.com/office/drawing/2014/main" id="{F41484CF-8909-FF49-89D6-D4CCA88CB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12382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14" descr="paketaro box">
            <a:extLst>
              <a:ext uri="{FF2B5EF4-FFF2-40B4-BE49-F238E27FC236}">
                <a16:creationId xmlns:a16="http://schemas.microsoft.com/office/drawing/2014/main" id="{83C5AD40-F548-9E4E-8A18-0A3CB9C00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15" descr="paketaro box">
            <a:extLst>
              <a:ext uri="{FF2B5EF4-FFF2-40B4-BE49-F238E27FC236}">
                <a16:creationId xmlns:a16="http://schemas.microsoft.com/office/drawing/2014/main" id="{5F7CE5CD-4DFE-E746-8692-C2C8E3D03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81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0" name="Rectangle 17">
            <a:extLst>
              <a:ext uri="{FF2B5EF4-FFF2-40B4-BE49-F238E27FC236}">
                <a16:creationId xmlns:a16="http://schemas.microsoft.com/office/drawing/2014/main" id="{604AA3A0-4E5A-4741-83E5-F8F46CED5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524000"/>
            <a:ext cx="3124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DNS TLD server</a:t>
            </a:r>
          </a:p>
        </p:txBody>
      </p:sp>
      <p:sp>
        <p:nvSpPr>
          <p:cNvPr id="56331" name="Line 19">
            <a:extLst>
              <a:ext uri="{FF2B5EF4-FFF2-40B4-BE49-F238E27FC236}">
                <a16:creationId xmlns:a16="http://schemas.microsoft.com/office/drawing/2014/main" id="{2A0F228D-346E-534E-8AF6-2AB22F8B21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2895600"/>
            <a:ext cx="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2" name="Line 20">
            <a:extLst>
              <a:ext uri="{FF2B5EF4-FFF2-40B4-BE49-F238E27FC236}">
                <a16:creationId xmlns:a16="http://schemas.microsoft.com/office/drawing/2014/main" id="{3CE0890C-37B3-134A-85E6-D157141111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2971800"/>
            <a:ext cx="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33" name="Rectangle 21">
            <a:extLst>
              <a:ext uri="{FF2B5EF4-FFF2-40B4-BE49-F238E27FC236}">
                <a16:creationId xmlns:a16="http://schemas.microsoft.com/office/drawing/2014/main" id="{AFFB3136-0333-EA4F-AA02-538F2C58D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6334" name="Rectangle 22">
            <a:extLst>
              <a:ext uri="{FF2B5EF4-FFF2-40B4-BE49-F238E27FC236}">
                <a16:creationId xmlns:a16="http://schemas.microsoft.com/office/drawing/2014/main" id="{C9ABFCEC-3FC3-0448-A1A7-0D09EEC9B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pic>
        <p:nvPicPr>
          <p:cNvPr id="56335" name="Picture 27" descr="paketaro box">
            <a:extLst>
              <a:ext uri="{FF2B5EF4-FFF2-40B4-BE49-F238E27FC236}">
                <a16:creationId xmlns:a16="http://schemas.microsoft.com/office/drawing/2014/main" id="{A2BEF087-05E2-7E47-9872-3EFCA4B6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6" name="Picture 28" descr="paketaro box">
            <a:extLst>
              <a:ext uri="{FF2B5EF4-FFF2-40B4-BE49-F238E27FC236}">
                <a16:creationId xmlns:a16="http://schemas.microsoft.com/office/drawing/2014/main" id="{900264E3-A20B-7948-9E95-80A309D1F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7" name="Rectangle 29">
            <a:extLst>
              <a:ext uri="{FF2B5EF4-FFF2-40B4-BE49-F238E27FC236}">
                <a16:creationId xmlns:a16="http://schemas.microsoft.com/office/drawing/2014/main" id="{FEEF6451-B807-7D40-8108-1E50019CD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124200"/>
            <a:ext cx="22272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Akamai global 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DNS server</a:t>
            </a:r>
          </a:p>
        </p:txBody>
      </p:sp>
      <p:sp>
        <p:nvSpPr>
          <p:cNvPr id="56338" name="Rectangle 30">
            <a:extLst>
              <a:ext uri="{FF2B5EF4-FFF2-40B4-BE49-F238E27FC236}">
                <a16:creationId xmlns:a16="http://schemas.microsoft.com/office/drawing/2014/main" id="{646B146C-AF3A-004B-97FB-326082D93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038600"/>
            <a:ext cx="228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Akamai regional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DNS server</a:t>
            </a:r>
          </a:p>
        </p:txBody>
      </p:sp>
      <p:pic>
        <p:nvPicPr>
          <p:cNvPr id="56339" name="Picture 31" descr="paketaro box">
            <a:extLst>
              <a:ext uri="{FF2B5EF4-FFF2-40B4-BE49-F238E27FC236}">
                <a16:creationId xmlns:a16="http://schemas.microsoft.com/office/drawing/2014/main" id="{A337D507-284B-C348-AFDA-B9EC5006C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181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40" name="Rectangle 32">
            <a:extLst>
              <a:ext uri="{FF2B5EF4-FFF2-40B4-BE49-F238E27FC236}">
                <a16:creationId xmlns:a16="http://schemas.microsoft.com/office/drawing/2014/main" id="{A4783CE4-3C9F-E54C-A5B7-5A2FFF931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486400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Nearby </a:t>
            </a:r>
            <a:b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Akamai 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cluster</a:t>
            </a:r>
          </a:p>
        </p:txBody>
      </p:sp>
      <p:sp>
        <p:nvSpPr>
          <p:cNvPr id="56341" name="Slide Number Placeholder 2">
            <a:extLst>
              <a:ext uri="{FF2B5EF4-FFF2-40B4-BE49-F238E27FC236}">
                <a16:creationId xmlns:a16="http://schemas.microsoft.com/office/drawing/2014/main" id="{4CED13C7-4129-3A45-AD99-2DFD1FC6EA8A}"/>
              </a:ext>
            </a:extLst>
          </p:cNvPr>
          <p:cNvSpPr txBox="1">
            <a:spLocks/>
          </p:cNvSpPr>
          <p:nvPr/>
        </p:nvSpPr>
        <p:spPr bwMode="auto">
          <a:xfrm>
            <a:off x="7010400" y="-76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2C03EF61-AA41-0F4C-BF6D-78259B88C024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35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8EEDED7-A3C4-0746-BA1D-462440A13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105400"/>
            <a:ext cx="2133600" cy="1524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6343" name="Picture 31" descr="paketaro box">
            <a:extLst>
              <a:ext uri="{FF2B5EF4-FFF2-40B4-BE49-F238E27FC236}">
                <a16:creationId xmlns:a16="http://schemas.microsoft.com/office/drawing/2014/main" id="{3A9CCC17-3702-DA48-A0A2-778FCCA9B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62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31" descr="paketaro box">
            <a:extLst>
              <a:ext uri="{FF2B5EF4-FFF2-40B4-BE49-F238E27FC236}">
                <a16:creationId xmlns:a16="http://schemas.microsoft.com/office/drawing/2014/main" id="{056BE15B-C5AC-1547-98C9-57E3019BA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943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5" name="Picture 31" descr="paketaro box">
            <a:extLst>
              <a:ext uri="{FF2B5EF4-FFF2-40B4-BE49-F238E27FC236}">
                <a16:creationId xmlns:a16="http://schemas.microsoft.com/office/drawing/2014/main" id="{9627C5A6-D3DC-EA4D-9B41-344A1BC21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600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6" name="Picture 31" descr="paketaro box">
            <a:extLst>
              <a:ext uri="{FF2B5EF4-FFF2-40B4-BE49-F238E27FC236}">
                <a16:creationId xmlns:a16="http://schemas.microsoft.com/office/drawing/2014/main" id="{D9868395-2AE7-364E-AFAB-208399B2A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981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7" name="Picture 31" descr="paketaro box">
            <a:extLst>
              <a:ext uri="{FF2B5EF4-FFF2-40B4-BE49-F238E27FC236}">
                <a16:creationId xmlns:a16="http://schemas.microsoft.com/office/drawing/2014/main" id="{E50BC42B-04C9-D14F-A744-4117E2A6F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362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9FBD9069-0D3A-A041-A882-F213E69AF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24000"/>
            <a:ext cx="1524000" cy="1447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6349" name="Picture 31" descr="paketaro box">
            <a:extLst>
              <a:ext uri="{FF2B5EF4-FFF2-40B4-BE49-F238E27FC236}">
                <a16:creationId xmlns:a16="http://schemas.microsoft.com/office/drawing/2014/main" id="{6B4737BE-ED20-284E-A692-C7361FED2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438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50" name="Picture 31" descr="paketaro box">
            <a:extLst>
              <a:ext uri="{FF2B5EF4-FFF2-40B4-BE49-F238E27FC236}">
                <a16:creationId xmlns:a16="http://schemas.microsoft.com/office/drawing/2014/main" id="{0A724CC8-0872-AB4F-AAA9-C67434104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81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51" name="Rectangle 32">
            <a:extLst>
              <a:ext uri="{FF2B5EF4-FFF2-40B4-BE49-F238E27FC236}">
                <a16:creationId xmlns:a16="http://schemas.microsoft.com/office/drawing/2014/main" id="{AA5F2D4C-2BC6-A941-9AF0-077662A9D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97180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Akamai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cluster</a:t>
            </a:r>
          </a:p>
        </p:txBody>
      </p:sp>
      <p:sp>
        <p:nvSpPr>
          <p:cNvPr id="56352" name="Line 23">
            <a:extLst>
              <a:ext uri="{FF2B5EF4-FFF2-40B4-BE49-F238E27FC236}">
                <a16:creationId xmlns:a16="http://schemas.microsoft.com/office/drawing/2014/main" id="{58AF0137-6FFE-D644-BF0B-D48A60D316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2895600"/>
            <a:ext cx="2651125" cy="1752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53" name="Line 24">
            <a:extLst>
              <a:ext uri="{FF2B5EF4-FFF2-40B4-BE49-F238E27FC236}">
                <a16:creationId xmlns:a16="http://schemas.microsoft.com/office/drawing/2014/main" id="{1D8369F0-367F-8945-AC0C-1A66E2CD74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3076575"/>
            <a:ext cx="2651125" cy="17240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54" name="Rectangle 25">
            <a:extLst>
              <a:ext uri="{FF2B5EF4-FFF2-40B4-BE49-F238E27FC236}">
                <a16:creationId xmlns:a16="http://schemas.microsoft.com/office/drawing/2014/main" id="{17768F30-A096-0B42-A8D6-02B0569D1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505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56355" name="Rectangle 26">
            <a:extLst>
              <a:ext uri="{FF2B5EF4-FFF2-40B4-BE49-F238E27FC236}">
                <a16:creationId xmlns:a16="http://schemas.microsoft.com/office/drawing/2014/main" id="{2AFED546-7CA1-D149-ADB9-48FBEAF49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962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56356" name="Line 33">
            <a:extLst>
              <a:ext uri="{FF2B5EF4-FFF2-40B4-BE49-F238E27FC236}">
                <a16:creationId xmlns:a16="http://schemas.microsoft.com/office/drawing/2014/main" id="{02A4567B-5AEC-3740-ACCA-52E3975672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3627438"/>
            <a:ext cx="3382963" cy="13255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57" name="Line 34">
            <a:extLst>
              <a:ext uri="{FF2B5EF4-FFF2-40B4-BE49-F238E27FC236}">
                <a16:creationId xmlns:a16="http://schemas.microsoft.com/office/drawing/2014/main" id="{2EBA69AE-1B5F-3840-A2D8-821D359B36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3779838"/>
            <a:ext cx="3382963" cy="13255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58" name="Rectangle 38">
            <a:extLst>
              <a:ext uri="{FF2B5EF4-FFF2-40B4-BE49-F238E27FC236}">
                <a16:creationId xmlns:a16="http://schemas.microsoft.com/office/drawing/2014/main" id="{20B0457B-EA26-884A-A453-30550E4AD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886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56359" name="Rectangle 51">
            <a:extLst>
              <a:ext uri="{FF2B5EF4-FFF2-40B4-BE49-F238E27FC236}">
                <a16:creationId xmlns:a16="http://schemas.microsoft.com/office/drawing/2014/main" id="{169D562F-5575-874D-9012-3BDB524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352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6360" name="Line 39">
            <a:extLst>
              <a:ext uri="{FF2B5EF4-FFF2-40B4-BE49-F238E27FC236}">
                <a16:creationId xmlns:a16="http://schemas.microsoft.com/office/drawing/2014/main" id="{7C0AE441-093E-C14F-8BA3-E0ADA72473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4343400"/>
            <a:ext cx="3886200" cy="1066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61" name="Line 40">
            <a:extLst>
              <a:ext uri="{FF2B5EF4-FFF2-40B4-BE49-F238E27FC236}">
                <a16:creationId xmlns:a16="http://schemas.microsoft.com/office/drawing/2014/main" id="{2323F197-F173-B24D-B1B9-B5A31F189B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4495800"/>
            <a:ext cx="3886200" cy="1066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62" name="Rectangle 42">
            <a:extLst>
              <a:ext uri="{FF2B5EF4-FFF2-40B4-BE49-F238E27FC236}">
                <a16:creationId xmlns:a16="http://schemas.microsoft.com/office/drawing/2014/main" id="{0E48025F-3808-CF42-9235-3EE8369F6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648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56363" name="Rectangle 41">
            <a:extLst>
              <a:ext uri="{FF2B5EF4-FFF2-40B4-BE49-F238E27FC236}">
                <a16:creationId xmlns:a16="http://schemas.microsoft.com/office/drawing/2014/main" id="{A40D1777-896C-9746-8FFB-1EDE4D88C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1910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56364" name="Line 35">
            <a:extLst>
              <a:ext uri="{FF2B5EF4-FFF2-40B4-BE49-F238E27FC236}">
                <a16:creationId xmlns:a16="http://schemas.microsoft.com/office/drawing/2014/main" id="{4B42316E-7103-634E-814F-FD9558C46B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5715000"/>
            <a:ext cx="3657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65" name="Rectangle 43">
            <a:extLst>
              <a:ext uri="{FF2B5EF4-FFF2-40B4-BE49-F238E27FC236}">
                <a16:creationId xmlns:a16="http://schemas.microsoft.com/office/drawing/2014/main" id="{DFFF88E9-61FD-D849-857D-FB3C036FA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3340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56366" name="Rectangle 37">
            <a:extLst>
              <a:ext uri="{FF2B5EF4-FFF2-40B4-BE49-F238E27FC236}">
                <a16:creationId xmlns:a16="http://schemas.microsoft.com/office/drawing/2014/main" id="{0D2B0DEF-4C97-484A-871D-2275A28F7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66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12</a:t>
            </a:r>
          </a:p>
        </p:txBody>
      </p:sp>
      <p:cxnSp>
        <p:nvCxnSpPr>
          <p:cNvPr id="56367" name="AutoShape 47">
            <a:extLst>
              <a:ext uri="{FF2B5EF4-FFF2-40B4-BE49-F238E27FC236}">
                <a16:creationId xmlns:a16="http://schemas.microsoft.com/office/drawing/2014/main" id="{48FDA3AD-C4DA-384D-B553-5D1B2AB5A1B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28800" y="2247900"/>
            <a:ext cx="3886200" cy="32385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68" name="AutoShape 48">
            <a:extLst>
              <a:ext uri="{FF2B5EF4-FFF2-40B4-BE49-F238E27FC236}">
                <a16:creationId xmlns:a16="http://schemas.microsoft.com/office/drawing/2014/main" id="{D2604DDD-8625-3947-9C29-40437DF8B75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52600" y="2438400"/>
            <a:ext cx="3886200" cy="32004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69" name="Rectangle 49">
            <a:extLst>
              <a:ext uri="{FF2B5EF4-FFF2-40B4-BE49-F238E27FC236}">
                <a16:creationId xmlns:a16="http://schemas.microsoft.com/office/drawing/2014/main" id="{C5ADA154-0010-D049-9F7C-0945EFA40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3622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56370" name="Line 36">
            <a:extLst>
              <a:ext uri="{FF2B5EF4-FFF2-40B4-BE49-F238E27FC236}">
                <a16:creationId xmlns:a16="http://schemas.microsoft.com/office/drawing/2014/main" id="{3864D2DF-AEE8-7D44-B8C2-C82EF577A3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5867400"/>
            <a:ext cx="3657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6371" name="Rectangle 44">
            <a:extLst>
              <a:ext uri="{FF2B5EF4-FFF2-40B4-BE49-F238E27FC236}">
                <a16:creationId xmlns:a16="http://schemas.microsoft.com/office/drawing/2014/main" id="{F47BC1A4-9AB2-BE45-B329-8FF32C5BB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8674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</a:p>
        </p:txBody>
      </p:sp>
      <p:pic>
        <p:nvPicPr>
          <p:cNvPr id="56372" name="Picture 81">
            <a:extLst>
              <a:ext uri="{FF2B5EF4-FFF2-40B4-BE49-F238E27FC236}">
                <a16:creationId xmlns:a16="http://schemas.microsoft.com/office/drawing/2014/main" id="{E67DC8C0-5CED-8440-B13E-F667AE5624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6162675"/>
            <a:ext cx="622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73" name="Picture 82">
            <a:extLst>
              <a:ext uri="{FF2B5EF4-FFF2-40B4-BE49-F238E27FC236}">
                <a16:creationId xmlns:a16="http://schemas.microsoft.com/office/drawing/2014/main" id="{1327216A-DF43-DE4D-AB9C-097016CD1B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019800"/>
            <a:ext cx="620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74" name="TextBox 64">
            <a:extLst>
              <a:ext uri="{FF2B5EF4-FFF2-40B4-BE49-F238E27FC236}">
                <a16:creationId xmlns:a16="http://schemas.microsoft.com/office/drawing/2014/main" id="{76FA748F-2754-0448-8F3B-F43729C03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38800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user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>
            <a:extLst>
              <a:ext uri="{FF2B5EF4-FFF2-40B4-BE49-F238E27FC236}">
                <a16:creationId xmlns:a16="http://schemas.microsoft.com/office/drawing/2014/main" id="{46A8B81C-6C68-5944-9797-B2F7FCB02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47800"/>
            <a:ext cx="8534400" cy="502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Courier New" pitchFamily="-111" charset="0"/>
                <a:ea typeface="+mn-ea"/>
              </a:rPr>
              <a:t>HTTP</a:t>
            </a:r>
          </a:p>
        </p:txBody>
      </p:sp>
      <p:pic>
        <p:nvPicPr>
          <p:cNvPr id="58371" name="Picture 31" descr="paketaro box">
            <a:extLst>
              <a:ext uri="{FF2B5EF4-FFF2-40B4-BE49-F238E27FC236}">
                <a16:creationId xmlns:a16="http://schemas.microsoft.com/office/drawing/2014/main" id="{73119BE9-0B76-2E49-8281-ACBBCC74F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41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10">
            <a:extLst>
              <a:ext uri="{FF2B5EF4-FFF2-40B4-BE49-F238E27FC236}">
                <a16:creationId xmlns:a16="http://schemas.microsoft.com/office/drawing/2014/main" id="{E1555607-FD35-CE4F-BCC3-9B5020BEB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Akamai Works: Cache Hit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51F06400-F33D-F240-954B-059CFDEF9B6E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200400"/>
            <a:ext cx="5181600" cy="2819400"/>
            <a:chOff x="3360" y="96"/>
            <a:chExt cx="1056" cy="720"/>
          </a:xfrm>
          <a:solidFill>
            <a:srgbClr val="8EB4E3"/>
          </a:solidFill>
        </p:grpSpPr>
        <p:sp>
          <p:nvSpPr>
            <p:cNvPr id="90159" name="Oval 4">
              <a:extLst>
                <a:ext uri="{FF2B5EF4-FFF2-40B4-BE49-F238E27FC236}">
                  <a16:creationId xmlns:a16="http://schemas.microsoft.com/office/drawing/2014/main" id="{CD991B9F-3CBA-B048-99AE-C51C99A47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4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0" name="Oval 5">
              <a:extLst>
                <a:ext uri="{FF2B5EF4-FFF2-40B4-BE49-F238E27FC236}">
                  <a16:creationId xmlns:a16="http://schemas.microsoft.com/office/drawing/2014/main" id="{22FDD268-40B2-D94C-B197-D8AB8D8F9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96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1" name="Oval 6">
              <a:extLst>
                <a:ext uri="{FF2B5EF4-FFF2-40B4-BE49-F238E27FC236}">
                  <a16:creationId xmlns:a16="http://schemas.microsoft.com/office/drawing/2014/main" id="{9F0661A9-6C63-8E46-9F1F-CE26E0F3A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9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2" name="Oval 7">
              <a:extLst>
                <a:ext uri="{FF2B5EF4-FFF2-40B4-BE49-F238E27FC236}">
                  <a16:creationId xmlns:a16="http://schemas.microsoft.com/office/drawing/2014/main" id="{5637CAA0-F672-AA40-B09A-51EF46391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3" name="Oval 8">
              <a:extLst>
                <a:ext uri="{FF2B5EF4-FFF2-40B4-BE49-F238E27FC236}">
                  <a16:creationId xmlns:a16="http://schemas.microsoft.com/office/drawing/2014/main" id="{339BFA93-6143-6C40-9F5C-ABA4AEB63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432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  <p:sp>
          <p:nvSpPr>
            <p:cNvPr id="90164" name="Oval 9">
              <a:extLst>
                <a:ext uri="{FF2B5EF4-FFF2-40B4-BE49-F238E27FC236}">
                  <a16:creationId xmlns:a16="http://schemas.microsoft.com/office/drawing/2014/main" id="{CB72CA1D-5A81-C244-A9CB-13F18E20E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84"/>
              <a:ext cx="528" cy="38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pitchFamily="-108" charset="0"/>
                <a:ea typeface="+mn-ea"/>
              </a:endParaRPr>
            </a:p>
          </p:txBody>
        </p:sp>
      </p:grpSp>
      <p:sp>
        <p:nvSpPr>
          <p:cNvPr id="58374" name="Rectangle 12">
            <a:extLst>
              <a:ext uri="{FF2B5EF4-FFF2-40B4-BE49-F238E27FC236}">
                <a16:creationId xmlns:a16="http://schemas.microsoft.com/office/drawing/2014/main" id="{13A1D310-F99C-7B42-B6D4-7084942DD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447800"/>
            <a:ext cx="342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cnn.com (content provider)</a:t>
            </a:r>
          </a:p>
        </p:txBody>
      </p:sp>
      <p:pic>
        <p:nvPicPr>
          <p:cNvPr id="58375" name="Picture 13" descr="Computer5">
            <a:extLst>
              <a:ext uri="{FF2B5EF4-FFF2-40B4-BE49-F238E27FC236}">
                <a16:creationId xmlns:a16="http://schemas.microsoft.com/office/drawing/2014/main" id="{6F0669F8-4236-AD47-BD1D-02794263A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12382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14" descr="paketaro box">
            <a:extLst>
              <a:ext uri="{FF2B5EF4-FFF2-40B4-BE49-F238E27FC236}">
                <a16:creationId xmlns:a16="http://schemas.microsoft.com/office/drawing/2014/main" id="{0AA3BAE5-B94A-6745-9B4D-90472A57F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15" descr="paketaro box">
            <a:extLst>
              <a:ext uri="{FF2B5EF4-FFF2-40B4-BE49-F238E27FC236}">
                <a16:creationId xmlns:a16="http://schemas.microsoft.com/office/drawing/2014/main" id="{BBB7BD5F-530B-2045-B81B-C3C11C5AE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81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8" name="Rectangle 17">
            <a:extLst>
              <a:ext uri="{FF2B5EF4-FFF2-40B4-BE49-F238E27FC236}">
                <a16:creationId xmlns:a16="http://schemas.microsoft.com/office/drawing/2014/main" id="{4C8EEA4A-9662-5F46-BA37-936C35FB1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524000"/>
            <a:ext cx="3124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DNS TLD server</a:t>
            </a:r>
          </a:p>
        </p:txBody>
      </p:sp>
      <p:sp>
        <p:nvSpPr>
          <p:cNvPr id="58379" name="Line 19">
            <a:extLst>
              <a:ext uri="{FF2B5EF4-FFF2-40B4-BE49-F238E27FC236}">
                <a16:creationId xmlns:a16="http://schemas.microsoft.com/office/drawing/2014/main" id="{AF7CB9C1-7DE6-5A48-9960-DDC74800B3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2895600"/>
            <a:ext cx="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80" name="Line 20">
            <a:extLst>
              <a:ext uri="{FF2B5EF4-FFF2-40B4-BE49-F238E27FC236}">
                <a16:creationId xmlns:a16="http://schemas.microsoft.com/office/drawing/2014/main" id="{283BB20A-6A4C-CB44-A8D9-EC8B268D8A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2971800"/>
            <a:ext cx="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81" name="Rectangle 21">
            <a:extLst>
              <a:ext uri="{FF2B5EF4-FFF2-40B4-BE49-F238E27FC236}">
                <a16:creationId xmlns:a16="http://schemas.microsoft.com/office/drawing/2014/main" id="{9D984A78-8F6C-A84C-B0D5-AD5919A6B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8382" name="Rectangle 22">
            <a:extLst>
              <a:ext uri="{FF2B5EF4-FFF2-40B4-BE49-F238E27FC236}">
                <a16:creationId xmlns:a16="http://schemas.microsoft.com/office/drawing/2014/main" id="{B651FE77-0267-0F4D-B3F8-7B7B6A3D8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pic>
        <p:nvPicPr>
          <p:cNvPr id="58383" name="Picture 27" descr="paketaro box">
            <a:extLst>
              <a:ext uri="{FF2B5EF4-FFF2-40B4-BE49-F238E27FC236}">
                <a16:creationId xmlns:a16="http://schemas.microsoft.com/office/drawing/2014/main" id="{20E542AA-8201-504A-8EDC-BE59973FF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4" name="Picture 28" descr="paketaro box">
            <a:extLst>
              <a:ext uri="{FF2B5EF4-FFF2-40B4-BE49-F238E27FC236}">
                <a16:creationId xmlns:a16="http://schemas.microsoft.com/office/drawing/2014/main" id="{DE6FEBA0-ABF5-124A-B867-971838D4C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5" name="Rectangle 29">
            <a:extLst>
              <a:ext uri="{FF2B5EF4-FFF2-40B4-BE49-F238E27FC236}">
                <a16:creationId xmlns:a16="http://schemas.microsoft.com/office/drawing/2014/main" id="{660C62F4-316A-7D42-A8DF-8F76B1372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124200"/>
            <a:ext cx="22272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Akamai global 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DNS server</a:t>
            </a:r>
          </a:p>
        </p:txBody>
      </p:sp>
      <p:sp>
        <p:nvSpPr>
          <p:cNvPr id="58386" name="Rectangle 30">
            <a:extLst>
              <a:ext uri="{FF2B5EF4-FFF2-40B4-BE49-F238E27FC236}">
                <a16:creationId xmlns:a16="http://schemas.microsoft.com/office/drawing/2014/main" id="{3584E19B-4DAC-8949-9801-95ABABA24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038600"/>
            <a:ext cx="228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Akamai regional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DNS server</a:t>
            </a:r>
          </a:p>
        </p:txBody>
      </p:sp>
      <p:pic>
        <p:nvPicPr>
          <p:cNvPr id="58387" name="Picture 31" descr="paketaro box">
            <a:extLst>
              <a:ext uri="{FF2B5EF4-FFF2-40B4-BE49-F238E27FC236}">
                <a16:creationId xmlns:a16="http://schemas.microsoft.com/office/drawing/2014/main" id="{EF02F36C-A10F-524A-A868-6B1A5FF61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181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8" name="Rectangle 32">
            <a:extLst>
              <a:ext uri="{FF2B5EF4-FFF2-40B4-BE49-F238E27FC236}">
                <a16:creationId xmlns:a16="http://schemas.microsoft.com/office/drawing/2014/main" id="{49307BDA-B5C6-2440-8AC2-0C38A40C6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486400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Nearby </a:t>
            </a:r>
            <a:b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Akamai 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cluster</a:t>
            </a:r>
          </a:p>
        </p:txBody>
      </p:sp>
      <p:sp>
        <p:nvSpPr>
          <p:cNvPr id="58389" name="Slide Number Placeholder 2">
            <a:extLst>
              <a:ext uri="{FF2B5EF4-FFF2-40B4-BE49-F238E27FC236}">
                <a16:creationId xmlns:a16="http://schemas.microsoft.com/office/drawing/2014/main" id="{890B252A-5CC8-1F47-8D9F-88E87B261885}"/>
              </a:ext>
            </a:extLst>
          </p:cNvPr>
          <p:cNvSpPr txBox="1">
            <a:spLocks/>
          </p:cNvSpPr>
          <p:nvPr/>
        </p:nvSpPr>
        <p:spPr bwMode="auto">
          <a:xfrm>
            <a:off x="7010400" y="-762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3D485626-6893-144C-A907-49371766A2D6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36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233125B-75EE-0546-8D89-E43A3193D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105400"/>
            <a:ext cx="2133600" cy="1524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8391" name="Picture 31" descr="paketaro box">
            <a:extLst>
              <a:ext uri="{FF2B5EF4-FFF2-40B4-BE49-F238E27FC236}">
                <a16:creationId xmlns:a16="http://schemas.microsoft.com/office/drawing/2014/main" id="{1A40C8A2-2D66-884C-93AA-5E5E9040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62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2" name="Picture 31" descr="paketaro box">
            <a:extLst>
              <a:ext uri="{FF2B5EF4-FFF2-40B4-BE49-F238E27FC236}">
                <a16:creationId xmlns:a16="http://schemas.microsoft.com/office/drawing/2014/main" id="{6EB9E12F-FCF8-DF40-80CD-BB90034C4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943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3" name="Picture 31" descr="paketaro box">
            <a:extLst>
              <a:ext uri="{FF2B5EF4-FFF2-40B4-BE49-F238E27FC236}">
                <a16:creationId xmlns:a16="http://schemas.microsoft.com/office/drawing/2014/main" id="{BF0FFD8F-4ACC-2740-B64A-D2D7E10B2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600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4" name="Picture 31" descr="paketaro box">
            <a:extLst>
              <a:ext uri="{FF2B5EF4-FFF2-40B4-BE49-F238E27FC236}">
                <a16:creationId xmlns:a16="http://schemas.microsoft.com/office/drawing/2014/main" id="{572DBFD0-0A83-7C4B-AB94-A95A4BCD2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981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5" name="Picture 31" descr="paketaro box">
            <a:extLst>
              <a:ext uri="{FF2B5EF4-FFF2-40B4-BE49-F238E27FC236}">
                <a16:creationId xmlns:a16="http://schemas.microsoft.com/office/drawing/2014/main" id="{A948A54E-E1B7-344F-85BE-DF9A6E50A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362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BAE58017-E049-5046-9F9A-304EE1479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24000"/>
            <a:ext cx="1524000" cy="1447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8397" name="Picture 31" descr="paketaro box">
            <a:extLst>
              <a:ext uri="{FF2B5EF4-FFF2-40B4-BE49-F238E27FC236}">
                <a16:creationId xmlns:a16="http://schemas.microsoft.com/office/drawing/2014/main" id="{6A8EB5D8-D4BB-EA44-A752-5303C64C4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438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8" name="Picture 31" descr="paketaro box">
            <a:extLst>
              <a:ext uri="{FF2B5EF4-FFF2-40B4-BE49-F238E27FC236}">
                <a16:creationId xmlns:a16="http://schemas.microsoft.com/office/drawing/2014/main" id="{0B6BB688-1828-5746-98F5-5E16C7CB8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81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99" name="Rectangle 32">
            <a:extLst>
              <a:ext uri="{FF2B5EF4-FFF2-40B4-BE49-F238E27FC236}">
                <a16:creationId xmlns:a16="http://schemas.microsoft.com/office/drawing/2014/main" id="{C534BD04-D0B6-7C46-A2CA-0750A623E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97180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Akamai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cluster</a:t>
            </a:r>
          </a:p>
        </p:txBody>
      </p:sp>
      <p:sp>
        <p:nvSpPr>
          <p:cNvPr id="58400" name="Line 39">
            <a:extLst>
              <a:ext uri="{FF2B5EF4-FFF2-40B4-BE49-F238E27FC236}">
                <a16:creationId xmlns:a16="http://schemas.microsoft.com/office/drawing/2014/main" id="{84AC5E23-C7A1-164F-BF8F-43113547DC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4343400"/>
            <a:ext cx="3886200" cy="1066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401" name="Line 40">
            <a:extLst>
              <a:ext uri="{FF2B5EF4-FFF2-40B4-BE49-F238E27FC236}">
                <a16:creationId xmlns:a16="http://schemas.microsoft.com/office/drawing/2014/main" id="{218E575B-C949-9647-94C2-B0758144E3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4495800"/>
            <a:ext cx="3886200" cy="1066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402" name="Rectangle 42">
            <a:extLst>
              <a:ext uri="{FF2B5EF4-FFF2-40B4-BE49-F238E27FC236}">
                <a16:creationId xmlns:a16="http://schemas.microsoft.com/office/drawing/2014/main" id="{780E0001-6DFF-9E45-85D3-45B75454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648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58403" name="Rectangle 41">
            <a:extLst>
              <a:ext uri="{FF2B5EF4-FFF2-40B4-BE49-F238E27FC236}">
                <a16:creationId xmlns:a16="http://schemas.microsoft.com/office/drawing/2014/main" id="{0A5F02B8-EE32-F84B-97D2-F0576D0E0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1910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58404" name="Line 35">
            <a:extLst>
              <a:ext uri="{FF2B5EF4-FFF2-40B4-BE49-F238E27FC236}">
                <a16:creationId xmlns:a16="http://schemas.microsoft.com/office/drawing/2014/main" id="{CD7EE03F-1CAE-7C41-9CEC-697A45F503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5715000"/>
            <a:ext cx="3657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405" name="Rectangle 43">
            <a:extLst>
              <a:ext uri="{FF2B5EF4-FFF2-40B4-BE49-F238E27FC236}">
                <a16:creationId xmlns:a16="http://schemas.microsoft.com/office/drawing/2014/main" id="{41EC8238-B299-B74C-A7E1-ED9413A44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3340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8406" name="Line 36">
            <a:extLst>
              <a:ext uri="{FF2B5EF4-FFF2-40B4-BE49-F238E27FC236}">
                <a16:creationId xmlns:a16="http://schemas.microsoft.com/office/drawing/2014/main" id="{7CD7D2DE-8166-5A4B-8612-932FDA5EF2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5867400"/>
            <a:ext cx="3657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407" name="Rectangle 44">
            <a:extLst>
              <a:ext uri="{FF2B5EF4-FFF2-40B4-BE49-F238E27FC236}">
                <a16:creationId xmlns:a16="http://schemas.microsoft.com/office/drawing/2014/main" id="{B2688EFE-8B8D-B44A-9894-AEF0677A1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8674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</a:p>
        </p:txBody>
      </p:sp>
      <p:pic>
        <p:nvPicPr>
          <p:cNvPr id="58408" name="Picture 81">
            <a:extLst>
              <a:ext uri="{FF2B5EF4-FFF2-40B4-BE49-F238E27FC236}">
                <a16:creationId xmlns:a16="http://schemas.microsoft.com/office/drawing/2014/main" id="{49D17640-6F9E-7B40-ACE5-81011AD499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6162675"/>
            <a:ext cx="622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9" name="Picture 82">
            <a:extLst>
              <a:ext uri="{FF2B5EF4-FFF2-40B4-BE49-F238E27FC236}">
                <a16:creationId xmlns:a16="http://schemas.microsoft.com/office/drawing/2014/main" id="{C45AF464-4D14-C647-8B32-AB22B34B03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019800"/>
            <a:ext cx="620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10" name="TextBox 64">
            <a:extLst>
              <a:ext uri="{FF2B5EF4-FFF2-40B4-BE49-F238E27FC236}">
                <a16:creationId xmlns:a16="http://schemas.microsoft.com/office/drawing/2014/main" id="{A6AE0297-FD17-E74D-B481-9266DC2B2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38800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user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CDDFEF6F-B797-FE48-A102-4A84BD97D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Mapping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156F9-B5C9-094A-861A-5163E2CF3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Equivalence classes of IP addresses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IP addresses experiencing similar performance</a:t>
            </a:r>
          </a:p>
          <a:p>
            <a:pPr lvl="1">
              <a:spcAft>
                <a:spcPts val="24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Quantify how well they connect to each other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Collect and combine measurements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Ping, traceroute, BGP routes, server logs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E.g., over 100 TB of logs per days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Network latency, loss, and connectivity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5FD099A7-B093-7F40-8C8D-39BBA86D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90CEAE8-7DA6-C44A-A6CE-05A6C4C711E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6F5AF131-C6D1-4D47-8C13-22C9B613F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200" dirty="0">
                <a:ea typeface="ＭＳ Ｐゴシック" panose="020B0600070205080204" pitchFamily="34" charset="-128"/>
              </a:rPr>
              <a:t>Routing Client Requests within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2E109-589F-C342-BE33-6528AD5B2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Map each IP class to a preferred server cluster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Based on performance, cluster health, etc.</a:t>
            </a:r>
          </a:p>
          <a:p>
            <a:pPr lvl="1">
              <a:spcAft>
                <a:spcPts val="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Updated roughly every minute  </a:t>
            </a:r>
          </a:p>
          <a:p>
            <a:pPr lvl="2">
              <a:spcAft>
                <a:spcPts val="1800"/>
              </a:spcAft>
            </a:pPr>
            <a:r>
              <a:rPr lang="en-US" altLang="x-none" b="1" dirty="0">
                <a:solidFill>
                  <a:srgbClr val="0070C0"/>
                </a:solidFill>
              </a:rPr>
              <a:t>Short, 60-sec DNS TTLs </a:t>
            </a:r>
            <a:r>
              <a:rPr lang="en-US" altLang="x-none" dirty="0"/>
              <a:t>in Akamai regional DNS accomplish this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Map client request to a server in the cluster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Load balancer selects a specific server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E.g., to </a:t>
            </a:r>
            <a:r>
              <a:rPr lang="en-US" altLang="en-US" b="1" dirty="0">
                <a:ea typeface="ＭＳ Ｐゴシック" panose="020B0600070205080204" pitchFamily="34" charset="-128"/>
              </a:rPr>
              <a:t>maximize</a:t>
            </a:r>
            <a:r>
              <a:rPr lang="en-US" altLang="en-US" dirty="0">
                <a:ea typeface="ＭＳ Ｐゴシック" panose="020B0600070205080204" pitchFamily="34" charset="-128"/>
              </a:rPr>
              <a:t> the cache hit rate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8A281894-72C9-3F42-9602-EF063CE5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316021A-BEE2-744D-B22B-378E19D92930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6F5AF131-C6D1-4D47-8C13-22C9B613F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200" dirty="0">
                <a:ea typeface="ＭＳ Ｐゴシック" panose="020B0600070205080204" pitchFamily="34" charset="-128"/>
              </a:rPr>
              <a:t>Selecting server inside cluster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2E109-589F-C342-BE33-6528AD5B2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01511"/>
            <a:ext cx="8534400" cy="283441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“Consistent hashing”</a:t>
            </a:r>
          </a:p>
          <a:p>
            <a:pPr lvl="1">
              <a:spcAft>
                <a:spcPts val="0"/>
              </a:spcAft>
            </a:pPr>
            <a:r>
              <a:rPr lang="en-US" altLang="en-US" dirty="0" err="1">
                <a:ea typeface="ＭＳ Ｐゴシック" panose="020B0600070205080204" pitchFamily="34" charset="-128"/>
              </a:rPr>
              <a:t>content_key</a:t>
            </a:r>
            <a:r>
              <a:rPr lang="en-US" altLang="en-US" dirty="0">
                <a:ea typeface="ＭＳ Ｐゴシック" panose="020B0600070205080204" pitchFamily="34" charset="-128"/>
              </a:rPr>
              <a:t> 	= hash(URL) mod N</a:t>
            </a:r>
          </a:p>
          <a:p>
            <a:pPr lvl="1">
              <a:spcAft>
                <a:spcPts val="1200"/>
              </a:spcAft>
            </a:pPr>
            <a:r>
              <a:rPr lang="en-US" altLang="en-US" dirty="0" err="1">
                <a:ea typeface="ＭＳ Ｐゴシック" panose="020B0600070205080204" pitchFamily="34" charset="-128"/>
              </a:rPr>
              <a:t>node_key</a:t>
            </a:r>
            <a:r>
              <a:rPr lang="en-US" altLang="en-US" dirty="0">
                <a:ea typeface="ＭＳ Ｐゴシック" panose="020B0600070205080204" pitchFamily="34" charset="-128"/>
              </a:rPr>
              <a:t> 		= hash(server ID) mod N</a:t>
            </a:r>
          </a:p>
          <a:p>
            <a:pPr lvl="1">
              <a:spcAft>
                <a:spcPts val="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Content belongs to server’s </a:t>
            </a:r>
            <a:r>
              <a:rPr lang="en-US" altLang="en-US" dirty="0" err="1">
                <a:ea typeface="ＭＳ Ｐゴシック" panose="020B0600070205080204" pitchFamily="34" charset="-128"/>
              </a:rPr>
              <a:t>node_key</a:t>
            </a:r>
            <a:r>
              <a:rPr lang="en-US" altLang="en-US" dirty="0">
                <a:ea typeface="ＭＳ Ｐゴシック" panose="020B0600070205080204" pitchFamily="34" charset="-128"/>
              </a:rPr>
              <a:t> is “closest” to URL’s </a:t>
            </a:r>
            <a:r>
              <a:rPr lang="en-US" altLang="en-US" dirty="0" err="1">
                <a:ea typeface="ＭＳ Ｐゴシック" panose="020B0600070205080204" pitchFamily="34" charset="-128"/>
              </a:rPr>
              <a:t>content_key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8A281894-72C9-3F42-9602-EF063CE5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316021A-BEE2-744D-B22B-378E19D92930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39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5EACD5A-FFFB-EA4D-85DF-F7B3481D4802}"/>
              </a:ext>
            </a:extLst>
          </p:cNvPr>
          <p:cNvGrpSpPr/>
          <p:nvPr/>
        </p:nvGrpSpPr>
        <p:grpSpPr>
          <a:xfrm>
            <a:off x="2152485" y="3940818"/>
            <a:ext cx="4339765" cy="2917182"/>
            <a:chOff x="1593920" y="1541525"/>
            <a:chExt cx="5726558" cy="4200901"/>
          </a:xfrm>
        </p:grpSpPr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4E2AC3D3-3B99-BC41-BCFA-D3574DB496A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502873" y="5164941"/>
              <a:ext cx="968705" cy="466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 dirty="0">
                  <a:solidFill>
                    <a:srgbClr val="00BE00"/>
                  </a:solidFill>
                  <a:latin typeface="Helvetica" charset="0"/>
                </a:rPr>
                <a:t> CK80</a:t>
              </a:r>
            </a:p>
          </p:txBody>
        </p:sp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CD6D11F7-F0B9-D84B-A1A0-82BFC573EFC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14307" y="2118179"/>
              <a:ext cx="3154543" cy="315556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00" dirty="0">
                <a:latin typeface="Arial" charset="0"/>
              </a:endParaRPr>
            </a:p>
          </p:txBody>
        </p:sp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1007EA4D-84B2-AD4A-93D7-EA933AF1CDD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558798" y="3506627"/>
              <a:ext cx="713894" cy="46687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>
                  <a:solidFill>
                    <a:schemeClr val="accent2"/>
                  </a:solidFill>
                  <a:latin typeface="Helvetica" charset="0"/>
                </a:rPr>
                <a:t>N32</a:t>
              </a:r>
            </a:p>
          </p:txBody>
        </p:sp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E04D3597-D9F1-3C48-B5F1-C06604B5E90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620834" y="4335380"/>
              <a:ext cx="713894" cy="46687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 dirty="0">
                  <a:solidFill>
                    <a:schemeClr val="accent2"/>
                  </a:solidFill>
                  <a:latin typeface="Helvetica" charset="0"/>
                </a:rPr>
                <a:t>N90</a:t>
              </a:r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1CD3A839-39CA-1946-9E8A-CC1848EB9CB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634964" y="2328174"/>
              <a:ext cx="856163" cy="46687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 dirty="0">
                  <a:solidFill>
                    <a:schemeClr val="accent2"/>
                  </a:solidFill>
                  <a:latin typeface="Helvetica" charset="0"/>
                </a:rPr>
                <a:t>N105</a:t>
              </a:r>
            </a:p>
          </p:txBody>
        </p:sp>
        <p:sp>
          <p:nvSpPr>
            <p:cNvPr id="12" name="Text Box 8">
              <a:extLst>
                <a:ext uri="{FF2B5EF4-FFF2-40B4-BE49-F238E27FC236}">
                  <a16:creationId xmlns:a16="http://schemas.microsoft.com/office/drawing/2014/main" id="{FE9850C6-A6FF-9843-929E-CDAE48AB471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421846" y="2323226"/>
              <a:ext cx="898632" cy="466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 dirty="0">
                  <a:solidFill>
                    <a:srgbClr val="00BE00"/>
                  </a:solidFill>
                  <a:latin typeface="Helvetica" charset="0"/>
                </a:rPr>
                <a:t>CK20</a:t>
              </a:r>
            </a:p>
          </p:txBody>
        </p:sp>
        <p:sp>
          <p:nvSpPr>
            <p:cNvPr id="13" name="Text Box 9">
              <a:extLst>
                <a:ext uri="{FF2B5EF4-FFF2-40B4-BE49-F238E27FC236}">
                  <a16:creationId xmlns:a16="http://schemas.microsoft.com/office/drawing/2014/main" id="{77685D3B-0246-F249-AEAF-876A64B106B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792049" y="1739512"/>
              <a:ext cx="756363" cy="466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 dirty="0">
                  <a:solidFill>
                    <a:srgbClr val="00BE00"/>
                  </a:solidFill>
                  <a:latin typeface="Helvetica" charset="0"/>
                </a:rPr>
                <a:t>CK5</a:t>
              </a:r>
            </a:p>
          </p:txBody>
        </p:sp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id="{886485FB-4BDF-5047-B153-55FC5A94173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107646" y="3155426"/>
              <a:ext cx="1641830" cy="1022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charset="0"/>
                </a:rPr>
                <a:t>Circular </a:t>
              </a:r>
            </a:p>
            <a:p>
              <a:r>
                <a:rPr lang="en-US" dirty="0">
                  <a:latin typeface="Arial" charset="0"/>
                </a:rPr>
                <a:t>ID space</a:t>
              </a:r>
            </a:p>
          </p:txBody>
        </p:sp>
        <p:sp>
          <p:nvSpPr>
            <p:cNvPr id="15" name="Text Box 12">
              <a:extLst>
                <a:ext uri="{FF2B5EF4-FFF2-40B4-BE49-F238E27FC236}">
                  <a16:creationId xmlns:a16="http://schemas.microsoft.com/office/drawing/2014/main" id="{CE326C65-B036-DA4C-84A5-8B823C05530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860958" y="1609627"/>
              <a:ext cx="1418870" cy="466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 dirty="0">
                  <a:latin typeface="Arial" charset="0"/>
                </a:rPr>
                <a:t>Content 5</a:t>
              </a:r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60B6D17F-A00A-E54B-854D-3E472E17911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196356" y="1859300"/>
              <a:ext cx="695224" cy="695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500" dirty="0">
                <a:latin typeface="Arial" charset="0"/>
              </a:endParaRPr>
            </a:p>
          </p:txBody>
        </p:sp>
        <p:sp>
          <p:nvSpPr>
            <p:cNvPr id="17" name="Text Box 14">
              <a:extLst>
                <a:ext uri="{FF2B5EF4-FFF2-40B4-BE49-F238E27FC236}">
                  <a16:creationId xmlns:a16="http://schemas.microsoft.com/office/drawing/2014/main" id="{B7654C5A-0BD6-1647-9EEF-E7FA58F1AAF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593920" y="3247830"/>
              <a:ext cx="1537781" cy="466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 dirty="0">
                  <a:latin typeface="Arial" charset="0"/>
                </a:rPr>
                <a:t>Server 105</a:t>
              </a:r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62A05CB0-2525-1C4F-962A-919671B504C8}"/>
                </a:ext>
              </a:extLst>
            </p:cNvPr>
            <p:cNvSpPr/>
            <p:nvPr/>
          </p:nvSpPr>
          <p:spPr>
            <a:xfrm>
              <a:off x="3257525" y="1920920"/>
              <a:ext cx="3447124" cy="3448237"/>
            </a:xfrm>
            <a:prstGeom prst="arc">
              <a:avLst>
                <a:gd name="adj1" fmla="val 17531808"/>
                <a:gd name="adj2" fmla="val 21147000"/>
              </a:avLst>
            </a:prstGeom>
            <a:ln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576F9ABB-0D4A-184F-88A8-6ECD69502652}"/>
                </a:ext>
              </a:extLst>
            </p:cNvPr>
            <p:cNvSpPr/>
            <p:nvPr/>
          </p:nvSpPr>
          <p:spPr>
            <a:xfrm>
              <a:off x="3021727" y="1541525"/>
              <a:ext cx="3977085" cy="3978369"/>
            </a:xfrm>
            <a:prstGeom prst="arc">
              <a:avLst>
                <a:gd name="adj1" fmla="val 20210009"/>
                <a:gd name="adj2" fmla="val 21442565"/>
              </a:avLst>
            </a:prstGeom>
            <a:ln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1AA64A32-79B1-0743-95E4-0AE0A6835964}"/>
                </a:ext>
              </a:extLst>
            </p:cNvPr>
            <p:cNvSpPr/>
            <p:nvPr/>
          </p:nvSpPr>
          <p:spPr>
            <a:xfrm>
              <a:off x="2809581" y="1551843"/>
              <a:ext cx="4189231" cy="4190583"/>
            </a:xfrm>
            <a:prstGeom prst="arc">
              <a:avLst>
                <a:gd name="adj1" fmla="val 7854732"/>
                <a:gd name="adj2" fmla="val 8595762"/>
              </a:avLst>
            </a:prstGeom>
            <a:ln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8C4266C-4349-344B-B729-F14DD111FD55}"/>
                </a:ext>
              </a:extLst>
            </p:cNvPr>
            <p:cNvCxnSpPr/>
            <p:nvPr/>
          </p:nvCxnSpPr>
          <p:spPr>
            <a:xfrm flipV="1">
              <a:off x="2207172" y="2794934"/>
              <a:ext cx="273269" cy="452896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71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2C0D0-15E6-0741-9899-9F25A2DB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7" y="76200"/>
            <a:ext cx="8228013" cy="570706"/>
          </a:xfrm>
        </p:spPr>
        <p:txBody>
          <a:bodyPr/>
          <a:lstStyle/>
          <a:p>
            <a:r>
              <a:rPr lang="en-US" sz="3800" dirty="0" err="1">
                <a:solidFill>
                  <a:schemeClr val="tx1"/>
                </a:solidFill>
              </a:rPr>
              <a:t>nytimes.com</a:t>
            </a:r>
            <a:endParaRPr lang="en-US" sz="38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5DE9B5-20F3-0F4E-8D14-ECF5F9466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7" r="833"/>
          <a:stretch/>
        </p:blipFill>
        <p:spPr>
          <a:xfrm>
            <a:off x="37306" y="685800"/>
            <a:ext cx="9067800" cy="597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53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89F3DAC3-D74E-5642-83F0-B0630E429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Adapting to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92711-3526-1241-8660-71F60EEEB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Failing hard drive on a server</a:t>
            </a:r>
          </a:p>
          <a:p>
            <a:pPr lvl="1">
              <a:spcAft>
                <a:spcPts val="6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Suspends after finishing “in progress” requests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Failed server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Another server takes over for the IP address</a:t>
            </a:r>
          </a:p>
          <a:p>
            <a:pPr lvl="1">
              <a:spcAft>
                <a:spcPts val="6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Low-level map updated quickly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Failed cluster or network path</a:t>
            </a:r>
          </a:p>
          <a:p>
            <a:pPr lvl="1">
              <a:spcAft>
                <a:spcPts val="6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High-level map updated quickly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Failed path to customer’s origin server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Route packets through an intermediate node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14A4B74F-A5A3-4E4A-915F-5377F825F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8C0C623-76D9-5B4A-A749-7A0C98FB452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D67B3247-5B21-5543-97EF-BDC068903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Akamai Transport Optimizations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CBF76-4EC8-7447-89A2-F1795D7D5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Bad Internet routes</a:t>
            </a:r>
          </a:p>
          <a:p>
            <a:pPr lvl="1"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Overlay routing through an intermediate server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Packet loss</a:t>
            </a:r>
          </a:p>
          <a:p>
            <a:pPr lvl="1"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Sending redundant data over multiple paths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TCP connection set-up/teardown</a:t>
            </a:r>
          </a:p>
          <a:p>
            <a:pPr lvl="1">
              <a:spcAft>
                <a:spcPts val="6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Pools of persistent connections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TCP congestion window and round-trip time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Estimates based on network latency measurements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	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42C7DE3A-3D4F-1B46-9134-64CFA1612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8979C26-FA38-C54B-9754-48AF49889930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7F9D3E42-DCE7-C14D-8A5B-B1F43999E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Akamai Application Optimizations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73CF3-ADE0-B84D-85F0-20B1AA007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Slow download of embedded objects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Prefetch when HTML page is requested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Large objects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Content compression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Slow applications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Moving applications to edge servers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E.g., content aggregation and transformation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E.g., static databases (e.g., product catalogs)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EA118AA9-3735-AD4A-A953-DD0DEA260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D2CAEE4-73F0-774B-92CD-81916FD05AB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284887C0-E46F-6745-B025-4DC6A363C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Conclusion</a:t>
            </a:r>
          </a:p>
        </p:txBody>
      </p: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0F2779CD-C037-8549-9E46-FF28D5AB0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Content distribution is hard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Many, diverse, changing objects</a:t>
            </a:r>
          </a:p>
          <a:p>
            <a:pPr lvl="1">
              <a:spcAft>
                <a:spcPts val="16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Clients distributed all over the world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Moving content towards client is key</a:t>
            </a:r>
          </a:p>
          <a:p>
            <a:pPr lvl="1">
              <a:spcAft>
                <a:spcPts val="1600"/>
              </a:spcAft>
            </a:pPr>
            <a:r>
              <a:rPr lang="en-US" altLang="x-none" dirty="0"/>
              <a:t>Reduces latency, improves throughput, reliability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Contribution distribution solutions evolved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Reactive caching, load balancing, to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Proactive content distribution networks</a:t>
            </a:r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A44FF16A-9753-F249-8638-052321CCC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69CE8D1-FBB2-9548-9472-38D333237539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43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>
            <a:extLst>
              <a:ext uri="{FF2B5EF4-FFF2-40B4-BE49-F238E27FC236}">
                <a16:creationId xmlns:a16="http://schemas.microsoft.com/office/drawing/2014/main" id="{5A3BF595-1D08-774A-AFB4-AFDA84B86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04274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Calibri" panose="020F0502020204030204" pitchFamily="34" charset="0"/>
              </a:rPr>
              <a:t>How to handle many requests?</a:t>
            </a:r>
          </a:p>
        </p:txBody>
      </p:sp>
      <p:sp>
        <p:nvSpPr>
          <p:cNvPr id="43010" name="Text Box 2">
            <a:extLst>
              <a:ext uri="{FF2B5EF4-FFF2-40B4-BE49-F238E27FC236}">
                <a16:creationId xmlns:a16="http://schemas.microsoft.com/office/drawing/2014/main" id="{91456017-00B1-9040-8981-0A31A5665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19201"/>
            <a:ext cx="8610600" cy="24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1363" indent="-2841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ts val="8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rgbClr val="800000"/>
                </a:solidFill>
                <a:latin typeface="Calibri" panose="020F0502020204030204" pitchFamily="34" charset="0"/>
              </a:rPr>
              <a:t>Maximize goodput by reusing connections</a:t>
            </a:r>
          </a:p>
          <a:p>
            <a:pPr lvl="1" algn="l"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en-US" altLang="en-US" sz="2400" b="0" dirty="0">
                <a:latin typeface="Calibri" panose="020F0502020204030204" pitchFamily="34" charset="0"/>
              </a:rPr>
              <a:t>Avoid connection (TCP) setup</a:t>
            </a:r>
          </a:p>
          <a:p>
            <a:pPr lvl="1" algn="l"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Char char="–"/>
            </a:pPr>
            <a:r>
              <a:rPr lang="en-US" altLang="en-US" sz="2400" b="0" dirty="0">
                <a:latin typeface="Calibri" panose="020F0502020204030204" pitchFamily="34" charset="0"/>
              </a:rPr>
              <a:t>Avoid TCP slow-start</a:t>
            </a:r>
            <a:endParaRPr lang="en-US" altLang="en-US" sz="2800" b="0" dirty="0">
              <a:solidFill>
                <a:srgbClr val="800000"/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8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rgbClr val="800000"/>
                </a:solidFill>
                <a:latin typeface="Calibri" panose="020F0502020204030204" pitchFamily="34" charset="0"/>
              </a:rPr>
              <a:t>Client-server will maintain existing TCP connection for up to K idle seconds</a:t>
            </a:r>
            <a:endParaRPr lang="en-US" altLang="en-US" sz="2400" b="0" dirty="0">
              <a:latin typeface="Calibri" panose="020F0502020204030204" pitchFamily="34" charset="0"/>
            </a:endParaRPr>
          </a:p>
          <a:p>
            <a:pPr algn="l">
              <a:spcBef>
                <a:spcPts val="800"/>
              </a:spcBef>
              <a:buClr>
                <a:srgbClr val="800000"/>
              </a:buClr>
              <a:buFont typeface="Arial" panose="020B0604020202020204" pitchFamily="34" charset="0"/>
              <a:buNone/>
            </a:pPr>
            <a:endParaRPr lang="en-US" altLang="en-US" sz="2800" b="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3C68F661-18AA-A048-B0A4-5E2A623D3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47700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C0F6D234-73C7-C747-BD4B-5F77A8A00421}" type="slidenum">
              <a:rPr lang="en-US" altLang="en-US" sz="1200" b="0">
                <a:solidFill>
                  <a:srgbClr val="898989"/>
                </a:solidFill>
              </a:rPr>
              <a:pPr algn="r">
                <a:buClrTx/>
                <a:buFontTx/>
                <a:buNone/>
              </a:pPr>
              <a:t>5</a:t>
            </a:fld>
            <a:endParaRPr lang="en-US" altLang="en-US" sz="1200" b="0">
              <a:solidFill>
                <a:srgbClr val="898989"/>
              </a:solidFill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98D950E-EA26-4841-A295-92564DB17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962400"/>
            <a:ext cx="5715000" cy="1219200"/>
          </a:xfrm>
          <a:prstGeom prst="rect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90000"/>
              </a:lnSpc>
              <a:spcBef>
                <a:spcPts val="675"/>
              </a:spcBef>
              <a:buClrTx/>
              <a:buFontTx/>
              <a:buNone/>
            </a:pPr>
            <a:r>
              <a:rPr lang="en-US" altLang="en-US" sz="2400" b="0" dirty="0">
                <a:latin typeface="Calibri" panose="020F0502020204030204" pitchFamily="34" charset="0"/>
              </a:rPr>
              <a:t>GET / HTTP/1.1</a:t>
            </a:r>
          </a:p>
          <a:p>
            <a:pPr algn="l">
              <a:lnSpc>
                <a:spcPct val="90000"/>
              </a:lnSpc>
              <a:spcBef>
                <a:spcPts val="675"/>
              </a:spcBef>
              <a:buClrTx/>
              <a:buFontTx/>
              <a:buNone/>
            </a:pPr>
            <a:r>
              <a:rPr lang="en-US" altLang="en-US" sz="2400" b="0" dirty="0">
                <a:latin typeface="Calibri" panose="020F0502020204030204" pitchFamily="34" charset="0"/>
              </a:rPr>
              <a:t>Host: </a:t>
            </a:r>
            <a:r>
              <a:rPr lang="en-US" altLang="en-US" sz="2400" b="0" dirty="0" err="1">
                <a:latin typeface="Calibri" panose="020F0502020204030204" pitchFamily="34" charset="0"/>
              </a:rPr>
              <a:t>www.example.com</a:t>
            </a:r>
            <a:endParaRPr lang="en-US" altLang="en-US" sz="2400" b="0" dirty="0">
              <a:latin typeface="Calibri" panose="020F0502020204030204" pitchFamily="34" charset="0"/>
            </a:endParaRPr>
          </a:p>
          <a:p>
            <a:pPr algn="l">
              <a:lnSpc>
                <a:spcPct val="90000"/>
              </a:lnSpc>
              <a:spcBef>
                <a:spcPts val="675"/>
              </a:spcBef>
              <a:buClrTx/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Connection: Keep-Alive</a:t>
            </a:r>
          </a:p>
          <a:p>
            <a:pPr algn="l">
              <a:lnSpc>
                <a:spcPct val="90000"/>
              </a:lnSpc>
              <a:spcBef>
                <a:spcPts val="675"/>
              </a:spcBef>
              <a:buClrTx/>
              <a:buFontTx/>
              <a:buNone/>
            </a:pPr>
            <a:endParaRPr lang="en-US" altLang="en-US" sz="2400" b="0" dirty="0">
              <a:latin typeface="Calibri" panose="020F050202020403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04FF73D5-4D65-9946-9FD9-45B6C2CAC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334000"/>
            <a:ext cx="5029200" cy="1371600"/>
          </a:xfrm>
          <a:prstGeom prst="rect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ts val="750"/>
              </a:spcBef>
              <a:buClrTx/>
              <a:buFontTx/>
              <a:buNone/>
            </a:pPr>
            <a:r>
              <a:rPr lang="en-US" altLang="en-US" sz="2400" b="0" dirty="0">
                <a:latin typeface="Calibri" panose="020F0502020204030204" pitchFamily="34" charset="0"/>
              </a:rPr>
              <a:t>HTTP/1.1 200 OK</a:t>
            </a:r>
          </a:p>
          <a:p>
            <a:pPr algn="l">
              <a:spcBef>
                <a:spcPts val="750"/>
              </a:spcBef>
              <a:buClrTx/>
              <a:buFontTx/>
              <a:buNone/>
            </a:pPr>
            <a:r>
              <a:rPr lang="en-US" altLang="en-US" sz="2400" b="0" dirty="0">
                <a:latin typeface="Calibri" panose="020F0502020204030204" pitchFamily="34" charset="0"/>
              </a:rPr>
              <a:t>Date: Tue, 27 Mar 2001 03:50:51 GMT</a:t>
            </a:r>
          </a:p>
          <a:p>
            <a:pPr algn="l">
              <a:spcBef>
                <a:spcPts val="750"/>
              </a:spcBef>
              <a:buClrTx/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Connection: Keep-Alive</a:t>
            </a:r>
          </a:p>
        </p:txBody>
      </p:sp>
    </p:spTree>
    <p:extLst>
      <p:ext uri="{BB962C8B-B14F-4D97-AF65-F5344CB8AC3E}">
        <p14:creationId xmlns:p14="http://schemas.microsoft.com/office/powerpoint/2010/main" val="405493774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06911-628C-1442-A6B9-0793A89C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6037"/>
            <a:ext cx="8361362" cy="1325563"/>
          </a:xfrm>
        </p:spPr>
        <p:txBody>
          <a:bodyPr/>
          <a:lstStyle/>
          <a:p>
            <a:r>
              <a:rPr lang="en-US" sz="4000" dirty="0"/>
              <a:t>Three approaches to multiple requests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3AD89-8760-3145-B650-E7B463E2B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2256" y="1524000"/>
            <a:ext cx="2370344" cy="823912"/>
          </a:xfrm>
        </p:spPr>
        <p:txBody>
          <a:bodyPr/>
          <a:lstStyle/>
          <a:p>
            <a:pPr algn="ctr">
              <a:spcBef>
                <a:spcPts val="400"/>
              </a:spcBef>
            </a:pPr>
            <a:r>
              <a:rPr lang="en-US" sz="2800" dirty="0"/>
              <a:t>Persistent </a:t>
            </a:r>
          </a:p>
          <a:p>
            <a:pPr algn="ctr">
              <a:spcBef>
                <a:spcPts val="400"/>
              </a:spcBef>
            </a:pPr>
            <a:r>
              <a:rPr lang="en-US" sz="2800" dirty="0"/>
              <a:t>Connections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888481-55CA-C84B-8B44-116D8A5FC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294" y="2604126"/>
            <a:ext cx="2278269" cy="368458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Conn 1: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Request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Response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Request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Response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Request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Response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745B1E-9382-E840-86D1-197B3BC4EF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18212" y="1524000"/>
            <a:ext cx="2287588" cy="823912"/>
          </a:xfrm>
        </p:spPr>
        <p:txBody>
          <a:bodyPr/>
          <a:lstStyle/>
          <a:p>
            <a:pPr algn="ctr">
              <a:spcBef>
                <a:spcPts val="400"/>
              </a:spcBef>
            </a:pPr>
            <a:r>
              <a:rPr lang="en-US" sz="2800" dirty="0"/>
              <a:t>Pipelined </a:t>
            </a:r>
          </a:p>
          <a:p>
            <a:pPr algn="ctr">
              <a:spcBef>
                <a:spcPts val="400"/>
              </a:spcBef>
            </a:pPr>
            <a:r>
              <a:rPr lang="en-US" sz="2800" dirty="0"/>
              <a:t>Connections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A8EC85-4E65-3A4A-A0E4-6DE8877F5D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18212" y="2604126"/>
            <a:ext cx="2287588" cy="368458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Conn 1: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Request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Request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Request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Response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Response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Response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1630D-BD47-2C4D-A984-896A3B73153C}"/>
              </a:ext>
            </a:extLst>
          </p:cNvPr>
          <p:cNvSpPr txBox="1">
            <a:spLocks/>
          </p:cNvSpPr>
          <p:nvPr/>
        </p:nvSpPr>
        <p:spPr bwMode="auto">
          <a:xfrm>
            <a:off x="523667" y="1524000"/>
            <a:ext cx="214333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2400" b="1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6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6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00"/>
              </a:spcBef>
            </a:pPr>
            <a:r>
              <a:rPr lang="en-US" sz="2800" dirty="0"/>
              <a:t>Parallel </a:t>
            </a:r>
          </a:p>
          <a:p>
            <a:pPr algn="ctr">
              <a:spcBef>
                <a:spcPts val="400"/>
              </a:spcBef>
            </a:pPr>
            <a:r>
              <a:rPr lang="en-US" sz="2800" dirty="0"/>
              <a:t>Connections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6B93EB8-3EB0-0948-A6A6-F01A6B69DA9F}"/>
              </a:ext>
            </a:extLst>
          </p:cNvPr>
          <p:cNvSpPr txBox="1">
            <a:spLocks/>
          </p:cNvSpPr>
          <p:nvPr/>
        </p:nvSpPr>
        <p:spPr bwMode="auto">
          <a:xfrm>
            <a:off x="562561" y="2604126"/>
            <a:ext cx="2065545" cy="368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400" b="0" dirty="0">
                <a:solidFill>
                  <a:schemeClr val="tx1"/>
                </a:solidFill>
              </a:rPr>
              <a:t>Conn 1: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Request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Response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1"/>
              </a:solidFill>
            </a:endParaRPr>
          </a:p>
          <a:p>
            <a:pPr marL="0" indent="0"/>
            <a:r>
              <a:rPr lang="en-US" sz="2400" b="0" dirty="0">
                <a:solidFill>
                  <a:schemeClr val="tx1"/>
                </a:solidFill>
              </a:rPr>
              <a:t>Conn 2: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Request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Response 2</a:t>
            </a:r>
          </a:p>
        </p:txBody>
      </p:sp>
    </p:spTree>
    <p:extLst>
      <p:ext uri="{BB962C8B-B14F-4D97-AF65-F5344CB8AC3E}">
        <p14:creationId xmlns:p14="http://schemas.microsoft.com/office/powerpoint/2010/main" val="102385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uiExpand="1" build="p"/>
      <p:bldP spid="6" grpId="0" uiExpand="1" build="p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>
            <a:extLst>
              <a:ext uri="{FF2B5EF4-FFF2-40B4-BE49-F238E27FC236}">
                <a16:creationId xmlns:a16="http://schemas.microsoft.com/office/drawing/2014/main" id="{5A3BF595-1D08-774A-AFB4-AFDA84B86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399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000" b="0" dirty="0">
                <a:solidFill>
                  <a:srgbClr val="0000FF"/>
                </a:solidFill>
                <a:latin typeface="Calibri" panose="020F0502020204030204" pitchFamily="34" charset="0"/>
              </a:rPr>
              <a:t>What are challenges with pipelining?</a:t>
            </a:r>
          </a:p>
        </p:txBody>
      </p:sp>
      <p:sp>
        <p:nvSpPr>
          <p:cNvPr id="43010" name="Text Box 2">
            <a:extLst>
              <a:ext uri="{FF2B5EF4-FFF2-40B4-BE49-F238E27FC236}">
                <a16:creationId xmlns:a16="http://schemas.microsoft.com/office/drawing/2014/main" id="{91456017-00B1-9040-8981-0A31A5665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19462"/>
            <a:ext cx="8610600" cy="515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1363" indent="-2841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ts val="8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200" b="0" dirty="0">
                <a:solidFill>
                  <a:srgbClr val="800000"/>
                </a:solidFill>
                <a:latin typeface="Calibri" panose="020F0502020204030204" pitchFamily="34" charset="0"/>
              </a:rPr>
              <a:t> Head-of-line blocking </a:t>
            </a:r>
          </a:p>
          <a:p>
            <a:pPr lvl="1" algn="l">
              <a:spcBef>
                <a:spcPts val="700"/>
              </a:spcBef>
              <a:spcAft>
                <a:spcPts val="1600"/>
              </a:spcAft>
              <a:buFont typeface="Arial" panose="020B0604020202020204" pitchFamily="34" charset="0"/>
              <a:buChar char="–"/>
            </a:pPr>
            <a:r>
              <a:rPr lang="en-US" altLang="en-US" sz="2800" b="0" dirty="0">
                <a:latin typeface="Calibri" panose="020F0502020204030204" pitchFamily="34" charset="0"/>
              </a:rPr>
              <a:t>Small xfers can “block” behind large xfer</a:t>
            </a:r>
            <a:endParaRPr lang="en-US" altLang="en-US" sz="2800" b="0" dirty="0">
              <a:solidFill>
                <a:srgbClr val="800000"/>
              </a:solidFill>
              <a:latin typeface="Calibri" panose="020F0502020204030204" pitchFamily="34" charset="0"/>
            </a:endParaRPr>
          </a:p>
          <a:p>
            <a:pPr marL="457200" indent="-457200" algn="l">
              <a:spcBef>
                <a:spcPts val="700"/>
              </a:spcBef>
              <a:buClr>
                <a:srgbClr val="7A0000"/>
              </a:buClr>
              <a:buFont typeface="Arial" panose="020B0604020202020204" pitchFamily="34" charset="0"/>
              <a:buChar char="•"/>
            </a:pPr>
            <a:r>
              <a:rPr lang="en-US" altLang="en-US" sz="3200" b="0" dirty="0">
                <a:solidFill>
                  <a:srgbClr val="800000"/>
                </a:solidFill>
                <a:latin typeface="Calibri" panose="020F0502020204030204" pitchFamily="34" charset="0"/>
              </a:rPr>
              <a:t>No reordering</a:t>
            </a:r>
            <a:endParaRPr lang="en-US" altLang="en-US" sz="3200" b="0" dirty="0">
              <a:latin typeface="Calibri" panose="020F0502020204030204" pitchFamily="34" charset="0"/>
            </a:endParaRPr>
          </a:p>
          <a:p>
            <a:pPr marL="740664" lvl="1" algn="l">
              <a:spcBef>
                <a:spcPts val="700"/>
              </a:spcBef>
              <a:spcAft>
                <a:spcPts val="1600"/>
              </a:spcAft>
              <a:buFont typeface="Arial" panose="020B0604020202020204" pitchFamily="34" charset="0"/>
              <a:buChar char="–"/>
            </a:pPr>
            <a:r>
              <a:rPr lang="en-US" altLang="en-US" sz="2800" b="0" dirty="0">
                <a:latin typeface="Calibri" panose="020F0502020204030204" pitchFamily="34" charset="0"/>
              </a:rPr>
              <a:t>HTTP response does not “identify” which request it’s in response to; obvious in simple request/response</a:t>
            </a:r>
          </a:p>
          <a:p>
            <a:pPr marL="457200" indent="-457200" algn="l">
              <a:spcBef>
                <a:spcPts val="7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200" b="0" dirty="0">
                <a:solidFill>
                  <a:srgbClr val="800000"/>
                </a:solidFill>
                <a:latin typeface="Calibri" panose="020F0502020204030204" pitchFamily="34" charset="0"/>
              </a:rPr>
              <a:t>Can behave </a:t>
            </a:r>
            <a:r>
              <a:rPr lang="en-US" altLang="en-US" sz="3200" b="0" i="1" dirty="0">
                <a:solidFill>
                  <a:srgbClr val="800000"/>
                </a:solidFill>
                <a:latin typeface="Calibri" panose="020F0502020204030204" pitchFamily="34" charset="0"/>
              </a:rPr>
              <a:t>worse</a:t>
            </a:r>
            <a:r>
              <a:rPr lang="en-US" altLang="en-US" sz="3200" b="0" dirty="0">
                <a:solidFill>
                  <a:srgbClr val="800000"/>
                </a:solidFill>
                <a:latin typeface="Calibri" panose="020F0502020204030204" pitchFamily="34" charset="0"/>
              </a:rPr>
              <a:t> than parallel + persistent</a:t>
            </a:r>
          </a:p>
          <a:p>
            <a:pPr marL="857250" lvl="1" indent="-457200" algn="l">
              <a:spcBef>
                <a:spcPts val="700"/>
              </a:spcBef>
              <a:buClr>
                <a:schemeClr val="tx1"/>
              </a:buClr>
              <a:buFont typeface="System Font Regular"/>
              <a:buChar char="—"/>
            </a:pPr>
            <a:r>
              <a:rPr lang="en-US" altLang="en-US" sz="2800" b="0" dirty="0">
                <a:latin typeface="Calibri" panose="020F0502020204030204" pitchFamily="34" charset="0"/>
              </a:rPr>
              <a:t>Can send expensive query 1 on conn 1, while sending many cheap queries on conn 2</a:t>
            </a:r>
          </a:p>
          <a:p>
            <a:pPr marL="857250" lvl="1" indent="-457200" algn="l">
              <a:spcBef>
                <a:spcPts val="7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endParaRPr lang="en-US" altLang="en-US" sz="3200" b="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3C68F661-18AA-A048-B0A4-5E2A623D3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47700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C0F6D234-73C7-C747-BD4B-5F77A8A00421}" type="slidenum">
              <a:rPr lang="en-US" altLang="en-US" sz="1200" b="0">
                <a:solidFill>
                  <a:srgbClr val="898989"/>
                </a:solidFill>
              </a:rPr>
              <a:pPr algn="r">
                <a:buClrTx/>
                <a:buFontTx/>
                <a:buNone/>
              </a:pPr>
              <a:t>7</a:t>
            </a:fld>
            <a:endParaRPr lang="en-US" altLang="en-US" sz="1200" b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293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BDBF5-9CBA-A34A-98BF-5C081CF66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Google’s SPDY -&gt; HTTP/2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DCE8F-DC2C-9F4F-9D73-637E2BAB4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Server “push” for content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One client request, multiple responses</a:t>
            </a:r>
          </a:p>
          <a:p>
            <a:pPr marL="857250" lvl="1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/>
              <a:t>After all, server knows that after parsing HTML, client will immediately request embedded URLs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Better pipelining and xfer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Multiplexing multiple xfers w/o HOL blocking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Request prioritization</a:t>
            </a:r>
          </a:p>
          <a:p>
            <a:pPr marL="857250" lvl="1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/>
              <a:t>Header compression</a:t>
            </a:r>
          </a:p>
          <a:p>
            <a:pPr marL="0" indent="0">
              <a:buNone/>
            </a:pPr>
            <a:r>
              <a:rPr lang="en-US" sz="2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https://developers.</a:t>
            </a:r>
            <a:r>
              <a:rPr lang="en-US" sz="22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</a:t>
            </a:r>
            <a:r>
              <a:rPr lang="en-US" sz="2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.com/web/fundamentals/performance/http2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05978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873A6D-899E-6F4A-B2CD-F6545AA22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28600"/>
            <a:ext cx="7208274" cy="59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8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20278</TotalTime>
  <Words>1859</Words>
  <Application>Microsoft Macintosh PowerPoint</Application>
  <PresentationFormat>On-screen Show (4:3)</PresentationFormat>
  <Paragraphs>558</Paragraphs>
  <Slides>43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ＭＳ Ｐゴシック</vt:lpstr>
      <vt:lpstr>Arial</vt:lpstr>
      <vt:lpstr>Calibri</vt:lpstr>
      <vt:lpstr>Courier New</vt:lpstr>
      <vt:lpstr>Helvetica</vt:lpstr>
      <vt:lpstr>System Font Regular</vt:lpstr>
      <vt:lpstr>Times New Roman</vt:lpstr>
      <vt:lpstr>Wingdings</vt:lpstr>
      <vt:lpstr>ZapfDingbats</vt:lpstr>
      <vt:lpstr>Office Theme</vt:lpstr>
      <vt:lpstr>Clip</vt:lpstr>
      <vt:lpstr>Photo Editor Photo</vt:lpstr>
      <vt:lpstr>Content Distribution Networks (CDNs)</vt:lpstr>
      <vt:lpstr>Continuation of Lec 15</vt:lpstr>
      <vt:lpstr>HTTP xfer = single object Web pages = many objects</vt:lpstr>
      <vt:lpstr>nytimes.com</vt:lpstr>
      <vt:lpstr>PowerPoint Presentation</vt:lpstr>
      <vt:lpstr>Three approaches to multiple requests</vt:lpstr>
      <vt:lpstr>PowerPoint Presentation</vt:lpstr>
      <vt:lpstr>Google’s SPDY -&gt; HTTP/2</vt:lpstr>
      <vt:lpstr>PowerPoint Presentation</vt:lpstr>
      <vt:lpstr>PowerPoint Presentation</vt:lpstr>
      <vt:lpstr>Why Web Caching?</vt:lpstr>
      <vt:lpstr>Single Server, Poor Performance</vt:lpstr>
      <vt:lpstr>Skewed Popularity of Web Traffic</vt:lpstr>
      <vt:lpstr>Proxy Caches</vt:lpstr>
      <vt:lpstr>Forward Proxy</vt:lpstr>
      <vt:lpstr>Reverse Proxy</vt:lpstr>
      <vt:lpstr>Google Design</vt:lpstr>
      <vt:lpstr>Proxy Caches</vt:lpstr>
      <vt:lpstr>Proxy Caches</vt:lpstr>
      <vt:lpstr>Modern HTTP Video-on-Demand</vt:lpstr>
      <vt:lpstr>Content Distribution Networks</vt:lpstr>
      <vt:lpstr>Content Distribution Network</vt:lpstr>
      <vt:lpstr>Server Selection Policy</vt:lpstr>
      <vt:lpstr>Server Selection Mechanism</vt:lpstr>
      <vt:lpstr>Server Selection Mechanism</vt:lpstr>
      <vt:lpstr>Server Selection Mechanism</vt:lpstr>
      <vt:lpstr>How Akamai Works</vt:lpstr>
      <vt:lpstr>Akamai Statistics</vt:lpstr>
      <vt:lpstr>How Akamai Uses DNS</vt:lpstr>
      <vt:lpstr>How Akamai Uses DNS</vt:lpstr>
      <vt:lpstr>How Akamai Uses DNS</vt:lpstr>
      <vt:lpstr>How Akamai Uses DNS</vt:lpstr>
      <vt:lpstr>How Akamai Uses DNS</vt:lpstr>
      <vt:lpstr>How Akamai Uses DNS</vt:lpstr>
      <vt:lpstr>How Akamai Uses DNS</vt:lpstr>
      <vt:lpstr>How Akamai Works: Cache Hit</vt:lpstr>
      <vt:lpstr>Mapping System</vt:lpstr>
      <vt:lpstr>Routing Client Requests within Map</vt:lpstr>
      <vt:lpstr>Selecting server inside cluster</vt:lpstr>
      <vt:lpstr>Adapting to Failures</vt:lpstr>
      <vt:lpstr>Akamai Transport Optimizations</vt:lpstr>
      <vt:lpstr>Akamai Application Optimizations</vt:lpstr>
      <vt:lpstr>Conclusion</vt:lpstr>
    </vt:vector>
  </TitlesOfParts>
  <Company>Princeton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Freedman</cp:lastModifiedBy>
  <cp:revision>1772</cp:revision>
  <cp:lastPrinted>2020-04-05T15:13:57Z</cp:lastPrinted>
  <dcterms:created xsi:type="dcterms:W3CDTF">2014-03-24T03:17:35Z</dcterms:created>
  <dcterms:modified xsi:type="dcterms:W3CDTF">2020-04-05T15:14:03Z</dcterms:modified>
</cp:coreProperties>
</file>