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1" r:id="rId1"/>
  </p:sldMasterIdLst>
  <p:notesMasterIdLst>
    <p:notesMasterId r:id="rId38"/>
  </p:notesMasterIdLst>
  <p:handoutMasterIdLst>
    <p:handoutMasterId r:id="rId39"/>
  </p:handoutMasterIdLst>
  <p:sldIdLst>
    <p:sldId id="257" r:id="rId2"/>
    <p:sldId id="260" r:id="rId3"/>
    <p:sldId id="263" r:id="rId4"/>
    <p:sldId id="262" r:id="rId5"/>
    <p:sldId id="264" r:id="rId6"/>
    <p:sldId id="320" r:id="rId7"/>
    <p:sldId id="321" r:id="rId8"/>
    <p:sldId id="322" r:id="rId9"/>
    <p:sldId id="323" r:id="rId10"/>
    <p:sldId id="333" r:id="rId11"/>
    <p:sldId id="334" r:id="rId12"/>
    <p:sldId id="275" r:id="rId13"/>
    <p:sldId id="278" r:id="rId14"/>
    <p:sldId id="351" r:id="rId15"/>
    <p:sldId id="277" r:id="rId16"/>
    <p:sldId id="356" r:id="rId17"/>
    <p:sldId id="364" r:id="rId18"/>
    <p:sldId id="324" r:id="rId19"/>
    <p:sldId id="279" r:id="rId20"/>
    <p:sldId id="343" r:id="rId21"/>
    <p:sldId id="352" r:id="rId22"/>
    <p:sldId id="363" r:id="rId23"/>
    <p:sldId id="280" r:id="rId24"/>
    <p:sldId id="335" r:id="rId25"/>
    <p:sldId id="347" r:id="rId26"/>
    <p:sldId id="348" r:id="rId27"/>
    <p:sldId id="365" r:id="rId28"/>
    <p:sldId id="366" r:id="rId29"/>
    <p:sldId id="367" r:id="rId30"/>
    <p:sldId id="328" r:id="rId31"/>
    <p:sldId id="327" r:id="rId32"/>
    <p:sldId id="359" r:id="rId33"/>
    <p:sldId id="362" r:id="rId34"/>
    <p:sldId id="345" r:id="rId35"/>
    <p:sldId id="368" r:id="rId36"/>
    <p:sldId id="350" r:id="rId37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8"/>
    <p:restoredTop sz="91429"/>
  </p:normalViewPr>
  <p:slideViewPr>
    <p:cSldViewPr>
      <p:cViewPr varScale="1">
        <p:scale>
          <a:sx n="45" d="100"/>
          <a:sy n="45" d="100"/>
        </p:scale>
        <p:origin x="190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296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980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C6EC285B-E1AD-714D-9E3C-783F36D8493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0D1FC5E1-6B8D-E448-B98E-96F13275AC9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>
            <a:extLst>
              <a:ext uri="{FF2B5EF4-FFF2-40B4-BE49-F238E27FC236}">
                <a16:creationId xmlns:a16="http://schemas.microsoft.com/office/drawing/2014/main" id="{13A25AFF-4C16-1645-A42A-5E31F2D7EF6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>
            <a:extLst>
              <a:ext uri="{FF2B5EF4-FFF2-40B4-BE49-F238E27FC236}">
                <a16:creationId xmlns:a16="http://schemas.microsoft.com/office/drawing/2014/main" id="{BA1F0399-4970-9E40-823F-79FEEF0178D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71DA0AC1-83CA-0841-B831-C81F091F3CB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4593D609-C0EB-CC4A-A1A1-CC2270888DD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D18C533D-2919-1645-910C-707016DF00B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192704A9-EAA5-0A4A-A02F-11B25AB5EE6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6133" name="Rectangle 5">
            <a:extLst>
              <a:ext uri="{FF2B5EF4-FFF2-40B4-BE49-F238E27FC236}">
                <a16:creationId xmlns:a16="http://schemas.microsoft.com/office/drawing/2014/main" id="{47CF14CA-30E9-8743-A911-318456D29DA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>
            <a:extLst>
              <a:ext uri="{FF2B5EF4-FFF2-40B4-BE49-F238E27FC236}">
                <a16:creationId xmlns:a16="http://schemas.microsoft.com/office/drawing/2014/main" id="{131D4FC0-A37D-1445-9C60-2B21F868F7A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>
            <a:extLst>
              <a:ext uri="{FF2B5EF4-FFF2-40B4-BE49-F238E27FC236}">
                <a16:creationId xmlns:a16="http://schemas.microsoft.com/office/drawing/2014/main" id="{8B89C8D4-158F-A84F-9724-FB18663EAE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anose="02020603050405020304" pitchFamily="18" charset="0"/>
              </a:defRPr>
            </a:lvl1pPr>
          </a:lstStyle>
          <a:p>
            <a:fld id="{1F890DFA-9D19-E241-969F-A7FF9AA3ECA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393901B1-E429-2F43-8A6B-E04A47A60B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84AD1D8-E9AE-334F-B247-0A801FB04980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45D994D7-E710-AA40-9459-3F80906F0B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6F668B9A-C2B3-634B-B045-4054CA4A78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6E314DD6-913D-A14E-8338-B12FBD7EAC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2CBC74A-DF6A-4848-BB84-238294E051DA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19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D23AFEFA-E574-0E45-828C-6E9F6CA977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2C242EC6-4C2D-9740-A5D8-A76B15E98E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26051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>
            <a:extLst>
              <a:ext uri="{FF2B5EF4-FFF2-40B4-BE49-F238E27FC236}">
                <a16:creationId xmlns:a16="http://schemas.microsoft.com/office/drawing/2014/main" id="{3AD9324A-6335-4E45-BA41-0F1491469C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411D6E8-2612-2E4E-AFF1-E1234581AAE9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20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91139" name="Rectangle 2">
            <a:extLst>
              <a:ext uri="{FF2B5EF4-FFF2-40B4-BE49-F238E27FC236}">
                <a16:creationId xmlns:a16="http://schemas.microsoft.com/office/drawing/2014/main" id="{89B2CCD5-AD6E-1A43-883E-3DD54CCA4C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>
            <a:extLst>
              <a:ext uri="{FF2B5EF4-FFF2-40B4-BE49-F238E27FC236}">
                <a16:creationId xmlns:a16="http://schemas.microsoft.com/office/drawing/2014/main" id="{04444779-0A62-4F45-82AF-6412A1634B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03006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2F6B2EE4-1CBE-D141-A913-1328278CA3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332FC30-921E-894B-BF33-169C82BDCE2B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21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A4075150-709A-9042-B078-2D49C86FD2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A3BCA79F-7388-0942-9C29-0B0FAB021B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420964CD-8676-1344-80A7-C276D9D26C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2A13036-E3DD-1748-802C-633981AD8E90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23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180B0693-3FC8-4145-9003-5F74C117D5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0423B5F7-33AC-BF42-B7D5-87D18B7A1C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14A866A5-6EF2-6E4E-AB0D-E454EC8B17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1910B16-0B80-E747-9D9D-A0A324DA56B0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24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096E6D94-B6C3-3A4B-A416-710CC89066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A47C9685-9395-2048-BB05-BD5AD71EC9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5C44F12B-7C04-B842-B416-DFBC817452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DC37970-999A-C14D-A589-7E178CD15ABB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30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445442B7-FC47-E444-BB14-3178EEAAE8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DABDC5AD-6421-DC43-B6EE-DB66F27655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>
            <a:extLst>
              <a:ext uri="{FF2B5EF4-FFF2-40B4-BE49-F238E27FC236}">
                <a16:creationId xmlns:a16="http://schemas.microsoft.com/office/drawing/2014/main" id="{14CD06DD-6D80-3047-942F-0DAB547AA6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6477EC1-9546-9C40-8FCF-C67C2DDF6928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34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93187" name="Rectangle 2">
            <a:extLst>
              <a:ext uri="{FF2B5EF4-FFF2-40B4-BE49-F238E27FC236}">
                <a16:creationId xmlns:a16="http://schemas.microsoft.com/office/drawing/2014/main" id="{B5144246-F8C0-B94A-AC71-EF89998C6D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>
            <a:extLst>
              <a:ext uri="{FF2B5EF4-FFF2-40B4-BE49-F238E27FC236}">
                <a16:creationId xmlns:a16="http://schemas.microsoft.com/office/drawing/2014/main" id="{F4433036-259F-AC41-87A2-BC48FF9D3E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8185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FD3AD6FE-46CB-5945-A408-7B658D3943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7450105-FC9B-104E-9440-F31DBDC17C0B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10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1D1E5CC4-A51B-6D48-8893-F31A0F6D15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B336A3B3-E559-0E46-896B-03ED185AA4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218165A2-2D1E-8D4C-BBC3-02A2FE0100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80237B0-F12E-4D40-B7EB-8F1A7BF687F4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11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C8BAAC6B-2E6B-C848-933B-C435925744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F6D7C7A9-ACA9-ED4E-9F78-999624C1AC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ADC70803-15B8-CF40-93A3-B16F13010C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65A626C-FCDD-434F-8AD2-27EB91FADFCF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12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FC2BD824-363A-9044-AB17-8A5CFA070E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67038" y="539750"/>
            <a:ext cx="3668712" cy="2751138"/>
          </a:xfrm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BDEF237E-5B08-374E-AEDD-8B2BD21CF3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37655" y="3477382"/>
            <a:ext cx="7125891" cy="3302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FC931AE1-7386-C148-98C7-3DFBF47795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8A35755-70DF-EC4D-A3F9-F2947EFACC10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13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0284A2EE-9FF9-654F-A21D-CD948E5217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67038" y="539750"/>
            <a:ext cx="3668712" cy="2751138"/>
          </a:xfrm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653BE686-8D7A-FF4D-85A2-3E9AB6FB2F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37655" y="3477382"/>
            <a:ext cx="7125891" cy="3302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FE3C75EC-BB4C-F249-8C95-75D7605F1F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1B7F0BC-A3AE-F447-BD76-14650B9B3E75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14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308C9D3C-12A7-CB44-9417-3DE6C5314E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13224679-73DA-A346-8E67-9908A8387A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9081B24F-0159-8946-AFDD-775E9AD54D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690B08F-67EE-4C4C-8696-F7C24C5A5BA9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15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F6AACA58-8F75-6B4D-9409-EC03BCBEF2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C1C2DD38-DF0C-234C-BDF0-042F26348D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9380BAE2-B73A-D745-900C-211DF381CD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6EB6899-FB38-5D4D-9B43-317752CA78F0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16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6149167A-9799-6B49-AA3B-F4C51FE31F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361C0F99-C771-FB40-94AA-C7B23D6A01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9380BAE2-B73A-D745-900C-211DF381CD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6EB6899-FB38-5D4D-9B43-317752CA78F0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17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6149167A-9799-6B49-AA3B-F4C51FE31F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361C0F99-C771-FB40-94AA-C7B23D6A01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6326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B7635-B865-384B-A978-549423915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D3E07D-BF94-1D49-AA7B-CB843AFF6F89}" type="datetime1">
              <a:rPr lang="en-US" altLang="en-US"/>
              <a:pPr/>
              <a:t>3/28/20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339EB-780A-F344-A160-596E40621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39DE7C-FD30-1B40-AFFF-D85125430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E2023-EF49-D046-9F9A-806D06CF81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1432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6725F-4D2E-1548-A422-73EA5609C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1359F4-75F1-B645-B068-8E87E74EEB78}" type="datetime1">
              <a:rPr lang="en-US" altLang="en-US"/>
              <a:pPr/>
              <a:t>3/28/20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D0B4D-38AE-634F-85AB-33B3712D6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3143B-87B1-F84C-9084-05D3B853E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92D52B-16E1-1644-9D3D-D93C6106F7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9641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05FAE-8439-2644-A8B4-006BC8BFF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52AD41-1E1D-484F-A960-457CFCD86F01}" type="datetime1">
              <a:rPr lang="en-US" altLang="en-US"/>
              <a:pPr/>
              <a:t>3/28/20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D4E8EF-47AF-7F4A-A018-AB8C25A5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79C5E-652D-E248-9AFD-07A4C3B91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2D5CC5-13F5-3948-8634-6BA95B30CC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4602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84582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38600"/>
            <a:ext cx="84582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FC3790-0AED-604F-A86C-7EB28C97F3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fld id="{AF1F2DF3-635C-3A45-A001-976E37FDE8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0071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1529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219200"/>
            <a:ext cx="41529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48AAB5-B05D-844A-8722-8A4C2B1152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fld id="{18C3464A-5D3A-B04A-B33E-A14BA7D50C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0908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1529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2500" y="1219200"/>
            <a:ext cx="41529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4038600"/>
            <a:ext cx="84582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30325-9B1C-F74B-A039-7545E4D6A5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fld id="{3221CF7C-8B4B-2444-9EDE-DB3871D8EA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0397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8D44D-8022-BA49-9AF7-449E2559F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009644-FCA2-734E-A8A0-E26E165916CE}" type="datetime1">
              <a:rPr lang="en-US" altLang="en-US"/>
              <a:pPr/>
              <a:t>3/28/20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6D4E1-CDB2-484B-9EB1-EB0DCDA96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B4BD0C-E63E-854C-964F-BFEF2DB13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EE6F4C-7AB5-2147-9C64-84C34F852E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3106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7815CD-EDCE-5540-AD42-29AC25704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612ECA-3E83-E145-BF68-6CF848512B6A}" type="datetime1">
              <a:rPr lang="en-US" altLang="en-US"/>
              <a:pPr/>
              <a:t>3/28/20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97CEC-1220-8445-AA84-831FDD244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3DCF8-6FE6-B549-A8F0-57E0870C7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7C2DFF-C4EA-3D45-99FB-846FD7D312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0322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0EDD5A5-8719-234A-8E65-48ABB1B65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EAB166-75E4-564F-BA57-0990E2F8D805}" type="datetime1">
              <a:rPr lang="en-US" altLang="en-US"/>
              <a:pPr/>
              <a:t>3/28/20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057FBF8-B21A-BF47-A20F-661A2430E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6F7EFF4-77CE-CE4E-932F-66BC80783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83B6D5-3E53-304C-9F76-188C58BDD8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5241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3156B8F-3C49-9B4C-8EF3-973112777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5F1596-AE37-4444-A55E-A8933989512B}" type="datetime1">
              <a:rPr lang="en-US" altLang="en-US"/>
              <a:pPr/>
              <a:t>3/28/20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06671B2-ACD7-5E49-970E-6CD999E25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B717BB3-D66B-294E-AAF8-7218F175B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294E06-A317-E84F-B869-8102910372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8772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2601AA9-381B-254E-8925-B7A44EAEA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3FEC6C-70C3-D243-A1D0-2FF1B8B068B1}" type="datetime1">
              <a:rPr lang="en-US" altLang="en-US"/>
              <a:pPr/>
              <a:t>3/28/20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A0363C4-0ED5-6640-9C10-44C8B8B72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A1A547D-D69A-A049-A416-A7BCBEE2A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CA993-DAC1-E04E-8E2C-D8285EC883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6861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0244190-EDDA-154E-9753-D226A413A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242362-8925-1C4D-AE2E-83AFE24F75B7}" type="datetime1">
              <a:rPr lang="en-US" altLang="en-US"/>
              <a:pPr/>
              <a:t>3/28/20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836113E-74E3-1846-92FF-C3496465C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631D4E7-1B11-5747-B031-E8AF0DD32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728D9-BF85-6347-9555-88783BD94E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1847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36D0F19-AAEE-FA4E-AD46-9909E86A9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4E1252-45F4-A346-884F-1EAF60C86A69}" type="datetime1">
              <a:rPr lang="en-US" altLang="en-US"/>
              <a:pPr/>
              <a:t>3/28/20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7980694-E125-4F48-BC34-E80BB8DD4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513CD78-D8CB-434C-B349-4478AE6BE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004F57-140C-FD4D-85C0-889856871D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877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B4FDE8D-75D6-6043-8568-FC2CB8031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F7F0FD-2E42-3F43-ABC0-406F6675AE31}" type="datetime1">
              <a:rPr lang="en-US" altLang="en-US"/>
              <a:pPr/>
              <a:t>3/28/20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7791E74-B682-064A-8334-510BE77D9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61E3232-E092-344B-B1A2-0C4445D7F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2A6C31-EC91-1C42-B9EC-C6519DDC07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0790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9C9DAB6-8EB8-E444-A59D-FEE9856AC78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A26318-4E27-064F-B3AA-53B82D32E9F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81000" y="1219200"/>
            <a:ext cx="8534400" cy="490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F85F7B-AE26-5648-AD97-5F95FB84C2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98989"/>
                </a:solidFill>
              </a:defRPr>
            </a:lvl1pPr>
          </a:lstStyle>
          <a:p>
            <a:fld id="{928F681D-6FC0-8843-A2AC-F72BD39883F8}" type="datetime1">
              <a:rPr lang="en-US" altLang="en-US"/>
              <a:pPr/>
              <a:t>3/28/20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BD0D6C-74B3-6143-9C33-0FADDF61A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375C5-355D-124F-B1DE-EA9FA4DBBA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DAFF0226-ADCC-D343-B6B2-01B88424686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  <p:sldLayoutId id="2147483973" r:id="rId13"/>
    <p:sldLayoutId id="2147483974" r:id="rId14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0090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800000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ot-servers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nn.com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9AE061B-A45C-E240-BC60-6358EA9993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3048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5400" dirty="0">
                <a:ea typeface="ＭＳ Ｐゴシック" panose="020B0600070205080204" pitchFamily="34" charset="-128"/>
              </a:rPr>
              <a:t>Discovery and DNS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D428FD4-E964-1844-9E11-41C3E8AD36E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4343400"/>
            <a:ext cx="9144000" cy="34290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000090"/>
                </a:solidFill>
                <a:ea typeface="ＭＳ Ｐゴシック" panose="020B0600070205080204" pitchFamily="34" charset="-128"/>
              </a:rPr>
              <a:t>Mike Freedman</a:t>
            </a:r>
          </a:p>
          <a:p>
            <a:pPr eaLnBrk="1" hangingPunct="1">
              <a:spcAft>
                <a:spcPts val="2400"/>
              </a:spcAft>
            </a:pPr>
            <a:r>
              <a:rPr lang="en-US" altLang="en-US" dirty="0">
                <a:solidFill>
                  <a:srgbClr val="000090"/>
                </a:solidFill>
                <a:ea typeface="ＭＳ Ｐゴシック" panose="020B0600070205080204" pitchFamily="34" charset="-128"/>
              </a:rPr>
              <a:t>COS 461: Computer Networks</a:t>
            </a:r>
            <a:endParaRPr lang="en-US" altLang="en-US" sz="2600" dirty="0">
              <a:solidFill>
                <a:srgbClr val="262626"/>
              </a:solidFill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600" dirty="0">
                <a:solidFill>
                  <a:srgbClr val="262626"/>
                </a:solidFill>
                <a:ea typeface="ＭＳ Ｐゴシック" panose="020B0600070205080204" pitchFamily="34" charset="-128"/>
              </a:rPr>
              <a:t>http://</a:t>
            </a:r>
            <a:r>
              <a:rPr lang="en-US" altLang="en-US" sz="2600" dirty="0" err="1">
                <a:solidFill>
                  <a:srgbClr val="262626"/>
                </a:solidFill>
                <a:ea typeface="ＭＳ Ｐゴシック" panose="020B0600070205080204" pitchFamily="34" charset="-128"/>
              </a:rPr>
              <a:t>www.cs.princeton.edu</a:t>
            </a:r>
            <a:r>
              <a:rPr lang="en-US" altLang="en-US" sz="2600" dirty="0">
                <a:solidFill>
                  <a:srgbClr val="262626"/>
                </a:solidFill>
                <a:ea typeface="ＭＳ Ｐゴシック" panose="020B0600070205080204" pitchFamily="34" charset="-128"/>
              </a:rPr>
              <a:t>/courses/archive/spr20/cos461/</a:t>
            </a:r>
          </a:p>
        </p:txBody>
      </p:sp>
      <p:pic>
        <p:nvPicPr>
          <p:cNvPr id="18436" name="Picture 4">
            <a:extLst>
              <a:ext uri="{FF2B5EF4-FFF2-40B4-BE49-F238E27FC236}">
                <a16:creationId xmlns:a16="http://schemas.microsoft.com/office/drawing/2014/main" id="{8BC84ACF-6993-3C46-9373-8B25790DD2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075" y="0"/>
            <a:ext cx="514985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64B8BA7-12CB-824F-9DC7-C1309C3317D1}"/>
              </a:ext>
            </a:extLst>
          </p:cNvPr>
          <p:cNvSpPr txBox="1"/>
          <p:nvPr/>
        </p:nvSpPr>
        <p:spPr>
          <a:xfrm>
            <a:off x="5867400" y="2908300"/>
            <a:ext cx="1600200" cy="1539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" dirty="0">
                <a:solidFill>
                  <a:schemeClr val="bg1">
                    <a:lumMod val="65000"/>
                  </a:schemeClr>
                </a:solidFill>
                <a:latin typeface="Courier New" pitchFamily="-1" charset="0"/>
                <a:ea typeface="+mn-ea"/>
              </a:rPr>
              <a:t>http://mosaic.cnfolio.com/B101CW2011Article581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3166BF4D-0B6E-DE45-9B13-2ECAEFED68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Strawman Solution #1: Local File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5BEA556A-97B4-0B47-922C-638C4D28ED1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Original name to address mapping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Flat namespace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/etc/hosts 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SRI kept main copy</a:t>
            </a:r>
          </a:p>
          <a:p>
            <a:pPr lvl="1" eaLnBrk="1" hangingPunct="1">
              <a:spcAft>
                <a:spcPts val="24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Downloaded regularly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Count of hosts was increasing: moving from a machine per domain to </a:t>
            </a:r>
            <a:r>
              <a:rPr lang="en-US" altLang="en-US">
                <a:ea typeface="ＭＳ Ｐゴシック" panose="020B0600070205080204" pitchFamily="34" charset="-128"/>
                <a:sym typeface="Wingdings" pitchFamily="2" charset="2"/>
              </a:rPr>
              <a:t>machine per user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Many more downloads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Many more updates</a:t>
            </a: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9190536A-F499-E648-9773-F77488D6B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DBE9F0C-5AD7-4C46-A8BF-D0E5B5A71994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10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CE0A4D28-4A60-C249-840D-714DD3F5CD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100">
                <a:ea typeface="ＭＳ Ｐゴシック" panose="020B0600070205080204" pitchFamily="34" charset="-128"/>
              </a:rPr>
              <a:t>Strawman Solution #2: Central Server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9D384917-1595-9240-9897-9A83396719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Central server</a:t>
            </a:r>
          </a:p>
          <a:p>
            <a:pPr lvl="1" eaLnBrk="1" hangingPunct="1"/>
            <a:r>
              <a:rPr lang="en-US" altLang="en-US" sz="2600">
                <a:ea typeface="ＭＳ Ｐゴシック" panose="020B0600070205080204" pitchFamily="34" charset="-128"/>
              </a:rPr>
              <a:t>One place where all mappings are stored</a:t>
            </a:r>
          </a:p>
          <a:p>
            <a:pPr lvl="1" eaLnBrk="1" hangingPunct="1">
              <a:spcAft>
                <a:spcPts val="600"/>
              </a:spcAft>
            </a:pPr>
            <a:r>
              <a:rPr lang="en-US" altLang="en-US" sz="2600">
                <a:ea typeface="ＭＳ Ｐゴシック" panose="020B0600070205080204" pitchFamily="34" charset="-128"/>
              </a:rPr>
              <a:t>All queries go to the central server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Many practical problems</a:t>
            </a:r>
          </a:p>
          <a:p>
            <a:pPr lvl="1" eaLnBrk="1" hangingPunct="1"/>
            <a:r>
              <a:rPr lang="en-US" altLang="en-US" sz="2600">
                <a:ea typeface="ＭＳ Ｐゴシック" panose="020B0600070205080204" pitchFamily="34" charset="-128"/>
              </a:rPr>
              <a:t>Single point of failure</a:t>
            </a:r>
          </a:p>
          <a:p>
            <a:pPr lvl="1" eaLnBrk="1" hangingPunct="1"/>
            <a:r>
              <a:rPr lang="en-US" altLang="en-US" sz="2600">
                <a:ea typeface="ＭＳ Ｐゴシック" panose="020B0600070205080204" pitchFamily="34" charset="-128"/>
              </a:rPr>
              <a:t>High traffic volume</a:t>
            </a:r>
          </a:p>
          <a:p>
            <a:pPr lvl="1" eaLnBrk="1" hangingPunct="1"/>
            <a:r>
              <a:rPr lang="en-US" altLang="en-US" sz="2600">
                <a:ea typeface="ＭＳ Ｐゴシック" panose="020B0600070205080204" pitchFamily="34" charset="-128"/>
              </a:rPr>
              <a:t>Distant centralized database</a:t>
            </a:r>
          </a:p>
          <a:p>
            <a:pPr lvl="1" eaLnBrk="1" hangingPunct="1"/>
            <a:r>
              <a:rPr lang="en-US" altLang="en-US" sz="2600">
                <a:ea typeface="ＭＳ Ｐゴシック" panose="020B0600070205080204" pitchFamily="34" charset="-128"/>
              </a:rPr>
              <a:t>Single point of update</a:t>
            </a:r>
          </a:p>
          <a:p>
            <a:pPr lvl="1" eaLnBrk="1" hangingPunct="1"/>
            <a:r>
              <a:rPr lang="en-US" altLang="en-US" sz="2600">
                <a:ea typeface="ＭＳ Ｐゴシック" panose="020B0600070205080204" pitchFamily="34" charset="-128"/>
              </a:rPr>
              <a:t>Does not scale</a:t>
            </a:r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1074DFF8-F424-4441-83A3-EB195F7CC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FDAA7E0-8B40-9D4A-A1C2-11EEBF550F7A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173508" name="Text Box 4">
            <a:extLst>
              <a:ext uri="{FF2B5EF4-FFF2-40B4-BE49-F238E27FC236}">
                <a16:creationId xmlns:a16="http://schemas.microsoft.com/office/drawing/2014/main" id="{BB3DB2FE-0EBC-F745-A466-22F52EEFA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943600"/>
            <a:ext cx="84867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600">
                <a:solidFill>
                  <a:srgbClr val="CC0000"/>
                </a:solidFill>
                <a:latin typeface="Helvetica" pitchFamily="2" charset="0"/>
              </a:rPr>
              <a:t>Need a distributed, hierarchical collection of servers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350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BAB9AE60-CBAD-9B46-9073-9A989AE31D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Domain Name System (DNS)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CBBAF59A-AFA4-5A4D-A612-E88ED239C9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Properties of DNS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Hierarchical name space divided into zones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Distributed over a collection of DNS servers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Hierarchy of DNS servers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Root servers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Top-level domain (TLD) servers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Authoritative DNS servers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Performing the translations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Local DNS servers and client resolvers</a:t>
            </a:r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C3459583-9C42-4244-8FBB-26FD7C2FE11B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286709FA-F8B5-2247-BBB2-B994D0DB9A3D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12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2">
            <a:extLst>
              <a:ext uri="{FF2B5EF4-FFF2-40B4-BE49-F238E27FC236}">
                <a16:creationId xmlns:a16="http://schemas.microsoft.com/office/drawing/2014/main" id="{9C3E0291-A3D0-D045-AFFB-3B6EB9BA0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DAB00DD4-D4DB-7341-B2E6-F11C22AFA56D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13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196A6D84-8C74-0143-8885-234652FC49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Distributed Hierarchical Database</a:t>
            </a:r>
          </a:p>
        </p:txBody>
      </p:sp>
      <p:sp>
        <p:nvSpPr>
          <p:cNvPr id="43012" name="Oval 3">
            <a:extLst>
              <a:ext uri="{FF2B5EF4-FFF2-40B4-BE49-F238E27FC236}">
                <a16:creationId xmlns:a16="http://schemas.microsoft.com/office/drawing/2014/main" id="{32BACE9F-630F-0C47-B4A0-C09B90D78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00" y="195897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13" name="Text Box 4">
            <a:extLst>
              <a:ext uri="{FF2B5EF4-FFF2-40B4-BE49-F238E27FC236}">
                <a16:creationId xmlns:a16="http://schemas.microsoft.com/office/drawing/2014/main" id="{65050BB7-9E53-3D40-8339-C6F186187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" y="2030413"/>
            <a:ext cx="63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com</a:t>
            </a:r>
          </a:p>
        </p:txBody>
      </p:sp>
      <p:sp>
        <p:nvSpPr>
          <p:cNvPr id="43014" name="Oval 5">
            <a:extLst>
              <a:ext uri="{FF2B5EF4-FFF2-40B4-BE49-F238E27FC236}">
                <a16:creationId xmlns:a16="http://schemas.microsoft.com/office/drawing/2014/main" id="{92D934BA-EDB5-B546-A2BA-13D53B7F3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325" y="195897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15" name="Text Box 6">
            <a:extLst>
              <a:ext uri="{FF2B5EF4-FFF2-40B4-BE49-F238E27FC236}">
                <a16:creationId xmlns:a16="http://schemas.microsoft.com/office/drawing/2014/main" id="{9C57449F-3833-E743-AC10-B04E0803D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5850" y="2030413"/>
            <a:ext cx="579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edu</a:t>
            </a:r>
          </a:p>
        </p:txBody>
      </p:sp>
      <p:grpSp>
        <p:nvGrpSpPr>
          <p:cNvPr id="43016" name="Group 7">
            <a:extLst>
              <a:ext uri="{FF2B5EF4-FFF2-40B4-BE49-F238E27FC236}">
                <a16:creationId xmlns:a16="http://schemas.microsoft.com/office/drawing/2014/main" id="{6D3894A1-7A46-5141-B6BD-6166B1F248EE}"/>
              </a:ext>
            </a:extLst>
          </p:cNvPr>
          <p:cNvGrpSpPr>
            <a:grpSpLocks/>
          </p:cNvGrpSpPr>
          <p:nvPr/>
        </p:nvGrpSpPr>
        <p:grpSpPr bwMode="auto">
          <a:xfrm>
            <a:off x="1966913" y="2201863"/>
            <a:ext cx="522287" cy="88900"/>
            <a:chOff x="1347" y="1706"/>
            <a:chExt cx="329" cy="56"/>
          </a:xfrm>
        </p:grpSpPr>
        <p:sp>
          <p:nvSpPr>
            <p:cNvPr id="43083" name="Oval 8">
              <a:extLst>
                <a:ext uri="{FF2B5EF4-FFF2-40B4-BE49-F238E27FC236}">
                  <a16:creationId xmlns:a16="http://schemas.microsoft.com/office/drawing/2014/main" id="{65DAC5AC-73C9-744B-AE57-C1E850F5F2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7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084" name="Oval 9">
              <a:extLst>
                <a:ext uri="{FF2B5EF4-FFF2-40B4-BE49-F238E27FC236}">
                  <a16:creationId xmlns:a16="http://schemas.microsoft.com/office/drawing/2014/main" id="{DDFC43A5-CA83-B645-AAFD-AE876287E6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3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085" name="Oval 10">
              <a:extLst>
                <a:ext uri="{FF2B5EF4-FFF2-40B4-BE49-F238E27FC236}">
                  <a16:creationId xmlns:a16="http://schemas.microsoft.com/office/drawing/2014/main" id="{F5186C14-157F-7B4A-9E67-ED4A6FE38C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0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43017" name="Oval 11">
            <a:extLst>
              <a:ext uri="{FF2B5EF4-FFF2-40B4-BE49-F238E27FC236}">
                <a16:creationId xmlns:a16="http://schemas.microsoft.com/office/drawing/2014/main" id="{C905B0D7-475E-3448-B014-FB63653E5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963" y="195897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18" name="Text Box 12">
            <a:extLst>
              <a:ext uri="{FF2B5EF4-FFF2-40B4-BE49-F238E27FC236}">
                <a16:creationId xmlns:a16="http://schemas.microsoft.com/office/drawing/2014/main" id="{3DD5F65C-598B-7C41-8335-33237E94E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4650" y="2030413"/>
            <a:ext cx="550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org</a:t>
            </a:r>
          </a:p>
        </p:txBody>
      </p:sp>
      <p:sp>
        <p:nvSpPr>
          <p:cNvPr id="43019" name="Rectangle 13">
            <a:extLst>
              <a:ext uri="{FF2B5EF4-FFF2-40B4-BE49-F238E27FC236}">
                <a16:creationId xmlns:a16="http://schemas.microsoft.com/office/drawing/2014/main" id="{9AB57C54-7021-3844-B3BB-F023660428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675" y="1884363"/>
            <a:ext cx="3405188" cy="758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20" name="Oval 14">
            <a:extLst>
              <a:ext uri="{FF2B5EF4-FFF2-40B4-BE49-F238E27FC236}">
                <a16:creationId xmlns:a16="http://schemas.microsoft.com/office/drawing/2014/main" id="{012FEB19-E9BC-7F4D-BFEA-ECDCBD61D3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2250" y="195897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21" name="Text Box 15">
            <a:extLst>
              <a:ext uri="{FF2B5EF4-FFF2-40B4-BE49-F238E27FC236}">
                <a16:creationId xmlns:a16="http://schemas.microsoft.com/office/drawing/2014/main" id="{8BD2EC73-1B68-8D4F-AD4E-6185919AD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0675" y="2030413"/>
            <a:ext cx="423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ac</a:t>
            </a:r>
          </a:p>
        </p:txBody>
      </p:sp>
      <p:sp>
        <p:nvSpPr>
          <p:cNvPr id="43022" name="Oval 16">
            <a:extLst>
              <a:ext uri="{FF2B5EF4-FFF2-40B4-BE49-F238E27FC236}">
                <a16:creationId xmlns:a16="http://schemas.microsoft.com/office/drawing/2014/main" id="{4C7C6675-B7F9-3B40-AA4D-5CD54FA35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0575" y="195897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23" name="Text Box 17">
            <a:extLst>
              <a:ext uri="{FF2B5EF4-FFF2-40B4-BE49-F238E27FC236}">
                <a16:creationId xmlns:a16="http://schemas.microsoft.com/office/drawing/2014/main" id="{636CD5F9-F5FA-FB45-A83D-F797D97BC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8200" y="202882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0066FF"/>
                </a:solidFill>
                <a:latin typeface="Times New Roman" panose="02020603050405020304" pitchFamily="18" charset="0"/>
              </a:rPr>
              <a:t>uk</a:t>
            </a:r>
          </a:p>
        </p:txBody>
      </p:sp>
      <p:grpSp>
        <p:nvGrpSpPr>
          <p:cNvPr id="43024" name="Group 18">
            <a:extLst>
              <a:ext uri="{FF2B5EF4-FFF2-40B4-BE49-F238E27FC236}">
                <a16:creationId xmlns:a16="http://schemas.microsoft.com/office/drawing/2014/main" id="{8C2C5086-FDEE-CD43-843D-4C967C46423F}"/>
              </a:ext>
            </a:extLst>
          </p:cNvPr>
          <p:cNvGrpSpPr>
            <a:grpSpLocks/>
          </p:cNvGrpSpPr>
          <p:nvPr/>
        </p:nvGrpSpPr>
        <p:grpSpPr bwMode="auto">
          <a:xfrm>
            <a:off x="4946650" y="2230438"/>
            <a:ext cx="522288" cy="88900"/>
            <a:chOff x="3703" y="1706"/>
            <a:chExt cx="329" cy="56"/>
          </a:xfrm>
        </p:grpSpPr>
        <p:sp>
          <p:nvSpPr>
            <p:cNvPr id="43080" name="Oval 19">
              <a:extLst>
                <a:ext uri="{FF2B5EF4-FFF2-40B4-BE49-F238E27FC236}">
                  <a16:creationId xmlns:a16="http://schemas.microsoft.com/office/drawing/2014/main" id="{20A0F26C-A12C-3042-9DE3-318A0D72B3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081" name="Oval 20">
              <a:extLst>
                <a:ext uri="{FF2B5EF4-FFF2-40B4-BE49-F238E27FC236}">
                  <a16:creationId xmlns:a16="http://schemas.microsoft.com/office/drawing/2014/main" id="{56F1DE21-B239-FD4D-BE19-B4B92C4713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9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082" name="Oval 21">
              <a:extLst>
                <a:ext uri="{FF2B5EF4-FFF2-40B4-BE49-F238E27FC236}">
                  <a16:creationId xmlns:a16="http://schemas.microsoft.com/office/drawing/2014/main" id="{AAAD58D7-11A2-6145-AF6F-77A6D2CEC0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6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43025" name="Oval 22">
            <a:extLst>
              <a:ext uri="{FF2B5EF4-FFF2-40B4-BE49-F238E27FC236}">
                <a16:creationId xmlns:a16="http://schemas.microsoft.com/office/drawing/2014/main" id="{7E28C853-CC2C-D14B-BD83-68A4501E1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5113" y="195897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26" name="Text Box 23">
            <a:extLst>
              <a:ext uri="{FF2B5EF4-FFF2-40B4-BE49-F238E27FC236}">
                <a16:creationId xmlns:a16="http://schemas.microsoft.com/office/drawing/2014/main" id="{3D11A549-E33C-A04E-AA72-095A06DE9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3375" y="2016125"/>
            <a:ext cx="48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zw</a:t>
            </a:r>
          </a:p>
        </p:txBody>
      </p:sp>
      <p:sp>
        <p:nvSpPr>
          <p:cNvPr id="43027" name="Rectangle 24">
            <a:extLst>
              <a:ext uri="{FF2B5EF4-FFF2-40B4-BE49-F238E27FC236}">
                <a16:creationId xmlns:a16="http://schemas.microsoft.com/office/drawing/2014/main" id="{CE20BE22-57A6-B643-91D7-655A36FCC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3825" y="1884363"/>
            <a:ext cx="3405188" cy="758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28" name="Oval 25">
            <a:extLst>
              <a:ext uri="{FF2B5EF4-FFF2-40B4-BE49-F238E27FC236}">
                <a16:creationId xmlns:a16="http://schemas.microsoft.com/office/drawing/2014/main" id="{C459D90C-2D56-8949-A702-65675E5D96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6550" y="195897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29" name="Text Box 26">
            <a:extLst>
              <a:ext uri="{FF2B5EF4-FFF2-40B4-BE49-F238E27FC236}">
                <a16:creationId xmlns:a16="http://schemas.microsoft.com/office/drawing/2014/main" id="{1321A34B-9A10-2847-8E6F-ED8EA7CBE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0513" y="2017713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</a:rPr>
              <a:t>arpa</a:t>
            </a:r>
          </a:p>
        </p:txBody>
      </p:sp>
      <p:sp>
        <p:nvSpPr>
          <p:cNvPr id="43030" name="Oval 27">
            <a:extLst>
              <a:ext uri="{FF2B5EF4-FFF2-40B4-BE49-F238E27FC236}">
                <a16:creationId xmlns:a16="http://schemas.microsoft.com/office/drawing/2014/main" id="{6F872A84-9037-8947-A303-5EA7406B7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1963" y="1163638"/>
            <a:ext cx="563562" cy="428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31" name="Text Box 28">
            <a:extLst>
              <a:ext uri="{FF2B5EF4-FFF2-40B4-BE49-F238E27FC236}">
                <a16:creationId xmlns:a16="http://schemas.microsoft.com/office/drawing/2014/main" id="{9C6D5533-3B5F-5D46-8E89-9F4D9DE72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75" y="1085850"/>
            <a:ext cx="1585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latin typeface="Times New Roman" panose="02020603050405020304" pitchFamily="18" charset="0"/>
              </a:rPr>
              <a:t>unnamed root</a:t>
            </a:r>
          </a:p>
        </p:txBody>
      </p:sp>
      <p:sp>
        <p:nvSpPr>
          <p:cNvPr id="43032" name="Line 29">
            <a:extLst>
              <a:ext uri="{FF2B5EF4-FFF2-40B4-BE49-F238E27FC236}">
                <a16:creationId xmlns:a16="http://schemas.microsoft.com/office/drawing/2014/main" id="{C078D29D-38D2-3D4E-B657-FE8325A83E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863" y="1363663"/>
            <a:ext cx="374015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3" name="Line 30">
            <a:extLst>
              <a:ext uri="{FF2B5EF4-FFF2-40B4-BE49-F238E27FC236}">
                <a16:creationId xmlns:a16="http://schemas.microsoft.com/office/drawing/2014/main" id="{2CD221CC-F79F-7448-A6AF-6586F3B4B3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81125" y="1460500"/>
            <a:ext cx="2951163" cy="512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4" name="Line 31">
            <a:extLst>
              <a:ext uri="{FF2B5EF4-FFF2-40B4-BE49-F238E27FC236}">
                <a16:creationId xmlns:a16="http://schemas.microsoft.com/office/drawing/2014/main" id="{0536DF7D-AE61-0546-A52F-D7B50A61C1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55950" y="1530350"/>
            <a:ext cx="1204913" cy="442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5" name="Line 32">
            <a:extLst>
              <a:ext uri="{FF2B5EF4-FFF2-40B4-BE49-F238E27FC236}">
                <a16:creationId xmlns:a16="http://schemas.microsoft.com/office/drawing/2014/main" id="{B4BF3474-BE08-F347-98A0-2B0365FAA5E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19588" y="1584325"/>
            <a:ext cx="234950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6" name="Line 33">
            <a:extLst>
              <a:ext uri="{FF2B5EF4-FFF2-40B4-BE49-F238E27FC236}">
                <a16:creationId xmlns:a16="http://schemas.microsoft.com/office/drawing/2014/main" id="{9D6943E6-1101-1647-9672-328B1A5A0BD2}"/>
              </a:ext>
            </a:extLst>
          </p:cNvPr>
          <p:cNvSpPr>
            <a:spLocks noChangeShapeType="1"/>
          </p:cNvSpPr>
          <p:nvPr/>
        </p:nvSpPr>
        <p:spPr bwMode="auto">
          <a:xfrm>
            <a:off x="4818063" y="1349375"/>
            <a:ext cx="3324225" cy="623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7" name="Line 34">
            <a:extLst>
              <a:ext uri="{FF2B5EF4-FFF2-40B4-BE49-F238E27FC236}">
                <a16:creationId xmlns:a16="http://schemas.microsoft.com/office/drawing/2014/main" id="{B468FEC8-D945-C442-ADB5-5B2F3BA96D3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6788" y="1460500"/>
            <a:ext cx="2119312" cy="512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8" name="Line 35">
            <a:extLst>
              <a:ext uri="{FF2B5EF4-FFF2-40B4-BE49-F238E27FC236}">
                <a16:creationId xmlns:a16="http://schemas.microsoft.com/office/drawing/2014/main" id="{964F1EA1-37A8-004C-B443-642828422652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1225" y="1544638"/>
            <a:ext cx="1344613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9" name="Oval 36">
            <a:extLst>
              <a:ext uri="{FF2B5EF4-FFF2-40B4-BE49-F238E27FC236}">
                <a16:creationId xmlns:a16="http://schemas.microsoft.com/office/drawing/2014/main" id="{A8EB85C7-7E9E-D245-B92C-0480BEB3A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438" y="2908300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40" name="Oval 37">
            <a:extLst>
              <a:ext uri="{FF2B5EF4-FFF2-40B4-BE49-F238E27FC236}">
                <a16:creationId xmlns:a16="http://schemas.microsoft.com/office/drawing/2014/main" id="{5D4792B4-48A8-A24E-BCEC-898BF7F109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238" y="3886200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41" name="Oval 38">
            <a:extLst>
              <a:ext uri="{FF2B5EF4-FFF2-40B4-BE49-F238E27FC236}">
                <a16:creationId xmlns:a16="http://schemas.microsoft.com/office/drawing/2014/main" id="{39F6D49C-2A9A-C748-BFA4-3B81669F8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1475" y="3884613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42" name="Oval 39">
            <a:extLst>
              <a:ext uri="{FF2B5EF4-FFF2-40B4-BE49-F238E27FC236}">
                <a16:creationId xmlns:a16="http://schemas.microsoft.com/office/drawing/2014/main" id="{46C46738-70EC-6E47-A404-C87C933A1D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0575" y="2922588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43" name="Oval 40">
            <a:extLst>
              <a:ext uri="{FF2B5EF4-FFF2-40B4-BE49-F238E27FC236}">
                <a16:creationId xmlns:a16="http://schemas.microsoft.com/office/drawing/2014/main" id="{25A78F7E-BBFA-3348-AB86-078BF46CC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0575" y="389890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44" name="Oval 41">
            <a:extLst>
              <a:ext uri="{FF2B5EF4-FFF2-40B4-BE49-F238E27FC236}">
                <a16:creationId xmlns:a16="http://schemas.microsoft.com/office/drawing/2014/main" id="{B6DC6639-938A-384C-99DF-2C85BB4F1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0575" y="4862513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45" name="Oval 42">
            <a:extLst>
              <a:ext uri="{FF2B5EF4-FFF2-40B4-BE49-F238E27FC236}">
                <a16:creationId xmlns:a16="http://schemas.microsoft.com/office/drawing/2014/main" id="{C6EE26B4-9888-3A43-854C-44677601D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4338" y="484822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46" name="Oval 43">
            <a:extLst>
              <a:ext uri="{FF2B5EF4-FFF2-40B4-BE49-F238E27FC236}">
                <a16:creationId xmlns:a16="http://schemas.microsoft.com/office/drawing/2014/main" id="{8D0818E2-FEEF-5A4E-8483-A7F3A0C9CA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238" y="484822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47" name="Oval 44">
            <a:extLst>
              <a:ext uri="{FF2B5EF4-FFF2-40B4-BE49-F238E27FC236}">
                <a16:creationId xmlns:a16="http://schemas.microsoft.com/office/drawing/2014/main" id="{14A02895-2F86-9045-9799-AF61E73C3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6550" y="290830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48" name="Oval 45">
            <a:extLst>
              <a:ext uri="{FF2B5EF4-FFF2-40B4-BE49-F238E27FC236}">
                <a16:creationId xmlns:a16="http://schemas.microsoft.com/office/drawing/2014/main" id="{D2311FEB-F7C3-C943-B7C5-821CA9F07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6550" y="388620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49" name="Oval 46">
            <a:extLst>
              <a:ext uri="{FF2B5EF4-FFF2-40B4-BE49-F238E27FC236}">
                <a16:creationId xmlns:a16="http://schemas.microsoft.com/office/drawing/2014/main" id="{C49DA353-DF19-DE44-B633-F1A0BFE88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6550" y="484822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50" name="Text Box 47">
            <a:extLst>
              <a:ext uri="{FF2B5EF4-FFF2-40B4-BE49-F238E27FC236}">
                <a16:creationId xmlns:a16="http://schemas.microsoft.com/office/drawing/2014/main" id="{5FFB09BD-139B-0740-95D3-CE6133E7B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1725" y="2971800"/>
            <a:ext cx="565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bar</a:t>
            </a:r>
          </a:p>
        </p:txBody>
      </p:sp>
      <p:sp>
        <p:nvSpPr>
          <p:cNvPr id="43051" name="Text Box 48">
            <a:extLst>
              <a:ext uri="{FF2B5EF4-FFF2-40B4-BE49-F238E27FC236}">
                <a16:creationId xmlns:a16="http://schemas.microsoft.com/office/drawing/2014/main" id="{FD50D1E4-6EDD-224F-BFF2-C459AB8CC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375" y="3968750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west</a:t>
            </a:r>
          </a:p>
        </p:txBody>
      </p:sp>
      <p:sp>
        <p:nvSpPr>
          <p:cNvPr id="43052" name="Text Box 49">
            <a:extLst>
              <a:ext uri="{FF2B5EF4-FFF2-40B4-BE49-F238E27FC236}">
                <a16:creationId xmlns:a16="http://schemas.microsoft.com/office/drawing/2014/main" id="{EDFC3334-37E3-BE46-A903-D2BDE459C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8138" y="3968750"/>
            <a:ext cx="606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east</a:t>
            </a:r>
          </a:p>
        </p:txBody>
      </p:sp>
      <p:sp>
        <p:nvSpPr>
          <p:cNvPr id="43053" name="Text Box 50">
            <a:extLst>
              <a:ext uri="{FF2B5EF4-FFF2-40B4-BE49-F238E27FC236}">
                <a16:creationId xmlns:a16="http://schemas.microsoft.com/office/drawing/2014/main" id="{567C5166-8701-604B-8155-3A74CB915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513" y="4897438"/>
            <a:ext cx="522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foo</a:t>
            </a:r>
          </a:p>
        </p:txBody>
      </p:sp>
      <p:sp>
        <p:nvSpPr>
          <p:cNvPr id="43054" name="Text Box 51">
            <a:extLst>
              <a:ext uri="{FF2B5EF4-FFF2-40B4-BE49-F238E27FC236}">
                <a16:creationId xmlns:a16="http://schemas.microsoft.com/office/drawing/2014/main" id="{15853693-126C-F241-BFFB-AC42811CA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5613" y="4897438"/>
            <a:ext cx="522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my</a:t>
            </a:r>
          </a:p>
        </p:txBody>
      </p:sp>
      <p:sp>
        <p:nvSpPr>
          <p:cNvPr id="43055" name="Line 52">
            <a:extLst>
              <a:ext uri="{FF2B5EF4-FFF2-40B4-BE49-F238E27FC236}">
                <a16:creationId xmlns:a16="http://schemas.microsoft.com/office/drawing/2014/main" id="{778A26C3-D79A-ED4E-B49B-7116D2F437E9}"/>
              </a:ext>
            </a:extLst>
          </p:cNvPr>
          <p:cNvSpPr>
            <a:spLocks noChangeShapeType="1"/>
          </p:cNvSpPr>
          <p:nvPr/>
        </p:nvSpPr>
        <p:spPr bwMode="auto">
          <a:xfrm>
            <a:off x="1381125" y="2535238"/>
            <a:ext cx="1588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56" name="Line 53">
            <a:extLst>
              <a:ext uri="{FF2B5EF4-FFF2-40B4-BE49-F238E27FC236}">
                <a16:creationId xmlns:a16="http://schemas.microsoft.com/office/drawing/2014/main" id="{2F2D8185-45B8-BC4D-B17F-F761F34CD1B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90588" y="3484563"/>
            <a:ext cx="360362" cy="401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57" name="Line 54">
            <a:extLst>
              <a:ext uri="{FF2B5EF4-FFF2-40B4-BE49-F238E27FC236}">
                <a16:creationId xmlns:a16="http://schemas.microsoft.com/office/drawing/2014/main" id="{E519BF67-275A-4444-B580-BCE26EB18B5F}"/>
              </a:ext>
            </a:extLst>
          </p:cNvPr>
          <p:cNvSpPr>
            <a:spLocks noChangeShapeType="1"/>
          </p:cNvSpPr>
          <p:nvPr/>
        </p:nvSpPr>
        <p:spPr bwMode="auto">
          <a:xfrm>
            <a:off x="1465263" y="3470275"/>
            <a:ext cx="415925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58" name="Line 55">
            <a:extLst>
              <a:ext uri="{FF2B5EF4-FFF2-40B4-BE49-F238E27FC236}">
                <a16:creationId xmlns:a16="http://schemas.microsoft.com/office/drawing/2014/main" id="{2B7441B0-FA66-8A45-81A9-EF37F8EB7F87}"/>
              </a:ext>
            </a:extLst>
          </p:cNvPr>
          <p:cNvSpPr>
            <a:spLocks noChangeShapeType="1"/>
          </p:cNvSpPr>
          <p:nvPr/>
        </p:nvSpPr>
        <p:spPr bwMode="auto">
          <a:xfrm>
            <a:off x="911225" y="4467225"/>
            <a:ext cx="1588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59" name="Line 56">
            <a:extLst>
              <a:ext uri="{FF2B5EF4-FFF2-40B4-BE49-F238E27FC236}">
                <a16:creationId xmlns:a16="http://schemas.microsoft.com/office/drawing/2014/main" id="{E3C655D9-E585-DD47-8204-EE161C4005F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36750" y="4452938"/>
            <a:ext cx="1588" cy="401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60" name="Line 57">
            <a:extLst>
              <a:ext uri="{FF2B5EF4-FFF2-40B4-BE49-F238E27FC236}">
                <a16:creationId xmlns:a16="http://schemas.microsoft.com/office/drawing/2014/main" id="{A058537A-6296-B749-A2E3-799129DE69F0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1563" y="2555875"/>
            <a:ext cx="1587" cy="366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61" name="Line 58">
            <a:extLst>
              <a:ext uri="{FF2B5EF4-FFF2-40B4-BE49-F238E27FC236}">
                <a16:creationId xmlns:a16="http://schemas.microsoft.com/office/drawing/2014/main" id="{E622A6A0-22A8-174E-8F73-DD30E7FB2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3150" y="3484563"/>
            <a:ext cx="1588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62" name="Line 59">
            <a:extLst>
              <a:ext uri="{FF2B5EF4-FFF2-40B4-BE49-F238E27FC236}">
                <a16:creationId xmlns:a16="http://schemas.microsoft.com/office/drawing/2014/main" id="{03B47AC5-84E5-F744-803B-D09E964420D4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3150" y="4495800"/>
            <a:ext cx="1588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63" name="Oval 60">
            <a:extLst>
              <a:ext uri="{FF2B5EF4-FFF2-40B4-BE49-F238E27FC236}">
                <a16:creationId xmlns:a16="http://schemas.microsoft.com/office/drawing/2014/main" id="{38D200E8-EE05-ED49-AFEB-4644968AA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6550" y="577532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64" name="Line 61">
            <a:extLst>
              <a:ext uri="{FF2B5EF4-FFF2-40B4-BE49-F238E27FC236}">
                <a16:creationId xmlns:a16="http://schemas.microsoft.com/office/drawing/2014/main" id="{16BD699D-B2B5-184B-A84B-BB42868FD082}"/>
              </a:ext>
            </a:extLst>
          </p:cNvPr>
          <p:cNvSpPr>
            <a:spLocks noChangeShapeType="1"/>
          </p:cNvSpPr>
          <p:nvPr/>
        </p:nvSpPr>
        <p:spPr bwMode="auto">
          <a:xfrm>
            <a:off x="8267700" y="2527300"/>
            <a:ext cx="1588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65" name="Line 62">
            <a:extLst>
              <a:ext uri="{FF2B5EF4-FFF2-40B4-BE49-F238E27FC236}">
                <a16:creationId xmlns:a16="http://schemas.microsoft.com/office/drawing/2014/main" id="{3905EEC8-AA79-E748-BF6A-6540F2CC54F5}"/>
              </a:ext>
            </a:extLst>
          </p:cNvPr>
          <p:cNvSpPr>
            <a:spLocks noChangeShapeType="1"/>
          </p:cNvSpPr>
          <p:nvPr/>
        </p:nvSpPr>
        <p:spPr bwMode="auto">
          <a:xfrm>
            <a:off x="8239125" y="3470275"/>
            <a:ext cx="1588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66" name="Line 63">
            <a:extLst>
              <a:ext uri="{FF2B5EF4-FFF2-40B4-BE49-F238E27FC236}">
                <a16:creationId xmlns:a16="http://schemas.microsoft.com/office/drawing/2014/main" id="{AAF5191B-5042-5D48-BF12-39DAD95A768B}"/>
              </a:ext>
            </a:extLst>
          </p:cNvPr>
          <p:cNvSpPr>
            <a:spLocks noChangeShapeType="1"/>
          </p:cNvSpPr>
          <p:nvPr/>
        </p:nvSpPr>
        <p:spPr bwMode="auto">
          <a:xfrm>
            <a:off x="8239125" y="4438650"/>
            <a:ext cx="1588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67" name="Line 64">
            <a:extLst>
              <a:ext uri="{FF2B5EF4-FFF2-40B4-BE49-F238E27FC236}">
                <a16:creationId xmlns:a16="http://schemas.microsoft.com/office/drawing/2014/main" id="{520E2EBE-34CE-2E42-8F65-DF96F21A4F9F}"/>
              </a:ext>
            </a:extLst>
          </p:cNvPr>
          <p:cNvSpPr>
            <a:spLocks noChangeShapeType="1"/>
          </p:cNvSpPr>
          <p:nvPr/>
        </p:nvSpPr>
        <p:spPr bwMode="auto">
          <a:xfrm>
            <a:off x="8239125" y="5408613"/>
            <a:ext cx="1588" cy="382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68" name="Text Box 65">
            <a:extLst>
              <a:ext uri="{FF2B5EF4-FFF2-40B4-BE49-F238E27FC236}">
                <a16:creationId xmlns:a16="http://schemas.microsoft.com/office/drawing/2014/main" id="{88B26E29-672C-9544-A87D-9CDFF512B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971800"/>
            <a:ext cx="423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0066FF"/>
                </a:solidFill>
                <a:latin typeface="Times New Roman" panose="02020603050405020304" pitchFamily="18" charset="0"/>
              </a:rPr>
              <a:t>ac</a:t>
            </a:r>
          </a:p>
        </p:txBody>
      </p:sp>
      <p:sp>
        <p:nvSpPr>
          <p:cNvPr id="43069" name="Text Box 66">
            <a:extLst>
              <a:ext uri="{FF2B5EF4-FFF2-40B4-BE49-F238E27FC236}">
                <a16:creationId xmlns:a16="http://schemas.microsoft.com/office/drawing/2014/main" id="{658D09A4-45CB-AC43-BC4E-8BFD234B6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3983038"/>
            <a:ext cx="63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0066FF"/>
                </a:solidFill>
                <a:latin typeface="Times New Roman" panose="02020603050405020304" pitchFamily="18" charset="0"/>
              </a:rPr>
              <a:t>cam</a:t>
            </a:r>
          </a:p>
        </p:txBody>
      </p:sp>
      <p:sp>
        <p:nvSpPr>
          <p:cNvPr id="43070" name="Text Box 67">
            <a:extLst>
              <a:ext uri="{FF2B5EF4-FFF2-40B4-BE49-F238E27FC236}">
                <a16:creationId xmlns:a16="http://schemas.microsoft.com/office/drawing/2014/main" id="{6146D411-3FCE-A94E-B317-793A0465F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4863" y="4938713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0066FF"/>
                </a:solidFill>
                <a:latin typeface="Times New Roman" panose="02020603050405020304" pitchFamily="18" charset="0"/>
              </a:rPr>
              <a:t>usr</a:t>
            </a:r>
          </a:p>
        </p:txBody>
      </p:sp>
      <p:sp>
        <p:nvSpPr>
          <p:cNvPr id="43071" name="Text Box 68">
            <a:extLst>
              <a:ext uri="{FF2B5EF4-FFF2-40B4-BE49-F238E27FC236}">
                <a16:creationId xmlns:a16="http://schemas.microsoft.com/office/drawing/2014/main" id="{17095883-2502-5A4D-A1C4-D354D60FC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6713" y="2957513"/>
            <a:ext cx="5492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400">
                <a:solidFill>
                  <a:schemeClr val="tx2"/>
                </a:solidFill>
                <a:latin typeface="Times New Roman" panose="02020603050405020304" pitchFamily="18" charset="0"/>
              </a:rPr>
              <a:t>in-</a:t>
            </a:r>
          </a:p>
          <a:p>
            <a:pPr>
              <a:lnSpc>
                <a:spcPct val="80000"/>
              </a:lnSpc>
            </a:pPr>
            <a:r>
              <a:rPr lang="en-US" altLang="en-US" sz="1400">
                <a:solidFill>
                  <a:schemeClr val="tx2"/>
                </a:solidFill>
                <a:latin typeface="Times New Roman" panose="02020603050405020304" pitchFamily="18" charset="0"/>
              </a:rPr>
              <a:t>addr</a:t>
            </a:r>
          </a:p>
        </p:txBody>
      </p:sp>
      <p:sp>
        <p:nvSpPr>
          <p:cNvPr id="43072" name="Text Box 69">
            <a:extLst>
              <a:ext uri="{FF2B5EF4-FFF2-40B4-BE49-F238E27FC236}">
                <a16:creationId xmlns:a16="http://schemas.microsoft.com/office/drawing/2014/main" id="{B97118AB-6F26-3649-85B6-9B8AF4E87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0213" y="3968750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43073" name="Text Box 70">
            <a:extLst>
              <a:ext uri="{FF2B5EF4-FFF2-40B4-BE49-F238E27FC236}">
                <a16:creationId xmlns:a16="http://schemas.microsoft.com/office/drawing/2014/main" id="{91CD164C-3A07-854A-AF43-E69ED3CB56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8625" y="4924425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</a:rPr>
              <a:t>34</a:t>
            </a:r>
          </a:p>
        </p:txBody>
      </p:sp>
      <p:sp>
        <p:nvSpPr>
          <p:cNvPr id="43074" name="Text Box 71">
            <a:extLst>
              <a:ext uri="{FF2B5EF4-FFF2-40B4-BE49-F238E27FC236}">
                <a16:creationId xmlns:a16="http://schemas.microsoft.com/office/drawing/2014/main" id="{7A1C8FEA-A648-B948-ADC2-08A6FC417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8625" y="5826125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</a:rPr>
              <a:t>56</a:t>
            </a:r>
          </a:p>
        </p:txBody>
      </p:sp>
      <p:sp>
        <p:nvSpPr>
          <p:cNvPr id="43075" name="Text Box 72">
            <a:extLst>
              <a:ext uri="{FF2B5EF4-FFF2-40B4-BE49-F238E27FC236}">
                <a16:creationId xmlns:a16="http://schemas.microsoft.com/office/drawing/2014/main" id="{11C13911-07A1-B349-88CF-54C9F61675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9113" y="2617788"/>
            <a:ext cx="18526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latin typeface="Times New Roman" panose="02020603050405020304" pitchFamily="18" charset="0"/>
              </a:rPr>
              <a:t>generic domains</a:t>
            </a:r>
          </a:p>
        </p:txBody>
      </p:sp>
      <p:sp>
        <p:nvSpPr>
          <p:cNvPr id="43076" name="Text Box 73">
            <a:extLst>
              <a:ext uri="{FF2B5EF4-FFF2-40B4-BE49-F238E27FC236}">
                <a16:creationId xmlns:a16="http://schemas.microsoft.com/office/drawing/2014/main" id="{D89D2CE0-FEE9-554F-AB19-E8051D6B2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388" y="2617788"/>
            <a:ext cx="1881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latin typeface="Times New Roman" panose="02020603050405020304" pitchFamily="18" charset="0"/>
              </a:rPr>
              <a:t>country domains</a:t>
            </a:r>
          </a:p>
        </p:txBody>
      </p:sp>
      <p:sp>
        <p:nvSpPr>
          <p:cNvPr id="43077" name="Text Box 74">
            <a:extLst>
              <a:ext uri="{FF2B5EF4-FFF2-40B4-BE49-F238E27FC236}">
                <a16:creationId xmlns:a16="http://schemas.microsoft.com/office/drawing/2014/main" id="{3C8F42BE-9C83-2049-B187-6AEC9FC20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1725" y="5394325"/>
            <a:ext cx="191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my.east.bar.edu</a:t>
            </a:r>
          </a:p>
        </p:txBody>
      </p:sp>
      <p:sp>
        <p:nvSpPr>
          <p:cNvPr id="43078" name="Text Box 75">
            <a:extLst>
              <a:ext uri="{FF2B5EF4-FFF2-40B4-BE49-F238E27FC236}">
                <a16:creationId xmlns:a16="http://schemas.microsoft.com/office/drawing/2014/main" id="{7EB6F5D2-12D4-2344-AC0F-90B23E035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0038" y="5408613"/>
            <a:ext cx="17002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0066FF"/>
                </a:solidFill>
                <a:latin typeface="Times New Roman" panose="02020603050405020304" pitchFamily="18" charset="0"/>
              </a:rPr>
              <a:t>usr.cam.ac.uk</a:t>
            </a:r>
          </a:p>
        </p:txBody>
      </p:sp>
      <p:sp>
        <p:nvSpPr>
          <p:cNvPr id="43079" name="Text Box 76">
            <a:extLst>
              <a:ext uri="{FF2B5EF4-FFF2-40B4-BE49-F238E27FC236}">
                <a16:creationId xmlns:a16="http://schemas.microsoft.com/office/drawing/2014/main" id="{CA0D4F76-32D3-F349-9FAC-9CAA15868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5538" y="6351588"/>
            <a:ext cx="1587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</a:rPr>
              <a:t>12.34.56.0/24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A7306498-8BE7-4D48-8B94-4A7EAD3418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5000">
                <a:ea typeface="ＭＳ Ｐゴシック" panose="020B0600070205080204" pitchFamily="34" charset="-128"/>
              </a:rPr>
              <a:t>DNS Root Servers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826830D2-072F-0547-B1F8-465F49768BFF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84188" y="1219200"/>
            <a:ext cx="8478837" cy="4648200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13 root servers (see </a:t>
            </a:r>
            <a:r>
              <a:rPr lang="en-US" altLang="en-US" dirty="0">
                <a:ea typeface="ＭＳ Ｐゴシック" panose="020B0600070205080204" pitchFamily="34" charset="-128"/>
                <a:hlinkClick r:id="rId3"/>
              </a:rPr>
              <a:t>http://www.root-servers.org/</a:t>
            </a:r>
            <a:r>
              <a:rPr lang="en-US" altLang="en-US" dirty="0">
                <a:ea typeface="ＭＳ Ｐゴシック" panose="020B0600070205080204" pitchFamily="34" charset="-128"/>
              </a:rPr>
              <a:t>)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Labeled A through M.  Most are IP Anycasted.</a:t>
            </a:r>
          </a:p>
        </p:txBody>
      </p:sp>
      <p:sp>
        <p:nvSpPr>
          <p:cNvPr id="45060" name="Slide Number Placeholder 4">
            <a:extLst>
              <a:ext uri="{FF2B5EF4-FFF2-40B4-BE49-F238E27FC236}">
                <a16:creationId xmlns:a16="http://schemas.microsoft.com/office/drawing/2014/main" id="{B5CB6E6D-7AF0-EF42-9CD8-73775201F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858000" y="640080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7F06D4A-5CA2-5A47-AE65-D014E28F6BE2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45061" name="AutoShape 4">
            <a:extLst>
              <a:ext uri="{FF2B5EF4-FFF2-40B4-BE49-F238E27FC236}">
                <a16:creationId xmlns:a16="http://schemas.microsoft.com/office/drawing/2014/main" id="{C61F9ED8-1A46-574D-94DC-B9B1D355F7E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1013" y="3165475"/>
            <a:ext cx="7234237" cy="364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45062" name="Picture 5" descr="worldf">
            <a:extLst>
              <a:ext uri="{FF2B5EF4-FFF2-40B4-BE49-F238E27FC236}">
                <a16:creationId xmlns:a16="http://schemas.microsoft.com/office/drawing/2014/main" id="{857C62D5-1E4A-434F-99F1-6996B3EEB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141788"/>
            <a:ext cx="540067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3" name="Freeform 6">
            <a:extLst>
              <a:ext uri="{FF2B5EF4-FFF2-40B4-BE49-F238E27FC236}">
                <a16:creationId xmlns:a16="http://schemas.microsoft.com/office/drawing/2014/main" id="{CA1457FE-FEE1-9740-8F3A-96FA49ED6436}"/>
              </a:ext>
            </a:extLst>
          </p:cNvPr>
          <p:cNvSpPr>
            <a:spLocks/>
          </p:cNvSpPr>
          <p:nvPr/>
        </p:nvSpPr>
        <p:spPr bwMode="auto">
          <a:xfrm>
            <a:off x="2605088" y="3343275"/>
            <a:ext cx="804862" cy="1511300"/>
          </a:xfrm>
          <a:custGeom>
            <a:avLst/>
            <a:gdLst>
              <a:gd name="T0" fmla="*/ 0 w 963"/>
              <a:gd name="T1" fmla="*/ 0 h 1893"/>
              <a:gd name="T2" fmla="*/ 0 w 963"/>
              <a:gd name="T3" fmla="*/ 2147483647 h 1893"/>
              <a:gd name="T4" fmla="*/ 2147483647 w 963"/>
              <a:gd name="T5" fmla="*/ 2147483647 h 1893"/>
              <a:gd name="T6" fmla="*/ 0 60000 65536"/>
              <a:gd name="T7" fmla="*/ 0 60000 65536"/>
              <a:gd name="T8" fmla="*/ 0 60000 65536"/>
              <a:gd name="T9" fmla="*/ 0 w 963"/>
              <a:gd name="T10" fmla="*/ 0 h 1893"/>
              <a:gd name="T11" fmla="*/ 963 w 963"/>
              <a:gd name="T12" fmla="*/ 1893 h 18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3" h="1893">
                <a:moveTo>
                  <a:pt x="0" y="0"/>
                </a:moveTo>
                <a:lnTo>
                  <a:pt x="0" y="930"/>
                </a:lnTo>
                <a:lnTo>
                  <a:pt x="963" y="1893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4" name="Text Box 7">
            <a:extLst>
              <a:ext uri="{FF2B5EF4-FFF2-40B4-BE49-F238E27FC236}">
                <a16:creationId xmlns:a16="http://schemas.microsoft.com/office/drawing/2014/main" id="{49A0DDCB-5445-784A-A2C0-8372A4337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50" y="5719763"/>
            <a:ext cx="28511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500" b="0">
                <a:solidFill>
                  <a:srgbClr val="000000"/>
                </a:solidFill>
                <a:latin typeface="Arial" panose="020B0604020202020204" pitchFamily="34" charset="0"/>
              </a:rPr>
              <a:t>B USC-ISI Marina del Rey, CA</a:t>
            </a:r>
          </a:p>
          <a:p>
            <a:pPr algn="l"/>
            <a:r>
              <a:rPr lang="en-US" altLang="en-US" sz="1500" b="0">
                <a:solidFill>
                  <a:srgbClr val="000000"/>
                </a:solidFill>
                <a:latin typeface="Arial" panose="020B0604020202020204" pitchFamily="34" charset="0"/>
              </a:rPr>
              <a:t>L ICANN Los Angeles, CA</a:t>
            </a:r>
          </a:p>
          <a:p>
            <a:endParaRPr lang="en-US" altLang="en-US" sz="1500" b="0">
              <a:latin typeface="Times New Roman" panose="02020603050405020304" pitchFamily="18" charset="0"/>
            </a:endParaRPr>
          </a:p>
        </p:txBody>
      </p:sp>
      <p:sp>
        <p:nvSpPr>
          <p:cNvPr id="45065" name="Freeform 8">
            <a:extLst>
              <a:ext uri="{FF2B5EF4-FFF2-40B4-BE49-F238E27FC236}">
                <a16:creationId xmlns:a16="http://schemas.microsoft.com/office/drawing/2014/main" id="{52748418-EE52-F146-8172-4B0738AAC864}"/>
              </a:ext>
            </a:extLst>
          </p:cNvPr>
          <p:cNvSpPr>
            <a:spLocks/>
          </p:cNvSpPr>
          <p:nvPr/>
        </p:nvSpPr>
        <p:spPr bwMode="auto">
          <a:xfrm>
            <a:off x="1752600" y="5041900"/>
            <a:ext cx="952500" cy="668338"/>
          </a:xfrm>
          <a:custGeom>
            <a:avLst/>
            <a:gdLst>
              <a:gd name="T0" fmla="*/ 0 w 582"/>
              <a:gd name="T1" fmla="*/ 2147483647 h 426"/>
              <a:gd name="T2" fmla="*/ 2147483647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6" name="Text Box 9">
            <a:extLst>
              <a:ext uri="{FF2B5EF4-FFF2-40B4-BE49-F238E27FC236}">
                <a16:creationId xmlns:a16="http://schemas.microsoft.com/office/drawing/2014/main" id="{59E83E62-F4E7-FA4F-90A0-465E3D3177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863" y="3886200"/>
            <a:ext cx="2573337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500" b="0">
                <a:solidFill>
                  <a:srgbClr val="000000"/>
                </a:solidFill>
                <a:latin typeface="Arial" panose="020B0604020202020204" pitchFamily="34" charset="0"/>
              </a:rPr>
              <a:t>E NASA Mt View, CA</a:t>
            </a:r>
          </a:p>
          <a:p>
            <a:pPr algn="l"/>
            <a:r>
              <a:rPr lang="en-US" altLang="en-US" sz="1500" b="0">
                <a:solidFill>
                  <a:srgbClr val="000000"/>
                </a:solidFill>
                <a:latin typeface="Arial" panose="020B0604020202020204" pitchFamily="34" charset="0"/>
              </a:rPr>
              <a:t>F  Internet Software C. Palo Alto, CA (and 17 other locations)</a:t>
            </a:r>
          </a:p>
          <a:p>
            <a:endParaRPr lang="en-US" altLang="en-US" sz="1500" b="0">
              <a:latin typeface="Times New Roman" panose="02020603050405020304" pitchFamily="18" charset="0"/>
            </a:endParaRPr>
          </a:p>
        </p:txBody>
      </p:sp>
      <p:sp>
        <p:nvSpPr>
          <p:cNvPr id="45067" name="Freeform 10">
            <a:extLst>
              <a:ext uri="{FF2B5EF4-FFF2-40B4-BE49-F238E27FC236}">
                <a16:creationId xmlns:a16="http://schemas.microsoft.com/office/drawing/2014/main" id="{138800C8-3227-2C4C-A05E-F51F46FCA9D4}"/>
              </a:ext>
            </a:extLst>
          </p:cNvPr>
          <p:cNvSpPr>
            <a:spLocks/>
          </p:cNvSpPr>
          <p:nvPr/>
        </p:nvSpPr>
        <p:spPr bwMode="auto">
          <a:xfrm flipV="1">
            <a:off x="1447800" y="4724400"/>
            <a:ext cx="1235075" cy="242888"/>
          </a:xfrm>
          <a:custGeom>
            <a:avLst/>
            <a:gdLst>
              <a:gd name="T0" fmla="*/ 0 w 582"/>
              <a:gd name="T1" fmla="*/ 2147483647 h 426"/>
              <a:gd name="T2" fmla="*/ 2147483647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8" name="Text Box 11">
            <a:extLst>
              <a:ext uri="{FF2B5EF4-FFF2-40B4-BE49-F238E27FC236}">
                <a16:creationId xmlns:a16="http://schemas.microsoft.com/office/drawing/2014/main" id="{0BE90B92-A60F-9B4A-A72A-7537180C34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6075" y="3646488"/>
            <a:ext cx="2498725" cy="54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en-US" sz="1500" b="0">
                <a:solidFill>
                  <a:srgbClr val="000000"/>
                </a:solidFill>
                <a:latin typeface="Arial" panose="020B0604020202020204" pitchFamily="34" charset="0"/>
              </a:rPr>
              <a:t>I </a:t>
            </a:r>
            <a:r>
              <a:rPr lang="en-US" altLang="en-US" sz="1500" b="0">
                <a:latin typeface="Arial" panose="020B0604020202020204" pitchFamily="34" charset="0"/>
              </a:rPr>
              <a:t>Autonomica,</a:t>
            </a:r>
            <a:r>
              <a:rPr lang="en-US" altLang="en-US" sz="1500" b="0">
                <a:solidFill>
                  <a:srgbClr val="000000"/>
                </a:solidFill>
                <a:latin typeface="Arial" panose="020B0604020202020204" pitchFamily="34" charset="0"/>
              </a:rPr>
              <a:t> Stockholm (plus 3 other locations)</a:t>
            </a:r>
          </a:p>
        </p:txBody>
      </p:sp>
      <p:sp>
        <p:nvSpPr>
          <p:cNvPr id="45069" name="Freeform 12">
            <a:extLst>
              <a:ext uri="{FF2B5EF4-FFF2-40B4-BE49-F238E27FC236}">
                <a16:creationId xmlns:a16="http://schemas.microsoft.com/office/drawing/2014/main" id="{421C7055-F66B-954E-B8C0-92F023E5E86F}"/>
              </a:ext>
            </a:extLst>
          </p:cNvPr>
          <p:cNvSpPr>
            <a:spLocks/>
          </p:cNvSpPr>
          <p:nvPr/>
        </p:nvSpPr>
        <p:spPr bwMode="auto">
          <a:xfrm>
            <a:off x="4876800" y="4038600"/>
            <a:ext cx="914400" cy="609600"/>
          </a:xfrm>
          <a:custGeom>
            <a:avLst/>
            <a:gdLst>
              <a:gd name="T0" fmla="*/ 2147483647 w 666"/>
              <a:gd name="T1" fmla="*/ 0 h 1005"/>
              <a:gd name="T2" fmla="*/ 0 w 666"/>
              <a:gd name="T3" fmla="*/ 2147483647 h 1005"/>
              <a:gd name="T4" fmla="*/ 0 60000 65536"/>
              <a:gd name="T5" fmla="*/ 0 60000 65536"/>
              <a:gd name="T6" fmla="*/ 0 w 666"/>
              <a:gd name="T7" fmla="*/ 0 h 1005"/>
              <a:gd name="T8" fmla="*/ 666 w 666"/>
              <a:gd name="T9" fmla="*/ 1005 h 100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66" h="1005">
                <a:moveTo>
                  <a:pt x="666" y="0"/>
                </a:moveTo>
                <a:lnTo>
                  <a:pt x="0" y="1005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70" name="Text Box 13">
            <a:extLst>
              <a:ext uri="{FF2B5EF4-FFF2-40B4-BE49-F238E27FC236}">
                <a16:creationId xmlns:a16="http://schemas.microsoft.com/office/drawing/2014/main" id="{B5DD3974-1AEE-4C4A-BBED-E646FDA67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275" y="3292475"/>
            <a:ext cx="43783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500" b="0">
                <a:solidFill>
                  <a:srgbClr val="000000"/>
                </a:solidFill>
                <a:latin typeface="Arial" panose="020B0604020202020204" pitchFamily="34" charset="0"/>
              </a:rPr>
              <a:t>K RIPE London (+ Amsterdam, Frankfurt)</a:t>
            </a:r>
            <a:endParaRPr lang="en-US" altLang="en-US" sz="1500" b="0">
              <a:latin typeface="Times New Roman" panose="02020603050405020304" pitchFamily="18" charset="0"/>
            </a:endParaRPr>
          </a:p>
        </p:txBody>
      </p:sp>
      <p:sp>
        <p:nvSpPr>
          <p:cNvPr id="45071" name="Freeform 14">
            <a:extLst>
              <a:ext uri="{FF2B5EF4-FFF2-40B4-BE49-F238E27FC236}">
                <a16:creationId xmlns:a16="http://schemas.microsoft.com/office/drawing/2014/main" id="{E9E24DFD-68AB-734B-96B1-185EFE3DB17E}"/>
              </a:ext>
            </a:extLst>
          </p:cNvPr>
          <p:cNvSpPr>
            <a:spLocks/>
          </p:cNvSpPr>
          <p:nvPr/>
        </p:nvSpPr>
        <p:spPr bwMode="auto">
          <a:xfrm>
            <a:off x="4570413" y="3509963"/>
            <a:ext cx="771525" cy="1158875"/>
          </a:xfrm>
          <a:custGeom>
            <a:avLst/>
            <a:gdLst>
              <a:gd name="T0" fmla="*/ 2147483647 w 922"/>
              <a:gd name="T1" fmla="*/ 0 h 1448"/>
              <a:gd name="T2" fmla="*/ 0 w 922"/>
              <a:gd name="T3" fmla="*/ 2147483647 h 1448"/>
              <a:gd name="T4" fmla="*/ 0 60000 65536"/>
              <a:gd name="T5" fmla="*/ 0 60000 65536"/>
              <a:gd name="T6" fmla="*/ 0 w 922"/>
              <a:gd name="T7" fmla="*/ 0 h 1448"/>
              <a:gd name="T8" fmla="*/ 922 w 922"/>
              <a:gd name="T9" fmla="*/ 1448 h 14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22" h="1448">
                <a:moveTo>
                  <a:pt x="922" y="0"/>
                </a:moveTo>
                <a:lnTo>
                  <a:pt x="0" y="1448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72" name="Text Box 15">
            <a:extLst>
              <a:ext uri="{FF2B5EF4-FFF2-40B4-BE49-F238E27FC236}">
                <a16:creationId xmlns:a16="http://schemas.microsoft.com/office/drawing/2014/main" id="{4E73013A-0056-0943-9913-18E2E8B18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6325" y="4438650"/>
            <a:ext cx="15652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500" b="0">
                <a:solidFill>
                  <a:srgbClr val="000000"/>
                </a:solidFill>
                <a:latin typeface="Arial" panose="020B0604020202020204" pitchFamily="34" charset="0"/>
              </a:rPr>
              <a:t>m WIDE Tokyo</a:t>
            </a:r>
            <a:endParaRPr lang="en-US" altLang="en-US" sz="1500" b="0">
              <a:latin typeface="Times New Roman" panose="02020603050405020304" pitchFamily="18" charset="0"/>
            </a:endParaRPr>
          </a:p>
        </p:txBody>
      </p:sp>
      <p:sp>
        <p:nvSpPr>
          <p:cNvPr id="45073" name="Freeform 16">
            <a:extLst>
              <a:ext uri="{FF2B5EF4-FFF2-40B4-BE49-F238E27FC236}">
                <a16:creationId xmlns:a16="http://schemas.microsoft.com/office/drawing/2014/main" id="{F290E8FE-7830-1D4E-8321-497E35684624}"/>
              </a:ext>
            </a:extLst>
          </p:cNvPr>
          <p:cNvSpPr>
            <a:spLocks/>
          </p:cNvSpPr>
          <p:nvPr/>
        </p:nvSpPr>
        <p:spPr bwMode="auto">
          <a:xfrm>
            <a:off x="6851650" y="4648200"/>
            <a:ext cx="539750" cy="292100"/>
          </a:xfrm>
          <a:custGeom>
            <a:avLst/>
            <a:gdLst>
              <a:gd name="T0" fmla="*/ 2147483647 w 252"/>
              <a:gd name="T1" fmla="*/ 0 h 462"/>
              <a:gd name="T2" fmla="*/ 0 w 252"/>
              <a:gd name="T3" fmla="*/ 2147483647 h 462"/>
              <a:gd name="T4" fmla="*/ 0 60000 65536"/>
              <a:gd name="T5" fmla="*/ 0 60000 65536"/>
              <a:gd name="T6" fmla="*/ 0 w 252"/>
              <a:gd name="T7" fmla="*/ 0 h 462"/>
              <a:gd name="T8" fmla="*/ 252 w 252"/>
              <a:gd name="T9" fmla="*/ 462 h 4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462">
                <a:moveTo>
                  <a:pt x="252" y="0"/>
                </a:moveTo>
                <a:lnTo>
                  <a:pt x="0" y="462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74" name="Text Box 17">
            <a:extLst>
              <a:ext uri="{FF2B5EF4-FFF2-40B4-BE49-F238E27FC236}">
                <a16:creationId xmlns:a16="http://schemas.microsoft.com/office/drawing/2014/main" id="{48945FC6-4142-D442-803E-40A4C65C7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413" y="2438400"/>
            <a:ext cx="3903662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500" b="0">
                <a:solidFill>
                  <a:srgbClr val="000000"/>
                </a:solidFill>
                <a:latin typeface="Arial" panose="020B0604020202020204" pitchFamily="34" charset="0"/>
              </a:rPr>
              <a:t>A Verisign, Dulles, VA</a:t>
            </a:r>
          </a:p>
          <a:p>
            <a:pPr algn="l"/>
            <a:r>
              <a:rPr lang="en-US" altLang="en-US" sz="1500" b="0">
                <a:solidFill>
                  <a:srgbClr val="000000"/>
                </a:solidFill>
                <a:latin typeface="Arial" panose="020B0604020202020204" pitchFamily="34" charset="0"/>
              </a:rPr>
              <a:t>C Cogent, Herndon, VA (also Los Angeles)</a:t>
            </a:r>
          </a:p>
          <a:p>
            <a:pPr algn="l"/>
            <a:r>
              <a:rPr lang="en-US" altLang="en-US" sz="1500" b="0">
                <a:solidFill>
                  <a:srgbClr val="000000"/>
                </a:solidFill>
                <a:latin typeface="Arial" panose="020B0604020202020204" pitchFamily="34" charset="0"/>
              </a:rPr>
              <a:t>D U Maryland College Park, MD</a:t>
            </a:r>
          </a:p>
          <a:p>
            <a:pPr algn="l"/>
            <a:r>
              <a:rPr lang="en-US" altLang="en-US" sz="1500" b="0">
                <a:solidFill>
                  <a:srgbClr val="000000"/>
                </a:solidFill>
                <a:latin typeface="Arial" panose="020B0604020202020204" pitchFamily="34" charset="0"/>
              </a:rPr>
              <a:t>G US DoD Vienna, VA</a:t>
            </a:r>
          </a:p>
          <a:p>
            <a:pPr algn="l"/>
            <a:r>
              <a:rPr lang="en-US" altLang="en-US" sz="1500" b="0">
                <a:solidFill>
                  <a:srgbClr val="000000"/>
                </a:solidFill>
                <a:latin typeface="Arial" panose="020B0604020202020204" pitchFamily="34" charset="0"/>
              </a:rPr>
              <a:t>H ARL Aberdeen, MD</a:t>
            </a:r>
          </a:p>
          <a:p>
            <a:pPr algn="l"/>
            <a:r>
              <a:rPr lang="en-US" altLang="en-US" sz="1500" b="0">
                <a:solidFill>
                  <a:srgbClr val="000000"/>
                </a:solidFill>
                <a:latin typeface="Arial" panose="020B0604020202020204" pitchFamily="34" charset="0"/>
              </a:rPr>
              <a:t>J Verisign, ( 11 locations)</a:t>
            </a:r>
          </a:p>
          <a:p>
            <a:endParaRPr lang="en-US" altLang="en-US" sz="15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34B1EC8B-F1D0-074B-BD4B-4435FAF9F5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TLD and Authoritative DNS Servers</a:t>
            </a:r>
          </a:p>
        </p:txBody>
      </p:sp>
      <p:sp>
        <p:nvSpPr>
          <p:cNvPr id="1179651" name="Rectangle 3">
            <a:extLst>
              <a:ext uri="{FF2B5EF4-FFF2-40B4-BE49-F238E27FC236}">
                <a16:creationId xmlns:a16="http://schemas.microsoft.com/office/drawing/2014/main" id="{D5D7CC3A-BEF4-674A-9A46-4322AFBB39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Global Top-level domain (gTLD) servers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Generic domains (e.g., .com, .org, .edu)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Country domains (e.g., .uk, .fr, .ca, .jp)</a:t>
            </a:r>
          </a:p>
          <a:p>
            <a:pPr lvl="1">
              <a:spcAft>
                <a:spcPts val="18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Managed professionally (e.g., Verisign for .com .net)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Authoritative DNS servers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Provide public records for hosts at an organization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For the organization’s servers (e.g., Web and mail)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Can be maintained locally or by a service provider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7108" name="Slide Number Placeholder 3">
            <a:extLst>
              <a:ext uri="{FF2B5EF4-FFF2-40B4-BE49-F238E27FC236}">
                <a16:creationId xmlns:a16="http://schemas.microsoft.com/office/drawing/2014/main" id="{26FCC355-798B-8144-B2E0-84737770BBB0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B3CCE346-258D-8B48-A388-4A10A9359DCC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15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95A2443F-280C-3046-9E9F-D6A8148DD7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Reliability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7CD305EC-A58A-DC40-A1CC-03EAAA7EDB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534400" cy="1787345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ea typeface="ＭＳ Ｐゴシック" panose="020B0600070205080204" pitchFamily="34" charset="-128"/>
              </a:rPr>
              <a:t>DNS servers are replicated</a:t>
            </a:r>
          </a:p>
          <a:p>
            <a:pPr lvl="1"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Name service available if </a:t>
            </a:r>
            <a:r>
              <a:rPr lang="en-US" altLang="en-US" sz="2400" dirty="0">
                <a:ea typeface="ＭＳ Ｐゴシック" panose="020B0600070205080204" pitchFamily="34" charset="-128"/>
                <a:sym typeface="Math B" pitchFamily="2" charset="2"/>
              </a:rPr>
              <a:t>at least one</a:t>
            </a:r>
            <a:r>
              <a:rPr lang="en-US" altLang="en-US" sz="2400" dirty="0">
                <a:ea typeface="ＭＳ Ｐゴシック" panose="020B0600070205080204" pitchFamily="34" charset="-128"/>
              </a:rPr>
              <a:t> replica is up</a:t>
            </a:r>
          </a:p>
          <a:p>
            <a:pPr lvl="1" eaLnBrk="1" hangingPunct="1">
              <a:spcAft>
                <a:spcPts val="600"/>
              </a:spcAft>
            </a:pPr>
            <a:r>
              <a:rPr lang="en-US" altLang="en-US" sz="2400" dirty="0">
                <a:ea typeface="ＭＳ Ｐゴシック" panose="020B0600070205080204" pitchFamily="34" charset="-128"/>
              </a:rPr>
              <a:t>Queries can be load balanced between replicas</a:t>
            </a:r>
          </a:p>
          <a:p>
            <a:pPr marL="0" indent="0">
              <a:lnSpc>
                <a:spcPct val="90000"/>
              </a:lnSpc>
              <a:spcBef>
                <a:spcPts val="372"/>
              </a:spcBef>
              <a:buNone/>
            </a:pPr>
            <a:endParaRPr lang="en-US" sz="1600" b="1" dirty="0">
              <a:latin typeface="Courier" pitchFamily="2" charset="0"/>
            </a:endParaRPr>
          </a:p>
          <a:p>
            <a:pPr marL="0" indent="0">
              <a:lnSpc>
                <a:spcPct val="90000"/>
              </a:lnSpc>
              <a:spcBef>
                <a:spcPts val="372"/>
              </a:spcBef>
              <a:buNone/>
            </a:pPr>
            <a:r>
              <a:rPr lang="en-US" sz="1600" b="1" dirty="0">
                <a:solidFill>
                  <a:schemeClr val="tx1"/>
                </a:solidFill>
                <a:latin typeface="Courier" pitchFamily="2" charset="0"/>
              </a:rPr>
              <a:t>$ </a:t>
            </a:r>
            <a:r>
              <a:rPr lang="en-US" sz="1600" b="1" dirty="0">
                <a:solidFill>
                  <a:srgbClr val="FF0000"/>
                </a:solidFill>
                <a:latin typeface="Courier" pitchFamily="2" charset="0"/>
              </a:rPr>
              <a:t>dig NS </a:t>
            </a:r>
            <a:r>
              <a:rPr lang="en-US" sz="1600" b="1" dirty="0" err="1">
                <a:solidFill>
                  <a:srgbClr val="FF0000"/>
                </a:solidFill>
                <a:latin typeface="Courier" pitchFamily="2" charset="0"/>
              </a:rPr>
              <a:t>nytimes.com</a:t>
            </a:r>
            <a:r>
              <a:rPr lang="en-US" sz="1600" b="1" dirty="0">
                <a:solidFill>
                  <a:srgbClr val="FF0000"/>
                </a:solidFill>
                <a:latin typeface="Courier" pitchFamily="2" charset="0"/>
              </a:rPr>
              <a:t> +</a:t>
            </a:r>
            <a:r>
              <a:rPr lang="en-US" sz="1600" b="1" dirty="0" err="1">
                <a:solidFill>
                  <a:srgbClr val="FF0000"/>
                </a:solidFill>
                <a:latin typeface="Courier" pitchFamily="2" charset="0"/>
              </a:rPr>
              <a:t>norecurse</a:t>
            </a:r>
            <a:br>
              <a:rPr lang="en-US" sz="1600" b="1" dirty="0">
                <a:latin typeface="Courier" pitchFamily="2" charset="0"/>
              </a:rPr>
            </a:br>
            <a:endParaRPr lang="en-US" sz="1600" b="1" dirty="0">
              <a:solidFill>
                <a:schemeClr val="tx1"/>
              </a:solidFill>
              <a:latin typeface="Courier" pitchFamily="2" charset="0"/>
            </a:endParaRPr>
          </a:p>
          <a:p>
            <a:pPr marL="0" indent="0">
              <a:lnSpc>
                <a:spcPct val="90000"/>
              </a:lnSpc>
              <a:spcBef>
                <a:spcPts val="372"/>
              </a:spcBef>
              <a:buNone/>
            </a:pPr>
            <a:r>
              <a:rPr lang="en-US" sz="1600" b="1" dirty="0">
                <a:solidFill>
                  <a:schemeClr val="tx1"/>
                </a:solidFill>
                <a:latin typeface="Courier" pitchFamily="2" charset="0"/>
              </a:rPr>
              <a:t>;; QUESTION SECTION:</a:t>
            </a:r>
          </a:p>
          <a:p>
            <a:pPr marL="0" indent="0">
              <a:lnSpc>
                <a:spcPct val="90000"/>
              </a:lnSpc>
              <a:spcBef>
                <a:spcPts val="372"/>
              </a:spcBef>
              <a:buNone/>
            </a:pPr>
            <a:r>
              <a:rPr lang="en-US" sz="1600" b="1" dirty="0">
                <a:solidFill>
                  <a:schemeClr val="tx1"/>
                </a:solidFill>
                <a:latin typeface="Courier" pitchFamily="2" charset="0"/>
              </a:rPr>
              <a:t>;</a:t>
            </a:r>
            <a:r>
              <a:rPr lang="en-US" sz="1600" b="1" dirty="0" err="1">
                <a:solidFill>
                  <a:schemeClr val="tx1"/>
                </a:solidFill>
                <a:latin typeface="Courier" pitchFamily="2" charset="0"/>
              </a:rPr>
              <a:t>nytimes.com</a:t>
            </a:r>
            <a:r>
              <a:rPr lang="en-US" sz="1600" b="1" dirty="0">
                <a:solidFill>
                  <a:schemeClr val="tx1"/>
                </a:solidFill>
                <a:latin typeface="Courier" pitchFamily="2" charset="0"/>
              </a:rPr>
              <a:t>.                   IN      NS</a:t>
            </a:r>
          </a:p>
          <a:p>
            <a:pPr marL="0" indent="0">
              <a:lnSpc>
                <a:spcPct val="90000"/>
              </a:lnSpc>
              <a:spcBef>
                <a:spcPts val="372"/>
              </a:spcBef>
              <a:buNone/>
            </a:pPr>
            <a:endParaRPr lang="en-US" sz="1600" b="1" dirty="0">
              <a:solidFill>
                <a:schemeClr val="tx1"/>
              </a:solidFill>
              <a:latin typeface="Courier" pitchFamily="2" charset="0"/>
            </a:endParaRPr>
          </a:p>
          <a:p>
            <a:pPr marL="0" indent="0">
              <a:lnSpc>
                <a:spcPct val="90000"/>
              </a:lnSpc>
              <a:spcBef>
                <a:spcPts val="372"/>
              </a:spcBef>
              <a:buNone/>
            </a:pPr>
            <a:r>
              <a:rPr lang="en-US" sz="1600" b="1" dirty="0">
                <a:solidFill>
                  <a:schemeClr val="tx1"/>
                </a:solidFill>
                <a:latin typeface="Courier" pitchFamily="2" charset="0"/>
              </a:rPr>
              <a:t>;; AUTHORITY SECTION:</a:t>
            </a:r>
          </a:p>
          <a:p>
            <a:pPr marL="0" indent="0">
              <a:lnSpc>
                <a:spcPct val="90000"/>
              </a:lnSpc>
              <a:spcBef>
                <a:spcPts val="372"/>
              </a:spcBef>
              <a:buNone/>
            </a:pPr>
            <a:r>
              <a:rPr lang="en-US" sz="1600" b="1" dirty="0" err="1">
                <a:solidFill>
                  <a:schemeClr val="tx1"/>
                </a:solidFill>
                <a:latin typeface="Courier" pitchFamily="2" charset="0"/>
              </a:rPr>
              <a:t>nytimes.com</a:t>
            </a:r>
            <a:r>
              <a:rPr lang="en-US" sz="1600" b="1" dirty="0">
                <a:solidFill>
                  <a:schemeClr val="tx1"/>
                </a:solidFill>
                <a:latin typeface="Courier" pitchFamily="2" charset="0"/>
              </a:rPr>
              <a:t>.            349     IN      NS      ns2.p24.dynect.net.</a:t>
            </a:r>
          </a:p>
          <a:p>
            <a:pPr marL="0" indent="0">
              <a:lnSpc>
                <a:spcPct val="90000"/>
              </a:lnSpc>
              <a:spcBef>
                <a:spcPts val="372"/>
              </a:spcBef>
              <a:buNone/>
            </a:pPr>
            <a:r>
              <a:rPr lang="en-US" sz="1600" b="1" dirty="0" err="1">
                <a:solidFill>
                  <a:schemeClr val="tx1"/>
                </a:solidFill>
                <a:latin typeface="Courier" pitchFamily="2" charset="0"/>
              </a:rPr>
              <a:t>nytimes.com</a:t>
            </a:r>
            <a:r>
              <a:rPr lang="en-US" sz="1600" b="1" dirty="0">
                <a:solidFill>
                  <a:schemeClr val="tx1"/>
                </a:solidFill>
                <a:latin typeface="Courier" pitchFamily="2" charset="0"/>
              </a:rPr>
              <a:t>.            349     IN      NS      ns3.p24.dynect.net.</a:t>
            </a:r>
          </a:p>
          <a:p>
            <a:pPr marL="0" indent="0">
              <a:lnSpc>
                <a:spcPct val="90000"/>
              </a:lnSpc>
              <a:spcBef>
                <a:spcPts val="372"/>
              </a:spcBef>
              <a:buNone/>
            </a:pPr>
            <a:r>
              <a:rPr lang="en-US" sz="1600" b="1" dirty="0" err="1">
                <a:solidFill>
                  <a:schemeClr val="tx1"/>
                </a:solidFill>
                <a:latin typeface="Courier" pitchFamily="2" charset="0"/>
              </a:rPr>
              <a:t>nytimes.com</a:t>
            </a:r>
            <a:r>
              <a:rPr lang="en-US" sz="1600" b="1" dirty="0">
                <a:solidFill>
                  <a:schemeClr val="tx1"/>
                </a:solidFill>
                <a:latin typeface="Courier" pitchFamily="2" charset="0"/>
              </a:rPr>
              <a:t>.            349     IN      NS      dns2.p06.nsone.net.</a:t>
            </a:r>
          </a:p>
          <a:p>
            <a:pPr marL="0" indent="0">
              <a:lnSpc>
                <a:spcPct val="90000"/>
              </a:lnSpc>
              <a:spcBef>
                <a:spcPts val="372"/>
              </a:spcBef>
              <a:buNone/>
            </a:pPr>
            <a:r>
              <a:rPr lang="en-US" sz="1600" b="1" dirty="0" err="1">
                <a:solidFill>
                  <a:schemeClr val="tx1"/>
                </a:solidFill>
                <a:latin typeface="Courier" pitchFamily="2" charset="0"/>
              </a:rPr>
              <a:t>nytimes.com</a:t>
            </a:r>
            <a:r>
              <a:rPr lang="en-US" sz="1600" b="1" dirty="0">
                <a:solidFill>
                  <a:schemeClr val="tx1"/>
                </a:solidFill>
                <a:latin typeface="Courier" pitchFamily="2" charset="0"/>
              </a:rPr>
              <a:t>.            349     IN      NS      ns4.p24.dynect.net.</a:t>
            </a:r>
          </a:p>
          <a:p>
            <a:pPr marL="0" indent="0">
              <a:lnSpc>
                <a:spcPct val="90000"/>
              </a:lnSpc>
              <a:spcBef>
                <a:spcPts val="372"/>
              </a:spcBef>
              <a:buNone/>
            </a:pPr>
            <a:r>
              <a:rPr lang="en-US" sz="1600" b="1" dirty="0" err="1">
                <a:solidFill>
                  <a:schemeClr val="tx1"/>
                </a:solidFill>
                <a:latin typeface="Courier" pitchFamily="2" charset="0"/>
              </a:rPr>
              <a:t>nytimes.com</a:t>
            </a:r>
            <a:r>
              <a:rPr lang="en-US" sz="1600" b="1" dirty="0">
                <a:solidFill>
                  <a:schemeClr val="tx1"/>
                </a:solidFill>
                <a:latin typeface="Courier" pitchFamily="2" charset="0"/>
              </a:rPr>
              <a:t>.            349     IN      NS      ns1.p24.dynect.net.</a:t>
            </a:r>
          </a:p>
          <a:p>
            <a:pPr marL="0" indent="0">
              <a:lnSpc>
                <a:spcPct val="90000"/>
              </a:lnSpc>
              <a:spcBef>
                <a:spcPts val="372"/>
              </a:spcBef>
              <a:buNone/>
            </a:pPr>
            <a:r>
              <a:rPr lang="en-US" sz="1600" b="1" dirty="0" err="1">
                <a:solidFill>
                  <a:schemeClr val="tx1"/>
                </a:solidFill>
                <a:latin typeface="Courier" pitchFamily="2" charset="0"/>
              </a:rPr>
              <a:t>nytimes.com</a:t>
            </a:r>
            <a:r>
              <a:rPr lang="en-US" sz="1600" b="1" dirty="0">
                <a:solidFill>
                  <a:schemeClr val="tx1"/>
                </a:solidFill>
                <a:latin typeface="Courier" pitchFamily="2" charset="0"/>
              </a:rPr>
              <a:t>.            349     IN      NS      dns3.p06.nsone.net.</a:t>
            </a:r>
          </a:p>
          <a:p>
            <a:pPr marL="0" indent="0">
              <a:lnSpc>
                <a:spcPct val="90000"/>
              </a:lnSpc>
              <a:spcBef>
                <a:spcPts val="372"/>
              </a:spcBef>
              <a:buNone/>
            </a:pPr>
            <a:r>
              <a:rPr lang="en-US" sz="1600" b="1" dirty="0" err="1">
                <a:solidFill>
                  <a:schemeClr val="tx1"/>
                </a:solidFill>
                <a:latin typeface="Courier" pitchFamily="2" charset="0"/>
              </a:rPr>
              <a:t>nytimes.com</a:t>
            </a:r>
            <a:r>
              <a:rPr lang="en-US" sz="1600" b="1" dirty="0">
                <a:solidFill>
                  <a:schemeClr val="tx1"/>
                </a:solidFill>
                <a:latin typeface="Courier" pitchFamily="2" charset="0"/>
              </a:rPr>
              <a:t>.            349     IN      NS      dns4.p06.nsone.net.</a:t>
            </a:r>
          </a:p>
          <a:p>
            <a:pPr marL="0" indent="0">
              <a:lnSpc>
                <a:spcPct val="90000"/>
              </a:lnSpc>
              <a:spcBef>
                <a:spcPts val="372"/>
              </a:spcBef>
              <a:buNone/>
            </a:pPr>
            <a:r>
              <a:rPr lang="en-US" sz="1600" b="1" dirty="0" err="1">
                <a:solidFill>
                  <a:schemeClr val="tx1"/>
                </a:solidFill>
                <a:latin typeface="Courier" pitchFamily="2" charset="0"/>
              </a:rPr>
              <a:t>nytimes.com</a:t>
            </a:r>
            <a:r>
              <a:rPr lang="en-US" sz="1600" b="1" dirty="0">
                <a:solidFill>
                  <a:schemeClr val="tx1"/>
                </a:solidFill>
                <a:latin typeface="Courier" pitchFamily="2" charset="0"/>
              </a:rPr>
              <a:t>.            349     IN      NS      dns1.p06.nsone.net.</a:t>
            </a:r>
          </a:p>
          <a:p>
            <a:pPr marL="457200" lvl="1" indent="0" eaLnBrk="1" hangingPunct="1">
              <a:lnSpc>
                <a:spcPct val="90000"/>
              </a:lnSpc>
              <a:spcBef>
                <a:spcPts val="372"/>
              </a:spcBef>
              <a:spcAft>
                <a:spcPts val="600"/>
              </a:spcAft>
              <a:buNone/>
            </a:pPr>
            <a:endParaRPr lang="en-US" altLang="en-US" b="1" dirty="0">
              <a:latin typeface="Courier" pitchFamily="2" charset="0"/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90000"/>
              </a:lnSpc>
              <a:spcBef>
                <a:spcPts val="372"/>
              </a:spcBef>
              <a:spcAft>
                <a:spcPts val="600"/>
              </a:spcAft>
            </a:pPr>
            <a:endParaRPr lang="en-US" altLang="en-US" b="1" dirty="0">
              <a:latin typeface="Courier" pitchFamily="2" charset="0"/>
              <a:ea typeface="ＭＳ Ｐゴシック" panose="020B0600070205080204" pitchFamily="34" charset="-128"/>
            </a:endParaRPr>
          </a:p>
          <a:p>
            <a:pPr marL="457200" lvl="1" indent="0" eaLnBrk="1" hangingPunct="1">
              <a:spcAft>
                <a:spcPts val="600"/>
              </a:spcAft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49156" name="Slide Number Placeholder 3">
            <a:extLst>
              <a:ext uri="{FF2B5EF4-FFF2-40B4-BE49-F238E27FC236}">
                <a16:creationId xmlns:a16="http://schemas.microsoft.com/office/drawing/2014/main" id="{0743827D-75CE-374C-B2DB-4B60DFA26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F586977-E4F3-DB4A-AF92-80978EAC63DB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16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95A2443F-280C-3046-9E9F-D6A8148DD7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Reliability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7CD305EC-A58A-DC40-A1CC-03EAAA7EDB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534400" cy="5638800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ea typeface="ＭＳ Ｐゴシック" panose="020B0600070205080204" pitchFamily="34" charset="-128"/>
              </a:rPr>
              <a:t>DNS servers are replicated</a:t>
            </a:r>
          </a:p>
          <a:p>
            <a:pPr lvl="1"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Name service available if </a:t>
            </a:r>
            <a:r>
              <a:rPr lang="en-US" altLang="en-US" sz="2400" dirty="0">
                <a:ea typeface="ＭＳ Ｐゴシック" panose="020B0600070205080204" pitchFamily="34" charset="-128"/>
                <a:sym typeface="Math B" pitchFamily="2" charset="2"/>
              </a:rPr>
              <a:t>at least one</a:t>
            </a:r>
            <a:r>
              <a:rPr lang="en-US" altLang="en-US" sz="2400" dirty="0">
                <a:ea typeface="ＭＳ Ｐゴシック" panose="020B0600070205080204" pitchFamily="34" charset="-128"/>
              </a:rPr>
              <a:t> replica is up</a:t>
            </a:r>
          </a:p>
          <a:p>
            <a:pPr lvl="1" eaLnBrk="1" hangingPunct="1">
              <a:spcAft>
                <a:spcPts val="1600"/>
              </a:spcAft>
            </a:pPr>
            <a:r>
              <a:rPr lang="en-US" altLang="en-US" sz="2400" dirty="0">
                <a:ea typeface="ＭＳ Ｐゴシック" panose="020B0600070205080204" pitchFamily="34" charset="-128"/>
              </a:rPr>
              <a:t>Queries can be load balanced between replicas</a:t>
            </a:r>
          </a:p>
          <a:p>
            <a:pPr eaLnBrk="1" hangingPunct="1"/>
            <a:r>
              <a:rPr lang="en-US" altLang="en-US" sz="2800" dirty="0">
                <a:ea typeface="ＭＳ Ｐゴシック" panose="020B0600070205080204" pitchFamily="34" charset="-128"/>
              </a:rPr>
              <a:t>UDP used for queries</a:t>
            </a:r>
          </a:p>
          <a:p>
            <a:pPr lvl="1" eaLnBrk="1" hangingPunct="1">
              <a:spcAft>
                <a:spcPts val="1600"/>
              </a:spcAft>
            </a:pPr>
            <a:r>
              <a:rPr lang="en-US" altLang="en-US" sz="2400" dirty="0">
                <a:ea typeface="ＭＳ Ｐゴシック" panose="020B0600070205080204" pitchFamily="34" charset="-128"/>
              </a:rPr>
              <a:t>Need reliability: </a:t>
            </a:r>
            <a:r>
              <a:rPr lang="en-US" altLang="en-US" sz="2400" dirty="0">
                <a:ea typeface="ＭＳ Ｐゴシック" panose="020B0600070205080204" pitchFamily="34" charset="-128"/>
                <a:sym typeface="Wingdings" pitchFamily="2" charset="2"/>
              </a:rPr>
              <a:t>must implement this on top of UDP</a:t>
            </a:r>
            <a:endParaRPr lang="en-US" altLang="en-US" sz="2400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800" dirty="0">
                <a:ea typeface="ＭＳ Ｐゴシック" panose="020B0600070205080204" pitchFamily="34" charset="-128"/>
              </a:rPr>
              <a:t>Try alternate servers on timeout</a:t>
            </a:r>
          </a:p>
          <a:p>
            <a:pPr lvl="1" eaLnBrk="1" hangingPunct="1">
              <a:spcAft>
                <a:spcPts val="1600"/>
              </a:spcAft>
            </a:pPr>
            <a:r>
              <a:rPr lang="en-US" altLang="en-US" sz="2400" dirty="0">
                <a:ea typeface="ＭＳ Ｐゴシック" panose="020B0600070205080204" pitchFamily="34" charset="-128"/>
              </a:rPr>
              <a:t>Exponential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backoff</a:t>
            </a:r>
            <a:r>
              <a:rPr lang="en-US" altLang="en-US" sz="2400" dirty="0">
                <a:ea typeface="ＭＳ Ｐゴシック" panose="020B0600070205080204" pitchFamily="34" charset="-128"/>
              </a:rPr>
              <a:t> when retrying same server</a:t>
            </a:r>
          </a:p>
          <a:p>
            <a:pPr eaLnBrk="1" hangingPunct="1"/>
            <a:r>
              <a:rPr lang="en-US" altLang="en-US" sz="2800" dirty="0">
                <a:ea typeface="ＭＳ Ｐゴシック" panose="020B0600070205080204" pitchFamily="34" charset="-128"/>
              </a:rPr>
              <a:t>Same identifier for all queries</a:t>
            </a:r>
          </a:p>
          <a:p>
            <a:pPr lvl="1"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Don’t care which server responds</a:t>
            </a:r>
          </a:p>
        </p:txBody>
      </p:sp>
      <p:sp>
        <p:nvSpPr>
          <p:cNvPr id="49156" name="Slide Number Placeholder 3">
            <a:extLst>
              <a:ext uri="{FF2B5EF4-FFF2-40B4-BE49-F238E27FC236}">
                <a16:creationId xmlns:a16="http://schemas.microsoft.com/office/drawing/2014/main" id="{0743827D-75CE-374C-B2DB-4B60DFA26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F586977-E4F3-DB4A-AF92-80978EAC63DB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17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3456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3">
            <a:extLst>
              <a:ext uri="{FF2B5EF4-FFF2-40B4-BE49-F238E27FC236}">
                <a16:creationId xmlns:a16="http://schemas.microsoft.com/office/drawing/2014/main" id="{493622FA-97B5-364C-9737-A99B574505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DNS Queries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and Caching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A6E24D5-69CD-1242-96E7-C55DF9586B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1" charset="0"/>
              <a:buNone/>
              <a:defRPr/>
            </a:pPr>
            <a:endParaRPr lang="en-US"/>
          </a:p>
        </p:txBody>
      </p:sp>
      <p:sp>
        <p:nvSpPr>
          <p:cNvPr id="51204" name="Slide Number Placeholder 2">
            <a:extLst>
              <a:ext uri="{FF2B5EF4-FFF2-40B4-BE49-F238E27FC236}">
                <a16:creationId xmlns:a16="http://schemas.microsoft.com/office/drawing/2014/main" id="{D3C085E7-2955-844A-A2A5-895C0F324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763C256-55AF-0040-B0F1-B256F81BB5E2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18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C548F68C-7B8C-4F4C-9066-446182BDE2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Using DNS</a:t>
            </a:r>
          </a:p>
        </p:txBody>
      </p:sp>
      <p:sp>
        <p:nvSpPr>
          <p:cNvPr id="1183747" name="Rectangle 3">
            <a:extLst>
              <a:ext uri="{FF2B5EF4-FFF2-40B4-BE49-F238E27FC236}">
                <a16:creationId xmlns:a16="http://schemas.microsoft.com/office/drawing/2014/main" id="{BFA6F9AD-55EA-1E4D-AF37-21052BF29B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534400" cy="56388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Local DNS server (“default name server”)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Usually near the end hosts who use it</a:t>
            </a:r>
          </a:p>
          <a:p>
            <a:pPr lvl="1">
              <a:spcAft>
                <a:spcPts val="6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Local hosts configured with local server (e.g., /etc/resolv.conf) or learn the server via DHCP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Client application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Extract server name (e.g., from the URL)</a:t>
            </a:r>
          </a:p>
          <a:p>
            <a:pPr lvl="1">
              <a:spcAft>
                <a:spcPts val="6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Do </a:t>
            </a:r>
            <a:r>
              <a:rPr lang="en-US" altLang="en-US" i="1">
                <a:ea typeface="ＭＳ Ｐゴシック" panose="020B0600070205080204" pitchFamily="34" charset="-128"/>
              </a:rPr>
              <a:t>gethostbyname()</a:t>
            </a:r>
            <a:r>
              <a:rPr lang="en-US" altLang="en-US">
                <a:ea typeface="ＭＳ Ｐゴシック" panose="020B0600070205080204" pitchFamily="34" charset="-128"/>
              </a:rPr>
              <a:t> or </a:t>
            </a:r>
            <a:r>
              <a:rPr lang="en-US" altLang="en-US" i="1">
                <a:ea typeface="ＭＳ Ｐゴシック" panose="020B0600070205080204" pitchFamily="34" charset="-128"/>
              </a:rPr>
              <a:t>getaddrinfo() </a:t>
            </a:r>
            <a:r>
              <a:rPr lang="en-US" altLang="en-US">
                <a:ea typeface="ＭＳ Ｐゴシック" panose="020B0600070205080204" pitchFamily="34" charset="-128"/>
              </a:rPr>
              <a:t>to get address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Server application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Extract client IP address from socket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Optional </a:t>
            </a:r>
            <a:r>
              <a:rPr lang="en-US" altLang="en-US" i="1">
                <a:ea typeface="ＭＳ Ｐゴシック" panose="020B0600070205080204" pitchFamily="34" charset="-128"/>
              </a:rPr>
              <a:t>gethostbyaddr()</a:t>
            </a:r>
            <a:r>
              <a:rPr lang="en-US" altLang="en-US">
                <a:ea typeface="ＭＳ Ｐゴシック" panose="020B0600070205080204" pitchFamily="34" charset="-128"/>
              </a:rPr>
              <a:t> to translate into name</a:t>
            </a:r>
          </a:p>
        </p:txBody>
      </p:sp>
      <p:sp>
        <p:nvSpPr>
          <p:cNvPr id="52228" name="Slide Number Placeholder 3">
            <a:extLst>
              <a:ext uri="{FF2B5EF4-FFF2-40B4-BE49-F238E27FC236}">
                <a16:creationId xmlns:a16="http://schemas.microsoft.com/office/drawing/2014/main" id="{D0BA74D9-D031-2B4C-BBF6-DEC21CA58EEE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33943199-D6D2-D04F-9838-B796C938B7E7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19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5560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374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4">
            <a:extLst>
              <a:ext uri="{FF2B5EF4-FFF2-40B4-BE49-F238E27FC236}">
                <a16:creationId xmlns:a16="http://schemas.microsoft.com/office/drawing/2014/main" id="{2BEA014E-A31E-E14B-AFF2-A7690A8D6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Relationship Between Layers</a:t>
            </a:r>
          </a:p>
        </p:txBody>
      </p:sp>
      <p:sp>
        <p:nvSpPr>
          <p:cNvPr id="20483" name="Slide Number Placeholder 3">
            <a:extLst>
              <a:ext uri="{FF2B5EF4-FFF2-40B4-BE49-F238E27FC236}">
                <a16:creationId xmlns:a16="http://schemas.microsoft.com/office/drawing/2014/main" id="{AB407873-19B9-3946-B6A1-126E6E5CE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5225D19-E5F4-CB4E-84C7-B63C4274A800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4B0263B-C410-C64A-8904-A0B5D1A0A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953000"/>
            <a:ext cx="914400" cy="838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7BBDF68-648A-DD4C-8C37-4BEC5685B9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133600"/>
            <a:ext cx="914400" cy="838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B1809C3-E774-004E-B023-DA3DA6A30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133600"/>
            <a:ext cx="914400" cy="838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D115A92-9B47-6347-A5FA-264EB1EBA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914400" cy="838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F38492F-56A5-B84D-80E8-8855C46A0A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953000"/>
            <a:ext cx="914400" cy="838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AD91AEA-5815-3848-85E6-48FA2AC06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638800"/>
            <a:ext cx="914400" cy="838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486D349-C450-CD4F-9265-323131A6408D}"/>
              </a:ext>
            </a:extLst>
          </p:cNvPr>
          <p:cNvCxnSpPr>
            <a:cxnSpLocks noChangeShapeType="1"/>
            <a:stCxn id="6" idx="7"/>
            <a:endCxn id="9" idx="2"/>
          </p:cNvCxnSpPr>
          <p:nvPr/>
        </p:nvCxnSpPr>
        <p:spPr bwMode="auto">
          <a:xfrm rot="5400000" flipH="1" flipV="1">
            <a:off x="2824956" y="4394994"/>
            <a:ext cx="617538" cy="74295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9553313-FF4C-7243-8095-7FAFADA6151A}"/>
              </a:ext>
            </a:extLst>
          </p:cNvPr>
          <p:cNvCxnSpPr>
            <a:cxnSpLocks noChangeShapeType="1"/>
            <a:stCxn id="9" idx="5"/>
            <a:endCxn id="11" idx="1"/>
          </p:cNvCxnSpPr>
          <p:nvPr/>
        </p:nvCxnSpPr>
        <p:spPr bwMode="auto">
          <a:xfrm rot="16200000" flipH="1">
            <a:off x="3916362" y="5124451"/>
            <a:ext cx="1006475" cy="2667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FAE2A4D-BEC5-BF4D-ADC1-2E1AB2A240F1}"/>
              </a:ext>
            </a:extLst>
          </p:cNvPr>
          <p:cNvCxnSpPr>
            <a:cxnSpLocks noChangeShapeType="1"/>
            <a:stCxn id="11" idx="6"/>
            <a:endCxn id="10" idx="2"/>
          </p:cNvCxnSpPr>
          <p:nvPr/>
        </p:nvCxnSpPr>
        <p:spPr bwMode="auto">
          <a:xfrm flipV="1">
            <a:off x="5334000" y="5372100"/>
            <a:ext cx="762000" cy="6858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3A5D7C85-F63E-4B4E-BA53-BE59BB6F81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676400"/>
            <a:ext cx="7086600" cy="167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E5495EC-4343-9541-A3F0-19666F9A4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962400"/>
            <a:ext cx="7086600" cy="25908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FF39900-4891-AF44-BDFA-AB4ACAA622CB}"/>
              </a:ext>
            </a:extLst>
          </p:cNvPr>
          <p:cNvCxnSpPr>
            <a:cxnSpLocks noChangeShapeType="1"/>
            <a:stCxn id="8" idx="6"/>
            <a:endCxn id="7" idx="2"/>
          </p:cNvCxnSpPr>
          <p:nvPr/>
        </p:nvCxnSpPr>
        <p:spPr bwMode="auto">
          <a:xfrm>
            <a:off x="2895600" y="2552700"/>
            <a:ext cx="3200400" cy="15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7264E0E-7C30-9942-9473-0232232198A2}"/>
              </a:ext>
            </a:extLst>
          </p:cNvPr>
          <p:cNvCxnSpPr>
            <a:cxnSpLocks noChangeShapeType="1"/>
            <a:stCxn id="8" idx="4"/>
            <a:endCxn id="6" idx="0"/>
          </p:cNvCxnSpPr>
          <p:nvPr/>
        </p:nvCxnSpPr>
        <p:spPr bwMode="auto">
          <a:xfrm rot="5400000">
            <a:off x="1447801" y="3962400"/>
            <a:ext cx="1981200" cy="31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98EFBD9-8ED3-1C46-BAF0-410647B26DE5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5563394" y="3961606"/>
            <a:ext cx="1981200" cy="1588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8" name="TextBox 30">
            <a:extLst>
              <a:ext uri="{FF2B5EF4-FFF2-40B4-BE49-F238E27FC236}">
                <a16:creationId xmlns:a16="http://schemas.microsoft.com/office/drawing/2014/main" id="{3C0D8165-6C52-124D-B30A-31765496F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4238" y="2057400"/>
            <a:ext cx="1876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logical link </a:t>
            </a:r>
          </a:p>
        </p:txBody>
      </p:sp>
      <p:sp>
        <p:nvSpPr>
          <p:cNvPr id="20499" name="TextBox 38">
            <a:extLst>
              <a:ext uri="{FF2B5EF4-FFF2-40B4-BE49-F238E27FC236}">
                <a16:creationId xmlns:a16="http://schemas.microsoft.com/office/drawing/2014/main" id="{D4C4C8DC-3195-5A40-B9BE-A1D4F2594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2925" y="1905000"/>
            <a:ext cx="10223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A9AB0F7E-D6C6-2347-B8F6-EA675F1669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DNS Protocol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B8AB8A6D-11A2-B743-9ED0-E27B83C4C641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076325" y="1190625"/>
            <a:ext cx="8372475" cy="10953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000" u="sng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DNS protocol</a:t>
            </a:r>
            <a:r>
              <a:rPr lang="en-US" altLang="en-US" sz="30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  :   </a:t>
            </a:r>
            <a:r>
              <a:rPr lang="en-US" altLang="en-US" sz="3000" i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query</a:t>
            </a:r>
            <a:r>
              <a:rPr lang="en-US" altLang="en-US" sz="30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30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and</a:t>
            </a:r>
            <a:r>
              <a:rPr lang="en-US" altLang="en-US" sz="3000" dirty="0">
                <a:ea typeface="ＭＳ Ｐゴシック" panose="020B0600070205080204" pitchFamily="34" charset="-128"/>
              </a:rPr>
              <a:t> </a:t>
            </a:r>
            <a:r>
              <a:rPr lang="en-US" altLang="en-US" sz="3000" i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reply</a:t>
            </a:r>
            <a:r>
              <a:rPr lang="en-US" altLang="en-US" sz="3000" dirty="0">
                <a:ea typeface="ＭＳ Ｐゴシック" panose="020B0600070205080204" pitchFamily="34" charset="-128"/>
              </a:rPr>
              <a:t> </a:t>
            </a:r>
            <a:r>
              <a:rPr lang="en-US" altLang="en-US" sz="300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msg</a:t>
            </a:r>
            <a:r>
              <a:rPr lang="en-US" altLang="en-US" sz="30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, </a:t>
            </a:r>
          </a:p>
          <a:p>
            <a:pPr eaLnBrk="1" hangingPunct="1">
              <a:buFontTx/>
              <a:buNone/>
            </a:pPr>
            <a:r>
              <a:rPr lang="en-US" altLang="en-US" sz="3000" dirty="0">
                <a:ea typeface="ＭＳ Ｐゴシック" panose="020B0600070205080204" pitchFamily="34" charset="-128"/>
              </a:rPr>
              <a:t>                    		   </a:t>
            </a:r>
            <a:r>
              <a:rPr lang="en-US" altLang="en-US" sz="30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both with same </a:t>
            </a:r>
            <a:r>
              <a:rPr lang="en-US" altLang="en-US" sz="3000" i="1" dirty="0" err="1">
                <a:solidFill>
                  <a:srgbClr val="FF0000"/>
                </a:solidFill>
                <a:ea typeface="ＭＳ Ｐゴシック" panose="020B0600070205080204" pitchFamily="34" charset="-128"/>
              </a:rPr>
              <a:t>msg</a:t>
            </a:r>
            <a:r>
              <a:rPr lang="en-US" altLang="en-US" sz="3000" i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 format</a:t>
            </a:r>
            <a:endParaRPr lang="en-US" altLang="en-US" sz="3000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90116" name="Rectangle 4">
            <a:extLst>
              <a:ext uri="{FF2B5EF4-FFF2-40B4-BE49-F238E27FC236}">
                <a16:creationId xmlns:a16="http://schemas.microsoft.com/office/drawing/2014/main" id="{03FD62EC-0483-1141-B553-AE76DC787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260" y="2468875"/>
            <a:ext cx="3876215" cy="412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3838" indent="-223838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563563" indent="-223838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Message header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altLang="en-US" sz="24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Identification: </a:t>
            </a:r>
            <a:r>
              <a:rPr lang="en-US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16 bit # for query, reply to query uses same #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endParaRPr lang="en-US" altLang="en-US" sz="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altLang="en-US" sz="24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Flags:</a:t>
            </a:r>
          </a:p>
          <a:p>
            <a:pPr lvl="1" algn="l">
              <a:spcBef>
                <a:spcPct val="10000"/>
              </a:spcBef>
              <a:buFont typeface="Helvetica" pitchFamily="2" charset="0"/>
              <a:buChar char="–"/>
            </a:pPr>
            <a:r>
              <a:rPr lang="en-US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Query or reply</a:t>
            </a:r>
          </a:p>
          <a:p>
            <a:pPr lvl="1" algn="l">
              <a:spcBef>
                <a:spcPct val="10000"/>
              </a:spcBef>
              <a:buFont typeface="Helvetica" pitchFamily="2" charset="0"/>
              <a:buChar char="–"/>
            </a:pPr>
            <a:r>
              <a:rPr lang="en-US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Recursion desired </a:t>
            </a:r>
          </a:p>
          <a:p>
            <a:pPr lvl="1" algn="l">
              <a:spcBef>
                <a:spcPct val="10000"/>
              </a:spcBef>
              <a:buFont typeface="Helvetica" pitchFamily="2" charset="0"/>
              <a:buChar char="–"/>
            </a:pPr>
            <a:r>
              <a:rPr lang="en-US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Recursion available</a:t>
            </a:r>
          </a:p>
          <a:p>
            <a:pPr lvl="1" algn="l">
              <a:spcBef>
                <a:spcPct val="10000"/>
              </a:spcBef>
              <a:buFont typeface="Helvetica" pitchFamily="2" charset="0"/>
              <a:buChar char="–"/>
            </a:pPr>
            <a:r>
              <a:rPr lang="en-US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Reply is authoritative</a:t>
            </a:r>
          </a:p>
        </p:txBody>
      </p:sp>
      <p:pic>
        <p:nvPicPr>
          <p:cNvPr id="90117" name="Picture 5" descr="DNSmessage">
            <a:extLst>
              <a:ext uri="{FF2B5EF4-FFF2-40B4-BE49-F238E27FC236}">
                <a16:creationId xmlns:a16="http://schemas.microsoft.com/office/drawing/2014/main" id="{436A1BF4-0FB5-3348-943B-C7415DD0BD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989"/>
          <a:stretch/>
        </p:blipFill>
        <p:spPr bwMode="auto">
          <a:xfrm>
            <a:off x="4497020" y="2430470"/>
            <a:ext cx="4568365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8" name="Slide Number Placeholder 4">
            <a:extLst>
              <a:ext uri="{FF2B5EF4-FFF2-40B4-BE49-F238E27FC236}">
                <a16:creationId xmlns:a16="http://schemas.microsoft.com/office/drawing/2014/main" id="{A5491E6F-676E-E84C-A60A-A6E2C88D7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1E1A14A-86A5-FE4B-B545-74E7E74ACFCE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20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3845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E6620F5C-8378-1849-A0DA-0D610660E5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alibri (Headings)" charset="0"/>
                <a:ea typeface="ＭＳ Ｐゴシック" panose="020B0600070205080204" pitchFamily="34" charset="-128"/>
              </a:rPr>
              <a:t>DNS Resource Records</a:t>
            </a:r>
          </a:p>
        </p:txBody>
      </p:sp>
      <p:sp>
        <p:nvSpPr>
          <p:cNvPr id="63491" name="Slide Number Placeholder 4">
            <a:extLst>
              <a:ext uri="{FF2B5EF4-FFF2-40B4-BE49-F238E27FC236}">
                <a16:creationId xmlns:a16="http://schemas.microsoft.com/office/drawing/2014/main" id="{969136BB-30AE-BB4F-A108-3B0233BF4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4F24577-DD11-314A-8948-2CA7950C6414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pSp>
        <p:nvGrpSpPr>
          <p:cNvPr id="63492" name="Group 5">
            <a:extLst>
              <a:ext uri="{FF2B5EF4-FFF2-40B4-BE49-F238E27FC236}">
                <a16:creationId xmlns:a16="http://schemas.microsoft.com/office/drawing/2014/main" id="{EE08E416-25F7-7945-BB20-BA12A2FCDFD3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371600"/>
            <a:ext cx="7391400" cy="631825"/>
            <a:chOff x="1105" y="1174"/>
            <a:chExt cx="4179" cy="398"/>
          </a:xfrm>
        </p:grpSpPr>
        <p:sp>
          <p:nvSpPr>
            <p:cNvPr id="63497" name="Text Box 6">
              <a:extLst>
                <a:ext uri="{FF2B5EF4-FFF2-40B4-BE49-F238E27FC236}">
                  <a16:creationId xmlns:a16="http://schemas.microsoft.com/office/drawing/2014/main" id="{0ECE0C43-AF8B-A243-BFE1-715ED8715E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5" y="1174"/>
              <a:ext cx="4179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3200" b="0">
                  <a:latin typeface="Calibri" panose="020F0502020204030204" pitchFamily="34" charset="0"/>
                  <a:cs typeface="Calibri" panose="020F0502020204030204" pitchFamily="34" charset="0"/>
                </a:rPr>
                <a:t>RR format: </a:t>
              </a:r>
              <a:r>
                <a:rPr lang="en-US" altLang="en-US" sz="2400">
                  <a:cs typeface="Calibri" panose="020F0502020204030204" pitchFamily="34" charset="0"/>
                </a:rPr>
                <a:t>(name, value, type, ttl)</a:t>
              </a:r>
              <a:endParaRPr lang="en-US" altLang="en-US" sz="3200" b="0">
                <a:latin typeface="Times New Roman" panose="02020603050405020304" pitchFamily="18" charset="0"/>
                <a:cs typeface="Calibri" panose="020F0502020204030204" pitchFamily="34" charset="0"/>
              </a:endParaRPr>
            </a:p>
          </p:txBody>
        </p:sp>
        <p:sp>
          <p:nvSpPr>
            <p:cNvPr id="63498" name="Rectangle 7">
              <a:extLst>
                <a:ext uri="{FF2B5EF4-FFF2-40B4-BE49-F238E27FC236}">
                  <a16:creationId xmlns:a16="http://schemas.microsoft.com/office/drawing/2014/main" id="{081D75D3-0509-E445-988A-C6AA3BFEB9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1" y="1212"/>
              <a:ext cx="3705" cy="360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</p:grpSp>
      <p:sp>
        <p:nvSpPr>
          <p:cNvPr id="56327" name="Rectangle 8">
            <a:extLst>
              <a:ext uri="{FF2B5EF4-FFF2-40B4-BE49-F238E27FC236}">
                <a16:creationId xmlns:a16="http://schemas.microsoft.com/office/drawing/2014/main" id="{1B6FE5B5-B351-504D-B7E5-8044F2238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13" y="2286000"/>
            <a:ext cx="38100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3838" indent="-223838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563563" indent="-223838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  <a:buFontTx/>
              <a:buChar char="•"/>
            </a:pPr>
            <a:r>
              <a:rPr lang="en-US" altLang="en-US" sz="2800" b="0">
                <a:solidFill>
                  <a:srgbClr val="0000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Type=A</a:t>
            </a:r>
          </a:p>
          <a:p>
            <a:pPr lvl="1" algn="l">
              <a:spcBef>
                <a:spcPct val="10000"/>
              </a:spcBef>
              <a:buFont typeface="Helvetica" pitchFamily="2" charset="0"/>
              <a:buChar char="–"/>
            </a:pPr>
            <a:r>
              <a:rPr lang="en-US" altLang="en-US" sz="2400">
                <a:latin typeface="Calibri" panose="020F0502020204030204" pitchFamily="34" charset="0"/>
                <a:cs typeface="Arial" panose="020B0604020202020204" pitchFamily="34" charset="0"/>
              </a:rPr>
              <a:t>Name</a:t>
            </a:r>
            <a:r>
              <a:rPr lang="en-US" altLang="en-US" sz="2400" b="0">
                <a:latin typeface="Calibri" panose="020F0502020204030204" pitchFamily="34" charset="0"/>
                <a:cs typeface="Arial" panose="020B0604020202020204" pitchFamily="34" charset="0"/>
              </a:rPr>
              <a:t>: hostname</a:t>
            </a:r>
          </a:p>
          <a:p>
            <a:pPr lvl="1" algn="l">
              <a:spcBef>
                <a:spcPct val="10000"/>
              </a:spcBef>
              <a:buFont typeface="Helvetica" pitchFamily="2" charset="0"/>
              <a:buChar char="–"/>
            </a:pPr>
            <a:r>
              <a:rPr lang="en-US" altLang="en-US" sz="2400">
                <a:latin typeface="Calibri" panose="020F0502020204030204" pitchFamily="34" charset="0"/>
                <a:cs typeface="Arial" panose="020B0604020202020204" pitchFamily="34" charset="0"/>
              </a:rPr>
              <a:t>Value</a:t>
            </a:r>
            <a:r>
              <a:rPr lang="en-US" altLang="en-US" sz="2400" b="0">
                <a:latin typeface="Calibri" panose="020F0502020204030204" pitchFamily="34" charset="0"/>
                <a:cs typeface="Arial" panose="020B0604020202020204" pitchFamily="34" charset="0"/>
              </a:rPr>
              <a:t>: IP address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endParaRPr lang="en-US" altLang="en-US" sz="2800" b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6328" name="Rectangle 9">
            <a:extLst>
              <a:ext uri="{FF2B5EF4-FFF2-40B4-BE49-F238E27FC236}">
                <a16:creationId xmlns:a16="http://schemas.microsoft.com/office/drawing/2014/main" id="{3F13E432-E7A0-A642-8493-021732536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2286000"/>
            <a:ext cx="4514850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3838" indent="-223838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563563" indent="-223838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  <a:buFontTx/>
              <a:buChar char="•"/>
            </a:pPr>
            <a:r>
              <a:rPr lang="en-US" altLang="en-US" sz="2800" b="0">
                <a:solidFill>
                  <a:srgbClr val="0000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Type=CNAME</a:t>
            </a:r>
          </a:p>
          <a:p>
            <a:pPr lvl="1" algn="l">
              <a:spcBef>
                <a:spcPct val="10000"/>
              </a:spcBef>
              <a:buFont typeface="Helvetica" pitchFamily="2" charset="0"/>
              <a:buChar char="–"/>
            </a:pPr>
            <a:r>
              <a:rPr lang="en-US" altLang="en-US" sz="2400">
                <a:latin typeface="Calibri" panose="020F0502020204030204" pitchFamily="34" charset="0"/>
                <a:cs typeface="Arial" panose="020B0604020202020204" pitchFamily="34" charset="0"/>
              </a:rPr>
              <a:t>Name</a:t>
            </a:r>
            <a:r>
              <a:rPr lang="en-US" altLang="en-US" sz="2400" b="0">
                <a:latin typeface="Calibri" panose="020F0502020204030204" pitchFamily="34" charset="0"/>
                <a:cs typeface="Arial" panose="020B0604020202020204" pitchFamily="34" charset="0"/>
              </a:rPr>
              <a:t>: alias for some “canonical” (the real) name:</a:t>
            </a:r>
          </a:p>
          <a:p>
            <a:pPr lvl="1" algn="l">
              <a:spcBef>
                <a:spcPct val="10000"/>
              </a:spcBef>
            </a:pPr>
            <a:r>
              <a:rPr lang="en-US" altLang="en-US" sz="2400" b="0">
                <a:latin typeface="Calibri" panose="020F0502020204030204" pitchFamily="34" charset="0"/>
                <a:cs typeface="Arial" panose="020B0604020202020204" pitchFamily="34" charset="0"/>
              </a:rPr>
              <a:t>	www.ibm.com is really</a:t>
            </a:r>
          </a:p>
          <a:p>
            <a:pPr lvl="1" algn="l">
              <a:spcBef>
                <a:spcPct val="10000"/>
              </a:spcBef>
              <a:buFont typeface="Helvetica" pitchFamily="2" charset="0"/>
              <a:buNone/>
            </a:pPr>
            <a:r>
              <a:rPr lang="en-US" altLang="en-US" sz="2400" b="0">
                <a:latin typeface="Calibri" panose="020F0502020204030204" pitchFamily="34" charset="0"/>
                <a:cs typeface="Arial" panose="020B0604020202020204" pitchFamily="34" charset="0"/>
              </a:rPr>
              <a:t>	srveast.backup2.ibm.com</a:t>
            </a:r>
          </a:p>
          <a:p>
            <a:pPr lvl="1" algn="l">
              <a:spcBef>
                <a:spcPct val="10000"/>
              </a:spcBef>
              <a:buFont typeface="Helvetica" pitchFamily="2" charset="0"/>
              <a:buChar char="–"/>
            </a:pPr>
            <a:r>
              <a:rPr lang="en-US" altLang="en-US" sz="2400">
                <a:latin typeface="Calibri" panose="020F0502020204030204" pitchFamily="34" charset="0"/>
                <a:cs typeface="Arial" panose="020B0604020202020204" pitchFamily="34" charset="0"/>
              </a:rPr>
              <a:t>Value</a:t>
            </a:r>
            <a:r>
              <a:rPr lang="en-US" altLang="en-US" sz="2400" b="0">
                <a:latin typeface="Calibri" panose="020F0502020204030204" pitchFamily="34" charset="0"/>
                <a:cs typeface="Arial" panose="020B0604020202020204" pitchFamily="34" charset="0"/>
              </a:rPr>
              <a:t>: canonical name</a:t>
            </a:r>
          </a:p>
        </p:txBody>
      </p:sp>
      <p:sp>
        <p:nvSpPr>
          <p:cNvPr id="56329" name="Rectangle 10">
            <a:extLst>
              <a:ext uri="{FF2B5EF4-FFF2-40B4-BE49-F238E27FC236}">
                <a16:creationId xmlns:a16="http://schemas.microsoft.com/office/drawing/2014/main" id="{B1B341B0-5BF8-034C-AF8F-54B6367F2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938713"/>
            <a:ext cx="4689475" cy="130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3838" indent="-223838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563563" indent="-223838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  <a:buFontTx/>
              <a:buChar char="•"/>
            </a:pPr>
            <a:r>
              <a:rPr lang="en-US" altLang="en-US" sz="2800" b="0">
                <a:solidFill>
                  <a:srgbClr val="0000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Type=MX</a:t>
            </a:r>
          </a:p>
          <a:p>
            <a:pPr lvl="1" algn="l">
              <a:spcBef>
                <a:spcPct val="10000"/>
              </a:spcBef>
              <a:buFont typeface="Helvetica" pitchFamily="2" charset="0"/>
              <a:buChar char="–"/>
            </a:pPr>
            <a:r>
              <a:rPr lang="en-US" altLang="en-US" sz="2400">
                <a:latin typeface="Calibri" panose="020F0502020204030204" pitchFamily="34" charset="0"/>
                <a:cs typeface="Arial" panose="020B0604020202020204" pitchFamily="34" charset="0"/>
              </a:rPr>
              <a:t>Value</a:t>
            </a:r>
            <a:r>
              <a:rPr lang="en-US" altLang="en-US" sz="2400" b="0">
                <a:latin typeface="Calibri" panose="020F0502020204030204" pitchFamily="34" charset="0"/>
                <a:cs typeface="Arial" panose="020B0604020202020204" pitchFamily="34" charset="0"/>
              </a:rPr>
              <a:t>: name of mailserver associated with </a:t>
            </a:r>
            <a:r>
              <a:rPr lang="en-US" altLang="en-US" sz="2400">
                <a:latin typeface="Calibri" panose="020F0502020204030204" pitchFamily="34" charset="0"/>
                <a:cs typeface="Arial" panose="020B0604020202020204" pitchFamily="34" charset="0"/>
              </a:rPr>
              <a:t>name</a:t>
            </a:r>
            <a:endParaRPr lang="en-US" altLang="en-US" sz="2400" b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spcBef>
                <a:spcPct val="50000"/>
              </a:spcBef>
              <a:buFontTx/>
              <a:buChar char="•"/>
            </a:pPr>
            <a:endParaRPr lang="en-US" altLang="en-US" sz="2800" b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E55E1000-74E5-F54E-BB1F-908D3DE7E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886200"/>
            <a:ext cx="38100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3838" indent="-223838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563563" indent="-223838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  <a:buFontTx/>
              <a:buChar char="•"/>
            </a:pPr>
            <a:r>
              <a:rPr lang="en-US" altLang="en-US" sz="2800" b="0">
                <a:solidFill>
                  <a:srgbClr val="0000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Type=NS</a:t>
            </a:r>
          </a:p>
          <a:p>
            <a:pPr lvl="1" algn="l">
              <a:spcBef>
                <a:spcPct val="10000"/>
              </a:spcBef>
              <a:buFont typeface="Helvetica" pitchFamily="2" charset="0"/>
              <a:buChar char="–"/>
            </a:pPr>
            <a:r>
              <a:rPr lang="en-US" altLang="en-US" sz="2400">
                <a:latin typeface="Calibri" panose="020F0502020204030204" pitchFamily="34" charset="0"/>
                <a:cs typeface="Arial" panose="020B0604020202020204" pitchFamily="34" charset="0"/>
              </a:rPr>
              <a:t>Name</a:t>
            </a:r>
            <a:r>
              <a:rPr lang="en-US" altLang="en-US" sz="2400" b="0">
                <a:latin typeface="Calibri" panose="020F0502020204030204" pitchFamily="34" charset="0"/>
                <a:cs typeface="Arial" panose="020B0604020202020204" pitchFamily="34" charset="0"/>
              </a:rPr>
              <a:t>: domain</a:t>
            </a:r>
          </a:p>
          <a:p>
            <a:pPr lvl="1" algn="l">
              <a:spcBef>
                <a:spcPct val="10000"/>
              </a:spcBef>
              <a:buFont typeface="Helvetica" pitchFamily="2" charset="0"/>
              <a:buChar char="–"/>
            </a:pPr>
            <a:r>
              <a:rPr lang="en-US" altLang="en-US" sz="2400">
                <a:latin typeface="Calibri" panose="020F0502020204030204" pitchFamily="34" charset="0"/>
                <a:cs typeface="Arial" panose="020B0604020202020204" pitchFamily="34" charset="0"/>
              </a:rPr>
              <a:t>Value</a:t>
            </a:r>
            <a:r>
              <a:rPr lang="en-US" altLang="en-US" sz="2400" b="0">
                <a:latin typeface="Calibri" panose="020F0502020204030204" pitchFamily="34" charset="0"/>
                <a:cs typeface="Arial" panose="020B0604020202020204" pitchFamily="34" charset="0"/>
              </a:rPr>
              <a:t>: hostname of name server for domain 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endParaRPr lang="en-US" altLang="en-US" sz="2800" b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B1DB0-DCBE-1E4F-89A5-4806724960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Break for Demo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FF6E17-4A0A-8441-B4B5-51651B8487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789188-3E3C-9B49-8DE6-11F6449EE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E2023-EF49-D046-9F9A-806D06CF812D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08982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274" name="Object 2">
            <a:extLst>
              <a:ext uri="{FF2B5EF4-FFF2-40B4-BE49-F238E27FC236}">
                <a16:creationId xmlns:a16="http://schemas.microsoft.com/office/drawing/2014/main" id="{A4EF393E-A741-1245-AC55-0B41F2A1843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62463" y="5381625"/>
          <a:ext cx="8334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83" name="Clip" r:id="rId4" imgW="17462500" imgH="14478000" progId="MS_ClipArt_Gallery.2">
                  <p:embed/>
                </p:oleObj>
              </mc:Choice>
              <mc:Fallback>
                <p:oleObj name="Clip" r:id="rId4" imgW="17462500" imgH="144780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2463" y="5381625"/>
                        <a:ext cx="833437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6" name="Text Box 3">
            <a:extLst>
              <a:ext uri="{FF2B5EF4-FFF2-40B4-BE49-F238E27FC236}">
                <a16:creationId xmlns:a16="http://schemas.microsoft.com/office/drawing/2014/main" id="{F20BA6D1-69C3-1043-BFC3-2666199CF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7462" y="6046787"/>
            <a:ext cx="21574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latin typeface="Calibri" panose="020F0502020204030204" pitchFamily="34" charset="0"/>
                <a:cs typeface="Calibri" panose="020F0502020204030204" pitchFamily="34" charset="0"/>
              </a:rPr>
              <a:t>requesting host</a:t>
            </a:r>
          </a:p>
          <a:p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a.cs.princeton.edu</a:t>
            </a:r>
            <a:endParaRPr lang="en-US" alt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0182" name="Text Box 4">
            <a:extLst>
              <a:ext uri="{FF2B5EF4-FFF2-40B4-BE49-F238E27FC236}">
                <a16:creationId xmlns:a16="http://schemas.microsoft.com/office/drawing/2014/main" id="{BD8E6C1A-E536-274A-A253-90EDC5EDE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8950" y="6122987"/>
            <a:ext cx="1965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www.umass.edu</a:t>
            </a:r>
            <a:endParaRPr lang="en-US" alt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4275" name="Object 3">
            <a:extLst>
              <a:ext uri="{FF2B5EF4-FFF2-40B4-BE49-F238E27FC236}">
                <a16:creationId xmlns:a16="http://schemas.microsoft.com/office/drawing/2014/main" id="{ACFED26C-4CA2-514A-AC38-263FF8CEF3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77125" y="5562600"/>
          <a:ext cx="83343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84" name="Clip" r:id="rId6" imgW="17462500" imgH="14478000" progId="MS_ClipArt_Gallery.2">
                  <p:embed/>
                </p:oleObj>
              </mc:Choice>
              <mc:Fallback>
                <p:oleObj name="Clip" r:id="rId6" imgW="17462500" imgH="1447800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25" y="5562600"/>
                        <a:ext cx="833438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4278" name="Group 6">
            <a:extLst>
              <a:ext uri="{FF2B5EF4-FFF2-40B4-BE49-F238E27FC236}">
                <a16:creationId xmlns:a16="http://schemas.microsoft.com/office/drawing/2014/main" id="{C8CF9347-714C-E340-8B25-779E522DF8CC}"/>
              </a:ext>
            </a:extLst>
          </p:cNvPr>
          <p:cNvGrpSpPr>
            <a:grpSpLocks/>
          </p:cNvGrpSpPr>
          <p:nvPr/>
        </p:nvGrpSpPr>
        <p:grpSpPr bwMode="auto">
          <a:xfrm>
            <a:off x="5984875" y="2125663"/>
            <a:ext cx="369888" cy="657225"/>
            <a:chOff x="4180" y="783"/>
            <a:chExt cx="150" cy="307"/>
          </a:xfrm>
        </p:grpSpPr>
        <p:sp>
          <p:nvSpPr>
            <p:cNvPr id="54347" name="AutoShape 7">
              <a:extLst>
                <a:ext uri="{FF2B5EF4-FFF2-40B4-BE49-F238E27FC236}">
                  <a16:creationId xmlns:a16="http://schemas.microsoft.com/office/drawing/2014/main" id="{F52783F9-EED4-0549-9B5E-7DE659DA09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348" name="Rectangle 8">
              <a:extLst>
                <a:ext uri="{FF2B5EF4-FFF2-40B4-BE49-F238E27FC236}">
                  <a16:creationId xmlns:a16="http://schemas.microsoft.com/office/drawing/2014/main" id="{358E5C86-A462-F044-B62B-1F2EFA5728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349" name="Rectangle 9">
              <a:extLst>
                <a:ext uri="{FF2B5EF4-FFF2-40B4-BE49-F238E27FC236}">
                  <a16:creationId xmlns:a16="http://schemas.microsoft.com/office/drawing/2014/main" id="{D421EBB3-8632-6741-8F1A-2D78D0F2A6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350" name="AutoShape 10">
              <a:extLst>
                <a:ext uri="{FF2B5EF4-FFF2-40B4-BE49-F238E27FC236}">
                  <a16:creationId xmlns:a16="http://schemas.microsoft.com/office/drawing/2014/main" id="{6A6915E1-4C54-1A4D-9A81-A15251A237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351" name="Line 11">
              <a:extLst>
                <a:ext uri="{FF2B5EF4-FFF2-40B4-BE49-F238E27FC236}">
                  <a16:creationId xmlns:a16="http://schemas.microsoft.com/office/drawing/2014/main" id="{53C41AA7-220A-5842-8737-118DFE89FF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52" name="Line 12">
              <a:extLst>
                <a:ext uri="{FF2B5EF4-FFF2-40B4-BE49-F238E27FC236}">
                  <a16:creationId xmlns:a16="http://schemas.microsoft.com/office/drawing/2014/main" id="{76D20B17-CCF3-964A-A65C-40EC192074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53" name="Rectangle 13">
              <a:extLst>
                <a:ext uri="{FF2B5EF4-FFF2-40B4-BE49-F238E27FC236}">
                  <a16:creationId xmlns:a16="http://schemas.microsoft.com/office/drawing/2014/main" id="{FBB0BE1C-2503-F749-9CF8-C71D56A904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354" name="Rectangle 14">
              <a:extLst>
                <a:ext uri="{FF2B5EF4-FFF2-40B4-BE49-F238E27FC236}">
                  <a16:creationId xmlns:a16="http://schemas.microsoft.com/office/drawing/2014/main" id="{30C0FAA9-DAD5-A249-8ED6-1056F99222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50184" name="Text Box 15">
            <a:extLst>
              <a:ext uri="{FF2B5EF4-FFF2-40B4-BE49-F238E27FC236}">
                <a16:creationId xmlns:a16="http://schemas.microsoft.com/office/drawing/2014/main" id="{1A52728B-ABF7-CB4C-8A31-A846B5045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9075" y="304800"/>
            <a:ext cx="26971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latin typeface="Calibri" panose="020F0502020204030204" pitchFamily="34" charset="0"/>
                <a:cs typeface="Calibri" panose="020F0502020204030204" pitchFamily="34" charset="0"/>
              </a:rPr>
              <a:t>root DNS server for .</a:t>
            </a:r>
          </a:p>
        </p:txBody>
      </p:sp>
      <p:sp>
        <p:nvSpPr>
          <p:cNvPr id="54280" name="Line 16">
            <a:extLst>
              <a:ext uri="{FF2B5EF4-FFF2-40B4-BE49-F238E27FC236}">
                <a16:creationId xmlns:a16="http://schemas.microsoft.com/office/drawing/2014/main" id="{B2C8822C-C738-0942-A775-09DEF41546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32438" y="2895600"/>
            <a:ext cx="381000" cy="838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1" name="Line 17">
            <a:extLst>
              <a:ext uri="{FF2B5EF4-FFF2-40B4-BE49-F238E27FC236}">
                <a16:creationId xmlns:a16="http://schemas.microsoft.com/office/drawing/2014/main" id="{43ABA99B-8D04-394E-889C-DC74A9BEA71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48388" y="1117600"/>
            <a:ext cx="914400" cy="9715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Line 18">
            <a:extLst>
              <a:ext uri="{FF2B5EF4-FFF2-40B4-BE49-F238E27FC236}">
                <a16:creationId xmlns:a16="http://schemas.microsoft.com/office/drawing/2014/main" id="{63D11BA7-3994-E44B-8462-794E270FAA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34138" y="2279650"/>
            <a:ext cx="1485900" cy="95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Line 19">
            <a:extLst>
              <a:ext uri="{FF2B5EF4-FFF2-40B4-BE49-F238E27FC236}">
                <a16:creationId xmlns:a16="http://schemas.microsoft.com/office/drawing/2014/main" id="{4991246A-2570-EA40-8AA6-9B781BE5F86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34138" y="2451100"/>
            <a:ext cx="14192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Line 20">
            <a:extLst>
              <a:ext uri="{FF2B5EF4-FFF2-40B4-BE49-F238E27FC236}">
                <a16:creationId xmlns:a16="http://schemas.microsoft.com/office/drawing/2014/main" id="{76E4303A-7AD6-984D-93B5-7EC520A879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57938" y="1346200"/>
            <a:ext cx="733425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2">
            <a:extLst>
              <a:ext uri="{FF2B5EF4-FFF2-40B4-BE49-F238E27FC236}">
                <a16:creationId xmlns:a16="http://schemas.microsoft.com/office/drawing/2014/main" id="{E9C5470F-E179-2C44-83D7-C9E581D965C6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2057400"/>
            <a:ext cx="2130425" cy="708025"/>
            <a:chOff x="2759" y="2132"/>
            <a:chExt cx="1342" cy="446"/>
          </a:xfrm>
        </p:grpSpPr>
        <p:sp>
          <p:nvSpPr>
            <p:cNvPr id="54345" name="Rectangle 23">
              <a:extLst>
                <a:ext uri="{FF2B5EF4-FFF2-40B4-BE49-F238E27FC236}">
                  <a16:creationId xmlns:a16="http://schemas.microsoft.com/office/drawing/2014/main" id="{C5C8F345-5DF9-B74A-8825-50F151DEFA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346" name="Text Box 24">
              <a:extLst>
                <a:ext uri="{FF2B5EF4-FFF2-40B4-BE49-F238E27FC236}">
                  <a16:creationId xmlns:a16="http://schemas.microsoft.com/office/drawing/2014/main" id="{0270FFDF-1BA6-E54F-A372-5E0AFFBA70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59" y="2132"/>
              <a:ext cx="1342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 b="0">
                  <a:latin typeface="Calibri" panose="020F0502020204030204" pitchFamily="34" charset="0"/>
                  <a:cs typeface="Calibri" panose="020F0502020204030204" pitchFamily="34" charset="0"/>
                </a:rPr>
                <a:t>local DNS server</a:t>
              </a:r>
            </a:p>
            <a:p>
              <a:pPr algn="r"/>
              <a:r>
                <a:rPr lang="en-US" altLang="en-US">
                  <a:latin typeface="Calibri" panose="020F0502020204030204" pitchFamily="34" charset="0"/>
                  <a:cs typeface="Calibri" panose="020F0502020204030204" pitchFamily="34" charset="0"/>
                </a:rPr>
                <a:t>dns.princeton.edu</a:t>
              </a:r>
              <a:endParaRPr lang="en-US" alt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185818" name="Text Box 26">
            <a:extLst>
              <a:ext uri="{FF2B5EF4-FFF2-40B4-BE49-F238E27FC236}">
                <a16:creationId xmlns:a16="http://schemas.microsoft.com/office/drawing/2014/main" id="{AB49D196-1909-394E-9C20-E51A739F8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2038" y="1219200"/>
            <a:ext cx="341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altLang="en-US" sz="24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4287" name="Group 31">
            <a:extLst>
              <a:ext uri="{FF2B5EF4-FFF2-40B4-BE49-F238E27FC236}">
                <a16:creationId xmlns:a16="http://schemas.microsoft.com/office/drawing/2014/main" id="{04522A7F-2A0F-B244-8489-3E84E0BA2277}"/>
              </a:ext>
            </a:extLst>
          </p:cNvPr>
          <p:cNvGrpSpPr>
            <a:grpSpLocks/>
          </p:cNvGrpSpPr>
          <p:nvPr/>
        </p:nvGrpSpPr>
        <p:grpSpPr bwMode="auto">
          <a:xfrm>
            <a:off x="7099300" y="706438"/>
            <a:ext cx="369888" cy="657225"/>
            <a:chOff x="4180" y="783"/>
            <a:chExt cx="150" cy="307"/>
          </a:xfrm>
        </p:grpSpPr>
        <p:sp>
          <p:nvSpPr>
            <p:cNvPr id="54337" name="AutoShape 32">
              <a:extLst>
                <a:ext uri="{FF2B5EF4-FFF2-40B4-BE49-F238E27FC236}">
                  <a16:creationId xmlns:a16="http://schemas.microsoft.com/office/drawing/2014/main" id="{37899D6E-0CC8-554F-8E0F-F248DF6AA7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338" name="Rectangle 33">
              <a:extLst>
                <a:ext uri="{FF2B5EF4-FFF2-40B4-BE49-F238E27FC236}">
                  <a16:creationId xmlns:a16="http://schemas.microsoft.com/office/drawing/2014/main" id="{F434E64E-EE84-6243-833B-147976E533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339" name="Rectangle 34">
              <a:extLst>
                <a:ext uri="{FF2B5EF4-FFF2-40B4-BE49-F238E27FC236}">
                  <a16:creationId xmlns:a16="http://schemas.microsoft.com/office/drawing/2014/main" id="{E32185E0-795D-D64C-9E45-1DCFA7D23D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340" name="AutoShape 35">
              <a:extLst>
                <a:ext uri="{FF2B5EF4-FFF2-40B4-BE49-F238E27FC236}">
                  <a16:creationId xmlns:a16="http://schemas.microsoft.com/office/drawing/2014/main" id="{8001A9EE-E26F-E942-81A6-53C29282D7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341" name="Line 36">
              <a:extLst>
                <a:ext uri="{FF2B5EF4-FFF2-40B4-BE49-F238E27FC236}">
                  <a16:creationId xmlns:a16="http://schemas.microsoft.com/office/drawing/2014/main" id="{0C69268C-A300-C346-A49B-938CF199CD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42" name="Line 37">
              <a:extLst>
                <a:ext uri="{FF2B5EF4-FFF2-40B4-BE49-F238E27FC236}">
                  <a16:creationId xmlns:a16="http://schemas.microsoft.com/office/drawing/2014/main" id="{06636D75-BA16-B245-8DD9-D13B0EECCA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43" name="Rectangle 38">
              <a:extLst>
                <a:ext uri="{FF2B5EF4-FFF2-40B4-BE49-F238E27FC236}">
                  <a16:creationId xmlns:a16="http://schemas.microsoft.com/office/drawing/2014/main" id="{E6A1A172-AB4C-1E4B-8B1F-105704E3DF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344" name="Rectangle 39">
              <a:extLst>
                <a:ext uri="{FF2B5EF4-FFF2-40B4-BE49-F238E27FC236}">
                  <a16:creationId xmlns:a16="http://schemas.microsoft.com/office/drawing/2014/main" id="{D4BD4766-D1CD-CB4A-8D29-7B45037C01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54288" name="Group 40">
            <a:extLst>
              <a:ext uri="{FF2B5EF4-FFF2-40B4-BE49-F238E27FC236}">
                <a16:creationId xmlns:a16="http://schemas.microsoft.com/office/drawing/2014/main" id="{4C455988-1F23-A048-BC0C-109BCA22E637}"/>
              </a:ext>
            </a:extLst>
          </p:cNvPr>
          <p:cNvGrpSpPr>
            <a:grpSpLocks/>
          </p:cNvGrpSpPr>
          <p:nvPr/>
        </p:nvGrpSpPr>
        <p:grpSpPr bwMode="auto">
          <a:xfrm>
            <a:off x="7927975" y="2135188"/>
            <a:ext cx="369888" cy="657225"/>
            <a:chOff x="4180" y="783"/>
            <a:chExt cx="150" cy="307"/>
          </a:xfrm>
        </p:grpSpPr>
        <p:sp>
          <p:nvSpPr>
            <p:cNvPr id="54329" name="AutoShape 41">
              <a:extLst>
                <a:ext uri="{FF2B5EF4-FFF2-40B4-BE49-F238E27FC236}">
                  <a16:creationId xmlns:a16="http://schemas.microsoft.com/office/drawing/2014/main" id="{A2E13D60-6602-DF4D-B7BC-3734E20BAA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330" name="Rectangle 42">
              <a:extLst>
                <a:ext uri="{FF2B5EF4-FFF2-40B4-BE49-F238E27FC236}">
                  <a16:creationId xmlns:a16="http://schemas.microsoft.com/office/drawing/2014/main" id="{761FA652-C30A-204A-87C3-9E897392E9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331" name="Rectangle 43">
              <a:extLst>
                <a:ext uri="{FF2B5EF4-FFF2-40B4-BE49-F238E27FC236}">
                  <a16:creationId xmlns:a16="http://schemas.microsoft.com/office/drawing/2014/main" id="{0C78481E-0B4C-0940-AC40-71D0E317FE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332" name="AutoShape 44">
              <a:extLst>
                <a:ext uri="{FF2B5EF4-FFF2-40B4-BE49-F238E27FC236}">
                  <a16:creationId xmlns:a16="http://schemas.microsoft.com/office/drawing/2014/main" id="{0512D1B1-020C-AA46-8388-F01C4805E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333" name="Line 45">
              <a:extLst>
                <a:ext uri="{FF2B5EF4-FFF2-40B4-BE49-F238E27FC236}">
                  <a16:creationId xmlns:a16="http://schemas.microsoft.com/office/drawing/2014/main" id="{B7C8CE46-BF15-CF4B-AE6B-BF04A73457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34" name="Line 46">
              <a:extLst>
                <a:ext uri="{FF2B5EF4-FFF2-40B4-BE49-F238E27FC236}">
                  <a16:creationId xmlns:a16="http://schemas.microsoft.com/office/drawing/2014/main" id="{28FF9531-AAD6-AC40-BEC1-67131BA06A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35" name="Rectangle 47">
              <a:extLst>
                <a:ext uri="{FF2B5EF4-FFF2-40B4-BE49-F238E27FC236}">
                  <a16:creationId xmlns:a16="http://schemas.microsoft.com/office/drawing/2014/main" id="{71E74880-3372-E242-9B80-5407223047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336" name="Rectangle 48">
              <a:extLst>
                <a:ext uri="{FF2B5EF4-FFF2-40B4-BE49-F238E27FC236}">
                  <a16:creationId xmlns:a16="http://schemas.microsoft.com/office/drawing/2014/main" id="{937AAD5A-6281-6D40-B2D3-FC23EA2874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54289" name="Group 49">
            <a:extLst>
              <a:ext uri="{FF2B5EF4-FFF2-40B4-BE49-F238E27FC236}">
                <a16:creationId xmlns:a16="http://schemas.microsoft.com/office/drawing/2014/main" id="{3B15716C-BF9A-3946-B126-855A43BD4664}"/>
              </a:ext>
            </a:extLst>
          </p:cNvPr>
          <p:cNvGrpSpPr>
            <a:grpSpLocks/>
          </p:cNvGrpSpPr>
          <p:nvPr/>
        </p:nvGrpSpPr>
        <p:grpSpPr bwMode="auto">
          <a:xfrm>
            <a:off x="7908925" y="3754438"/>
            <a:ext cx="369888" cy="657225"/>
            <a:chOff x="4180" y="783"/>
            <a:chExt cx="150" cy="307"/>
          </a:xfrm>
        </p:grpSpPr>
        <p:sp>
          <p:nvSpPr>
            <p:cNvPr id="54321" name="AutoShape 50">
              <a:extLst>
                <a:ext uri="{FF2B5EF4-FFF2-40B4-BE49-F238E27FC236}">
                  <a16:creationId xmlns:a16="http://schemas.microsoft.com/office/drawing/2014/main" id="{51265A7F-354A-BA4E-98C5-9B6DDCB561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322" name="Rectangle 51">
              <a:extLst>
                <a:ext uri="{FF2B5EF4-FFF2-40B4-BE49-F238E27FC236}">
                  <a16:creationId xmlns:a16="http://schemas.microsoft.com/office/drawing/2014/main" id="{DC90ABA8-86DE-3749-A168-E3BDC54541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323" name="Rectangle 52">
              <a:extLst>
                <a:ext uri="{FF2B5EF4-FFF2-40B4-BE49-F238E27FC236}">
                  <a16:creationId xmlns:a16="http://schemas.microsoft.com/office/drawing/2014/main" id="{ED7FA0FB-38F1-6A4B-976D-DC032E8A4B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324" name="AutoShape 53">
              <a:extLst>
                <a:ext uri="{FF2B5EF4-FFF2-40B4-BE49-F238E27FC236}">
                  <a16:creationId xmlns:a16="http://schemas.microsoft.com/office/drawing/2014/main" id="{07404B04-E12C-AA4C-A12B-F98D8762CA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325" name="Line 54">
              <a:extLst>
                <a:ext uri="{FF2B5EF4-FFF2-40B4-BE49-F238E27FC236}">
                  <a16:creationId xmlns:a16="http://schemas.microsoft.com/office/drawing/2014/main" id="{DF05FE2C-CDC6-9F42-BBB9-DB34E326FA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6" name="Line 55">
              <a:extLst>
                <a:ext uri="{FF2B5EF4-FFF2-40B4-BE49-F238E27FC236}">
                  <a16:creationId xmlns:a16="http://schemas.microsoft.com/office/drawing/2014/main" id="{568F81BB-0D2C-BA49-86EB-A2D0EBF4A9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7" name="Rectangle 56">
              <a:extLst>
                <a:ext uri="{FF2B5EF4-FFF2-40B4-BE49-F238E27FC236}">
                  <a16:creationId xmlns:a16="http://schemas.microsoft.com/office/drawing/2014/main" id="{846F6CF5-2764-364E-9193-48CF2FC7E3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328" name="Rectangle 57">
              <a:extLst>
                <a:ext uri="{FF2B5EF4-FFF2-40B4-BE49-F238E27FC236}">
                  <a16:creationId xmlns:a16="http://schemas.microsoft.com/office/drawing/2014/main" id="{E0A5E054-A7B4-7D4E-B247-DA148AA3F1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50201" name="Text Box 58">
            <a:extLst>
              <a:ext uri="{FF2B5EF4-FFF2-40B4-BE49-F238E27FC236}">
                <a16:creationId xmlns:a16="http://schemas.microsoft.com/office/drawing/2014/main" id="{94FF7B00-63DA-FB4B-B8AD-0C242890A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419600"/>
            <a:ext cx="27495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latin typeface="Calibri" panose="020F0502020204030204" pitchFamily="34" charset="0"/>
                <a:cs typeface="Calibri" panose="020F0502020204030204" pitchFamily="34" charset="0"/>
              </a:rPr>
              <a:t>authoritative DNS server</a:t>
            </a:r>
          </a:p>
          <a:p>
            <a:r>
              <a:rPr lang="en-US" altLang="en-US" b="0">
                <a:latin typeface="Calibri" panose="020F0502020204030204" pitchFamily="34" charset="0"/>
                <a:cs typeface="Calibri" panose="020F0502020204030204" pitchFamily="34" charset="0"/>
              </a:rPr>
              <a:t>for umass.edu</a:t>
            </a:r>
          </a:p>
          <a:p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dns.umass.edu</a:t>
            </a:r>
            <a:endParaRPr lang="en-US" alt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291" name="Line 61">
            <a:extLst>
              <a:ext uri="{FF2B5EF4-FFF2-40B4-BE49-F238E27FC236}">
                <a16:creationId xmlns:a16="http://schemas.microsoft.com/office/drawing/2014/main" id="{0A792F3F-4A9A-7C4F-B6DC-2FCBA42F5A81}"/>
              </a:ext>
            </a:extLst>
          </p:cNvPr>
          <p:cNvSpPr>
            <a:spLocks noChangeShapeType="1"/>
          </p:cNvSpPr>
          <p:nvPr/>
        </p:nvSpPr>
        <p:spPr bwMode="auto">
          <a:xfrm>
            <a:off x="6367463" y="2611438"/>
            <a:ext cx="1493837" cy="13144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2" name="Line 62">
            <a:extLst>
              <a:ext uri="{FF2B5EF4-FFF2-40B4-BE49-F238E27FC236}">
                <a16:creationId xmlns:a16="http://schemas.microsoft.com/office/drawing/2014/main" id="{C2030387-64F9-D546-A020-F7A2A9560EB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94438" y="2813050"/>
            <a:ext cx="1493837" cy="13017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06" name="Text Box 63">
            <a:extLst>
              <a:ext uri="{FF2B5EF4-FFF2-40B4-BE49-F238E27FC236}">
                <a16:creationId xmlns:a16="http://schemas.microsoft.com/office/drawing/2014/main" id="{CC03BC78-ECB6-6546-A3C1-D663213CA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1425575"/>
            <a:ext cx="20113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latin typeface="Calibri" panose="020F0502020204030204" pitchFamily="34" charset="0"/>
                <a:cs typeface="Calibri" panose="020F0502020204030204" pitchFamily="34" charset="0"/>
              </a:rPr>
              <a:t>TLD DNS server for .edu</a:t>
            </a:r>
          </a:p>
        </p:txBody>
      </p:sp>
      <p:sp>
        <p:nvSpPr>
          <p:cNvPr id="54294" name="Rectangle 64">
            <a:extLst>
              <a:ext uri="{FF2B5EF4-FFF2-40B4-BE49-F238E27FC236}">
                <a16:creationId xmlns:a16="http://schemas.microsoft.com/office/drawing/2014/main" id="{A7626A79-5BD0-3542-8BA3-4D14A5232C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95600" y="76200"/>
            <a:ext cx="32766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  <a:cs typeface="Calibri" panose="020F0502020204030204" pitchFamily="34" charset="0"/>
              </a:rPr>
              <a:t>DNS Queries</a:t>
            </a:r>
          </a:p>
        </p:txBody>
      </p:sp>
      <p:sp>
        <p:nvSpPr>
          <p:cNvPr id="50208" name="Rectangle 65">
            <a:extLst>
              <a:ext uri="{FF2B5EF4-FFF2-40B4-BE49-F238E27FC236}">
                <a16:creationId xmlns:a16="http://schemas.microsoft.com/office/drawing/2014/main" id="{F91A23E7-4F18-BD42-9F2A-2E558956EA1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4267200" cy="5638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3000">
                <a:solidFill>
                  <a:srgbClr val="000000"/>
                </a:solidFill>
                <a:ea typeface="ＭＳ Ｐゴシック" panose="020B0600070205080204" pitchFamily="34" charset="-128"/>
                <a:cs typeface="Calibri" panose="020F0502020204030204" pitchFamily="34" charset="0"/>
              </a:rPr>
              <a:t>Host a.cs.princeton.edu wants IP address for www.umass.edu</a:t>
            </a:r>
          </a:p>
          <a:p>
            <a:pPr>
              <a:buFontTx/>
              <a:buNone/>
            </a:pPr>
            <a:endParaRPr lang="en-US" altLang="en-US" sz="3000">
              <a:solidFill>
                <a:srgbClr val="000000"/>
              </a:solidFill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>
              <a:buFontTx/>
              <a:buNone/>
            </a:pPr>
            <a:endParaRPr lang="en-US" altLang="en-US" sz="3000">
              <a:solidFill>
                <a:srgbClr val="000000"/>
              </a:solidFill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>
              <a:buFontTx/>
              <a:buNone/>
            </a:pPr>
            <a:endParaRPr lang="en-US" altLang="en-US" sz="3000">
              <a:solidFill>
                <a:srgbClr val="000000"/>
              </a:solidFill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>
              <a:buFontTx/>
              <a:buNone/>
            </a:pPr>
            <a:endParaRPr lang="en-US" altLang="en-US" sz="3000">
              <a:solidFill>
                <a:srgbClr val="000000"/>
              </a:solidFill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en-US" altLang="en-US" sz="3000">
                <a:solidFill>
                  <a:srgbClr val="000000"/>
                </a:solidFill>
                <a:ea typeface="ＭＳ Ｐゴシック" panose="020B0600070205080204" pitchFamily="34" charset="-128"/>
                <a:cs typeface="Calibri" panose="020F0502020204030204" pitchFamily="34" charset="0"/>
              </a:rPr>
              <a:t>Note </a:t>
            </a:r>
            <a:r>
              <a:rPr lang="en-US" altLang="en-US" sz="3000">
                <a:solidFill>
                  <a:srgbClr val="0000FF"/>
                </a:solidFill>
                <a:ea typeface="ＭＳ Ｐゴシック" panose="020B0600070205080204" pitchFamily="34" charset="-128"/>
                <a:cs typeface="Calibri" panose="020F0502020204030204" pitchFamily="34" charset="0"/>
              </a:rPr>
              <a:t>Recursive </a:t>
            </a:r>
            <a:r>
              <a:rPr lang="en-US" altLang="en-US" sz="3000">
                <a:solidFill>
                  <a:srgbClr val="000000"/>
                </a:solidFill>
                <a:ea typeface="ＭＳ Ｐゴシック" panose="020B0600070205080204" pitchFamily="34" charset="-128"/>
                <a:cs typeface="Calibri" panose="020F0502020204030204" pitchFamily="34" charset="0"/>
              </a:rPr>
              <a:t>vs. </a:t>
            </a:r>
            <a:r>
              <a:rPr lang="en-US" altLang="en-US" sz="3000">
                <a:solidFill>
                  <a:srgbClr val="FF0000"/>
                </a:solidFill>
                <a:ea typeface="ＭＳ Ｐゴシック" panose="020B0600070205080204" pitchFamily="34" charset="-128"/>
                <a:cs typeface="Calibri" panose="020F0502020204030204" pitchFamily="34" charset="0"/>
              </a:rPr>
              <a:t>Iterative </a:t>
            </a:r>
            <a:r>
              <a:rPr lang="en-US" altLang="en-US" sz="3000">
                <a:solidFill>
                  <a:srgbClr val="000000"/>
                </a:solidFill>
                <a:ea typeface="ＭＳ Ｐゴシック" panose="020B0600070205080204" pitchFamily="34" charset="-128"/>
                <a:cs typeface="Calibri" panose="020F0502020204030204" pitchFamily="34" charset="0"/>
              </a:rPr>
              <a:t>Queries</a:t>
            </a:r>
          </a:p>
        </p:txBody>
      </p:sp>
      <p:sp>
        <p:nvSpPr>
          <p:cNvPr id="54296" name="Slide Number Placeholder 3">
            <a:extLst>
              <a:ext uri="{FF2B5EF4-FFF2-40B4-BE49-F238E27FC236}">
                <a16:creationId xmlns:a16="http://schemas.microsoft.com/office/drawing/2014/main" id="{DC217971-926E-E048-8287-7BD1C4DE1FCD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28587904-B4DB-4247-9014-7DEC74B46690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23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pSp>
        <p:nvGrpSpPr>
          <p:cNvPr id="54297" name="Group 6">
            <a:extLst>
              <a:ext uri="{FF2B5EF4-FFF2-40B4-BE49-F238E27FC236}">
                <a16:creationId xmlns:a16="http://schemas.microsoft.com/office/drawing/2014/main" id="{B6809E58-7EF3-924B-930A-23EAC2960086}"/>
              </a:ext>
            </a:extLst>
          </p:cNvPr>
          <p:cNvGrpSpPr>
            <a:grpSpLocks/>
          </p:cNvGrpSpPr>
          <p:nvPr/>
        </p:nvGrpSpPr>
        <p:grpSpPr bwMode="auto">
          <a:xfrm>
            <a:off x="5314950" y="3838575"/>
            <a:ext cx="369888" cy="657225"/>
            <a:chOff x="4180" y="783"/>
            <a:chExt cx="150" cy="307"/>
          </a:xfrm>
        </p:grpSpPr>
        <p:sp>
          <p:nvSpPr>
            <p:cNvPr id="54313" name="AutoShape 7">
              <a:extLst>
                <a:ext uri="{FF2B5EF4-FFF2-40B4-BE49-F238E27FC236}">
                  <a16:creationId xmlns:a16="http://schemas.microsoft.com/office/drawing/2014/main" id="{3151365B-CB5E-1A4D-8E02-CD2CF7935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314" name="Rectangle 8">
              <a:extLst>
                <a:ext uri="{FF2B5EF4-FFF2-40B4-BE49-F238E27FC236}">
                  <a16:creationId xmlns:a16="http://schemas.microsoft.com/office/drawing/2014/main" id="{014FF9EA-9773-B64E-9934-BAA059D69D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315" name="Rectangle 9">
              <a:extLst>
                <a:ext uri="{FF2B5EF4-FFF2-40B4-BE49-F238E27FC236}">
                  <a16:creationId xmlns:a16="http://schemas.microsoft.com/office/drawing/2014/main" id="{0152CF41-0AF4-A343-8F15-67BD4010F4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316" name="AutoShape 10">
              <a:extLst>
                <a:ext uri="{FF2B5EF4-FFF2-40B4-BE49-F238E27FC236}">
                  <a16:creationId xmlns:a16="http://schemas.microsoft.com/office/drawing/2014/main" id="{BBF2BE96-7038-DB42-BBEF-CA8145BEE6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317" name="Line 11">
              <a:extLst>
                <a:ext uri="{FF2B5EF4-FFF2-40B4-BE49-F238E27FC236}">
                  <a16:creationId xmlns:a16="http://schemas.microsoft.com/office/drawing/2014/main" id="{FA8F455E-AA03-3545-B57D-F5C4DF8061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8" name="Line 12">
              <a:extLst>
                <a:ext uri="{FF2B5EF4-FFF2-40B4-BE49-F238E27FC236}">
                  <a16:creationId xmlns:a16="http://schemas.microsoft.com/office/drawing/2014/main" id="{78363741-4FD9-A441-8FF9-D131C861F3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9" name="Rectangle 13">
              <a:extLst>
                <a:ext uri="{FF2B5EF4-FFF2-40B4-BE49-F238E27FC236}">
                  <a16:creationId xmlns:a16="http://schemas.microsoft.com/office/drawing/2014/main" id="{0896F465-8B42-4E4E-B9D5-DCF22597CB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320" name="Rectangle 14">
              <a:extLst>
                <a:ext uri="{FF2B5EF4-FFF2-40B4-BE49-F238E27FC236}">
                  <a16:creationId xmlns:a16="http://schemas.microsoft.com/office/drawing/2014/main" id="{98488E3E-0D71-4149-BAA5-84C8387A67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8" name="Group 22">
            <a:extLst>
              <a:ext uri="{FF2B5EF4-FFF2-40B4-BE49-F238E27FC236}">
                <a16:creationId xmlns:a16="http://schemas.microsoft.com/office/drawing/2014/main" id="{1B4A42FD-D55B-5D4D-9C76-A473B1DC2B1F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3635375"/>
            <a:ext cx="2408238" cy="708025"/>
            <a:chOff x="2671" y="2132"/>
            <a:chExt cx="1517" cy="446"/>
          </a:xfrm>
        </p:grpSpPr>
        <p:sp>
          <p:nvSpPr>
            <p:cNvPr id="54311" name="Rectangle 23">
              <a:extLst>
                <a:ext uri="{FF2B5EF4-FFF2-40B4-BE49-F238E27FC236}">
                  <a16:creationId xmlns:a16="http://schemas.microsoft.com/office/drawing/2014/main" id="{7E6D3423-F644-6B4F-B43A-91AE39EDC0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312" name="Text Box 24">
              <a:extLst>
                <a:ext uri="{FF2B5EF4-FFF2-40B4-BE49-F238E27FC236}">
                  <a16:creationId xmlns:a16="http://schemas.microsoft.com/office/drawing/2014/main" id="{49A45B31-B139-B442-BDEC-325416D8A9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1" y="2132"/>
              <a:ext cx="1517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 b="0">
                  <a:latin typeface="Calibri" panose="020F0502020204030204" pitchFamily="34" charset="0"/>
                  <a:cs typeface="Calibri" panose="020F0502020204030204" pitchFamily="34" charset="0"/>
                </a:rPr>
                <a:t>local DNS server</a:t>
              </a:r>
            </a:p>
            <a:p>
              <a:pPr algn="r"/>
              <a:r>
                <a:rPr lang="en-US" altLang="en-US">
                  <a:latin typeface="Calibri" panose="020F0502020204030204" pitchFamily="34" charset="0"/>
                  <a:cs typeface="Calibri" panose="020F0502020204030204" pitchFamily="34" charset="0"/>
                </a:rPr>
                <a:t>dns.cs.princeton.edu</a:t>
              </a:r>
              <a:endParaRPr lang="en-US" alt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54299" name="Line 16">
            <a:extLst>
              <a:ext uri="{FF2B5EF4-FFF2-40B4-BE49-F238E27FC236}">
                <a16:creationId xmlns:a16="http://schemas.microsoft.com/office/drawing/2014/main" id="{00A4E07A-81B8-C443-AAFD-74DC6E1B48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46638" y="4457700"/>
            <a:ext cx="381000" cy="838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300" name="Line 20">
            <a:extLst>
              <a:ext uri="{FF2B5EF4-FFF2-40B4-BE49-F238E27FC236}">
                <a16:creationId xmlns:a16="http://schemas.microsoft.com/office/drawing/2014/main" id="{69F77D62-E87A-D64A-AF9E-CE89599116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61038" y="2895600"/>
            <a:ext cx="381000" cy="838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301" name="Line 20">
            <a:extLst>
              <a:ext uri="{FF2B5EF4-FFF2-40B4-BE49-F238E27FC236}">
                <a16:creationId xmlns:a16="http://schemas.microsoft.com/office/drawing/2014/main" id="{92018736-9B42-2F4D-BF2F-0B4099818C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75238" y="4610100"/>
            <a:ext cx="304800" cy="685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Text Box 26">
            <a:extLst>
              <a:ext uri="{FF2B5EF4-FFF2-40B4-BE49-F238E27FC236}">
                <a16:creationId xmlns:a16="http://schemas.microsoft.com/office/drawing/2014/main" id="{3527977A-F9DF-FA42-9D94-192B435E8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8038" y="4495800"/>
            <a:ext cx="341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85" name="Text Box 26">
            <a:extLst>
              <a:ext uri="{FF2B5EF4-FFF2-40B4-BE49-F238E27FC236}">
                <a16:creationId xmlns:a16="http://schemas.microsoft.com/office/drawing/2014/main" id="{BAA2B885-290B-1145-B031-0FB95D8013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3838" y="2971800"/>
            <a:ext cx="341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86" name="Text Box 26">
            <a:extLst>
              <a:ext uri="{FF2B5EF4-FFF2-40B4-BE49-F238E27FC236}">
                <a16:creationId xmlns:a16="http://schemas.microsoft.com/office/drawing/2014/main" id="{81154981-274A-AE4F-B58C-D77EFFC88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1325" y="1600200"/>
            <a:ext cx="3413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endParaRPr lang="en-US" altLang="en-US" sz="24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" name="Text Box 26">
            <a:extLst>
              <a:ext uri="{FF2B5EF4-FFF2-40B4-BE49-F238E27FC236}">
                <a16:creationId xmlns:a16="http://schemas.microsoft.com/office/drawing/2014/main" id="{5EC882D7-C066-BF48-95F1-679514CD9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8838" y="1828800"/>
            <a:ext cx="341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endParaRPr lang="en-US" altLang="en-US" sz="24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Text Box 26">
            <a:extLst>
              <a:ext uri="{FF2B5EF4-FFF2-40B4-BE49-F238E27FC236}">
                <a16:creationId xmlns:a16="http://schemas.microsoft.com/office/drawing/2014/main" id="{0532BEDB-3953-9645-97B2-5AC5155D0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8525" y="2433638"/>
            <a:ext cx="3413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endParaRPr lang="en-US" altLang="en-US" sz="24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Text Box 26">
            <a:extLst>
              <a:ext uri="{FF2B5EF4-FFF2-40B4-BE49-F238E27FC236}">
                <a16:creationId xmlns:a16="http://schemas.microsoft.com/office/drawing/2014/main" id="{8698B606-82E8-BA4E-908C-09E525A96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1238" y="3048000"/>
            <a:ext cx="341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en-US" altLang="en-US" sz="24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" name="Text Box 26">
            <a:extLst>
              <a:ext uri="{FF2B5EF4-FFF2-40B4-BE49-F238E27FC236}">
                <a16:creationId xmlns:a16="http://schemas.microsoft.com/office/drawing/2014/main" id="{4CA498C3-5C16-1E42-BCE9-49369EFEB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7838" y="3505200"/>
            <a:ext cx="341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endParaRPr lang="en-US" altLang="en-US" sz="24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Text Box 26">
            <a:extLst>
              <a:ext uri="{FF2B5EF4-FFF2-40B4-BE49-F238E27FC236}">
                <a16:creationId xmlns:a16="http://schemas.microsoft.com/office/drawing/2014/main" id="{979BE7D0-D74B-2A4D-B221-7FF654F13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3438" y="3200400"/>
            <a:ext cx="341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</a:p>
        </p:txBody>
      </p:sp>
      <p:sp>
        <p:nvSpPr>
          <p:cNvPr id="92" name="Text Box 26">
            <a:extLst>
              <a:ext uri="{FF2B5EF4-FFF2-40B4-BE49-F238E27FC236}">
                <a16:creationId xmlns:a16="http://schemas.microsoft.com/office/drawing/2014/main" id="{65D6920A-648D-884A-8EC4-63EB1E3F7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0350" y="4719638"/>
            <a:ext cx="4968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/>
      <p:bldP spid="50184" grpId="0"/>
      <p:bldP spid="1185818" grpId="0"/>
      <p:bldP spid="50201" grpId="0"/>
      <p:bldP spid="50206" grpId="0"/>
      <p:bldP spid="50208" grpId="0" build="p"/>
      <p:bldP spid="83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22" name="Object 2">
            <a:extLst>
              <a:ext uri="{FF2B5EF4-FFF2-40B4-BE49-F238E27FC236}">
                <a16:creationId xmlns:a16="http://schemas.microsoft.com/office/drawing/2014/main" id="{BBBF42C5-D019-9D49-9B0D-26CF44AB86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62463" y="5381625"/>
          <a:ext cx="8334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25" name="Clip" r:id="rId4" imgW="17462500" imgH="14478000" progId="MS_ClipArt_Gallery.2">
                  <p:embed/>
                </p:oleObj>
              </mc:Choice>
              <mc:Fallback>
                <p:oleObj name="Clip" r:id="rId4" imgW="17462500" imgH="144780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2463" y="5381625"/>
                        <a:ext cx="833437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3" name="Object 3">
            <a:extLst>
              <a:ext uri="{FF2B5EF4-FFF2-40B4-BE49-F238E27FC236}">
                <a16:creationId xmlns:a16="http://schemas.microsoft.com/office/drawing/2014/main" id="{75937F2D-A625-6241-A92B-4D47B90164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77125" y="5562600"/>
          <a:ext cx="83343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26" name="Clip" r:id="rId6" imgW="17462500" imgH="14478000" progId="MS_ClipArt_Gallery.2">
                  <p:embed/>
                </p:oleObj>
              </mc:Choice>
              <mc:Fallback>
                <p:oleObj name="Clip" r:id="rId6" imgW="17462500" imgH="1447800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25" y="5562600"/>
                        <a:ext cx="833438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6326" name="Group 6">
            <a:extLst>
              <a:ext uri="{FF2B5EF4-FFF2-40B4-BE49-F238E27FC236}">
                <a16:creationId xmlns:a16="http://schemas.microsoft.com/office/drawing/2014/main" id="{9F6D4DE2-9B61-B347-BABE-4D87DDC2CF33}"/>
              </a:ext>
            </a:extLst>
          </p:cNvPr>
          <p:cNvGrpSpPr>
            <a:grpSpLocks/>
          </p:cNvGrpSpPr>
          <p:nvPr/>
        </p:nvGrpSpPr>
        <p:grpSpPr bwMode="auto">
          <a:xfrm>
            <a:off x="5984875" y="2125663"/>
            <a:ext cx="369888" cy="657225"/>
            <a:chOff x="4180" y="783"/>
            <a:chExt cx="150" cy="307"/>
          </a:xfrm>
        </p:grpSpPr>
        <p:sp>
          <p:nvSpPr>
            <p:cNvPr id="56389" name="AutoShape 7">
              <a:extLst>
                <a:ext uri="{FF2B5EF4-FFF2-40B4-BE49-F238E27FC236}">
                  <a16:creationId xmlns:a16="http://schemas.microsoft.com/office/drawing/2014/main" id="{18C4B008-EFA9-D041-AAA6-5B732418A7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390" name="Rectangle 8">
              <a:extLst>
                <a:ext uri="{FF2B5EF4-FFF2-40B4-BE49-F238E27FC236}">
                  <a16:creationId xmlns:a16="http://schemas.microsoft.com/office/drawing/2014/main" id="{A330D35E-1198-164D-8F03-F5D18C37F3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391" name="Rectangle 9">
              <a:extLst>
                <a:ext uri="{FF2B5EF4-FFF2-40B4-BE49-F238E27FC236}">
                  <a16:creationId xmlns:a16="http://schemas.microsoft.com/office/drawing/2014/main" id="{CFF19405-B2A6-2746-9986-688FDC023D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392" name="AutoShape 10">
              <a:extLst>
                <a:ext uri="{FF2B5EF4-FFF2-40B4-BE49-F238E27FC236}">
                  <a16:creationId xmlns:a16="http://schemas.microsoft.com/office/drawing/2014/main" id="{7A4D6FC2-0925-174C-AD37-49E8BCEDA7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393" name="Line 11">
              <a:extLst>
                <a:ext uri="{FF2B5EF4-FFF2-40B4-BE49-F238E27FC236}">
                  <a16:creationId xmlns:a16="http://schemas.microsoft.com/office/drawing/2014/main" id="{A4764839-6722-5A40-95AD-EE43C8A10F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94" name="Line 12">
              <a:extLst>
                <a:ext uri="{FF2B5EF4-FFF2-40B4-BE49-F238E27FC236}">
                  <a16:creationId xmlns:a16="http://schemas.microsoft.com/office/drawing/2014/main" id="{77919A43-BF75-4B4C-AF64-589FBF9AEE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95" name="Rectangle 13">
              <a:extLst>
                <a:ext uri="{FF2B5EF4-FFF2-40B4-BE49-F238E27FC236}">
                  <a16:creationId xmlns:a16="http://schemas.microsoft.com/office/drawing/2014/main" id="{8B32C171-0E12-BB46-B214-AFD675D5BE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396" name="Rectangle 14">
              <a:extLst>
                <a:ext uri="{FF2B5EF4-FFF2-40B4-BE49-F238E27FC236}">
                  <a16:creationId xmlns:a16="http://schemas.microsoft.com/office/drawing/2014/main" id="{433E830F-B93B-E642-B6E4-DD8F7D254C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56327" name="Text Box 15">
            <a:extLst>
              <a:ext uri="{FF2B5EF4-FFF2-40B4-BE49-F238E27FC236}">
                <a16:creationId xmlns:a16="http://schemas.microsoft.com/office/drawing/2014/main" id="{0B322696-DBA1-4846-B909-426DBF59A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9075" y="304800"/>
            <a:ext cx="26971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latin typeface="Calibri" panose="020F0502020204030204" pitchFamily="34" charset="0"/>
                <a:cs typeface="Calibri" panose="020F0502020204030204" pitchFamily="34" charset="0"/>
              </a:rPr>
              <a:t>root DNS server for .</a:t>
            </a:r>
          </a:p>
        </p:txBody>
      </p:sp>
      <p:sp>
        <p:nvSpPr>
          <p:cNvPr id="56328" name="Line 16">
            <a:extLst>
              <a:ext uri="{FF2B5EF4-FFF2-40B4-BE49-F238E27FC236}">
                <a16:creationId xmlns:a16="http://schemas.microsoft.com/office/drawing/2014/main" id="{A36AD37B-FD9B-3F4D-AB72-2CD13C55EA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32438" y="2895600"/>
            <a:ext cx="381000" cy="838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9" name="Line 17">
            <a:extLst>
              <a:ext uri="{FF2B5EF4-FFF2-40B4-BE49-F238E27FC236}">
                <a16:creationId xmlns:a16="http://schemas.microsoft.com/office/drawing/2014/main" id="{11C070B3-2882-124B-9808-6A67D60455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48388" y="1117600"/>
            <a:ext cx="914400" cy="9715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Line 18">
            <a:extLst>
              <a:ext uri="{FF2B5EF4-FFF2-40B4-BE49-F238E27FC236}">
                <a16:creationId xmlns:a16="http://schemas.microsoft.com/office/drawing/2014/main" id="{1867B4A6-0C35-4642-A772-D061F9FD76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34138" y="2279650"/>
            <a:ext cx="1485900" cy="95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1" name="Line 19">
            <a:extLst>
              <a:ext uri="{FF2B5EF4-FFF2-40B4-BE49-F238E27FC236}">
                <a16:creationId xmlns:a16="http://schemas.microsoft.com/office/drawing/2014/main" id="{0A441530-63C4-1E4E-97AF-7136794029B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34138" y="2451100"/>
            <a:ext cx="14192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Line 20">
            <a:extLst>
              <a:ext uri="{FF2B5EF4-FFF2-40B4-BE49-F238E27FC236}">
                <a16:creationId xmlns:a16="http://schemas.microsoft.com/office/drawing/2014/main" id="{FB94B3C5-9319-1C4C-874A-CE439A181B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57938" y="1346200"/>
            <a:ext cx="733425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3" name="Text Box 26">
            <a:extLst>
              <a:ext uri="{FF2B5EF4-FFF2-40B4-BE49-F238E27FC236}">
                <a16:creationId xmlns:a16="http://schemas.microsoft.com/office/drawing/2014/main" id="{BAF71B25-2E34-6D46-A95B-CE92A738C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2038" y="1219200"/>
            <a:ext cx="341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altLang="en-US" sz="24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6334" name="Group 31">
            <a:extLst>
              <a:ext uri="{FF2B5EF4-FFF2-40B4-BE49-F238E27FC236}">
                <a16:creationId xmlns:a16="http://schemas.microsoft.com/office/drawing/2014/main" id="{5F12188B-BF58-9140-811E-AB4307259924}"/>
              </a:ext>
            </a:extLst>
          </p:cNvPr>
          <p:cNvGrpSpPr>
            <a:grpSpLocks/>
          </p:cNvGrpSpPr>
          <p:nvPr/>
        </p:nvGrpSpPr>
        <p:grpSpPr bwMode="auto">
          <a:xfrm>
            <a:off x="7099300" y="706438"/>
            <a:ext cx="369888" cy="657225"/>
            <a:chOff x="4180" y="783"/>
            <a:chExt cx="150" cy="307"/>
          </a:xfrm>
        </p:grpSpPr>
        <p:sp>
          <p:nvSpPr>
            <p:cNvPr id="56381" name="AutoShape 32">
              <a:extLst>
                <a:ext uri="{FF2B5EF4-FFF2-40B4-BE49-F238E27FC236}">
                  <a16:creationId xmlns:a16="http://schemas.microsoft.com/office/drawing/2014/main" id="{8C3B201B-A2FD-7C48-94C0-099A1DA6D1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382" name="Rectangle 33">
              <a:extLst>
                <a:ext uri="{FF2B5EF4-FFF2-40B4-BE49-F238E27FC236}">
                  <a16:creationId xmlns:a16="http://schemas.microsoft.com/office/drawing/2014/main" id="{5BF2BD5C-786A-654D-A3E5-DC731E0453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383" name="Rectangle 34">
              <a:extLst>
                <a:ext uri="{FF2B5EF4-FFF2-40B4-BE49-F238E27FC236}">
                  <a16:creationId xmlns:a16="http://schemas.microsoft.com/office/drawing/2014/main" id="{1FA0A70E-0A9F-BE4E-9957-74452081BF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384" name="AutoShape 35">
              <a:extLst>
                <a:ext uri="{FF2B5EF4-FFF2-40B4-BE49-F238E27FC236}">
                  <a16:creationId xmlns:a16="http://schemas.microsoft.com/office/drawing/2014/main" id="{D382C373-BCFF-0547-B586-A2B8BDB871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385" name="Line 36">
              <a:extLst>
                <a:ext uri="{FF2B5EF4-FFF2-40B4-BE49-F238E27FC236}">
                  <a16:creationId xmlns:a16="http://schemas.microsoft.com/office/drawing/2014/main" id="{03710A58-0620-964E-888F-FCCDE3591D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86" name="Line 37">
              <a:extLst>
                <a:ext uri="{FF2B5EF4-FFF2-40B4-BE49-F238E27FC236}">
                  <a16:creationId xmlns:a16="http://schemas.microsoft.com/office/drawing/2014/main" id="{5F7A0DFA-7955-DA4F-9A23-0BFB5B8542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87" name="Rectangle 38">
              <a:extLst>
                <a:ext uri="{FF2B5EF4-FFF2-40B4-BE49-F238E27FC236}">
                  <a16:creationId xmlns:a16="http://schemas.microsoft.com/office/drawing/2014/main" id="{9DBB74FD-C799-1843-A413-3EFD756B35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388" name="Rectangle 39">
              <a:extLst>
                <a:ext uri="{FF2B5EF4-FFF2-40B4-BE49-F238E27FC236}">
                  <a16:creationId xmlns:a16="http://schemas.microsoft.com/office/drawing/2014/main" id="{420561BE-C9C2-8441-B61E-8D0921034A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56335" name="Group 40">
            <a:extLst>
              <a:ext uri="{FF2B5EF4-FFF2-40B4-BE49-F238E27FC236}">
                <a16:creationId xmlns:a16="http://schemas.microsoft.com/office/drawing/2014/main" id="{3D1657DD-6041-D94E-8B49-775BCCEBC3C7}"/>
              </a:ext>
            </a:extLst>
          </p:cNvPr>
          <p:cNvGrpSpPr>
            <a:grpSpLocks/>
          </p:cNvGrpSpPr>
          <p:nvPr/>
        </p:nvGrpSpPr>
        <p:grpSpPr bwMode="auto">
          <a:xfrm>
            <a:off x="7927975" y="2135188"/>
            <a:ext cx="369888" cy="657225"/>
            <a:chOff x="4180" y="783"/>
            <a:chExt cx="150" cy="307"/>
          </a:xfrm>
        </p:grpSpPr>
        <p:sp>
          <p:nvSpPr>
            <p:cNvPr id="56373" name="AutoShape 41">
              <a:extLst>
                <a:ext uri="{FF2B5EF4-FFF2-40B4-BE49-F238E27FC236}">
                  <a16:creationId xmlns:a16="http://schemas.microsoft.com/office/drawing/2014/main" id="{EFD0E7F4-419C-C549-86AC-C2FEB88141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374" name="Rectangle 42">
              <a:extLst>
                <a:ext uri="{FF2B5EF4-FFF2-40B4-BE49-F238E27FC236}">
                  <a16:creationId xmlns:a16="http://schemas.microsoft.com/office/drawing/2014/main" id="{158818C1-C4BE-7E4A-ADA2-25DF0417B8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375" name="Rectangle 43">
              <a:extLst>
                <a:ext uri="{FF2B5EF4-FFF2-40B4-BE49-F238E27FC236}">
                  <a16:creationId xmlns:a16="http://schemas.microsoft.com/office/drawing/2014/main" id="{14F03C7E-218F-444A-A856-3ED949E655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376" name="AutoShape 44">
              <a:extLst>
                <a:ext uri="{FF2B5EF4-FFF2-40B4-BE49-F238E27FC236}">
                  <a16:creationId xmlns:a16="http://schemas.microsoft.com/office/drawing/2014/main" id="{D5E2779B-7055-B744-97E4-44B4C76A21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377" name="Line 45">
              <a:extLst>
                <a:ext uri="{FF2B5EF4-FFF2-40B4-BE49-F238E27FC236}">
                  <a16:creationId xmlns:a16="http://schemas.microsoft.com/office/drawing/2014/main" id="{51AEF9B9-639B-4A42-9F08-85D292021E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78" name="Line 46">
              <a:extLst>
                <a:ext uri="{FF2B5EF4-FFF2-40B4-BE49-F238E27FC236}">
                  <a16:creationId xmlns:a16="http://schemas.microsoft.com/office/drawing/2014/main" id="{51C1806A-6490-AC45-A584-D5A029D959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79" name="Rectangle 47">
              <a:extLst>
                <a:ext uri="{FF2B5EF4-FFF2-40B4-BE49-F238E27FC236}">
                  <a16:creationId xmlns:a16="http://schemas.microsoft.com/office/drawing/2014/main" id="{FACBE642-9C4B-0E40-B6E8-0A260C0604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380" name="Rectangle 48">
              <a:extLst>
                <a:ext uri="{FF2B5EF4-FFF2-40B4-BE49-F238E27FC236}">
                  <a16:creationId xmlns:a16="http://schemas.microsoft.com/office/drawing/2014/main" id="{02C3F9A1-1F39-AC46-B4CF-353340E9BB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56336" name="Group 49">
            <a:extLst>
              <a:ext uri="{FF2B5EF4-FFF2-40B4-BE49-F238E27FC236}">
                <a16:creationId xmlns:a16="http://schemas.microsoft.com/office/drawing/2014/main" id="{B139AA63-9395-8149-9D6B-E0BD15020030}"/>
              </a:ext>
            </a:extLst>
          </p:cNvPr>
          <p:cNvGrpSpPr>
            <a:grpSpLocks/>
          </p:cNvGrpSpPr>
          <p:nvPr/>
        </p:nvGrpSpPr>
        <p:grpSpPr bwMode="auto">
          <a:xfrm>
            <a:off x="7908925" y="3754438"/>
            <a:ext cx="369888" cy="657225"/>
            <a:chOff x="4180" y="783"/>
            <a:chExt cx="150" cy="307"/>
          </a:xfrm>
        </p:grpSpPr>
        <p:sp>
          <p:nvSpPr>
            <p:cNvPr id="56365" name="AutoShape 50">
              <a:extLst>
                <a:ext uri="{FF2B5EF4-FFF2-40B4-BE49-F238E27FC236}">
                  <a16:creationId xmlns:a16="http://schemas.microsoft.com/office/drawing/2014/main" id="{235A5723-946A-7D4D-838A-0FDB5D434F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366" name="Rectangle 51">
              <a:extLst>
                <a:ext uri="{FF2B5EF4-FFF2-40B4-BE49-F238E27FC236}">
                  <a16:creationId xmlns:a16="http://schemas.microsoft.com/office/drawing/2014/main" id="{2C801FBB-DA4E-564F-A1A7-F230AD0317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367" name="Rectangle 52">
              <a:extLst>
                <a:ext uri="{FF2B5EF4-FFF2-40B4-BE49-F238E27FC236}">
                  <a16:creationId xmlns:a16="http://schemas.microsoft.com/office/drawing/2014/main" id="{29BAC496-D3A5-4E46-ACF0-D64D397989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368" name="AutoShape 53">
              <a:extLst>
                <a:ext uri="{FF2B5EF4-FFF2-40B4-BE49-F238E27FC236}">
                  <a16:creationId xmlns:a16="http://schemas.microsoft.com/office/drawing/2014/main" id="{02E37475-3FFE-7F42-BFBD-14DEB908EE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369" name="Line 54">
              <a:extLst>
                <a:ext uri="{FF2B5EF4-FFF2-40B4-BE49-F238E27FC236}">
                  <a16:creationId xmlns:a16="http://schemas.microsoft.com/office/drawing/2014/main" id="{51D9DCB5-E7D1-3548-9563-4ED9D2436A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70" name="Line 55">
              <a:extLst>
                <a:ext uri="{FF2B5EF4-FFF2-40B4-BE49-F238E27FC236}">
                  <a16:creationId xmlns:a16="http://schemas.microsoft.com/office/drawing/2014/main" id="{375EC9B4-A84C-544D-8A45-9925C371B3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71" name="Rectangle 56">
              <a:extLst>
                <a:ext uri="{FF2B5EF4-FFF2-40B4-BE49-F238E27FC236}">
                  <a16:creationId xmlns:a16="http://schemas.microsoft.com/office/drawing/2014/main" id="{939FFEB3-5594-8B47-8DB5-4958C15EC8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372" name="Rectangle 57">
              <a:extLst>
                <a:ext uri="{FF2B5EF4-FFF2-40B4-BE49-F238E27FC236}">
                  <a16:creationId xmlns:a16="http://schemas.microsoft.com/office/drawing/2014/main" id="{0048546B-270A-0742-B87B-473F9629E0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56337" name="Text Box 58">
            <a:extLst>
              <a:ext uri="{FF2B5EF4-FFF2-40B4-BE49-F238E27FC236}">
                <a16:creationId xmlns:a16="http://schemas.microsoft.com/office/drawing/2014/main" id="{D534B1CE-F41B-BB45-81F6-C5FDED80F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419600"/>
            <a:ext cx="27495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latin typeface="Calibri" panose="020F0502020204030204" pitchFamily="34" charset="0"/>
                <a:cs typeface="Calibri" panose="020F0502020204030204" pitchFamily="34" charset="0"/>
              </a:rPr>
              <a:t>authoritative DNS server</a:t>
            </a:r>
          </a:p>
          <a:p>
            <a:r>
              <a:rPr lang="en-US" altLang="en-US" b="0">
                <a:latin typeface="Calibri" panose="020F0502020204030204" pitchFamily="34" charset="0"/>
                <a:cs typeface="Calibri" panose="020F0502020204030204" pitchFamily="34" charset="0"/>
              </a:rPr>
              <a:t>for umass.edu</a:t>
            </a:r>
          </a:p>
          <a:p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dns.umass.edu</a:t>
            </a:r>
            <a:endParaRPr lang="en-US" alt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338" name="Line 61">
            <a:extLst>
              <a:ext uri="{FF2B5EF4-FFF2-40B4-BE49-F238E27FC236}">
                <a16:creationId xmlns:a16="http://schemas.microsoft.com/office/drawing/2014/main" id="{FCCF1439-E600-EC48-85C7-699CEE3DDD0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67463" y="2611438"/>
            <a:ext cx="1493837" cy="13144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9" name="Line 62">
            <a:extLst>
              <a:ext uri="{FF2B5EF4-FFF2-40B4-BE49-F238E27FC236}">
                <a16:creationId xmlns:a16="http://schemas.microsoft.com/office/drawing/2014/main" id="{EEDBFC6F-63E7-544C-92F7-8CDD8E88E18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94438" y="2813050"/>
            <a:ext cx="1493837" cy="13017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0" name="Text Box 63">
            <a:extLst>
              <a:ext uri="{FF2B5EF4-FFF2-40B4-BE49-F238E27FC236}">
                <a16:creationId xmlns:a16="http://schemas.microsoft.com/office/drawing/2014/main" id="{0EEC989B-EA43-6644-A92E-04C468504F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1425575"/>
            <a:ext cx="20113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latin typeface="Calibri" panose="020F0502020204030204" pitchFamily="34" charset="0"/>
                <a:cs typeface="Calibri" panose="020F0502020204030204" pitchFamily="34" charset="0"/>
              </a:rPr>
              <a:t>TLD DNS server for .edu</a:t>
            </a:r>
          </a:p>
        </p:txBody>
      </p:sp>
      <p:sp>
        <p:nvSpPr>
          <p:cNvPr id="56341" name="Rectangle 64">
            <a:extLst>
              <a:ext uri="{FF2B5EF4-FFF2-40B4-BE49-F238E27FC236}">
                <a16:creationId xmlns:a16="http://schemas.microsoft.com/office/drawing/2014/main" id="{B0C4D509-ED56-3247-86B0-2EAB6099E0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95600" y="76200"/>
            <a:ext cx="32766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  <a:cs typeface="Calibri" panose="020F0502020204030204" pitchFamily="34" charset="0"/>
              </a:rPr>
              <a:t>DNS Caching</a:t>
            </a:r>
          </a:p>
        </p:txBody>
      </p:sp>
      <p:sp>
        <p:nvSpPr>
          <p:cNvPr id="56342" name="Slide Number Placeholder 3">
            <a:extLst>
              <a:ext uri="{FF2B5EF4-FFF2-40B4-BE49-F238E27FC236}">
                <a16:creationId xmlns:a16="http://schemas.microsoft.com/office/drawing/2014/main" id="{8C03A5A9-6C23-0743-8012-C496AFF014DF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B62D3607-E712-5843-AAD3-BDCAD1F75E2A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24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pSp>
        <p:nvGrpSpPr>
          <p:cNvPr id="56343" name="Group 6">
            <a:extLst>
              <a:ext uri="{FF2B5EF4-FFF2-40B4-BE49-F238E27FC236}">
                <a16:creationId xmlns:a16="http://schemas.microsoft.com/office/drawing/2014/main" id="{2454D93C-104D-374F-83C3-DE088B38FD46}"/>
              </a:ext>
            </a:extLst>
          </p:cNvPr>
          <p:cNvGrpSpPr>
            <a:grpSpLocks/>
          </p:cNvGrpSpPr>
          <p:nvPr/>
        </p:nvGrpSpPr>
        <p:grpSpPr bwMode="auto">
          <a:xfrm>
            <a:off x="5314950" y="3838575"/>
            <a:ext cx="369888" cy="657225"/>
            <a:chOff x="4180" y="783"/>
            <a:chExt cx="150" cy="307"/>
          </a:xfrm>
        </p:grpSpPr>
        <p:sp>
          <p:nvSpPr>
            <p:cNvPr id="56357" name="AutoShape 7">
              <a:extLst>
                <a:ext uri="{FF2B5EF4-FFF2-40B4-BE49-F238E27FC236}">
                  <a16:creationId xmlns:a16="http://schemas.microsoft.com/office/drawing/2014/main" id="{27EA7979-0502-8A4F-ABAB-1344E55D29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358" name="Rectangle 8">
              <a:extLst>
                <a:ext uri="{FF2B5EF4-FFF2-40B4-BE49-F238E27FC236}">
                  <a16:creationId xmlns:a16="http://schemas.microsoft.com/office/drawing/2014/main" id="{4EAA1009-34B3-F440-A11A-860A141301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359" name="Rectangle 9">
              <a:extLst>
                <a:ext uri="{FF2B5EF4-FFF2-40B4-BE49-F238E27FC236}">
                  <a16:creationId xmlns:a16="http://schemas.microsoft.com/office/drawing/2014/main" id="{634DBE59-63EA-FE43-A62C-81D2D89241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360" name="AutoShape 10">
              <a:extLst>
                <a:ext uri="{FF2B5EF4-FFF2-40B4-BE49-F238E27FC236}">
                  <a16:creationId xmlns:a16="http://schemas.microsoft.com/office/drawing/2014/main" id="{160257C3-63E8-C247-A7BB-4376005F35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361" name="Line 11">
              <a:extLst>
                <a:ext uri="{FF2B5EF4-FFF2-40B4-BE49-F238E27FC236}">
                  <a16:creationId xmlns:a16="http://schemas.microsoft.com/office/drawing/2014/main" id="{CEBBCE5D-1E71-414B-95DE-41E9CCC30C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62" name="Line 12">
              <a:extLst>
                <a:ext uri="{FF2B5EF4-FFF2-40B4-BE49-F238E27FC236}">
                  <a16:creationId xmlns:a16="http://schemas.microsoft.com/office/drawing/2014/main" id="{F7E3915D-19E0-5946-B438-B7CE87FD7C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63" name="Rectangle 13">
              <a:extLst>
                <a:ext uri="{FF2B5EF4-FFF2-40B4-BE49-F238E27FC236}">
                  <a16:creationId xmlns:a16="http://schemas.microsoft.com/office/drawing/2014/main" id="{337E7C7B-6B23-644A-A76F-CDFCD24AC5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364" name="Rectangle 14">
              <a:extLst>
                <a:ext uri="{FF2B5EF4-FFF2-40B4-BE49-F238E27FC236}">
                  <a16:creationId xmlns:a16="http://schemas.microsoft.com/office/drawing/2014/main" id="{1E599A82-9280-4F4C-A37A-487106DAF0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56344" name="Line 16">
            <a:extLst>
              <a:ext uri="{FF2B5EF4-FFF2-40B4-BE49-F238E27FC236}">
                <a16:creationId xmlns:a16="http://schemas.microsoft.com/office/drawing/2014/main" id="{748C0032-3E42-6A4B-83D2-4EE715422B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46638" y="4457700"/>
            <a:ext cx="381000" cy="838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45" name="Line 20">
            <a:extLst>
              <a:ext uri="{FF2B5EF4-FFF2-40B4-BE49-F238E27FC236}">
                <a16:creationId xmlns:a16="http://schemas.microsoft.com/office/drawing/2014/main" id="{9D375D48-353E-B14D-938A-491330F46F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61038" y="2895600"/>
            <a:ext cx="381000" cy="838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46" name="Line 20">
            <a:extLst>
              <a:ext uri="{FF2B5EF4-FFF2-40B4-BE49-F238E27FC236}">
                <a16:creationId xmlns:a16="http://schemas.microsoft.com/office/drawing/2014/main" id="{18174D77-8359-9F47-B921-A86518F518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75238" y="4610100"/>
            <a:ext cx="304800" cy="685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47" name="Text Box 26">
            <a:extLst>
              <a:ext uri="{FF2B5EF4-FFF2-40B4-BE49-F238E27FC236}">
                <a16:creationId xmlns:a16="http://schemas.microsoft.com/office/drawing/2014/main" id="{62EEC37E-4F15-E24D-AE49-2B94ED929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8038" y="4495800"/>
            <a:ext cx="341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56348" name="Text Box 26">
            <a:extLst>
              <a:ext uri="{FF2B5EF4-FFF2-40B4-BE49-F238E27FC236}">
                <a16:creationId xmlns:a16="http://schemas.microsoft.com/office/drawing/2014/main" id="{A9801383-2D3B-594F-A1E6-458E22C82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3838" y="2971800"/>
            <a:ext cx="341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56349" name="Text Box 26">
            <a:extLst>
              <a:ext uri="{FF2B5EF4-FFF2-40B4-BE49-F238E27FC236}">
                <a16:creationId xmlns:a16="http://schemas.microsoft.com/office/drawing/2014/main" id="{EED12D18-6D0C-D74E-95CC-9429172F3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1325" y="1600200"/>
            <a:ext cx="3413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endParaRPr lang="en-US" altLang="en-US" sz="24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350" name="Text Box 26">
            <a:extLst>
              <a:ext uri="{FF2B5EF4-FFF2-40B4-BE49-F238E27FC236}">
                <a16:creationId xmlns:a16="http://schemas.microsoft.com/office/drawing/2014/main" id="{CF789694-80B8-5443-916E-083E613908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8838" y="1828800"/>
            <a:ext cx="341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endParaRPr lang="en-US" altLang="en-US" sz="24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351" name="Text Box 26">
            <a:extLst>
              <a:ext uri="{FF2B5EF4-FFF2-40B4-BE49-F238E27FC236}">
                <a16:creationId xmlns:a16="http://schemas.microsoft.com/office/drawing/2014/main" id="{58150F11-EAE8-7D43-8D1D-B56C7F4E7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8525" y="2433638"/>
            <a:ext cx="3413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endParaRPr lang="en-US" altLang="en-US" sz="24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352" name="Text Box 26">
            <a:extLst>
              <a:ext uri="{FF2B5EF4-FFF2-40B4-BE49-F238E27FC236}">
                <a16:creationId xmlns:a16="http://schemas.microsoft.com/office/drawing/2014/main" id="{D6735780-ADF3-174C-83C4-DA6E9AFA8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1238" y="3048000"/>
            <a:ext cx="341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en-US" altLang="en-US" sz="24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353" name="Text Box 26">
            <a:extLst>
              <a:ext uri="{FF2B5EF4-FFF2-40B4-BE49-F238E27FC236}">
                <a16:creationId xmlns:a16="http://schemas.microsoft.com/office/drawing/2014/main" id="{CBCE99D2-BB75-DF40-B042-5DA445377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7838" y="3505200"/>
            <a:ext cx="341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endParaRPr lang="en-US" altLang="en-US" sz="24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354" name="Text Box 26">
            <a:extLst>
              <a:ext uri="{FF2B5EF4-FFF2-40B4-BE49-F238E27FC236}">
                <a16:creationId xmlns:a16="http://schemas.microsoft.com/office/drawing/2014/main" id="{7119BBA3-70CC-CC40-9C06-0D7857118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3438" y="3200400"/>
            <a:ext cx="341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</a:p>
        </p:txBody>
      </p:sp>
      <p:sp>
        <p:nvSpPr>
          <p:cNvPr id="56355" name="Text Box 26">
            <a:extLst>
              <a:ext uri="{FF2B5EF4-FFF2-40B4-BE49-F238E27FC236}">
                <a16:creationId xmlns:a16="http://schemas.microsoft.com/office/drawing/2014/main" id="{C3B419A0-7DE7-A841-8F3F-A6A365330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0350" y="4719638"/>
            <a:ext cx="4968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</a:p>
        </p:txBody>
      </p:sp>
      <p:sp>
        <p:nvSpPr>
          <p:cNvPr id="84" name="Content Placeholder 83">
            <a:extLst>
              <a:ext uri="{FF2B5EF4-FFF2-40B4-BE49-F238E27FC236}">
                <a16:creationId xmlns:a16="http://schemas.microsoft.com/office/drawing/2014/main" id="{8447EC3A-B6C2-454B-BC52-FA26067C15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4343400" cy="4525963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DNS query latency</a:t>
            </a:r>
          </a:p>
          <a:p>
            <a:pPr lvl="1">
              <a:spcAft>
                <a:spcPts val="12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E.g., 1 sec latency before starting a download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Caching to reduce overhead and delay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Small # of top-level servers, that change rarely</a:t>
            </a:r>
          </a:p>
          <a:p>
            <a:pPr lvl="1">
              <a:spcAft>
                <a:spcPts val="12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Popular sites visited often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Where to cache?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Local DNS server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Browser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77" name="Text Box 3">
            <a:extLst>
              <a:ext uri="{FF2B5EF4-FFF2-40B4-BE49-F238E27FC236}">
                <a16:creationId xmlns:a16="http://schemas.microsoft.com/office/drawing/2014/main" id="{BF621B52-E090-394E-A534-3A19DEB64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7462" y="6046787"/>
            <a:ext cx="21574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latin typeface="Calibri" panose="020F0502020204030204" pitchFamily="34" charset="0"/>
                <a:cs typeface="Calibri" panose="020F0502020204030204" pitchFamily="34" charset="0"/>
              </a:rPr>
              <a:t>requesting host</a:t>
            </a:r>
          </a:p>
          <a:p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a.cs.princeton.edu</a:t>
            </a:r>
            <a:endParaRPr lang="en-US" alt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Text Box 4">
            <a:extLst>
              <a:ext uri="{FF2B5EF4-FFF2-40B4-BE49-F238E27FC236}">
                <a16:creationId xmlns:a16="http://schemas.microsoft.com/office/drawing/2014/main" id="{FC6A6868-4CA3-CB45-988A-529FA44C8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8950" y="6122987"/>
            <a:ext cx="1965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www.umass.edu</a:t>
            </a:r>
            <a:endParaRPr lang="en-US" alt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Number Placeholder 3">
            <a:extLst>
              <a:ext uri="{FF2B5EF4-FFF2-40B4-BE49-F238E27FC236}">
                <a16:creationId xmlns:a16="http://schemas.microsoft.com/office/drawing/2014/main" id="{BE4D2E4D-1058-4843-B710-E4F6AD694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C3549D6-5207-5145-873C-D9A8F2F0DE14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95235" name="Rectangle 7">
            <a:extLst>
              <a:ext uri="{FF2B5EF4-FFF2-40B4-BE49-F238E27FC236}">
                <a16:creationId xmlns:a16="http://schemas.microsoft.com/office/drawing/2014/main" id="{514D19C0-BE87-144A-9581-D0555818F5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63" y="92075"/>
            <a:ext cx="7231407" cy="698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sz="1600" dirty="0"/>
              <a:t>$ </a:t>
            </a:r>
            <a:r>
              <a:rPr lang="en-US" sz="1600" dirty="0">
                <a:solidFill>
                  <a:srgbClr val="FF0000"/>
                </a:solidFill>
              </a:rPr>
              <a:t>dig </a:t>
            </a:r>
            <a:r>
              <a:rPr lang="en-US" sz="1600" dirty="0" err="1">
                <a:solidFill>
                  <a:srgbClr val="FF0000"/>
                </a:solidFill>
              </a:rPr>
              <a:t>nytimes.com</a:t>
            </a:r>
            <a:r>
              <a:rPr lang="en-US" sz="1600" dirty="0">
                <a:solidFill>
                  <a:srgbClr val="FF0000"/>
                </a:solidFill>
              </a:rPr>
              <a:t> +</a:t>
            </a:r>
            <a:r>
              <a:rPr lang="en-US" sz="1600" dirty="0" err="1">
                <a:solidFill>
                  <a:srgbClr val="FF0000"/>
                </a:solidFill>
              </a:rPr>
              <a:t>norecurse</a:t>
            </a:r>
            <a:r>
              <a:rPr lang="en-US" sz="1600" dirty="0">
                <a:solidFill>
                  <a:srgbClr val="FF0000"/>
                </a:solidFill>
              </a:rPr>
              <a:t> @</a:t>
            </a:r>
            <a:r>
              <a:rPr lang="en-US" sz="1600" dirty="0" err="1">
                <a:solidFill>
                  <a:srgbClr val="FF0000"/>
                </a:solidFill>
              </a:rPr>
              <a:t>a.root-servers.net</a:t>
            </a:r>
            <a:endParaRPr lang="en-US" sz="1600" dirty="0">
              <a:solidFill>
                <a:srgbClr val="FF0000"/>
              </a:solidFill>
            </a:endParaRPr>
          </a:p>
          <a:p>
            <a:pPr algn="l"/>
            <a:br>
              <a:rPr lang="en-US" sz="1600" dirty="0"/>
            </a:br>
            <a:r>
              <a:rPr lang="en-US" sz="1600" dirty="0"/>
              <a:t>;; QUESTION SECTION:</a:t>
            </a:r>
          </a:p>
          <a:p>
            <a:pPr algn="l"/>
            <a:r>
              <a:rPr lang="en-US" sz="1600" dirty="0"/>
              <a:t>;</a:t>
            </a:r>
            <a:r>
              <a:rPr lang="en-US" sz="1600" dirty="0" err="1"/>
              <a:t>nytimes.com</a:t>
            </a:r>
            <a:r>
              <a:rPr lang="en-US" sz="1600" dirty="0"/>
              <a:t>. IN A</a:t>
            </a:r>
          </a:p>
          <a:p>
            <a:pPr algn="l"/>
            <a:endParaRPr lang="en-US" sz="1600" dirty="0"/>
          </a:p>
          <a:p>
            <a:pPr algn="l"/>
            <a:r>
              <a:rPr lang="en-US" sz="1600" dirty="0"/>
              <a:t>;; AUTHORITY SECTION:</a:t>
            </a:r>
          </a:p>
          <a:p>
            <a:pPr algn="l"/>
            <a:r>
              <a:rPr lang="en-US" sz="1600" dirty="0"/>
              <a:t>com. 172800 IN NS </a:t>
            </a:r>
            <a:r>
              <a:rPr lang="en-US" sz="1600" dirty="0" err="1"/>
              <a:t>a.gtld-servers.net</a:t>
            </a:r>
            <a:r>
              <a:rPr lang="en-US" sz="1600" dirty="0"/>
              <a:t>.</a:t>
            </a:r>
          </a:p>
          <a:p>
            <a:pPr algn="l"/>
            <a:r>
              <a:rPr lang="en-US" sz="1600" dirty="0"/>
              <a:t>com. 172800 IN NS </a:t>
            </a:r>
            <a:r>
              <a:rPr lang="en-US" sz="1600" dirty="0" err="1"/>
              <a:t>b.gtld-servers.net</a:t>
            </a:r>
            <a:r>
              <a:rPr lang="en-US" sz="1600" dirty="0"/>
              <a:t>.</a:t>
            </a:r>
          </a:p>
          <a:p>
            <a:pPr algn="l"/>
            <a:r>
              <a:rPr lang="en-US" sz="1600" dirty="0"/>
              <a:t>com. 172800 IN NS </a:t>
            </a:r>
            <a:r>
              <a:rPr lang="en-US" sz="1600" dirty="0" err="1"/>
              <a:t>c.gtld-servers.net</a:t>
            </a:r>
            <a:r>
              <a:rPr lang="en-US" sz="1600" dirty="0"/>
              <a:t>.</a:t>
            </a:r>
          </a:p>
          <a:p>
            <a:pPr algn="l"/>
            <a:r>
              <a:rPr lang="en-US" sz="1600" dirty="0"/>
              <a:t>com. 172800 IN NS </a:t>
            </a:r>
            <a:r>
              <a:rPr lang="en-US" sz="1600" dirty="0" err="1"/>
              <a:t>d.gtld-servers.net</a:t>
            </a:r>
            <a:r>
              <a:rPr lang="en-US" sz="1600" dirty="0"/>
              <a:t>.</a:t>
            </a:r>
          </a:p>
          <a:p>
            <a:pPr algn="l"/>
            <a:r>
              <a:rPr lang="en-US" sz="1600" dirty="0"/>
              <a:t>com. 172800 IN NS </a:t>
            </a:r>
            <a:r>
              <a:rPr lang="en-US" sz="1600" dirty="0" err="1"/>
              <a:t>e.gtld-servers.net</a:t>
            </a:r>
            <a:r>
              <a:rPr lang="en-US" sz="1600" dirty="0"/>
              <a:t>.</a:t>
            </a:r>
          </a:p>
          <a:p>
            <a:pPr algn="l"/>
            <a:r>
              <a:rPr lang="en-US" sz="1600" dirty="0"/>
              <a:t>com. 172800 IN NS </a:t>
            </a:r>
            <a:r>
              <a:rPr lang="en-US" sz="1600" dirty="0" err="1"/>
              <a:t>f.gtld-servers.net</a:t>
            </a:r>
            <a:r>
              <a:rPr lang="en-US" sz="1600" dirty="0"/>
              <a:t>.</a:t>
            </a:r>
          </a:p>
          <a:p>
            <a:pPr algn="l"/>
            <a:r>
              <a:rPr lang="en-US" sz="1600" dirty="0"/>
              <a:t>com. 172800 IN NS </a:t>
            </a:r>
            <a:r>
              <a:rPr lang="en-US" sz="1600" dirty="0" err="1"/>
              <a:t>g.gtld-servers.net</a:t>
            </a:r>
            <a:r>
              <a:rPr lang="en-US" sz="1600" dirty="0"/>
              <a:t>.</a:t>
            </a:r>
          </a:p>
          <a:p>
            <a:pPr algn="l"/>
            <a:r>
              <a:rPr lang="en-US" sz="1600" dirty="0"/>
              <a:t>com. 172800 IN NS </a:t>
            </a:r>
            <a:r>
              <a:rPr lang="en-US" sz="1600" dirty="0" err="1"/>
              <a:t>h.gtld-servers.net</a:t>
            </a:r>
            <a:r>
              <a:rPr lang="en-US" sz="1600" dirty="0"/>
              <a:t>.</a:t>
            </a:r>
          </a:p>
          <a:p>
            <a:pPr algn="l"/>
            <a:r>
              <a:rPr lang="en-US" sz="1600" dirty="0"/>
              <a:t>com. 172800 IN NS </a:t>
            </a:r>
            <a:r>
              <a:rPr lang="en-US" sz="1600" dirty="0" err="1"/>
              <a:t>i.gtld-servers.net</a:t>
            </a:r>
            <a:r>
              <a:rPr lang="en-US" sz="1600" dirty="0"/>
              <a:t>.</a:t>
            </a:r>
          </a:p>
          <a:p>
            <a:pPr algn="l"/>
            <a:r>
              <a:rPr lang="en-US" sz="1600" dirty="0"/>
              <a:t>com. 172800 IN NS </a:t>
            </a:r>
            <a:r>
              <a:rPr lang="en-US" sz="1600" dirty="0" err="1"/>
              <a:t>j.gtld-servers.net</a:t>
            </a:r>
            <a:r>
              <a:rPr lang="en-US" sz="1600" dirty="0"/>
              <a:t>.</a:t>
            </a:r>
          </a:p>
          <a:p>
            <a:pPr algn="l"/>
            <a:r>
              <a:rPr lang="en-US" sz="1600" dirty="0"/>
              <a:t>com. 172800 IN NS </a:t>
            </a:r>
            <a:r>
              <a:rPr lang="en-US" sz="1600" dirty="0" err="1"/>
              <a:t>k.gtld-servers.net</a:t>
            </a:r>
            <a:r>
              <a:rPr lang="en-US" sz="1600" dirty="0"/>
              <a:t>.</a:t>
            </a:r>
          </a:p>
          <a:p>
            <a:pPr algn="l"/>
            <a:r>
              <a:rPr lang="en-US" sz="1600" dirty="0"/>
              <a:t>com. 172800 IN NS </a:t>
            </a:r>
            <a:r>
              <a:rPr lang="en-US" sz="1600" dirty="0" err="1"/>
              <a:t>l.gtld-servers.net</a:t>
            </a:r>
            <a:r>
              <a:rPr lang="en-US" sz="1600" dirty="0"/>
              <a:t>.</a:t>
            </a:r>
          </a:p>
          <a:p>
            <a:pPr algn="l"/>
            <a:r>
              <a:rPr lang="en-US" sz="1600" dirty="0"/>
              <a:t>com. 172800 IN NS </a:t>
            </a:r>
            <a:r>
              <a:rPr lang="en-US" sz="1600" dirty="0" err="1"/>
              <a:t>m.gtld-servers.net</a:t>
            </a:r>
            <a:r>
              <a:rPr lang="en-US" sz="1600" dirty="0"/>
              <a:t>.</a:t>
            </a:r>
          </a:p>
          <a:p>
            <a:pPr algn="l"/>
            <a:endParaRPr lang="en-US" sz="1600" dirty="0"/>
          </a:p>
          <a:p>
            <a:pPr algn="l"/>
            <a:r>
              <a:rPr lang="en-US" sz="1600" dirty="0"/>
              <a:t>;; ADDITIONAL SECTION:</a:t>
            </a:r>
          </a:p>
          <a:p>
            <a:pPr algn="l"/>
            <a:r>
              <a:rPr lang="en-US" sz="1600" dirty="0" err="1"/>
              <a:t>a.gtld-servers.net</a:t>
            </a:r>
            <a:r>
              <a:rPr lang="en-US" sz="1600" dirty="0"/>
              <a:t>. 172800 IN A 192.5.6.30</a:t>
            </a:r>
          </a:p>
          <a:p>
            <a:pPr algn="l"/>
            <a:r>
              <a:rPr lang="en-US" sz="1600" dirty="0" err="1"/>
              <a:t>b.gtld-servers.net</a:t>
            </a:r>
            <a:r>
              <a:rPr lang="en-US" sz="1600" dirty="0"/>
              <a:t>. 172800 IN A 192.33.14.30</a:t>
            </a:r>
          </a:p>
          <a:p>
            <a:pPr algn="l"/>
            <a:r>
              <a:rPr lang="en-US" sz="1600" dirty="0" err="1"/>
              <a:t>c.gtld-servers.net</a:t>
            </a:r>
            <a:r>
              <a:rPr lang="en-US" sz="1600" dirty="0"/>
              <a:t>. 172800 IN A 192.26.92.30</a:t>
            </a:r>
          </a:p>
          <a:p>
            <a:pPr algn="l"/>
            <a:r>
              <a:rPr lang="en-US" sz="1600" dirty="0" err="1"/>
              <a:t>d.gtld-servers.net</a:t>
            </a:r>
            <a:r>
              <a:rPr lang="en-US" sz="1600" dirty="0"/>
              <a:t>. 172800 IN A 192.31.80.30</a:t>
            </a:r>
          </a:p>
          <a:p>
            <a:pPr algn="l"/>
            <a:r>
              <a:rPr lang="en-US" sz="1600" dirty="0" err="1"/>
              <a:t>e.gtld-servers.net</a:t>
            </a:r>
            <a:r>
              <a:rPr lang="en-US" sz="1600" dirty="0"/>
              <a:t>. 172800 IN A 192.12.94.30</a:t>
            </a:r>
          </a:p>
          <a:p>
            <a:pPr algn="l"/>
            <a:r>
              <a:rPr lang="en-US" sz="1600" dirty="0" err="1"/>
              <a:t>f.gtld-servers.net</a:t>
            </a:r>
            <a:r>
              <a:rPr lang="en-US" sz="1600" dirty="0"/>
              <a:t>. 172800 IN A 192.35.51.30</a:t>
            </a:r>
          </a:p>
          <a:p>
            <a:pPr algn="l" eaLnBrk="1" hangingPunct="1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0068037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Number Placeholder 3">
            <a:extLst>
              <a:ext uri="{FF2B5EF4-FFF2-40B4-BE49-F238E27FC236}">
                <a16:creationId xmlns:a16="http://schemas.microsoft.com/office/drawing/2014/main" id="{2D1F6A83-15BD-3F44-A511-8221BC967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9F82D3F-EE6B-8045-80AF-1D851BD1CE21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26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96259" name="Rectangle 2">
            <a:extLst>
              <a:ext uri="{FF2B5EF4-FFF2-40B4-BE49-F238E27FC236}">
                <a16:creationId xmlns:a16="http://schemas.microsoft.com/office/drawing/2014/main" id="{2A342937-EFE8-A34C-BDCC-F76AAC584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63" y="92075"/>
            <a:ext cx="8382000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sz="1600" dirty="0"/>
              <a:t>$ </a:t>
            </a:r>
            <a:r>
              <a:rPr lang="en-US" sz="1600" dirty="0">
                <a:solidFill>
                  <a:srgbClr val="FF0000"/>
                </a:solidFill>
              </a:rPr>
              <a:t>dig </a:t>
            </a:r>
            <a:r>
              <a:rPr lang="en-US" sz="1600" dirty="0" err="1">
                <a:solidFill>
                  <a:srgbClr val="FF0000"/>
                </a:solidFill>
              </a:rPr>
              <a:t>nytimes.com</a:t>
            </a:r>
            <a:r>
              <a:rPr lang="en-US" sz="1600" dirty="0">
                <a:solidFill>
                  <a:srgbClr val="FF0000"/>
                </a:solidFill>
              </a:rPr>
              <a:t> +</a:t>
            </a:r>
            <a:r>
              <a:rPr lang="en-US" sz="1600" dirty="0" err="1">
                <a:solidFill>
                  <a:srgbClr val="FF0000"/>
                </a:solidFill>
              </a:rPr>
              <a:t>norecurse</a:t>
            </a:r>
            <a:r>
              <a:rPr lang="en-US" sz="1600" dirty="0">
                <a:solidFill>
                  <a:srgbClr val="FF0000"/>
                </a:solidFill>
              </a:rPr>
              <a:t> @</a:t>
            </a:r>
            <a:r>
              <a:rPr lang="en-US" sz="1600" dirty="0" err="1">
                <a:solidFill>
                  <a:srgbClr val="FF0000"/>
                </a:solidFill>
              </a:rPr>
              <a:t>b.gtld-servers.net</a:t>
            </a:r>
            <a:br>
              <a:rPr lang="en-US" sz="1600" dirty="0"/>
            </a:br>
            <a:endParaRPr lang="en-US" sz="1600" dirty="0"/>
          </a:p>
          <a:p>
            <a:pPr algn="l"/>
            <a:r>
              <a:rPr lang="en-US" sz="1600" dirty="0"/>
              <a:t>;; QUESTION SECTION:</a:t>
            </a:r>
          </a:p>
          <a:p>
            <a:pPr algn="l"/>
            <a:r>
              <a:rPr lang="en-US" sz="1600" dirty="0"/>
              <a:t>;</a:t>
            </a:r>
            <a:r>
              <a:rPr lang="en-US" sz="1600" dirty="0" err="1"/>
              <a:t>nytimes.com</a:t>
            </a:r>
            <a:r>
              <a:rPr lang="en-US" sz="1600" dirty="0"/>
              <a:t>. IN A</a:t>
            </a:r>
            <a:br>
              <a:rPr lang="en-US" sz="1600" dirty="0"/>
            </a:br>
            <a:endParaRPr lang="en-US" sz="1600" dirty="0"/>
          </a:p>
          <a:p>
            <a:pPr algn="l"/>
            <a:r>
              <a:rPr lang="en-US" sz="1600" dirty="0"/>
              <a:t>;; AUTHORITY SECTION: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172800 IN NS ns3.p24.dynect.net.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172800 IN NS ns1.p24.dynect.net.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172800 IN NS ns2.p24.dynect.net.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172800 IN NS ns4.p24.dynect.net.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172800 IN NS dns1.p06.nsone.net.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172800 IN NS dns2.p06.nsone.net.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172800 IN NS dns3.p06.nsone.net.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172800 IN NS dns4.p06.nsone.net.</a:t>
            </a:r>
          </a:p>
          <a:p>
            <a:pPr algn="l"/>
            <a:endParaRPr lang="en-US" sz="1600" dirty="0"/>
          </a:p>
          <a:p>
            <a:pPr algn="l"/>
            <a:r>
              <a:rPr lang="en-US" sz="1600" dirty="0"/>
              <a:t>;; Query time: 11 </a:t>
            </a:r>
            <a:r>
              <a:rPr lang="en-US" sz="1600" dirty="0" err="1"/>
              <a:t>msec</a:t>
            </a:r>
            <a:endParaRPr lang="en-US" sz="1600" dirty="0"/>
          </a:p>
          <a:p>
            <a:pPr algn="l"/>
            <a:r>
              <a:rPr lang="en-US" sz="1600" dirty="0"/>
              <a:t>;; SERVER: 192.33.14.30#53(192.33.14.30)</a:t>
            </a:r>
          </a:p>
          <a:p>
            <a:pPr algn="l"/>
            <a:r>
              <a:rPr lang="en-US" sz="1600" dirty="0"/>
              <a:t>;; WHEN: Sat Mar 28 10:56:03 2020</a:t>
            </a:r>
          </a:p>
          <a:p>
            <a:pPr algn="l"/>
            <a:r>
              <a:rPr lang="en-US" sz="1600" dirty="0"/>
              <a:t>;; MSG SIZE  rcvd: 201</a:t>
            </a:r>
          </a:p>
        </p:txBody>
      </p:sp>
    </p:spTree>
    <p:extLst>
      <p:ext uri="{BB962C8B-B14F-4D97-AF65-F5344CB8AC3E}">
        <p14:creationId xmlns:p14="http://schemas.microsoft.com/office/powerpoint/2010/main" val="33639868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Number Placeholder 1">
            <a:extLst>
              <a:ext uri="{FF2B5EF4-FFF2-40B4-BE49-F238E27FC236}">
                <a16:creationId xmlns:a16="http://schemas.microsoft.com/office/drawing/2014/main" id="{449D6E39-BFE0-AB49-A1BB-C09C013A1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85FBF00-F050-FD42-81D1-479B5557719F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27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97283" name="Rectangle 2">
            <a:extLst>
              <a:ext uri="{FF2B5EF4-FFF2-40B4-BE49-F238E27FC236}">
                <a16:creationId xmlns:a16="http://schemas.microsoft.com/office/drawing/2014/main" id="{F45C2C89-4C12-CB41-B00E-2600BA40A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63" y="91440"/>
            <a:ext cx="9342437" cy="624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sz="1600" dirty="0"/>
              <a:t>$ </a:t>
            </a:r>
            <a:r>
              <a:rPr lang="en-US" sz="1600" dirty="0">
                <a:solidFill>
                  <a:srgbClr val="FF0000"/>
                </a:solidFill>
              </a:rPr>
              <a:t>dig </a:t>
            </a:r>
            <a:r>
              <a:rPr lang="en-US" sz="1600" dirty="0" err="1">
                <a:solidFill>
                  <a:srgbClr val="FF0000"/>
                </a:solidFill>
              </a:rPr>
              <a:t>nytimes.com</a:t>
            </a:r>
            <a:r>
              <a:rPr lang="en-US" sz="1600" dirty="0">
                <a:solidFill>
                  <a:srgbClr val="FF0000"/>
                </a:solidFill>
              </a:rPr>
              <a:t> +</a:t>
            </a:r>
            <a:r>
              <a:rPr lang="en-US" sz="1600" dirty="0" err="1">
                <a:solidFill>
                  <a:srgbClr val="FF0000"/>
                </a:solidFill>
              </a:rPr>
              <a:t>norecurse</a:t>
            </a:r>
            <a:r>
              <a:rPr lang="en-US" sz="1600" dirty="0">
                <a:solidFill>
                  <a:srgbClr val="FF0000"/>
                </a:solidFill>
              </a:rPr>
              <a:t> @ns3.p24.dynect.net</a:t>
            </a:r>
          </a:p>
          <a:p>
            <a:pPr algn="l"/>
            <a:br>
              <a:rPr lang="en-US" sz="1600" dirty="0"/>
            </a:br>
            <a:r>
              <a:rPr lang="en-US" sz="1600" dirty="0"/>
              <a:t>;; QUESTION SECTION:</a:t>
            </a:r>
          </a:p>
          <a:p>
            <a:pPr algn="l"/>
            <a:r>
              <a:rPr lang="en-US" sz="1600" dirty="0"/>
              <a:t>;</a:t>
            </a:r>
            <a:r>
              <a:rPr lang="en-US" sz="1600" dirty="0" err="1"/>
              <a:t>nytimes.com</a:t>
            </a:r>
            <a:r>
              <a:rPr lang="en-US" sz="1600" dirty="0"/>
              <a:t>. IN A</a:t>
            </a:r>
          </a:p>
          <a:p>
            <a:pPr algn="l"/>
            <a:endParaRPr lang="en-US" sz="1600" dirty="0"/>
          </a:p>
          <a:p>
            <a:pPr algn="l"/>
            <a:r>
              <a:rPr lang="en-US" sz="1600" dirty="0"/>
              <a:t>;; ANSWER SECTION: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500 IN A 151.101.193.164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500 IN A 151.101.129.164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500 IN A 151.101.65.164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500 IN A 151.101.1.164</a:t>
            </a:r>
            <a:br>
              <a:rPr lang="en-US" sz="1600" dirty="0"/>
            </a:br>
            <a:endParaRPr lang="en-US" sz="1600" dirty="0"/>
          </a:p>
          <a:p>
            <a:pPr algn="l"/>
            <a:r>
              <a:rPr lang="en-US" sz="1600" dirty="0"/>
              <a:t>;; AUTHORITY SECTION: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300 IN NS ns2.p24.dynect.net.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300 IN NS ns4.p24.dynect.net.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300 IN NS ns3.p24.dynect.net.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300 IN NS ns1.p24.dynect.net.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300 IN NS dns3.p06.nsone.net.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300 IN NS dns2.p06.nsone.net.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300 IN NS dns4.p06.nsone.net.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300 IN NS dns1.p06.nsone.net.</a:t>
            </a:r>
            <a:br>
              <a:rPr lang="en-US" sz="1600" dirty="0"/>
            </a:br>
            <a:endParaRPr lang="en-US" sz="1600" dirty="0"/>
          </a:p>
          <a:p>
            <a:pPr algn="l"/>
            <a:r>
              <a:rPr lang="en-US" sz="1600" dirty="0"/>
              <a:t>;; Query time: 14 </a:t>
            </a:r>
            <a:r>
              <a:rPr lang="en-US" sz="1600" dirty="0" err="1"/>
              <a:t>msec</a:t>
            </a:r>
            <a:endParaRPr lang="en-US" sz="1600" dirty="0"/>
          </a:p>
          <a:p>
            <a:pPr algn="l"/>
            <a:r>
              <a:rPr lang="en-US" sz="1600" dirty="0"/>
              <a:t>;; SERVER: 208.78.71.24#53(208.78.71.24)</a:t>
            </a:r>
          </a:p>
          <a:p>
            <a:pPr algn="l"/>
            <a:r>
              <a:rPr lang="en-US" sz="1600" dirty="0"/>
              <a:t>;; WHEN: Sat Mar 28 11:23:19 2020</a:t>
            </a:r>
          </a:p>
          <a:p>
            <a:pPr algn="l"/>
            <a:r>
              <a:rPr lang="en-US" sz="1600" dirty="0"/>
              <a:t>;; MSG SIZE  rcvd: 265</a:t>
            </a:r>
          </a:p>
        </p:txBody>
      </p:sp>
    </p:spTree>
    <p:extLst>
      <p:ext uri="{BB962C8B-B14F-4D97-AF65-F5344CB8AC3E}">
        <p14:creationId xmlns:p14="http://schemas.microsoft.com/office/powerpoint/2010/main" val="39444873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Number Placeholder 1">
            <a:extLst>
              <a:ext uri="{FF2B5EF4-FFF2-40B4-BE49-F238E27FC236}">
                <a16:creationId xmlns:a16="http://schemas.microsoft.com/office/drawing/2014/main" id="{449D6E39-BFE0-AB49-A1BB-C09C013A1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85FBF00-F050-FD42-81D1-479B5557719F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28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97283" name="Rectangle 2">
            <a:extLst>
              <a:ext uri="{FF2B5EF4-FFF2-40B4-BE49-F238E27FC236}">
                <a16:creationId xmlns:a16="http://schemas.microsoft.com/office/drawing/2014/main" id="{F45C2C89-4C12-CB41-B00E-2600BA40A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64" y="91440"/>
            <a:ext cx="7346622" cy="649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sz="1600" dirty="0"/>
              <a:t>$ </a:t>
            </a:r>
            <a:r>
              <a:rPr lang="en-US" sz="1600" dirty="0">
                <a:solidFill>
                  <a:srgbClr val="FF0000"/>
                </a:solidFill>
              </a:rPr>
              <a:t>dig ANY </a:t>
            </a:r>
            <a:r>
              <a:rPr lang="en-US" sz="1600" dirty="0" err="1">
                <a:solidFill>
                  <a:srgbClr val="FF0000"/>
                </a:solidFill>
              </a:rPr>
              <a:t>nytimes.com</a:t>
            </a:r>
            <a:r>
              <a:rPr lang="en-US" sz="1600" dirty="0">
                <a:solidFill>
                  <a:srgbClr val="FF0000"/>
                </a:solidFill>
              </a:rPr>
              <a:t> +</a:t>
            </a:r>
            <a:r>
              <a:rPr lang="en-US" sz="1600" dirty="0" err="1">
                <a:solidFill>
                  <a:srgbClr val="FF0000"/>
                </a:solidFill>
              </a:rPr>
              <a:t>norecurse</a:t>
            </a:r>
            <a:r>
              <a:rPr lang="en-US" sz="1600" dirty="0">
                <a:solidFill>
                  <a:srgbClr val="FF0000"/>
                </a:solidFill>
              </a:rPr>
              <a:t> @ns3.p24.dynect.net</a:t>
            </a:r>
          </a:p>
          <a:p>
            <a:pPr algn="l"/>
            <a:r>
              <a:rPr lang="en-US" sz="1600" dirty="0"/>
              <a:t>;; Truncated, retrying in TCP mode.</a:t>
            </a:r>
          </a:p>
          <a:p>
            <a:pPr algn="l"/>
            <a:endParaRPr lang="en-US" sz="1600" dirty="0"/>
          </a:p>
          <a:p>
            <a:pPr algn="l"/>
            <a:r>
              <a:rPr lang="en-US" sz="1600" dirty="0"/>
              <a:t>;; QUESTION SECTION:</a:t>
            </a:r>
          </a:p>
          <a:p>
            <a:pPr algn="l"/>
            <a:r>
              <a:rPr lang="en-US" sz="1600" dirty="0"/>
              <a:t>;</a:t>
            </a:r>
            <a:r>
              <a:rPr lang="en-US" sz="1600" dirty="0" err="1"/>
              <a:t>nytimes.com</a:t>
            </a:r>
            <a:r>
              <a:rPr lang="en-US" sz="1600" dirty="0"/>
              <a:t>. IN ANY</a:t>
            </a:r>
            <a:br>
              <a:rPr lang="en-US" sz="1600" dirty="0"/>
            </a:br>
            <a:endParaRPr lang="en-US" sz="1600" dirty="0"/>
          </a:p>
          <a:p>
            <a:pPr algn="l"/>
            <a:r>
              <a:rPr lang="en-US" sz="1600" dirty="0"/>
              <a:t>;; ANSWER SECTION: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300 IN SOA dns1.p06.nsone.net. </a:t>
            </a:r>
            <a:r>
              <a:rPr lang="en-US" sz="1600" dirty="0" err="1"/>
              <a:t>hostmaster.nytimes.com</a:t>
            </a:r>
            <a:r>
              <a:rPr lang="en-US" sz="1600" dirty="0"/>
              <a:t>. 2019121930 300 150 1209600 300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300 IN NS dns3.p06.nsone.net.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300 IN NS dns1.p06.nsone.net.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300 IN NS dns4.p06.nsone.net.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300 IN NS ns3.p24.dynect.net.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300 IN NS ns4.p24.dynect.net.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300 IN NS ns2.p24.dynect.net.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300 IN NS ns1.p24.dynect.net.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300 IN NS dns2.p06.nsone.net.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500 IN A 151.101.129.164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500 IN A 151.101.193.164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500 IN A 151.101.1.164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500 IN A 151.101.65.164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300 IN MX 10 ASPMX2.GOOGLEMAIL.COM.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300 IN MX 10 ASPMX3.GOOGLEMAIL.COM.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300 IN MX 1 </a:t>
            </a:r>
            <a:r>
              <a:rPr lang="en-US" sz="1600" dirty="0" err="1"/>
              <a:t>ASPMX.L.GOOGLE.com</a:t>
            </a:r>
            <a:r>
              <a:rPr lang="en-US" sz="1600" dirty="0"/>
              <a:t>.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300 IN MX 5 ALT2.ASPMX.L.GOOGLE.com.</a:t>
            </a:r>
          </a:p>
          <a:p>
            <a:pPr algn="l"/>
            <a:r>
              <a:rPr lang="en-US" sz="1600" dirty="0" err="1"/>
              <a:t>nytimes.com</a:t>
            </a:r>
            <a:r>
              <a:rPr lang="en-US" sz="1600" dirty="0"/>
              <a:t>. 300 IN MX 5 ALT1.ASPMX.L.GOOGLE.com.</a:t>
            </a:r>
          </a:p>
        </p:txBody>
      </p:sp>
    </p:spTree>
    <p:extLst>
      <p:ext uri="{BB962C8B-B14F-4D97-AF65-F5344CB8AC3E}">
        <p14:creationId xmlns:p14="http://schemas.microsoft.com/office/powerpoint/2010/main" val="17771861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Number Placeholder 1">
            <a:extLst>
              <a:ext uri="{FF2B5EF4-FFF2-40B4-BE49-F238E27FC236}">
                <a16:creationId xmlns:a16="http://schemas.microsoft.com/office/drawing/2014/main" id="{449D6E39-BFE0-AB49-A1BB-C09C013A1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85FBF00-F050-FD42-81D1-479B5557719F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97283" name="Rectangle 2">
            <a:extLst>
              <a:ext uri="{FF2B5EF4-FFF2-40B4-BE49-F238E27FC236}">
                <a16:creationId xmlns:a16="http://schemas.microsoft.com/office/drawing/2014/main" id="{F45C2C89-4C12-CB41-B00E-2600BA40A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63" y="365760"/>
            <a:ext cx="8961437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sz="1200" dirty="0" err="1"/>
              <a:t>nytimes.com</a:t>
            </a:r>
            <a:r>
              <a:rPr lang="en-US" sz="1200" dirty="0"/>
              <a:t>. 500 IN TXT "google-site-verification=aReMr8hkX3gxeHLKKk4tJ1s970U7QdEqUMIhMmLUfjQ"</a:t>
            </a:r>
          </a:p>
          <a:p>
            <a:pPr algn="l"/>
            <a:r>
              <a:rPr lang="en-US" sz="1200" dirty="0" err="1"/>
              <a:t>nytimes.com</a:t>
            </a:r>
            <a:r>
              <a:rPr lang="en-US" sz="1200" dirty="0"/>
              <a:t>. 500 IN TXT "</a:t>
            </a:r>
            <a:r>
              <a:rPr lang="en-US" sz="1200" dirty="0" err="1"/>
              <a:t>dropbox</a:t>
            </a:r>
            <a:r>
              <a:rPr lang="en-US" sz="1200" dirty="0"/>
              <a:t>-domain-verification=4ld3jahx0psi"</a:t>
            </a:r>
          </a:p>
          <a:p>
            <a:pPr algn="l"/>
            <a:r>
              <a:rPr lang="en-US" sz="1200" dirty="0" err="1"/>
              <a:t>nytimes.com</a:t>
            </a:r>
            <a:r>
              <a:rPr lang="en-US" sz="1200" dirty="0"/>
              <a:t>. 500 IN TXT "google-site-verification=ZTCMdpSKM7HwqTvGUf_00Ef008JhOnbzGgCSUGYfsro"</a:t>
            </a:r>
          </a:p>
          <a:p>
            <a:pPr algn="l"/>
            <a:r>
              <a:rPr lang="en-US" sz="1200" dirty="0" err="1"/>
              <a:t>nytimes.com</a:t>
            </a:r>
            <a:r>
              <a:rPr lang="en-US" sz="1200" dirty="0"/>
              <a:t>. 500 IN TXT "</a:t>
            </a:r>
            <a:r>
              <a:rPr lang="en-US" sz="1200" dirty="0" err="1"/>
              <a:t>docusign</a:t>
            </a:r>
            <a:r>
              <a:rPr lang="en-US" sz="1200" dirty="0"/>
              <a:t>=bd506110-db79-430e-b159-cc1d74fe1176"</a:t>
            </a:r>
          </a:p>
          <a:p>
            <a:pPr algn="l"/>
            <a:r>
              <a:rPr lang="en-US" sz="1200" dirty="0" err="1"/>
              <a:t>nytimes.com</a:t>
            </a:r>
            <a:r>
              <a:rPr lang="en-US" sz="1200" dirty="0"/>
              <a:t>. 500 IN TXT "google-site-verification=NIqXa_F8IaqdPJhTtexgR0NYbzVLD_-X-uRUvyf4GyQ"</a:t>
            </a:r>
          </a:p>
          <a:p>
            <a:pPr algn="l"/>
            <a:r>
              <a:rPr lang="en-US" sz="1200" dirty="0" err="1"/>
              <a:t>nytimes.com</a:t>
            </a:r>
            <a:r>
              <a:rPr lang="en-US" sz="1200" dirty="0"/>
              <a:t>. 500 IN TXT "MS=ms22827202"</a:t>
            </a:r>
          </a:p>
          <a:p>
            <a:pPr algn="l"/>
            <a:r>
              <a:rPr lang="en-US" sz="1200" dirty="0" err="1"/>
              <a:t>nytimes.com</a:t>
            </a:r>
            <a:r>
              <a:rPr lang="en-US" sz="1200" dirty="0"/>
              <a:t>. 500 IN TXT "adobe-</a:t>
            </a:r>
            <a:r>
              <a:rPr lang="en-US" sz="1200" dirty="0" err="1"/>
              <a:t>idp</a:t>
            </a:r>
            <a:r>
              <a:rPr lang="en-US" sz="1200" dirty="0"/>
              <a:t>-site-verification=5ce4d99c-af0a-4b76-9217-bd49d3336df0"</a:t>
            </a:r>
          </a:p>
          <a:p>
            <a:pPr algn="l"/>
            <a:r>
              <a:rPr lang="en-US" sz="1200" dirty="0" err="1"/>
              <a:t>nytimes.com</a:t>
            </a:r>
            <a:r>
              <a:rPr lang="en-US" sz="1200" dirty="0"/>
              <a:t>. 500 IN TXT "google-site-verification=4qJm5sAZa1_29BTwFjqW09t7_7D4Vee3LBFQqg8xYbs"</a:t>
            </a:r>
          </a:p>
          <a:p>
            <a:pPr algn="l"/>
            <a:r>
              <a:rPr lang="en-US" sz="1200" dirty="0" err="1"/>
              <a:t>nytimes.com</a:t>
            </a:r>
            <a:r>
              <a:rPr lang="en-US" sz="1200" dirty="0"/>
              <a:t>. 500 IN TXT "google-site-verification=ZsySMeZ_SRbJZFu-53ptepytP7h5pxHO0qAg8Z2bKug"</a:t>
            </a:r>
          </a:p>
          <a:p>
            <a:pPr algn="l"/>
            <a:r>
              <a:rPr lang="en-US" sz="1200" dirty="0" err="1"/>
              <a:t>nytimes.com</a:t>
            </a:r>
            <a:r>
              <a:rPr lang="en-US" sz="1200" dirty="0"/>
              <a:t>. 500 IN TXT "MS=A1BFCA84E21B7011CA98DF9DC251CDDF90E0174B"</a:t>
            </a:r>
          </a:p>
          <a:p>
            <a:pPr algn="l"/>
            <a:r>
              <a:rPr lang="en-US" sz="1200" dirty="0" err="1"/>
              <a:t>nytimes.com</a:t>
            </a:r>
            <a:r>
              <a:rPr lang="en-US" sz="1200" dirty="0"/>
              <a:t>. 500 IN TXT "google-site-verification=4TE2ggBoy6PktLjtZ03t32A2oEZ0VD0PY6MnTj8IL_g"</a:t>
            </a:r>
          </a:p>
          <a:p>
            <a:pPr algn="l"/>
            <a:r>
              <a:rPr lang="en-US" sz="1200" dirty="0" err="1"/>
              <a:t>nytimes.com</a:t>
            </a:r>
            <a:r>
              <a:rPr lang="en-US" sz="1200" dirty="0"/>
              <a:t>. 500 IN TXT "v=spf1 mx </a:t>
            </a:r>
            <a:r>
              <a:rPr lang="en-US" sz="1200" dirty="0" err="1"/>
              <a:t>ptr</a:t>
            </a:r>
            <a:r>
              <a:rPr lang="en-US" sz="1200" dirty="0"/>
              <a:t> ip4:170.149.160.0/19 ip4:170.149.240.0/19 ip4:209.11.220.51/32 </a:t>
            </a:r>
            <a:r>
              <a:rPr lang="en-US" sz="1200" dirty="0" err="1"/>
              <a:t>include:alerts.wallst.com</a:t>
            </a:r>
            <a:r>
              <a:rPr lang="en-US" sz="1200" dirty="0"/>
              <a:t> </a:t>
            </a:r>
            <a:r>
              <a:rPr lang="en-US" sz="1200" dirty="0" err="1"/>
              <a:t>include:authsmtp.com</a:t>
            </a:r>
            <a:r>
              <a:rPr lang="en-US" sz="1200" dirty="0"/>
              <a:t> </a:t>
            </a:r>
            <a:r>
              <a:rPr lang="en-US" sz="1200" dirty="0" err="1"/>
              <a:t>include:sendgrid.net</a:t>
            </a:r>
            <a:r>
              <a:rPr lang="en-US" sz="1200" dirty="0"/>
              <a:t> include:_</a:t>
            </a:r>
            <a:r>
              <a:rPr lang="en-US" sz="1200" dirty="0" err="1"/>
              <a:t>spf.google.com</a:t>
            </a:r>
            <a:r>
              <a:rPr lang="en-US" sz="1200" dirty="0"/>
              <a:t> </a:t>
            </a:r>
            <a:r>
              <a:rPr lang="en-US" sz="1200" dirty="0" err="1"/>
              <a:t>include:inyt.com</a:t>
            </a:r>
            <a:r>
              <a:rPr lang="en-US" sz="1200" dirty="0"/>
              <a:t> include:_</a:t>
            </a:r>
            <a:r>
              <a:rPr lang="en-US" sz="1200" dirty="0" err="1"/>
              <a:t>spf.e.sparkpost.com</a:t>
            </a:r>
            <a:r>
              <a:rPr lang="en-US" sz="1200" dirty="0"/>
              <a:t> </a:t>
            </a:r>
            <a:r>
              <a:rPr lang="en-US" sz="1200" dirty="0" err="1"/>
              <a:t>include:mail.zendesk.com</a:t>
            </a:r>
            <a:r>
              <a:rPr lang="en-US" sz="1200" dirty="0"/>
              <a:t> ~all"</a:t>
            </a:r>
          </a:p>
          <a:p>
            <a:pPr algn="l"/>
            <a:r>
              <a:rPr lang="en-US" sz="1200" dirty="0" err="1"/>
              <a:t>nytimes.com</a:t>
            </a:r>
            <a:r>
              <a:rPr lang="en-US" sz="1200" dirty="0"/>
              <a:t>. 500 IN TXT "google-site-verification=ic0Ur9LVhZ1hIjTj8LhMOhqx2Z52oS3hU_W2EqBY6UM"</a:t>
            </a:r>
          </a:p>
          <a:p>
            <a:pPr algn="l"/>
            <a:r>
              <a:rPr lang="en-US" sz="1200" dirty="0" err="1"/>
              <a:t>nytimes.com</a:t>
            </a:r>
            <a:r>
              <a:rPr lang="en-US" sz="1200" dirty="0"/>
              <a:t>. 500 IN TXT "google-site-verification=jZcmQFxPEP38yqYpmRvo0v_9hQFAdBZPUEBwTNUPUF8"</a:t>
            </a:r>
          </a:p>
          <a:p>
            <a:pPr algn="l"/>
            <a:r>
              <a:rPr lang="en-US" sz="1200" dirty="0" err="1"/>
              <a:t>nytimes.com</a:t>
            </a:r>
            <a:r>
              <a:rPr lang="en-US" sz="1200" dirty="0"/>
              <a:t>. 500 IN TXT "253961548-4297453"</a:t>
            </a:r>
          </a:p>
          <a:p>
            <a:pPr algn="l"/>
            <a:r>
              <a:rPr lang="en-US" sz="1200" dirty="0" err="1"/>
              <a:t>nytimes.com</a:t>
            </a:r>
            <a:r>
              <a:rPr lang="en-US" sz="1200" dirty="0"/>
              <a:t>. 500 IN TYPE257 \# 22 000569737375656C657473656E63727970742E6F7267</a:t>
            </a:r>
          </a:p>
          <a:p>
            <a:pPr algn="l"/>
            <a:r>
              <a:rPr lang="en-US" sz="1200" dirty="0" err="1"/>
              <a:t>nytimes.com</a:t>
            </a:r>
            <a:r>
              <a:rPr lang="en-US" sz="1200" dirty="0"/>
              <a:t>. 500 IN TYPE257 \# 19 00056973737565636F6D6F646F63612E636F6D</a:t>
            </a:r>
          </a:p>
          <a:p>
            <a:pPr algn="l"/>
            <a:r>
              <a:rPr lang="en-US" sz="1200" dirty="0" err="1"/>
              <a:t>nytimes.com</a:t>
            </a:r>
            <a:r>
              <a:rPr lang="en-US" sz="1200" dirty="0"/>
              <a:t>. 500 IN TYPE257 \# 19 0005697373756561777374727573742E636F6D</a:t>
            </a:r>
          </a:p>
          <a:p>
            <a:pPr algn="l"/>
            <a:r>
              <a:rPr lang="en-US" sz="1200" dirty="0" err="1"/>
              <a:t>nytimes.com</a:t>
            </a:r>
            <a:r>
              <a:rPr lang="en-US" sz="1200" dirty="0"/>
              <a:t>. 500 IN TYPE257 \# 22 00056973737565616D617A6F6E74727573742E636F6D</a:t>
            </a:r>
          </a:p>
          <a:p>
            <a:pPr algn="l"/>
            <a:r>
              <a:rPr lang="en-US" sz="1200" dirty="0" err="1"/>
              <a:t>nytimes.com</a:t>
            </a:r>
            <a:r>
              <a:rPr lang="en-US" sz="1200" dirty="0"/>
              <a:t>. 500 IN TYPE257 \# 15 00056973737565706B692E676F6F67</a:t>
            </a:r>
          </a:p>
          <a:p>
            <a:pPr algn="l"/>
            <a:r>
              <a:rPr lang="en-US" sz="1200" dirty="0" err="1"/>
              <a:t>nytimes.com</a:t>
            </a:r>
            <a:r>
              <a:rPr lang="en-US" sz="1200" dirty="0"/>
              <a:t>. 500 IN TYPE257 \# 19 0005697373756564696769636572742E636F6D</a:t>
            </a:r>
          </a:p>
          <a:p>
            <a:pPr algn="l"/>
            <a:r>
              <a:rPr lang="en-US" sz="1200" dirty="0" err="1"/>
              <a:t>nytimes.com</a:t>
            </a:r>
            <a:r>
              <a:rPr lang="en-US" sz="1200" dirty="0"/>
              <a:t>. 500 IN TYPE257 \# 17 00056973737565616D617A6F6E2E636F6D</a:t>
            </a:r>
          </a:p>
          <a:p>
            <a:pPr algn="l"/>
            <a:r>
              <a:rPr lang="en-US" sz="1200" dirty="0" err="1"/>
              <a:t>nytimes.com</a:t>
            </a:r>
            <a:r>
              <a:rPr lang="en-US" sz="1200" dirty="0"/>
              <a:t>. 500 IN TYPE257 \# 19 0005697373756573796D616E7465632E636F6D</a:t>
            </a:r>
          </a:p>
          <a:p>
            <a:pPr algn="l"/>
            <a:r>
              <a:rPr lang="en-US" sz="1200" dirty="0" err="1"/>
              <a:t>nytimes.com</a:t>
            </a:r>
            <a:r>
              <a:rPr lang="en-US" sz="1200" dirty="0"/>
              <a:t>. 500 IN TYPE257 \# 20 00056973737565616D617A6F6E6177732E636F6D</a:t>
            </a:r>
          </a:p>
          <a:p>
            <a:pPr algn="l"/>
            <a:br>
              <a:rPr lang="en-US" sz="1200" dirty="0"/>
            </a:b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93460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>
            <a:extLst>
              <a:ext uri="{FF2B5EF4-FFF2-40B4-BE49-F238E27FC236}">
                <a16:creationId xmlns:a16="http://schemas.microsoft.com/office/drawing/2014/main" id="{8E05EA22-6A31-5E49-BEB3-C5414F277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Routing: Mapping </a:t>
            </a:r>
            <a:r>
              <a:rPr lang="en-US" altLang="en-US">
                <a:solidFill>
                  <a:srgbClr val="FF0000"/>
                </a:solidFill>
                <a:ea typeface="ＭＳ Ｐゴシック" panose="020B0600070205080204" pitchFamily="34" charset="-128"/>
              </a:rPr>
              <a:t>Link </a:t>
            </a:r>
            <a:r>
              <a:rPr lang="en-US" altLang="en-US">
                <a:ea typeface="ＭＳ Ｐゴシック" panose="020B0600070205080204" pitchFamily="34" charset="-128"/>
              </a:rPr>
              <a:t>to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Path</a:t>
            </a:r>
          </a:p>
        </p:txBody>
      </p:sp>
      <p:sp>
        <p:nvSpPr>
          <p:cNvPr id="22531" name="Slide Number Placeholder 3">
            <a:extLst>
              <a:ext uri="{FF2B5EF4-FFF2-40B4-BE49-F238E27FC236}">
                <a16:creationId xmlns:a16="http://schemas.microsoft.com/office/drawing/2014/main" id="{F9E45CF0-0F73-104E-A505-A92DB8F54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C7175DA-D26E-9F46-8BF9-A7B6280D21D4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097F610-5A6D-504D-9453-163FFA215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953000"/>
            <a:ext cx="914400" cy="838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B3CD7A2-E7A6-6D42-BD28-E34C3A045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133600"/>
            <a:ext cx="914400" cy="838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0378301-57BA-2642-9B84-EE7C4C57B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133600"/>
            <a:ext cx="914400" cy="838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CA25B4E-0EC8-2E4F-A189-2E40D55096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914400" cy="838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B395A55-5972-4A49-9D90-47610E1E63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953000"/>
            <a:ext cx="914400" cy="838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954704E-B02D-DD45-9E3B-B04505EDC4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638800"/>
            <a:ext cx="914400" cy="838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EC2A9BA-E0FC-BA4E-9E83-4E9D34991B61}"/>
              </a:ext>
            </a:extLst>
          </p:cNvPr>
          <p:cNvCxnSpPr>
            <a:cxnSpLocks noChangeShapeType="1"/>
            <a:stCxn id="6" idx="7"/>
            <a:endCxn id="9" idx="2"/>
          </p:cNvCxnSpPr>
          <p:nvPr/>
        </p:nvCxnSpPr>
        <p:spPr bwMode="auto">
          <a:xfrm rot="5400000" flipH="1" flipV="1">
            <a:off x="2824956" y="4394994"/>
            <a:ext cx="617538" cy="74295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64C6B1E-732E-0B4B-8831-80071A63CC27}"/>
              </a:ext>
            </a:extLst>
          </p:cNvPr>
          <p:cNvCxnSpPr>
            <a:cxnSpLocks noChangeShapeType="1"/>
            <a:stCxn id="9" idx="5"/>
            <a:endCxn id="11" idx="1"/>
          </p:cNvCxnSpPr>
          <p:nvPr/>
        </p:nvCxnSpPr>
        <p:spPr bwMode="auto">
          <a:xfrm rot="16200000" flipH="1">
            <a:off x="3916362" y="5124451"/>
            <a:ext cx="1006475" cy="2667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C4A303B-58B6-3A45-AADF-6BFC444121A4}"/>
              </a:ext>
            </a:extLst>
          </p:cNvPr>
          <p:cNvCxnSpPr>
            <a:cxnSpLocks noChangeShapeType="1"/>
            <a:stCxn id="11" idx="6"/>
            <a:endCxn id="10" idx="2"/>
          </p:cNvCxnSpPr>
          <p:nvPr/>
        </p:nvCxnSpPr>
        <p:spPr bwMode="auto">
          <a:xfrm flipV="1">
            <a:off x="5334000" y="5372100"/>
            <a:ext cx="762000" cy="6858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750856F7-9451-6F45-99DD-1715618AC9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676400"/>
            <a:ext cx="7086600" cy="167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0379281-8DB6-6F40-907F-7F389A2FF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962400"/>
            <a:ext cx="7086600" cy="25908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A978ED1-01A8-CD42-BF2B-6060D0C25B67}"/>
              </a:ext>
            </a:extLst>
          </p:cNvPr>
          <p:cNvCxnSpPr>
            <a:cxnSpLocks noChangeShapeType="1"/>
            <a:stCxn id="8" idx="6"/>
            <a:endCxn id="7" idx="2"/>
          </p:cNvCxnSpPr>
          <p:nvPr/>
        </p:nvCxnSpPr>
        <p:spPr bwMode="auto">
          <a:xfrm>
            <a:off x="2895600" y="2552700"/>
            <a:ext cx="3200400" cy="15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863E831-0DAA-DA43-827F-9F8CF900CA75}"/>
              </a:ext>
            </a:extLst>
          </p:cNvPr>
          <p:cNvCxnSpPr>
            <a:cxnSpLocks noChangeShapeType="1"/>
            <a:stCxn id="8" idx="4"/>
            <a:endCxn id="6" idx="0"/>
          </p:cNvCxnSpPr>
          <p:nvPr/>
        </p:nvCxnSpPr>
        <p:spPr bwMode="auto">
          <a:xfrm rot="5400000">
            <a:off x="1447801" y="3962400"/>
            <a:ext cx="1981200" cy="31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A37FA0E-AFD0-2E4B-B90A-795DCC480ABE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5563394" y="3961606"/>
            <a:ext cx="1981200" cy="1588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6" name="TextBox 36">
            <a:extLst>
              <a:ext uri="{FF2B5EF4-FFF2-40B4-BE49-F238E27FC236}">
                <a16:creationId xmlns:a16="http://schemas.microsoft.com/office/drawing/2014/main" id="{1030B32C-E7C3-F641-BF21-CA7848CA2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2925" y="1905000"/>
            <a:ext cx="10223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</a:p>
        </p:txBody>
      </p:sp>
      <p:sp>
        <p:nvSpPr>
          <p:cNvPr id="22547" name="TextBox 37">
            <a:extLst>
              <a:ext uri="{FF2B5EF4-FFF2-40B4-BE49-F238E27FC236}">
                <a16:creationId xmlns:a16="http://schemas.microsoft.com/office/drawing/2014/main" id="{D1090F03-DF3C-0C41-AD7D-686FF195A3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5113" y="4495800"/>
            <a:ext cx="1355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address</a:t>
            </a:r>
          </a:p>
        </p:txBody>
      </p:sp>
      <p:sp>
        <p:nvSpPr>
          <p:cNvPr id="22548" name="TextBox 30">
            <a:extLst>
              <a:ext uri="{FF2B5EF4-FFF2-40B4-BE49-F238E27FC236}">
                <a16:creationId xmlns:a16="http://schemas.microsoft.com/office/drawing/2014/main" id="{744A5C39-2080-D444-B0BA-F97D8116C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4238" y="2057400"/>
            <a:ext cx="1876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logical link </a:t>
            </a:r>
          </a:p>
        </p:txBody>
      </p:sp>
      <p:sp>
        <p:nvSpPr>
          <p:cNvPr id="22549" name="TextBox 35">
            <a:extLst>
              <a:ext uri="{FF2B5EF4-FFF2-40B4-BE49-F238E27FC236}">
                <a16:creationId xmlns:a16="http://schemas.microsoft.com/office/drawing/2014/main" id="{EC9F19B0-05AD-6642-91F4-C3DC75AEA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532313"/>
            <a:ext cx="14414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 </a:t>
            </a:r>
          </a:p>
          <a:p>
            <a:pPr eaLnBrk="1" hangingPunct="1"/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DDB3DE76-6FEF-954E-8EE8-8730660EE7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DNS Cache Consistency</a:t>
            </a:r>
          </a:p>
        </p:txBody>
      </p:sp>
      <p:sp>
        <p:nvSpPr>
          <p:cNvPr id="1189891" name="Rectangle 3">
            <a:extLst>
              <a:ext uri="{FF2B5EF4-FFF2-40B4-BE49-F238E27FC236}">
                <a16:creationId xmlns:a16="http://schemas.microsoft.com/office/drawing/2014/main" id="{88DACCC6-E67A-5344-A5D5-3DC10B67AC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534400" cy="56388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altLang="en-US" sz="2800">
                <a:ea typeface="ＭＳ Ｐゴシック" panose="020B0600070205080204" pitchFamily="34" charset="-128"/>
              </a:rPr>
              <a:t>Goal:  Ensuring cached data is up to date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DNS design considerations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Cached data is “read only”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Explicit invalidation would be expensive</a:t>
            </a:r>
          </a:p>
          <a:p>
            <a:pPr lvl="2">
              <a:spcAft>
                <a:spcPts val="1200"/>
              </a:spcAft>
            </a:pPr>
            <a:r>
              <a:rPr lang="en-US" altLang="en-US" sz="2300">
                <a:ea typeface="ＭＳ Ｐゴシック" panose="020B0600070205080204" pitchFamily="34" charset="-128"/>
              </a:rPr>
              <a:t>Server would need to keep track of all resolvers caching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Avoiding stale information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Responses include a “time to live” (TTL) field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Delete the cached entry after TTL expires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Perform negative caching (for dead links, misspellings)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So failures quick and don’t overload gTLD servers</a:t>
            </a:r>
          </a:p>
        </p:txBody>
      </p:sp>
      <p:sp>
        <p:nvSpPr>
          <p:cNvPr id="58372" name="Slide Number Placeholder 3">
            <a:extLst>
              <a:ext uri="{FF2B5EF4-FFF2-40B4-BE49-F238E27FC236}">
                <a16:creationId xmlns:a16="http://schemas.microsoft.com/office/drawing/2014/main" id="{63A64EAA-40F8-1C4C-AA55-1D2075C37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776A628-6EC0-1843-B075-88FF9990A980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30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9891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>
            <a:extLst>
              <a:ext uri="{FF2B5EF4-FFF2-40B4-BE49-F238E27FC236}">
                <a16:creationId xmlns:a16="http://schemas.microsoft.com/office/drawing/2014/main" id="{5D645467-5CCD-6845-97EE-6F9F4A778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Setting the Time To Live (TTL)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28C12BD7-2A23-7846-870F-B1767C97C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54102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TTL trade-offs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Small TTL: fast response to change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Large TTL: higher cache hit rate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Following the hierarchy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Top of the hierarchy: days or weeks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Bottom of the hierarchy: seconds to hours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Tension in practice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CDNs set low TTLs for load balancing and failover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Browsers cache for 15-60 seconds</a:t>
            </a:r>
          </a:p>
        </p:txBody>
      </p:sp>
      <p:sp>
        <p:nvSpPr>
          <p:cNvPr id="60420" name="Slide Number Placeholder 3">
            <a:extLst>
              <a:ext uri="{FF2B5EF4-FFF2-40B4-BE49-F238E27FC236}">
                <a16:creationId xmlns:a16="http://schemas.microsoft.com/office/drawing/2014/main" id="{150823A6-1BDC-6C46-8C49-74CDA42E6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DCC7CA5-3BC9-0B44-9534-1AA974397177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31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>
            <a:extLst>
              <a:ext uri="{FF2B5EF4-FFF2-40B4-BE49-F238E27FC236}">
                <a16:creationId xmlns:a16="http://schemas.microsoft.com/office/drawing/2014/main" id="{571E8DC4-C8BA-F94E-9EEA-D6BDB68F2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D0C46-1711-3047-BD11-41480EB1A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90600"/>
            <a:ext cx="8686800" cy="4906963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Tension:  </a:t>
            </a:r>
          </a:p>
          <a:p>
            <a:pPr lvl="1"/>
            <a:r>
              <a:rPr lang="en-US" altLang="en-US" sz="2600" dirty="0">
                <a:ea typeface="ＭＳ Ｐゴシック" panose="020B0600070205080204" pitchFamily="34" charset="-128"/>
              </a:rPr>
              <a:t>DNS operators want high TTL for low load on DNS servers,</a:t>
            </a:r>
          </a:p>
          <a:p>
            <a:pPr lvl="1">
              <a:spcAft>
                <a:spcPts val="600"/>
              </a:spcAft>
            </a:pPr>
            <a:r>
              <a:rPr lang="en-US" altLang="en-US" sz="2600" dirty="0">
                <a:ea typeface="ＭＳ Ｐゴシック" panose="020B0600070205080204" pitchFamily="34" charset="-128"/>
              </a:rPr>
              <a:t>Domains want low TTL for faster failover b/w IP </a:t>
            </a:r>
            <a:r>
              <a:rPr lang="en-US" altLang="en-US" sz="2600" dirty="0" err="1">
                <a:ea typeface="ＭＳ Ｐゴシック" panose="020B0600070205080204" pitchFamily="34" charset="-128"/>
              </a:rPr>
              <a:t>addrs</a:t>
            </a:r>
            <a:endParaRPr lang="en-US" altLang="en-US" sz="2600" dirty="0">
              <a:ea typeface="ＭＳ Ｐゴシック" panose="020B0600070205080204" pitchFamily="34" charset="-128"/>
            </a:endParaRPr>
          </a:p>
          <a:p>
            <a:pPr lvl="1">
              <a:spcAft>
                <a:spcPts val="2400"/>
              </a:spcAft>
              <a:buFont typeface="Arial" panose="020B0604020202020204" pitchFamily="34" charset="0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	(Y) True		(M) False</a:t>
            </a: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By returning IP addresses in “round robin” fashion, DNS operators can ensure equal load better servers</a:t>
            </a:r>
          </a:p>
          <a:p>
            <a:pPr>
              <a:spcAft>
                <a:spcPts val="3000"/>
              </a:spcAft>
              <a:buFont typeface="Arial" panose="020B0604020202020204" pitchFamily="34" charset="0"/>
              <a:buNone/>
            </a:pPr>
            <a:r>
              <a:rPr lang="en-US" altLang="en-US" sz="2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			(Y) True		(M) False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Most applications obey TTLs on DNS records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			(Y) True		(M) False</a:t>
            </a:r>
            <a:endParaRPr lang="en-US" altLang="en-US" sz="2800" dirty="0">
              <a:ea typeface="ＭＳ Ｐゴシック" panose="020B0600070205080204" pitchFamily="34" charset="-128"/>
            </a:endParaRPr>
          </a:p>
        </p:txBody>
      </p:sp>
      <p:sp>
        <p:nvSpPr>
          <p:cNvPr id="61444" name="Slide Number Placeholder 3">
            <a:extLst>
              <a:ext uri="{FF2B5EF4-FFF2-40B4-BE49-F238E27FC236}">
                <a16:creationId xmlns:a16="http://schemas.microsoft.com/office/drawing/2014/main" id="{26E2A2C6-0277-B549-8FEA-212220C87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1255DBA-8EE2-784F-BC30-263A2142A075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32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D0C46-1711-3047-BD11-41480EB1A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90600"/>
            <a:ext cx="8686800" cy="4906963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Tension:  </a:t>
            </a:r>
          </a:p>
          <a:p>
            <a:pPr lvl="1"/>
            <a:r>
              <a:rPr lang="en-US" altLang="en-US" sz="2600" dirty="0">
                <a:ea typeface="ＭＳ Ｐゴシック" panose="020B0600070205080204" pitchFamily="34" charset="-128"/>
              </a:rPr>
              <a:t>DNS operators want high TTL for low load on DNS servers,</a:t>
            </a:r>
          </a:p>
          <a:p>
            <a:pPr lvl="1">
              <a:spcAft>
                <a:spcPts val="600"/>
              </a:spcAft>
            </a:pPr>
            <a:r>
              <a:rPr lang="en-US" altLang="en-US" sz="2600" dirty="0">
                <a:ea typeface="ＭＳ Ｐゴシック" panose="020B0600070205080204" pitchFamily="34" charset="-128"/>
              </a:rPr>
              <a:t>Domains want low TTL for faster failover b/w IP </a:t>
            </a:r>
            <a:r>
              <a:rPr lang="en-US" altLang="en-US" sz="2600" dirty="0" err="1">
                <a:ea typeface="ＭＳ Ｐゴシック" panose="020B0600070205080204" pitchFamily="34" charset="-128"/>
              </a:rPr>
              <a:t>addrs</a:t>
            </a:r>
            <a:endParaRPr lang="en-US" altLang="en-US" sz="2600" dirty="0">
              <a:ea typeface="ＭＳ Ｐゴシック" panose="020B0600070205080204" pitchFamily="34" charset="-128"/>
            </a:endParaRPr>
          </a:p>
          <a:p>
            <a:pPr lvl="1">
              <a:spcAft>
                <a:spcPts val="2400"/>
              </a:spcAft>
              <a:buFont typeface="Arial" panose="020B0604020202020204" pitchFamily="34" charset="0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	(Y) True		(M) False</a:t>
            </a: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By returning IP addresses in “round robin” fashion, DNS operators can ensure equal load better servers</a:t>
            </a:r>
          </a:p>
          <a:p>
            <a:pPr>
              <a:spcAft>
                <a:spcPts val="3000"/>
              </a:spcAft>
              <a:buFont typeface="Arial" panose="020B0604020202020204" pitchFamily="34" charset="0"/>
              <a:buNone/>
            </a:pPr>
            <a:r>
              <a:rPr lang="en-US" altLang="en-US" sz="2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			(Y) True		(M) False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Most applications obey TTLs on DNS records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			(Y) True		(M) False</a:t>
            </a:r>
            <a:endParaRPr lang="en-US" altLang="en-US" sz="2800" dirty="0">
              <a:ea typeface="ＭＳ Ｐゴシック" panose="020B0600070205080204" pitchFamily="34" charset="-128"/>
            </a:endParaRPr>
          </a:p>
        </p:txBody>
      </p:sp>
      <p:sp>
        <p:nvSpPr>
          <p:cNvPr id="61442" name="Title 1">
            <a:extLst>
              <a:ext uri="{FF2B5EF4-FFF2-40B4-BE49-F238E27FC236}">
                <a16:creationId xmlns:a16="http://schemas.microsoft.com/office/drawing/2014/main" id="{571E8DC4-C8BA-F94E-9EEA-D6BDB68F2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Questions</a:t>
            </a:r>
          </a:p>
        </p:txBody>
      </p:sp>
      <p:sp>
        <p:nvSpPr>
          <p:cNvPr id="61444" name="Slide Number Placeholder 3">
            <a:extLst>
              <a:ext uri="{FF2B5EF4-FFF2-40B4-BE49-F238E27FC236}">
                <a16:creationId xmlns:a16="http://schemas.microsoft.com/office/drawing/2014/main" id="{26E2A2C6-0277-B549-8FEA-212220C87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1255DBA-8EE2-784F-BC30-263A2142A075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3108FB3-A7A8-FD4C-A5A9-A5885ACA18F0}"/>
              </a:ext>
            </a:extLst>
          </p:cNvPr>
          <p:cNvSpPr/>
          <p:nvPr/>
        </p:nvSpPr>
        <p:spPr>
          <a:xfrm>
            <a:off x="1077145" y="2507280"/>
            <a:ext cx="1382580" cy="729695"/>
          </a:xfrm>
          <a:prstGeom prst="rect">
            <a:avLst/>
          </a:prstGeom>
          <a:noFill/>
          <a:ln w="3810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371440-66E7-3E42-9593-271AF6A410D0}"/>
              </a:ext>
            </a:extLst>
          </p:cNvPr>
          <p:cNvSpPr/>
          <p:nvPr/>
        </p:nvSpPr>
        <p:spPr>
          <a:xfrm>
            <a:off x="2958990" y="4273910"/>
            <a:ext cx="1843440" cy="729695"/>
          </a:xfrm>
          <a:prstGeom prst="rect">
            <a:avLst/>
          </a:prstGeom>
          <a:noFill/>
          <a:ln w="3810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CA73DE-095E-AD4F-AF28-FCB7DB366FEC}"/>
              </a:ext>
            </a:extLst>
          </p:cNvPr>
          <p:cNvSpPr/>
          <p:nvPr/>
        </p:nvSpPr>
        <p:spPr>
          <a:xfrm>
            <a:off x="2958990" y="5656490"/>
            <a:ext cx="1843440" cy="729695"/>
          </a:xfrm>
          <a:prstGeom prst="rect">
            <a:avLst/>
          </a:prstGeom>
          <a:noFill/>
          <a:ln w="3810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71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99BD60EF-A6DF-2B42-88C4-BD1C216D5B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100">
                <a:ea typeface="ＭＳ Ｐゴシック" panose="020B0600070205080204" pitchFamily="34" charset="-128"/>
              </a:rPr>
              <a:t>Inserting Resource Records into DNS</a:t>
            </a:r>
          </a:p>
        </p:txBody>
      </p:sp>
      <p:sp>
        <p:nvSpPr>
          <p:cNvPr id="1200131" name="Rectangle 3">
            <a:extLst>
              <a:ext uri="{FF2B5EF4-FFF2-40B4-BE49-F238E27FC236}">
                <a16:creationId xmlns:a16="http://schemas.microsoft.com/office/drawing/2014/main" id="{1658E04E-4FAA-E649-AD68-05E544340E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Example: just created startup “</a:t>
            </a:r>
            <a:r>
              <a:rPr lang="en-US" altLang="en-US" dirty="0" err="1">
                <a:ea typeface="ＭＳ Ｐゴシック" panose="020B0600070205080204" pitchFamily="34" charset="-128"/>
              </a:rPr>
              <a:t>FooBar</a:t>
            </a:r>
            <a:r>
              <a:rPr lang="en-US" altLang="en-US" dirty="0">
                <a:ea typeface="ＭＳ Ｐゴシック" panose="020B0600070205080204" pitchFamily="34" charset="-128"/>
              </a:rPr>
              <a:t>”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Register </a:t>
            </a:r>
            <a:r>
              <a:rPr lang="en-US" altLang="en-US" dirty="0" err="1">
                <a:ea typeface="ＭＳ Ｐゴシック" panose="020B0600070205080204" pitchFamily="34" charset="-128"/>
              </a:rPr>
              <a:t>foobar.com</a:t>
            </a:r>
            <a:r>
              <a:rPr lang="en-US" altLang="en-US" dirty="0">
                <a:ea typeface="ＭＳ Ｐゴシック" panose="020B0600070205080204" pitchFamily="34" charset="-128"/>
              </a:rPr>
              <a:t> at </a:t>
            </a:r>
            <a:r>
              <a:rPr lang="en-US" altLang="en-US" dirty="0" err="1">
                <a:ea typeface="ＭＳ Ｐゴシック" panose="020B0600070205080204" pitchFamily="34" charset="-128"/>
              </a:rPr>
              <a:t>namecheap.com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Provide registrar with names and IP addresses of authoritative name server (primary and secondary)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Registrar inserts two RRs into the com TLD server: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(</a:t>
            </a:r>
            <a:r>
              <a:rPr lang="en-US" altLang="en-US" dirty="0" err="1">
                <a:ea typeface="ＭＳ Ｐゴシック" panose="020B0600070205080204" pitchFamily="34" charset="-128"/>
              </a:rPr>
              <a:t>foobar.com</a:t>
            </a:r>
            <a:r>
              <a:rPr lang="en-US" altLang="en-US" dirty="0">
                <a:ea typeface="ＭＳ Ｐゴシック" panose="020B0600070205080204" pitchFamily="34" charset="-128"/>
              </a:rPr>
              <a:t>, dns1.foobar.com, NS)</a:t>
            </a:r>
          </a:p>
          <a:p>
            <a:pPr lvl="2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(dns1.foobar.com, 212.212.212.1, A)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Put in authoritative server dns1.foobar.com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Type A record for </a:t>
            </a:r>
            <a:r>
              <a:rPr lang="en-US" altLang="en-US" dirty="0" err="1">
                <a:ea typeface="ＭＳ Ｐゴシック" panose="020B0600070205080204" pitchFamily="34" charset="-128"/>
              </a:rPr>
              <a:t>www.foobar.com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Type MX record for </a:t>
            </a:r>
            <a:r>
              <a:rPr lang="en-US" altLang="en-US" dirty="0" err="1">
                <a:ea typeface="ＭＳ Ｐゴシック" panose="020B0600070205080204" pitchFamily="34" charset="-128"/>
              </a:rPr>
              <a:t>foobar.com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92164" name="Slide Number Placeholder 3">
            <a:extLst>
              <a:ext uri="{FF2B5EF4-FFF2-40B4-BE49-F238E27FC236}">
                <a16:creationId xmlns:a16="http://schemas.microsoft.com/office/drawing/2014/main" id="{9D4D3C69-543D-8441-AC21-795B820E9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2B2E6AD-6118-D840-A50C-2AF7F0B0E986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34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403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0131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itle 1">
            <a:extLst>
              <a:ext uri="{FF2B5EF4-FFF2-40B4-BE49-F238E27FC236}">
                <a16:creationId xmlns:a16="http://schemas.microsoft.com/office/drawing/2014/main" id="{752D24EB-10CD-2D42-8ABC-7866AF692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DNS attacks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0CA23-F016-6347-91EF-0DF9028FE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365" y="990600"/>
            <a:ext cx="8915425" cy="3628956"/>
          </a:xfrm>
        </p:spPr>
        <p:txBody>
          <a:bodyPr/>
          <a:lstStyle/>
          <a:p>
            <a:pPr eaLnBrk="1" hangingPunct="1">
              <a:spcBef>
                <a:spcPts val="125"/>
              </a:spcBef>
              <a:spcAft>
                <a:spcPts val="8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DNS cache poisoning</a:t>
            </a:r>
          </a:p>
          <a:p>
            <a:pPr lvl="1" eaLnBrk="1" hangingPunct="1">
              <a:spcBef>
                <a:spcPts val="125"/>
              </a:spcBef>
              <a:spcAft>
                <a:spcPts val="800"/>
              </a:spcAft>
            </a:pPr>
            <a:r>
              <a:rPr lang="en-US" altLang="en-US" sz="2500" dirty="0">
                <a:ea typeface="ＭＳ Ｐゴシック" panose="020B0600070205080204" pitchFamily="34" charset="-128"/>
              </a:rPr>
              <a:t>Client: Ask for www.evil.com</a:t>
            </a:r>
          </a:p>
          <a:p>
            <a:pPr lvl="1" eaLnBrk="1" hangingPunct="1">
              <a:spcBef>
                <a:spcPts val="125"/>
              </a:spcBef>
              <a:spcAft>
                <a:spcPts val="800"/>
              </a:spcAft>
            </a:pPr>
            <a:r>
              <a:rPr lang="en-US" altLang="en-US" sz="2500" dirty="0">
                <a:ea typeface="ＭＳ Ｐゴシック" panose="020B0600070205080204" pitchFamily="34" charset="-128"/>
              </a:rPr>
              <a:t>Attacker responds with additional section for    (www.cnn</a:t>
            </a:r>
            <a:r>
              <a:rPr lang="en-US" altLang="en-US" sz="2500" dirty="0">
                <a:ea typeface="ＭＳ Ｐゴシック" panose="020B0600070205080204" pitchFamily="34" charset="-128"/>
                <a:hlinkClick r:id="rId2"/>
              </a:rPr>
              <a:t>.</a:t>
            </a:r>
            <a:r>
              <a:rPr lang="en-US" altLang="en-US" sz="2500" dirty="0">
                <a:ea typeface="ＭＳ Ｐゴシック" panose="020B0600070205080204" pitchFamily="34" charset="-128"/>
              </a:rPr>
              <a:t>com, 1.2.3.4, A)</a:t>
            </a:r>
          </a:p>
          <a:p>
            <a:pPr lvl="1" eaLnBrk="1" hangingPunct="1">
              <a:spcBef>
                <a:spcPts val="125"/>
              </a:spcBef>
              <a:spcAft>
                <a:spcPts val="800"/>
              </a:spcAft>
            </a:pPr>
            <a:r>
              <a:rPr lang="en-US" altLang="en-US" sz="2500" dirty="0">
                <a:ea typeface="ＭＳ Ｐゴシック" panose="020B0600070205080204" pitchFamily="34" charset="-128"/>
              </a:rPr>
              <a:t>Client/resolver: Thanks! I won’t bother check what I asked for.</a:t>
            </a:r>
            <a:endParaRPr lang="en-US" altLang="en-US" sz="2200" dirty="0">
              <a:ea typeface="ＭＳ Ｐゴシック" panose="020B0600070205080204" pitchFamily="34" charset="-128"/>
            </a:endParaRPr>
          </a:p>
        </p:txBody>
      </p:sp>
      <p:sp>
        <p:nvSpPr>
          <p:cNvPr id="98308" name="Slide Number Placeholder 3">
            <a:extLst>
              <a:ext uri="{FF2B5EF4-FFF2-40B4-BE49-F238E27FC236}">
                <a16:creationId xmlns:a16="http://schemas.microsoft.com/office/drawing/2014/main" id="{8411E74C-492D-D246-8505-4E7ECA9C1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5DAD433-5CE2-8D49-919D-2D1CC8459804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35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6235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itle 1">
            <a:extLst>
              <a:ext uri="{FF2B5EF4-FFF2-40B4-BE49-F238E27FC236}">
                <a16:creationId xmlns:a16="http://schemas.microsoft.com/office/drawing/2014/main" id="{752D24EB-10CD-2D42-8ABC-7866AF692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DNS attacks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0CA23-F016-6347-91EF-0DF9028FE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365" y="990599"/>
            <a:ext cx="8955635" cy="5867401"/>
          </a:xfrm>
        </p:spPr>
        <p:txBody>
          <a:bodyPr/>
          <a:lstStyle/>
          <a:p>
            <a:pPr eaLnBrk="1" hangingPunct="1">
              <a:spcBef>
                <a:spcPts val="125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DNS hijacking</a:t>
            </a:r>
          </a:p>
          <a:p>
            <a:pPr lvl="1" eaLnBrk="1" hangingPunct="1">
              <a:spcBef>
                <a:spcPts val="125"/>
              </a:spcBef>
            </a:pPr>
            <a:r>
              <a:rPr lang="en-US" altLang="en-US" sz="2600" dirty="0">
                <a:ea typeface="ＭＳ Ｐゴシック" panose="020B0600070205080204" pitchFamily="34" charset="-128"/>
              </a:rPr>
              <a:t>Attacker sends forged DNS reply to client for </a:t>
            </a:r>
            <a:r>
              <a:rPr lang="en-US" altLang="en-US" sz="2600" dirty="0" err="1">
                <a:ea typeface="ＭＳ Ｐゴシック" panose="020B0600070205080204" pitchFamily="34" charset="-128"/>
              </a:rPr>
              <a:t>www.cnn.com</a:t>
            </a:r>
            <a:r>
              <a:rPr lang="en-US" altLang="en-US" sz="2600" dirty="0">
                <a:ea typeface="ＭＳ Ｐゴシック" panose="020B0600070205080204" pitchFamily="34" charset="-128"/>
              </a:rPr>
              <a:t>, </a:t>
            </a:r>
            <a:r>
              <a:rPr lang="en-US" altLang="en-US" sz="2600" i="1" dirty="0">
                <a:ea typeface="ＭＳ Ｐゴシック" panose="020B0600070205080204" pitchFamily="34" charset="-128"/>
              </a:rPr>
              <a:t>even when they don’t receive the request</a:t>
            </a:r>
          </a:p>
          <a:p>
            <a:pPr lvl="1" eaLnBrk="1" hangingPunct="1">
              <a:spcBef>
                <a:spcPts val="125"/>
              </a:spcBef>
            </a:pPr>
            <a:r>
              <a:rPr lang="en-US" altLang="en-US" sz="2600" dirty="0">
                <a:ea typeface="ＭＳ Ｐゴシック" panose="020B0600070205080204" pitchFamily="34" charset="-128"/>
              </a:rPr>
              <a:t>How to prevent?</a:t>
            </a:r>
          </a:p>
          <a:p>
            <a:pPr lvl="2" eaLnBrk="1" hangingPunct="1">
              <a:spcBef>
                <a:spcPts val="125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Client remembers the 16-bit DNS ID</a:t>
            </a:r>
          </a:p>
          <a:p>
            <a:pPr lvl="2" eaLnBrk="1" hangingPunct="1">
              <a:spcBef>
                <a:spcPts val="125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Client only accepts reply if reply ID matches query ID</a:t>
            </a:r>
          </a:p>
          <a:p>
            <a:pPr lvl="1" eaLnBrk="1" hangingPunct="1">
              <a:spcBef>
                <a:spcPts val="125"/>
              </a:spcBef>
            </a:pPr>
            <a:r>
              <a:rPr lang="en-US" altLang="en-US" sz="2600" dirty="0">
                <a:ea typeface="ＭＳ Ｐゴシック" panose="020B0600070205080204" pitchFamily="34" charset="-128"/>
              </a:rPr>
              <a:t>16 bits:  65K possible IDs</a:t>
            </a:r>
          </a:p>
          <a:p>
            <a:pPr lvl="2" eaLnBrk="1" hangingPunct="1">
              <a:spcBef>
                <a:spcPts val="125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What rate for attacker to enumerate all in 1 sec?  64B/packet</a:t>
            </a:r>
          </a:p>
          <a:p>
            <a:pPr lvl="2" eaLnBrk="1" hangingPunct="1">
              <a:spcBef>
                <a:spcPts val="125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64*65536*8 / 1024 / 1024 = 32 </a:t>
            </a:r>
            <a:r>
              <a:rPr lang="en-US" altLang="en-US" dirty="0" err="1">
                <a:ea typeface="ＭＳ Ｐゴシック" panose="020B0600070205080204" pitchFamily="34" charset="-128"/>
              </a:rPr>
              <a:t>Mbps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lvl="1" eaLnBrk="1" hangingPunct="1">
              <a:spcBef>
                <a:spcPts val="125"/>
              </a:spcBef>
            </a:pPr>
            <a:r>
              <a:rPr lang="en-US" altLang="en-US" sz="2600" dirty="0">
                <a:ea typeface="ＭＳ Ｐゴシック" panose="020B0600070205080204" pitchFamily="34" charset="-128"/>
              </a:rPr>
              <a:t>Prevention:  Also randomize the DNS source port</a:t>
            </a:r>
          </a:p>
          <a:p>
            <a:pPr lvl="2" eaLnBrk="1" hangingPunct="1">
              <a:spcBef>
                <a:spcPts val="125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e.g., Windows DNS </a:t>
            </a:r>
            <a:r>
              <a:rPr lang="en-US" altLang="en-US" dirty="0" err="1">
                <a:ea typeface="ＭＳ Ｐゴシック" panose="020B0600070205080204" pitchFamily="34" charset="-128"/>
              </a:rPr>
              <a:t>alloc’s</a:t>
            </a:r>
            <a:r>
              <a:rPr lang="en-US" altLang="en-US" dirty="0">
                <a:ea typeface="ＭＳ Ｐゴシック" panose="020B0600070205080204" pitchFamily="34" charset="-128"/>
              </a:rPr>
              <a:t> 2500 DNS ports,  leads to        ~164M possible IDs</a:t>
            </a:r>
          </a:p>
          <a:p>
            <a:pPr lvl="2" eaLnBrk="1" hangingPunct="1">
              <a:spcBef>
                <a:spcPts val="125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Would require 80 Gbps</a:t>
            </a:r>
          </a:p>
          <a:p>
            <a:pPr lvl="2" eaLnBrk="1" hangingPunct="1">
              <a:spcBef>
                <a:spcPts val="125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Kaminsky attack: this source port…wasn’t random after all </a:t>
            </a:r>
          </a:p>
        </p:txBody>
      </p:sp>
      <p:sp>
        <p:nvSpPr>
          <p:cNvPr id="98308" name="Slide Number Placeholder 3">
            <a:extLst>
              <a:ext uri="{FF2B5EF4-FFF2-40B4-BE49-F238E27FC236}">
                <a16:creationId xmlns:a16="http://schemas.microsoft.com/office/drawing/2014/main" id="{8411E74C-492D-D246-8505-4E7ECA9C1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52032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5DAD433-5CE2-8D49-919D-2D1CC8459804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36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329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4">
            <a:extLst>
              <a:ext uri="{FF2B5EF4-FFF2-40B4-BE49-F238E27FC236}">
                <a16:creationId xmlns:a16="http://schemas.microsoft.com/office/drawing/2014/main" id="{48DE798D-48B6-EC4E-8582-2892EBAD9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76200"/>
            <a:ext cx="879838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Discovery: Mapping </a:t>
            </a:r>
            <a:r>
              <a:rPr lang="en-US" altLang="en-US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Name </a:t>
            </a:r>
            <a:r>
              <a:rPr lang="en-US" altLang="en-US" dirty="0">
                <a:ea typeface="ＭＳ Ｐゴシック" panose="020B0600070205080204" pitchFamily="34" charset="-128"/>
              </a:rPr>
              <a:t>to </a:t>
            </a:r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Address</a:t>
            </a:r>
          </a:p>
        </p:txBody>
      </p:sp>
      <p:sp>
        <p:nvSpPr>
          <p:cNvPr id="21507" name="Slide Number Placeholder 3">
            <a:extLst>
              <a:ext uri="{FF2B5EF4-FFF2-40B4-BE49-F238E27FC236}">
                <a16:creationId xmlns:a16="http://schemas.microsoft.com/office/drawing/2014/main" id="{1E4CCB73-1DB7-7B43-A927-E8BA116F6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CF5CD2E-2AE4-7A4B-9206-DDB7754814FA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8C1F6C4-9334-A243-BA30-2B2217EA6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953000"/>
            <a:ext cx="914400" cy="838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CCF01E8-D5A2-7E42-9675-1488D2D75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133600"/>
            <a:ext cx="914400" cy="838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EF8E8F8-7759-6740-AC12-A799DC8E2E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133600"/>
            <a:ext cx="914400" cy="838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52B57FA-C45C-3E44-B34C-5B206F77F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914400" cy="838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9ED8D2E-C5C4-C346-8BC9-9C29430B8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953000"/>
            <a:ext cx="914400" cy="838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8B651A8-4069-EC4E-AC23-7A08B7EBC8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638800"/>
            <a:ext cx="914400" cy="838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8FD0A46-7FC6-4A41-808C-74628070A0D0}"/>
              </a:ext>
            </a:extLst>
          </p:cNvPr>
          <p:cNvCxnSpPr>
            <a:cxnSpLocks noChangeShapeType="1"/>
            <a:stCxn id="6" idx="7"/>
            <a:endCxn id="9" idx="2"/>
          </p:cNvCxnSpPr>
          <p:nvPr/>
        </p:nvCxnSpPr>
        <p:spPr bwMode="auto">
          <a:xfrm rot="5400000" flipH="1" flipV="1">
            <a:off x="2824956" y="4394994"/>
            <a:ext cx="617538" cy="74295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051072D-EC13-1D42-A0BC-7A4D21B8568F}"/>
              </a:ext>
            </a:extLst>
          </p:cNvPr>
          <p:cNvCxnSpPr>
            <a:cxnSpLocks noChangeShapeType="1"/>
            <a:stCxn id="9" idx="5"/>
            <a:endCxn id="11" idx="1"/>
          </p:cNvCxnSpPr>
          <p:nvPr/>
        </p:nvCxnSpPr>
        <p:spPr bwMode="auto">
          <a:xfrm rot="16200000" flipH="1">
            <a:off x="3916362" y="5124451"/>
            <a:ext cx="1006475" cy="2667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1CCCD59-A353-984E-AD2A-19F2B0B69689}"/>
              </a:ext>
            </a:extLst>
          </p:cNvPr>
          <p:cNvCxnSpPr>
            <a:cxnSpLocks noChangeShapeType="1"/>
            <a:stCxn id="11" idx="6"/>
            <a:endCxn id="10" idx="2"/>
          </p:cNvCxnSpPr>
          <p:nvPr/>
        </p:nvCxnSpPr>
        <p:spPr bwMode="auto">
          <a:xfrm flipV="1">
            <a:off x="5334000" y="5372100"/>
            <a:ext cx="762000" cy="6858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04214530-EC32-FF48-8232-7CC560484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676400"/>
            <a:ext cx="7086600" cy="167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F1556DF-EB55-3E4C-9E65-65E2A9D48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962400"/>
            <a:ext cx="7086600" cy="25908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D91FBA-9F53-BB4F-BEA7-5E67A229E2A5}"/>
              </a:ext>
            </a:extLst>
          </p:cNvPr>
          <p:cNvCxnSpPr>
            <a:cxnSpLocks noChangeShapeType="1"/>
            <a:stCxn id="8" idx="6"/>
            <a:endCxn id="7" idx="2"/>
          </p:cNvCxnSpPr>
          <p:nvPr/>
        </p:nvCxnSpPr>
        <p:spPr bwMode="auto">
          <a:xfrm>
            <a:off x="2895600" y="2552700"/>
            <a:ext cx="3200400" cy="15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622C5D4-0B26-674B-A920-4040EA645FA1}"/>
              </a:ext>
            </a:extLst>
          </p:cNvPr>
          <p:cNvCxnSpPr>
            <a:cxnSpLocks noChangeShapeType="1"/>
            <a:stCxn id="8" idx="4"/>
            <a:endCxn id="6" idx="0"/>
          </p:cNvCxnSpPr>
          <p:nvPr/>
        </p:nvCxnSpPr>
        <p:spPr bwMode="auto">
          <a:xfrm rot="5400000">
            <a:off x="1447801" y="3962400"/>
            <a:ext cx="1981200" cy="31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4B8E4B2-C2EF-2B4A-8482-D62C4B09BDBF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5563394" y="3961606"/>
            <a:ext cx="1981200" cy="1588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22" name="TextBox 30">
            <a:extLst>
              <a:ext uri="{FF2B5EF4-FFF2-40B4-BE49-F238E27FC236}">
                <a16:creationId xmlns:a16="http://schemas.microsoft.com/office/drawing/2014/main" id="{EDBBC052-A190-EC44-A5AB-C3C90B12E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4238" y="2057400"/>
            <a:ext cx="1876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logical link </a:t>
            </a:r>
          </a:p>
        </p:txBody>
      </p:sp>
      <p:sp>
        <p:nvSpPr>
          <p:cNvPr id="21523" name="TextBox 38">
            <a:extLst>
              <a:ext uri="{FF2B5EF4-FFF2-40B4-BE49-F238E27FC236}">
                <a16:creationId xmlns:a16="http://schemas.microsoft.com/office/drawing/2014/main" id="{0F56949A-53D4-1848-ADD0-0165DE1DF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2925" y="1905000"/>
            <a:ext cx="10223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 </a:t>
            </a:r>
          </a:p>
        </p:txBody>
      </p:sp>
      <p:sp>
        <p:nvSpPr>
          <p:cNvPr id="21524" name="TextBox 37">
            <a:extLst>
              <a:ext uri="{FF2B5EF4-FFF2-40B4-BE49-F238E27FC236}">
                <a16:creationId xmlns:a16="http://schemas.microsoft.com/office/drawing/2014/main" id="{C8342F62-3A38-6D49-92CF-78D32D6FD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5113" y="4495800"/>
            <a:ext cx="1355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address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3">
            <a:extLst>
              <a:ext uri="{FF2B5EF4-FFF2-40B4-BE49-F238E27FC236}">
                <a16:creationId xmlns:a16="http://schemas.microsoft.com/office/drawing/2014/main" id="{1204F43E-FC57-834B-B0DF-11352EC483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Discovery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1839EB8-26C0-3F40-824A-098C8990C7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1" charset="0"/>
              <a:buNone/>
              <a:defRPr/>
            </a:pPr>
            <a:endParaRPr lang="en-US"/>
          </a:p>
        </p:txBody>
      </p:sp>
      <p:sp>
        <p:nvSpPr>
          <p:cNvPr id="31748" name="Slide Number Placeholder 2">
            <a:extLst>
              <a:ext uri="{FF2B5EF4-FFF2-40B4-BE49-F238E27FC236}">
                <a16:creationId xmlns:a16="http://schemas.microsoft.com/office/drawing/2014/main" id="{6348FA5D-81A6-584D-974F-D7B91EA71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875879E-E823-774E-BFF3-3A5FF64F0170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5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A44F86A6-689D-D242-B356-93E9F826B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Directories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EC969-080D-6740-94E8-4FEF548E4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 key-value store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Key: name;     value: address(es)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Answer queries: given name, return address(es)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Caching the response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Reuse the response, for a period of time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Better performance and lower overhead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Allow entries to change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Updating the address(es) associated with a name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Invalidating or expiring cached responses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563C0A0E-7F1D-4242-97B8-77E05CA66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F911B85-D88D-AC48-A113-2741F7DA9FEC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6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8615C0AF-B1F7-B842-ACEC-265EF321A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Directory Design: Three Extremes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EA7D4-210E-CE43-A8E7-6D0B26D0A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19200"/>
            <a:ext cx="8763000" cy="4906963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Flood the query (e.g., ARP)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The named node responds with its address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But, high overhead in large networks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Push data to all clients (/etc/hosts)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All nodes store a full copy of the directory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But, high overhead for many names and updates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Central directory server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All data and queries handled by one machine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But, poor performance, scalability, and reliability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3822A5E5-E2C6-3F45-8F23-F736804E6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7354115-1FED-DF42-8261-0C849E8A8A06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7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EDA8E1B2-C9FA-634E-ABE6-653525088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Directory Design: Distributed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58122-DD22-E945-ABD4-A15FDC606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41438"/>
            <a:ext cx="8534400" cy="4906962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Hierarchical directory (e.g., DNS)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Follow the hierarchy in the name space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Distribute the directory, distribute the queries</a:t>
            </a:r>
          </a:p>
          <a:p>
            <a:pPr lvl="1">
              <a:spcAft>
                <a:spcPts val="18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Enable decentralized updates to the directory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Distributed Hash Table (e.g. P2P applications)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Directory as a hash table with flat names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Each directory node handles range of hash outputs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Use hash to direct query to the directory node</a:t>
            </a:r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3362545C-12E3-484E-AB76-49F74BB4B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AF81AA2-0C4F-184A-84DD-58BA516EA601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8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4">
            <a:extLst>
              <a:ext uri="{FF2B5EF4-FFF2-40B4-BE49-F238E27FC236}">
                <a16:creationId xmlns:a16="http://schemas.microsoft.com/office/drawing/2014/main" id="{D75BD3F9-0685-6045-9B4A-223ABEC94B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Domain Name System (DNS)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A930F6FF-14D0-2648-A463-F5E879E656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86200"/>
            <a:ext cx="8382000" cy="22098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altLang="en-US" sz="3000">
                <a:solidFill>
                  <a:schemeClr val="tx1"/>
                </a:solidFill>
                <a:ea typeface="ＭＳ Ｐゴシック" panose="020B0600070205080204" pitchFamily="34" charset="-128"/>
              </a:rPr>
              <a:t>Computer science concepts underlying DNS</a:t>
            </a:r>
          </a:p>
          <a:p>
            <a:pPr lvl="1" algn="l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600">
                <a:solidFill>
                  <a:schemeClr val="tx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600">
                <a:solidFill>
                  <a:srgbClr val="FF0000"/>
                </a:solidFill>
                <a:ea typeface="ＭＳ Ｐゴシック" panose="020B0600070205080204" pitchFamily="34" charset="-128"/>
              </a:rPr>
              <a:t>Indirection</a:t>
            </a:r>
            <a:r>
              <a:rPr lang="en-US" altLang="en-US" sz="2600">
                <a:solidFill>
                  <a:schemeClr val="tx1"/>
                </a:solidFill>
                <a:ea typeface="ＭＳ Ｐゴシック" panose="020B0600070205080204" pitchFamily="34" charset="-128"/>
              </a:rPr>
              <a:t>:  names in place of addresses</a:t>
            </a:r>
          </a:p>
          <a:p>
            <a:pPr lvl="1" algn="l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600">
                <a:solidFill>
                  <a:schemeClr val="tx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600">
                <a:solidFill>
                  <a:srgbClr val="FF0000"/>
                </a:solidFill>
                <a:ea typeface="ＭＳ Ｐゴシック" panose="020B0600070205080204" pitchFamily="34" charset="-128"/>
              </a:rPr>
              <a:t>Hierarchy</a:t>
            </a:r>
            <a:r>
              <a:rPr lang="en-US" altLang="en-US" sz="2600">
                <a:solidFill>
                  <a:schemeClr val="tx1"/>
                </a:solidFill>
                <a:ea typeface="ＭＳ Ｐゴシック" panose="020B0600070205080204" pitchFamily="34" charset="-128"/>
              </a:rPr>
              <a:t>:  in names, addresses, and servers</a:t>
            </a:r>
          </a:p>
          <a:p>
            <a:pPr lvl="1" algn="l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600">
                <a:solidFill>
                  <a:schemeClr val="tx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600">
                <a:solidFill>
                  <a:srgbClr val="FF0000"/>
                </a:solidFill>
                <a:ea typeface="ＭＳ Ｐゴシック" panose="020B0600070205080204" pitchFamily="34" charset="-128"/>
              </a:rPr>
              <a:t>Caching</a:t>
            </a:r>
            <a:r>
              <a:rPr lang="en-US" altLang="en-US" sz="2600">
                <a:solidFill>
                  <a:schemeClr val="tx1"/>
                </a:solidFill>
                <a:ea typeface="ＭＳ Ｐゴシック" panose="020B0600070205080204" pitchFamily="34" charset="-128"/>
              </a:rPr>
              <a:t>:  of mappings from names to/from addresses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>
              <a:solidFill>
                <a:srgbClr val="898989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4B19A010-0AF6-1244-B07E-EEB79E4B9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95E5CFE-8743-544F-83AF-70DED8CD16D2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9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15455</TotalTime>
  <Words>3483</Words>
  <Application>Microsoft Macintosh PowerPoint</Application>
  <PresentationFormat>On-screen Show (4:3)</PresentationFormat>
  <Paragraphs>490</Paragraphs>
  <Slides>36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8" baseType="lpstr">
      <vt:lpstr>ＭＳ Ｐゴシック</vt:lpstr>
      <vt:lpstr>Arial</vt:lpstr>
      <vt:lpstr>Calibri</vt:lpstr>
      <vt:lpstr>Calibri (Headings)</vt:lpstr>
      <vt:lpstr>Courier</vt:lpstr>
      <vt:lpstr>Courier New</vt:lpstr>
      <vt:lpstr>Helvetica</vt:lpstr>
      <vt:lpstr>Math B</vt:lpstr>
      <vt:lpstr>Times New Roman</vt:lpstr>
      <vt:lpstr>Wingdings</vt:lpstr>
      <vt:lpstr>Office Theme</vt:lpstr>
      <vt:lpstr>Clip</vt:lpstr>
      <vt:lpstr>Discovery and DNS</vt:lpstr>
      <vt:lpstr>Relationship Between Layers</vt:lpstr>
      <vt:lpstr>Routing: Mapping Link to Path</vt:lpstr>
      <vt:lpstr>Discovery: Mapping Name to Address</vt:lpstr>
      <vt:lpstr>Discovery</vt:lpstr>
      <vt:lpstr>Directories</vt:lpstr>
      <vt:lpstr>Directory Design: Three Extremes</vt:lpstr>
      <vt:lpstr>Directory Design: Distributed Solutions</vt:lpstr>
      <vt:lpstr>Domain Name System (DNS)</vt:lpstr>
      <vt:lpstr>Strawman Solution #1: Local File</vt:lpstr>
      <vt:lpstr>Strawman Solution #2: Central Server</vt:lpstr>
      <vt:lpstr>Domain Name System (DNS)</vt:lpstr>
      <vt:lpstr>Distributed Hierarchical Database</vt:lpstr>
      <vt:lpstr>DNS Root Servers</vt:lpstr>
      <vt:lpstr>TLD and Authoritative DNS Servers</vt:lpstr>
      <vt:lpstr>Reliability</vt:lpstr>
      <vt:lpstr>Reliability</vt:lpstr>
      <vt:lpstr>DNS Queries and Caching</vt:lpstr>
      <vt:lpstr>Using DNS</vt:lpstr>
      <vt:lpstr>DNS Protocol</vt:lpstr>
      <vt:lpstr>DNS Resource Records</vt:lpstr>
      <vt:lpstr>Break for Demo</vt:lpstr>
      <vt:lpstr>DNS Queries</vt:lpstr>
      <vt:lpstr>DNS Caching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DNS Cache Consistency</vt:lpstr>
      <vt:lpstr>Setting the Time To Live (TTL)</vt:lpstr>
      <vt:lpstr>Questions</vt:lpstr>
      <vt:lpstr>Questions</vt:lpstr>
      <vt:lpstr>Inserting Resource Records into DNS</vt:lpstr>
      <vt:lpstr>DNS attacks (1)</vt:lpstr>
      <vt:lpstr>DNS attacks (2)</vt:lpstr>
    </vt:vector>
  </TitlesOfParts>
  <Company>Princeton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1188</cp:revision>
  <cp:lastPrinted>2020-03-28T15:48:41Z</cp:lastPrinted>
  <dcterms:created xsi:type="dcterms:W3CDTF">2014-02-26T01:04:51Z</dcterms:created>
  <dcterms:modified xsi:type="dcterms:W3CDTF">2020-03-28T16:09:40Z</dcterms:modified>
</cp:coreProperties>
</file>