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7" r:id="rId1"/>
  </p:sldMasterIdLst>
  <p:notesMasterIdLst>
    <p:notesMasterId r:id="rId35"/>
  </p:notesMasterIdLst>
  <p:handoutMasterIdLst>
    <p:handoutMasterId r:id="rId36"/>
  </p:handoutMasterIdLst>
  <p:sldIdLst>
    <p:sldId id="535" r:id="rId2"/>
    <p:sldId id="355" r:id="rId3"/>
    <p:sldId id="520" r:id="rId4"/>
    <p:sldId id="463" r:id="rId5"/>
    <p:sldId id="464" r:id="rId6"/>
    <p:sldId id="460" r:id="rId7"/>
    <p:sldId id="455" r:id="rId8"/>
    <p:sldId id="465" r:id="rId9"/>
    <p:sldId id="468" r:id="rId10"/>
    <p:sldId id="457" r:id="rId11"/>
    <p:sldId id="456" r:id="rId12"/>
    <p:sldId id="458" r:id="rId13"/>
    <p:sldId id="459" r:id="rId14"/>
    <p:sldId id="514" r:id="rId15"/>
    <p:sldId id="522" r:id="rId16"/>
    <p:sldId id="523" r:id="rId17"/>
    <p:sldId id="524" r:id="rId18"/>
    <p:sldId id="525" r:id="rId19"/>
    <p:sldId id="538" r:id="rId20"/>
    <p:sldId id="526" r:id="rId21"/>
    <p:sldId id="539" r:id="rId22"/>
    <p:sldId id="527" r:id="rId23"/>
    <p:sldId id="528" r:id="rId24"/>
    <p:sldId id="529" r:id="rId25"/>
    <p:sldId id="541" r:id="rId26"/>
    <p:sldId id="542" r:id="rId27"/>
    <p:sldId id="543" r:id="rId28"/>
    <p:sldId id="530" r:id="rId29"/>
    <p:sldId id="531" r:id="rId30"/>
    <p:sldId id="532" r:id="rId31"/>
    <p:sldId id="533" r:id="rId32"/>
    <p:sldId id="537" r:id="rId33"/>
    <p:sldId id="516" r:id="rId3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5"/>
    <p:restoredTop sz="93692"/>
  </p:normalViewPr>
  <p:slideViewPr>
    <p:cSldViewPr>
      <p:cViewPr varScale="1">
        <p:scale>
          <a:sx n="66" d="100"/>
          <a:sy n="66" d="100"/>
        </p:scale>
        <p:origin x="704" y="19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C1C530AA-D4C7-DE46-880E-DB3495A6EDE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-106" charset="0"/>
                <a:ea typeface="ＭＳ Ｐゴシック" pitchFamily="-106" charset="-128"/>
                <a:cs typeface="ＭＳ Ｐゴシック" pitchFamily="-106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DD05F34-F91B-AE4F-8FD8-4A2B5D5C1732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anose="020F0502020204030204" pitchFamily="34" charset="0"/>
              </a:defRPr>
            </a:lvl1pPr>
          </a:lstStyle>
          <a:p>
            <a:fld id="{A0B24114-FCD2-D248-87EA-96A1C834D11A}" type="datetime1">
              <a:rPr lang="en-US" altLang="en-US"/>
              <a:pPr/>
              <a:t>3/24/20</a:t>
            </a:fld>
            <a:endParaRPr lang="en-US" alt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345EC5B-C1E2-E94F-99B7-4B67B7F5E7D3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-106" charset="0"/>
                <a:ea typeface="ＭＳ Ｐゴシック" pitchFamily="-106" charset="-128"/>
                <a:cs typeface="ＭＳ Ｐゴシック" pitchFamily="-106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4EE6ACC-F1A5-F044-9CDC-2C383EF0C2B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anose="020F0502020204030204" pitchFamily="34" charset="0"/>
              </a:defRPr>
            </a:lvl1pPr>
          </a:lstStyle>
          <a:p>
            <a:fld id="{4128BB5F-C4B5-AF4C-83E1-CADC5E09C2EC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33F52569-6BCB-A849-AF4D-1584AD0E285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-106" charset="0"/>
                <a:ea typeface="ＭＳ Ｐゴシック" pitchFamily="-106" charset="-128"/>
                <a:cs typeface="ＭＳ Ｐゴシック" pitchFamily="-106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A0D4693-4B7C-224B-B8A1-FE5FC8DEA6C4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anose="020F0502020204030204" pitchFamily="34" charset="0"/>
              </a:defRPr>
            </a:lvl1pPr>
          </a:lstStyle>
          <a:p>
            <a:fld id="{038C18E5-5B62-C749-AF05-E9DED0B899D2}" type="datetime1">
              <a:rPr lang="en-US" altLang="en-US"/>
              <a:pPr/>
              <a:t>3/24/20</a:t>
            </a:fld>
            <a:endParaRPr lang="en-US" altLang="en-US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C05B0F2E-BEC3-A546-AA95-6A04AC15399B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US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CD7714C4-2E9A-8747-96EA-051112559A3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08E673E-D6D9-4447-BC03-31B6FA32D731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-106" charset="0"/>
                <a:ea typeface="ＭＳ Ｐゴシック" pitchFamily="-106" charset="-128"/>
                <a:cs typeface="ＭＳ Ｐゴシック" pitchFamily="-106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42F6C36-F82C-4643-9606-B3192F5D316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anose="020F0502020204030204" pitchFamily="34" charset="0"/>
              </a:defRPr>
            </a:lvl1pPr>
          </a:lstStyle>
          <a:p>
            <a:fld id="{EAFF0723-2D71-4B48-BAA1-1DA5E33DAE47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>
            <a:extLst>
              <a:ext uri="{FF2B5EF4-FFF2-40B4-BE49-F238E27FC236}">
                <a16:creationId xmlns:a16="http://schemas.microsoft.com/office/drawing/2014/main" id="{8CB6E92D-8BB5-4844-A262-DED8776B809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73B33B1A-F3CB-F143-B66C-AC8D4024FE5C}" type="slidenum">
              <a:rPr lang="en-US" altLang="en-US" sz="1200">
                <a:latin typeface="Times New Roman" panose="02020603050405020304" pitchFamily="18" charset="0"/>
              </a:rPr>
              <a:pPr eaLnBrk="1" hangingPunct="1"/>
              <a:t>1</a:t>
            </a:fld>
            <a:endParaRPr lang="en-US" altLang="en-US" sz="1200">
              <a:latin typeface="Times New Roman" panose="02020603050405020304" pitchFamily="18" charset="0"/>
            </a:endParaRPr>
          </a:p>
        </p:txBody>
      </p:sp>
      <p:sp>
        <p:nvSpPr>
          <p:cNvPr id="16387" name="Rectangle 2">
            <a:extLst>
              <a:ext uri="{FF2B5EF4-FFF2-40B4-BE49-F238E27FC236}">
                <a16:creationId xmlns:a16="http://schemas.microsoft.com/office/drawing/2014/main" id="{1314DBA9-CA2A-0E42-BDF1-271AA880A37A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8" name="Rectangle 3">
            <a:extLst>
              <a:ext uri="{FF2B5EF4-FFF2-40B4-BE49-F238E27FC236}">
                <a16:creationId xmlns:a16="http://schemas.microsoft.com/office/drawing/2014/main" id="{4A562014-5B87-CB4E-835C-362146A7BB9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Slide Image Placeholder 1">
            <a:extLst>
              <a:ext uri="{FF2B5EF4-FFF2-40B4-BE49-F238E27FC236}">
                <a16:creationId xmlns:a16="http://schemas.microsoft.com/office/drawing/2014/main" id="{A35A32F6-82D5-A041-A50A-15B44A2ACDA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3011" name="Notes Placeholder 2">
            <a:extLst>
              <a:ext uri="{FF2B5EF4-FFF2-40B4-BE49-F238E27FC236}">
                <a16:creationId xmlns:a16="http://schemas.microsoft.com/office/drawing/2014/main" id="{9D3175AC-18E5-8444-A293-8CF289A68D96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en-US" altLang="en-US">
                <a:ea typeface="ＭＳ Ｐゴシック" panose="020B0600070205080204" pitchFamily="34" charset="-128"/>
              </a:rPr>
              <a:t>Why no explicit leave?  Unwanted packets can just be dropped at client!</a:t>
            </a:r>
          </a:p>
        </p:txBody>
      </p:sp>
      <p:sp>
        <p:nvSpPr>
          <p:cNvPr id="43012" name="Slide Number Placeholder 3">
            <a:extLst>
              <a:ext uri="{FF2B5EF4-FFF2-40B4-BE49-F238E27FC236}">
                <a16:creationId xmlns:a16="http://schemas.microsoft.com/office/drawing/2014/main" id="{CEC0D768-4A0D-F742-AD51-60604066918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6FFA44B4-12A0-8E42-9C70-8FB474F79627}" type="slidenum">
              <a:rPr lang="en-US" altLang="en-US" sz="1200">
                <a:latin typeface="Calibri" panose="020F0502020204030204" pitchFamily="34" charset="0"/>
              </a:rPr>
              <a:pPr eaLnBrk="1" hangingPunct="1"/>
              <a:t>25</a:t>
            </a:fld>
            <a:endParaRPr lang="en-US" altLang="en-US" sz="1200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Slide Image Placeholder 1">
            <a:extLst>
              <a:ext uri="{FF2B5EF4-FFF2-40B4-BE49-F238E27FC236}">
                <a16:creationId xmlns:a16="http://schemas.microsoft.com/office/drawing/2014/main" id="{1CAD24FF-3C7B-F340-9830-D58FF0160AF5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5059" name="Notes Placeholder 2">
            <a:extLst>
              <a:ext uri="{FF2B5EF4-FFF2-40B4-BE49-F238E27FC236}">
                <a16:creationId xmlns:a16="http://schemas.microsoft.com/office/drawing/2014/main" id="{44BEF16A-BB23-5147-A5BB-B4E3B31D6E96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en-US" altLang="en-US">
                <a:ea typeface="ＭＳ Ｐゴシック" panose="020B0600070205080204" pitchFamily="34" charset="-128"/>
              </a:rPr>
              <a:t>Why no explicit leave?  Unwanted packets can just be dropped at client!</a:t>
            </a:r>
          </a:p>
        </p:txBody>
      </p:sp>
      <p:sp>
        <p:nvSpPr>
          <p:cNvPr id="45060" name="Slide Number Placeholder 3">
            <a:extLst>
              <a:ext uri="{FF2B5EF4-FFF2-40B4-BE49-F238E27FC236}">
                <a16:creationId xmlns:a16="http://schemas.microsoft.com/office/drawing/2014/main" id="{6C89855B-33D4-DF4E-8070-371A5A3BF31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65CFB63F-91EE-B24C-801C-8158411A4E75}" type="slidenum">
              <a:rPr lang="en-US" altLang="en-US" sz="1200">
                <a:latin typeface="Calibri" panose="020F0502020204030204" pitchFamily="34" charset="0"/>
              </a:rPr>
              <a:pPr eaLnBrk="1" hangingPunct="1"/>
              <a:t>26</a:t>
            </a:fld>
            <a:endParaRPr lang="en-US" altLang="en-US" sz="1200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lide Image Placeholder 1">
            <a:extLst>
              <a:ext uri="{FF2B5EF4-FFF2-40B4-BE49-F238E27FC236}">
                <a16:creationId xmlns:a16="http://schemas.microsoft.com/office/drawing/2014/main" id="{CF7393D0-3177-FD43-A59B-48A71F0CD8FA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7107" name="Notes Placeholder 2">
            <a:extLst>
              <a:ext uri="{FF2B5EF4-FFF2-40B4-BE49-F238E27FC236}">
                <a16:creationId xmlns:a16="http://schemas.microsoft.com/office/drawing/2014/main" id="{E295EB98-7D01-9741-9FF8-E086BB8E69B9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en-US" altLang="en-US">
                <a:ea typeface="ＭＳ Ｐゴシック" panose="020B0600070205080204" pitchFamily="34" charset="-128"/>
              </a:rPr>
              <a:t>1. Router not tracking each peer, only each network:  because these local networks at broadcast media (e.g., unswitched ethernet).  </a:t>
            </a:r>
          </a:p>
          <a:p>
            <a:pPr eaLnBrk="1" hangingPunct="1">
              <a:spcBef>
                <a:spcPct val="0"/>
              </a:spcBef>
            </a:pPr>
            <a:r>
              <a:rPr lang="en-US" altLang="en-US">
                <a:ea typeface="ＭＳ Ｐゴシック" panose="020B0600070205080204" pitchFamily="34" charset="-128"/>
              </a:rPr>
              <a:t>2. Random delay (from 0…D) in order to minimize responses to queries:  Only one response from broadcast domain needed.</a:t>
            </a:r>
          </a:p>
          <a:p>
            <a:pPr eaLnBrk="1" hangingPunct="1">
              <a:spcBef>
                <a:spcPct val="0"/>
              </a:spcBef>
            </a:pPr>
            <a:r>
              <a:rPr lang="en-US" altLang="en-US">
                <a:ea typeface="ＭＳ Ｐゴシック" panose="020B0600070205080204" pitchFamily="34" charset="-128"/>
              </a:rPr>
              <a:t>3. L2 switches typically broadcast multicast traffic out all ports.  Alternatively, IGMP snooping (sneak peek into the layer 3 content of a multicast packet), Cisco’s proprietary, or static forwarding tables…</a:t>
            </a:r>
          </a:p>
        </p:txBody>
      </p:sp>
      <p:sp>
        <p:nvSpPr>
          <p:cNvPr id="47108" name="Slide Number Placeholder 3">
            <a:extLst>
              <a:ext uri="{FF2B5EF4-FFF2-40B4-BE49-F238E27FC236}">
                <a16:creationId xmlns:a16="http://schemas.microsoft.com/office/drawing/2014/main" id="{D2F7D203-3811-A540-8635-B6729B3AB00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C49B179A-2AF3-F64D-AD6E-9F398BD1B197}" type="slidenum">
              <a:rPr lang="en-US" altLang="en-US" sz="1200">
                <a:latin typeface="Calibri" panose="020F0502020204030204" pitchFamily="34" charset="0"/>
              </a:rPr>
              <a:pPr eaLnBrk="1" hangingPunct="1"/>
              <a:t>27</a:t>
            </a:fld>
            <a:endParaRPr lang="en-US" altLang="en-US" sz="1200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>
            <a:extLst>
              <a:ext uri="{FF2B5EF4-FFF2-40B4-BE49-F238E27FC236}">
                <a16:creationId xmlns:a16="http://schemas.microsoft.com/office/drawing/2014/main" id="{5EA6DB4D-CB78-9045-A58D-E235CA2748D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03" name="Notes Placeholder 2">
            <a:extLst>
              <a:ext uri="{FF2B5EF4-FFF2-40B4-BE49-F238E27FC236}">
                <a16:creationId xmlns:a16="http://schemas.microsoft.com/office/drawing/2014/main" id="{AECAF5C8-FE5B-914A-97AD-882FE76825FB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altLang="en-US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  <p:sp>
        <p:nvSpPr>
          <p:cNvPr id="51204" name="Slide Number Placeholder 3">
            <a:extLst>
              <a:ext uri="{FF2B5EF4-FFF2-40B4-BE49-F238E27FC236}">
                <a16:creationId xmlns:a16="http://schemas.microsoft.com/office/drawing/2014/main" id="{52D1939E-0020-0146-8090-693C4B09244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DCD47355-98B5-2646-BFFF-8C49E6D87651}" type="slidenum">
              <a:rPr lang="en-US" altLang="en-US" sz="1200">
                <a:latin typeface="Calibri" panose="020F0502020204030204" pitchFamily="34" charset="0"/>
              </a:rPr>
              <a:pPr eaLnBrk="1" hangingPunct="1"/>
              <a:t>30</a:t>
            </a:fld>
            <a:endParaRPr lang="en-US" altLang="en-US" sz="1200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Slide Image Placeholder 1">
            <a:extLst>
              <a:ext uri="{FF2B5EF4-FFF2-40B4-BE49-F238E27FC236}">
                <a16:creationId xmlns:a16="http://schemas.microsoft.com/office/drawing/2014/main" id="{AC1B1C3B-5AD3-F74C-A619-A89A86ABB480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3251" name="Notes Placeholder 2">
            <a:extLst>
              <a:ext uri="{FF2B5EF4-FFF2-40B4-BE49-F238E27FC236}">
                <a16:creationId xmlns:a16="http://schemas.microsoft.com/office/drawing/2014/main" id="{7B247DFA-895A-3647-9473-2C0C6B8FFB54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altLang="en-US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  <p:sp>
        <p:nvSpPr>
          <p:cNvPr id="53252" name="Slide Number Placeholder 3">
            <a:extLst>
              <a:ext uri="{FF2B5EF4-FFF2-40B4-BE49-F238E27FC236}">
                <a16:creationId xmlns:a16="http://schemas.microsoft.com/office/drawing/2014/main" id="{6B15CABE-C692-074C-A06B-DC177DC3824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BC0A5D43-B340-0D40-9847-A0C550F62C09}" type="slidenum">
              <a:rPr lang="en-US" altLang="en-US" sz="1200">
                <a:latin typeface="Calibri" panose="020F0502020204030204" pitchFamily="34" charset="0"/>
              </a:rPr>
              <a:pPr eaLnBrk="1" hangingPunct="1"/>
              <a:t>31</a:t>
            </a:fld>
            <a:endParaRPr lang="en-US" altLang="en-US" sz="1200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A254680-6C87-9442-B19B-FC9C3DFE666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fld id="{CA1336B9-E3D8-D44D-B8D3-557FCBF29D23}" type="datetime1">
              <a:rPr lang="en-US" altLang="en-US"/>
              <a:pPr/>
              <a:t>3/24/20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9EDBA0-1676-B048-9D6B-F86E12A346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-106" charset="0"/>
                <a:ea typeface="ＭＳ Ｐゴシック" pitchFamily="-106" charset="-128"/>
                <a:cs typeface="ＭＳ Ｐゴシック" pitchFamily="-106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8A9B48-D1BA-0C4F-82A0-ADA02F63BD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B7A7C88-C397-CE44-8E68-61D027A3610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49496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DBE9CCF-0AA5-9241-BAFA-14FB3711155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fld id="{F481055C-C981-F743-9808-6F2D3992CBA4}" type="datetime1">
              <a:rPr lang="en-US" altLang="en-US"/>
              <a:pPr/>
              <a:t>3/24/20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3AD3BC-64C4-0E4E-9194-64E694856C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-106" charset="0"/>
                <a:ea typeface="ＭＳ Ｐゴシック" pitchFamily="-106" charset="-128"/>
                <a:cs typeface="ＭＳ Ｐゴシック" pitchFamily="-106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280FE3-CA87-A341-96BA-3A1A68D514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3778DB3-85DB-314F-8391-5E0BEE5B8FE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663683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9E8A91-E347-584A-9F2C-4ABA3F9B584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fld id="{32B7ADE1-394C-0B41-8F36-21DC445DFA0D}" type="datetime1">
              <a:rPr lang="en-US" altLang="en-US"/>
              <a:pPr/>
              <a:t>3/24/20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EE1C992-ED74-2F4C-856B-DF2129E1DE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-106" charset="0"/>
                <a:ea typeface="ＭＳ Ｐゴシック" pitchFamily="-106" charset="-128"/>
                <a:cs typeface="ＭＳ Ｐゴシック" pitchFamily="-106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D44DF3-061B-1C42-BBEE-1EF39857ED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1956BA-D103-8741-865E-18503A76FC9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466955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C8175DF-F043-8D48-8F4A-651EB8A60F1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fld id="{34804444-394B-0746-B22E-2D0722DD3ACE}" type="datetime1">
              <a:rPr lang="en-US" altLang="en-US"/>
              <a:pPr/>
              <a:t>3/24/20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CD43E7-8155-E04E-9BD4-304760080F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-106" charset="0"/>
                <a:ea typeface="ＭＳ Ｐゴシック" pitchFamily="-106" charset="-128"/>
                <a:cs typeface="ＭＳ Ｐゴシック" pitchFamily="-106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3DBA54-84F5-7E4C-9CDC-02E8A3446C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EDE0BAC-FE6C-C145-B35F-A5C454DDA64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155229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F92C29-50AF-8549-942A-C54F1884DCE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fld id="{4FAE4F8A-79F0-B24E-ABD4-CAD8E109C6CD}" type="datetime1">
              <a:rPr lang="en-US" altLang="en-US"/>
              <a:pPr/>
              <a:t>3/24/20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096886-FFDC-D042-AD9E-5CE89FCE82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-106" charset="0"/>
                <a:ea typeface="ＭＳ Ｐゴシック" pitchFamily="-106" charset="-128"/>
                <a:cs typeface="ＭＳ Ｐゴシック" pitchFamily="-106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6ABEFF-7D8D-3043-ADCB-2CCED59765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AF12446-E080-4049-ABC3-89501F5219A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000463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972C494-E3F1-9546-8EA4-CD2A6953A58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fld id="{F7B4A8D4-A97D-6F4E-8025-F1550543F701}" type="datetime1">
              <a:rPr lang="en-US" altLang="en-US"/>
              <a:pPr/>
              <a:t>3/24/20</a:t>
            </a:fld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5CDA58A-5A98-7342-95B1-CFA0E49152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-106" charset="0"/>
                <a:ea typeface="ＭＳ Ｐゴシック" pitchFamily="-106" charset="-128"/>
                <a:cs typeface="ＭＳ Ｐゴシック" pitchFamily="-106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3201634-F114-9144-AB50-D6C4DB9611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92C4B4-8993-DF42-B3D3-C33C114E23B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96431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52C95B2-D246-8B47-94B1-DE772218392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fld id="{D48A8624-F1F3-D24B-A985-C255DE283E2C}" type="datetime1">
              <a:rPr lang="en-US" altLang="en-US"/>
              <a:pPr/>
              <a:t>3/24/20</a:t>
            </a:fld>
            <a:endParaRPr lang="en-US" alt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0A6E272-B76A-6E4D-9711-9D312EC812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-106" charset="0"/>
                <a:ea typeface="ＭＳ Ｐゴシック" pitchFamily="-106" charset="-128"/>
                <a:cs typeface="ＭＳ Ｐゴシック" pitchFamily="-106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2A02462-97E4-5F42-AA4A-1A1BF11A69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01268BF-733C-C54D-85BF-1ACBAC7025A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617937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7BDF4EF-1019-6D47-9336-076845F97A6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fld id="{7618BA49-0507-5E41-924E-39CCFEBB98BA}" type="datetime1">
              <a:rPr lang="en-US" altLang="en-US"/>
              <a:pPr/>
              <a:t>3/24/20</a:t>
            </a:fld>
            <a:endParaRPr lang="en-US" alt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A52F3F7-58E0-8C49-9035-6C54E1E050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-106" charset="0"/>
                <a:ea typeface="ＭＳ Ｐゴシック" pitchFamily="-106" charset="-128"/>
                <a:cs typeface="ＭＳ Ｐゴシック" pitchFamily="-106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4B606E0-7064-BE4B-9080-EF1FEF689F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D4F098F-7D5C-9948-95CA-9D517C5C08D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036326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7C85725-AE06-3142-AC4F-C115D24DCBB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fld id="{5F0C8490-C5AA-2944-A4B5-5EA79842D10D}" type="datetime1">
              <a:rPr lang="en-US" altLang="en-US"/>
              <a:pPr/>
              <a:t>3/24/20</a:t>
            </a:fld>
            <a:endParaRPr lang="en-US" alt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53EB385-C02E-B44C-87CD-19D6B57D1E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-106" charset="0"/>
                <a:ea typeface="ＭＳ Ｐゴシック" pitchFamily="-106" charset="-128"/>
                <a:cs typeface="ＭＳ Ｐゴシック" pitchFamily="-106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2418ECE-74F0-BC46-B4D8-FA7B60DA91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D3077FA-3215-E24A-9E7E-6B188B15EEF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832315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D11D8E0-DA6F-C64B-827B-0E7942583DA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fld id="{911CAF74-8171-624C-BD1B-D1A992449931}" type="datetime1">
              <a:rPr lang="en-US" altLang="en-US"/>
              <a:pPr/>
              <a:t>3/24/20</a:t>
            </a:fld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C8E42F0-23AC-A243-84DD-2DCFC17CC0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-106" charset="0"/>
                <a:ea typeface="ＭＳ Ｐゴシック" pitchFamily="-106" charset="-128"/>
                <a:cs typeface="ＭＳ Ｐゴシック" pitchFamily="-106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ACE0C74-F821-194D-9B2B-15D2E8DAEA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C02102D-7571-8B4B-9E7D-B989FC2DD88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94403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B8F1AFC-7483-BA42-82CF-755BE06455D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fld id="{5D7A7937-F0B8-394E-A282-39BE6D2F2CD0}" type="datetime1">
              <a:rPr lang="en-US" altLang="en-US"/>
              <a:pPr/>
              <a:t>3/24/20</a:t>
            </a:fld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92C683C-F609-D247-A256-0FD3991ADA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-106" charset="0"/>
                <a:ea typeface="ＭＳ Ｐゴシック" pitchFamily="-106" charset="-128"/>
                <a:cs typeface="ＭＳ Ｐゴシック" pitchFamily="-106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66C4346-1505-0B4E-9240-28A787055E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7F59C16-1F43-6642-8BB5-F29480DEE43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546451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183B8F48-1FE4-334B-BB27-0476693E1974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152400" y="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49BF7E04-576F-4443-9A85-FD833FDE21A6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0" y="1295400"/>
            <a:ext cx="8458200" cy="518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75FE51-F7C3-4A42-A384-14FF5939F8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010400" y="-60325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20312AB1-63B9-D646-9E1A-CBF672A5489C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78" r:id="rId1"/>
    <p:sldLayoutId id="2147484079" r:id="rId2"/>
    <p:sldLayoutId id="2147484080" r:id="rId3"/>
    <p:sldLayoutId id="2147484081" r:id="rId4"/>
    <p:sldLayoutId id="2147484082" r:id="rId5"/>
    <p:sldLayoutId id="2147484083" r:id="rId6"/>
    <p:sldLayoutId id="2147484084" r:id="rId7"/>
    <p:sldLayoutId id="2147484085" r:id="rId8"/>
    <p:sldLayoutId id="2147484086" r:id="rId9"/>
    <p:sldLayoutId id="2147484087" r:id="rId10"/>
    <p:sldLayoutId id="2147484088" r:id="rId11"/>
  </p:sldLayoutIdLst>
  <p:hf hdr="0" ftr="0" dt="0"/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rgbClr val="0000FF"/>
          </a:solidFill>
          <a:latin typeface="+mj-lt"/>
          <a:ea typeface="ＭＳ Ｐゴシック" charset="-128"/>
          <a:cs typeface="ＭＳ Ｐゴシック" charset="-128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rgbClr val="0000FF"/>
          </a:solidFill>
          <a:latin typeface="Calibri" charset="0"/>
          <a:ea typeface="ＭＳ Ｐゴシック" charset="-128"/>
          <a:cs typeface="ＭＳ Ｐゴシック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rgbClr val="0000FF"/>
          </a:solidFill>
          <a:latin typeface="Calibri" charset="0"/>
          <a:ea typeface="ＭＳ Ｐゴシック" charset="-128"/>
          <a:cs typeface="ＭＳ Ｐゴシック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rgbClr val="0000FF"/>
          </a:solidFill>
          <a:latin typeface="Calibri" charset="0"/>
          <a:ea typeface="ＭＳ Ｐゴシック" charset="-128"/>
          <a:cs typeface="ＭＳ Ｐゴシック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rgbClr val="0000FF"/>
          </a:solidFill>
          <a:latin typeface="Calibri" charset="0"/>
          <a:ea typeface="ＭＳ Ｐゴシック" charset="-128"/>
          <a:cs typeface="ＭＳ Ｐゴシック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rgbClr val="0000FF"/>
          </a:solidFill>
          <a:latin typeface="Calibri" charset="0"/>
          <a:ea typeface="ＭＳ Ｐゴシック" charset="-128"/>
          <a:cs typeface="ＭＳ Ｐゴシック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rgbClr val="0000FF"/>
          </a:solidFill>
          <a:latin typeface="Calibri" charset="0"/>
          <a:ea typeface="ＭＳ Ｐゴシック" charset="-128"/>
          <a:cs typeface="ＭＳ Ｐゴシック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rgbClr val="0000FF"/>
          </a:solidFill>
          <a:latin typeface="Calibri" charset="0"/>
          <a:ea typeface="ＭＳ Ｐゴシック" charset="-128"/>
          <a:cs typeface="ＭＳ Ｐゴシック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rgbClr val="0000FF"/>
          </a:solidFill>
          <a:latin typeface="Calibri" charset="0"/>
          <a:ea typeface="ＭＳ Ｐゴシック" charset="-128"/>
          <a:cs typeface="ＭＳ Ｐゴシック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rgbClr val="800000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ＭＳ Ｐゴシック" charset="-128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4DE7A730-E258-344C-9318-74B15CBC1584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2667000"/>
            <a:ext cx="7772400" cy="1143000"/>
          </a:xfrm>
        </p:spPr>
        <p:txBody>
          <a:bodyPr/>
          <a:lstStyle/>
          <a:p>
            <a:r>
              <a:rPr lang="en-US" altLang="en-US" sz="5400" b="1">
                <a:solidFill>
                  <a:srgbClr val="000090"/>
                </a:solidFill>
                <a:ea typeface="ＭＳ Ｐゴシック" panose="020B0600070205080204" pitchFamily="34" charset="-128"/>
              </a:rPr>
              <a:t>Multicast and Anycast</a:t>
            </a:r>
            <a:endParaRPr lang="en-US" altLang="en-US" sz="1600" b="1">
              <a:solidFill>
                <a:srgbClr val="000090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15363" name="Rectangle 3">
            <a:extLst>
              <a:ext uri="{FF2B5EF4-FFF2-40B4-BE49-F238E27FC236}">
                <a16:creationId xmlns:a16="http://schemas.microsoft.com/office/drawing/2014/main" id="{DCB287CB-C397-DB48-9D0D-E452E3B55DF6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0" y="4191000"/>
            <a:ext cx="9144000" cy="2438400"/>
          </a:xfrm>
        </p:spPr>
        <p:txBody>
          <a:bodyPr/>
          <a:lstStyle/>
          <a:p>
            <a:pPr eaLnBrk="1" hangingPunct="1"/>
            <a:r>
              <a:rPr lang="en-US" altLang="en-US" dirty="0">
                <a:solidFill>
                  <a:srgbClr val="000090"/>
                </a:solidFill>
                <a:ea typeface="ＭＳ Ｐゴシック" panose="020B0600070205080204" pitchFamily="34" charset="-128"/>
              </a:rPr>
              <a:t>Mike Freedman</a:t>
            </a:r>
          </a:p>
          <a:p>
            <a:pPr eaLnBrk="1" hangingPunct="1"/>
            <a:r>
              <a:rPr lang="en-US" altLang="en-US" dirty="0">
                <a:solidFill>
                  <a:srgbClr val="000090"/>
                </a:solidFill>
                <a:ea typeface="ＭＳ Ｐゴシック" panose="020B0600070205080204" pitchFamily="34" charset="-128"/>
              </a:rPr>
              <a:t>COS 461: Computer Networks</a:t>
            </a:r>
          </a:p>
          <a:p>
            <a:pPr eaLnBrk="1" hangingPunct="1"/>
            <a:endParaRPr lang="en-US" altLang="en-US" sz="2600" dirty="0">
              <a:solidFill>
                <a:srgbClr val="262626"/>
              </a:solidFill>
              <a:ea typeface="ＭＳ Ｐゴシック" panose="020B0600070205080204" pitchFamily="34" charset="-128"/>
            </a:endParaRPr>
          </a:p>
          <a:p>
            <a:pPr eaLnBrk="1" hangingPunct="1"/>
            <a:r>
              <a:rPr lang="en-US" altLang="en-US" sz="2600" dirty="0">
                <a:solidFill>
                  <a:srgbClr val="262626"/>
                </a:solidFill>
                <a:ea typeface="ＭＳ Ｐゴシック" panose="020B0600070205080204" pitchFamily="34" charset="-128"/>
              </a:rPr>
              <a:t>http://</a:t>
            </a:r>
            <a:r>
              <a:rPr lang="en-US" altLang="en-US" sz="2600" dirty="0" err="1">
                <a:solidFill>
                  <a:srgbClr val="262626"/>
                </a:solidFill>
                <a:ea typeface="ＭＳ Ｐゴシック" panose="020B0600070205080204" pitchFamily="34" charset="-128"/>
              </a:rPr>
              <a:t>www.cs.princeton.edu</a:t>
            </a:r>
            <a:r>
              <a:rPr lang="en-US" altLang="en-US" sz="2600" dirty="0">
                <a:solidFill>
                  <a:srgbClr val="262626"/>
                </a:solidFill>
                <a:ea typeface="ＭＳ Ｐゴシック" panose="020B0600070205080204" pitchFamily="34" charset="-128"/>
              </a:rPr>
              <a:t>/courses/archive/spr20/cos461/</a:t>
            </a:r>
          </a:p>
        </p:txBody>
      </p:sp>
      <p:pic>
        <p:nvPicPr>
          <p:cNvPr id="15364" name="Picture 4">
            <a:extLst>
              <a:ext uri="{FF2B5EF4-FFF2-40B4-BE49-F238E27FC236}">
                <a16:creationId xmlns:a16="http://schemas.microsoft.com/office/drawing/2014/main" id="{748ECFB4-671E-2F4C-8975-0F6289B7C29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474" t="29391" r="10474" b="5878"/>
          <a:stretch>
            <a:fillRect/>
          </a:stretch>
        </p:blipFill>
        <p:spPr bwMode="auto">
          <a:xfrm>
            <a:off x="2895600" y="304800"/>
            <a:ext cx="3133725" cy="228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Line 7">
            <a:extLst>
              <a:ext uri="{FF2B5EF4-FFF2-40B4-BE49-F238E27FC236}">
                <a16:creationId xmlns:a16="http://schemas.microsoft.com/office/drawing/2014/main" id="{E3B6D553-DFBC-8D44-A7AB-79FEBE393D7C}"/>
              </a:ext>
            </a:extLst>
          </p:cNvPr>
          <p:cNvSpPr>
            <a:spLocks noChangeShapeType="1"/>
          </p:cNvSpPr>
          <p:nvPr/>
        </p:nvSpPr>
        <p:spPr bwMode="auto">
          <a:xfrm>
            <a:off x="4038600" y="4191000"/>
            <a:ext cx="22098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" name="Line 2">
            <a:extLst>
              <a:ext uri="{FF2B5EF4-FFF2-40B4-BE49-F238E27FC236}">
                <a16:creationId xmlns:a16="http://schemas.microsoft.com/office/drawing/2014/main" id="{EC516D49-02A4-1643-A9A7-A1EF7E540128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5562600" y="4191000"/>
            <a:ext cx="914400" cy="0"/>
          </a:xfrm>
          <a:prstGeom prst="line">
            <a:avLst/>
          </a:prstGeom>
          <a:noFill/>
          <a:ln w="5715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" name="Line 2">
            <a:extLst>
              <a:ext uri="{FF2B5EF4-FFF2-40B4-BE49-F238E27FC236}">
                <a16:creationId xmlns:a16="http://schemas.microsoft.com/office/drawing/2014/main" id="{3828CA3F-9EFE-354C-B8F0-929DD1D9524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257800" y="4267200"/>
            <a:ext cx="0" cy="1066800"/>
          </a:xfrm>
          <a:prstGeom prst="line">
            <a:avLst/>
          </a:prstGeom>
          <a:noFill/>
          <a:ln w="5715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29" name="Line 2">
            <a:extLst>
              <a:ext uri="{FF2B5EF4-FFF2-40B4-BE49-F238E27FC236}">
                <a16:creationId xmlns:a16="http://schemas.microsoft.com/office/drawing/2014/main" id="{D1ABD732-6814-5544-A0FE-B339D8004822}"/>
              </a:ext>
            </a:extLst>
          </p:cNvPr>
          <p:cNvSpPr>
            <a:spLocks noChangeShapeType="1"/>
          </p:cNvSpPr>
          <p:nvPr/>
        </p:nvSpPr>
        <p:spPr bwMode="auto">
          <a:xfrm>
            <a:off x="1447800" y="3581400"/>
            <a:ext cx="1219200" cy="0"/>
          </a:xfrm>
          <a:prstGeom prst="line">
            <a:avLst/>
          </a:prstGeom>
          <a:noFill/>
          <a:ln w="5715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30" name="Line 3">
            <a:extLst>
              <a:ext uri="{FF2B5EF4-FFF2-40B4-BE49-F238E27FC236}">
                <a16:creationId xmlns:a16="http://schemas.microsoft.com/office/drawing/2014/main" id="{4B22C08F-FF51-9841-8C1B-B9CE1E45544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286000" y="2971800"/>
            <a:ext cx="1600200" cy="609600"/>
          </a:xfrm>
          <a:prstGeom prst="line">
            <a:avLst/>
          </a:prstGeom>
          <a:noFill/>
          <a:ln w="5715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31" name="Line 4">
            <a:extLst>
              <a:ext uri="{FF2B5EF4-FFF2-40B4-BE49-F238E27FC236}">
                <a16:creationId xmlns:a16="http://schemas.microsoft.com/office/drawing/2014/main" id="{45428F4B-DF1E-294A-8AE1-D76DF3A7016A}"/>
              </a:ext>
            </a:extLst>
          </p:cNvPr>
          <p:cNvSpPr>
            <a:spLocks noChangeShapeType="1"/>
          </p:cNvSpPr>
          <p:nvPr/>
        </p:nvSpPr>
        <p:spPr bwMode="auto">
          <a:xfrm>
            <a:off x="2286000" y="3581400"/>
            <a:ext cx="1600200" cy="6096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32" name="Rectangle 5">
            <a:extLst>
              <a:ext uri="{FF2B5EF4-FFF2-40B4-BE49-F238E27FC236}">
                <a16:creationId xmlns:a16="http://schemas.microsoft.com/office/drawing/2014/main" id="{0562546F-D9AE-9C4C-A467-1D3765F89EF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5000" y="3429000"/>
            <a:ext cx="914400" cy="304800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2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/>
            <a:r>
              <a:rPr lang="en-US" altLang="en-US" sz="1600">
                <a:latin typeface="Calibri" panose="020F0502020204030204" pitchFamily="34" charset="0"/>
              </a:rPr>
              <a:t>Router 1</a:t>
            </a:r>
            <a:endParaRPr lang="en-US" altLang="en-US" sz="1600">
              <a:latin typeface="Times" pitchFamily="2" charset="0"/>
            </a:endParaRPr>
          </a:p>
        </p:txBody>
      </p:sp>
      <p:sp>
        <p:nvSpPr>
          <p:cNvPr id="26633" name="Line 8">
            <a:extLst>
              <a:ext uri="{FF2B5EF4-FFF2-40B4-BE49-F238E27FC236}">
                <a16:creationId xmlns:a16="http://schemas.microsoft.com/office/drawing/2014/main" id="{A2E1BBBF-2311-C24D-A1B9-6925F67892CF}"/>
              </a:ext>
            </a:extLst>
          </p:cNvPr>
          <p:cNvSpPr>
            <a:spLocks noChangeShapeType="1"/>
          </p:cNvSpPr>
          <p:nvPr/>
        </p:nvSpPr>
        <p:spPr bwMode="auto">
          <a:xfrm>
            <a:off x="4038600" y="2971800"/>
            <a:ext cx="2209800" cy="0"/>
          </a:xfrm>
          <a:prstGeom prst="line">
            <a:avLst/>
          </a:prstGeom>
          <a:noFill/>
          <a:ln w="5715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34" name="Rectangle 10">
            <a:extLst>
              <a:ext uri="{FF2B5EF4-FFF2-40B4-BE49-F238E27FC236}">
                <a16:creationId xmlns:a16="http://schemas.microsoft.com/office/drawing/2014/main" id="{4FF68392-1793-0143-8FA0-A675D047BDA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" y="3429000"/>
            <a:ext cx="838200" cy="304800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2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/>
            <a:r>
              <a:rPr lang="en-US" altLang="en-US" sz="1600">
                <a:latin typeface="Calibri" panose="020F0502020204030204" pitchFamily="34" charset="0"/>
              </a:rPr>
              <a:t>Client</a:t>
            </a:r>
            <a:endParaRPr lang="en-US" altLang="en-US" sz="1600">
              <a:latin typeface="Times" pitchFamily="2" charset="0"/>
            </a:endParaRPr>
          </a:p>
        </p:txBody>
      </p:sp>
      <p:sp>
        <p:nvSpPr>
          <p:cNvPr id="26635" name="Rectangle 11">
            <a:extLst>
              <a:ext uri="{FF2B5EF4-FFF2-40B4-BE49-F238E27FC236}">
                <a16:creationId xmlns:a16="http://schemas.microsoft.com/office/drawing/2014/main" id="{19EDB542-276D-2D4A-8C8B-BF2D0492A5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72200" y="2819400"/>
            <a:ext cx="2286000" cy="304800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2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/>
            <a:r>
              <a:rPr lang="en-US" altLang="en-US" sz="1600">
                <a:latin typeface="Calibri" panose="020F0502020204030204" pitchFamily="34" charset="0"/>
              </a:rPr>
              <a:t>Server Instance A</a:t>
            </a:r>
            <a:endParaRPr lang="en-US" altLang="en-US" sz="1600">
              <a:latin typeface="Times" pitchFamily="2" charset="0"/>
            </a:endParaRPr>
          </a:p>
        </p:txBody>
      </p:sp>
      <p:sp>
        <p:nvSpPr>
          <p:cNvPr id="26636" name="Rectangle 12">
            <a:extLst>
              <a:ext uri="{FF2B5EF4-FFF2-40B4-BE49-F238E27FC236}">
                <a16:creationId xmlns:a16="http://schemas.microsoft.com/office/drawing/2014/main" id="{8401DAEF-5C2F-0944-97C8-A69A97748A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72200" y="4038600"/>
            <a:ext cx="2286000" cy="304800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2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/>
            <a:r>
              <a:rPr lang="en-US" altLang="en-US" sz="1600">
                <a:latin typeface="Calibri" panose="020F0502020204030204" pitchFamily="34" charset="0"/>
              </a:rPr>
              <a:t>Server Instance B</a:t>
            </a:r>
            <a:endParaRPr lang="en-US" altLang="en-US" sz="1600">
              <a:latin typeface="Times" pitchFamily="2" charset="0"/>
            </a:endParaRPr>
          </a:p>
        </p:txBody>
      </p:sp>
      <p:sp>
        <p:nvSpPr>
          <p:cNvPr id="26637" name="Rectangle 13">
            <a:extLst>
              <a:ext uri="{FF2B5EF4-FFF2-40B4-BE49-F238E27FC236}">
                <a16:creationId xmlns:a16="http://schemas.microsoft.com/office/drawing/2014/main" id="{1E682276-129E-5144-8016-9B6C100834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29000" y="4038600"/>
            <a:ext cx="914400" cy="304800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2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/>
            <a:r>
              <a:rPr lang="en-US" altLang="en-US" sz="1600">
                <a:latin typeface="Calibri" panose="020F0502020204030204" pitchFamily="34" charset="0"/>
              </a:rPr>
              <a:t>Router 3</a:t>
            </a:r>
            <a:endParaRPr lang="en-US" altLang="en-US" sz="1600">
              <a:latin typeface="Times" pitchFamily="2" charset="0"/>
            </a:endParaRPr>
          </a:p>
        </p:txBody>
      </p:sp>
      <p:sp>
        <p:nvSpPr>
          <p:cNvPr id="26638" name="Rectangle 14">
            <a:extLst>
              <a:ext uri="{FF2B5EF4-FFF2-40B4-BE49-F238E27FC236}">
                <a16:creationId xmlns:a16="http://schemas.microsoft.com/office/drawing/2014/main" id="{C3CA9625-24A7-7445-9D6C-FE6905F641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29000" y="2819400"/>
            <a:ext cx="914400" cy="304800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2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/>
            <a:r>
              <a:rPr lang="en-US" altLang="en-US" sz="1600">
                <a:latin typeface="Calibri" panose="020F0502020204030204" pitchFamily="34" charset="0"/>
              </a:rPr>
              <a:t>Router 2</a:t>
            </a:r>
            <a:endParaRPr lang="en-US" altLang="en-US" sz="1600">
              <a:latin typeface="Times" pitchFamily="2" charset="0"/>
            </a:endParaRPr>
          </a:p>
        </p:txBody>
      </p:sp>
      <p:sp>
        <p:nvSpPr>
          <p:cNvPr id="26639" name="Rectangle 15">
            <a:extLst>
              <a:ext uri="{FF2B5EF4-FFF2-40B4-BE49-F238E27FC236}">
                <a16:creationId xmlns:a16="http://schemas.microsoft.com/office/drawing/2014/main" id="{7359ED39-34C0-DC48-864C-1B05CE446F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00600" y="4038600"/>
            <a:ext cx="914400" cy="304800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2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/>
            <a:r>
              <a:rPr lang="en-US" altLang="en-US" sz="1600">
                <a:latin typeface="Calibri" panose="020F0502020204030204" pitchFamily="34" charset="0"/>
              </a:rPr>
              <a:t>Router 4</a:t>
            </a:r>
            <a:endParaRPr lang="en-US" altLang="en-US" sz="1600">
              <a:latin typeface="Times" pitchFamily="2" charset="0"/>
            </a:endParaRPr>
          </a:p>
        </p:txBody>
      </p:sp>
      <p:sp>
        <p:nvSpPr>
          <p:cNvPr id="26640" name="Text Box 16">
            <a:extLst>
              <a:ext uri="{FF2B5EF4-FFF2-40B4-BE49-F238E27FC236}">
                <a16:creationId xmlns:a16="http://schemas.microsoft.com/office/drawing/2014/main" id="{43F5717C-49C3-4241-973A-8E7A6517CA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2438400"/>
            <a:ext cx="860425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600">
                <a:latin typeface="Calibri" panose="020F0502020204030204" pitchFamily="34" charset="0"/>
              </a:rPr>
              <a:t>10.0.0.1</a:t>
            </a:r>
          </a:p>
        </p:txBody>
      </p:sp>
      <p:sp>
        <p:nvSpPr>
          <p:cNvPr id="26641" name="Text Box 17">
            <a:extLst>
              <a:ext uri="{FF2B5EF4-FFF2-40B4-BE49-F238E27FC236}">
                <a16:creationId xmlns:a16="http://schemas.microsoft.com/office/drawing/2014/main" id="{59D0C8D4-B16C-6A49-A77E-F4EA1C5C54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4343400"/>
            <a:ext cx="860425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600">
                <a:latin typeface="Calibri" panose="020F0502020204030204" pitchFamily="34" charset="0"/>
              </a:rPr>
              <a:t>10.0.0.1</a:t>
            </a:r>
          </a:p>
        </p:txBody>
      </p:sp>
      <p:sp>
        <p:nvSpPr>
          <p:cNvPr id="26642" name="Text Box 18">
            <a:extLst>
              <a:ext uri="{FF2B5EF4-FFF2-40B4-BE49-F238E27FC236}">
                <a16:creationId xmlns:a16="http://schemas.microsoft.com/office/drawing/2014/main" id="{83D9AD93-9784-C14D-8228-3B4497F6B6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71800" y="2438400"/>
            <a:ext cx="1171575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/>
            <a:r>
              <a:rPr lang="en-US" altLang="en-US" sz="1600">
                <a:latin typeface="Calibri" panose="020F0502020204030204" pitchFamily="34" charset="0"/>
              </a:rPr>
              <a:t>192.168.0.1</a:t>
            </a:r>
          </a:p>
        </p:txBody>
      </p:sp>
      <p:sp>
        <p:nvSpPr>
          <p:cNvPr id="26643" name="Text Box 19">
            <a:extLst>
              <a:ext uri="{FF2B5EF4-FFF2-40B4-BE49-F238E27FC236}">
                <a16:creationId xmlns:a16="http://schemas.microsoft.com/office/drawing/2014/main" id="{2A741E0D-FCF3-0946-BEA8-2B23D5EB6A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71800" y="4343400"/>
            <a:ext cx="1171575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/>
            <a:r>
              <a:rPr lang="en-US" altLang="en-US" sz="1600">
                <a:latin typeface="Calibri" panose="020F0502020204030204" pitchFamily="34" charset="0"/>
              </a:rPr>
              <a:t>192.168.0.2</a:t>
            </a:r>
          </a:p>
        </p:txBody>
      </p:sp>
      <p:sp>
        <p:nvSpPr>
          <p:cNvPr id="26644" name="Freeform 22">
            <a:extLst>
              <a:ext uri="{FF2B5EF4-FFF2-40B4-BE49-F238E27FC236}">
                <a16:creationId xmlns:a16="http://schemas.microsoft.com/office/drawing/2014/main" id="{FF8C70C7-4F9A-C145-88EE-06DCE9AF78BE}"/>
              </a:ext>
            </a:extLst>
          </p:cNvPr>
          <p:cNvSpPr>
            <a:spLocks/>
          </p:cNvSpPr>
          <p:nvPr/>
        </p:nvSpPr>
        <p:spPr bwMode="auto">
          <a:xfrm>
            <a:off x="1371600" y="3733800"/>
            <a:ext cx="3352800" cy="2438400"/>
          </a:xfrm>
          <a:custGeom>
            <a:avLst/>
            <a:gdLst>
              <a:gd name="T0" fmla="*/ 2147483647 w 2112"/>
              <a:gd name="T1" fmla="*/ 0 h 1536"/>
              <a:gd name="T2" fmla="*/ 2147483647 w 2112"/>
              <a:gd name="T3" fmla="*/ 2147483647 h 1536"/>
              <a:gd name="T4" fmla="*/ 2147483647 w 2112"/>
              <a:gd name="T5" fmla="*/ 2147483647 h 1536"/>
              <a:gd name="T6" fmla="*/ 2147483647 w 2112"/>
              <a:gd name="T7" fmla="*/ 2147483647 h 1536"/>
              <a:gd name="T8" fmla="*/ 0 w 2112"/>
              <a:gd name="T9" fmla="*/ 2147483647 h 1536"/>
              <a:gd name="T10" fmla="*/ 0 w 2112"/>
              <a:gd name="T11" fmla="*/ 2147483647 h 1536"/>
              <a:gd name="T12" fmla="*/ 2147483647 w 2112"/>
              <a:gd name="T13" fmla="*/ 2147483647 h 1536"/>
              <a:gd name="T14" fmla="*/ 2147483647 w 2112"/>
              <a:gd name="T15" fmla="*/ 0 h 1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2112"/>
              <a:gd name="T25" fmla="*/ 0 h 1536"/>
              <a:gd name="T26" fmla="*/ 2112 w 2112"/>
              <a:gd name="T27" fmla="*/ 1536 h 1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12" h="1536">
                <a:moveTo>
                  <a:pt x="576" y="0"/>
                </a:moveTo>
                <a:lnTo>
                  <a:pt x="480" y="720"/>
                </a:lnTo>
                <a:lnTo>
                  <a:pt x="2112" y="720"/>
                </a:lnTo>
                <a:lnTo>
                  <a:pt x="2112" y="1536"/>
                </a:lnTo>
                <a:lnTo>
                  <a:pt x="0" y="1536"/>
                </a:lnTo>
                <a:lnTo>
                  <a:pt x="0" y="720"/>
                </a:lnTo>
                <a:lnTo>
                  <a:pt x="288" y="720"/>
                </a:lnTo>
                <a:lnTo>
                  <a:pt x="576" y="0"/>
                </a:lnTo>
                <a:close/>
              </a:path>
            </a:pathLst>
          </a:custGeom>
          <a:solidFill>
            <a:schemeClr val="bg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26645" name="Text Box 23">
            <a:extLst>
              <a:ext uri="{FF2B5EF4-FFF2-40B4-BE49-F238E27FC236}">
                <a16:creationId xmlns:a16="http://schemas.microsoft.com/office/drawing/2014/main" id="{93D11461-57E3-9F46-B225-B8D522EEA1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47800" y="4968875"/>
            <a:ext cx="3152775" cy="1138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tabLst>
                <a:tab pos="858838" algn="l"/>
                <a:tab pos="1376363" algn="l"/>
                <a:tab pos="2398713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tabLst>
                <a:tab pos="858838" algn="l"/>
                <a:tab pos="1376363" algn="l"/>
                <a:tab pos="2398713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tabLst>
                <a:tab pos="858838" algn="l"/>
                <a:tab pos="1376363" algn="l"/>
                <a:tab pos="2398713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tabLst>
                <a:tab pos="858838" algn="l"/>
                <a:tab pos="1376363" algn="l"/>
                <a:tab pos="2398713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tabLst>
                <a:tab pos="858838" algn="l"/>
                <a:tab pos="1376363" algn="l"/>
                <a:tab pos="2398713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858838" algn="l"/>
                <a:tab pos="1376363" algn="l"/>
                <a:tab pos="2398713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858838" algn="l"/>
                <a:tab pos="1376363" algn="l"/>
                <a:tab pos="2398713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858838" algn="l"/>
                <a:tab pos="1376363" algn="l"/>
                <a:tab pos="2398713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858838" algn="l"/>
                <a:tab pos="1376363" algn="l"/>
                <a:tab pos="2398713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200" b="1">
                <a:latin typeface="Calibri" panose="020F0502020204030204" pitchFamily="34" charset="0"/>
              </a:rPr>
              <a:t>Routing Table from Router 1:</a:t>
            </a:r>
          </a:p>
          <a:p>
            <a:pPr eaLnBrk="1" hangingPunct="1"/>
            <a:endParaRPr lang="en-US" altLang="en-US" sz="800" b="1">
              <a:latin typeface="Calibri" panose="020F0502020204030204" pitchFamily="34" charset="0"/>
            </a:endParaRPr>
          </a:p>
          <a:p>
            <a:pPr eaLnBrk="1" hangingPunct="1"/>
            <a:r>
              <a:rPr lang="en-US" altLang="en-US" sz="1200" b="1">
                <a:latin typeface="Calibri" panose="020F0502020204030204" pitchFamily="34" charset="0"/>
              </a:rPr>
              <a:t>Destination	Mask	Next-Hop	Distance</a:t>
            </a:r>
          </a:p>
          <a:p>
            <a:pPr eaLnBrk="1" hangingPunct="1"/>
            <a:r>
              <a:rPr lang="en-US" altLang="en-US" sz="1200" b="1">
                <a:latin typeface="Calibri" panose="020F0502020204030204" pitchFamily="34" charset="0"/>
              </a:rPr>
              <a:t>192.168.0.0	/29	127.0.0.1	0</a:t>
            </a:r>
          </a:p>
          <a:p>
            <a:pPr eaLnBrk="1" hangingPunct="1"/>
            <a:r>
              <a:rPr lang="en-US" altLang="en-US" sz="1200" b="1">
                <a:solidFill>
                  <a:srgbClr val="0000FF"/>
                </a:solidFill>
                <a:latin typeface="Calibri" panose="020F0502020204030204" pitchFamily="34" charset="0"/>
              </a:rPr>
              <a:t>10.0.0.1	/32	192.168.0.1	1</a:t>
            </a:r>
          </a:p>
          <a:p>
            <a:pPr eaLnBrk="1" hangingPunct="1"/>
            <a:r>
              <a:rPr lang="en-US" altLang="en-US" sz="1200" b="1">
                <a:latin typeface="Calibri" panose="020F0502020204030204" pitchFamily="34" charset="0"/>
              </a:rPr>
              <a:t>10.0.0.1	/32	192.168.0.2	2</a:t>
            </a:r>
          </a:p>
        </p:txBody>
      </p:sp>
      <p:sp>
        <p:nvSpPr>
          <p:cNvPr id="22" name="Rectangle 10">
            <a:extLst>
              <a:ext uri="{FF2B5EF4-FFF2-40B4-BE49-F238E27FC236}">
                <a16:creationId xmlns:a16="http://schemas.microsoft.com/office/drawing/2014/main" id="{A3AEED14-92C2-174A-B5A2-7EFCB75A42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00600" y="5105400"/>
            <a:ext cx="914400" cy="304800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2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/>
            <a:r>
              <a:rPr lang="en-US" altLang="en-US" sz="1600">
                <a:latin typeface="Calibri" panose="020F0502020204030204" pitchFamily="34" charset="0"/>
              </a:rPr>
              <a:t>Client</a:t>
            </a:r>
            <a:endParaRPr lang="en-US" altLang="en-US" sz="1600">
              <a:latin typeface="Times" pitchFamily="2" charset="0"/>
            </a:endParaRPr>
          </a:p>
        </p:txBody>
      </p:sp>
      <p:sp>
        <p:nvSpPr>
          <p:cNvPr id="26647" name="Rectangle 9">
            <a:extLst>
              <a:ext uri="{FF2B5EF4-FFF2-40B4-BE49-F238E27FC236}">
                <a16:creationId xmlns:a16="http://schemas.microsoft.com/office/drawing/2014/main" id="{95FCCBA3-4FBD-7349-9A31-57A26C1ACD2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IP anycast in action</a:t>
            </a:r>
          </a:p>
        </p:txBody>
      </p:sp>
      <p:sp>
        <p:nvSpPr>
          <p:cNvPr id="26648" name="Slide Number Placeholder 3">
            <a:extLst>
              <a:ext uri="{FF2B5EF4-FFF2-40B4-BE49-F238E27FC236}">
                <a16:creationId xmlns:a16="http://schemas.microsoft.com/office/drawing/2014/main" id="{5C65E9BD-4FD3-164A-9405-59F64085BD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0D7C3054-A97E-AD4A-95F8-3E97A24922DB}" type="slidenum">
              <a:rPr lang="en-US" altLang="en-US" sz="1200">
                <a:solidFill>
                  <a:srgbClr val="898989"/>
                </a:solidFill>
                <a:latin typeface="Calibri" panose="020F0502020204030204" pitchFamily="34" charset="0"/>
              </a:rPr>
              <a:pPr eaLnBrk="1" hangingPunct="1"/>
              <a:t>10</a:t>
            </a:fld>
            <a:endParaRPr lang="en-US" altLang="en-US" sz="1200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Line 2">
            <a:extLst>
              <a:ext uri="{FF2B5EF4-FFF2-40B4-BE49-F238E27FC236}">
                <a16:creationId xmlns:a16="http://schemas.microsoft.com/office/drawing/2014/main" id="{0FC533FC-2F00-AC45-9EF9-6F3E81F13437}"/>
              </a:ext>
            </a:extLst>
          </p:cNvPr>
          <p:cNvSpPr>
            <a:spLocks noChangeShapeType="1"/>
          </p:cNvSpPr>
          <p:nvPr/>
        </p:nvSpPr>
        <p:spPr bwMode="auto">
          <a:xfrm>
            <a:off x="1447800" y="3581400"/>
            <a:ext cx="1219200" cy="0"/>
          </a:xfrm>
          <a:prstGeom prst="line">
            <a:avLst/>
          </a:prstGeom>
          <a:noFill/>
          <a:ln w="5715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51" name="Line 3">
            <a:extLst>
              <a:ext uri="{FF2B5EF4-FFF2-40B4-BE49-F238E27FC236}">
                <a16:creationId xmlns:a16="http://schemas.microsoft.com/office/drawing/2014/main" id="{796DA60C-3B30-F14D-BFF9-6FF7C4D4799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286000" y="2971800"/>
            <a:ext cx="1600200" cy="609600"/>
          </a:xfrm>
          <a:prstGeom prst="line">
            <a:avLst/>
          </a:prstGeom>
          <a:noFill/>
          <a:ln w="571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52" name="Line 4">
            <a:extLst>
              <a:ext uri="{FF2B5EF4-FFF2-40B4-BE49-F238E27FC236}">
                <a16:creationId xmlns:a16="http://schemas.microsoft.com/office/drawing/2014/main" id="{E1D5F892-6326-584D-9F55-06289325B209}"/>
              </a:ext>
            </a:extLst>
          </p:cNvPr>
          <p:cNvSpPr>
            <a:spLocks noChangeShapeType="1"/>
          </p:cNvSpPr>
          <p:nvPr/>
        </p:nvSpPr>
        <p:spPr bwMode="auto">
          <a:xfrm>
            <a:off x="2286000" y="3581400"/>
            <a:ext cx="1600200" cy="609600"/>
          </a:xfrm>
          <a:prstGeom prst="line">
            <a:avLst/>
          </a:prstGeom>
          <a:noFill/>
          <a:ln w="5715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53" name="Rectangle 5">
            <a:extLst>
              <a:ext uri="{FF2B5EF4-FFF2-40B4-BE49-F238E27FC236}">
                <a16:creationId xmlns:a16="http://schemas.microsoft.com/office/drawing/2014/main" id="{8A4817DD-00D3-CC43-9170-08C0C36465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5000" y="3429000"/>
            <a:ext cx="914400" cy="304800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2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/>
            <a:r>
              <a:rPr lang="en-US" altLang="en-US" sz="1600">
                <a:latin typeface="Calibri" panose="020F0502020204030204" pitchFamily="34" charset="0"/>
              </a:rPr>
              <a:t>Router 1</a:t>
            </a:r>
            <a:endParaRPr lang="en-US" altLang="en-US" sz="1600">
              <a:latin typeface="Times" pitchFamily="2" charset="0"/>
            </a:endParaRPr>
          </a:p>
        </p:txBody>
      </p:sp>
      <p:sp>
        <p:nvSpPr>
          <p:cNvPr id="27654" name="Line 7">
            <a:extLst>
              <a:ext uri="{FF2B5EF4-FFF2-40B4-BE49-F238E27FC236}">
                <a16:creationId xmlns:a16="http://schemas.microsoft.com/office/drawing/2014/main" id="{4587AC89-7672-7840-BE84-CC6F845CFE38}"/>
              </a:ext>
            </a:extLst>
          </p:cNvPr>
          <p:cNvSpPr>
            <a:spLocks noChangeShapeType="1"/>
          </p:cNvSpPr>
          <p:nvPr/>
        </p:nvSpPr>
        <p:spPr bwMode="auto">
          <a:xfrm>
            <a:off x="4038600" y="4191000"/>
            <a:ext cx="2209800" cy="0"/>
          </a:xfrm>
          <a:prstGeom prst="line">
            <a:avLst/>
          </a:prstGeom>
          <a:noFill/>
          <a:ln w="5715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55" name="Line 8">
            <a:extLst>
              <a:ext uri="{FF2B5EF4-FFF2-40B4-BE49-F238E27FC236}">
                <a16:creationId xmlns:a16="http://schemas.microsoft.com/office/drawing/2014/main" id="{7383D856-7B6C-4F4A-AD2B-856916181823}"/>
              </a:ext>
            </a:extLst>
          </p:cNvPr>
          <p:cNvSpPr>
            <a:spLocks noChangeShapeType="1"/>
          </p:cNvSpPr>
          <p:nvPr/>
        </p:nvSpPr>
        <p:spPr bwMode="auto">
          <a:xfrm>
            <a:off x="4038600" y="2971800"/>
            <a:ext cx="2209800" cy="0"/>
          </a:xfrm>
          <a:prstGeom prst="line">
            <a:avLst/>
          </a:prstGeom>
          <a:noFill/>
          <a:ln w="571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56" name="Rectangle 10">
            <a:extLst>
              <a:ext uri="{FF2B5EF4-FFF2-40B4-BE49-F238E27FC236}">
                <a16:creationId xmlns:a16="http://schemas.microsoft.com/office/drawing/2014/main" id="{963D0A5A-9BE8-FF4D-B282-930BFCD064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" y="3429000"/>
            <a:ext cx="838200" cy="304800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2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/>
            <a:r>
              <a:rPr lang="en-US" altLang="en-US" sz="1600">
                <a:latin typeface="Calibri" panose="020F0502020204030204" pitchFamily="34" charset="0"/>
              </a:rPr>
              <a:t>Client</a:t>
            </a:r>
            <a:endParaRPr lang="en-US" altLang="en-US" sz="1600">
              <a:latin typeface="Times" pitchFamily="2" charset="0"/>
            </a:endParaRPr>
          </a:p>
        </p:txBody>
      </p:sp>
      <p:sp>
        <p:nvSpPr>
          <p:cNvPr id="27657" name="Rectangle 11">
            <a:extLst>
              <a:ext uri="{FF2B5EF4-FFF2-40B4-BE49-F238E27FC236}">
                <a16:creationId xmlns:a16="http://schemas.microsoft.com/office/drawing/2014/main" id="{64E08D0B-5B5D-1349-BA20-BBCEE2D1681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72200" y="2819400"/>
            <a:ext cx="2286000" cy="304800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2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/>
            <a:r>
              <a:rPr lang="en-US" altLang="en-US" sz="1600">
                <a:latin typeface="Calibri" panose="020F0502020204030204" pitchFamily="34" charset="0"/>
              </a:rPr>
              <a:t>Server Instance A</a:t>
            </a:r>
            <a:endParaRPr lang="en-US" altLang="en-US" sz="1600">
              <a:latin typeface="Times" pitchFamily="2" charset="0"/>
            </a:endParaRPr>
          </a:p>
        </p:txBody>
      </p:sp>
      <p:sp>
        <p:nvSpPr>
          <p:cNvPr id="27658" name="Rectangle 12">
            <a:extLst>
              <a:ext uri="{FF2B5EF4-FFF2-40B4-BE49-F238E27FC236}">
                <a16:creationId xmlns:a16="http://schemas.microsoft.com/office/drawing/2014/main" id="{C81B0E39-BB84-304F-B205-4891D4BF45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72200" y="4038600"/>
            <a:ext cx="2286000" cy="304800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2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/>
            <a:r>
              <a:rPr lang="en-US" altLang="en-US" sz="1600">
                <a:latin typeface="Calibri" panose="020F0502020204030204" pitchFamily="34" charset="0"/>
              </a:rPr>
              <a:t>Server Instance B</a:t>
            </a:r>
            <a:endParaRPr lang="en-US" altLang="en-US" sz="1600">
              <a:latin typeface="Times" pitchFamily="2" charset="0"/>
            </a:endParaRPr>
          </a:p>
        </p:txBody>
      </p:sp>
      <p:sp>
        <p:nvSpPr>
          <p:cNvPr id="27659" name="Rectangle 13">
            <a:extLst>
              <a:ext uri="{FF2B5EF4-FFF2-40B4-BE49-F238E27FC236}">
                <a16:creationId xmlns:a16="http://schemas.microsoft.com/office/drawing/2014/main" id="{7CBE0FCD-3318-E94A-A41C-58D04F6BD4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29000" y="4038600"/>
            <a:ext cx="914400" cy="304800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2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/>
            <a:r>
              <a:rPr lang="en-US" altLang="en-US" sz="1600">
                <a:latin typeface="Calibri" panose="020F0502020204030204" pitchFamily="34" charset="0"/>
              </a:rPr>
              <a:t>Router 3</a:t>
            </a:r>
            <a:endParaRPr lang="en-US" altLang="en-US" sz="1600">
              <a:latin typeface="Times" pitchFamily="2" charset="0"/>
            </a:endParaRPr>
          </a:p>
        </p:txBody>
      </p:sp>
      <p:sp>
        <p:nvSpPr>
          <p:cNvPr id="27660" name="Rectangle 14">
            <a:extLst>
              <a:ext uri="{FF2B5EF4-FFF2-40B4-BE49-F238E27FC236}">
                <a16:creationId xmlns:a16="http://schemas.microsoft.com/office/drawing/2014/main" id="{5C300FA7-1083-4C43-BC37-0D193A9733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29000" y="2819400"/>
            <a:ext cx="914400" cy="304800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2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/>
            <a:r>
              <a:rPr lang="en-US" altLang="en-US" sz="1600">
                <a:latin typeface="Calibri" panose="020F0502020204030204" pitchFamily="34" charset="0"/>
              </a:rPr>
              <a:t>Router 2</a:t>
            </a:r>
            <a:endParaRPr lang="en-US" altLang="en-US" sz="1600">
              <a:latin typeface="Times" pitchFamily="2" charset="0"/>
            </a:endParaRPr>
          </a:p>
        </p:txBody>
      </p:sp>
      <p:sp>
        <p:nvSpPr>
          <p:cNvPr id="27661" name="Text Box 16">
            <a:extLst>
              <a:ext uri="{FF2B5EF4-FFF2-40B4-BE49-F238E27FC236}">
                <a16:creationId xmlns:a16="http://schemas.microsoft.com/office/drawing/2014/main" id="{E2B6F558-646E-6D4D-84F6-14002AA343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2438400"/>
            <a:ext cx="860425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600">
                <a:latin typeface="Calibri" panose="020F0502020204030204" pitchFamily="34" charset="0"/>
              </a:rPr>
              <a:t>10.0.0.1</a:t>
            </a:r>
          </a:p>
        </p:txBody>
      </p:sp>
      <p:sp>
        <p:nvSpPr>
          <p:cNvPr id="27662" name="Text Box 17">
            <a:extLst>
              <a:ext uri="{FF2B5EF4-FFF2-40B4-BE49-F238E27FC236}">
                <a16:creationId xmlns:a16="http://schemas.microsoft.com/office/drawing/2014/main" id="{26624854-285D-6040-A494-30E7D0D9036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4343400"/>
            <a:ext cx="860425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600">
                <a:latin typeface="Calibri" panose="020F0502020204030204" pitchFamily="34" charset="0"/>
              </a:rPr>
              <a:t>10.0.0.1</a:t>
            </a:r>
          </a:p>
        </p:txBody>
      </p:sp>
      <p:sp>
        <p:nvSpPr>
          <p:cNvPr id="27663" name="Text Box 18">
            <a:extLst>
              <a:ext uri="{FF2B5EF4-FFF2-40B4-BE49-F238E27FC236}">
                <a16:creationId xmlns:a16="http://schemas.microsoft.com/office/drawing/2014/main" id="{1548088C-2AED-9C49-ACEA-980389D685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71800" y="2438400"/>
            <a:ext cx="1171575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/>
            <a:r>
              <a:rPr lang="en-US" altLang="en-US" sz="1600">
                <a:latin typeface="Calibri" panose="020F0502020204030204" pitchFamily="34" charset="0"/>
              </a:rPr>
              <a:t>192.168.0.1</a:t>
            </a:r>
          </a:p>
        </p:txBody>
      </p:sp>
      <p:sp>
        <p:nvSpPr>
          <p:cNvPr id="27664" name="Text Box 19">
            <a:extLst>
              <a:ext uri="{FF2B5EF4-FFF2-40B4-BE49-F238E27FC236}">
                <a16:creationId xmlns:a16="http://schemas.microsoft.com/office/drawing/2014/main" id="{442AC20F-2D22-F94C-A84B-47E1CF4479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71800" y="4343400"/>
            <a:ext cx="1171575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/>
            <a:r>
              <a:rPr lang="en-US" altLang="en-US" sz="1600">
                <a:latin typeface="Calibri" panose="020F0502020204030204" pitchFamily="34" charset="0"/>
              </a:rPr>
              <a:t>192.168.0.2</a:t>
            </a:r>
          </a:p>
        </p:txBody>
      </p:sp>
      <p:sp>
        <p:nvSpPr>
          <p:cNvPr id="27665" name="Freeform 22">
            <a:extLst>
              <a:ext uri="{FF2B5EF4-FFF2-40B4-BE49-F238E27FC236}">
                <a16:creationId xmlns:a16="http://schemas.microsoft.com/office/drawing/2014/main" id="{440F8C71-53B8-4841-A6BE-1883142670E1}"/>
              </a:ext>
            </a:extLst>
          </p:cNvPr>
          <p:cNvSpPr>
            <a:spLocks/>
          </p:cNvSpPr>
          <p:nvPr/>
        </p:nvSpPr>
        <p:spPr bwMode="auto">
          <a:xfrm>
            <a:off x="1371600" y="3733800"/>
            <a:ext cx="3352800" cy="2438400"/>
          </a:xfrm>
          <a:custGeom>
            <a:avLst/>
            <a:gdLst>
              <a:gd name="T0" fmla="*/ 2147483647 w 2112"/>
              <a:gd name="T1" fmla="*/ 0 h 1536"/>
              <a:gd name="T2" fmla="*/ 2147483647 w 2112"/>
              <a:gd name="T3" fmla="*/ 2147483647 h 1536"/>
              <a:gd name="T4" fmla="*/ 2147483647 w 2112"/>
              <a:gd name="T5" fmla="*/ 2147483647 h 1536"/>
              <a:gd name="T6" fmla="*/ 2147483647 w 2112"/>
              <a:gd name="T7" fmla="*/ 2147483647 h 1536"/>
              <a:gd name="T8" fmla="*/ 0 w 2112"/>
              <a:gd name="T9" fmla="*/ 2147483647 h 1536"/>
              <a:gd name="T10" fmla="*/ 0 w 2112"/>
              <a:gd name="T11" fmla="*/ 2147483647 h 1536"/>
              <a:gd name="T12" fmla="*/ 2147483647 w 2112"/>
              <a:gd name="T13" fmla="*/ 2147483647 h 1536"/>
              <a:gd name="T14" fmla="*/ 2147483647 w 2112"/>
              <a:gd name="T15" fmla="*/ 0 h 1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2112"/>
              <a:gd name="T25" fmla="*/ 0 h 1536"/>
              <a:gd name="T26" fmla="*/ 2112 w 2112"/>
              <a:gd name="T27" fmla="*/ 1536 h 1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12" h="1536">
                <a:moveTo>
                  <a:pt x="576" y="0"/>
                </a:moveTo>
                <a:lnTo>
                  <a:pt x="480" y="720"/>
                </a:lnTo>
                <a:lnTo>
                  <a:pt x="2112" y="720"/>
                </a:lnTo>
                <a:lnTo>
                  <a:pt x="2112" y="1536"/>
                </a:lnTo>
                <a:lnTo>
                  <a:pt x="0" y="1536"/>
                </a:lnTo>
                <a:lnTo>
                  <a:pt x="0" y="720"/>
                </a:lnTo>
                <a:lnTo>
                  <a:pt x="288" y="720"/>
                </a:lnTo>
                <a:lnTo>
                  <a:pt x="576" y="0"/>
                </a:lnTo>
                <a:close/>
              </a:path>
            </a:pathLst>
          </a:custGeom>
          <a:solidFill>
            <a:schemeClr val="bg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27666" name="Text Box 23">
            <a:extLst>
              <a:ext uri="{FF2B5EF4-FFF2-40B4-BE49-F238E27FC236}">
                <a16:creationId xmlns:a16="http://schemas.microsoft.com/office/drawing/2014/main" id="{4DB196EC-CA44-114B-AF0B-AC28CA0000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47800" y="4968875"/>
            <a:ext cx="3152775" cy="1138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tabLst>
                <a:tab pos="858838" algn="l"/>
                <a:tab pos="1376363" algn="l"/>
                <a:tab pos="2398713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tabLst>
                <a:tab pos="858838" algn="l"/>
                <a:tab pos="1376363" algn="l"/>
                <a:tab pos="2398713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tabLst>
                <a:tab pos="858838" algn="l"/>
                <a:tab pos="1376363" algn="l"/>
                <a:tab pos="2398713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tabLst>
                <a:tab pos="858838" algn="l"/>
                <a:tab pos="1376363" algn="l"/>
                <a:tab pos="2398713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tabLst>
                <a:tab pos="858838" algn="l"/>
                <a:tab pos="1376363" algn="l"/>
                <a:tab pos="2398713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858838" algn="l"/>
                <a:tab pos="1376363" algn="l"/>
                <a:tab pos="2398713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858838" algn="l"/>
                <a:tab pos="1376363" algn="l"/>
                <a:tab pos="2398713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858838" algn="l"/>
                <a:tab pos="1376363" algn="l"/>
                <a:tab pos="2398713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858838" algn="l"/>
                <a:tab pos="1376363" algn="l"/>
                <a:tab pos="2398713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200" b="1">
                <a:latin typeface="Calibri" panose="020F0502020204030204" pitchFamily="34" charset="0"/>
              </a:rPr>
              <a:t>Routing Table from Router 1:</a:t>
            </a:r>
          </a:p>
          <a:p>
            <a:pPr eaLnBrk="1" hangingPunct="1"/>
            <a:endParaRPr lang="en-US" altLang="en-US" sz="800" b="1">
              <a:latin typeface="Calibri" panose="020F0502020204030204" pitchFamily="34" charset="0"/>
            </a:endParaRPr>
          </a:p>
          <a:p>
            <a:pPr eaLnBrk="1" hangingPunct="1"/>
            <a:r>
              <a:rPr lang="en-US" altLang="en-US" sz="1200" b="1">
                <a:latin typeface="Calibri" panose="020F0502020204030204" pitchFamily="34" charset="0"/>
              </a:rPr>
              <a:t>Destination	Mask	Next-Hop	Distance</a:t>
            </a:r>
          </a:p>
          <a:p>
            <a:pPr eaLnBrk="1" hangingPunct="1"/>
            <a:r>
              <a:rPr lang="en-US" altLang="en-US" sz="1200" b="1">
                <a:latin typeface="Calibri" panose="020F0502020204030204" pitchFamily="34" charset="0"/>
              </a:rPr>
              <a:t>192.168.0.0	/29	127.0.0.1	0</a:t>
            </a:r>
          </a:p>
          <a:p>
            <a:pPr eaLnBrk="1" hangingPunct="1"/>
            <a:r>
              <a:rPr lang="en-US" altLang="en-US" sz="1200" b="1">
                <a:latin typeface="Calibri" panose="020F0502020204030204" pitchFamily="34" charset="0"/>
              </a:rPr>
              <a:t>10.0.0.1	/32	192.168.0.1	1</a:t>
            </a:r>
          </a:p>
          <a:p>
            <a:pPr eaLnBrk="1" hangingPunct="1"/>
            <a:r>
              <a:rPr lang="en-US" altLang="en-US" sz="1200" b="1">
                <a:solidFill>
                  <a:srgbClr val="0000FF"/>
                </a:solidFill>
                <a:latin typeface="Calibri" panose="020F0502020204030204" pitchFamily="34" charset="0"/>
              </a:rPr>
              <a:t>10.0.0.1	/32	192.168.0.2	2</a:t>
            </a:r>
          </a:p>
        </p:txBody>
      </p:sp>
      <p:sp>
        <p:nvSpPr>
          <p:cNvPr id="21" name="Multiply 20">
            <a:extLst>
              <a:ext uri="{FF2B5EF4-FFF2-40B4-BE49-F238E27FC236}">
                <a16:creationId xmlns:a16="http://schemas.microsoft.com/office/drawing/2014/main" id="{47070ECB-4874-BA4B-BE5D-C3E2891C81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71800" y="2819400"/>
            <a:ext cx="381000" cy="762000"/>
          </a:xfrm>
          <a:custGeom>
            <a:avLst/>
            <a:gdLst>
              <a:gd name="T0" fmla="*/ 91507 w 381000"/>
              <a:gd name="T1" fmla="*/ 183013 h 762000"/>
              <a:gd name="T2" fmla="*/ 289493 w 381000"/>
              <a:gd name="T3" fmla="*/ 183013 h 762000"/>
              <a:gd name="T4" fmla="*/ 289493 w 381000"/>
              <a:gd name="T5" fmla="*/ 578987 h 762000"/>
              <a:gd name="T6" fmla="*/ 91507 w 381000"/>
              <a:gd name="T7" fmla="*/ 578987 h 762000"/>
              <a:gd name="T8" fmla="*/ 2 60000 65536"/>
              <a:gd name="T9" fmla="*/ 3 60000 65536"/>
              <a:gd name="T10" fmla="*/ 0 60000 65536"/>
              <a:gd name="T11" fmla="*/ 1 60000 65536"/>
              <a:gd name="T12" fmla="*/ 51431 w 381000"/>
              <a:gd name="T13" fmla="*/ 162976 h 762000"/>
              <a:gd name="T14" fmla="*/ 329569 w 381000"/>
              <a:gd name="T15" fmla="*/ 599024 h 7620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381000" h="762000">
                <a:moveTo>
                  <a:pt x="51431" y="203051"/>
                </a:moveTo>
                <a:lnTo>
                  <a:pt x="131582" y="162976"/>
                </a:lnTo>
                <a:lnTo>
                  <a:pt x="190500" y="280812"/>
                </a:lnTo>
                <a:lnTo>
                  <a:pt x="249418" y="162976"/>
                </a:lnTo>
                <a:lnTo>
                  <a:pt x="329569" y="203051"/>
                </a:lnTo>
                <a:lnTo>
                  <a:pt x="240594" y="381000"/>
                </a:lnTo>
                <a:lnTo>
                  <a:pt x="329569" y="558949"/>
                </a:lnTo>
                <a:lnTo>
                  <a:pt x="249418" y="599024"/>
                </a:lnTo>
                <a:lnTo>
                  <a:pt x="190500" y="481188"/>
                </a:lnTo>
                <a:lnTo>
                  <a:pt x="131582" y="599024"/>
                </a:lnTo>
                <a:lnTo>
                  <a:pt x="51431" y="558949"/>
                </a:lnTo>
                <a:lnTo>
                  <a:pt x="140406" y="381000"/>
                </a:lnTo>
                <a:close/>
              </a:path>
            </a:pathLst>
          </a:custGeom>
          <a:gradFill rotWithShape="1">
            <a:gsLst>
              <a:gs pos="0">
                <a:srgbClr val="FF9A99"/>
              </a:gs>
              <a:gs pos="100000">
                <a:srgbClr val="D1403C"/>
              </a:gs>
            </a:gsLst>
            <a:lin ang="5400000"/>
          </a:gradFill>
          <a:ln w="9525">
            <a:solidFill>
              <a:srgbClr val="BE4B48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chemeClr val="lt1"/>
              </a:solidFill>
              <a:latin typeface="+mn-lt"/>
              <a:ea typeface="+mn-ea"/>
            </a:endParaRPr>
          </a:p>
        </p:txBody>
      </p: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1CBD1F79-C14C-B742-AD61-80E01FFCC1B2}"/>
              </a:ext>
            </a:extLst>
          </p:cNvPr>
          <p:cNvCxnSpPr/>
          <p:nvPr/>
        </p:nvCxnSpPr>
        <p:spPr>
          <a:xfrm>
            <a:off x="1447800" y="5791200"/>
            <a:ext cx="2895600" cy="1588"/>
          </a:xfrm>
          <a:prstGeom prst="line">
            <a:avLst/>
          </a:prstGeom>
          <a:effectLst/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27669" name="Line 2">
            <a:extLst>
              <a:ext uri="{FF2B5EF4-FFF2-40B4-BE49-F238E27FC236}">
                <a16:creationId xmlns:a16="http://schemas.microsoft.com/office/drawing/2014/main" id="{62031DC0-038C-F644-A14B-84E6B404B07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257800" y="4267200"/>
            <a:ext cx="0" cy="1066800"/>
          </a:xfrm>
          <a:prstGeom prst="line">
            <a:avLst/>
          </a:prstGeom>
          <a:noFill/>
          <a:ln w="57150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70" name="Rectangle 15">
            <a:extLst>
              <a:ext uri="{FF2B5EF4-FFF2-40B4-BE49-F238E27FC236}">
                <a16:creationId xmlns:a16="http://schemas.microsoft.com/office/drawing/2014/main" id="{3713B341-0C25-AC4B-B8A5-CC45860704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00600" y="4038600"/>
            <a:ext cx="914400" cy="304800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2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/>
            <a:r>
              <a:rPr lang="en-US" altLang="en-US" sz="1600">
                <a:latin typeface="Calibri" panose="020F0502020204030204" pitchFamily="34" charset="0"/>
              </a:rPr>
              <a:t>Router 4</a:t>
            </a:r>
            <a:endParaRPr lang="en-US" altLang="en-US" sz="1600">
              <a:latin typeface="Times" pitchFamily="2" charset="0"/>
            </a:endParaRPr>
          </a:p>
        </p:txBody>
      </p:sp>
      <p:sp>
        <p:nvSpPr>
          <p:cNvPr id="27671" name="Rectangle 10">
            <a:extLst>
              <a:ext uri="{FF2B5EF4-FFF2-40B4-BE49-F238E27FC236}">
                <a16:creationId xmlns:a16="http://schemas.microsoft.com/office/drawing/2014/main" id="{CC3A260F-030C-B845-A396-C0F835D834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00600" y="5105400"/>
            <a:ext cx="914400" cy="304800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2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/>
            <a:r>
              <a:rPr lang="en-US" altLang="en-US" sz="1600">
                <a:latin typeface="Calibri" panose="020F0502020204030204" pitchFamily="34" charset="0"/>
              </a:rPr>
              <a:t>Client</a:t>
            </a:r>
            <a:endParaRPr lang="en-US" altLang="en-US" sz="1600">
              <a:latin typeface="Times" pitchFamily="2" charset="0"/>
            </a:endParaRPr>
          </a:p>
        </p:txBody>
      </p:sp>
      <p:sp>
        <p:nvSpPr>
          <p:cNvPr id="27672" name="Rectangle 9">
            <a:extLst>
              <a:ext uri="{FF2B5EF4-FFF2-40B4-BE49-F238E27FC236}">
                <a16:creationId xmlns:a16="http://schemas.microsoft.com/office/drawing/2014/main" id="{4D983B78-6288-634A-B9A1-9B401735029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IP anycast in action</a:t>
            </a:r>
          </a:p>
        </p:txBody>
      </p:sp>
      <p:sp>
        <p:nvSpPr>
          <p:cNvPr id="27673" name="Slide Number Placeholder 3">
            <a:extLst>
              <a:ext uri="{FF2B5EF4-FFF2-40B4-BE49-F238E27FC236}">
                <a16:creationId xmlns:a16="http://schemas.microsoft.com/office/drawing/2014/main" id="{4111DEEC-ECE2-BB45-A48E-43344CEBB2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911E9B8F-81CE-7A4E-8CFB-064533B367CD}" type="slidenum">
              <a:rPr lang="en-US" altLang="en-US" sz="1200">
                <a:solidFill>
                  <a:srgbClr val="898989"/>
                </a:solidFill>
                <a:latin typeface="Calibri" panose="020F0502020204030204" pitchFamily="34" charset="0"/>
              </a:rPr>
              <a:pPr eaLnBrk="1" hangingPunct="1"/>
              <a:t>11</a:t>
            </a:fld>
            <a:endParaRPr lang="en-US" altLang="en-US" sz="1200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Freeform 24">
            <a:extLst>
              <a:ext uri="{FF2B5EF4-FFF2-40B4-BE49-F238E27FC236}">
                <a16:creationId xmlns:a16="http://schemas.microsoft.com/office/drawing/2014/main" id="{D4FA6B19-2F7D-C843-BC1E-F14D04FE0DD6}"/>
              </a:ext>
            </a:extLst>
          </p:cNvPr>
          <p:cNvSpPr>
            <a:spLocks/>
          </p:cNvSpPr>
          <p:nvPr/>
        </p:nvSpPr>
        <p:spPr bwMode="auto">
          <a:xfrm>
            <a:off x="3886200" y="2971800"/>
            <a:ext cx="2743200" cy="609600"/>
          </a:xfrm>
          <a:custGeom>
            <a:avLst/>
            <a:gdLst>
              <a:gd name="T0" fmla="*/ 0 w 1728"/>
              <a:gd name="T1" fmla="*/ 0 h 384"/>
              <a:gd name="T2" fmla="*/ 2147483647 w 1728"/>
              <a:gd name="T3" fmla="*/ 0 h 384"/>
              <a:gd name="T4" fmla="*/ 2147483647 w 1728"/>
              <a:gd name="T5" fmla="*/ 2147483647 h 384"/>
              <a:gd name="T6" fmla="*/ 0 60000 65536"/>
              <a:gd name="T7" fmla="*/ 0 60000 65536"/>
              <a:gd name="T8" fmla="*/ 0 60000 65536"/>
              <a:gd name="T9" fmla="*/ 0 w 1728"/>
              <a:gd name="T10" fmla="*/ 0 h 384"/>
              <a:gd name="T11" fmla="*/ 1728 w 1728"/>
              <a:gd name="T12" fmla="*/ 384 h 38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728" h="384">
                <a:moveTo>
                  <a:pt x="0" y="0"/>
                </a:moveTo>
                <a:lnTo>
                  <a:pt x="864" y="0"/>
                </a:lnTo>
                <a:lnTo>
                  <a:pt x="1728" y="384"/>
                </a:lnTo>
              </a:path>
            </a:pathLst>
          </a:cu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28675" name="Line 23">
            <a:extLst>
              <a:ext uri="{FF2B5EF4-FFF2-40B4-BE49-F238E27FC236}">
                <a16:creationId xmlns:a16="http://schemas.microsoft.com/office/drawing/2014/main" id="{69B4925C-8723-2642-A7D3-904A909AC77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257800" y="3581400"/>
            <a:ext cx="1447800" cy="6096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76" name="Line 2">
            <a:extLst>
              <a:ext uri="{FF2B5EF4-FFF2-40B4-BE49-F238E27FC236}">
                <a16:creationId xmlns:a16="http://schemas.microsoft.com/office/drawing/2014/main" id="{59B05B50-BA55-3240-BF47-1EA75F987C89}"/>
              </a:ext>
            </a:extLst>
          </p:cNvPr>
          <p:cNvSpPr>
            <a:spLocks noChangeShapeType="1"/>
          </p:cNvSpPr>
          <p:nvPr/>
        </p:nvSpPr>
        <p:spPr bwMode="auto">
          <a:xfrm>
            <a:off x="1447800" y="3581400"/>
            <a:ext cx="12192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77" name="Line 3">
            <a:extLst>
              <a:ext uri="{FF2B5EF4-FFF2-40B4-BE49-F238E27FC236}">
                <a16:creationId xmlns:a16="http://schemas.microsoft.com/office/drawing/2014/main" id="{F4E20BD2-92FC-D14C-A261-5B9D8E9150E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286000" y="2971800"/>
            <a:ext cx="1600200" cy="6096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78" name="Line 4">
            <a:extLst>
              <a:ext uri="{FF2B5EF4-FFF2-40B4-BE49-F238E27FC236}">
                <a16:creationId xmlns:a16="http://schemas.microsoft.com/office/drawing/2014/main" id="{AE1C5A75-999B-F940-ACD1-84A15BAA23BF}"/>
              </a:ext>
            </a:extLst>
          </p:cNvPr>
          <p:cNvSpPr>
            <a:spLocks noChangeShapeType="1"/>
          </p:cNvSpPr>
          <p:nvPr/>
        </p:nvSpPr>
        <p:spPr bwMode="auto">
          <a:xfrm>
            <a:off x="2286000" y="3581400"/>
            <a:ext cx="1600200" cy="6096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79" name="Rectangle 5">
            <a:extLst>
              <a:ext uri="{FF2B5EF4-FFF2-40B4-BE49-F238E27FC236}">
                <a16:creationId xmlns:a16="http://schemas.microsoft.com/office/drawing/2014/main" id="{256B11F4-F556-6B4E-AABD-06C73F09D6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5000" y="3429000"/>
            <a:ext cx="914400" cy="304800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2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/>
            <a:r>
              <a:rPr lang="en-US" altLang="en-US" sz="1600">
                <a:latin typeface="Calibri" panose="020F0502020204030204" pitchFamily="34" charset="0"/>
              </a:rPr>
              <a:t>Router 1</a:t>
            </a:r>
            <a:endParaRPr lang="en-US" altLang="en-US" sz="1600">
              <a:latin typeface="Times" pitchFamily="2" charset="0"/>
            </a:endParaRPr>
          </a:p>
        </p:txBody>
      </p:sp>
      <p:sp>
        <p:nvSpPr>
          <p:cNvPr id="28680" name="Freeform 6">
            <a:extLst>
              <a:ext uri="{FF2B5EF4-FFF2-40B4-BE49-F238E27FC236}">
                <a16:creationId xmlns:a16="http://schemas.microsoft.com/office/drawing/2014/main" id="{908E1A64-AD84-F641-8F98-5D801ACF276A}"/>
              </a:ext>
            </a:extLst>
          </p:cNvPr>
          <p:cNvSpPr>
            <a:spLocks/>
          </p:cNvSpPr>
          <p:nvPr/>
        </p:nvSpPr>
        <p:spPr bwMode="auto">
          <a:xfrm>
            <a:off x="1371600" y="3733800"/>
            <a:ext cx="3352800" cy="2438400"/>
          </a:xfrm>
          <a:custGeom>
            <a:avLst/>
            <a:gdLst>
              <a:gd name="T0" fmla="*/ 2147483647 w 2112"/>
              <a:gd name="T1" fmla="*/ 0 h 1536"/>
              <a:gd name="T2" fmla="*/ 2147483647 w 2112"/>
              <a:gd name="T3" fmla="*/ 2147483647 h 1536"/>
              <a:gd name="T4" fmla="*/ 2147483647 w 2112"/>
              <a:gd name="T5" fmla="*/ 2147483647 h 1536"/>
              <a:gd name="T6" fmla="*/ 2147483647 w 2112"/>
              <a:gd name="T7" fmla="*/ 2147483647 h 1536"/>
              <a:gd name="T8" fmla="*/ 0 w 2112"/>
              <a:gd name="T9" fmla="*/ 2147483647 h 1536"/>
              <a:gd name="T10" fmla="*/ 0 w 2112"/>
              <a:gd name="T11" fmla="*/ 2147483647 h 1536"/>
              <a:gd name="T12" fmla="*/ 2147483647 w 2112"/>
              <a:gd name="T13" fmla="*/ 2147483647 h 1536"/>
              <a:gd name="T14" fmla="*/ 2147483647 w 2112"/>
              <a:gd name="T15" fmla="*/ 0 h 1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2112"/>
              <a:gd name="T25" fmla="*/ 0 h 1536"/>
              <a:gd name="T26" fmla="*/ 2112 w 2112"/>
              <a:gd name="T27" fmla="*/ 1536 h 1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12" h="1536">
                <a:moveTo>
                  <a:pt x="576" y="0"/>
                </a:moveTo>
                <a:lnTo>
                  <a:pt x="480" y="720"/>
                </a:lnTo>
                <a:lnTo>
                  <a:pt x="2112" y="720"/>
                </a:lnTo>
                <a:lnTo>
                  <a:pt x="2112" y="1536"/>
                </a:lnTo>
                <a:lnTo>
                  <a:pt x="0" y="1536"/>
                </a:lnTo>
                <a:lnTo>
                  <a:pt x="0" y="720"/>
                </a:lnTo>
                <a:lnTo>
                  <a:pt x="288" y="720"/>
                </a:lnTo>
                <a:lnTo>
                  <a:pt x="576" y="0"/>
                </a:lnTo>
                <a:close/>
              </a:path>
            </a:pathLst>
          </a:custGeom>
          <a:solidFill>
            <a:schemeClr val="bg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28681" name="Line 7">
            <a:extLst>
              <a:ext uri="{FF2B5EF4-FFF2-40B4-BE49-F238E27FC236}">
                <a16:creationId xmlns:a16="http://schemas.microsoft.com/office/drawing/2014/main" id="{173949FB-9E42-6241-8F7C-4EF8E669B7DF}"/>
              </a:ext>
            </a:extLst>
          </p:cNvPr>
          <p:cNvSpPr>
            <a:spLocks noChangeShapeType="1"/>
          </p:cNvSpPr>
          <p:nvPr/>
        </p:nvSpPr>
        <p:spPr bwMode="auto">
          <a:xfrm>
            <a:off x="4038600" y="4191000"/>
            <a:ext cx="12192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82" name="Rectangle 10">
            <a:extLst>
              <a:ext uri="{FF2B5EF4-FFF2-40B4-BE49-F238E27FC236}">
                <a16:creationId xmlns:a16="http://schemas.microsoft.com/office/drawing/2014/main" id="{BF872ED4-400D-D44C-A235-BE3C6C4FD4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" y="3429000"/>
            <a:ext cx="838200" cy="304800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2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/>
            <a:r>
              <a:rPr lang="en-US" altLang="en-US" sz="1600">
                <a:latin typeface="Calibri" panose="020F0502020204030204" pitchFamily="34" charset="0"/>
              </a:rPr>
              <a:t>Client</a:t>
            </a:r>
            <a:endParaRPr lang="en-US" altLang="en-US" sz="1600">
              <a:latin typeface="Times" pitchFamily="2" charset="0"/>
            </a:endParaRPr>
          </a:p>
        </p:txBody>
      </p:sp>
      <p:sp>
        <p:nvSpPr>
          <p:cNvPr id="28683" name="Rectangle 11">
            <a:extLst>
              <a:ext uri="{FF2B5EF4-FFF2-40B4-BE49-F238E27FC236}">
                <a16:creationId xmlns:a16="http://schemas.microsoft.com/office/drawing/2014/main" id="{300431C2-B108-794B-A559-22CB30770E9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72200" y="3429000"/>
            <a:ext cx="990600" cy="304800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2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/>
            <a:r>
              <a:rPr lang="en-US" altLang="en-US" sz="1600">
                <a:latin typeface="Calibri" panose="020F0502020204030204" pitchFamily="34" charset="0"/>
              </a:rPr>
              <a:t>Server</a:t>
            </a:r>
            <a:endParaRPr lang="en-US" altLang="en-US" sz="1600">
              <a:latin typeface="Times" pitchFamily="2" charset="0"/>
            </a:endParaRPr>
          </a:p>
        </p:txBody>
      </p:sp>
      <p:sp>
        <p:nvSpPr>
          <p:cNvPr id="28684" name="Rectangle 13">
            <a:extLst>
              <a:ext uri="{FF2B5EF4-FFF2-40B4-BE49-F238E27FC236}">
                <a16:creationId xmlns:a16="http://schemas.microsoft.com/office/drawing/2014/main" id="{2C3ACBF4-CF69-CE46-A0ED-0AC48C644B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29000" y="4038600"/>
            <a:ext cx="914400" cy="304800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2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/>
            <a:r>
              <a:rPr lang="en-US" altLang="en-US" sz="1600">
                <a:latin typeface="Calibri" panose="020F0502020204030204" pitchFamily="34" charset="0"/>
              </a:rPr>
              <a:t>Router 3</a:t>
            </a:r>
            <a:endParaRPr lang="en-US" altLang="en-US" sz="1600">
              <a:latin typeface="Times" pitchFamily="2" charset="0"/>
            </a:endParaRPr>
          </a:p>
        </p:txBody>
      </p:sp>
      <p:sp>
        <p:nvSpPr>
          <p:cNvPr id="28685" name="Rectangle 14">
            <a:extLst>
              <a:ext uri="{FF2B5EF4-FFF2-40B4-BE49-F238E27FC236}">
                <a16:creationId xmlns:a16="http://schemas.microsoft.com/office/drawing/2014/main" id="{D6FA3D7E-15AC-6345-A13A-F9EFC0CA7A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29000" y="2819400"/>
            <a:ext cx="914400" cy="304800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2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/>
            <a:r>
              <a:rPr lang="en-US" altLang="en-US" sz="1600">
                <a:latin typeface="Calibri" panose="020F0502020204030204" pitchFamily="34" charset="0"/>
              </a:rPr>
              <a:t>Router 2</a:t>
            </a:r>
            <a:endParaRPr lang="en-US" altLang="en-US" sz="1600">
              <a:latin typeface="Times" pitchFamily="2" charset="0"/>
            </a:endParaRPr>
          </a:p>
        </p:txBody>
      </p:sp>
      <p:sp>
        <p:nvSpPr>
          <p:cNvPr id="28686" name="Rectangle 15">
            <a:extLst>
              <a:ext uri="{FF2B5EF4-FFF2-40B4-BE49-F238E27FC236}">
                <a16:creationId xmlns:a16="http://schemas.microsoft.com/office/drawing/2014/main" id="{61A5B6D6-3955-E841-84CA-BB0EDA5D04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00600" y="4038600"/>
            <a:ext cx="914400" cy="304800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2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/>
            <a:r>
              <a:rPr lang="en-US" altLang="en-US" sz="1600">
                <a:latin typeface="Calibri" panose="020F0502020204030204" pitchFamily="34" charset="0"/>
              </a:rPr>
              <a:t>Router 4</a:t>
            </a:r>
            <a:endParaRPr lang="en-US" altLang="en-US" sz="1600">
              <a:latin typeface="Times" pitchFamily="2" charset="0"/>
            </a:endParaRPr>
          </a:p>
        </p:txBody>
      </p:sp>
      <p:sp>
        <p:nvSpPr>
          <p:cNvPr id="28687" name="Text Box 16">
            <a:extLst>
              <a:ext uri="{FF2B5EF4-FFF2-40B4-BE49-F238E27FC236}">
                <a16:creationId xmlns:a16="http://schemas.microsoft.com/office/drawing/2014/main" id="{0A97E944-51E8-0747-9664-C981EE64D5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76975" y="3048000"/>
            <a:ext cx="860425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600">
                <a:latin typeface="Calibri" panose="020F0502020204030204" pitchFamily="34" charset="0"/>
              </a:rPr>
              <a:t>10.0.0.1</a:t>
            </a:r>
          </a:p>
        </p:txBody>
      </p:sp>
      <p:sp>
        <p:nvSpPr>
          <p:cNvPr id="28688" name="Text Box 18">
            <a:extLst>
              <a:ext uri="{FF2B5EF4-FFF2-40B4-BE49-F238E27FC236}">
                <a16:creationId xmlns:a16="http://schemas.microsoft.com/office/drawing/2014/main" id="{8A768F1E-142F-2A42-91D5-D9390171B2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71800" y="2438400"/>
            <a:ext cx="1171575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/>
            <a:r>
              <a:rPr lang="en-US" altLang="en-US" sz="1600">
                <a:latin typeface="Calibri" panose="020F0502020204030204" pitchFamily="34" charset="0"/>
              </a:rPr>
              <a:t>192.168.0.1</a:t>
            </a:r>
          </a:p>
        </p:txBody>
      </p:sp>
      <p:sp>
        <p:nvSpPr>
          <p:cNvPr id="28689" name="Text Box 19">
            <a:extLst>
              <a:ext uri="{FF2B5EF4-FFF2-40B4-BE49-F238E27FC236}">
                <a16:creationId xmlns:a16="http://schemas.microsoft.com/office/drawing/2014/main" id="{BD428D29-A4D6-1A45-AA21-E3956583EB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71800" y="4343400"/>
            <a:ext cx="1171575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/>
            <a:r>
              <a:rPr lang="en-US" altLang="en-US" sz="1600">
                <a:latin typeface="Calibri" panose="020F0502020204030204" pitchFamily="34" charset="0"/>
              </a:rPr>
              <a:t>192.168.0.2</a:t>
            </a:r>
          </a:p>
        </p:txBody>
      </p:sp>
      <p:sp>
        <p:nvSpPr>
          <p:cNvPr id="28690" name="Text Box 20">
            <a:extLst>
              <a:ext uri="{FF2B5EF4-FFF2-40B4-BE49-F238E27FC236}">
                <a16:creationId xmlns:a16="http://schemas.microsoft.com/office/drawing/2014/main" id="{349C3E4E-A432-814B-AE82-3CA90CC9BD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47800" y="4968875"/>
            <a:ext cx="3152775" cy="1138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tabLst>
                <a:tab pos="858838" algn="l"/>
                <a:tab pos="1376363" algn="l"/>
                <a:tab pos="2398713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tabLst>
                <a:tab pos="858838" algn="l"/>
                <a:tab pos="1376363" algn="l"/>
                <a:tab pos="2398713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tabLst>
                <a:tab pos="858838" algn="l"/>
                <a:tab pos="1376363" algn="l"/>
                <a:tab pos="2398713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tabLst>
                <a:tab pos="858838" algn="l"/>
                <a:tab pos="1376363" algn="l"/>
                <a:tab pos="2398713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tabLst>
                <a:tab pos="858838" algn="l"/>
                <a:tab pos="1376363" algn="l"/>
                <a:tab pos="2398713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858838" algn="l"/>
                <a:tab pos="1376363" algn="l"/>
                <a:tab pos="2398713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858838" algn="l"/>
                <a:tab pos="1376363" algn="l"/>
                <a:tab pos="2398713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858838" algn="l"/>
                <a:tab pos="1376363" algn="l"/>
                <a:tab pos="2398713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858838" algn="l"/>
                <a:tab pos="1376363" algn="l"/>
                <a:tab pos="2398713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200" b="1">
                <a:latin typeface="Calibri" panose="020F0502020204030204" pitchFamily="34" charset="0"/>
              </a:rPr>
              <a:t>Routing Table from Router 1:</a:t>
            </a:r>
          </a:p>
          <a:p>
            <a:pPr eaLnBrk="1" hangingPunct="1"/>
            <a:endParaRPr lang="en-US" altLang="en-US" sz="800" b="1">
              <a:latin typeface="Calibri" panose="020F0502020204030204" pitchFamily="34" charset="0"/>
            </a:endParaRPr>
          </a:p>
          <a:p>
            <a:pPr eaLnBrk="1" hangingPunct="1"/>
            <a:r>
              <a:rPr lang="en-US" altLang="en-US" sz="1200" b="1">
                <a:latin typeface="Calibri" panose="020F0502020204030204" pitchFamily="34" charset="0"/>
              </a:rPr>
              <a:t>Destination	Mask	Next-Hop	Distance</a:t>
            </a:r>
          </a:p>
          <a:p>
            <a:pPr eaLnBrk="1" hangingPunct="1"/>
            <a:r>
              <a:rPr lang="en-US" altLang="en-US" sz="1200" b="1">
                <a:latin typeface="Calibri" panose="020F0502020204030204" pitchFamily="34" charset="0"/>
              </a:rPr>
              <a:t>192.168.0.0	/29	127.0.0.1	0</a:t>
            </a:r>
          </a:p>
          <a:p>
            <a:pPr eaLnBrk="1" hangingPunct="1"/>
            <a:r>
              <a:rPr lang="en-US" altLang="en-US" sz="1200" b="1">
                <a:latin typeface="Calibri" panose="020F0502020204030204" pitchFamily="34" charset="0"/>
              </a:rPr>
              <a:t>10.0.0.1	/32	192.168.0.1	1</a:t>
            </a:r>
          </a:p>
          <a:p>
            <a:pPr eaLnBrk="1" hangingPunct="1"/>
            <a:r>
              <a:rPr lang="en-US" altLang="en-US" sz="1200" b="1">
                <a:latin typeface="Calibri" panose="020F0502020204030204" pitchFamily="34" charset="0"/>
              </a:rPr>
              <a:t>10.0.0.1	/32	192.168.0.2	2</a:t>
            </a:r>
          </a:p>
        </p:txBody>
      </p:sp>
      <p:sp>
        <p:nvSpPr>
          <p:cNvPr id="28691" name="Text Box 21">
            <a:extLst>
              <a:ext uri="{FF2B5EF4-FFF2-40B4-BE49-F238E27FC236}">
                <a16:creationId xmlns:a16="http://schemas.microsoft.com/office/drawing/2014/main" id="{EDFF7016-88DB-7F42-8B90-A16EA55389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9263" y="1595438"/>
            <a:ext cx="7399337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>
                <a:latin typeface="Calibri" panose="020F0502020204030204" pitchFamily="34" charset="0"/>
              </a:rPr>
              <a:t>From client/router perspective, topology could as well be:</a:t>
            </a:r>
          </a:p>
        </p:txBody>
      </p:sp>
      <p:sp>
        <p:nvSpPr>
          <p:cNvPr id="28692" name="Rectangle 9">
            <a:extLst>
              <a:ext uri="{FF2B5EF4-FFF2-40B4-BE49-F238E27FC236}">
                <a16:creationId xmlns:a16="http://schemas.microsoft.com/office/drawing/2014/main" id="{07CAE39D-D8C8-B54F-874C-A2066FF7129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IP anycast in action</a:t>
            </a:r>
          </a:p>
        </p:txBody>
      </p:sp>
      <p:sp>
        <p:nvSpPr>
          <p:cNvPr id="28693" name="Slide Number Placeholder 3">
            <a:extLst>
              <a:ext uri="{FF2B5EF4-FFF2-40B4-BE49-F238E27FC236}">
                <a16:creationId xmlns:a16="http://schemas.microsoft.com/office/drawing/2014/main" id="{1E82E315-2378-8740-8588-6573331F7E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78F6A2A2-CBAC-7445-A0AD-8B39CFC4490F}" type="slidenum">
              <a:rPr lang="en-US" altLang="en-US" sz="1200">
                <a:solidFill>
                  <a:srgbClr val="898989"/>
                </a:solidFill>
                <a:latin typeface="Calibri" panose="020F0502020204030204" pitchFamily="34" charset="0"/>
              </a:rPr>
              <a:pPr eaLnBrk="1" hangingPunct="1"/>
              <a:t>12</a:t>
            </a:fld>
            <a:endParaRPr lang="en-US" altLang="en-US" sz="1200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>
            <a:extLst>
              <a:ext uri="{FF2B5EF4-FFF2-40B4-BE49-F238E27FC236}">
                <a16:creationId xmlns:a16="http://schemas.microsoft.com/office/drawing/2014/main" id="{2701D88F-54AF-2D4C-98E7-F1C7EE3E37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775" y="201613"/>
            <a:ext cx="7918450" cy="788987"/>
          </a:xfrm>
        </p:spPr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Downsides of IP anycast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C5670D-278E-4342-9174-8984556E4C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1219200"/>
            <a:ext cx="8458200" cy="4343400"/>
          </a:xfrm>
        </p:spPr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Many Tier-1 ISPs ingress filter prefixes &gt; /24</a:t>
            </a:r>
          </a:p>
          <a:p>
            <a:pPr lvl="1" eaLnBrk="1" hangingPunct="1">
              <a:spcAft>
                <a:spcPts val="1200"/>
              </a:spcAft>
            </a:pPr>
            <a:r>
              <a:rPr lang="en-US" altLang="en-US">
                <a:ea typeface="ＭＳ Ｐゴシック" panose="020B0600070205080204" pitchFamily="34" charset="-128"/>
              </a:rPr>
              <a:t>Publish a /24 to get a “single” anycasted address:  Poor utilization</a:t>
            </a:r>
          </a:p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Scales poorly with the # anycast groups</a:t>
            </a:r>
          </a:p>
          <a:p>
            <a:pPr lvl="1" eaLnBrk="1" hangingPunct="1">
              <a:spcAft>
                <a:spcPts val="1200"/>
              </a:spcAft>
            </a:pPr>
            <a:r>
              <a:rPr lang="en-US" altLang="en-US">
                <a:ea typeface="ＭＳ Ｐゴシック" panose="020B0600070205080204" pitchFamily="34" charset="-128"/>
              </a:rPr>
              <a:t>Each group needs entry in global routing table</a:t>
            </a:r>
          </a:p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Not trivial to deploy</a:t>
            </a:r>
          </a:p>
          <a:p>
            <a:pPr lvl="1" eaLnBrk="1" hangingPunct="1">
              <a:spcAft>
                <a:spcPts val="600"/>
              </a:spcAft>
            </a:pPr>
            <a:r>
              <a:rPr lang="en-US" altLang="en-US">
                <a:ea typeface="ＭＳ Ｐゴシック" panose="020B0600070205080204" pitchFamily="34" charset="-128"/>
              </a:rPr>
              <a:t> Obtain an IP prefix and AS number; speak BGP</a:t>
            </a:r>
          </a:p>
        </p:txBody>
      </p:sp>
      <p:sp>
        <p:nvSpPr>
          <p:cNvPr id="29700" name="Slide Number Placeholder 3">
            <a:extLst>
              <a:ext uri="{FF2B5EF4-FFF2-40B4-BE49-F238E27FC236}">
                <a16:creationId xmlns:a16="http://schemas.microsoft.com/office/drawing/2014/main" id="{B73B7930-C0BC-9845-9463-45170AD799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5E67C8DC-FCAF-EB46-89FA-65329E40294F}" type="slidenum">
              <a:rPr lang="en-US" altLang="en-US" sz="1200">
                <a:solidFill>
                  <a:srgbClr val="898989"/>
                </a:solidFill>
                <a:latin typeface="Calibri" panose="020F0502020204030204" pitchFamily="34" charset="0"/>
              </a:rPr>
              <a:pPr eaLnBrk="1" hangingPunct="1"/>
              <a:t>13</a:t>
            </a:fld>
            <a:endParaRPr lang="en-US" altLang="en-US" sz="1200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>
            <a:extLst>
              <a:ext uri="{FF2B5EF4-FFF2-40B4-BE49-F238E27FC236}">
                <a16:creationId xmlns:a16="http://schemas.microsoft.com/office/drawing/2014/main" id="{BADA9C82-1900-0547-AE3A-A9FF5308D9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775" y="201613"/>
            <a:ext cx="7918450" cy="788987"/>
          </a:xfrm>
        </p:spPr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Downsides of IP anycast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E46BB4-E354-F94C-8B9A-B6898DBBC5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1216025"/>
            <a:ext cx="8610600" cy="4343400"/>
          </a:xfrm>
        </p:spPr>
        <p:txBody>
          <a:bodyPr/>
          <a:lstStyle/>
          <a:p>
            <a:pPr eaLnBrk="1" hangingPunct="1"/>
            <a:r>
              <a:rPr lang="en-US" altLang="en-US" dirty="0">
                <a:ea typeface="ＭＳ Ｐゴシック" panose="020B0600070205080204" pitchFamily="34" charset="-128"/>
              </a:rPr>
              <a:t>Subject to the limitations of IP routing</a:t>
            </a:r>
          </a:p>
          <a:p>
            <a:pPr lvl="1" eaLnBrk="1" hangingPunct="1"/>
            <a:r>
              <a:rPr lang="en-US" altLang="en-US" dirty="0">
                <a:ea typeface="ＭＳ Ｐゴシック" panose="020B0600070205080204" pitchFamily="34" charset="-128"/>
              </a:rPr>
              <a:t>No notion of load or other application-layer metrics</a:t>
            </a:r>
          </a:p>
          <a:p>
            <a:pPr lvl="1" eaLnBrk="1" hangingPunct="1">
              <a:spcAft>
                <a:spcPts val="1800"/>
              </a:spcAft>
            </a:pPr>
            <a:r>
              <a:rPr lang="en-US" altLang="en-US" dirty="0">
                <a:ea typeface="ＭＳ Ｐゴシック" panose="020B0600070205080204" pitchFamily="34" charset="-128"/>
              </a:rPr>
              <a:t>Convergence time can be slow </a:t>
            </a:r>
            <a:r>
              <a:rPr lang="en-US" altLang="en-US" sz="2400" dirty="0">
                <a:ea typeface="ＭＳ Ｐゴシック" panose="020B0600070205080204" pitchFamily="34" charset="-128"/>
              </a:rPr>
              <a:t>(as BGP or IGP converge)</a:t>
            </a:r>
          </a:p>
          <a:p>
            <a:pPr eaLnBrk="1" hangingPunct="1"/>
            <a:r>
              <a:rPr lang="en-US" altLang="en-US" dirty="0">
                <a:ea typeface="ＭＳ Ｐゴシック" panose="020B0600070205080204" pitchFamily="34" charset="-128"/>
              </a:rPr>
              <a:t>Failover doesn’t really work with TCP </a:t>
            </a:r>
          </a:p>
          <a:p>
            <a:pPr lvl="1" eaLnBrk="1" hangingPunct="1"/>
            <a:r>
              <a:rPr lang="en-US" altLang="en-US" dirty="0">
                <a:ea typeface="ＭＳ Ｐゴシック" panose="020B0600070205080204" pitchFamily="34" charset="-128"/>
              </a:rPr>
              <a:t>TCP is stateful:  if switch destination replicas,       other server instances will just respond with RSTs</a:t>
            </a:r>
          </a:p>
          <a:p>
            <a:pPr lvl="1" eaLnBrk="1" hangingPunct="1">
              <a:spcAft>
                <a:spcPts val="1800"/>
              </a:spcAft>
            </a:pPr>
            <a:r>
              <a:rPr lang="en-US" altLang="en-US" dirty="0">
                <a:ea typeface="ＭＳ Ｐゴシック" panose="020B0600070205080204" pitchFamily="34" charset="-128"/>
              </a:rPr>
              <a:t>May react to network changes, even if server online</a:t>
            </a:r>
          </a:p>
          <a:p>
            <a:pPr eaLnBrk="1" hangingPunct="1"/>
            <a:r>
              <a:rPr lang="en-US" altLang="en-US" dirty="0">
                <a:ea typeface="ＭＳ Ｐゴシック" panose="020B0600070205080204" pitchFamily="34" charset="-128"/>
              </a:rPr>
              <a:t>Root nameservers (UDP) </a:t>
            </a:r>
            <a:r>
              <a:rPr lang="en-US" altLang="en-US" dirty="0" err="1">
                <a:ea typeface="ＭＳ Ｐゴシック" panose="020B0600070205080204" pitchFamily="34" charset="-128"/>
              </a:rPr>
              <a:t>anycasted</a:t>
            </a:r>
            <a:r>
              <a:rPr lang="en-US" altLang="en-US" dirty="0">
                <a:ea typeface="ＭＳ Ｐゴシック" panose="020B0600070205080204" pitchFamily="34" charset="-128"/>
              </a:rPr>
              <a:t>, little else</a:t>
            </a:r>
          </a:p>
        </p:txBody>
      </p:sp>
      <p:sp>
        <p:nvSpPr>
          <p:cNvPr id="30724" name="Slide Number Placeholder 3">
            <a:extLst>
              <a:ext uri="{FF2B5EF4-FFF2-40B4-BE49-F238E27FC236}">
                <a16:creationId xmlns:a16="http://schemas.microsoft.com/office/drawing/2014/main" id="{3B1294BC-F075-B143-B393-75C983EFDD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CDFD162E-D944-FE46-A17D-FCEB179CC4E3}" type="slidenum">
              <a:rPr lang="en-US" altLang="en-US" sz="1200">
                <a:solidFill>
                  <a:srgbClr val="898989"/>
                </a:solidFill>
                <a:latin typeface="Calibri" panose="020F0502020204030204" pitchFamily="34" charset="0"/>
              </a:rPr>
              <a:pPr eaLnBrk="1" hangingPunct="1"/>
              <a:t>14</a:t>
            </a:fld>
            <a:endParaRPr lang="en-US" altLang="en-US" sz="1200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7">
            <a:extLst>
              <a:ext uri="{FF2B5EF4-FFF2-40B4-BE49-F238E27FC236}">
                <a16:creationId xmlns:a16="http://schemas.microsoft.com/office/drawing/2014/main" id="{9E0960FD-D1A7-2240-A9CC-962AE66695F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Multicast</a:t>
            </a:r>
          </a:p>
        </p:txBody>
      </p:sp>
      <p:sp>
        <p:nvSpPr>
          <p:cNvPr id="9" name="Subtitle 8">
            <a:extLst>
              <a:ext uri="{FF2B5EF4-FFF2-40B4-BE49-F238E27FC236}">
                <a16:creationId xmlns:a16="http://schemas.microsoft.com/office/drawing/2014/main" id="{84E114DC-2586-B349-AE8F-D2DA16D343C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buFont typeface="Arial" pitchFamily="1" charset="0"/>
              <a:buNone/>
              <a:defRPr/>
            </a:pPr>
            <a:endParaRPr lang="en-US"/>
          </a:p>
        </p:txBody>
      </p:sp>
      <p:sp>
        <p:nvSpPr>
          <p:cNvPr id="31748" name="Slide Number Placeholder 3">
            <a:extLst>
              <a:ext uri="{FF2B5EF4-FFF2-40B4-BE49-F238E27FC236}">
                <a16:creationId xmlns:a16="http://schemas.microsoft.com/office/drawing/2014/main" id="{63F473EF-00D4-704B-B0D5-F69283A64C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01720BC4-FD37-D847-B898-2B3886B26B7B}" type="slidenum">
              <a:rPr lang="en-US" altLang="en-US" sz="1200">
                <a:solidFill>
                  <a:srgbClr val="898989"/>
                </a:solidFill>
                <a:latin typeface="Courier New" panose="02070309020205020404" pitchFamily="49" charset="0"/>
              </a:rPr>
              <a:pPr eaLnBrk="1" hangingPunct="1"/>
              <a:t>15</a:t>
            </a:fld>
            <a:endParaRPr lang="en-US" altLang="en-US" sz="1200">
              <a:solidFill>
                <a:srgbClr val="898989"/>
              </a:solidFill>
              <a:latin typeface="Courier New" panose="02070309020205020404" pitchFamily="49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>
            <a:extLst>
              <a:ext uri="{FF2B5EF4-FFF2-40B4-BE49-F238E27FC236}">
                <a16:creationId xmlns:a16="http://schemas.microsoft.com/office/drawing/2014/main" id="{9471DE6C-9142-7848-B4D1-EBF80DB418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3400" y="0"/>
            <a:ext cx="8229600" cy="1143000"/>
          </a:xfrm>
        </p:spPr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Multicast</a:t>
            </a:r>
          </a:p>
        </p:txBody>
      </p:sp>
      <p:sp>
        <p:nvSpPr>
          <p:cNvPr id="32771" name="Content Placeholder 2">
            <a:extLst>
              <a:ext uri="{FF2B5EF4-FFF2-40B4-BE49-F238E27FC236}">
                <a16:creationId xmlns:a16="http://schemas.microsoft.com/office/drawing/2014/main" id="{AE537EFF-9CB4-EB4C-8C3C-FE20DC6CFA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95400"/>
            <a:ext cx="8458200" cy="5181600"/>
          </a:xfrm>
        </p:spPr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Many receivers</a:t>
            </a:r>
          </a:p>
          <a:p>
            <a:pPr lvl="1">
              <a:spcAft>
                <a:spcPts val="1200"/>
              </a:spcAft>
            </a:pPr>
            <a:r>
              <a:rPr lang="en-US" altLang="en-US">
                <a:ea typeface="ＭＳ Ｐゴシック" panose="020B0600070205080204" pitchFamily="34" charset="-128"/>
              </a:rPr>
              <a:t>Receiving the same content</a:t>
            </a:r>
          </a:p>
          <a:p>
            <a:r>
              <a:rPr lang="en-US" altLang="en-US">
                <a:ea typeface="ＭＳ Ｐゴシック" panose="020B0600070205080204" pitchFamily="34" charset="-128"/>
              </a:rPr>
              <a:t>Applications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Video conferencing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Online gaming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IP television (IPTV)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Financial data feeds</a:t>
            </a:r>
          </a:p>
        </p:txBody>
      </p:sp>
      <p:sp>
        <p:nvSpPr>
          <p:cNvPr id="32772" name="Slide Number Placeholder 3">
            <a:extLst>
              <a:ext uri="{FF2B5EF4-FFF2-40B4-BE49-F238E27FC236}">
                <a16:creationId xmlns:a16="http://schemas.microsoft.com/office/drawing/2014/main" id="{4436F0AE-5D5F-6B42-AADA-F569877860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D299EB72-7289-FE45-B68A-2CE8119FF8EA}" type="slidenum">
              <a:rPr lang="en-US" altLang="en-US" sz="1200">
                <a:solidFill>
                  <a:srgbClr val="898989"/>
                </a:solidFill>
                <a:latin typeface="Courier New" panose="02070309020205020404" pitchFamily="49" charset="0"/>
              </a:rPr>
              <a:pPr eaLnBrk="1" hangingPunct="1"/>
              <a:t>16</a:t>
            </a:fld>
            <a:endParaRPr lang="en-US" altLang="en-US" sz="1200">
              <a:solidFill>
                <a:srgbClr val="898989"/>
              </a:solidFill>
              <a:latin typeface="Courier New" panose="02070309020205020404" pitchFamily="49" charset="0"/>
            </a:endParaRPr>
          </a:p>
        </p:txBody>
      </p:sp>
      <p:pic>
        <p:nvPicPr>
          <p:cNvPr id="32773" name="Picture 6">
            <a:extLst>
              <a:ext uri="{FF2B5EF4-FFF2-40B4-BE49-F238E27FC236}">
                <a16:creationId xmlns:a16="http://schemas.microsoft.com/office/drawing/2014/main" id="{DDCBFAF6-AF89-0440-8801-22CABDC6E5E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59400" y="2133600"/>
            <a:ext cx="3632200" cy="3200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itle 1">
            <a:extLst>
              <a:ext uri="{FF2B5EF4-FFF2-40B4-BE49-F238E27FC236}">
                <a16:creationId xmlns:a16="http://schemas.microsoft.com/office/drawing/2014/main" id="{96FB2642-5CEA-6A46-AF54-0B44C0A40F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3400" y="0"/>
            <a:ext cx="8229600" cy="1143000"/>
          </a:xfrm>
        </p:spPr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Iterated Unicast</a:t>
            </a:r>
          </a:p>
        </p:txBody>
      </p:sp>
      <p:sp>
        <p:nvSpPr>
          <p:cNvPr id="33795" name="Content Placeholder 2">
            <a:extLst>
              <a:ext uri="{FF2B5EF4-FFF2-40B4-BE49-F238E27FC236}">
                <a16:creationId xmlns:a16="http://schemas.microsoft.com/office/drawing/2014/main" id="{0FC5050C-CC22-0E47-ADD4-857C6BA8E5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295400"/>
            <a:ext cx="8458200" cy="5181600"/>
          </a:xfrm>
        </p:spPr>
        <p:txBody>
          <a:bodyPr/>
          <a:lstStyle/>
          <a:p>
            <a:pPr>
              <a:spcAft>
                <a:spcPts val="1200"/>
              </a:spcAft>
            </a:pPr>
            <a:r>
              <a:rPr lang="en-US" altLang="en-US">
                <a:ea typeface="ＭＳ Ｐゴシック" panose="020B0600070205080204" pitchFamily="34" charset="-128"/>
              </a:rPr>
              <a:t>Unicast message to each recipient</a:t>
            </a:r>
          </a:p>
          <a:p>
            <a:r>
              <a:rPr lang="en-US" altLang="en-US">
                <a:ea typeface="ＭＳ Ｐゴシック" panose="020B0600070205080204" pitchFamily="34" charset="-128"/>
              </a:rPr>
              <a:t>Advantages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Simple to implement</a:t>
            </a:r>
          </a:p>
          <a:p>
            <a:pPr lvl="1">
              <a:spcAft>
                <a:spcPts val="1200"/>
              </a:spcAft>
            </a:pPr>
            <a:r>
              <a:rPr lang="en-US" altLang="en-US">
                <a:ea typeface="ＭＳ Ｐゴシック" panose="020B0600070205080204" pitchFamily="34" charset="-128"/>
              </a:rPr>
              <a:t>No modifications to network</a:t>
            </a:r>
          </a:p>
          <a:p>
            <a:r>
              <a:rPr lang="en-US" altLang="en-US">
                <a:ea typeface="ＭＳ Ｐゴシック" panose="020B0600070205080204" pitchFamily="34" charset="-128"/>
              </a:rPr>
              <a:t>Disadvantages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High overhead on sender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Redundant packets on links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Sender must maintain list of receivers</a:t>
            </a:r>
          </a:p>
        </p:txBody>
      </p:sp>
      <p:sp>
        <p:nvSpPr>
          <p:cNvPr id="33796" name="Slide Number Placeholder 3">
            <a:extLst>
              <a:ext uri="{FF2B5EF4-FFF2-40B4-BE49-F238E27FC236}">
                <a16:creationId xmlns:a16="http://schemas.microsoft.com/office/drawing/2014/main" id="{08D0E290-E479-BF46-96ED-280DF88A23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xfrm>
            <a:off x="7391400" y="-60325"/>
            <a:ext cx="21336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8CCAC3A6-D7B8-C944-8BD1-019ECD249AB0}" type="slidenum">
              <a:rPr lang="en-US" altLang="en-US" sz="1200">
                <a:solidFill>
                  <a:srgbClr val="898989"/>
                </a:solidFill>
                <a:latin typeface="Courier New" panose="02070309020205020404" pitchFamily="49" charset="0"/>
              </a:rPr>
              <a:pPr eaLnBrk="1" hangingPunct="1"/>
              <a:t>17</a:t>
            </a:fld>
            <a:endParaRPr lang="en-US" altLang="en-US" sz="1200">
              <a:solidFill>
                <a:srgbClr val="898989"/>
              </a:solidFill>
              <a:latin typeface="Courier New" panose="02070309020205020404" pitchFamily="49" charset="0"/>
            </a:endParaRPr>
          </a:p>
        </p:txBody>
      </p:sp>
      <p:pic>
        <p:nvPicPr>
          <p:cNvPr id="33797" name="Picture 7">
            <a:extLst>
              <a:ext uri="{FF2B5EF4-FFF2-40B4-BE49-F238E27FC236}">
                <a16:creationId xmlns:a16="http://schemas.microsoft.com/office/drawing/2014/main" id="{7C591B9A-01A6-7D40-8585-D25FA4C6D1E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6400" y="2006600"/>
            <a:ext cx="3517900" cy="309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818" name="Picture 6">
            <a:extLst>
              <a:ext uri="{FF2B5EF4-FFF2-40B4-BE49-F238E27FC236}">
                <a16:creationId xmlns:a16="http://schemas.microsoft.com/office/drawing/2014/main" id="{C173125D-A56E-C54E-9438-52932228476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9800" y="2590800"/>
            <a:ext cx="3048000" cy="259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4819" name="Title 1">
            <a:extLst>
              <a:ext uri="{FF2B5EF4-FFF2-40B4-BE49-F238E27FC236}">
                <a16:creationId xmlns:a16="http://schemas.microsoft.com/office/drawing/2014/main" id="{3F2446A4-22ED-3E49-9141-CDBEB7A526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3400" y="0"/>
            <a:ext cx="8229600" cy="1143000"/>
          </a:xfrm>
        </p:spPr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IP Multicast</a:t>
            </a:r>
          </a:p>
        </p:txBody>
      </p:sp>
      <p:sp>
        <p:nvSpPr>
          <p:cNvPr id="34820" name="Content Placeholder 2">
            <a:extLst>
              <a:ext uri="{FF2B5EF4-FFF2-40B4-BE49-F238E27FC236}">
                <a16:creationId xmlns:a16="http://schemas.microsoft.com/office/drawing/2014/main" id="{201D4C4E-2027-B84F-A1A1-3D8F72096A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1295400"/>
            <a:ext cx="8458200" cy="5181600"/>
          </a:xfrm>
        </p:spPr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Embed receiver-driven tree in network layer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Sender sends a single packet to the group</a:t>
            </a:r>
          </a:p>
          <a:p>
            <a:pPr lvl="1">
              <a:spcAft>
                <a:spcPts val="1200"/>
              </a:spcAft>
            </a:pPr>
            <a:r>
              <a:rPr lang="en-US" altLang="en-US">
                <a:ea typeface="ＭＳ Ｐゴシック" panose="020B0600070205080204" pitchFamily="34" charset="-128"/>
              </a:rPr>
              <a:t>Receivers “join” and “leave” the tree</a:t>
            </a:r>
          </a:p>
          <a:p>
            <a:r>
              <a:rPr lang="en-US" altLang="en-US">
                <a:ea typeface="ＭＳ Ｐゴシック" panose="020B0600070205080204" pitchFamily="34" charset="-128"/>
              </a:rPr>
              <a:t>Advantages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Low overhead on the sender</a:t>
            </a:r>
          </a:p>
          <a:p>
            <a:pPr lvl="1">
              <a:spcAft>
                <a:spcPts val="1200"/>
              </a:spcAft>
            </a:pPr>
            <a:r>
              <a:rPr lang="en-US" altLang="en-US">
                <a:ea typeface="ＭＳ Ｐゴシック" panose="020B0600070205080204" pitchFamily="34" charset="-128"/>
              </a:rPr>
              <a:t>Avoids redundant network traffic</a:t>
            </a:r>
          </a:p>
          <a:p>
            <a:r>
              <a:rPr lang="en-US" altLang="en-US">
                <a:ea typeface="ＭＳ Ｐゴシック" panose="020B0600070205080204" pitchFamily="34" charset="-128"/>
              </a:rPr>
              <a:t>Disadvantages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Control-plane protocols for multicast groups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Overhead of duplicating packets in the routers</a:t>
            </a:r>
          </a:p>
        </p:txBody>
      </p:sp>
      <p:sp>
        <p:nvSpPr>
          <p:cNvPr id="34821" name="Slide Number Placeholder 3">
            <a:extLst>
              <a:ext uri="{FF2B5EF4-FFF2-40B4-BE49-F238E27FC236}">
                <a16:creationId xmlns:a16="http://schemas.microsoft.com/office/drawing/2014/main" id="{EA24407C-C547-4743-B6F3-30874849BC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C099FA19-18C8-0241-B939-C8131246DA1B}" type="slidenum">
              <a:rPr lang="en-US" altLang="en-US" sz="1200">
                <a:solidFill>
                  <a:srgbClr val="898989"/>
                </a:solidFill>
                <a:latin typeface="Courier New" panose="02070309020205020404" pitchFamily="49" charset="0"/>
              </a:rPr>
              <a:pPr eaLnBrk="1" hangingPunct="1"/>
              <a:t>18</a:t>
            </a:fld>
            <a:endParaRPr lang="en-US" altLang="en-US" sz="1200">
              <a:solidFill>
                <a:srgbClr val="898989"/>
              </a:solidFill>
              <a:latin typeface="Courier New" panose="02070309020205020404" pitchFamily="49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itle 1">
            <a:extLst>
              <a:ext uri="{FF2B5EF4-FFF2-40B4-BE49-F238E27FC236}">
                <a16:creationId xmlns:a16="http://schemas.microsoft.com/office/drawing/2014/main" id="{F145277F-CB6B-7240-AEBF-D5C22F4F8C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Multicasting messages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B5BB20-FC96-B947-8D01-3B53217A94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990600"/>
            <a:ext cx="8915400" cy="5638800"/>
          </a:xfrm>
        </p:spPr>
        <p:txBody>
          <a:bodyPr/>
          <a:lstStyle/>
          <a:p>
            <a:pPr eaLnBrk="1" hangingPunct="1"/>
            <a:r>
              <a:rPr lang="en-US" altLang="en-US" sz="2800">
                <a:ea typeface="ＭＳ Ｐゴシック" panose="020B0600070205080204" pitchFamily="34" charset="-128"/>
              </a:rPr>
              <a:t>Simple application multicast:  Iterated unicast</a:t>
            </a:r>
          </a:p>
          <a:p>
            <a:pPr lvl="1" eaLnBrk="1" hangingPunct="1"/>
            <a:r>
              <a:rPr lang="en-US" altLang="en-US" sz="2400">
                <a:ea typeface="ＭＳ Ｐゴシック" panose="020B0600070205080204" pitchFamily="34" charset="-128"/>
              </a:rPr>
              <a:t>Client simply unicasts message to every recipient</a:t>
            </a:r>
          </a:p>
          <a:p>
            <a:pPr lvl="1" eaLnBrk="1" hangingPunct="1"/>
            <a:r>
              <a:rPr lang="en-US" altLang="en-US" sz="2400">
                <a:solidFill>
                  <a:srgbClr val="0000FF"/>
                </a:solidFill>
                <a:ea typeface="ＭＳ Ｐゴシック" panose="020B0600070205080204" pitchFamily="34" charset="-128"/>
              </a:rPr>
              <a:t>Pros:  </a:t>
            </a:r>
            <a:r>
              <a:rPr lang="en-US" altLang="en-US" sz="2400">
                <a:ea typeface="ＭＳ Ｐゴシック" panose="020B0600070205080204" pitchFamily="34" charset="-128"/>
              </a:rPr>
              <a:t>simple to implement, no network modifications</a:t>
            </a:r>
          </a:p>
          <a:p>
            <a:pPr lvl="1" eaLnBrk="1" hangingPunct="1">
              <a:spcAft>
                <a:spcPts val="1200"/>
              </a:spcAft>
            </a:pPr>
            <a:r>
              <a:rPr lang="en-US" altLang="en-US" sz="2400">
                <a:solidFill>
                  <a:srgbClr val="FF0000"/>
                </a:solidFill>
                <a:ea typeface="ＭＳ Ｐゴシック" panose="020B0600070205080204" pitchFamily="34" charset="-128"/>
              </a:rPr>
              <a:t>Cons: </a:t>
            </a:r>
            <a:r>
              <a:rPr lang="en-US" altLang="en-US" sz="2400">
                <a:ea typeface="ＭＳ Ｐゴシック" panose="020B0600070205080204" pitchFamily="34" charset="-128"/>
              </a:rPr>
              <a:t>O(n) work on sender, network</a:t>
            </a:r>
            <a:endParaRPr lang="en-US" altLang="en-US">
              <a:ea typeface="ＭＳ Ｐゴシック" panose="020B0600070205080204" pitchFamily="34" charset="-128"/>
            </a:endParaRPr>
          </a:p>
          <a:p>
            <a:pPr eaLnBrk="1" hangingPunct="1"/>
            <a:r>
              <a:rPr lang="en-US" altLang="en-US" sz="2800">
                <a:ea typeface="ＭＳ Ｐゴシック" panose="020B0600070205080204" pitchFamily="34" charset="-128"/>
              </a:rPr>
              <a:t>Advanced overlay multicast (“peer-to-peer”)</a:t>
            </a:r>
          </a:p>
          <a:p>
            <a:pPr lvl="1" eaLnBrk="1" hangingPunct="1"/>
            <a:r>
              <a:rPr lang="en-US" altLang="en-US" sz="2400">
                <a:ea typeface="ＭＳ Ｐゴシック" panose="020B0600070205080204" pitchFamily="34" charset="-128"/>
              </a:rPr>
              <a:t>Build receiver-driven tree</a:t>
            </a:r>
          </a:p>
          <a:p>
            <a:pPr lvl="1" eaLnBrk="1" hangingPunct="1"/>
            <a:r>
              <a:rPr lang="en-US" altLang="en-US" sz="2400">
                <a:solidFill>
                  <a:srgbClr val="0000FF"/>
                </a:solidFill>
                <a:ea typeface="ＭＳ Ｐゴシック" panose="020B0600070205080204" pitchFamily="34" charset="-128"/>
              </a:rPr>
              <a:t>Pros: </a:t>
            </a:r>
            <a:r>
              <a:rPr lang="en-US" altLang="en-US" sz="2400">
                <a:ea typeface="ＭＳ Ｐゴシック" panose="020B0600070205080204" pitchFamily="34" charset="-128"/>
              </a:rPr>
              <a:t>Scalable, no network modifications</a:t>
            </a:r>
          </a:p>
          <a:p>
            <a:pPr lvl="1" eaLnBrk="1" hangingPunct="1">
              <a:spcAft>
                <a:spcPts val="1200"/>
              </a:spcAft>
            </a:pPr>
            <a:r>
              <a:rPr lang="en-US" altLang="en-US" sz="2400">
                <a:solidFill>
                  <a:srgbClr val="FF0000"/>
                </a:solidFill>
                <a:ea typeface="ＭＳ Ｐゴシック" panose="020B0600070205080204" pitchFamily="34" charset="-128"/>
              </a:rPr>
              <a:t>Cons: </a:t>
            </a:r>
            <a:r>
              <a:rPr lang="en-US" altLang="en-US" sz="2400">
                <a:ea typeface="ＭＳ Ｐゴシック" panose="020B0600070205080204" pitchFamily="34" charset="-128"/>
              </a:rPr>
              <a:t>O(log n) work on sender, network;  complex to implement</a:t>
            </a:r>
            <a:endParaRPr lang="en-US" altLang="en-US">
              <a:ea typeface="ＭＳ Ｐゴシック" panose="020B0600070205080204" pitchFamily="34" charset="-128"/>
            </a:endParaRPr>
          </a:p>
          <a:p>
            <a:pPr eaLnBrk="1" hangingPunct="1"/>
            <a:r>
              <a:rPr lang="en-US" altLang="en-US" sz="2800">
                <a:ea typeface="ＭＳ Ｐゴシック" panose="020B0600070205080204" pitchFamily="34" charset="-128"/>
              </a:rPr>
              <a:t>IP multicast</a:t>
            </a:r>
          </a:p>
          <a:p>
            <a:pPr lvl="1" eaLnBrk="1" hangingPunct="1"/>
            <a:r>
              <a:rPr lang="en-US" altLang="en-US" sz="2400">
                <a:ea typeface="ＭＳ Ｐゴシック" panose="020B0600070205080204" pitchFamily="34" charset="-128"/>
              </a:rPr>
              <a:t>Embed receiver-driven tree in network layer</a:t>
            </a:r>
          </a:p>
          <a:p>
            <a:pPr lvl="1" eaLnBrk="1" hangingPunct="1"/>
            <a:r>
              <a:rPr lang="en-US" altLang="en-US" sz="2400">
                <a:solidFill>
                  <a:srgbClr val="0000FF"/>
                </a:solidFill>
                <a:ea typeface="ＭＳ Ｐゴシック" panose="020B0600070205080204" pitchFamily="34" charset="-128"/>
              </a:rPr>
              <a:t>Pros: </a:t>
            </a:r>
            <a:r>
              <a:rPr lang="en-US" altLang="en-US" sz="2400">
                <a:ea typeface="ＭＳ Ｐゴシック" panose="020B0600070205080204" pitchFamily="34" charset="-128"/>
              </a:rPr>
              <a:t>O(1) work on client, O(# receivers) on network</a:t>
            </a:r>
          </a:p>
          <a:p>
            <a:pPr lvl="1" eaLnBrk="1" hangingPunct="1"/>
            <a:r>
              <a:rPr lang="en-US" altLang="en-US" sz="2400">
                <a:solidFill>
                  <a:srgbClr val="FF0000"/>
                </a:solidFill>
                <a:ea typeface="ＭＳ Ｐゴシック" panose="020B0600070205080204" pitchFamily="34" charset="-128"/>
              </a:rPr>
              <a:t>Cons: </a:t>
            </a:r>
            <a:r>
              <a:rPr lang="en-US" altLang="en-US" sz="2400">
                <a:ea typeface="ＭＳ Ｐゴシック" panose="020B0600070205080204" pitchFamily="34" charset="-128"/>
              </a:rPr>
              <a:t>requires network modifications; scalability concerns?</a:t>
            </a:r>
          </a:p>
        </p:txBody>
      </p:sp>
      <p:sp>
        <p:nvSpPr>
          <p:cNvPr id="35844" name="Slide Number Placeholder 3">
            <a:extLst>
              <a:ext uri="{FF2B5EF4-FFF2-40B4-BE49-F238E27FC236}">
                <a16:creationId xmlns:a16="http://schemas.microsoft.com/office/drawing/2014/main" id="{0F703E53-B333-5A45-9312-1C8441A970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B965154D-B139-FE45-BFAB-8C4FB5C81CDE}" type="slidenum">
              <a:rPr lang="en-US" altLang="en-US" sz="1200">
                <a:solidFill>
                  <a:srgbClr val="898989"/>
                </a:solidFill>
                <a:latin typeface="Calibri" panose="020F0502020204030204" pitchFamily="34" charset="0"/>
              </a:rPr>
              <a:pPr eaLnBrk="1" hangingPunct="1"/>
              <a:t>19</a:t>
            </a:fld>
            <a:endParaRPr lang="en-US" altLang="en-US" sz="1200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>
            <a:extLst>
              <a:ext uri="{FF2B5EF4-FFF2-40B4-BE49-F238E27FC236}">
                <a16:creationId xmlns:a16="http://schemas.microsoft.com/office/drawing/2014/main" id="{6EC8C81D-75F9-5045-BAE9-E2BD800A56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775" y="201613"/>
            <a:ext cx="7918450" cy="788987"/>
          </a:xfrm>
        </p:spPr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Outline today</a:t>
            </a:r>
          </a:p>
        </p:txBody>
      </p:sp>
      <p:sp>
        <p:nvSpPr>
          <p:cNvPr id="18435" name="Content Placeholder 2">
            <a:extLst>
              <a:ext uri="{FF2B5EF4-FFF2-40B4-BE49-F238E27FC236}">
                <a16:creationId xmlns:a16="http://schemas.microsoft.com/office/drawing/2014/main" id="{EE647840-8308-7B4D-A70B-4A4C359F57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0" y="1295400"/>
            <a:ext cx="7924800" cy="5105400"/>
          </a:xfrm>
        </p:spPr>
        <p:txBody>
          <a:bodyPr/>
          <a:lstStyle/>
          <a:p>
            <a:pPr eaLnBrk="1" hangingPunct="1"/>
            <a:r>
              <a:rPr lang="en-US" altLang="en-US" sz="2800">
                <a:ea typeface="ＭＳ Ｐゴシック" panose="020B0600070205080204" pitchFamily="34" charset="-128"/>
              </a:rPr>
              <a:t>IP Anycast</a:t>
            </a:r>
          </a:p>
          <a:p>
            <a:pPr lvl="1" eaLnBrk="1" hangingPunct="1"/>
            <a:r>
              <a:rPr lang="en-US" altLang="en-US" sz="2400">
                <a:ea typeface="ＭＳ Ｐゴシック" panose="020B0600070205080204" pitchFamily="34" charset="-128"/>
              </a:rPr>
              <a:t>N destinations, 1 should receive the message</a:t>
            </a:r>
          </a:p>
          <a:p>
            <a:pPr lvl="1" eaLnBrk="1" hangingPunct="1"/>
            <a:r>
              <a:rPr lang="en-US" altLang="en-US" sz="2400">
                <a:ea typeface="ＭＳ Ｐゴシック" panose="020B0600070205080204" pitchFamily="34" charset="-128"/>
              </a:rPr>
              <a:t>Providing a service from multiple network locations</a:t>
            </a:r>
          </a:p>
          <a:p>
            <a:pPr lvl="1" eaLnBrk="1" hangingPunct="1"/>
            <a:r>
              <a:rPr lang="en-US" altLang="en-US" sz="2400">
                <a:ea typeface="ＭＳ Ｐゴシック" panose="020B0600070205080204" pitchFamily="34" charset="-128"/>
              </a:rPr>
              <a:t>Using routing protocols for automated failover</a:t>
            </a:r>
          </a:p>
          <a:p>
            <a:pPr lvl="1" eaLnBrk="1" hangingPunct="1"/>
            <a:endParaRPr lang="en-US" altLang="en-US">
              <a:ea typeface="ＭＳ Ｐゴシック" panose="020B0600070205080204" pitchFamily="34" charset="-128"/>
            </a:endParaRPr>
          </a:p>
          <a:p>
            <a:pPr eaLnBrk="1" hangingPunct="1"/>
            <a:r>
              <a:rPr lang="en-US" altLang="en-US" sz="2800">
                <a:ea typeface="ＭＳ Ｐゴシック" panose="020B0600070205080204" pitchFamily="34" charset="-128"/>
              </a:rPr>
              <a:t>Multicast protocols</a:t>
            </a:r>
          </a:p>
          <a:p>
            <a:pPr lvl="1" eaLnBrk="1" hangingPunct="1"/>
            <a:r>
              <a:rPr lang="en-US" altLang="en-US" sz="2400">
                <a:ea typeface="ＭＳ Ｐゴシック" panose="020B0600070205080204" pitchFamily="34" charset="-128"/>
              </a:rPr>
              <a:t>N destinations, N should receive the message</a:t>
            </a:r>
          </a:p>
          <a:p>
            <a:pPr lvl="1" eaLnBrk="1" hangingPunct="1"/>
            <a:r>
              <a:rPr lang="en-US" altLang="en-US" sz="2400">
                <a:ea typeface="ＭＳ Ｐゴシック" panose="020B0600070205080204" pitchFamily="34" charset="-128"/>
              </a:rPr>
              <a:t>Examples</a:t>
            </a:r>
          </a:p>
          <a:p>
            <a:pPr lvl="2" eaLnBrk="1" hangingPunct="1"/>
            <a:r>
              <a:rPr lang="en-US" altLang="en-US">
                <a:ea typeface="ＭＳ Ｐゴシック" panose="020B0600070205080204" pitchFamily="34" charset="-128"/>
              </a:rPr>
              <a:t>IP Multicast</a:t>
            </a:r>
          </a:p>
          <a:p>
            <a:pPr lvl="2" eaLnBrk="1" hangingPunct="1"/>
            <a:r>
              <a:rPr lang="en-US" altLang="en-US">
                <a:ea typeface="ＭＳ Ｐゴシック" panose="020B0600070205080204" pitchFamily="34" charset="-128"/>
              </a:rPr>
              <a:t>SRM (Scalable Reliable Multicast)</a:t>
            </a:r>
          </a:p>
          <a:p>
            <a:pPr lvl="2" eaLnBrk="1" hangingPunct="1"/>
            <a:r>
              <a:rPr lang="en-US" altLang="en-US">
                <a:ea typeface="ＭＳ Ｐゴシック" panose="020B0600070205080204" pitchFamily="34" charset="-128"/>
              </a:rPr>
              <a:t>PGM (Pragmatic General Multicast) </a:t>
            </a:r>
          </a:p>
        </p:txBody>
      </p:sp>
      <p:sp>
        <p:nvSpPr>
          <p:cNvPr id="18436" name="Slide Number Placeholder 3">
            <a:extLst>
              <a:ext uri="{FF2B5EF4-FFF2-40B4-BE49-F238E27FC236}">
                <a16:creationId xmlns:a16="http://schemas.microsoft.com/office/drawing/2014/main" id="{E68904D8-266B-EB42-BC0C-BE52EDE6BA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60E2DB89-210D-934F-A503-E4236BB5F0BC}" type="slidenum">
              <a:rPr lang="en-US" altLang="en-US" sz="1200">
                <a:solidFill>
                  <a:srgbClr val="898989"/>
                </a:solidFill>
                <a:latin typeface="Calibri" panose="020F0502020204030204" pitchFamily="34" charset="0"/>
              </a:rPr>
              <a:pPr eaLnBrk="1" hangingPunct="1"/>
              <a:t>2</a:t>
            </a:fld>
            <a:endParaRPr lang="en-US" altLang="en-US" sz="1200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itle 1">
            <a:extLst>
              <a:ext uri="{FF2B5EF4-FFF2-40B4-BE49-F238E27FC236}">
                <a16:creationId xmlns:a16="http://schemas.microsoft.com/office/drawing/2014/main" id="{F5F02F95-56CB-DC43-8D5F-2C812C0577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Multicast Tree</a:t>
            </a:r>
          </a:p>
        </p:txBody>
      </p:sp>
      <p:sp>
        <p:nvSpPr>
          <p:cNvPr id="36867" name="Slide Number Placeholder 3">
            <a:extLst>
              <a:ext uri="{FF2B5EF4-FFF2-40B4-BE49-F238E27FC236}">
                <a16:creationId xmlns:a16="http://schemas.microsoft.com/office/drawing/2014/main" id="{7C49C33B-E020-6643-9DD8-22EE5EDF73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4F978E25-759B-734F-B124-E6D553A21DFB}" type="slidenum">
              <a:rPr lang="en-US" altLang="en-US" sz="1200">
                <a:solidFill>
                  <a:srgbClr val="898989"/>
                </a:solidFill>
                <a:latin typeface="Courier New" panose="02070309020205020404" pitchFamily="49" charset="0"/>
              </a:rPr>
              <a:pPr eaLnBrk="1" hangingPunct="1"/>
              <a:t>20</a:t>
            </a:fld>
            <a:endParaRPr lang="en-US" altLang="en-US" sz="1200">
              <a:solidFill>
                <a:srgbClr val="898989"/>
              </a:solidFill>
              <a:latin typeface="Courier New" panose="02070309020205020404" pitchFamily="49" charset="0"/>
            </a:endParaRPr>
          </a:p>
        </p:txBody>
      </p:sp>
      <p:grpSp>
        <p:nvGrpSpPr>
          <p:cNvPr id="36868" name="Group 3">
            <a:extLst>
              <a:ext uri="{FF2B5EF4-FFF2-40B4-BE49-F238E27FC236}">
                <a16:creationId xmlns:a16="http://schemas.microsoft.com/office/drawing/2014/main" id="{067F74A4-DE6B-E34C-B22E-8E2629DC1B8B}"/>
              </a:ext>
            </a:extLst>
          </p:cNvPr>
          <p:cNvGrpSpPr>
            <a:grpSpLocks/>
          </p:cNvGrpSpPr>
          <p:nvPr/>
        </p:nvGrpSpPr>
        <p:grpSpPr bwMode="auto">
          <a:xfrm>
            <a:off x="1676400" y="1501775"/>
            <a:ext cx="6477000" cy="3832225"/>
            <a:chOff x="1383" y="765"/>
            <a:chExt cx="1796" cy="1435"/>
          </a:xfrm>
        </p:grpSpPr>
        <p:sp>
          <p:nvSpPr>
            <p:cNvPr id="36875" name="Line 4">
              <a:extLst>
                <a:ext uri="{FF2B5EF4-FFF2-40B4-BE49-F238E27FC236}">
                  <a16:creationId xmlns:a16="http://schemas.microsoft.com/office/drawing/2014/main" id="{35EC5A70-4993-7B48-AE0C-2947D2C0189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550" y="1192"/>
              <a:ext cx="213" cy="427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876" name="Line 5">
              <a:extLst>
                <a:ext uri="{FF2B5EF4-FFF2-40B4-BE49-F238E27FC236}">
                  <a16:creationId xmlns:a16="http://schemas.microsoft.com/office/drawing/2014/main" id="{E381071B-E952-EF4F-BA5B-ED22FDAA2BB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74" y="1633"/>
              <a:ext cx="216" cy="477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877" name="Line 6">
              <a:extLst>
                <a:ext uri="{FF2B5EF4-FFF2-40B4-BE49-F238E27FC236}">
                  <a16:creationId xmlns:a16="http://schemas.microsoft.com/office/drawing/2014/main" id="{402A1C70-9BCD-4145-A316-5DA241F8A233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287" y="1679"/>
              <a:ext cx="379" cy="12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878" name="Line 7">
              <a:extLst>
                <a:ext uri="{FF2B5EF4-FFF2-40B4-BE49-F238E27FC236}">
                  <a16:creationId xmlns:a16="http://schemas.microsoft.com/office/drawing/2014/main" id="{93165569-7336-8E4E-9AFE-C443203C8DF8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622" y="1851"/>
              <a:ext cx="46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879" name="Line 8">
              <a:extLst>
                <a:ext uri="{FF2B5EF4-FFF2-40B4-BE49-F238E27FC236}">
                  <a16:creationId xmlns:a16="http://schemas.microsoft.com/office/drawing/2014/main" id="{7ED2760D-7FBE-3942-8717-41CC0B77C668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1896" y="1339"/>
              <a:ext cx="171" cy="453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880" name="Line 9">
              <a:extLst>
                <a:ext uri="{FF2B5EF4-FFF2-40B4-BE49-F238E27FC236}">
                  <a16:creationId xmlns:a16="http://schemas.microsoft.com/office/drawing/2014/main" id="{B895E61D-1C80-B44D-A5B0-BA2A0F8F5D01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004" y="1187"/>
              <a:ext cx="422" cy="12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881" name="Line 10">
              <a:extLst>
                <a:ext uri="{FF2B5EF4-FFF2-40B4-BE49-F238E27FC236}">
                  <a16:creationId xmlns:a16="http://schemas.microsoft.com/office/drawing/2014/main" id="{BCB185C2-BF87-F148-84D4-D31B2F5C719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26" y="900"/>
              <a:ext cx="279" cy="258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36882" name="Group 11">
              <a:extLst>
                <a:ext uri="{FF2B5EF4-FFF2-40B4-BE49-F238E27FC236}">
                  <a16:creationId xmlns:a16="http://schemas.microsoft.com/office/drawing/2014/main" id="{B5ED20AC-EA85-4544-8B20-8E8CDEF1A0A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941" y="765"/>
              <a:ext cx="316" cy="165"/>
              <a:chOff x="2089" y="1715"/>
              <a:chExt cx="316" cy="165"/>
            </a:xfrm>
          </p:grpSpPr>
          <p:sp>
            <p:nvSpPr>
              <p:cNvPr id="36944" name="Oval 12">
                <a:extLst>
                  <a:ext uri="{FF2B5EF4-FFF2-40B4-BE49-F238E27FC236}">
                    <a16:creationId xmlns:a16="http://schemas.microsoft.com/office/drawing/2014/main" id="{2F29579C-EC85-254C-A7AD-3298C0F7D54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92" y="1799"/>
                <a:ext cx="313" cy="81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/>
                <a:endParaRPr lang="en-US" altLang="en-US" sz="1800"/>
              </a:p>
            </p:txBody>
          </p:sp>
          <p:sp>
            <p:nvSpPr>
              <p:cNvPr id="36945" name="Line 13">
                <a:extLst>
                  <a:ext uri="{FF2B5EF4-FFF2-40B4-BE49-F238E27FC236}">
                    <a16:creationId xmlns:a16="http://schemas.microsoft.com/office/drawing/2014/main" id="{C4F80FB3-F2E7-BE4E-ABC6-4F0CEF554A3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092" y="1792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6946" name="Line 14">
                <a:extLst>
                  <a:ext uri="{FF2B5EF4-FFF2-40B4-BE49-F238E27FC236}">
                    <a16:creationId xmlns:a16="http://schemas.microsoft.com/office/drawing/2014/main" id="{A674FF89-9624-964C-9E5F-65F9EE7B39A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405" y="1792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6947" name="Rectangle 15">
                <a:extLst>
                  <a:ext uri="{FF2B5EF4-FFF2-40B4-BE49-F238E27FC236}">
                    <a16:creationId xmlns:a16="http://schemas.microsoft.com/office/drawing/2014/main" id="{16EF4953-97F1-7944-8DC4-C16AE357ED3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92" y="1792"/>
                <a:ext cx="310" cy="49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endParaRPr lang="en-US" altLang="en-US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6948" name="Oval 16">
                <a:extLst>
                  <a:ext uri="{FF2B5EF4-FFF2-40B4-BE49-F238E27FC236}">
                    <a16:creationId xmlns:a16="http://schemas.microsoft.com/office/drawing/2014/main" id="{7E6923ED-25EB-6B40-9EBF-48D5518573D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89" y="1733"/>
                <a:ext cx="313" cy="95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/>
                <a:endParaRPr lang="en-US" altLang="en-US" sz="1800"/>
              </a:p>
            </p:txBody>
          </p:sp>
          <p:grpSp>
            <p:nvGrpSpPr>
              <p:cNvPr id="36949" name="Group 17">
                <a:extLst>
                  <a:ext uri="{FF2B5EF4-FFF2-40B4-BE49-F238E27FC236}">
                    <a16:creationId xmlns:a16="http://schemas.microsoft.com/office/drawing/2014/main" id="{4E19D7FE-FC18-1F40-8308-3E227AEF7FA4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138" y="1715"/>
                <a:ext cx="210" cy="163"/>
                <a:chOff x="2951" y="2459"/>
                <a:chExt cx="213" cy="163"/>
              </a:xfrm>
            </p:grpSpPr>
            <p:sp>
              <p:nvSpPr>
                <p:cNvPr id="36950" name="Rectangle 18">
                  <a:extLst>
                    <a:ext uri="{FF2B5EF4-FFF2-40B4-BE49-F238E27FC236}">
                      <a16:creationId xmlns:a16="http://schemas.microsoft.com/office/drawing/2014/main" id="{2BEA2F45-ADC8-2B46-A893-2D7D1C6143E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982" y="2490"/>
                  <a:ext cx="144" cy="132"/>
                </a:xfrm>
                <a:prstGeom prst="rect">
                  <a:avLst/>
                </a:prstGeom>
                <a:solidFill>
                  <a:schemeClr val="hlink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37931725" indent="-37474525" eaLnBrk="0" hangingPunct="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eaLnBrk="0" hangingPunct="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eaLnBrk="0" hangingPunct="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eaLnBrk="0" hangingPunct="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9144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1371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18288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eaLnBrk="1" hangingPunct="1"/>
                  <a:endParaRPr lang="en-US" altLang="en-US" sz="1800"/>
                </a:p>
              </p:txBody>
            </p:sp>
            <p:sp>
              <p:nvSpPr>
                <p:cNvPr id="36951" name="Text Box 19">
                  <a:extLst>
                    <a:ext uri="{FF2B5EF4-FFF2-40B4-BE49-F238E27FC236}">
                      <a16:creationId xmlns:a16="http://schemas.microsoft.com/office/drawing/2014/main" id="{F8E80221-E2C9-C54C-B6A5-FF46D63CC3BA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2951" y="2459"/>
                  <a:ext cx="213" cy="12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37931725" indent="-37474525" eaLnBrk="0" hangingPunct="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eaLnBrk="0" hangingPunct="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eaLnBrk="0" hangingPunct="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eaLnBrk="0" hangingPunct="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9144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1371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18288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r>
                    <a:rPr lang="en-US" altLang="en-US" sz="1600">
                      <a:latin typeface="Comic Sans MS" panose="030F0902030302020204" pitchFamily="66" charset="0"/>
                    </a:rPr>
                    <a:t>A</a:t>
                  </a:r>
                  <a:endParaRPr lang="en-US" altLang="en-US" sz="1600">
                    <a:latin typeface="Times New Roman" panose="02020603050405020304" pitchFamily="18" charset="0"/>
                  </a:endParaRPr>
                </a:p>
              </p:txBody>
            </p:sp>
          </p:grpSp>
        </p:grpSp>
        <p:grpSp>
          <p:nvGrpSpPr>
            <p:cNvPr id="36883" name="Group 20">
              <a:extLst>
                <a:ext uri="{FF2B5EF4-FFF2-40B4-BE49-F238E27FC236}">
                  <a16:creationId xmlns:a16="http://schemas.microsoft.com/office/drawing/2014/main" id="{97C35F7B-7DE0-A243-8178-0B7A0737FC5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389" y="1085"/>
              <a:ext cx="316" cy="165"/>
              <a:chOff x="2089" y="1715"/>
              <a:chExt cx="316" cy="165"/>
            </a:xfrm>
          </p:grpSpPr>
          <p:sp>
            <p:nvSpPr>
              <p:cNvPr id="36936" name="Oval 21">
                <a:extLst>
                  <a:ext uri="{FF2B5EF4-FFF2-40B4-BE49-F238E27FC236}">
                    <a16:creationId xmlns:a16="http://schemas.microsoft.com/office/drawing/2014/main" id="{E6844A16-0485-B34A-94CE-C3E97F2FED8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92" y="1799"/>
                <a:ext cx="313" cy="81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/>
                <a:endParaRPr lang="en-US" altLang="en-US" sz="1800"/>
              </a:p>
            </p:txBody>
          </p:sp>
          <p:sp>
            <p:nvSpPr>
              <p:cNvPr id="36937" name="Line 22">
                <a:extLst>
                  <a:ext uri="{FF2B5EF4-FFF2-40B4-BE49-F238E27FC236}">
                    <a16:creationId xmlns:a16="http://schemas.microsoft.com/office/drawing/2014/main" id="{F7D03920-D8B6-8241-A678-C3B2F4D6342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092" y="1792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6938" name="Line 23">
                <a:extLst>
                  <a:ext uri="{FF2B5EF4-FFF2-40B4-BE49-F238E27FC236}">
                    <a16:creationId xmlns:a16="http://schemas.microsoft.com/office/drawing/2014/main" id="{B1428B33-3D1E-4A41-8DC7-D98EB6F8A0C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405" y="1792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6939" name="Rectangle 24">
                <a:extLst>
                  <a:ext uri="{FF2B5EF4-FFF2-40B4-BE49-F238E27FC236}">
                    <a16:creationId xmlns:a16="http://schemas.microsoft.com/office/drawing/2014/main" id="{95FEAFB1-E5DF-D649-8464-2EED8DBF12D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92" y="1792"/>
                <a:ext cx="310" cy="49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endParaRPr lang="en-US" altLang="en-US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6940" name="Oval 25">
                <a:extLst>
                  <a:ext uri="{FF2B5EF4-FFF2-40B4-BE49-F238E27FC236}">
                    <a16:creationId xmlns:a16="http://schemas.microsoft.com/office/drawing/2014/main" id="{248B9B9A-E984-8842-A66E-E2935E14010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89" y="1733"/>
                <a:ext cx="313" cy="95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/>
                <a:endParaRPr lang="en-US" altLang="en-US" sz="1800"/>
              </a:p>
            </p:txBody>
          </p:sp>
          <p:grpSp>
            <p:nvGrpSpPr>
              <p:cNvPr id="36941" name="Group 26">
                <a:extLst>
                  <a:ext uri="{FF2B5EF4-FFF2-40B4-BE49-F238E27FC236}">
                    <a16:creationId xmlns:a16="http://schemas.microsoft.com/office/drawing/2014/main" id="{304BC8E2-98B2-FE49-8C6F-D48DB9F48908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144" y="1715"/>
                <a:ext cx="197" cy="163"/>
                <a:chOff x="2957" y="2459"/>
                <a:chExt cx="200" cy="163"/>
              </a:xfrm>
            </p:grpSpPr>
            <p:sp>
              <p:nvSpPr>
                <p:cNvPr id="36942" name="Rectangle 27">
                  <a:extLst>
                    <a:ext uri="{FF2B5EF4-FFF2-40B4-BE49-F238E27FC236}">
                      <a16:creationId xmlns:a16="http://schemas.microsoft.com/office/drawing/2014/main" id="{B71872A3-08DA-3542-8991-99F6D06C1E7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982" y="2490"/>
                  <a:ext cx="144" cy="132"/>
                </a:xfrm>
                <a:prstGeom prst="rect">
                  <a:avLst/>
                </a:prstGeom>
                <a:solidFill>
                  <a:schemeClr val="hlink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37931725" indent="-37474525" eaLnBrk="0" hangingPunct="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eaLnBrk="0" hangingPunct="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eaLnBrk="0" hangingPunct="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eaLnBrk="0" hangingPunct="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9144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1371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18288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eaLnBrk="1" hangingPunct="1"/>
                  <a:endParaRPr lang="en-US" altLang="en-US" sz="1800"/>
                </a:p>
              </p:txBody>
            </p:sp>
            <p:sp>
              <p:nvSpPr>
                <p:cNvPr id="36943" name="Text Box 28">
                  <a:extLst>
                    <a:ext uri="{FF2B5EF4-FFF2-40B4-BE49-F238E27FC236}">
                      <a16:creationId xmlns:a16="http://schemas.microsoft.com/office/drawing/2014/main" id="{42D3E684-3702-344B-B312-3FC2EFBBB489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2957" y="2459"/>
                  <a:ext cx="200" cy="12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37931725" indent="-37474525" eaLnBrk="0" hangingPunct="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eaLnBrk="0" hangingPunct="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eaLnBrk="0" hangingPunct="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eaLnBrk="0" hangingPunct="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9144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1371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18288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r>
                    <a:rPr lang="en-US" altLang="en-US" sz="1600">
                      <a:latin typeface="Comic Sans MS" panose="030F0902030302020204" pitchFamily="66" charset="0"/>
                    </a:rPr>
                    <a:t>B</a:t>
                  </a:r>
                  <a:endParaRPr lang="en-US" altLang="en-US" sz="1600">
                    <a:latin typeface="Times New Roman" panose="02020603050405020304" pitchFamily="18" charset="0"/>
                  </a:endParaRPr>
                </a:p>
              </p:txBody>
            </p:sp>
          </p:grpSp>
        </p:grpSp>
        <p:grpSp>
          <p:nvGrpSpPr>
            <p:cNvPr id="36884" name="Group 29">
              <a:extLst>
                <a:ext uri="{FF2B5EF4-FFF2-40B4-BE49-F238E27FC236}">
                  <a16:creationId xmlns:a16="http://schemas.microsoft.com/office/drawing/2014/main" id="{4EA3151D-6C4C-9B46-8265-447A11BDD0A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863" y="2035"/>
              <a:ext cx="316" cy="165"/>
              <a:chOff x="2089" y="1715"/>
              <a:chExt cx="316" cy="165"/>
            </a:xfrm>
          </p:grpSpPr>
          <p:sp>
            <p:nvSpPr>
              <p:cNvPr id="36928" name="Oval 30">
                <a:extLst>
                  <a:ext uri="{FF2B5EF4-FFF2-40B4-BE49-F238E27FC236}">
                    <a16:creationId xmlns:a16="http://schemas.microsoft.com/office/drawing/2014/main" id="{69E029D4-F3CC-EA4F-AF48-FC650A80D91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92" y="1799"/>
                <a:ext cx="313" cy="81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/>
                <a:endParaRPr lang="en-US" altLang="en-US" sz="1800"/>
              </a:p>
            </p:txBody>
          </p:sp>
          <p:sp>
            <p:nvSpPr>
              <p:cNvPr id="36929" name="Line 31">
                <a:extLst>
                  <a:ext uri="{FF2B5EF4-FFF2-40B4-BE49-F238E27FC236}">
                    <a16:creationId xmlns:a16="http://schemas.microsoft.com/office/drawing/2014/main" id="{2AC29F25-9916-8346-93F0-0D21E6B3BC7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092" y="1792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6930" name="Line 32">
                <a:extLst>
                  <a:ext uri="{FF2B5EF4-FFF2-40B4-BE49-F238E27FC236}">
                    <a16:creationId xmlns:a16="http://schemas.microsoft.com/office/drawing/2014/main" id="{65F1044E-87E9-DE48-A430-1775D03ADC2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405" y="1792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6931" name="Rectangle 33">
                <a:extLst>
                  <a:ext uri="{FF2B5EF4-FFF2-40B4-BE49-F238E27FC236}">
                    <a16:creationId xmlns:a16="http://schemas.microsoft.com/office/drawing/2014/main" id="{5406811B-BC2C-E449-9CEF-DE1552E581E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92" y="1792"/>
                <a:ext cx="310" cy="49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endParaRPr lang="en-US" altLang="en-US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6932" name="Oval 34">
                <a:extLst>
                  <a:ext uri="{FF2B5EF4-FFF2-40B4-BE49-F238E27FC236}">
                    <a16:creationId xmlns:a16="http://schemas.microsoft.com/office/drawing/2014/main" id="{CB0B5751-CCF6-5E47-A4D8-9151A99DFF0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89" y="1733"/>
                <a:ext cx="313" cy="95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/>
                <a:endParaRPr lang="en-US" altLang="en-US" sz="1800"/>
              </a:p>
            </p:txBody>
          </p:sp>
          <p:grpSp>
            <p:nvGrpSpPr>
              <p:cNvPr id="36933" name="Group 35">
                <a:extLst>
                  <a:ext uri="{FF2B5EF4-FFF2-40B4-BE49-F238E27FC236}">
                    <a16:creationId xmlns:a16="http://schemas.microsoft.com/office/drawing/2014/main" id="{41D7EF21-A6BD-5147-87DC-B848AF7B7A7A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141" y="1715"/>
                <a:ext cx="203" cy="163"/>
                <a:chOff x="2954" y="2459"/>
                <a:chExt cx="206" cy="163"/>
              </a:xfrm>
            </p:grpSpPr>
            <p:sp>
              <p:nvSpPr>
                <p:cNvPr id="36934" name="Rectangle 36">
                  <a:extLst>
                    <a:ext uri="{FF2B5EF4-FFF2-40B4-BE49-F238E27FC236}">
                      <a16:creationId xmlns:a16="http://schemas.microsoft.com/office/drawing/2014/main" id="{8970E3C3-C60C-C24B-9FAA-65CF46A3741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982" y="2490"/>
                  <a:ext cx="144" cy="132"/>
                </a:xfrm>
                <a:prstGeom prst="rect">
                  <a:avLst/>
                </a:prstGeom>
                <a:solidFill>
                  <a:schemeClr val="hlink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37931725" indent="-37474525" eaLnBrk="0" hangingPunct="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eaLnBrk="0" hangingPunct="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eaLnBrk="0" hangingPunct="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eaLnBrk="0" hangingPunct="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9144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1371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18288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eaLnBrk="1" hangingPunct="1"/>
                  <a:endParaRPr lang="en-US" altLang="en-US" sz="1800"/>
                </a:p>
              </p:txBody>
            </p:sp>
            <p:sp>
              <p:nvSpPr>
                <p:cNvPr id="36935" name="Text Box 37">
                  <a:extLst>
                    <a:ext uri="{FF2B5EF4-FFF2-40B4-BE49-F238E27FC236}">
                      <a16:creationId xmlns:a16="http://schemas.microsoft.com/office/drawing/2014/main" id="{3D5D6B6E-45F5-BA4A-9573-51EFB25DE88C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2954" y="2459"/>
                  <a:ext cx="206" cy="12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37931725" indent="-37474525" eaLnBrk="0" hangingPunct="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eaLnBrk="0" hangingPunct="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eaLnBrk="0" hangingPunct="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eaLnBrk="0" hangingPunct="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9144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1371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18288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r>
                    <a:rPr lang="en-US" altLang="en-US" sz="1600">
                      <a:latin typeface="Comic Sans MS" panose="030F0902030302020204" pitchFamily="66" charset="0"/>
                    </a:rPr>
                    <a:t>G</a:t>
                  </a:r>
                  <a:endParaRPr lang="en-US" altLang="en-US" sz="1600">
                    <a:latin typeface="Times New Roman" panose="02020603050405020304" pitchFamily="18" charset="0"/>
                  </a:endParaRPr>
                </a:p>
              </p:txBody>
            </p:sp>
          </p:grpSp>
        </p:grpSp>
        <p:grpSp>
          <p:nvGrpSpPr>
            <p:cNvPr id="36885" name="Group 38">
              <a:extLst>
                <a:ext uri="{FF2B5EF4-FFF2-40B4-BE49-F238E27FC236}">
                  <a16:creationId xmlns:a16="http://schemas.microsoft.com/office/drawing/2014/main" id="{A47132BF-1F3D-CE42-937F-4B3343B22FD7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651" y="1577"/>
              <a:ext cx="316" cy="165"/>
              <a:chOff x="2089" y="1715"/>
              <a:chExt cx="316" cy="165"/>
            </a:xfrm>
          </p:grpSpPr>
          <p:sp>
            <p:nvSpPr>
              <p:cNvPr id="36920" name="Oval 39">
                <a:extLst>
                  <a:ext uri="{FF2B5EF4-FFF2-40B4-BE49-F238E27FC236}">
                    <a16:creationId xmlns:a16="http://schemas.microsoft.com/office/drawing/2014/main" id="{E3B113E2-B1D9-684F-80E2-1CD927D2929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92" y="1799"/>
                <a:ext cx="313" cy="81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/>
                <a:endParaRPr lang="en-US" altLang="en-US" sz="1800"/>
              </a:p>
            </p:txBody>
          </p:sp>
          <p:sp>
            <p:nvSpPr>
              <p:cNvPr id="36921" name="Line 40">
                <a:extLst>
                  <a:ext uri="{FF2B5EF4-FFF2-40B4-BE49-F238E27FC236}">
                    <a16:creationId xmlns:a16="http://schemas.microsoft.com/office/drawing/2014/main" id="{837EA46A-AFC2-5947-B01D-9AF4614188E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092" y="1792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6922" name="Line 41">
                <a:extLst>
                  <a:ext uri="{FF2B5EF4-FFF2-40B4-BE49-F238E27FC236}">
                    <a16:creationId xmlns:a16="http://schemas.microsoft.com/office/drawing/2014/main" id="{57E294C0-3CB1-4F42-A6DB-9933E9FAADC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405" y="1792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6923" name="Rectangle 42">
                <a:extLst>
                  <a:ext uri="{FF2B5EF4-FFF2-40B4-BE49-F238E27FC236}">
                    <a16:creationId xmlns:a16="http://schemas.microsoft.com/office/drawing/2014/main" id="{2BFB150F-1D44-2444-9320-0094640D6D6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92" y="1792"/>
                <a:ext cx="310" cy="49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endParaRPr lang="en-US" altLang="en-US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6924" name="Oval 43">
                <a:extLst>
                  <a:ext uri="{FF2B5EF4-FFF2-40B4-BE49-F238E27FC236}">
                    <a16:creationId xmlns:a16="http://schemas.microsoft.com/office/drawing/2014/main" id="{ED9FF820-ED29-C349-B624-8D39ABC9E3F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89" y="1733"/>
                <a:ext cx="313" cy="95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/>
                <a:endParaRPr lang="en-US" altLang="en-US" sz="1800"/>
              </a:p>
            </p:txBody>
          </p:sp>
          <p:grpSp>
            <p:nvGrpSpPr>
              <p:cNvPr id="36925" name="Group 44">
                <a:extLst>
                  <a:ext uri="{FF2B5EF4-FFF2-40B4-BE49-F238E27FC236}">
                    <a16:creationId xmlns:a16="http://schemas.microsoft.com/office/drawing/2014/main" id="{B55A53E2-17F8-3544-961C-13F89D136A37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139" y="1715"/>
                <a:ext cx="208" cy="163"/>
                <a:chOff x="2952" y="2459"/>
                <a:chExt cx="211" cy="163"/>
              </a:xfrm>
            </p:grpSpPr>
            <p:sp>
              <p:nvSpPr>
                <p:cNvPr id="36926" name="Rectangle 45">
                  <a:extLst>
                    <a:ext uri="{FF2B5EF4-FFF2-40B4-BE49-F238E27FC236}">
                      <a16:creationId xmlns:a16="http://schemas.microsoft.com/office/drawing/2014/main" id="{237E488C-EE58-7B43-BB11-014A7166216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982" y="2490"/>
                  <a:ext cx="144" cy="132"/>
                </a:xfrm>
                <a:prstGeom prst="rect">
                  <a:avLst/>
                </a:prstGeom>
                <a:solidFill>
                  <a:schemeClr val="hlink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37931725" indent="-37474525" eaLnBrk="0" hangingPunct="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eaLnBrk="0" hangingPunct="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eaLnBrk="0" hangingPunct="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eaLnBrk="0" hangingPunct="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9144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1371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18288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eaLnBrk="1" hangingPunct="1"/>
                  <a:endParaRPr lang="en-US" altLang="en-US" sz="1800"/>
                </a:p>
              </p:txBody>
            </p:sp>
            <p:sp>
              <p:nvSpPr>
                <p:cNvPr id="36927" name="Text Box 46">
                  <a:extLst>
                    <a:ext uri="{FF2B5EF4-FFF2-40B4-BE49-F238E27FC236}">
                      <a16:creationId xmlns:a16="http://schemas.microsoft.com/office/drawing/2014/main" id="{159483E7-8155-D548-8380-A2C462A18F3B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2952" y="2459"/>
                  <a:ext cx="211" cy="12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37931725" indent="-37474525" eaLnBrk="0" hangingPunct="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eaLnBrk="0" hangingPunct="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eaLnBrk="0" hangingPunct="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eaLnBrk="0" hangingPunct="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9144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1371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18288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r>
                    <a:rPr lang="en-US" altLang="en-US" sz="1600">
                      <a:latin typeface="Comic Sans MS" panose="030F0902030302020204" pitchFamily="66" charset="0"/>
                    </a:rPr>
                    <a:t>D</a:t>
                  </a:r>
                  <a:endParaRPr lang="en-US" altLang="en-US" sz="1600">
                    <a:latin typeface="Times New Roman" panose="02020603050405020304" pitchFamily="18" charset="0"/>
                  </a:endParaRPr>
                </a:p>
              </p:txBody>
            </p:sp>
          </p:grpSp>
        </p:grpSp>
        <p:grpSp>
          <p:nvGrpSpPr>
            <p:cNvPr id="36886" name="Group 47">
              <a:extLst>
                <a:ext uri="{FF2B5EF4-FFF2-40B4-BE49-F238E27FC236}">
                  <a16:creationId xmlns:a16="http://schemas.microsoft.com/office/drawing/2014/main" id="{552C9F92-0015-1443-93F6-B6AB9DCD417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989" y="1742"/>
              <a:ext cx="316" cy="165"/>
              <a:chOff x="2089" y="1715"/>
              <a:chExt cx="316" cy="165"/>
            </a:xfrm>
          </p:grpSpPr>
          <p:sp>
            <p:nvSpPr>
              <p:cNvPr id="36912" name="Oval 48">
                <a:extLst>
                  <a:ext uri="{FF2B5EF4-FFF2-40B4-BE49-F238E27FC236}">
                    <a16:creationId xmlns:a16="http://schemas.microsoft.com/office/drawing/2014/main" id="{872A411E-513F-B54A-9D47-E8BFEECC753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92" y="1799"/>
                <a:ext cx="313" cy="81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/>
                <a:endParaRPr lang="en-US" altLang="en-US" sz="1800"/>
              </a:p>
            </p:txBody>
          </p:sp>
          <p:sp>
            <p:nvSpPr>
              <p:cNvPr id="36913" name="Line 49">
                <a:extLst>
                  <a:ext uri="{FF2B5EF4-FFF2-40B4-BE49-F238E27FC236}">
                    <a16:creationId xmlns:a16="http://schemas.microsoft.com/office/drawing/2014/main" id="{E3AAEDA1-95B6-E047-9333-F62EAB9E58C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092" y="1792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6914" name="Line 50">
                <a:extLst>
                  <a:ext uri="{FF2B5EF4-FFF2-40B4-BE49-F238E27FC236}">
                    <a16:creationId xmlns:a16="http://schemas.microsoft.com/office/drawing/2014/main" id="{745F267F-5828-D140-8D73-22FE2C0BDF9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405" y="1792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6915" name="Rectangle 51">
                <a:extLst>
                  <a:ext uri="{FF2B5EF4-FFF2-40B4-BE49-F238E27FC236}">
                    <a16:creationId xmlns:a16="http://schemas.microsoft.com/office/drawing/2014/main" id="{9AF8D8B6-4F7F-3F42-9140-CCCE95D7EE0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92" y="1792"/>
                <a:ext cx="310" cy="49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endParaRPr lang="en-US" altLang="en-US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6916" name="Oval 52">
                <a:extLst>
                  <a:ext uri="{FF2B5EF4-FFF2-40B4-BE49-F238E27FC236}">
                    <a16:creationId xmlns:a16="http://schemas.microsoft.com/office/drawing/2014/main" id="{E639AEE1-C60F-8A4F-B0BF-EF454BF0950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89" y="1733"/>
                <a:ext cx="313" cy="95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/>
                <a:endParaRPr lang="en-US" altLang="en-US" sz="1800"/>
              </a:p>
            </p:txBody>
          </p:sp>
          <p:grpSp>
            <p:nvGrpSpPr>
              <p:cNvPr id="36917" name="Group 53">
                <a:extLst>
                  <a:ext uri="{FF2B5EF4-FFF2-40B4-BE49-F238E27FC236}">
                    <a16:creationId xmlns:a16="http://schemas.microsoft.com/office/drawing/2014/main" id="{7C92A3BC-56F0-9944-8AD9-D71696C547A1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144" y="1715"/>
                <a:ext cx="197" cy="163"/>
                <a:chOff x="2957" y="2459"/>
                <a:chExt cx="200" cy="163"/>
              </a:xfrm>
            </p:grpSpPr>
            <p:sp>
              <p:nvSpPr>
                <p:cNvPr id="36918" name="Rectangle 54">
                  <a:extLst>
                    <a:ext uri="{FF2B5EF4-FFF2-40B4-BE49-F238E27FC236}">
                      <a16:creationId xmlns:a16="http://schemas.microsoft.com/office/drawing/2014/main" id="{7556D4A2-3382-514D-B8E7-24ED89EC179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982" y="2490"/>
                  <a:ext cx="144" cy="132"/>
                </a:xfrm>
                <a:prstGeom prst="rect">
                  <a:avLst/>
                </a:prstGeom>
                <a:solidFill>
                  <a:schemeClr val="hlink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37931725" indent="-37474525" eaLnBrk="0" hangingPunct="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eaLnBrk="0" hangingPunct="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eaLnBrk="0" hangingPunct="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eaLnBrk="0" hangingPunct="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9144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1371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18288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eaLnBrk="1" hangingPunct="1"/>
                  <a:endParaRPr lang="en-US" altLang="en-US" sz="1800"/>
                </a:p>
              </p:txBody>
            </p:sp>
            <p:sp>
              <p:nvSpPr>
                <p:cNvPr id="36919" name="Text Box 55">
                  <a:extLst>
                    <a:ext uri="{FF2B5EF4-FFF2-40B4-BE49-F238E27FC236}">
                      <a16:creationId xmlns:a16="http://schemas.microsoft.com/office/drawing/2014/main" id="{63C0F444-EC82-7943-A94D-5F268B08F318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2957" y="2459"/>
                  <a:ext cx="200" cy="12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37931725" indent="-37474525" eaLnBrk="0" hangingPunct="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eaLnBrk="0" hangingPunct="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eaLnBrk="0" hangingPunct="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eaLnBrk="0" hangingPunct="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9144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1371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18288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r>
                    <a:rPr lang="en-US" altLang="en-US" sz="1600">
                      <a:latin typeface="Comic Sans MS" panose="030F0902030302020204" pitchFamily="66" charset="0"/>
                    </a:rPr>
                    <a:t>E</a:t>
                  </a:r>
                  <a:endParaRPr lang="en-US" altLang="en-US" sz="1600">
                    <a:latin typeface="Times New Roman" panose="02020603050405020304" pitchFamily="18" charset="0"/>
                  </a:endParaRPr>
                </a:p>
              </p:txBody>
            </p:sp>
          </p:grpSp>
        </p:grpSp>
        <p:sp>
          <p:nvSpPr>
            <p:cNvPr id="36887" name="Line 56">
              <a:extLst>
                <a:ext uri="{FF2B5EF4-FFF2-40B4-BE49-F238E27FC236}">
                  <a16:creationId xmlns:a16="http://schemas.microsoft.com/office/drawing/2014/main" id="{459A7AFB-5C9E-CF45-9936-09B92C08D41E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616" y="939"/>
              <a:ext cx="425" cy="873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36888" name="Group 57">
              <a:extLst>
                <a:ext uri="{FF2B5EF4-FFF2-40B4-BE49-F238E27FC236}">
                  <a16:creationId xmlns:a16="http://schemas.microsoft.com/office/drawing/2014/main" id="{7F3DC013-0113-A049-8442-61EAF0CDEA2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717" y="1207"/>
              <a:ext cx="316" cy="165"/>
              <a:chOff x="2089" y="1715"/>
              <a:chExt cx="316" cy="165"/>
            </a:xfrm>
          </p:grpSpPr>
          <p:sp>
            <p:nvSpPr>
              <p:cNvPr id="36904" name="Oval 58">
                <a:extLst>
                  <a:ext uri="{FF2B5EF4-FFF2-40B4-BE49-F238E27FC236}">
                    <a16:creationId xmlns:a16="http://schemas.microsoft.com/office/drawing/2014/main" id="{4D85BBB7-44A7-A247-BE0A-2A85325B5DD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92" y="1799"/>
                <a:ext cx="313" cy="81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/>
                <a:endParaRPr lang="en-US" altLang="en-US" sz="1800"/>
              </a:p>
            </p:txBody>
          </p:sp>
          <p:sp>
            <p:nvSpPr>
              <p:cNvPr id="36905" name="Line 59">
                <a:extLst>
                  <a:ext uri="{FF2B5EF4-FFF2-40B4-BE49-F238E27FC236}">
                    <a16:creationId xmlns:a16="http://schemas.microsoft.com/office/drawing/2014/main" id="{B3685496-DB27-9849-8827-3CAE2C35B6E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092" y="1792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6906" name="Line 60">
                <a:extLst>
                  <a:ext uri="{FF2B5EF4-FFF2-40B4-BE49-F238E27FC236}">
                    <a16:creationId xmlns:a16="http://schemas.microsoft.com/office/drawing/2014/main" id="{4B4593FF-45AF-7044-A4F6-811AD572BA3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405" y="1792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6907" name="Rectangle 61">
                <a:extLst>
                  <a:ext uri="{FF2B5EF4-FFF2-40B4-BE49-F238E27FC236}">
                    <a16:creationId xmlns:a16="http://schemas.microsoft.com/office/drawing/2014/main" id="{A93B5EA8-AE30-0D40-B730-58037CBA047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92" y="1792"/>
                <a:ext cx="310" cy="49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endParaRPr lang="en-US" altLang="en-US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6908" name="Oval 62">
                <a:extLst>
                  <a:ext uri="{FF2B5EF4-FFF2-40B4-BE49-F238E27FC236}">
                    <a16:creationId xmlns:a16="http://schemas.microsoft.com/office/drawing/2014/main" id="{5F5CF5B8-0217-184E-8E82-90D617331C3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89" y="1733"/>
                <a:ext cx="313" cy="95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/>
                <a:endParaRPr lang="en-US" altLang="en-US" sz="1800"/>
              </a:p>
            </p:txBody>
          </p:sp>
          <p:grpSp>
            <p:nvGrpSpPr>
              <p:cNvPr id="36909" name="Group 63">
                <a:extLst>
                  <a:ext uri="{FF2B5EF4-FFF2-40B4-BE49-F238E27FC236}">
                    <a16:creationId xmlns:a16="http://schemas.microsoft.com/office/drawing/2014/main" id="{A57FD008-91EB-FF44-84CF-F62AB9729504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151" y="1715"/>
                <a:ext cx="182" cy="163"/>
                <a:chOff x="2964" y="2459"/>
                <a:chExt cx="185" cy="163"/>
              </a:xfrm>
            </p:grpSpPr>
            <p:sp>
              <p:nvSpPr>
                <p:cNvPr id="36910" name="Rectangle 64">
                  <a:extLst>
                    <a:ext uri="{FF2B5EF4-FFF2-40B4-BE49-F238E27FC236}">
                      <a16:creationId xmlns:a16="http://schemas.microsoft.com/office/drawing/2014/main" id="{FF441F8E-1151-9D41-803C-75AE7025F37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982" y="2490"/>
                  <a:ext cx="144" cy="132"/>
                </a:xfrm>
                <a:prstGeom prst="rect">
                  <a:avLst/>
                </a:prstGeom>
                <a:solidFill>
                  <a:schemeClr val="hlink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37931725" indent="-37474525" eaLnBrk="0" hangingPunct="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eaLnBrk="0" hangingPunct="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eaLnBrk="0" hangingPunct="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eaLnBrk="0" hangingPunct="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9144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1371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18288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eaLnBrk="1" hangingPunct="1"/>
                  <a:endParaRPr lang="en-US" altLang="en-US" sz="1800"/>
                </a:p>
              </p:txBody>
            </p:sp>
            <p:sp>
              <p:nvSpPr>
                <p:cNvPr id="36911" name="Text Box 65">
                  <a:extLst>
                    <a:ext uri="{FF2B5EF4-FFF2-40B4-BE49-F238E27FC236}">
                      <a16:creationId xmlns:a16="http://schemas.microsoft.com/office/drawing/2014/main" id="{3F882592-6609-DD42-AD46-D009AE705A6E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2964" y="2459"/>
                  <a:ext cx="185" cy="12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37931725" indent="-37474525" eaLnBrk="0" hangingPunct="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eaLnBrk="0" hangingPunct="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eaLnBrk="0" hangingPunct="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eaLnBrk="0" hangingPunct="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9144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1371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18288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r>
                    <a:rPr lang="en-US" altLang="en-US" sz="1600">
                      <a:latin typeface="Comic Sans MS" panose="030F0902030302020204" pitchFamily="66" charset="0"/>
                    </a:rPr>
                    <a:t>c</a:t>
                  </a:r>
                  <a:endParaRPr lang="en-US" altLang="en-US" sz="1600">
                    <a:latin typeface="Times New Roman" panose="02020603050405020304" pitchFamily="18" charset="0"/>
                  </a:endParaRPr>
                </a:p>
              </p:txBody>
            </p:sp>
          </p:grpSp>
        </p:grpSp>
        <p:grpSp>
          <p:nvGrpSpPr>
            <p:cNvPr id="36889" name="Group 66">
              <a:extLst>
                <a:ext uri="{FF2B5EF4-FFF2-40B4-BE49-F238E27FC236}">
                  <a16:creationId xmlns:a16="http://schemas.microsoft.com/office/drawing/2014/main" id="{4A825ED6-14CB-5C4B-A814-35F23D70AE1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383" y="1746"/>
              <a:ext cx="316" cy="165"/>
              <a:chOff x="2089" y="1715"/>
              <a:chExt cx="316" cy="165"/>
            </a:xfrm>
          </p:grpSpPr>
          <p:sp>
            <p:nvSpPr>
              <p:cNvPr id="36896" name="Oval 67">
                <a:extLst>
                  <a:ext uri="{FF2B5EF4-FFF2-40B4-BE49-F238E27FC236}">
                    <a16:creationId xmlns:a16="http://schemas.microsoft.com/office/drawing/2014/main" id="{1F2A8611-961C-7D43-9E0F-9D709218DCB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92" y="1799"/>
                <a:ext cx="313" cy="81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/>
                <a:endParaRPr lang="en-US" altLang="en-US" sz="1800"/>
              </a:p>
            </p:txBody>
          </p:sp>
          <p:sp>
            <p:nvSpPr>
              <p:cNvPr id="36897" name="Line 68">
                <a:extLst>
                  <a:ext uri="{FF2B5EF4-FFF2-40B4-BE49-F238E27FC236}">
                    <a16:creationId xmlns:a16="http://schemas.microsoft.com/office/drawing/2014/main" id="{4470D506-7801-8B47-AC74-532F3A9D3CF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092" y="1792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6898" name="Line 69">
                <a:extLst>
                  <a:ext uri="{FF2B5EF4-FFF2-40B4-BE49-F238E27FC236}">
                    <a16:creationId xmlns:a16="http://schemas.microsoft.com/office/drawing/2014/main" id="{FB6BC776-B3F0-E04C-9C36-7B7B4C2C8AB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405" y="1792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6899" name="Rectangle 70">
                <a:extLst>
                  <a:ext uri="{FF2B5EF4-FFF2-40B4-BE49-F238E27FC236}">
                    <a16:creationId xmlns:a16="http://schemas.microsoft.com/office/drawing/2014/main" id="{510E0CFC-F353-3846-80D7-D0C0286BFB4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92" y="1792"/>
                <a:ext cx="310" cy="49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endParaRPr lang="en-US" altLang="en-US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6900" name="Oval 71">
                <a:extLst>
                  <a:ext uri="{FF2B5EF4-FFF2-40B4-BE49-F238E27FC236}">
                    <a16:creationId xmlns:a16="http://schemas.microsoft.com/office/drawing/2014/main" id="{4065801B-6553-F048-9B91-C182B544459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89" y="1733"/>
                <a:ext cx="313" cy="95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/>
                <a:endParaRPr lang="en-US" altLang="en-US" sz="1800"/>
              </a:p>
            </p:txBody>
          </p:sp>
          <p:grpSp>
            <p:nvGrpSpPr>
              <p:cNvPr id="36901" name="Group 72">
                <a:extLst>
                  <a:ext uri="{FF2B5EF4-FFF2-40B4-BE49-F238E27FC236}">
                    <a16:creationId xmlns:a16="http://schemas.microsoft.com/office/drawing/2014/main" id="{144A9B93-605F-9C46-9957-BC04B86D3F1F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145" y="1715"/>
                <a:ext cx="194" cy="163"/>
                <a:chOff x="2958" y="2459"/>
                <a:chExt cx="197" cy="163"/>
              </a:xfrm>
            </p:grpSpPr>
            <p:sp>
              <p:nvSpPr>
                <p:cNvPr id="36902" name="Rectangle 73">
                  <a:extLst>
                    <a:ext uri="{FF2B5EF4-FFF2-40B4-BE49-F238E27FC236}">
                      <a16:creationId xmlns:a16="http://schemas.microsoft.com/office/drawing/2014/main" id="{FBA3F249-8E44-2C43-B013-54ABB42DAD3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982" y="2490"/>
                  <a:ext cx="144" cy="132"/>
                </a:xfrm>
                <a:prstGeom prst="rect">
                  <a:avLst/>
                </a:prstGeom>
                <a:solidFill>
                  <a:schemeClr val="hlink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37931725" indent="-37474525" eaLnBrk="0" hangingPunct="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eaLnBrk="0" hangingPunct="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eaLnBrk="0" hangingPunct="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eaLnBrk="0" hangingPunct="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9144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1371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18288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eaLnBrk="1" hangingPunct="1"/>
                  <a:endParaRPr lang="en-US" altLang="en-US" sz="1800"/>
                </a:p>
              </p:txBody>
            </p:sp>
            <p:sp>
              <p:nvSpPr>
                <p:cNvPr id="36903" name="Text Box 74">
                  <a:extLst>
                    <a:ext uri="{FF2B5EF4-FFF2-40B4-BE49-F238E27FC236}">
                      <a16:creationId xmlns:a16="http://schemas.microsoft.com/office/drawing/2014/main" id="{467D95F5-1A13-3742-821A-D480A0679257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2958" y="2459"/>
                  <a:ext cx="197" cy="12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37931725" indent="-37474525" eaLnBrk="0" hangingPunct="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eaLnBrk="0" hangingPunct="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eaLnBrk="0" hangingPunct="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eaLnBrk="0" hangingPunct="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9144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1371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18288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r>
                    <a:rPr lang="en-US" altLang="en-US" sz="1600">
                      <a:latin typeface="Comic Sans MS" panose="030F0902030302020204" pitchFamily="66" charset="0"/>
                    </a:rPr>
                    <a:t>F</a:t>
                  </a:r>
                  <a:endParaRPr lang="en-US" altLang="en-US" sz="1600">
                    <a:latin typeface="Times New Roman" panose="02020603050405020304" pitchFamily="18" charset="0"/>
                  </a:endParaRPr>
                </a:p>
              </p:txBody>
            </p:sp>
          </p:grpSp>
        </p:grpSp>
        <p:sp>
          <p:nvSpPr>
            <p:cNvPr id="36890" name="Line 75">
              <a:extLst>
                <a:ext uri="{FF2B5EF4-FFF2-40B4-BE49-F238E27FC236}">
                  <a16:creationId xmlns:a16="http://schemas.microsoft.com/office/drawing/2014/main" id="{C46EE692-7E7E-B046-A69D-FF0B564CB927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862" y="951"/>
              <a:ext cx="101" cy="23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891" name="Line 76">
              <a:extLst>
                <a:ext uri="{FF2B5EF4-FFF2-40B4-BE49-F238E27FC236}">
                  <a16:creationId xmlns:a16="http://schemas.microsoft.com/office/drawing/2014/main" id="{CF0E2E99-5D14-A644-8D7C-254196895037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622" y="1439"/>
              <a:ext cx="101" cy="23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892" name="Line 77">
              <a:extLst>
                <a:ext uri="{FF2B5EF4-FFF2-40B4-BE49-F238E27FC236}">
                  <a16:creationId xmlns:a16="http://schemas.microsoft.com/office/drawing/2014/main" id="{056A4E6C-E65E-D841-A94F-8AE716AC4D1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83" y="881"/>
              <a:ext cx="179" cy="1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893" name="Line 78">
              <a:extLst>
                <a:ext uri="{FF2B5EF4-FFF2-40B4-BE49-F238E27FC236}">
                  <a16:creationId xmlns:a16="http://schemas.microsoft.com/office/drawing/2014/main" id="{A5619273-6D98-864D-AB11-7D33B1011B6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647" y="1274"/>
              <a:ext cx="142" cy="27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894" name="Line 79">
              <a:extLst>
                <a:ext uri="{FF2B5EF4-FFF2-40B4-BE49-F238E27FC236}">
                  <a16:creationId xmlns:a16="http://schemas.microsoft.com/office/drawing/2014/main" id="{CE82C2EF-593E-814A-89D8-B2891225501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899" y="1782"/>
              <a:ext cx="112" cy="2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895" name="Line 80">
              <a:extLst>
                <a:ext uri="{FF2B5EF4-FFF2-40B4-BE49-F238E27FC236}">
                  <a16:creationId xmlns:a16="http://schemas.microsoft.com/office/drawing/2014/main" id="{2A446144-C7CB-1949-9907-A7B85FCB003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987" y="1427"/>
              <a:ext cx="109" cy="26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pic>
        <p:nvPicPr>
          <p:cNvPr id="36869" name="Picture 4">
            <a:extLst>
              <a:ext uri="{FF2B5EF4-FFF2-40B4-BE49-F238E27FC236}">
                <a16:creationId xmlns:a16="http://schemas.microsoft.com/office/drawing/2014/main" id="{E69AFA7B-01FC-8348-AB8F-F5300BC930C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4735513"/>
            <a:ext cx="685800" cy="1131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6870" name="Picture 4">
            <a:extLst>
              <a:ext uri="{FF2B5EF4-FFF2-40B4-BE49-F238E27FC236}">
                <a16:creationId xmlns:a16="http://schemas.microsoft.com/office/drawing/2014/main" id="{23E07479-7D38-A144-8405-92454B0F7F9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1000" y="4735513"/>
            <a:ext cx="685800" cy="1131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6871" name="Picture 4">
            <a:extLst>
              <a:ext uri="{FF2B5EF4-FFF2-40B4-BE49-F238E27FC236}">
                <a16:creationId xmlns:a16="http://schemas.microsoft.com/office/drawing/2014/main" id="{24B5C00F-E10A-E34D-91D4-9A9A745AFD9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4735513"/>
            <a:ext cx="685800" cy="1131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88" name="Straight Connector 87">
            <a:extLst>
              <a:ext uri="{FF2B5EF4-FFF2-40B4-BE49-F238E27FC236}">
                <a16:creationId xmlns:a16="http://schemas.microsoft.com/office/drawing/2014/main" id="{342CFCAB-70C2-AA4A-918D-C3E6B5D0BA90}"/>
              </a:ext>
            </a:extLst>
          </p:cNvPr>
          <p:cNvCxnSpPr>
            <a:cxnSpLocks noChangeShapeType="1"/>
            <a:stCxn id="36896" idx="4"/>
          </p:cNvCxnSpPr>
          <p:nvPr/>
        </p:nvCxnSpPr>
        <p:spPr bwMode="auto">
          <a:xfrm rot="16200000" flipH="1">
            <a:off x="2111375" y="4702175"/>
            <a:ext cx="314325" cy="34925"/>
          </a:xfrm>
          <a:prstGeom prst="line">
            <a:avLst/>
          </a:prstGeom>
          <a:noFill/>
          <a:ln w="25400">
            <a:solidFill>
              <a:schemeClr val="accent1"/>
            </a:solidFill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0" name="Straight Connector 89">
            <a:extLst>
              <a:ext uri="{FF2B5EF4-FFF2-40B4-BE49-F238E27FC236}">
                <a16:creationId xmlns:a16="http://schemas.microsoft.com/office/drawing/2014/main" id="{4ED55885-4CC7-9045-BE78-307A0DAC7D29}"/>
              </a:ext>
            </a:extLst>
          </p:cNvPr>
          <p:cNvCxnSpPr>
            <a:cxnSpLocks noChangeShapeType="1"/>
          </p:cNvCxnSpPr>
          <p:nvPr/>
        </p:nvCxnSpPr>
        <p:spPr bwMode="auto">
          <a:xfrm rot="16200000" flipH="1">
            <a:off x="4356100" y="4711700"/>
            <a:ext cx="314325" cy="34925"/>
          </a:xfrm>
          <a:prstGeom prst="line">
            <a:avLst/>
          </a:prstGeom>
          <a:noFill/>
          <a:ln w="25400">
            <a:solidFill>
              <a:schemeClr val="accent1"/>
            </a:solidFill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1" name="Straight Connector 90">
            <a:extLst>
              <a:ext uri="{FF2B5EF4-FFF2-40B4-BE49-F238E27FC236}">
                <a16:creationId xmlns:a16="http://schemas.microsoft.com/office/drawing/2014/main" id="{E4B81716-81CA-7941-AAA6-E1A56263A8A8}"/>
              </a:ext>
            </a:extLst>
          </p:cNvPr>
          <p:cNvCxnSpPr>
            <a:cxnSpLocks noChangeShapeType="1"/>
            <a:stCxn id="36931" idx="1"/>
          </p:cNvCxnSpPr>
          <p:nvPr/>
        </p:nvCxnSpPr>
        <p:spPr bwMode="auto">
          <a:xfrm rot="10800000" flipV="1">
            <a:off x="6553200" y="5164138"/>
            <a:ext cx="471488" cy="169862"/>
          </a:xfrm>
          <a:prstGeom prst="line">
            <a:avLst/>
          </a:prstGeom>
          <a:noFill/>
          <a:ln w="25400">
            <a:solidFill>
              <a:schemeClr val="accent1"/>
            </a:solidFill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Line 2">
            <a:extLst>
              <a:ext uri="{FF2B5EF4-FFF2-40B4-BE49-F238E27FC236}">
                <a16:creationId xmlns:a16="http://schemas.microsoft.com/office/drawing/2014/main" id="{8EDDAEF7-ECEF-E644-8331-A0DF76634B18}"/>
              </a:ext>
            </a:extLst>
          </p:cNvPr>
          <p:cNvSpPr>
            <a:spLocks noChangeShapeType="1"/>
          </p:cNvSpPr>
          <p:nvPr/>
        </p:nvSpPr>
        <p:spPr bwMode="auto">
          <a:xfrm>
            <a:off x="1447800" y="3581400"/>
            <a:ext cx="12192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55" name="Line 5">
            <a:extLst>
              <a:ext uri="{FF2B5EF4-FFF2-40B4-BE49-F238E27FC236}">
                <a16:creationId xmlns:a16="http://schemas.microsoft.com/office/drawing/2014/main" id="{2870A1C3-E7C6-1749-A810-D6D2CE76DCF7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286000" y="2971800"/>
            <a:ext cx="1600200" cy="609600"/>
          </a:xfrm>
          <a:prstGeom prst="line">
            <a:avLst/>
          </a:prstGeom>
          <a:noFill/>
          <a:ln w="571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56" name="Line 6">
            <a:extLst>
              <a:ext uri="{FF2B5EF4-FFF2-40B4-BE49-F238E27FC236}">
                <a16:creationId xmlns:a16="http://schemas.microsoft.com/office/drawing/2014/main" id="{A123486D-39BE-A845-ABC7-29F89A352A85}"/>
              </a:ext>
            </a:extLst>
          </p:cNvPr>
          <p:cNvSpPr>
            <a:spLocks noChangeShapeType="1"/>
          </p:cNvSpPr>
          <p:nvPr/>
        </p:nvSpPr>
        <p:spPr bwMode="auto">
          <a:xfrm>
            <a:off x="2286000" y="3581400"/>
            <a:ext cx="1600200" cy="609600"/>
          </a:xfrm>
          <a:prstGeom prst="line">
            <a:avLst/>
          </a:prstGeom>
          <a:noFill/>
          <a:ln w="571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893" name="Rectangle 11">
            <a:extLst>
              <a:ext uri="{FF2B5EF4-FFF2-40B4-BE49-F238E27FC236}">
                <a16:creationId xmlns:a16="http://schemas.microsoft.com/office/drawing/2014/main" id="{D9FCABD6-95F2-2C44-BCF5-49E7209A35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5000" y="3429000"/>
            <a:ext cx="914400" cy="304800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2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/>
            <a:r>
              <a:rPr lang="en-US" altLang="en-US" sz="1600">
                <a:latin typeface="Calibri" panose="020F0502020204030204" pitchFamily="34" charset="0"/>
              </a:rPr>
              <a:t>Router 1</a:t>
            </a:r>
            <a:endParaRPr lang="en-US" altLang="en-US" sz="1600">
              <a:latin typeface="Times" pitchFamily="2" charset="0"/>
            </a:endParaRPr>
          </a:p>
        </p:txBody>
      </p:sp>
      <p:sp>
        <p:nvSpPr>
          <p:cNvPr id="37894" name="Freeform 22">
            <a:extLst>
              <a:ext uri="{FF2B5EF4-FFF2-40B4-BE49-F238E27FC236}">
                <a16:creationId xmlns:a16="http://schemas.microsoft.com/office/drawing/2014/main" id="{AEED5C06-BBDC-8A43-B579-04C75B9F5646}"/>
              </a:ext>
            </a:extLst>
          </p:cNvPr>
          <p:cNvSpPr>
            <a:spLocks/>
          </p:cNvSpPr>
          <p:nvPr/>
        </p:nvSpPr>
        <p:spPr bwMode="auto">
          <a:xfrm>
            <a:off x="1371600" y="3733800"/>
            <a:ext cx="3352800" cy="2438400"/>
          </a:xfrm>
          <a:custGeom>
            <a:avLst/>
            <a:gdLst>
              <a:gd name="T0" fmla="*/ 2147483647 w 2112"/>
              <a:gd name="T1" fmla="*/ 0 h 1536"/>
              <a:gd name="T2" fmla="*/ 2147483647 w 2112"/>
              <a:gd name="T3" fmla="*/ 2147483647 h 1536"/>
              <a:gd name="T4" fmla="*/ 2147483647 w 2112"/>
              <a:gd name="T5" fmla="*/ 2147483647 h 1536"/>
              <a:gd name="T6" fmla="*/ 2147483647 w 2112"/>
              <a:gd name="T7" fmla="*/ 2147483647 h 1536"/>
              <a:gd name="T8" fmla="*/ 0 w 2112"/>
              <a:gd name="T9" fmla="*/ 2147483647 h 1536"/>
              <a:gd name="T10" fmla="*/ 0 w 2112"/>
              <a:gd name="T11" fmla="*/ 2147483647 h 1536"/>
              <a:gd name="T12" fmla="*/ 2147483647 w 2112"/>
              <a:gd name="T13" fmla="*/ 2147483647 h 1536"/>
              <a:gd name="T14" fmla="*/ 2147483647 w 2112"/>
              <a:gd name="T15" fmla="*/ 0 h 1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2112"/>
              <a:gd name="T25" fmla="*/ 0 h 1536"/>
              <a:gd name="T26" fmla="*/ 2112 w 2112"/>
              <a:gd name="T27" fmla="*/ 1536 h 1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12" h="1536">
                <a:moveTo>
                  <a:pt x="576" y="0"/>
                </a:moveTo>
                <a:lnTo>
                  <a:pt x="480" y="720"/>
                </a:lnTo>
                <a:lnTo>
                  <a:pt x="2112" y="720"/>
                </a:lnTo>
                <a:lnTo>
                  <a:pt x="2112" y="1536"/>
                </a:lnTo>
                <a:lnTo>
                  <a:pt x="0" y="1536"/>
                </a:lnTo>
                <a:lnTo>
                  <a:pt x="0" y="720"/>
                </a:lnTo>
                <a:lnTo>
                  <a:pt x="288" y="720"/>
                </a:lnTo>
                <a:lnTo>
                  <a:pt x="576" y="0"/>
                </a:lnTo>
                <a:close/>
              </a:path>
            </a:pathLst>
          </a:custGeom>
          <a:solidFill>
            <a:schemeClr val="bg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23559" name="Line 3">
            <a:extLst>
              <a:ext uri="{FF2B5EF4-FFF2-40B4-BE49-F238E27FC236}">
                <a16:creationId xmlns:a16="http://schemas.microsoft.com/office/drawing/2014/main" id="{AE36D9BA-A967-F04C-8226-249314A202F5}"/>
              </a:ext>
            </a:extLst>
          </p:cNvPr>
          <p:cNvSpPr>
            <a:spLocks noChangeShapeType="1"/>
          </p:cNvSpPr>
          <p:nvPr/>
        </p:nvSpPr>
        <p:spPr bwMode="auto">
          <a:xfrm>
            <a:off x="4038600" y="4191000"/>
            <a:ext cx="2209800" cy="0"/>
          </a:xfrm>
          <a:prstGeom prst="line">
            <a:avLst/>
          </a:prstGeom>
          <a:noFill/>
          <a:ln w="571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60" name="Line 4">
            <a:extLst>
              <a:ext uri="{FF2B5EF4-FFF2-40B4-BE49-F238E27FC236}">
                <a16:creationId xmlns:a16="http://schemas.microsoft.com/office/drawing/2014/main" id="{95FE65FD-60B9-6D44-A7E6-68665043A1BC}"/>
              </a:ext>
            </a:extLst>
          </p:cNvPr>
          <p:cNvSpPr>
            <a:spLocks noChangeShapeType="1"/>
          </p:cNvSpPr>
          <p:nvPr/>
        </p:nvSpPr>
        <p:spPr bwMode="auto">
          <a:xfrm>
            <a:off x="4038600" y="2971800"/>
            <a:ext cx="2209800" cy="0"/>
          </a:xfrm>
          <a:prstGeom prst="line">
            <a:avLst/>
          </a:prstGeom>
          <a:noFill/>
          <a:ln w="571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897" name="Rectangle 7">
            <a:extLst>
              <a:ext uri="{FF2B5EF4-FFF2-40B4-BE49-F238E27FC236}">
                <a16:creationId xmlns:a16="http://schemas.microsoft.com/office/drawing/2014/main" id="{3F0F6CC7-0597-694C-86CA-E348A8BF5D0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IP multicast in action</a:t>
            </a:r>
          </a:p>
        </p:txBody>
      </p:sp>
      <p:sp>
        <p:nvSpPr>
          <p:cNvPr id="37898" name="Rectangle 8">
            <a:extLst>
              <a:ext uri="{FF2B5EF4-FFF2-40B4-BE49-F238E27FC236}">
                <a16:creationId xmlns:a16="http://schemas.microsoft.com/office/drawing/2014/main" id="{56795B4A-F5BE-6A47-B08F-0A232D5BD3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" y="3429000"/>
            <a:ext cx="838200" cy="304800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2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/>
            <a:r>
              <a:rPr lang="en-US" altLang="en-US" sz="1600">
                <a:latin typeface="Calibri" panose="020F0502020204030204" pitchFamily="34" charset="0"/>
              </a:rPr>
              <a:t>Client</a:t>
            </a:r>
            <a:endParaRPr lang="en-US" altLang="en-US" sz="1600">
              <a:latin typeface="Times" pitchFamily="2" charset="0"/>
            </a:endParaRPr>
          </a:p>
        </p:txBody>
      </p:sp>
      <p:sp>
        <p:nvSpPr>
          <p:cNvPr id="37899" name="Rectangle 9">
            <a:extLst>
              <a:ext uri="{FF2B5EF4-FFF2-40B4-BE49-F238E27FC236}">
                <a16:creationId xmlns:a16="http://schemas.microsoft.com/office/drawing/2014/main" id="{A55B6FE4-3B97-A947-85C9-F7167D2041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72200" y="2819400"/>
            <a:ext cx="2286000" cy="304800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2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/>
            <a:r>
              <a:rPr lang="en-US" altLang="en-US" sz="1600">
                <a:latin typeface="Calibri" panose="020F0502020204030204" pitchFamily="34" charset="0"/>
              </a:rPr>
              <a:t>Server Instance A</a:t>
            </a:r>
            <a:endParaRPr lang="en-US" altLang="en-US" sz="1600">
              <a:latin typeface="Times" pitchFamily="2" charset="0"/>
            </a:endParaRPr>
          </a:p>
        </p:txBody>
      </p:sp>
      <p:sp>
        <p:nvSpPr>
          <p:cNvPr id="37900" name="Rectangle 10">
            <a:extLst>
              <a:ext uri="{FF2B5EF4-FFF2-40B4-BE49-F238E27FC236}">
                <a16:creationId xmlns:a16="http://schemas.microsoft.com/office/drawing/2014/main" id="{75877670-2FF7-9345-A040-2B491429C9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72200" y="4038600"/>
            <a:ext cx="2286000" cy="304800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2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/>
            <a:r>
              <a:rPr lang="en-US" altLang="en-US" sz="1600">
                <a:latin typeface="Calibri" panose="020F0502020204030204" pitchFamily="34" charset="0"/>
              </a:rPr>
              <a:t>Server Instance B</a:t>
            </a:r>
            <a:endParaRPr lang="en-US" altLang="en-US" sz="1600">
              <a:latin typeface="Times" pitchFamily="2" charset="0"/>
            </a:endParaRPr>
          </a:p>
        </p:txBody>
      </p:sp>
      <p:sp>
        <p:nvSpPr>
          <p:cNvPr id="37901" name="Rectangle 12">
            <a:extLst>
              <a:ext uri="{FF2B5EF4-FFF2-40B4-BE49-F238E27FC236}">
                <a16:creationId xmlns:a16="http://schemas.microsoft.com/office/drawing/2014/main" id="{32A0BE4A-C487-704F-A249-BDF6803542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29000" y="4038600"/>
            <a:ext cx="914400" cy="304800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2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/>
            <a:r>
              <a:rPr lang="en-US" altLang="en-US" sz="1600">
                <a:latin typeface="Calibri" panose="020F0502020204030204" pitchFamily="34" charset="0"/>
              </a:rPr>
              <a:t>Router 3</a:t>
            </a:r>
            <a:endParaRPr lang="en-US" altLang="en-US" sz="1600">
              <a:latin typeface="Times" pitchFamily="2" charset="0"/>
            </a:endParaRPr>
          </a:p>
        </p:txBody>
      </p:sp>
      <p:sp>
        <p:nvSpPr>
          <p:cNvPr id="37902" name="Rectangle 13">
            <a:extLst>
              <a:ext uri="{FF2B5EF4-FFF2-40B4-BE49-F238E27FC236}">
                <a16:creationId xmlns:a16="http://schemas.microsoft.com/office/drawing/2014/main" id="{E459B3B2-0816-C94B-B2E7-B0D5E719CCA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29000" y="2819400"/>
            <a:ext cx="914400" cy="304800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2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/>
            <a:r>
              <a:rPr lang="en-US" altLang="en-US" sz="1600">
                <a:latin typeface="Calibri" panose="020F0502020204030204" pitchFamily="34" charset="0"/>
              </a:rPr>
              <a:t>Router 2</a:t>
            </a:r>
            <a:endParaRPr lang="en-US" altLang="en-US" sz="1600">
              <a:latin typeface="Times" pitchFamily="2" charset="0"/>
            </a:endParaRPr>
          </a:p>
        </p:txBody>
      </p:sp>
      <p:sp>
        <p:nvSpPr>
          <p:cNvPr id="37903" name="Rectangle 14">
            <a:extLst>
              <a:ext uri="{FF2B5EF4-FFF2-40B4-BE49-F238E27FC236}">
                <a16:creationId xmlns:a16="http://schemas.microsoft.com/office/drawing/2014/main" id="{EBCF971E-C013-C649-91CD-BE88BF0B8D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00600" y="4038600"/>
            <a:ext cx="914400" cy="304800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2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/>
            <a:r>
              <a:rPr lang="en-US" altLang="en-US" sz="1600">
                <a:latin typeface="Calibri" panose="020F0502020204030204" pitchFamily="34" charset="0"/>
              </a:rPr>
              <a:t>Router 4</a:t>
            </a:r>
            <a:endParaRPr lang="en-US" altLang="en-US" sz="1600">
              <a:latin typeface="Times" pitchFamily="2" charset="0"/>
            </a:endParaRPr>
          </a:p>
        </p:txBody>
      </p:sp>
      <p:sp>
        <p:nvSpPr>
          <p:cNvPr id="37904" name="Text Box 15">
            <a:extLst>
              <a:ext uri="{FF2B5EF4-FFF2-40B4-BE49-F238E27FC236}">
                <a16:creationId xmlns:a16="http://schemas.microsoft.com/office/drawing/2014/main" id="{4A9063ED-F1AD-3D48-9CC7-4B07FF4DDF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2438400"/>
            <a:ext cx="1039813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600"/>
              <a:t>239.1.1.1</a:t>
            </a:r>
            <a:endParaRPr lang="en-US" altLang="en-US" sz="1600">
              <a:latin typeface="Calibri" panose="020F0502020204030204" pitchFamily="34" charset="0"/>
            </a:endParaRPr>
          </a:p>
        </p:txBody>
      </p:sp>
      <p:sp>
        <p:nvSpPr>
          <p:cNvPr id="37905" name="Text Box 16">
            <a:extLst>
              <a:ext uri="{FF2B5EF4-FFF2-40B4-BE49-F238E27FC236}">
                <a16:creationId xmlns:a16="http://schemas.microsoft.com/office/drawing/2014/main" id="{62B5A9DB-BE8A-FD43-B8F6-EAAC050FEA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4343400"/>
            <a:ext cx="1039813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600"/>
              <a:t>239.1.1.1</a:t>
            </a:r>
            <a:endParaRPr lang="en-US" altLang="en-US" sz="1600">
              <a:latin typeface="Calibri" panose="020F0502020204030204" pitchFamily="34" charset="0"/>
            </a:endParaRPr>
          </a:p>
        </p:txBody>
      </p:sp>
      <p:sp>
        <p:nvSpPr>
          <p:cNvPr id="37906" name="Text Box 17">
            <a:extLst>
              <a:ext uri="{FF2B5EF4-FFF2-40B4-BE49-F238E27FC236}">
                <a16:creationId xmlns:a16="http://schemas.microsoft.com/office/drawing/2014/main" id="{46C9956D-5E85-F049-97D2-8CA2952544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71800" y="2438400"/>
            <a:ext cx="1171575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/>
            <a:r>
              <a:rPr lang="en-US" altLang="en-US" sz="1600">
                <a:latin typeface="Calibri" panose="020F0502020204030204" pitchFamily="34" charset="0"/>
              </a:rPr>
              <a:t>192.168.0.1</a:t>
            </a:r>
          </a:p>
        </p:txBody>
      </p:sp>
      <p:sp>
        <p:nvSpPr>
          <p:cNvPr id="37907" name="Text Box 18">
            <a:extLst>
              <a:ext uri="{FF2B5EF4-FFF2-40B4-BE49-F238E27FC236}">
                <a16:creationId xmlns:a16="http://schemas.microsoft.com/office/drawing/2014/main" id="{F426A733-F819-DE44-BD6B-48850BB49B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71800" y="4343400"/>
            <a:ext cx="1171575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/>
            <a:r>
              <a:rPr lang="en-US" altLang="en-US" sz="1600">
                <a:latin typeface="Calibri" panose="020F0502020204030204" pitchFamily="34" charset="0"/>
              </a:rPr>
              <a:t>192.168.0.2</a:t>
            </a:r>
          </a:p>
        </p:txBody>
      </p:sp>
      <p:sp>
        <p:nvSpPr>
          <p:cNvPr id="37908" name="Text Box 20">
            <a:extLst>
              <a:ext uri="{FF2B5EF4-FFF2-40B4-BE49-F238E27FC236}">
                <a16:creationId xmlns:a16="http://schemas.microsoft.com/office/drawing/2014/main" id="{14194E17-0760-FC4C-8429-C31F08A21B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47800" y="4968875"/>
            <a:ext cx="3152775" cy="1138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tabLst>
                <a:tab pos="858838" algn="l"/>
                <a:tab pos="1376363" algn="l"/>
                <a:tab pos="2398713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tabLst>
                <a:tab pos="858838" algn="l"/>
                <a:tab pos="1376363" algn="l"/>
                <a:tab pos="2398713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tabLst>
                <a:tab pos="858838" algn="l"/>
                <a:tab pos="1376363" algn="l"/>
                <a:tab pos="2398713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tabLst>
                <a:tab pos="858838" algn="l"/>
                <a:tab pos="1376363" algn="l"/>
                <a:tab pos="2398713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tabLst>
                <a:tab pos="858838" algn="l"/>
                <a:tab pos="1376363" algn="l"/>
                <a:tab pos="2398713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858838" algn="l"/>
                <a:tab pos="1376363" algn="l"/>
                <a:tab pos="2398713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858838" algn="l"/>
                <a:tab pos="1376363" algn="l"/>
                <a:tab pos="2398713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858838" algn="l"/>
                <a:tab pos="1376363" algn="l"/>
                <a:tab pos="2398713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858838" algn="l"/>
                <a:tab pos="1376363" algn="l"/>
                <a:tab pos="2398713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200" b="1">
                <a:latin typeface="Calibri" panose="020F0502020204030204" pitchFamily="34" charset="0"/>
                <a:cs typeface="Calibri" panose="020F0502020204030204" pitchFamily="34" charset="0"/>
              </a:rPr>
              <a:t>Routing Table from Router 1:</a:t>
            </a:r>
          </a:p>
          <a:p>
            <a:pPr eaLnBrk="1" hangingPunct="1"/>
            <a:endParaRPr lang="en-US" altLang="en-US" sz="800" b="1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en-US" altLang="en-US" sz="1200" b="1">
                <a:latin typeface="Calibri" panose="020F0502020204030204" pitchFamily="34" charset="0"/>
                <a:cs typeface="Calibri" panose="020F0502020204030204" pitchFamily="34" charset="0"/>
              </a:rPr>
              <a:t>Destination	Mask	Next-Hop	Distance</a:t>
            </a:r>
          </a:p>
          <a:p>
            <a:pPr eaLnBrk="1" hangingPunct="1"/>
            <a:r>
              <a:rPr lang="en-US" altLang="en-US" sz="1200" b="1">
                <a:latin typeface="Calibri" panose="020F0502020204030204" pitchFamily="34" charset="0"/>
                <a:cs typeface="Calibri" panose="020F0502020204030204" pitchFamily="34" charset="0"/>
              </a:rPr>
              <a:t>192.168.0.0	/29	127.0.0.1	0</a:t>
            </a:r>
          </a:p>
          <a:p>
            <a:pPr eaLnBrk="1" hangingPunct="1"/>
            <a:r>
              <a:rPr lang="en-US" altLang="en-US" sz="1200" b="1">
                <a:latin typeface="Calibri" panose="020F0502020204030204" pitchFamily="34" charset="0"/>
                <a:cs typeface="Calibri" panose="020F0502020204030204" pitchFamily="34" charset="0"/>
              </a:rPr>
              <a:t>239.1.1.1	/32	192.168.0.1	1</a:t>
            </a:r>
          </a:p>
          <a:p>
            <a:pPr eaLnBrk="1" hangingPunct="1"/>
            <a:r>
              <a:rPr lang="en-US" altLang="en-US" sz="1200" b="1">
                <a:latin typeface="Calibri" panose="020F0502020204030204" pitchFamily="34" charset="0"/>
                <a:cs typeface="Calibri" panose="020F0502020204030204" pitchFamily="34" charset="0"/>
              </a:rPr>
              <a:t>239.1.1.1	/32	192.168.0.2	2</a:t>
            </a:r>
          </a:p>
        </p:txBody>
      </p:sp>
      <p:sp>
        <p:nvSpPr>
          <p:cNvPr id="37909" name="Slide Number Placeholder 3">
            <a:extLst>
              <a:ext uri="{FF2B5EF4-FFF2-40B4-BE49-F238E27FC236}">
                <a16:creationId xmlns:a16="http://schemas.microsoft.com/office/drawing/2014/main" id="{8AAB6AA9-37CE-BF44-B6A3-CC42B4FF59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202AE585-5680-C548-BEC8-93AACE002F9E}" type="slidenum">
              <a:rPr lang="en-US" altLang="en-US" sz="1200">
                <a:solidFill>
                  <a:srgbClr val="898989"/>
                </a:solidFill>
                <a:latin typeface="Calibri" panose="020F0502020204030204" pitchFamily="34" charset="0"/>
              </a:rPr>
              <a:pPr eaLnBrk="1" hangingPunct="1"/>
              <a:t>21</a:t>
            </a:fld>
            <a:endParaRPr lang="en-US" altLang="en-US" sz="1200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5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7" dur="5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1" dur="500" fill="hold"/>
                                        <p:tgtEl>
                                          <p:spTgt spid="2355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12" dur="500" fill="hold"/>
                                        <p:tgtEl>
                                          <p:spTgt spid="23555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4" dur="500" fill="hold"/>
                                        <p:tgtEl>
                                          <p:spTgt spid="2355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15" dur="500" fill="hold"/>
                                        <p:tgtEl>
                                          <p:spTgt spid="23556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9" dur="500" fill="hold"/>
                                        <p:tgtEl>
                                          <p:spTgt spid="2355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20" dur="500" fill="hold"/>
                                        <p:tgtEl>
                                          <p:spTgt spid="23559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2" dur="500" fill="hold"/>
                                        <p:tgtEl>
                                          <p:spTgt spid="2356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23" dur="500" fill="hold"/>
                                        <p:tgtEl>
                                          <p:spTgt spid="23560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itle 1">
            <a:extLst>
              <a:ext uri="{FF2B5EF4-FFF2-40B4-BE49-F238E27FC236}">
                <a16:creationId xmlns:a16="http://schemas.microsoft.com/office/drawing/2014/main" id="{094E995D-B840-114C-B8EE-DEDEDF0F16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Single vs. Multiple Senders</a:t>
            </a:r>
          </a:p>
        </p:txBody>
      </p:sp>
      <p:sp>
        <p:nvSpPr>
          <p:cNvPr id="38915" name="Content Placeholder 4">
            <a:extLst>
              <a:ext uri="{FF2B5EF4-FFF2-40B4-BE49-F238E27FC236}">
                <a16:creationId xmlns:a16="http://schemas.microsoft.com/office/drawing/2014/main" id="{D3D2E34B-92D7-DB4C-B45B-35CE158F3F5B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en-US" sz="3200">
                <a:ea typeface="ＭＳ Ｐゴシック" panose="020B0600070205080204" pitchFamily="34" charset="-128"/>
              </a:rPr>
              <a:t>Source-based tree</a:t>
            </a:r>
          </a:p>
          <a:p>
            <a:pPr lvl="1"/>
            <a:r>
              <a:rPr lang="en-US" altLang="en-US" sz="2800">
                <a:ea typeface="ＭＳ Ｐゴシック" panose="020B0600070205080204" pitchFamily="34" charset="-128"/>
              </a:rPr>
              <a:t>Separate tree for each sender</a:t>
            </a:r>
          </a:p>
          <a:p>
            <a:pPr lvl="1"/>
            <a:r>
              <a:rPr lang="en-US" altLang="en-US" sz="2800">
                <a:ea typeface="ＭＳ Ｐゴシック" panose="020B0600070205080204" pitchFamily="34" charset="-128"/>
              </a:rPr>
              <a:t>Tree is optimized for that sender</a:t>
            </a:r>
          </a:p>
          <a:p>
            <a:pPr lvl="1"/>
            <a:r>
              <a:rPr lang="en-US" altLang="en-US" sz="2800">
                <a:ea typeface="ＭＳ Ｐゴシック" panose="020B0600070205080204" pitchFamily="34" charset="-128"/>
              </a:rPr>
              <a:t>But, requires multiple trees for multiple senders</a:t>
            </a:r>
          </a:p>
        </p:txBody>
      </p:sp>
      <p:sp>
        <p:nvSpPr>
          <p:cNvPr id="38916" name="Content Placeholder 5">
            <a:extLst>
              <a:ext uri="{FF2B5EF4-FFF2-40B4-BE49-F238E27FC236}">
                <a16:creationId xmlns:a16="http://schemas.microsoft.com/office/drawing/2014/main" id="{9EBCC911-8DE9-694C-BDBB-123277974D8F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en-US" sz="3200">
                <a:ea typeface="ＭＳ Ｐゴシック" panose="020B0600070205080204" pitchFamily="34" charset="-128"/>
              </a:rPr>
              <a:t>Shared tree</a:t>
            </a:r>
          </a:p>
          <a:p>
            <a:pPr lvl="1"/>
            <a:r>
              <a:rPr lang="en-US" altLang="en-US" sz="2800">
                <a:ea typeface="ＭＳ Ｐゴシック" panose="020B0600070205080204" pitchFamily="34" charset="-128"/>
              </a:rPr>
              <a:t>One common tree</a:t>
            </a:r>
          </a:p>
          <a:p>
            <a:pPr lvl="1"/>
            <a:r>
              <a:rPr lang="en-US" altLang="en-US" sz="2800">
                <a:ea typeface="ＭＳ Ｐゴシック" panose="020B0600070205080204" pitchFamily="34" charset="-128"/>
              </a:rPr>
              <a:t>Spanning tree that reaches all participants</a:t>
            </a:r>
          </a:p>
          <a:p>
            <a:pPr lvl="1"/>
            <a:r>
              <a:rPr lang="en-US" altLang="en-US" sz="2800">
                <a:ea typeface="ＭＳ Ｐゴシック" panose="020B0600070205080204" pitchFamily="34" charset="-128"/>
              </a:rPr>
              <a:t>Single tree may be inefficient</a:t>
            </a:r>
          </a:p>
          <a:p>
            <a:pPr lvl="1"/>
            <a:r>
              <a:rPr lang="en-US" altLang="en-US" sz="2800">
                <a:ea typeface="ＭＳ Ｐゴシック" panose="020B0600070205080204" pitchFamily="34" charset="-128"/>
              </a:rPr>
              <a:t>But, avoids having many different trees</a:t>
            </a:r>
          </a:p>
        </p:txBody>
      </p:sp>
      <p:sp>
        <p:nvSpPr>
          <p:cNvPr id="38917" name="Slide Number Placeholder 3">
            <a:extLst>
              <a:ext uri="{FF2B5EF4-FFF2-40B4-BE49-F238E27FC236}">
                <a16:creationId xmlns:a16="http://schemas.microsoft.com/office/drawing/2014/main" id="{A930DC01-DDCC-F149-B8CE-AD17D66104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E17DA948-750F-344B-9B56-2D12580BD36B}" type="slidenum">
              <a:rPr lang="en-US" altLang="en-US" sz="1200">
                <a:solidFill>
                  <a:srgbClr val="898989"/>
                </a:solidFill>
                <a:latin typeface="Courier New" panose="02070309020205020404" pitchFamily="49" charset="0"/>
              </a:rPr>
              <a:pPr eaLnBrk="1" hangingPunct="1"/>
              <a:t>22</a:t>
            </a:fld>
            <a:endParaRPr lang="en-US" altLang="en-US" sz="1200">
              <a:solidFill>
                <a:srgbClr val="898989"/>
              </a:solidFill>
              <a:latin typeface="Courier New" panose="02070309020205020404" pitchFamily="49" charset="0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itle 5">
            <a:extLst>
              <a:ext uri="{FF2B5EF4-FFF2-40B4-BE49-F238E27FC236}">
                <a16:creationId xmlns:a16="http://schemas.microsoft.com/office/drawing/2014/main" id="{DCBD130F-9E54-144A-81B8-E966B56C60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3400" y="0"/>
            <a:ext cx="8229600" cy="1143000"/>
          </a:xfrm>
        </p:spPr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Multicast Addresses</a:t>
            </a:r>
          </a:p>
        </p:txBody>
      </p:sp>
      <p:sp>
        <p:nvSpPr>
          <p:cNvPr id="39939" name="Content Placeholder 6">
            <a:extLst>
              <a:ext uri="{FF2B5EF4-FFF2-40B4-BE49-F238E27FC236}">
                <a16:creationId xmlns:a16="http://schemas.microsoft.com/office/drawing/2014/main" id="{A819C3CD-E06E-2F4F-BA68-89ED942201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295400"/>
            <a:ext cx="8458200" cy="5181600"/>
          </a:xfrm>
        </p:spPr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Multicast “group” defined by IP address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Multicast addresses look like unicast addresses</a:t>
            </a:r>
          </a:p>
          <a:p>
            <a:pPr lvl="1">
              <a:spcAft>
                <a:spcPts val="1800"/>
              </a:spcAft>
            </a:pPr>
            <a:r>
              <a:rPr lang="en-US" altLang="en-US">
                <a:ea typeface="ＭＳ Ｐゴシック" panose="020B0600070205080204" pitchFamily="34" charset="-128"/>
              </a:rPr>
              <a:t>224.0.0.0 to 239.255.255.255</a:t>
            </a:r>
          </a:p>
          <a:p>
            <a:r>
              <a:rPr lang="en-US" altLang="en-US">
                <a:ea typeface="ＭＳ Ｐゴシック" panose="020B0600070205080204" pitchFamily="34" charset="-128"/>
              </a:rPr>
              <a:t>Using multicast IP addresses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Sender sends to the IP address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Receivers join the group based on IP address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Network sends packets along the tree</a:t>
            </a:r>
          </a:p>
          <a:p>
            <a:endParaRPr lang="en-US" altLang="en-US">
              <a:ea typeface="ＭＳ Ｐゴシック" panose="020B0600070205080204" pitchFamily="34" charset="-128"/>
            </a:endParaRPr>
          </a:p>
        </p:txBody>
      </p:sp>
      <p:sp>
        <p:nvSpPr>
          <p:cNvPr id="39940" name="Slide Number Placeholder 4">
            <a:extLst>
              <a:ext uri="{FF2B5EF4-FFF2-40B4-BE49-F238E27FC236}">
                <a16:creationId xmlns:a16="http://schemas.microsoft.com/office/drawing/2014/main" id="{9B3364F8-3900-3C45-8110-1431126B26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8159496B-BD3B-394F-ACE5-0AA679D44E05}" type="slidenum">
              <a:rPr lang="en-US" altLang="en-US" sz="1200">
                <a:solidFill>
                  <a:srgbClr val="898989"/>
                </a:solidFill>
                <a:latin typeface="Courier New" panose="02070309020205020404" pitchFamily="49" charset="0"/>
              </a:rPr>
              <a:pPr eaLnBrk="1" hangingPunct="1"/>
              <a:t>23</a:t>
            </a:fld>
            <a:endParaRPr lang="en-US" altLang="en-US" sz="1200">
              <a:solidFill>
                <a:srgbClr val="898989"/>
              </a:solidFill>
              <a:latin typeface="Courier New" panose="02070309020205020404" pitchFamily="49" charset="0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itle 1">
            <a:extLst>
              <a:ext uri="{FF2B5EF4-FFF2-40B4-BE49-F238E27FC236}">
                <a16:creationId xmlns:a16="http://schemas.microsoft.com/office/drawing/2014/main" id="{A1043482-F09B-E74A-8D47-CD2E621211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0"/>
            <a:ext cx="8229600" cy="1143000"/>
          </a:xfrm>
        </p:spPr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Example Multicast Protocol</a:t>
            </a:r>
          </a:p>
        </p:txBody>
      </p:sp>
      <p:sp>
        <p:nvSpPr>
          <p:cNvPr id="40963" name="Content Placeholder 2">
            <a:extLst>
              <a:ext uri="{FF2B5EF4-FFF2-40B4-BE49-F238E27FC236}">
                <a16:creationId xmlns:a16="http://schemas.microsoft.com/office/drawing/2014/main" id="{BFBEDDFA-11C2-CC48-BE78-2CD8E717ED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143000"/>
            <a:ext cx="8534400" cy="4906963"/>
          </a:xfrm>
        </p:spPr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Receiver sends a “join” messages to the sender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And grafts to the tree at the nearest point</a:t>
            </a:r>
          </a:p>
        </p:txBody>
      </p:sp>
      <p:sp>
        <p:nvSpPr>
          <p:cNvPr id="40964" name="Slide Number Placeholder 3">
            <a:extLst>
              <a:ext uri="{FF2B5EF4-FFF2-40B4-BE49-F238E27FC236}">
                <a16:creationId xmlns:a16="http://schemas.microsoft.com/office/drawing/2014/main" id="{874B1FAE-0FEF-2343-95E0-FECAE79389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9D730BB7-62E6-E64C-B119-2DE123608558}" type="slidenum">
              <a:rPr lang="en-US" altLang="en-US" sz="1200">
                <a:solidFill>
                  <a:srgbClr val="898989"/>
                </a:solidFill>
                <a:latin typeface="Courier New" panose="02070309020205020404" pitchFamily="49" charset="0"/>
              </a:rPr>
              <a:pPr eaLnBrk="1" hangingPunct="1"/>
              <a:t>24</a:t>
            </a:fld>
            <a:endParaRPr lang="en-US" altLang="en-US" sz="1200">
              <a:solidFill>
                <a:srgbClr val="898989"/>
              </a:solidFill>
              <a:latin typeface="Courier New" panose="02070309020205020404" pitchFamily="49" charset="0"/>
            </a:endParaRPr>
          </a:p>
        </p:txBody>
      </p:sp>
      <p:sp>
        <p:nvSpPr>
          <p:cNvPr id="40965" name="Line 4">
            <a:extLst>
              <a:ext uri="{FF2B5EF4-FFF2-40B4-BE49-F238E27FC236}">
                <a16:creationId xmlns:a16="http://schemas.microsoft.com/office/drawing/2014/main" id="{AEE03BA7-AFC8-8F43-8D23-71B07BFE22D3}"/>
              </a:ext>
            </a:extLst>
          </p:cNvPr>
          <p:cNvSpPr>
            <a:spLocks noChangeShapeType="1"/>
          </p:cNvSpPr>
          <p:nvPr/>
        </p:nvSpPr>
        <p:spPr bwMode="auto">
          <a:xfrm>
            <a:off x="5884863" y="3479800"/>
            <a:ext cx="768350" cy="1141413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966" name="Line 5">
            <a:extLst>
              <a:ext uri="{FF2B5EF4-FFF2-40B4-BE49-F238E27FC236}">
                <a16:creationId xmlns:a16="http://schemas.microsoft.com/office/drawing/2014/main" id="{45E7746A-C586-844C-A77C-D79BE3A89E03}"/>
              </a:ext>
            </a:extLst>
          </p:cNvPr>
          <p:cNvSpPr>
            <a:spLocks noChangeShapeType="1"/>
          </p:cNvSpPr>
          <p:nvPr/>
        </p:nvSpPr>
        <p:spPr bwMode="auto">
          <a:xfrm>
            <a:off x="6692900" y="4657725"/>
            <a:ext cx="779463" cy="1274763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967" name="Line 6">
            <a:extLst>
              <a:ext uri="{FF2B5EF4-FFF2-40B4-BE49-F238E27FC236}">
                <a16:creationId xmlns:a16="http://schemas.microsoft.com/office/drawing/2014/main" id="{20E64328-BDEE-594F-AA70-862EF2ACE3C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937125" y="4781550"/>
            <a:ext cx="1366838" cy="3254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968" name="Line 7">
            <a:extLst>
              <a:ext uri="{FF2B5EF4-FFF2-40B4-BE49-F238E27FC236}">
                <a16:creationId xmlns:a16="http://schemas.microsoft.com/office/drawing/2014/main" id="{78C6586E-B63D-884B-9000-F5935C3A019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538413" y="5240338"/>
            <a:ext cx="16700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969" name="Line 8">
            <a:extLst>
              <a:ext uri="{FF2B5EF4-FFF2-40B4-BE49-F238E27FC236}">
                <a16:creationId xmlns:a16="http://schemas.microsoft.com/office/drawing/2014/main" id="{49F0600C-0A88-314E-910B-F51C83573CE4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3525838" y="3873500"/>
            <a:ext cx="617537" cy="1209675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970" name="Line 9">
            <a:extLst>
              <a:ext uri="{FF2B5EF4-FFF2-40B4-BE49-F238E27FC236}">
                <a16:creationId xmlns:a16="http://schemas.microsoft.com/office/drawing/2014/main" id="{61EA018F-CA48-F440-A3F2-D43D40E1915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916363" y="3467100"/>
            <a:ext cx="1520825" cy="3254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971" name="Line 10">
            <a:extLst>
              <a:ext uri="{FF2B5EF4-FFF2-40B4-BE49-F238E27FC236}">
                <a16:creationId xmlns:a16="http://schemas.microsoft.com/office/drawing/2014/main" id="{1B671289-73BA-8540-93C3-DF3EDA642020}"/>
              </a:ext>
            </a:extLst>
          </p:cNvPr>
          <p:cNvSpPr>
            <a:spLocks noChangeShapeType="1"/>
          </p:cNvSpPr>
          <p:nvPr/>
        </p:nvSpPr>
        <p:spPr bwMode="auto">
          <a:xfrm>
            <a:off x="4716463" y="2700338"/>
            <a:ext cx="1006475" cy="688975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40972" name="Group 11">
            <a:extLst>
              <a:ext uri="{FF2B5EF4-FFF2-40B4-BE49-F238E27FC236}">
                <a16:creationId xmlns:a16="http://schemas.microsoft.com/office/drawing/2014/main" id="{CD25B8E1-DE40-AC48-A25D-533C5A3BF6EF}"/>
              </a:ext>
            </a:extLst>
          </p:cNvPr>
          <p:cNvGrpSpPr>
            <a:grpSpLocks/>
          </p:cNvGrpSpPr>
          <p:nvPr/>
        </p:nvGrpSpPr>
        <p:grpSpPr bwMode="auto">
          <a:xfrm>
            <a:off x="3689350" y="2339975"/>
            <a:ext cx="1138238" cy="441325"/>
            <a:chOff x="2089" y="1715"/>
            <a:chExt cx="316" cy="165"/>
          </a:xfrm>
        </p:grpSpPr>
        <p:sp>
          <p:nvSpPr>
            <p:cNvPr id="41040" name="Oval 12">
              <a:extLst>
                <a:ext uri="{FF2B5EF4-FFF2-40B4-BE49-F238E27FC236}">
                  <a16:creationId xmlns:a16="http://schemas.microsoft.com/office/drawing/2014/main" id="{AA5E3ABB-4047-B541-A5EA-4DA8A8957E9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92" y="1799"/>
              <a:ext cx="313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 sz="1800"/>
            </a:p>
          </p:txBody>
        </p:sp>
        <p:sp>
          <p:nvSpPr>
            <p:cNvPr id="41041" name="Line 13">
              <a:extLst>
                <a:ext uri="{FF2B5EF4-FFF2-40B4-BE49-F238E27FC236}">
                  <a16:creationId xmlns:a16="http://schemas.microsoft.com/office/drawing/2014/main" id="{14CE3C25-4CB4-744D-8711-A480B66A4B9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92" y="1792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042" name="Line 14">
              <a:extLst>
                <a:ext uri="{FF2B5EF4-FFF2-40B4-BE49-F238E27FC236}">
                  <a16:creationId xmlns:a16="http://schemas.microsoft.com/office/drawing/2014/main" id="{7E5DF986-B55F-FF41-8FB6-6F43FA1D3EB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405" y="1792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043" name="Rectangle 15">
              <a:extLst>
                <a:ext uri="{FF2B5EF4-FFF2-40B4-BE49-F238E27FC236}">
                  <a16:creationId xmlns:a16="http://schemas.microsoft.com/office/drawing/2014/main" id="{F0E798AA-E46D-B749-9DAC-FC5F5C3B0D4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92" y="1792"/>
              <a:ext cx="310" cy="49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endParaRPr lang="en-US" altLang="en-US">
                <a:latin typeface="Times New Roman" panose="02020603050405020304" pitchFamily="18" charset="0"/>
              </a:endParaRPr>
            </a:p>
          </p:txBody>
        </p:sp>
        <p:sp>
          <p:nvSpPr>
            <p:cNvPr id="41044" name="Oval 16">
              <a:extLst>
                <a:ext uri="{FF2B5EF4-FFF2-40B4-BE49-F238E27FC236}">
                  <a16:creationId xmlns:a16="http://schemas.microsoft.com/office/drawing/2014/main" id="{7308BFB9-BB06-F24D-82A1-4685BC3EA21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89" y="1733"/>
              <a:ext cx="313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 sz="1800"/>
            </a:p>
          </p:txBody>
        </p:sp>
        <p:grpSp>
          <p:nvGrpSpPr>
            <p:cNvPr id="41045" name="Group 17">
              <a:extLst>
                <a:ext uri="{FF2B5EF4-FFF2-40B4-BE49-F238E27FC236}">
                  <a16:creationId xmlns:a16="http://schemas.microsoft.com/office/drawing/2014/main" id="{30734B48-7116-EC4B-989E-B6C19123392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138" y="1715"/>
              <a:ext cx="210" cy="163"/>
              <a:chOff x="2951" y="2459"/>
              <a:chExt cx="213" cy="163"/>
            </a:xfrm>
          </p:grpSpPr>
          <p:sp>
            <p:nvSpPr>
              <p:cNvPr id="41046" name="Rectangle 18">
                <a:extLst>
                  <a:ext uri="{FF2B5EF4-FFF2-40B4-BE49-F238E27FC236}">
                    <a16:creationId xmlns:a16="http://schemas.microsoft.com/office/drawing/2014/main" id="{6E569A23-5D20-8B4A-8B17-63A3118455D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82" y="2490"/>
                <a:ext cx="144" cy="132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/>
                <a:endParaRPr lang="en-US" altLang="en-US" sz="1800"/>
              </a:p>
            </p:txBody>
          </p:sp>
          <p:sp>
            <p:nvSpPr>
              <p:cNvPr id="41047" name="Text Box 19">
                <a:extLst>
                  <a:ext uri="{FF2B5EF4-FFF2-40B4-BE49-F238E27FC236}">
                    <a16:creationId xmlns:a16="http://schemas.microsoft.com/office/drawing/2014/main" id="{2841CC2B-44AA-5743-8137-59A75987A40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951" y="2459"/>
                <a:ext cx="213" cy="12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r>
                  <a:rPr lang="en-US" altLang="en-US" sz="1600">
                    <a:latin typeface="Comic Sans MS" panose="030F0902030302020204" pitchFamily="66" charset="0"/>
                  </a:rPr>
                  <a:t>A</a:t>
                </a:r>
                <a:endParaRPr lang="en-US" altLang="en-US" sz="1600">
                  <a:latin typeface="Times New Roman" panose="02020603050405020304" pitchFamily="18" charset="0"/>
                </a:endParaRPr>
              </a:p>
            </p:txBody>
          </p:sp>
        </p:grpSp>
      </p:grpSp>
      <p:grpSp>
        <p:nvGrpSpPr>
          <p:cNvPr id="40973" name="Group 20">
            <a:extLst>
              <a:ext uri="{FF2B5EF4-FFF2-40B4-BE49-F238E27FC236}">
                <a16:creationId xmlns:a16="http://schemas.microsoft.com/office/drawing/2014/main" id="{7A564C5E-5B55-AE40-A3A1-E06C9C053094}"/>
              </a:ext>
            </a:extLst>
          </p:cNvPr>
          <p:cNvGrpSpPr>
            <a:grpSpLocks/>
          </p:cNvGrpSpPr>
          <p:nvPr/>
        </p:nvGrpSpPr>
        <p:grpSpPr bwMode="auto">
          <a:xfrm>
            <a:off x="5303838" y="3194050"/>
            <a:ext cx="1139825" cy="441325"/>
            <a:chOff x="2089" y="1715"/>
            <a:chExt cx="316" cy="165"/>
          </a:xfrm>
        </p:grpSpPr>
        <p:sp>
          <p:nvSpPr>
            <p:cNvPr id="41032" name="Oval 21">
              <a:extLst>
                <a:ext uri="{FF2B5EF4-FFF2-40B4-BE49-F238E27FC236}">
                  <a16:creationId xmlns:a16="http://schemas.microsoft.com/office/drawing/2014/main" id="{05CFFA11-21C3-C543-9D88-8587EE9FE3A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92" y="1799"/>
              <a:ext cx="313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 sz="1800"/>
            </a:p>
          </p:txBody>
        </p:sp>
        <p:sp>
          <p:nvSpPr>
            <p:cNvPr id="41033" name="Line 22">
              <a:extLst>
                <a:ext uri="{FF2B5EF4-FFF2-40B4-BE49-F238E27FC236}">
                  <a16:creationId xmlns:a16="http://schemas.microsoft.com/office/drawing/2014/main" id="{4D442AEB-2B86-F445-AB0D-5E222CE1DAA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92" y="1792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034" name="Line 23">
              <a:extLst>
                <a:ext uri="{FF2B5EF4-FFF2-40B4-BE49-F238E27FC236}">
                  <a16:creationId xmlns:a16="http://schemas.microsoft.com/office/drawing/2014/main" id="{B5A72A72-0CF6-2C4F-9356-83351EFE96E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405" y="1792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035" name="Rectangle 24">
              <a:extLst>
                <a:ext uri="{FF2B5EF4-FFF2-40B4-BE49-F238E27FC236}">
                  <a16:creationId xmlns:a16="http://schemas.microsoft.com/office/drawing/2014/main" id="{A76E0C8E-54BD-D345-B6EC-87B0AFBBA22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92" y="1792"/>
              <a:ext cx="310" cy="49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endParaRPr lang="en-US" altLang="en-US">
                <a:latin typeface="Times New Roman" panose="02020603050405020304" pitchFamily="18" charset="0"/>
              </a:endParaRPr>
            </a:p>
          </p:txBody>
        </p:sp>
        <p:sp>
          <p:nvSpPr>
            <p:cNvPr id="41036" name="Oval 25">
              <a:extLst>
                <a:ext uri="{FF2B5EF4-FFF2-40B4-BE49-F238E27FC236}">
                  <a16:creationId xmlns:a16="http://schemas.microsoft.com/office/drawing/2014/main" id="{F1AD076D-E16F-D245-A650-FEE54ADD383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89" y="1733"/>
              <a:ext cx="313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 sz="1800"/>
            </a:p>
          </p:txBody>
        </p:sp>
        <p:grpSp>
          <p:nvGrpSpPr>
            <p:cNvPr id="41037" name="Group 26">
              <a:extLst>
                <a:ext uri="{FF2B5EF4-FFF2-40B4-BE49-F238E27FC236}">
                  <a16:creationId xmlns:a16="http://schemas.microsoft.com/office/drawing/2014/main" id="{8CB8D603-A2E7-CE41-9914-78693650C7C7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144" y="1715"/>
              <a:ext cx="197" cy="163"/>
              <a:chOff x="2957" y="2459"/>
              <a:chExt cx="200" cy="163"/>
            </a:xfrm>
          </p:grpSpPr>
          <p:sp>
            <p:nvSpPr>
              <p:cNvPr id="41038" name="Rectangle 27">
                <a:extLst>
                  <a:ext uri="{FF2B5EF4-FFF2-40B4-BE49-F238E27FC236}">
                    <a16:creationId xmlns:a16="http://schemas.microsoft.com/office/drawing/2014/main" id="{36334779-9615-B143-9290-EB33D27441C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82" y="2490"/>
                <a:ext cx="144" cy="132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/>
                <a:endParaRPr lang="en-US" altLang="en-US" sz="1800"/>
              </a:p>
            </p:txBody>
          </p:sp>
          <p:sp>
            <p:nvSpPr>
              <p:cNvPr id="41039" name="Text Box 28">
                <a:extLst>
                  <a:ext uri="{FF2B5EF4-FFF2-40B4-BE49-F238E27FC236}">
                    <a16:creationId xmlns:a16="http://schemas.microsoft.com/office/drawing/2014/main" id="{176AC791-FA6D-024E-87EC-CA01D672243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957" y="2459"/>
                <a:ext cx="200" cy="12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r>
                  <a:rPr lang="en-US" altLang="en-US" sz="1600">
                    <a:latin typeface="Comic Sans MS" panose="030F0902030302020204" pitchFamily="66" charset="0"/>
                  </a:rPr>
                  <a:t>B</a:t>
                </a:r>
                <a:endParaRPr lang="en-US" altLang="en-US" sz="1600">
                  <a:latin typeface="Times New Roman" panose="02020603050405020304" pitchFamily="18" charset="0"/>
                </a:endParaRPr>
              </a:p>
            </p:txBody>
          </p:sp>
        </p:grpSp>
      </p:grpSp>
      <p:grpSp>
        <p:nvGrpSpPr>
          <p:cNvPr id="40974" name="Group 29">
            <a:extLst>
              <a:ext uri="{FF2B5EF4-FFF2-40B4-BE49-F238E27FC236}">
                <a16:creationId xmlns:a16="http://schemas.microsoft.com/office/drawing/2014/main" id="{1C00E4CD-77A4-5C40-A927-6734A937CEC1}"/>
              </a:ext>
            </a:extLst>
          </p:cNvPr>
          <p:cNvGrpSpPr>
            <a:grpSpLocks/>
          </p:cNvGrpSpPr>
          <p:nvPr/>
        </p:nvGrpSpPr>
        <p:grpSpPr bwMode="auto">
          <a:xfrm>
            <a:off x="7013575" y="5730875"/>
            <a:ext cx="1139825" cy="441325"/>
            <a:chOff x="2089" y="1715"/>
            <a:chExt cx="316" cy="165"/>
          </a:xfrm>
        </p:grpSpPr>
        <p:sp>
          <p:nvSpPr>
            <p:cNvPr id="41024" name="Oval 30">
              <a:extLst>
                <a:ext uri="{FF2B5EF4-FFF2-40B4-BE49-F238E27FC236}">
                  <a16:creationId xmlns:a16="http://schemas.microsoft.com/office/drawing/2014/main" id="{D3DB9A34-4922-4640-8B14-8CC7281A8BD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92" y="1799"/>
              <a:ext cx="313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 sz="1800"/>
            </a:p>
          </p:txBody>
        </p:sp>
        <p:sp>
          <p:nvSpPr>
            <p:cNvPr id="41025" name="Line 31">
              <a:extLst>
                <a:ext uri="{FF2B5EF4-FFF2-40B4-BE49-F238E27FC236}">
                  <a16:creationId xmlns:a16="http://schemas.microsoft.com/office/drawing/2014/main" id="{51603D17-37EB-904B-98C1-ECA66CA46F6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92" y="1792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026" name="Line 32">
              <a:extLst>
                <a:ext uri="{FF2B5EF4-FFF2-40B4-BE49-F238E27FC236}">
                  <a16:creationId xmlns:a16="http://schemas.microsoft.com/office/drawing/2014/main" id="{FD705484-0930-C648-B369-B678767F68F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405" y="1792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027" name="Rectangle 33">
              <a:extLst>
                <a:ext uri="{FF2B5EF4-FFF2-40B4-BE49-F238E27FC236}">
                  <a16:creationId xmlns:a16="http://schemas.microsoft.com/office/drawing/2014/main" id="{17B31DC7-98A4-1845-80D1-5579A7B0879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92" y="1792"/>
              <a:ext cx="310" cy="49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endParaRPr lang="en-US" altLang="en-US">
                <a:latin typeface="Times New Roman" panose="02020603050405020304" pitchFamily="18" charset="0"/>
              </a:endParaRPr>
            </a:p>
          </p:txBody>
        </p:sp>
        <p:sp>
          <p:nvSpPr>
            <p:cNvPr id="41028" name="Oval 34">
              <a:extLst>
                <a:ext uri="{FF2B5EF4-FFF2-40B4-BE49-F238E27FC236}">
                  <a16:creationId xmlns:a16="http://schemas.microsoft.com/office/drawing/2014/main" id="{77537C08-2708-7B42-B258-C9FEA049CA3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89" y="1733"/>
              <a:ext cx="313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 sz="1800"/>
            </a:p>
          </p:txBody>
        </p:sp>
        <p:grpSp>
          <p:nvGrpSpPr>
            <p:cNvPr id="41029" name="Group 35">
              <a:extLst>
                <a:ext uri="{FF2B5EF4-FFF2-40B4-BE49-F238E27FC236}">
                  <a16:creationId xmlns:a16="http://schemas.microsoft.com/office/drawing/2014/main" id="{8A90B55A-16EA-2F47-A957-DFBFBDEACC5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141" y="1715"/>
              <a:ext cx="203" cy="163"/>
              <a:chOff x="2954" y="2459"/>
              <a:chExt cx="206" cy="163"/>
            </a:xfrm>
          </p:grpSpPr>
          <p:sp>
            <p:nvSpPr>
              <p:cNvPr id="41030" name="Rectangle 36">
                <a:extLst>
                  <a:ext uri="{FF2B5EF4-FFF2-40B4-BE49-F238E27FC236}">
                    <a16:creationId xmlns:a16="http://schemas.microsoft.com/office/drawing/2014/main" id="{1400284D-1905-4349-9654-D3417C87699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82" y="2490"/>
                <a:ext cx="144" cy="132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/>
                <a:endParaRPr lang="en-US" altLang="en-US" sz="1800"/>
              </a:p>
            </p:txBody>
          </p:sp>
          <p:sp>
            <p:nvSpPr>
              <p:cNvPr id="41031" name="Text Box 37">
                <a:extLst>
                  <a:ext uri="{FF2B5EF4-FFF2-40B4-BE49-F238E27FC236}">
                    <a16:creationId xmlns:a16="http://schemas.microsoft.com/office/drawing/2014/main" id="{4A29A0CF-1D1E-BD4C-94BA-B550C586441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954" y="2459"/>
                <a:ext cx="206" cy="12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r>
                  <a:rPr lang="en-US" altLang="en-US" sz="1600">
                    <a:latin typeface="Comic Sans MS" panose="030F0902030302020204" pitchFamily="66" charset="0"/>
                  </a:rPr>
                  <a:t>G</a:t>
                </a:r>
                <a:endParaRPr lang="en-US" altLang="en-US" sz="1600">
                  <a:latin typeface="Times New Roman" panose="02020603050405020304" pitchFamily="18" charset="0"/>
                </a:endParaRPr>
              </a:p>
            </p:txBody>
          </p:sp>
        </p:grpSp>
      </p:grpSp>
      <p:grpSp>
        <p:nvGrpSpPr>
          <p:cNvPr id="40975" name="Group 38">
            <a:extLst>
              <a:ext uri="{FF2B5EF4-FFF2-40B4-BE49-F238E27FC236}">
                <a16:creationId xmlns:a16="http://schemas.microsoft.com/office/drawing/2014/main" id="{CAB4E758-DB19-D846-8D27-6900EAA0A80C}"/>
              </a:ext>
            </a:extLst>
          </p:cNvPr>
          <p:cNvGrpSpPr>
            <a:grpSpLocks/>
          </p:cNvGrpSpPr>
          <p:nvPr/>
        </p:nvGrpSpPr>
        <p:grpSpPr bwMode="auto">
          <a:xfrm>
            <a:off x="6249988" y="4508500"/>
            <a:ext cx="1138237" cy="441325"/>
            <a:chOff x="2089" y="1715"/>
            <a:chExt cx="316" cy="165"/>
          </a:xfrm>
        </p:grpSpPr>
        <p:sp>
          <p:nvSpPr>
            <p:cNvPr id="41016" name="Oval 39">
              <a:extLst>
                <a:ext uri="{FF2B5EF4-FFF2-40B4-BE49-F238E27FC236}">
                  <a16:creationId xmlns:a16="http://schemas.microsoft.com/office/drawing/2014/main" id="{6B3991FC-088F-B942-B2AE-F7553CF2D81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92" y="1799"/>
              <a:ext cx="313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 sz="1800"/>
            </a:p>
          </p:txBody>
        </p:sp>
        <p:sp>
          <p:nvSpPr>
            <p:cNvPr id="41017" name="Line 40">
              <a:extLst>
                <a:ext uri="{FF2B5EF4-FFF2-40B4-BE49-F238E27FC236}">
                  <a16:creationId xmlns:a16="http://schemas.microsoft.com/office/drawing/2014/main" id="{18A8BA7D-2FAA-7646-910E-BF1F5F5EEE7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92" y="1792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018" name="Line 41">
              <a:extLst>
                <a:ext uri="{FF2B5EF4-FFF2-40B4-BE49-F238E27FC236}">
                  <a16:creationId xmlns:a16="http://schemas.microsoft.com/office/drawing/2014/main" id="{D6DEC4DD-4D70-1247-B0FB-9165E2E1847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405" y="1792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019" name="Rectangle 42">
              <a:extLst>
                <a:ext uri="{FF2B5EF4-FFF2-40B4-BE49-F238E27FC236}">
                  <a16:creationId xmlns:a16="http://schemas.microsoft.com/office/drawing/2014/main" id="{57ABB798-7912-0743-9DEC-E0F20F7B618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92" y="1792"/>
              <a:ext cx="310" cy="49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endParaRPr lang="en-US" altLang="en-US">
                <a:latin typeface="Times New Roman" panose="02020603050405020304" pitchFamily="18" charset="0"/>
              </a:endParaRPr>
            </a:p>
          </p:txBody>
        </p:sp>
        <p:sp>
          <p:nvSpPr>
            <p:cNvPr id="41020" name="Oval 43">
              <a:extLst>
                <a:ext uri="{FF2B5EF4-FFF2-40B4-BE49-F238E27FC236}">
                  <a16:creationId xmlns:a16="http://schemas.microsoft.com/office/drawing/2014/main" id="{870CDDDD-A758-434E-B2C1-BF76682A182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89" y="1733"/>
              <a:ext cx="313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 sz="1800"/>
            </a:p>
          </p:txBody>
        </p:sp>
        <p:grpSp>
          <p:nvGrpSpPr>
            <p:cNvPr id="41021" name="Group 44">
              <a:extLst>
                <a:ext uri="{FF2B5EF4-FFF2-40B4-BE49-F238E27FC236}">
                  <a16:creationId xmlns:a16="http://schemas.microsoft.com/office/drawing/2014/main" id="{E764AC4E-1E22-FC41-9BA0-250A080AC20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139" y="1715"/>
              <a:ext cx="208" cy="163"/>
              <a:chOff x="2952" y="2459"/>
              <a:chExt cx="211" cy="163"/>
            </a:xfrm>
          </p:grpSpPr>
          <p:sp>
            <p:nvSpPr>
              <p:cNvPr id="41022" name="Rectangle 45">
                <a:extLst>
                  <a:ext uri="{FF2B5EF4-FFF2-40B4-BE49-F238E27FC236}">
                    <a16:creationId xmlns:a16="http://schemas.microsoft.com/office/drawing/2014/main" id="{1C203BA4-CBC0-1D4A-89A2-627DA0172CE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82" y="2490"/>
                <a:ext cx="144" cy="132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/>
                <a:endParaRPr lang="en-US" altLang="en-US" sz="1800"/>
              </a:p>
            </p:txBody>
          </p:sp>
          <p:sp>
            <p:nvSpPr>
              <p:cNvPr id="41023" name="Text Box 46">
                <a:extLst>
                  <a:ext uri="{FF2B5EF4-FFF2-40B4-BE49-F238E27FC236}">
                    <a16:creationId xmlns:a16="http://schemas.microsoft.com/office/drawing/2014/main" id="{FDDB85D9-4A25-C341-A835-6801C45CA6C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952" y="2459"/>
                <a:ext cx="211" cy="12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r>
                  <a:rPr lang="en-US" altLang="en-US" sz="1600">
                    <a:latin typeface="Comic Sans MS" panose="030F0902030302020204" pitchFamily="66" charset="0"/>
                  </a:rPr>
                  <a:t>D</a:t>
                </a:r>
                <a:endParaRPr lang="en-US" altLang="en-US" sz="1600">
                  <a:latin typeface="Times New Roman" panose="02020603050405020304" pitchFamily="18" charset="0"/>
                </a:endParaRPr>
              </a:p>
            </p:txBody>
          </p:sp>
        </p:grpSp>
      </p:grpSp>
      <p:grpSp>
        <p:nvGrpSpPr>
          <p:cNvPr id="40976" name="Group 47">
            <a:extLst>
              <a:ext uri="{FF2B5EF4-FFF2-40B4-BE49-F238E27FC236}">
                <a16:creationId xmlns:a16="http://schemas.microsoft.com/office/drawing/2014/main" id="{42A7F994-A07A-B448-A729-A1B01045B080}"/>
              </a:ext>
            </a:extLst>
          </p:cNvPr>
          <p:cNvGrpSpPr>
            <a:grpSpLocks/>
          </p:cNvGrpSpPr>
          <p:nvPr/>
        </p:nvGrpSpPr>
        <p:grpSpPr bwMode="auto">
          <a:xfrm>
            <a:off x="3862388" y="4949825"/>
            <a:ext cx="1139825" cy="439738"/>
            <a:chOff x="2089" y="1715"/>
            <a:chExt cx="316" cy="165"/>
          </a:xfrm>
        </p:grpSpPr>
        <p:sp>
          <p:nvSpPr>
            <p:cNvPr id="41008" name="Oval 48">
              <a:extLst>
                <a:ext uri="{FF2B5EF4-FFF2-40B4-BE49-F238E27FC236}">
                  <a16:creationId xmlns:a16="http://schemas.microsoft.com/office/drawing/2014/main" id="{0EB8159E-7EB8-7145-8263-41EBAB9C899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92" y="1799"/>
              <a:ext cx="313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 sz="1800"/>
            </a:p>
          </p:txBody>
        </p:sp>
        <p:sp>
          <p:nvSpPr>
            <p:cNvPr id="41009" name="Line 49">
              <a:extLst>
                <a:ext uri="{FF2B5EF4-FFF2-40B4-BE49-F238E27FC236}">
                  <a16:creationId xmlns:a16="http://schemas.microsoft.com/office/drawing/2014/main" id="{623CE48C-54B2-1143-9853-DDBA679617B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92" y="1792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010" name="Line 50">
              <a:extLst>
                <a:ext uri="{FF2B5EF4-FFF2-40B4-BE49-F238E27FC236}">
                  <a16:creationId xmlns:a16="http://schemas.microsoft.com/office/drawing/2014/main" id="{731ABF79-F9AB-5844-B30E-BEA78627D18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405" y="1792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011" name="Rectangle 51">
              <a:extLst>
                <a:ext uri="{FF2B5EF4-FFF2-40B4-BE49-F238E27FC236}">
                  <a16:creationId xmlns:a16="http://schemas.microsoft.com/office/drawing/2014/main" id="{32843D70-7412-DE43-8F71-D8305C7042F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92" y="1792"/>
              <a:ext cx="310" cy="49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endParaRPr lang="en-US" altLang="en-US">
                <a:latin typeface="Times New Roman" panose="02020603050405020304" pitchFamily="18" charset="0"/>
              </a:endParaRPr>
            </a:p>
          </p:txBody>
        </p:sp>
        <p:sp>
          <p:nvSpPr>
            <p:cNvPr id="41012" name="Oval 52">
              <a:extLst>
                <a:ext uri="{FF2B5EF4-FFF2-40B4-BE49-F238E27FC236}">
                  <a16:creationId xmlns:a16="http://schemas.microsoft.com/office/drawing/2014/main" id="{0B9A382C-BE04-D64E-86FE-39CB1201C43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89" y="1733"/>
              <a:ext cx="313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 sz="1800"/>
            </a:p>
          </p:txBody>
        </p:sp>
        <p:grpSp>
          <p:nvGrpSpPr>
            <p:cNvPr id="41013" name="Group 53">
              <a:extLst>
                <a:ext uri="{FF2B5EF4-FFF2-40B4-BE49-F238E27FC236}">
                  <a16:creationId xmlns:a16="http://schemas.microsoft.com/office/drawing/2014/main" id="{4B496628-BD23-0240-9C25-23DDDBAEBF0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144" y="1715"/>
              <a:ext cx="197" cy="163"/>
              <a:chOff x="2957" y="2459"/>
              <a:chExt cx="200" cy="163"/>
            </a:xfrm>
          </p:grpSpPr>
          <p:sp>
            <p:nvSpPr>
              <p:cNvPr id="41014" name="Rectangle 54">
                <a:extLst>
                  <a:ext uri="{FF2B5EF4-FFF2-40B4-BE49-F238E27FC236}">
                    <a16:creationId xmlns:a16="http://schemas.microsoft.com/office/drawing/2014/main" id="{228A21B4-3862-4048-B29D-87D0CAA2DE8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82" y="2490"/>
                <a:ext cx="144" cy="132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/>
                <a:endParaRPr lang="en-US" altLang="en-US" sz="1800"/>
              </a:p>
            </p:txBody>
          </p:sp>
          <p:sp>
            <p:nvSpPr>
              <p:cNvPr id="41015" name="Text Box 55">
                <a:extLst>
                  <a:ext uri="{FF2B5EF4-FFF2-40B4-BE49-F238E27FC236}">
                    <a16:creationId xmlns:a16="http://schemas.microsoft.com/office/drawing/2014/main" id="{1FF5D03F-EAE8-DE47-908B-6231309CAC47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957" y="2459"/>
                <a:ext cx="200" cy="12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r>
                  <a:rPr lang="en-US" altLang="en-US" sz="1600">
                    <a:latin typeface="Comic Sans MS" panose="030F0902030302020204" pitchFamily="66" charset="0"/>
                  </a:rPr>
                  <a:t>E</a:t>
                </a:r>
                <a:endParaRPr lang="en-US" altLang="en-US" sz="1600">
                  <a:latin typeface="Times New Roman" panose="02020603050405020304" pitchFamily="18" charset="0"/>
                </a:endParaRPr>
              </a:p>
            </p:txBody>
          </p:sp>
        </p:grpSp>
      </p:grpSp>
      <p:sp>
        <p:nvSpPr>
          <p:cNvPr id="40977" name="Line 56">
            <a:extLst>
              <a:ext uri="{FF2B5EF4-FFF2-40B4-BE49-F238E27FC236}">
                <a16:creationId xmlns:a16="http://schemas.microsoft.com/office/drawing/2014/main" id="{1265314F-88B2-E047-8D7F-04EE6E06375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516188" y="2805113"/>
            <a:ext cx="1533525" cy="233045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40978" name="Group 57">
            <a:extLst>
              <a:ext uri="{FF2B5EF4-FFF2-40B4-BE49-F238E27FC236}">
                <a16:creationId xmlns:a16="http://schemas.microsoft.com/office/drawing/2014/main" id="{B90F4680-28B3-C545-B2E0-1271E70BBA21}"/>
              </a:ext>
            </a:extLst>
          </p:cNvPr>
          <p:cNvGrpSpPr>
            <a:grpSpLocks/>
          </p:cNvGrpSpPr>
          <p:nvPr/>
        </p:nvGrpSpPr>
        <p:grpSpPr bwMode="auto">
          <a:xfrm>
            <a:off x="2881313" y="3521075"/>
            <a:ext cx="1139825" cy="439738"/>
            <a:chOff x="2089" y="1715"/>
            <a:chExt cx="316" cy="165"/>
          </a:xfrm>
        </p:grpSpPr>
        <p:sp>
          <p:nvSpPr>
            <p:cNvPr id="41000" name="Oval 58">
              <a:extLst>
                <a:ext uri="{FF2B5EF4-FFF2-40B4-BE49-F238E27FC236}">
                  <a16:creationId xmlns:a16="http://schemas.microsoft.com/office/drawing/2014/main" id="{28492D49-8D0D-134A-B425-5DCF9859EEC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92" y="1799"/>
              <a:ext cx="313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 sz="1800"/>
            </a:p>
          </p:txBody>
        </p:sp>
        <p:sp>
          <p:nvSpPr>
            <p:cNvPr id="41001" name="Line 59">
              <a:extLst>
                <a:ext uri="{FF2B5EF4-FFF2-40B4-BE49-F238E27FC236}">
                  <a16:creationId xmlns:a16="http://schemas.microsoft.com/office/drawing/2014/main" id="{01580769-6A24-6A42-8D74-06A0C2F6510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92" y="1792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002" name="Line 60">
              <a:extLst>
                <a:ext uri="{FF2B5EF4-FFF2-40B4-BE49-F238E27FC236}">
                  <a16:creationId xmlns:a16="http://schemas.microsoft.com/office/drawing/2014/main" id="{0A3EB875-0585-BD4D-B3A4-FE4A209AD10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405" y="1792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003" name="Rectangle 61">
              <a:extLst>
                <a:ext uri="{FF2B5EF4-FFF2-40B4-BE49-F238E27FC236}">
                  <a16:creationId xmlns:a16="http://schemas.microsoft.com/office/drawing/2014/main" id="{AD2154BB-E701-F54D-894A-B23DA113863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92" y="1792"/>
              <a:ext cx="310" cy="49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endParaRPr lang="en-US" altLang="en-US">
                <a:latin typeface="Times New Roman" panose="02020603050405020304" pitchFamily="18" charset="0"/>
              </a:endParaRPr>
            </a:p>
          </p:txBody>
        </p:sp>
        <p:sp>
          <p:nvSpPr>
            <p:cNvPr id="41004" name="Oval 62">
              <a:extLst>
                <a:ext uri="{FF2B5EF4-FFF2-40B4-BE49-F238E27FC236}">
                  <a16:creationId xmlns:a16="http://schemas.microsoft.com/office/drawing/2014/main" id="{2CEA3521-E896-C048-96C2-43FCC4B1EB1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89" y="1733"/>
              <a:ext cx="313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 sz="1800"/>
            </a:p>
          </p:txBody>
        </p:sp>
        <p:grpSp>
          <p:nvGrpSpPr>
            <p:cNvPr id="41005" name="Group 63">
              <a:extLst>
                <a:ext uri="{FF2B5EF4-FFF2-40B4-BE49-F238E27FC236}">
                  <a16:creationId xmlns:a16="http://schemas.microsoft.com/office/drawing/2014/main" id="{3A90A4D6-8826-DA4D-A101-378F3F7BB22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151" y="1715"/>
              <a:ext cx="182" cy="163"/>
              <a:chOff x="2964" y="2459"/>
              <a:chExt cx="185" cy="163"/>
            </a:xfrm>
          </p:grpSpPr>
          <p:sp>
            <p:nvSpPr>
              <p:cNvPr id="41006" name="Rectangle 64">
                <a:extLst>
                  <a:ext uri="{FF2B5EF4-FFF2-40B4-BE49-F238E27FC236}">
                    <a16:creationId xmlns:a16="http://schemas.microsoft.com/office/drawing/2014/main" id="{C027C876-37F6-F44C-A57E-5C175FA867E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82" y="2490"/>
                <a:ext cx="144" cy="132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/>
                <a:endParaRPr lang="en-US" altLang="en-US" sz="1800"/>
              </a:p>
            </p:txBody>
          </p:sp>
          <p:sp>
            <p:nvSpPr>
              <p:cNvPr id="41007" name="Text Box 65">
                <a:extLst>
                  <a:ext uri="{FF2B5EF4-FFF2-40B4-BE49-F238E27FC236}">
                    <a16:creationId xmlns:a16="http://schemas.microsoft.com/office/drawing/2014/main" id="{F3F2C023-EDBD-1649-A60C-C8E260842CA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964" y="2459"/>
                <a:ext cx="185" cy="12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r>
                  <a:rPr lang="en-US" altLang="en-US" sz="1600">
                    <a:latin typeface="Comic Sans MS" panose="030F0902030302020204" pitchFamily="66" charset="0"/>
                  </a:rPr>
                  <a:t>c</a:t>
                </a:r>
                <a:endParaRPr lang="en-US" altLang="en-US" sz="1600">
                  <a:latin typeface="Times New Roman" panose="02020603050405020304" pitchFamily="18" charset="0"/>
                </a:endParaRPr>
              </a:p>
            </p:txBody>
          </p:sp>
        </p:grpSp>
      </p:grpSp>
      <p:grpSp>
        <p:nvGrpSpPr>
          <p:cNvPr id="40979" name="Group 66">
            <a:extLst>
              <a:ext uri="{FF2B5EF4-FFF2-40B4-BE49-F238E27FC236}">
                <a16:creationId xmlns:a16="http://schemas.microsoft.com/office/drawing/2014/main" id="{B8438932-AF45-9C40-85B8-169B53079168}"/>
              </a:ext>
            </a:extLst>
          </p:cNvPr>
          <p:cNvGrpSpPr>
            <a:grpSpLocks/>
          </p:cNvGrpSpPr>
          <p:nvPr/>
        </p:nvGrpSpPr>
        <p:grpSpPr bwMode="auto">
          <a:xfrm>
            <a:off x="1676400" y="4959350"/>
            <a:ext cx="1139825" cy="441325"/>
            <a:chOff x="2089" y="1715"/>
            <a:chExt cx="316" cy="165"/>
          </a:xfrm>
        </p:grpSpPr>
        <p:sp>
          <p:nvSpPr>
            <p:cNvPr id="40992" name="Oval 67">
              <a:extLst>
                <a:ext uri="{FF2B5EF4-FFF2-40B4-BE49-F238E27FC236}">
                  <a16:creationId xmlns:a16="http://schemas.microsoft.com/office/drawing/2014/main" id="{FBD329A5-DA7D-1147-B38F-C5610AFB77B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92" y="1799"/>
              <a:ext cx="313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 sz="1800"/>
            </a:p>
          </p:txBody>
        </p:sp>
        <p:sp>
          <p:nvSpPr>
            <p:cNvPr id="40993" name="Line 68">
              <a:extLst>
                <a:ext uri="{FF2B5EF4-FFF2-40B4-BE49-F238E27FC236}">
                  <a16:creationId xmlns:a16="http://schemas.microsoft.com/office/drawing/2014/main" id="{C631EFCE-D370-014C-B118-1778AC90F48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92" y="1792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994" name="Line 69">
              <a:extLst>
                <a:ext uri="{FF2B5EF4-FFF2-40B4-BE49-F238E27FC236}">
                  <a16:creationId xmlns:a16="http://schemas.microsoft.com/office/drawing/2014/main" id="{A5C0CF3D-9C95-0644-BF07-E317FBA9203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405" y="1792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995" name="Rectangle 70">
              <a:extLst>
                <a:ext uri="{FF2B5EF4-FFF2-40B4-BE49-F238E27FC236}">
                  <a16:creationId xmlns:a16="http://schemas.microsoft.com/office/drawing/2014/main" id="{D645DD57-3177-E24D-AC6F-AB940615051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92" y="1792"/>
              <a:ext cx="310" cy="49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endParaRPr lang="en-US" altLang="en-US">
                <a:latin typeface="Times New Roman" panose="02020603050405020304" pitchFamily="18" charset="0"/>
              </a:endParaRPr>
            </a:p>
          </p:txBody>
        </p:sp>
        <p:sp>
          <p:nvSpPr>
            <p:cNvPr id="40996" name="Oval 71">
              <a:extLst>
                <a:ext uri="{FF2B5EF4-FFF2-40B4-BE49-F238E27FC236}">
                  <a16:creationId xmlns:a16="http://schemas.microsoft.com/office/drawing/2014/main" id="{09087416-9C03-0048-915B-8A85810C331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89" y="1733"/>
              <a:ext cx="313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 sz="1800"/>
            </a:p>
          </p:txBody>
        </p:sp>
        <p:grpSp>
          <p:nvGrpSpPr>
            <p:cNvPr id="40997" name="Group 72">
              <a:extLst>
                <a:ext uri="{FF2B5EF4-FFF2-40B4-BE49-F238E27FC236}">
                  <a16:creationId xmlns:a16="http://schemas.microsoft.com/office/drawing/2014/main" id="{C1B3FD57-CA34-0A43-A598-9B01FC35796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145" y="1715"/>
              <a:ext cx="194" cy="163"/>
              <a:chOff x="2958" y="2459"/>
              <a:chExt cx="197" cy="163"/>
            </a:xfrm>
          </p:grpSpPr>
          <p:sp>
            <p:nvSpPr>
              <p:cNvPr id="40998" name="Rectangle 73">
                <a:extLst>
                  <a:ext uri="{FF2B5EF4-FFF2-40B4-BE49-F238E27FC236}">
                    <a16:creationId xmlns:a16="http://schemas.microsoft.com/office/drawing/2014/main" id="{44660F76-0C4C-6643-9918-A82E2C77B4C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82" y="2490"/>
                <a:ext cx="144" cy="132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/>
                <a:endParaRPr lang="en-US" altLang="en-US" sz="1800"/>
              </a:p>
            </p:txBody>
          </p:sp>
          <p:sp>
            <p:nvSpPr>
              <p:cNvPr id="40999" name="Text Box 74">
                <a:extLst>
                  <a:ext uri="{FF2B5EF4-FFF2-40B4-BE49-F238E27FC236}">
                    <a16:creationId xmlns:a16="http://schemas.microsoft.com/office/drawing/2014/main" id="{C5DCF32B-11DE-B04B-9330-6A896FACB5B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958" y="2459"/>
                <a:ext cx="197" cy="12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r>
                  <a:rPr lang="en-US" altLang="en-US" sz="1600">
                    <a:latin typeface="Comic Sans MS" panose="030F0902030302020204" pitchFamily="66" charset="0"/>
                  </a:rPr>
                  <a:t>F</a:t>
                </a:r>
                <a:endParaRPr lang="en-US" altLang="en-US" sz="1600">
                  <a:latin typeface="Times New Roman" panose="02020603050405020304" pitchFamily="18" charset="0"/>
                </a:endParaRPr>
              </a:p>
            </p:txBody>
          </p:sp>
        </p:grpSp>
      </p:grpSp>
      <p:sp>
        <p:nvSpPr>
          <p:cNvPr id="40980" name="Line 75">
            <a:extLst>
              <a:ext uri="{FF2B5EF4-FFF2-40B4-BE49-F238E27FC236}">
                <a16:creationId xmlns:a16="http://schemas.microsoft.com/office/drawing/2014/main" id="{DB4CAB1A-F4D5-C342-BD44-A393331B7C7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403600" y="2836863"/>
            <a:ext cx="365125" cy="6270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981" name="Line 76">
            <a:extLst>
              <a:ext uri="{FF2B5EF4-FFF2-40B4-BE49-F238E27FC236}">
                <a16:creationId xmlns:a16="http://schemas.microsoft.com/office/drawing/2014/main" id="{E46222FD-4969-C046-8852-CDF4585E654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538413" y="4140200"/>
            <a:ext cx="363537" cy="6270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" name="Line 77">
            <a:extLst>
              <a:ext uri="{FF2B5EF4-FFF2-40B4-BE49-F238E27FC236}">
                <a16:creationId xmlns:a16="http://schemas.microsoft.com/office/drawing/2014/main" id="{B20FE467-0216-144D-9608-D23C576FB1D2}"/>
              </a:ext>
            </a:extLst>
          </p:cNvPr>
          <p:cNvSpPr>
            <a:spLocks noChangeShapeType="1"/>
          </p:cNvSpPr>
          <p:nvPr/>
        </p:nvSpPr>
        <p:spPr bwMode="auto">
          <a:xfrm>
            <a:off x="4922838" y="2649538"/>
            <a:ext cx="644525" cy="4921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" name="Line 78">
            <a:extLst>
              <a:ext uri="{FF2B5EF4-FFF2-40B4-BE49-F238E27FC236}">
                <a16:creationId xmlns:a16="http://schemas.microsoft.com/office/drawing/2014/main" id="{9C405EBC-6D6D-4747-BB51-6ED3F37342B5}"/>
              </a:ext>
            </a:extLst>
          </p:cNvPr>
          <p:cNvSpPr>
            <a:spLocks noChangeShapeType="1"/>
          </p:cNvSpPr>
          <p:nvPr/>
        </p:nvSpPr>
        <p:spPr bwMode="auto">
          <a:xfrm>
            <a:off x="6234113" y="3698875"/>
            <a:ext cx="512762" cy="7429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" name="Line 79">
            <a:extLst>
              <a:ext uri="{FF2B5EF4-FFF2-40B4-BE49-F238E27FC236}">
                <a16:creationId xmlns:a16="http://schemas.microsoft.com/office/drawing/2014/main" id="{FAE991F6-7434-8A4D-AE8B-C69345F588E7}"/>
              </a:ext>
            </a:extLst>
          </p:cNvPr>
          <p:cNvSpPr>
            <a:spLocks noChangeShapeType="1"/>
          </p:cNvSpPr>
          <p:nvPr/>
        </p:nvSpPr>
        <p:spPr bwMode="auto">
          <a:xfrm>
            <a:off x="7143750" y="5056188"/>
            <a:ext cx="403225" cy="5953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985" name="Line 80">
            <a:extLst>
              <a:ext uri="{FF2B5EF4-FFF2-40B4-BE49-F238E27FC236}">
                <a16:creationId xmlns:a16="http://schemas.microsoft.com/office/drawing/2014/main" id="{3C741688-2082-5542-8C5C-B8CB0945450B}"/>
              </a:ext>
            </a:extLst>
          </p:cNvPr>
          <p:cNvSpPr>
            <a:spLocks noChangeShapeType="1"/>
          </p:cNvSpPr>
          <p:nvPr/>
        </p:nvSpPr>
        <p:spPr bwMode="auto">
          <a:xfrm>
            <a:off x="3854450" y="4108450"/>
            <a:ext cx="393700" cy="7064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40986" name="Picture 4">
            <a:extLst>
              <a:ext uri="{FF2B5EF4-FFF2-40B4-BE49-F238E27FC236}">
                <a16:creationId xmlns:a16="http://schemas.microsoft.com/office/drawing/2014/main" id="{2C51E8C5-B5C6-1443-BDBB-6A04A2DE247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5573713"/>
            <a:ext cx="685800" cy="1131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87" name="Picture 4">
            <a:extLst>
              <a:ext uri="{FF2B5EF4-FFF2-40B4-BE49-F238E27FC236}">
                <a16:creationId xmlns:a16="http://schemas.microsoft.com/office/drawing/2014/main" id="{4724933D-167E-CB40-A97B-338E8C60CC9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1000" y="5573713"/>
            <a:ext cx="685800" cy="1131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5" name="Picture 4">
            <a:extLst>
              <a:ext uri="{FF2B5EF4-FFF2-40B4-BE49-F238E27FC236}">
                <a16:creationId xmlns:a16="http://schemas.microsoft.com/office/drawing/2014/main" id="{26A7782B-927B-D149-8B27-F6136328BA1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5573713"/>
            <a:ext cx="685800" cy="1131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86" name="Straight Connector 85">
            <a:extLst>
              <a:ext uri="{FF2B5EF4-FFF2-40B4-BE49-F238E27FC236}">
                <a16:creationId xmlns:a16="http://schemas.microsoft.com/office/drawing/2014/main" id="{9239CA72-C036-4D49-B852-E5D751F14791}"/>
              </a:ext>
            </a:extLst>
          </p:cNvPr>
          <p:cNvCxnSpPr>
            <a:cxnSpLocks noChangeShapeType="1"/>
          </p:cNvCxnSpPr>
          <p:nvPr/>
        </p:nvCxnSpPr>
        <p:spPr bwMode="auto">
          <a:xfrm rot="16200000" flipH="1">
            <a:off x="2111375" y="5540375"/>
            <a:ext cx="314325" cy="34925"/>
          </a:xfrm>
          <a:prstGeom prst="line">
            <a:avLst/>
          </a:prstGeom>
          <a:noFill/>
          <a:ln w="25400">
            <a:solidFill>
              <a:schemeClr val="accent1"/>
            </a:solidFill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87" name="Straight Connector 86">
            <a:extLst>
              <a:ext uri="{FF2B5EF4-FFF2-40B4-BE49-F238E27FC236}">
                <a16:creationId xmlns:a16="http://schemas.microsoft.com/office/drawing/2014/main" id="{B9805FB6-BB01-4B43-9140-AD1A2EA2DC6F}"/>
              </a:ext>
            </a:extLst>
          </p:cNvPr>
          <p:cNvCxnSpPr>
            <a:cxnSpLocks noChangeShapeType="1"/>
          </p:cNvCxnSpPr>
          <p:nvPr/>
        </p:nvCxnSpPr>
        <p:spPr bwMode="auto">
          <a:xfrm rot="16200000" flipH="1">
            <a:off x="4356100" y="5549900"/>
            <a:ext cx="314325" cy="34925"/>
          </a:xfrm>
          <a:prstGeom prst="line">
            <a:avLst/>
          </a:prstGeom>
          <a:noFill/>
          <a:ln w="25400">
            <a:solidFill>
              <a:schemeClr val="accent1"/>
            </a:solidFill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88" name="Straight Connector 87">
            <a:extLst>
              <a:ext uri="{FF2B5EF4-FFF2-40B4-BE49-F238E27FC236}">
                <a16:creationId xmlns:a16="http://schemas.microsoft.com/office/drawing/2014/main" id="{79E93B0B-8CA7-CA46-9D67-DCCDF71F0B18}"/>
              </a:ext>
            </a:extLst>
          </p:cNvPr>
          <p:cNvCxnSpPr>
            <a:cxnSpLocks noChangeShapeType="1"/>
          </p:cNvCxnSpPr>
          <p:nvPr/>
        </p:nvCxnSpPr>
        <p:spPr bwMode="auto">
          <a:xfrm rot="10800000" flipV="1">
            <a:off x="6553200" y="6002338"/>
            <a:ext cx="471488" cy="169862"/>
          </a:xfrm>
          <a:prstGeom prst="line">
            <a:avLst/>
          </a:prstGeom>
          <a:noFill/>
          <a:ln w="25400">
            <a:solidFill>
              <a:schemeClr val="accent1"/>
            </a:solidFill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Title 1">
            <a:extLst>
              <a:ext uri="{FF2B5EF4-FFF2-40B4-BE49-F238E27FC236}">
                <a16:creationId xmlns:a16="http://schemas.microsoft.com/office/drawing/2014/main" id="{36656A4C-419F-D843-AC42-B923F765C0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IGMP v1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6B5D11-4021-B24C-9401-C78124E833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066800"/>
            <a:ext cx="8534400" cy="5791200"/>
          </a:xfrm>
        </p:spPr>
        <p:txBody>
          <a:bodyPr/>
          <a:lstStyle/>
          <a:p>
            <a:pPr eaLnBrk="1" hangingPunct="1">
              <a:spcAft>
                <a:spcPts val="600"/>
              </a:spcAft>
            </a:pPr>
            <a:r>
              <a:rPr lang="en-US" altLang="en-US" sz="3000">
                <a:ea typeface="ＭＳ Ｐゴシック" panose="020B0600070205080204" pitchFamily="34" charset="-128"/>
              </a:rPr>
              <a:t>Two types of IGMP msgs (both have IP TTL of 1)</a:t>
            </a:r>
          </a:p>
          <a:p>
            <a:pPr lvl="1" eaLnBrk="1" hangingPunct="1">
              <a:spcAft>
                <a:spcPts val="600"/>
              </a:spcAft>
            </a:pPr>
            <a:r>
              <a:rPr lang="en-US" altLang="en-US" sz="2600">
                <a:solidFill>
                  <a:srgbClr val="0000FF"/>
                </a:solidFill>
                <a:ea typeface="ＭＳ Ｐゴシック" panose="020B0600070205080204" pitchFamily="34" charset="-128"/>
              </a:rPr>
              <a:t>Host membership query:  </a:t>
            </a:r>
            <a:r>
              <a:rPr lang="en-US" altLang="en-US" sz="2600">
                <a:ea typeface="ＭＳ Ｐゴシック" panose="020B0600070205080204" pitchFamily="34" charset="-128"/>
              </a:rPr>
              <a:t>Routers query local networks to discover which groups have members</a:t>
            </a:r>
          </a:p>
          <a:p>
            <a:pPr lvl="1" eaLnBrk="1" hangingPunct="1"/>
            <a:r>
              <a:rPr lang="en-US" altLang="en-US" sz="2600">
                <a:solidFill>
                  <a:srgbClr val="0000FF"/>
                </a:solidFill>
                <a:ea typeface="ＭＳ Ｐゴシック" panose="020B0600070205080204" pitchFamily="34" charset="-128"/>
              </a:rPr>
              <a:t>Host membership report: </a:t>
            </a:r>
            <a:r>
              <a:rPr lang="en-US" altLang="en-US" sz="2600">
                <a:ea typeface="ＭＳ Ｐゴシック" panose="020B0600070205080204" pitchFamily="34" charset="-128"/>
              </a:rPr>
              <a:t>Hosts report each group (e.g., multicast addr) to which belong, by broadcast on net interface from which query was received</a:t>
            </a:r>
          </a:p>
          <a:p>
            <a:pPr lvl="1" eaLnBrk="1" hangingPunct="1"/>
            <a:endParaRPr lang="en-US" altLang="en-US" sz="1200">
              <a:ea typeface="ＭＳ Ｐゴシック" panose="020B0600070205080204" pitchFamily="34" charset="-128"/>
            </a:endParaRPr>
          </a:p>
          <a:p>
            <a:pPr eaLnBrk="1" hangingPunct="1"/>
            <a:r>
              <a:rPr lang="en-US" altLang="en-US" sz="3000">
                <a:ea typeface="ＭＳ Ｐゴシック" panose="020B0600070205080204" pitchFamily="34" charset="-128"/>
              </a:rPr>
              <a:t>Routers maintain group membership</a:t>
            </a:r>
          </a:p>
          <a:p>
            <a:pPr lvl="1" eaLnBrk="1" hangingPunct="1">
              <a:spcAft>
                <a:spcPts val="600"/>
              </a:spcAft>
            </a:pPr>
            <a:r>
              <a:rPr lang="en-US" altLang="en-US" sz="2600">
                <a:ea typeface="ＭＳ Ｐゴシック" panose="020B0600070205080204" pitchFamily="34" charset="-128"/>
              </a:rPr>
              <a:t>Host senders an IGMP “report” to join a group</a:t>
            </a:r>
          </a:p>
          <a:p>
            <a:pPr lvl="1" eaLnBrk="1" hangingPunct="1">
              <a:spcAft>
                <a:spcPts val="600"/>
              </a:spcAft>
            </a:pPr>
            <a:r>
              <a:rPr lang="en-US" altLang="en-US" sz="2600">
                <a:ea typeface="ＭＳ Ｐゴシック" panose="020B0600070205080204" pitchFamily="34" charset="-128"/>
              </a:rPr>
              <a:t>Multicast routers periodically issue host membership query to determine liveness of group members</a:t>
            </a:r>
          </a:p>
          <a:p>
            <a:pPr lvl="1" eaLnBrk="1" hangingPunct="1">
              <a:spcAft>
                <a:spcPts val="600"/>
              </a:spcAft>
            </a:pPr>
            <a:r>
              <a:rPr lang="en-US" altLang="en-US" sz="2600">
                <a:ea typeface="ＭＳ Ｐゴシック" panose="020B0600070205080204" pitchFamily="34" charset="-128"/>
              </a:rPr>
              <a:t>Note: No explicit “leave” message from clients</a:t>
            </a:r>
          </a:p>
        </p:txBody>
      </p:sp>
      <p:sp>
        <p:nvSpPr>
          <p:cNvPr id="41988" name="Slide Number Placeholder 3">
            <a:extLst>
              <a:ext uri="{FF2B5EF4-FFF2-40B4-BE49-F238E27FC236}">
                <a16:creationId xmlns:a16="http://schemas.microsoft.com/office/drawing/2014/main" id="{9A6DE249-A4A9-4349-96B2-ABCF6C7907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72059EC6-D3F6-A74A-BF54-FC6C61782C45}" type="slidenum">
              <a:rPr lang="en-US" altLang="en-US" sz="1200">
                <a:solidFill>
                  <a:srgbClr val="898989"/>
                </a:solidFill>
                <a:latin typeface="Calibri" panose="020F0502020204030204" pitchFamily="34" charset="0"/>
              </a:rPr>
              <a:pPr eaLnBrk="1" hangingPunct="1"/>
              <a:t>25</a:t>
            </a:fld>
            <a:endParaRPr lang="en-US" altLang="en-US" sz="1200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Title 1">
            <a:extLst>
              <a:ext uri="{FF2B5EF4-FFF2-40B4-BE49-F238E27FC236}">
                <a16:creationId xmlns:a16="http://schemas.microsoft.com/office/drawing/2014/main" id="{1DBB9324-D9D6-6D4E-8AB3-BE5D82112B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IGMP:  Improvements</a:t>
            </a:r>
          </a:p>
        </p:txBody>
      </p:sp>
      <p:sp>
        <p:nvSpPr>
          <p:cNvPr id="44035" name="Content Placeholder 2">
            <a:extLst>
              <a:ext uri="{FF2B5EF4-FFF2-40B4-BE49-F238E27FC236}">
                <a16:creationId xmlns:a16="http://schemas.microsoft.com/office/drawing/2014/main" id="{E5FB594F-90DC-874E-9D21-B202C6C73B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219200"/>
            <a:ext cx="8686800" cy="5181600"/>
          </a:xfrm>
        </p:spPr>
        <p:txBody>
          <a:bodyPr/>
          <a:lstStyle/>
          <a:p>
            <a:pPr eaLnBrk="1" hangingPunct="1">
              <a:spcAft>
                <a:spcPts val="600"/>
              </a:spcAft>
            </a:pPr>
            <a:r>
              <a:rPr lang="en-US" altLang="en-US">
                <a:ea typeface="ＭＳ Ｐゴシック" panose="020B0600070205080204" pitchFamily="34" charset="-128"/>
              </a:rPr>
              <a:t>IGMP v2 added:</a:t>
            </a:r>
          </a:p>
          <a:p>
            <a:pPr lvl="1" eaLnBrk="1" hangingPunct="1">
              <a:spcAft>
                <a:spcPts val="600"/>
              </a:spcAft>
            </a:pPr>
            <a:r>
              <a:rPr lang="en-US" altLang="en-US">
                <a:ea typeface="ＭＳ Ｐゴシック" panose="020B0600070205080204" pitchFamily="34" charset="-128"/>
              </a:rPr>
              <a:t>If multiple routers, one with lowest IP elected querier</a:t>
            </a:r>
          </a:p>
          <a:p>
            <a:pPr lvl="1" eaLnBrk="1" hangingPunct="1">
              <a:spcAft>
                <a:spcPts val="600"/>
              </a:spcAft>
            </a:pPr>
            <a:r>
              <a:rPr lang="en-US" altLang="en-US">
                <a:ea typeface="ＭＳ Ｐゴシック" panose="020B0600070205080204" pitchFamily="34" charset="-128"/>
              </a:rPr>
              <a:t>Explicit leave messages for faster pruning</a:t>
            </a:r>
          </a:p>
          <a:p>
            <a:pPr lvl="1" eaLnBrk="1" hangingPunct="1">
              <a:spcAft>
                <a:spcPts val="600"/>
              </a:spcAft>
            </a:pPr>
            <a:r>
              <a:rPr lang="en-US" altLang="en-US">
                <a:ea typeface="ＭＳ Ｐゴシック" panose="020B0600070205080204" pitchFamily="34" charset="-128"/>
              </a:rPr>
              <a:t>Group-specific query messages</a:t>
            </a:r>
          </a:p>
          <a:p>
            <a:pPr lvl="1" eaLnBrk="1" hangingPunct="1">
              <a:spcAft>
                <a:spcPts val="600"/>
              </a:spcAft>
            </a:pPr>
            <a:endParaRPr lang="en-US" altLang="en-US">
              <a:ea typeface="ＭＳ Ｐゴシック" panose="020B0600070205080204" pitchFamily="34" charset="-128"/>
            </a:endParaRPr>
          </a:p>
          <a:p>
            <a:pPr eaLnBrk="1" hangingPunct="1">
              <a:spcAft>
                <a:spcPts val="600"/>
              </a:spcAft>
            </a:pPr>
            <a:r>
              <a:rPr lang="en-US" altLang="en-US">
                <a:ea typeface="ＭＳ Ｐゴシック" panose="020B0600070205080204" pitchFamily="34" charset="-128"/>
              </a:rPr>
              <a:t>IGMP v3 added:</a:t>
            </a:r>
          </a:p>
          <a:p>
            <a:pPr lvl="1" eaLnBrk="1" hangingPunct="1">
              <a:spcAft>
                <a:spcPts val="600"/>
              </a:spcAft>
            </a:pPr>
            <a:r>
              <a:rPr lang="en-US" altLang="en-US">
                <a:solidFill>
                  <a:srgbClr val="0000FF"/>
                </a:solidFill>
                <a:ea typeface="ＭＳ Ｐゴシック" panose="020B0600070205080204" pitchFamily="34" charset="-128"/>
              </a:rPr>
              <a:t>Source filtering:  </a:t>
            </a:r>
            <a:r>
              <a:rPr lang="en-US" altLang="en-US">
                <a:ea typeface="ＭＳ Ｐゴシック" panose="020B0600070205080204" pitchFamily="34" charset="-128"/>
              </a:rPr>
              <a:t>Join specifies multicast “only from” or “all but from” specific source addresses</a:t>
            </a:r>
          </a:p>
        </p:txBody>
      </p:sp>
      <p:sp>
        <p:nvSpPr>
          <p:cNvPr id="44036" name="Slide Number Placeholder 3">
            <a:extLst>
              <a:ext uri="{FF2B5EF4-FFF2-40B4-BE49-F238E27FC236}">
                <a16:creationId xmlns:a16="http://schemas.microsoft.com/office/drawing/2014/main" id="{04FE1F06-F7EB-9E42-BF5C-413409FD55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D82E1D7C-7A3C-E645-A304-1B7A760676C9}" type="slidenum">
              <a:rPr lang="en-US" altLang="en-US" sz="1200">
                <a:solidFill>
                  <a:srgbClr val="898989"/>
                </a:solidFill>
                <a:latin typeface="Calibri" panose="020F0502020204030204" pitchFamily="34" charset="0"/>
              </a:rPr>
              <a:pPr eaLnBrk="1" hangingPunct="1"/>
              <a:t>26</a:t>
            </a:fld>
            <a:endParaRPr lang="en-US" altLang="en-US" sz="1200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  <p:transition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Title 1">
            <a:extLst>
              <a:ext uri="{FF2B5EF4-FFF2-40B4-BE49-F238E27FC236}">
                <a16:creationId xmlns:a16="http://schemas.microsoft.com/office/drawing/2014/main" id="{1AC80B16-A8A8-D34D-AAD5-97BB91E2C3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IGMP:  Parameters and Design</a:t>
            </a:r>
          </a:p>
        </p:txBody>
      </p:sp>
      <p:sp>
        <p:nvSpPr>
          <p:cNvPr id="35843" name="Content Placeholder 2">
            <a:extLst>
              <a:ext uri="{FF2B5EF4-FFF2-40B4-BE49-F238E27FC236}">
                <a16:creationId xmlns:a16="http://schemas.microsoft.com/office/drawing/2014/main" id="{E3D11C38-0E0B-814F-9879-4E865C51FD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990600"/>
            <a:ext cx="8534400" cy="54102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800">
                <a:ea typeface="ＭＳ Ｐゴシック" panose="020B0600070205080204" pitchFamily="34" charset="-128"/>
              </a:rPr>
              <a:t>Parameters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>
                <a:ea typeface="ＭＳ Ｐゴシック" panose="020B0600070205080204" pitchFamily="34" charset="-128"/>
              </a:rPr>
              <a:t>Maximum report delay: 10 sec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>
                <a:ea typeface="ＭＳ Ｐゴシック" panose="020B0600070205080204" pitchFamily="34" charset="-128"/>
              </a:rPr>
              <a:t>Membership query internal default: 125 sec</a:t>
            </a:r>
          </a:p>
          <a:p>
            <a:pPr lvl="1" eaLnBrk="1" hangingPunct="1">
              <a:lnSpc>
                <a:spcPct val="90000"/>
              </a:lnSpc>
              <a:spcAft>
                <a:spcPts val="1200"/>
              </a:spcAft>
            </a:pPr>
            <a:r>
              <a:rPr lang="en-US" altLang="en-US" sz="2400">
                <a:ea typeface="ＭＳ Ｐゴシック" panose="020B0600070205080204" pitchFamily="34" charset="-128"/>
              </a:rPr>
              <a:t>Time-out interval: 270 sec  =  2 * (query interval + max delay)</a:t>
            </a:r>
          </a:p>
          <a:p>
            <a:pPr eaLnBrk="1" hangingPunct="1">
              <a:lnSpc>
                <a:spcPct val="90000"/>
              </a:lnSpc>
              <a:spcAft>
                <a:spcPts val="1200"/>
              </a:spcAft>
            </a:pPr>
            <a:r>
              <a:rPr lang="en-US" altLang="en-US" sz="2800">
                <a:ea typeface="ＭＳ Ｐゴシック" panose="020B0600070205080204" pitchFamily="34" charset="-128"/>
              </a:rPr>
              <a:t>Router tracks each attached network, not each peer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>
                <a:ea typeface="ＭＳ Ｐゴシック" panose="020B0600070205080204" pitchFamily="34" charset="-128"/>
              </a:rPr>
              <a:t>Should clients respond immediately to queries?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>
                <a:ea typeface="ＭＳ Ｐゴシック" panose="020B0600070205080204" pitchFamily="34" charset="-128"/>
              </a:rPr>
              <a:t>Random delay (from 0..D) to minimize responses to queries</a:t>
            </a:r>
          </a:p>
          <a:p>
            <a:pPr lvl="1" eaLnBrk="1" hangingPunct="1">
              <a:lnSpc>
                <a:spcPct val="90000"/>
              </a:lnSpc>
              <a:spcAft>
                <a:spcPts val="1200"/>
              </a:spcAft>
            </a:pPr>
            <a:r>
              <a:rPr lang="en-US" altLang="en-US" sz="2400">
                <a:ea typeface="ＭＳ Ｐゴシック" panose="020B0600070205080204" pitchFamily="34" charset="-128"/>
              </a:rPr>
              <a:t>Only one response from single broadcast domain needed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>
                <a:ea typeface="ＭＳ Ｐゴシック" panose="020B0600070205080204" pitchFamily="34" charset="-128"/>
              </a:rPr>
              <a:t>What if local networks are layer-2 switched?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>
                <a:ea typeface="ＭＳ Ｐゴシック" panose="020B0600070205080204" pitchFamily="34" charset="-128"/>
              </a:rPr>
              <a:t>L2 switches typically broadcast multicast traffic out all ports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>
                <a:ea typeface="ＭＳ Ｐゴシック" panose="020B0600070205080204" pitchFamily="34" charset="-128"/>
              </a:rPr>
              <a:t>Or, IGMP snooping (sneak peek into layer-3 contents), Cisco’s proprietary protocols, or static forwarding tables</a:t>
            </a:r>
          </a:p>
          <a:p>
            <a:pPr lvl="1" eaLnBrk="1" hangingPunct="1">
              <a:lnSpc>
                <a:spcPct val="90000"/>
              </a:lnSpc>
            </a:pPr>
            <a:endParaRPr lang="en-US" altLang="en-US" sz="2400">
              <a:ea typeface="ＭＳ Ｐゴシック" panose="020B0600070205080204" pitchFamily="34" charset="-128"/>
            </a:endParaRPr>
          </a:p>
        </p:txBody>
      </p:sp>
      <p:sp>
        <p:nvSpPr>
          <p:cNvPr id="46084" name="Slide Number Placeholder 3">
            <a:extLst>
              <a:ext uri="{FF2B5EF4-FFF2-40B4-BE49-F238E27FC236}">
                <a16:creationId xmlns:a16="http://schemas.microsoft.com/office/drawing/2014/main" id="{E7145CD8-09FA-6640-B2D2-AB8D93792E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19D1DB94-D83A-6448-8381-EA3820A70130}" type="slidenum">
              <a:rPr lang="en-US" altLang="en-US" sz="1200">
                <a:solidFill>
                  <a:srgbClr val="898989"/>
                </a:solidFill>
                <a:latin typeface="Calibri" panose="020F0502020204030204" pitchFamily="34" charset="0"/>
              </a:rPr>
              <a:pPr eaLnBrk="1" hangingPunct="1"/>
              <a:t>27</a:t>
            </a:fld>
            <a:endParaRPr lang="en-US" altLang="en-US" sz="1200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3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Title 1">
            <a:extLst>
              <a:ext uri="{FF2B5EF4-FFF2-40B4-BE49-F238E27FC236}">
                <a16:creationId xmlns:a16="http://schemas.microsoft.com/office/drawing/2014/main" id="{C1850071-1E58-524E-87A8-8A22AD25E8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IP Multicast is Best Effort</a:t>
            </a:r>
          </a:p>
        </p:txBody>
      </p:sp>
      <p:sp>
        <p:nvSpPr>
          <p:cNvPr id="48131" name="Content Placeholder 2">
            <a:extLst>
              <a:ext uri="{FF2B5EF4-FFF2-40B4-BE49-F238E27FC236}">
                <a16:creationId xmlns:a16="http://schemas.microsoft.com/office/drawing/2014/main" id="{A0FE28E2-8DBD-1241-B2A4-BC785C1E21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143000"/>
            <a:ext cx="8458200" cy="5181600"/>
          </a:xfrm>
        </p:spPr>
        <p:txBody>
          <a:bodyPr/>
          <a:lstStyle/>
          <a:p>
            <a:pPr eaLnBrk="1" hangingPunct="1">
              <a:spcBef>
                <a:spcPts val="163"/>
              </a:spcBef>
            </a:pPr>
            <a:r>
              <a:rPr lang="en-US" altLang="en-US">
                <a:ea typeface="ＭＳ Ｐゴシック" panose="020B0600070205080204" pitchFamily="34" charset="-128"/>
              </a:rPr>
              <a:t>Sender sends packet to IP multicast address</a:t>
            </a:r>
          </a:p>
          <a:p>
            <a:pPr lvl="1" eaLnBrk="1" hangingPunct="1">
              <a:spcBef>
                <a:spcPts val="163"/>
              </a:spcBef>
            </a:pPr>
            <a:r>
              <a:rPr lang="en-US" altLang="en-US">
                <a:ea typeface="ＭＳ Ｐゴシック" panose="020B0600070205080204" pitchFamily="34" charset="-128"/>
              </a:rPr>
              <a:t>Loss may affect multiple receivers</a:t>
            </a:r>
          </a:p>
          <a:p>
            <a:endParaRPr lang="en-US" altLang="en-US">
              <a:ea typeface="ＭＳ Ｐゴシック" panose="020B0600070205080204" pitchFamily="34" charset="-128"/>
            </a:endParaRPr>
          </a:p>
        </p:txBody>
      </p:sp>
      <p:sp>
        <p:nvSpPr>
          <p:cNvPr id="48132" name="Slide Number Placeholder 3">
            <a:extLst>
              <a:ext uri="{FF2B5EF4-FFF2-40B4-BE49-F238E27FC236}">
                <a16:creationId xmlns:a16="http://schemas.microsoft.com/office/drawing/2014/main" id="{0CC0E421-630F-C146-AF11-63E91834EE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3A50F972-1487-8D48-8E85-12A6334195AB}" type="slidenum">
              <a:rPr lang="en-US" altLang="en-US" sz="1200">
                <a:solidFill>
                  <a:srgbClr val="898989"/>
                </a:solidFill>
                <a:latin typeface="Courier New" panose="02070309020205020404" pitchFamily="49" charset="0"/>
              </a:rPr>
              <a:pPr eaLnBrk="1" hangingPunct="1"/>
              <a:t>28</a:t>
            </a:fld>
            <a:endParaRPr lang="en-US" altLang="en-US" sz="1200">
              <a:solidFill>
                <a:srgbClr val="898989"/>
              </a:solidFill>
              <a:latin typeface="Courier New" panose="02070309020205020404" pitchFamily="49" charset="0"/>
            </a:endParaRPr>
          </a:p>
        </p:txBody>
      </p:sp>
      <p:grpSp>
        <p:nvGrpSpPr>
          <p:cNvPr id="48133" name="Group 3">
            <a:extLst>
              <a:ext uri="{FF2B5EF4-FFF2-40B4-BE49-F238E27FC236}">
                <a16:creationId xmlns:a16="http://schemas.microsoft.com/office/drawing/2014/main" id="{62C1C0BD-30DC-FD44-BF91-E3C7F6EE662F}"/>
              </a:ext>
            </a:extLst>
          </p:cNvPr>
          <p:cNvGrpSpPr>
            <a:grpSpLocks/>
          </p:cNvGrpSpPr>
          <p:nvPr/>
        </p:nvGrpSpPr>
        <p:grpSpPr bwMode="auto">
          <a:xfrm>
            <a:off x="1676400" y="2362200"/>
            <a:ext cx="6477000" cy="3832225"/>
            <a:chOff x="1383" y="765"/>
            <a:chExt cx="1796" cy="1435"/>
          </a:xfrm>
        </p:grpSpPr>
        <p:sp>
          <p:nvSpPr>
            <p:cNvPr id="48141" name="Line 4">
              <a:extLst>
                <a:ext uri="{FF2B5EF4-FFF2-40B4-BE49-F238E27FC236}">
                  <a16:creationId xmlns:a16="http://schemas.microsoft.com/office/drawing/2014/main" id="{A58FBF98-DF7F-834B-BE56-F4A9AA3F809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550" y="1192"/>
              <a:ext cx="213" cy="427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8142" name="Line 5">
              <a:extLst>
                <a:ext uri="{FF2B5EF4-FFF2-40B4-BE49-F238E27FC236}">
                  <a16:creationId xmlns:a16="http://schemas.microsoft.com/office/drawing/2014/main" id="{31C34AA2-2C9B-164D-859C-2D01865FCA3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74" y="1633"/>
              <a:ext cx="216" cy="477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8143" name="Line 6">
              <a:extLst>
                <a:ext uri="{FF2B5EF4-FFF2-40B4-BE49-F238E27FC236}">
                  <a16:creationId xmlns:a16="http://schemas.microsoft.com/office/drawing/2014/main" id="{CE855502-B16A-B649-8B86-DBBE522F9AEF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287" y="1679"/>
              <a:ext cx="379" cy="12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8144" name="Line 7">
              <a:extLst>
                <a:ext uri="{FF2B5EF4-FFF2-40B4-BE49-F238E27FC236}">
                  <a16:creationId xmlns:a16="http://schemas.microsoft.com/office/drawing/2014/main" id="{9328C0E4-8439-254D-BB8D-AB74C8D7FA1B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622" y="1851"/>
              <a:ext cx="46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8145" name="Line 8">
              <a:extLst>
                <a:ext uri="{FF2B5EF4-FFF2-40B4-BE49-F238E27FC236}">
                  <a16:creationId xmlns:a16="http://schemas.microsoft.com/office/drawing/2014/main" id="{07683A3F-A957-8F4C-BE84-C96B538A7261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1896" y="1339"/>
              <a:ext cx="171" cy="453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8146" name="Line 9">
              <a:extLst>
                <a:ext uri="{FF2B5EF4-FFF2-40B4-BE49-F238E27FC236}">
                  <a16:creationId xmlns:a16="http://schemas.microsoft.com/office/drawing/2014/main" id="{E2DFD87A-A07D-7E48-85BC-DC47287D18D8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004" y="1187"/>
              <a:ext cx="422" cy="12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8147" name="Line 10">
              <a:extLst>
                <a:ext uri="{FF2B5EF4-FFF2-40B4-BE49-F238E27FC236}">
                  <a16:creationId xmlns:a16="http://schemas.microsoft.com/office/drawing/2014/main" id="{7E54E6D3-7F06-3C41-A3A2-99B06E33BAF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26" y="900"/>
              <a:ext cx="279" cy="258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48148" name="Group 11">
              <a:extLst>
                <a:ext uri="{FF2B5EF4-FFF2-40B4-BE49-F238E27FC236}">
                  <a16:creationId xmlns:a16="http://schemas.microsoft.com/office/drawing/2014/main" id="{8B969313-AA25-9F44-9D5D-BFB058AA453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941" y="765"/>
              <a:ext cx="316" cy="165"/>
              <a:chOff x="2089" y="1715"/>
              <a:chExt cx="316" cy="165"/>
            </a:xfrm>
          </p:grpSpPr>
          <p:sp>
            <p:nvSpPr>
              <p:cNvPr id="48210" name="Oval 12">
                <a:extLst>
                  <a:ext uri="{FF2B5EF4-FFF2-40B4-BE49-F238E27FC236}">
                    <a16:creationId xmlns:a16="http://schemas.microsoft.com/office/drawing/2014/main" id="{58A45308-DB07-9A41-8EDF-B218C964C90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92" y="1799"/>
                <a:ext cx="313" cy="81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/>
                <a:endParaRPr lang="en-US" altLang="en-US" sz="1800"/>
              </a:p>
            </p:txBody>
          </p:sp>
          <p:sp>
            <p:nvSpPr>
              <p:cNvPr id="48211" name="Line 13">
                <a:extLst>
                  <a:ext uri="{FF2B5EF4-FFF2-40B4-BE49-F238E27FC236}">
                    <a16:creationId xmlns:a16="http://schemas.microsoft.com/office/drawing/2014/main" id="{E5B8ECDA-AA85-A84C-817C-3BB81A38CA9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092" y="1792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8212" name="Line 14">
                <a:extLst>
                  <a:ext uri="{FF2B5EF4-FFF2-40B4-BE49-F238E27FC236}">
                    <a16:creationId xmlns:a16="http://schemas.microsoft.com/office/drawing/2014/main" id="{E2126995-BAB7-E246-AC32-F2D211CB2F8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405" y="1792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8213" name="Rectangle 15">
                <a:extLst>
                  <a:ext uri="{FF2B5EF4-FFF2-40B4-BE49-F238E27FC236}">
                    <a16:creationId xmlns:a16="http://schemas.microsoft.com/office/drawing/2014/main" id="{25F0EA1B-68EF-8946-AB2B-EE2776F99AC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92" y="1792"/>
                <a:ext cx="310" cy="49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endParaRPr lang="en-US" altLang="en-US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48214" name="Oval 16">
                <a:extLst>
                  <a:ext uri="{FF2B5EF4-FFF2-40B4-BE49-F238E27FC236}">
                    <a16:creationId xmlns:a16="http://schemas.microsoft.com/office/drawing/2014/main" id="{2A371C81-5DB2-D641-BC61-208C4B36620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89" y="1733"/>
                <a:ext cx="313" cy="95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/>
                <a:endParaRPr lang="en-US" altLang="en-US" sz="1800"/>
              </a:p>
            </p:txBody>
          </p:sp>
          <p:grpSp>
            <p:nvGrpSpPr>
              <p:cNvPr id="48215" name="Group 17">
                <a:extLst>
                  <a:ext uri="{FF2B5EF4-FFF2-40B4-BE49-F238E27FC236}">
                    <a16:creationId xmlns:a16="http://schemas.microsoft.com/office/drawing/2014/main" id="{DC32D8BE-CBB7-4D4A-A952-15096C9C88D7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138" y="1715"/>
                <a:ext cx="210" cy="163"/>
                <a:chOff x="2951" y="2459"/>
                <a:chExt cx="213" cy="163"/>
              </a:xfrm>
            </p:grpSpPr>
            <p:sp>
              <p:nvSpPr>
                <p:cNvPr id="48216" name="Rectangle 18">
                  <a:extLst>
                    <a:ext uri="{FF2B5EF4-FFF2-40B4-BE49-F238E27FC236}">
                      <a16:creationId xmlns:a16="http://schemas.microsoft.com/office/drawing/2014/main" id="{08FD5BC5-C335-784E-BB43-5D95913DA33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982" y="2490"/>
                  <a:ext cx="144" cy="132"/>
                </a:xfrm>
                <a:prstGeom prst="rect">
                  <a:avLst/>
                </a:prstGeom>
                <a:solidFill>
                  <a:schemeClr val="hlink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37931725" indent="-37474525" eaLnBrk="0" hangingPunct="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eaLnBrk="0" hangingPunct="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eaLnBrk="0" hangingPunct="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eaLnBrk="0" hangingPunct="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9144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1371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18288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eaLnBrk="1" hangingPunct="1"/>
                  <a:endParaRPr lang="en-US" altLang="en-US" sz="1800"/>
                </a:p>
              </p:txBody>
            </p:sp>
            <p:sp>
              <p:nvSpPr>
                <p:cNvPr id="48217" name="Text Box 19">
                  <a:extLst>
                    <a:ext uri="{FF2B5EF4-FFF2-40B4-BE49-F238E27FC236}">
                      <a16:creationId xmlns:a16="http://schemas.microsoft.com/office/drawing/2014/main" id="{69BCBD64-C172-8A4A-B49E-1ACE3DE97D5C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2951" y="2459"/>
                  <a:ext cx="213" cy="12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37931725" indent="-37474525" eaLnBrk="0" hangingPunct="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eaLnBrk="0" hangingPunct="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eaLnBrk="0" hangingPunct="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eaLnBrk="0" hangingPunct="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9144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1371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18288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r>
                    <a:rPr lang="en-US" altLang="en-US" sz="1600">
                      <a:latin typeface="Comic Sans MS" panose="030F0902030302020204" pitchFamily="66" charset="0"/>
                    </a:rPr>
                    <a:t>A</a:t>
                  </a:r>
                  <a:endParaRPr lang="en-US" altLang="en-US" sz="1600">
                    <a:latin typeface="Times New Roman" panose="02020603050405020304" pitchFamily="18" charset="0"/>
                  </a:endParaRPr>
                </a:p>
              </p:txBody>
            </p:sp>
          </p:grpSp>
        </p:grpSp>
        <p:grpSp>
          <p:nvGrpSpPr>
            <p:cNvPr id="48149" name="Group 20">
              <a:extLst>
                <a:ext uri="{FF2B5EF4-FFF2-40B4-BE49-F238E27FC236}">
                  <a16:creationId xmlns:a16="http://schemas.microsoft.com/office/drawing/2014/main" id="{F2D2BE74-645E-9744-9BD0-2A60C4D0FB07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389" y="1085"/>
              <a:ext cx="316" cy="165"/>
              <a:chOff x="2089" y="1715"/>
              <a:chExt cx="316" cy="165"/>
            </a:xfrm>
          </p:grpSpPr>
          <p:sp>
            <p:nvSpPr>
              <p:cNvPr id="48202" name="Oval 21">
                <a:extLst>
                  <a:ext uri="{FF2B5EF4-FFF2-40B4-BE49-F238E27FC236}">
                    <a16:creationId xmlns:a16="http://schemas.microsoft.com/office/drawing/2014/main" id="{2C066F45-F9E0-464E-BBF4-2C46602107E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92" y="1799"/>
                <a:ext cx="313" cy="81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/>
                <a:endParaRPr lang="en-US" altLang="en-US" sz="1800"/>
              </a:p>
            </p:txBody>
          </p:sp>
          <p:sp>
            <p:nvSpPr>
              <p:cNvPr id="48203" name="Line 22">
                <a:extLst>
                  <a:ext uri="{FF2B5EF4-FFF2-40B4-BE49-F238E27FC236}">
                    <a16:creationId xmlns:a16="http://schemas.microsoft.com/office/drawing/2014/main" id="{B4C13176-7453-6746-B9CD-D694E316A4E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092" y="1792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8204" name="Line 23">
                <a:extLst>
                  <a:ext uri="{FF2B5EF4-FFF2-40B4-BE49-F238E27FC236}">
                    <a16:creationId xmlns:a16="http://schemas.microsoft.com/office/drawing/2014/main" id="{3A73A494-6DAC-8B4B-B635-D895EFE5E70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405" y="1792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8205" name="Rectangle 24">
                <a:extLst>
                  <a:ext uri="{FF2B5EF4-FFF2-40B4-BE49-F238E27FC236}">
                    <a16:creationId xmlns:a16="http://schemas.microsoft.com/office/drawing/2014/main" id="{5588057E-2AA2-714B-ABF3-E8D4CF42B79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92" y="1792"/>
                <a:ext cx="310" cy="49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endParaRPr lang="en-US" altLang="en-US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48206" name="Oval 25">
                <a:extLst>
                  <a:ext uri="{FF2B5EF4-FFF2-40B4-BE49-F238E27FC236}">
                    <a16:creationId xmlns:a16="http://schemas.microsoft.com/office/drawing/2014/main" id="{2071CF6C-6578-2C41-B03A-68E44111A71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89" y="1733"/>
                <a:ext cx="313" cy="95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/>
                <a:endParaRPr lang="en-US" altLang="en-US" sz="1800"/>
              </a:p>
            </p:txBody>
          </p:sp>
          <p:grpSp>
            <p:nvGrpSpPr>
              <p:cNvPr id="48207" name="Group 26">
                <a:extLst>
                  <a:ext uri="{FF2B5EF4-FFF2-40B4-BE49-F238E27FC236}">
                    <a16:creationId xmlns:a16="http://schemas.microsoft.com/office/drawing/2014/main" id="{7B084B09-FD2B-FF4C-8F63-AE0CBB1E20EA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144" y="1715"/>
                <a:ext cx="197" cy="163"/>
                <a:chOff x="2957" y="2459"/>
                <a:chExt cx="200" cy="163"/>
              </a:xfrm>
            </p:grpSpPr>
            <p:sp>
              <p:nvSpPr>
                <p:cNvPr id="48208" name="Rectangle 27">
                  <a:extLst>
                    <a:ext uri="{FF2B5EF4-FFF2-40B4-BE49-F238E27FC236}">
                      <a16:creationId xmlns:a16="http://schemas.microsoft.com/office/drawing/2014/main" id="{AD7735AE-79A7-D743-9438-1CAAB5D5AB9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982" y="2490"/>
                  <a:ext cx="144" cy="132"/>
                </a:xfrm>
                <a:prstGeom prst="rect">
                  <a:avLst/>
                </a:prstGeom>
                <a:solidFill>
                  <a:schemeClr val="hlink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37931725" indent="-37474525" eaLnBrk="0" hangingPunct="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eaLnBrk="0" hangingPunct="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eaLnBrk="0" hangingPunct="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eaLnBrk="0" hangingPunct="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9144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1371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18288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eaLnBrk="1" hangingPunct="1"/>
                  <a:endParaRPr lang="en-US" altLang="en-US" sz="1800"/>
                </a:p>
              </p:txBody>
            </p:sp>
            <p:sp>
              <p:nvSpPr>
                <p:cNvPr id="48209" name="Text Box 28">
                  <a:extLst>
                    <a:ext uri="{FF2B5EF4-FFF2-40B4-BE49-F238E27FC236}">
                      <a16:creationId xmlns:a16="http://schemas.microsoft.com/office/drawing/2014/main" id="{8F6F2FE0-09C1-B441-B279-35C92682F982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2957" y="2459"/>
                  <a:ext cx="200" cy="12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37931725" indent="-37474525" eaLnBrk="0" hangingPunct="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eaLnBrk="0" hangingPunct="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eaLnBrk="0" hangingPunct="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eaLnBrk="0" hangingPunct="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9144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1371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18288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r>
                    <a:rPr lang="en-US" altLang="en-US" sz="1600">
                      <a:latin typeface="Comic Sans MS" panose="030F0902030302020204" pitchFamily="66" charset="0"/>
                    </a:rPr>
                    <a:t>B</a:t>
                  </a:r>
                  <a:endParaRPr lang="en-US" altLang="en-US" sz="1600">
                    <a:latin typeface="Times New Roman" panose="02020603050405020304" pitchFamily="18" charset="0"/>
                  </a:endParaRPr>
                </a:p>
              </p:txBody>
            </p:sp>
          </p:grpSp>
        </p:grpSp>
        <p:grpSp>
          <p:nvGrpSpPr>
            <p:cNvPr id="48150" name="Group 29">
              <a:extLst>
                <a:ext uri="{FF2B5EF4-FFF2-40B4-BE49-F238E27FC236}">
                  <a16:creationId xmlns:a16="http://schemas.microsoft.com/office/drawing/2014/main" id="{F8F33865-B2BD-DC4C-BD95-37B3C88AAAD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863" y="2035"/>
              <a:ext cx="316" cy="165"/>
              <a:chOff x="2089" y="1715"/>
              <a:chExt cx="316" cy="165"/>
            </a:xfrm>
          </p:grpSpPr>
          <p:sp>
            <p:nvSpPr>
              <p:cNvPr id="48194" name="Oval 30">
                <a:extLst>
                  <a:ext uri="{FF2B5EF4-FFF2-40B4-BE49-F238E27FC236}">
                    <a16:creationId xmlns:a16="http://schemas.microsoft.com/office/drawing/2014/main" id="{3A173F95-07A1-8C4D-8592-2E616A197D8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92" y="1799"/>
                <a:ext cx="313" cy="81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/>
                <a:endParaRPr lang="en-US" altLang="en-US" sz="1800"/>
              </a:p>
            </p:txBody>
          </p:sp>
          <p:sp>
            <p:nvSpPr>
              <p:cNvPr id="48195" name="Line 31">
                <a:extLst>
                  <a:ext uri="{FF2B5EF4-FFF2-40B4-BE49-F238E27FC236}">
                    <a16:creationId xmlns:a16="http://schemas.microsoft.com/office/drawing/2014/main" id="{B7351F3C-82F8-434B-9E02-A027B951EF1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092" y="1792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8196" name="Line 32">
                <a:extLst>
                  <a:ext uri="{FF2B5EF4-FFF2-40B4-BE49-F238E27FC236}">
                    <a16:creationId xmlns:a16="http://schemas.microsoft.com/office/drawing/2014/main" id="{2554E0BE-B3FA-7749-B807-D4F62156E73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405" y="1792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8197" name="Rectangle 33">
                <a:extLst>
                  <a:ext uri="{FF2B5EF4-FFF2-40B4-BE49-F238E27FC236}">
                    <a16:creationId xmlns:a16="http://schemas.microsoft.com/office/drawing/2014/main" id="{3363EB0F-6869-4442-B5D5-DF3A5679A7A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92" y="1792"/>
                <a:ext cx="310" cy="49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endParaRPr lang="en-US" altLang="en-US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48198" name="Oval 34">
                <a:extLst>
                  <a:ext uri="{FF2B5EF4-FFF2-40B4-BE49-F238E27FC236}">
                    <a16:creationId xmlns:a16="http://schemas.microsoft.com/office/drawing/2014/main" id="{4FBECCB9-C4D1-6048-BB60-64A64C82380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89" y="1733"/>
                <a:ext cx="313" cy="95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/>
                <a:endParaRPr lang="en-US" altLang="en-US" sz="1800"/>
              </a:p>
            </p:txBody>
          </p:sp>
          <p:grpSp>
            <p:nvGrpSpPr>
              <p:cNvPr id="48199" name="Group 35">
                <a:extLst>
                  <a:ext uri="{FF2B5EF4-FFF2-40B4-BE49-F238E27FC236}">
                    <a16:creationId xmlns:a16="http://schemas.microsoft.com/office/drawing/2014/main" id="{A2246EB7-0A6D-FE47-B71E-40AB53A0A89C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141" y="1715"/>
                <a:ext cx="203" cy="163"/>
                <a:chOff x="2954" y="2459"/>
                <a:chExt cx="206" cy="163"/>
              </a:xfrm>
            </p:grpSpPr>
            <p:sp>
              <p:nvSpPr>
                <p:cNvPr id="48200" name="Rectangle 36">
                  <a:extLst>
                    <a:ext uri="{FF2B5EF4-FFF2-40B4-BE49-F238E27FC236}">
                      <a16:creationId xmlns:a16="http://schemas.microsoft.com/office/drawing/2014/main" id="{BE78724B-3263-214B-A0DA-54EDF74840F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982" y="2490"/>
                  <a:ext cx="144" cy="132"/>
                </a:xfrm>
                <a:prstGeom prst="rect">
                  <a:avLst/>
                </a:prstGeom>
                <a:solidFill>
                  <a:schemeClr val="hlink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37931725" indent="-37474525" eaLnBrk="0" hangingPunct="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eaLnBrk="0" hangingPunct="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eaLnBrk="0" hangingPunct="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eaLnBrk="0" hangingPunct="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9144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1371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18288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eaLnBrk="1" hangingPunct="1"/>
                  <a:endParaRPr lang="en-US" altLang="en-US" sz="1800"/>
                </a:p>
              </p:txBody>
            </p:sp>
            <p:sp>
              <p:nvSpPr>
                <p:cNvPr id="48201" name="Text Box 37">
                  <a:extLst>
                    <a:ext uri="{FF2B5EF4-FFF2-40B4-BE49-F238E27FC236}">
                      <a16:creationId xmlns:a16="http://schemas.microsoft.com/office/drawing/2014/main" id="{4BEB353C-BA68-684F-B514-3252BA82988B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2954" y="2459"/>
                  <a:ext cx="206" cy="12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37931725" indent="-37474525" eaLnBrk="0" hangingPunct="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eaLnBrk="0" hangingPunct="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eaLnBrk="0" hangingPunct="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eaLnBrk="0" hangingPunct="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9144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1371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18288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r>
                    <a:rPr lang="en-US" altLang="en-US" sz="1600">
                      <a:latin typeface="Comic Sans MS" panose="030F0902030302020204" pitchFamily="66" charset="0"/>
                    </a:rPr>
                    <a:t>G</a:t>
                  </a:r>
                  <a:endParaRPr lang="en-US" altLang="en-US" sz="1600">
                    <a:latin typeface="Times New Roman" panose="02020603050405020304" pitchFamily="18" charset="0"/>
                  </a:endParaRPr>
                </a:p>
              </p:txBody>
            </p:sp>
          </p:grpSp>
        </p:grpSp>
        <p:grpSp>
          <p:nvGrpSpPr>
            <p:cNvPr id="48151" name="Group 38">
              <a:extLst>
                <a:ext uri="{FF2B5EF4-FFF2-40B4-BE49-F238E27FC236}">
                  <a16:creationId xmlns:a16="http://schemas.microsoft.com/office/drawing/2014/main" id="{F5EE9306-4CFF-7D49-B314-9BA4C2EE237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651" y="1577"/>
              <a:ext cx="316" cy="165"/>
              <a:chOff x="2089" y="1715"/>
              <a:chExt cx="316" cy="165"/>
            </a:xfrm>
          </p:grpSpPr>
          <p:sp>
            <p:nvSpPr>
              <p:cNvPr id="48186" name="Oval 39">
                <a:extLst>
                  <a:ext uri="{FF2B5EF4-FFF2-40B4-BE49-F238E27FC236}">
                    <a16:creationId xmlns:a16="http://schemas.microsoft.com/office/drawing/2014/main" id="{E33662DA-71CE-6F4D-997C-BBF1FB3FF07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92" y="1799"/>
                <a:ext cx="313" cy="81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/>
                <a:endParaRPr lang="en-US" altLang="en-US" sz="1800"/>
              </a:p>
            </p:txBody>
          </p:sp>
          <p:sp>
            <p:nvSpPr>
              <p:cNvPr id="48187" name="Line 40">
                <a:extLst>
                  <a:ext uri="{FF2B5EF4-FFF2-40B4-BE49-F238E27FC236}">
                    <a16:creationId xmlns:a16="http://schemas.microsoft.com/office/drawing/2014/main" id="{6B06C837-90EE-DF45-94E9-0A77073DE49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092" y="1792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8188" name="Line 41">
                <a:extLst>
                  <a:ext uri="{FF2B5EF4-FFF2-40B4-BE49-F238E27FC236}">
                    <a16:creationId xmlns:a16="http://schemas.microsoft.com/office/drawing/2014/main" id="{319F4CD3-BA6B-4445-BA4D-E6236061831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405" y="1792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8189" name="Rectangle 42">
                <a:extLst>
                  <a:ext uri="{FF2B5EF4-FFF2-40B4-BE49-F238E27FC236}">
                    <a16:creationId xmlns:a16="http://schemas.microsoft.com/office/drawing/2014/main" id="{8CCFC9B3-4A0F-E747-9A9C-3D0B7E0A090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92" y="1792"/>
                <a:ext cx="310" cy="49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endParaRPr lang="en-US" altLang="en-US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48190" name="Oval 43">
                <a:extLst>
                  <a:ext uri="{FF2B5EF4-FFF2-40B4-BE49-F238E27FC236}">
                    <a16:creationId xmlns:a16="http://schemas.microsoft.com/office/drawing/2014/main" id="{B58FB480-5658-7847-B3F4-8B20071EE6B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89" y="1733"/>
                <a:ext cx="313" cy="95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/>
                <a:endParaRPr lang="en-US" altLang="en-US" sz="1800"/>
              </a:p>
            </p:txBody>
          </p:sp>
          <p:grpSp>
            <p:nvGrpSpPr>
              <p:cNvPr id="48191" name="Group 44">
                <a:extLst>
                  <a:ext uri="{FF2B5EF4-FFF2-40B4-BE49-F238E27FC236}">
                    <a16:creationId xmlns:a16="http://schemas.microsoft.com/office/drawing/2014/main" id="{F800F89E-6FA3-C04C-BA44-D508DBDF3020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139" y="1715"/>
                <a:ext cx="208" cy="163"/>
                <a:chOff x="2952" y="2459"/>
                <a:chExt cx="211" cy="163"/>
              </a:xfrm>
            </p:grpSpPr>
            <p:sp>
              <p:nvSpPr>
                <p:cNvPr id="48192" name="Rectangle 45">
                  <a:extLst>
                    <a:ext uri="{FF2B5EF4-FFF2-40B4-BE49-F238E27FC236}">
                      <a16:creationId xmlns:a16="http://schemas.microsoft.com/office/drawing/2014/main" id="{974869E4-F5AF-9647-A151-2409961E7C3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982" y="2490"/>
                  <a:ext cx="144" cy="132"/>
                </a:xfrm>
                <a:prstGeom prst="rect">
                  <a:avLst/>
                </a:prstGeom>
                <a:solidFill>
                  <a:schemeClr val="hlink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37931725" indent="-37474525" eaLnBrk="0" hangingPunct="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eaLnBrk="0" hangingPunct="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eaLnBrk="0" hangingPunct="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eaLnBrk="0" hangingPunct="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9144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1371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18288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eaLnBrk="1" hangingPunct="1"/>
                  <a:endParaRPr lang="en-US" altLang="en-US" sz="1800"/>
                </a:p>
              </p:txBody>
            </p:sp>
            <p:sp>
              <p:nvSpPr>
                <p:cNvPr id="48193" name="Text Box 46">
                  <a:extLst>
                    <a:ext uri="{FF2B5EF4-FFF2-40B4-BE49-F238E27FC236}">
                      <a16:creationId xmlns:a16="http://schemas.microsoft.com/office/drawing/2014/main" id="{71B59132-8A25-F148-906D-8018D18EF980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2952" y="2459"/>
                  <a:ext cx="211" cy="12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37931725" indent="-37474525" eaLnBrk="0" hangingPunct="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eaLnBrk="0" hangingPunct="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eaLnBrk="0" hangingPunct="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eaLnBrk="0" hangingPunct="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9144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1371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18288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r>
                    <a:rPr lang="en-US" altLang="en-US" sz="1600">
                      <a:latin typeface="Comic Sans MS" panose="030F0902030302020204" pitchFamily="66" charset="0"/>
                    </a:rPr>
                    <a:t>D</a:t>
                  </a:r>
                  <a:endParaRPr lang="en-US" altLang="en-US" sz="1600">
                    <a:latin typeface="Times New Roman" panose="02020603050405020304" pitchFamily="18" charset="0"/>
                  </a:endParaRPr>
                </a:p>
              </p:txBody>
            </p:sp>
          </p:grpSp>
        </p:grpSp>
        <p:grpSp>
          <p:nvGrpSpPr>
            <p:cNvPr id="48152" name="Group 47">
              <a:extLst>
                <a:ext uri="{FF2B5EF4-FFF2-40B4-BE49-F238E27FC236}">
                  <a16:creationId xmlns:a16="http://schemas.microsoft.com/office/drawing/2014/main" id="{9504CBA0-91C2-7044-BA72-4EA2900DD47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989" y="1742"/>
              <a:ext cx="316" cy="165"/>
              <a:chOff x="2089" y="1715"/>
              <a:chExt cx="316" cy="165"/>
            </a:xfrm>
          </p:grpSpPr>
          <p:sp>
            <p:nvSpPr>
              <p:cNvPr id="48178" name="Oval 48">
                <a:extLst>
                  <a:ext uri="{FF2B5EF4-FFF2-40B4-BE49-F238E27FC236}">
                    <a16:creationId xmlns:a16="http://schemas.microsoft.com/office/drawing/2014/main" id="{40908AF8-C527-6343-93E0-7C6937E9ABA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92" y="1799"/>
                <a:ext cx="313" cy="81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/>
                <a:endParaRPr lang="en-US" altLang="en-US" sz="1800"/>
              </a:p>
            </p:txBody>
          </p:sp>
          <p:sp>
            <p:nvSpPr>
              <p:cNvPr id="48179" name="Line 49">
                <a:extLst>
                  <a:ext uri="{FF2B5EF4-FFF2-40B4-BE49-F238E27FC236}">
                    <a16:creationId xmlns:a16="http://schemas.microsoft.com/office/drawing/2014/main" id="{80E5B4E9-48B9-D544-97C5-60EC53842EC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092" y="1792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8180" name="Line 50">
                <a:extLst>
                  <a:ext uri="{FF2B5EF4-FFF2-40B4-BE49-F238E27FC236}">
                    <a16:creationId xmlns:a16="http://schemas.microsoft.com/office/drawing/2014/main" id="{6AA948DC-94B6-BA49-98AB-C7D8E02DCD6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405" y="1792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8181" name="Rectangle 51">
                <a:extLst>
                  <a:ext uri="{FF2B5EF4-FFF2-40B4-BE49-F238E27FC236}">
                    <a16:creationId xmlns:a16="http://schemas.microsoft.com/office/drawing/2014/main" id="{08DE674B-76EB-CB4A-9B77-D52BBB4653A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92" y="1792"/>
                <a:ext cx="310" cy="49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endParaRPr lang="en-US" altLang="en-US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48182" name="Oval 52">
                <a:extLst>
                  <a:ext uri="{FF2B5EF4-FFF2-40B4-BE49-F238E27FC236}">
                    <a16:creationId xmlns:a16="http://schemas.microsoft.com/office/drawing/2014/main" id="{B95BA7AC-27F1-E741-B621-91E9BCE32FB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89" y="1733"/>
                <a:ext cx="313" cy="95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/>
                <a:endParaRPr lang="en-US" altLang="en-US" sz="1800"/>
              </a:p>
            </p:txBody>
          </p:sp>
          <p:grpSp>
            <p:nvGrpSpPr>
              <p:cNvPr id="48183" name="Group 53">
                <a:extLst>
                  <a:ext uri="{FF2B5EF4-FFF2-40B4-BE49-F238E27FC236}">
                    <a16:creationId xmlns:a16="http://schemas.microsoft.com/office/drawing/2014/main" id="{282661AD-A9DA-7C49-9A7D-B41A0079AD67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144" y="1715"/>
                <a:ext cx="197" cy="163"/>
                <a:chOff x="2957" y="2459"/>
                <a:chExt cx="200" cy="163"/>
              </a:xfrm>
            </p:grpSpPr>
            <p:sp>
              <p:nvSpPr>
                <p:cNvPr id="48184" name="Rectangle 54">
                  <a:extLst>
                    <a:ext uri="{FF2B5EF4-FFF2-40B4-BE49-F238E27FC236}">
                      <a16:creationId xmlns:a16="http://schemas.microsoft.com/office/drawing/2014/main" id="{E8CC9744-C4D7-D44F-8799-B489678D8EC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982" y="2490"/>
                  <a:ext cx="144" cy="132"/>
                </a:xfrm>
                <a:prstGeom prst="rect">
                  <a:avLst/>
                </a:prstGeom>
                <a:solidFill>
                  <a:schemeClr val="hlink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37931725" indent="-37474525" eaLnBrk="0" hangingPunct="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eaLnBrk="0" hangingPunct="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eaLnBrk="0" hangingPunct="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eaLnBrk="0" hangingPunct="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9144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1371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18288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eaLnBrk="1" hangingPunct="1"/>
                  <a:endParaRPr lang="en-US" altLang="en-US" sz="1800"/>
                </a:p>
              </p:txBody>
            </p:sp>
            <p:sp>
              <p:nvSpPr>
                <p:cNvPr id="48185" name="Text Box 55">
                  <a:extLst>
                    <a:ext uri="{FF2B5EF4-FFF2-40B4-BE49-F238E27FC236}">
                      <a16:creationId xmlns:a16="http://schemas.microsoft.com/office/drawing/2014/main" id="{EB688323-324B-C341-A168-8F29BC509803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2957" y="2459"/>
                  <a:ext cx="200" cy="12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37931725" indent="-37474525" eaLnBrk="0" hangingPunct="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eaLnBrk="0" hangingPunct="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eaLnBrk="0" hangingPunct="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eaLnBrk="0" hangingPunct="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9144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1371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18288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r>
                    <a:rPr lang="en-US" altLang="en-US" sz="1600">
                      <a:latin typeface="Comic Sans MS" panose="030F0902030302020204" pitchFamily="66" charset="0"/>
                    </a:rPr>
                    <a:t>E</a:t>
                  </a:r>
                  <a:endParaRPr lang="en-US" altLang="en-US" sz="1600">
                    <a:latin typeface="Times New Roman" panose="02020603050405020304" pitchFamily="18" charset="0"/>
                  </a:endParaRPr>
                </a:p>
              </p:txBody>
            </p:sp>
          </p:grpSp>
        </p:grpSp>
        <p:sp>
          <p:nvSpPr>
            <p:cNvPr id="48153" name="Line 56">
              <a:extLst>
                <a:ext uri="{FF2B5EF4-FFF2-40B4-BE49-F238E27FC236}">
                  <a16:creationId xmlns:a16="http://schemas.microsoft.com/office/drawing/2014/main" id="{66B11C50-71CB-3B4A-926D-6B8467C63BC7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616" y="939"/>
              <a:ext cx="425" cy="873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48154" name="Group 57">
              <a:extLst>
                <a:ext uri="{FF2B5EF4-FFF2-40B4-BE49-F238E27FC236}">
                  <a16:creationId xmlns:a16="http://schemas.microsoft.com/office/drawing/2014/main" id="{D5C150C5-9917-CF48-B4EE-1E38A5A9B90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717" y="1207"/>
              <a:ext cx="316" cy="165"/>
              <a:chOff x="2089" y="1715"/>
              <a:chExt cx="316" cy="165"/>
            </a:xfrm>
          </p:grpSpPr>
          <p:sp>
            <p:nvSpPr>
              <p:cNvPr id="48170" name="Oval 58">
                <a:extLst>
                  <a:ext uri="{FF2B5EF4-FFF2-40B4-BE49-F238E27FC236}">
                    <a16:creationId xmlns:a16="http://schemas.microsoft.com/office/drawing/2014/main" id="{6730BBA4-F9B2-5D46-955C-05BC34A7A60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92" y="1799"/>
                <a:ext cx="313" cy="81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/>
                <a:endParaRPr lang="en-US" altLang="en-US" sz="1800"/>
              </a:p>
            </p:txBody>
          </p:sp>
          <p:sp>
            <p:nvSpPr>
              <p:cNvPr id="48171" name="Line 59">
                <a:extLst>
                  <a:ext uri="{FF2B5EF4-FFF2-40B4-BE49-F238E27FC236}">
                    <a16:creationId xmlns:a16="http://schemas.microsoft.com/office/drawing/2014/main" id="{25BBA7AC-2A72-4742-BB3E-22BC0AB8EC9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092" y="1792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8172" name="Line 60">
                <a:extLst>
                  <a:ext uri="{FF2B5EF4-FFF2-40B4-BE49-F238E27FC236}">
                    <a16:creationId xmlns:a16="http://schemas.microsoft.com/office/drawing/2014/main" id="{B7D9892A-7A85-4E42-9D07-17623E90009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405" y="1792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8173" name="Rectangle 61">
                <a:extLst>
                  <a:ext uri="{FF2B5EF4-FFF2-40B4-BE49-F238E27FC236}">
                    <a16:creationId xmlns:a16="http://schemas.microsoft.com/office/drawing/2014/main" id="{8BF86995-45DF-8D41-9D64-A76C5ED898B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92" y="1792"/>
                <a:ext cx="310" cy="49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endParaRPr lang="en-US" altLang="en-US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48174" name="Oval 62">
                <a:extLst>
                  <a:ext uri="{FF2B5EF4-FFF2-40B4-BE49-F238E27FC236}">
                    <a16:creationId xmlns:a16="http://schemas.microsoft.com/office/drawing/2014/main" id="{72FEB6B0-152B-C747-84BF-29CDD78C0EA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89" y="1733"/>
                <a:ext cx="313" cy="95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/>
                <a:endParaRPr lang="en-US" altLang="en-US" sz="1800"/>
              </a:p>
            </p:txBody>
          </p:sp>
          <p:grpSp>
            <p:nvGrpSpPr>
              <p:cNvPr id="48175" name="Group 63">
                <a:extLst>
                  <a:ext uri="{FF2B5EF4-FFF2-40B4-BE49-F238E27FC236}">
                    <a16:creationId xmlns:a16="http://schemas.microsoft.com/office/drawing/2014/main" id="{7B73CDC2-F6FC-3F4C-9841-4BE5E3E66FA3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151" y="1715"/>
                <a:ext cx="182" cy="163"/>
                <a:chOff x="2964" y="2459"/>
                <a:chExt cx="185" cy="163"/>
              </a:xfrm>
            </p:grpSpPr>
            <p:sp>
              <p:nvSpPr>
                <p:cNvPr id="48176" name="Rectangle 64">
                  <a:extLst>
                    <a:ext uri="{FF2B5EF4-FFF2-40B4-BE49-F238E27FC236}">
                      <a16:creationId xmlns:a16="http://schemas.microsoft.com/office/drawing/2014/main" id="{5936D0C6-A60F-5146-A469-D46D8C6D637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982" y="2490"/>
                  <a:ext cx="144" cy="132"/>
                </a:xfrm>
                <a:prstGeom prst="rect">
                  <a:avLst/>
                </a:prstGeom>
                <a:solidFill>
                  <a:schemeClr val="hlink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37931725" indent="-37474525" eaLnBrk="0" hangingPunct="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eaLnBrk="0" hangingPunct="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eaLnBrk="0" hangingPunct="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eaLnBrk="0" hangingPunct="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9144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1371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18288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eaLnBrk="1" hangingPunct="1"/>
                  <a:endParaRPr lang="en-US" altLang="en-US" sz="1800"/>
                </a:p>
              </p:txBody>
            </p:sp>
            <p:sp>
              <p:nvSpPr>
                <p:cNvPr id="48177" name="Text Box 65">
                  <a:extLst>
                    <a:ext uri="{FF2B5EF4-FFF2-40B4-BE49-F238E27FC236}">
                      <a16:creationId xmlns:a16="http://schemas.microsoft.com/office/drawing/2014/main" id="{C68C89D2-B3D5-A44E-9A4D-12AC66D9F13D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2964" y="2459"/>
                  <a:ext cx="185" cy="12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37931725" indent="-37474525" eaLnBrk="0" hangingPunct="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eaLnBrk="0" hangingPunct="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eaLnBrk="0" hangingPunct="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eaLnBrk="0" hangingPunct="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9144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1371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18288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r>
                    <a:rPr lang="en-US" altLang="en-US" sz="1600">
                      <a:latin typeface="Comic Sans MS" panose="030F0902030302020204" pitchFamily="66" charset="0"/>
                    </a:rPr>
                    <a:t>c</a:t>
                  </a:r>
                  <a:endParaRPr lang="en-US" altLang="en-US" sz="1600">
                    <a:latin typeface="Times New Roman" panose="02020603050405020304" pitchFamily="18" charset="0"/>
                  </a:endParaRPr>
                </a:p>
              </p:txBody>
            </p:sp>
          </p:grpSp>
        </p:grpSp>
        <p:grpSp>
          <p:nvGrpSpPr>
            <p:cNvPr id="48155" name="Group 66">
              <a:extLst>
                <a:ext uri="{FF2B5EF4-FFF2-40B4-BE49-F238E27FC236}">
                  <a16:creationId xmlns:a16="http://schemas.microsoft.com/office/drawing/2014/main" id="{D9D9FCEE-942C-5848-855B-6C7E9DE9323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383" y="1746"/>
              <a:ext cx="316" cy="165"/>
              <a:chOff x="2089" y="1715"/>
              <a:chExt cx="316" cy="165"/>
            </a:xfrm>
          </p:grpSpPr>
          <p:sp>
            <p:nvSpPr>
              <p:cNvPr id="48162" name="Oval 67">
                <a:extLst>
                  <a:ext uri="{FF2B5EF4-FFF2-40B4-BE49-F238E27FC236}">
                    <a16:creationId xmlns:a16="http://schemas.microsoft.com/office/drawing/2014/main" id="{B53D26CF-C789-8E45-B221-739DF013B33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92" y="1799"/>
                <a:ext cx="313" cy="81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/>
                <a:endParaRPr lang="en-US" altLang="en-US" sz="1800"/>
              </a:p>
            </p:txBody>
          </p:sp>
          <p:sp>
            <p:nvSpPr>
              <p:cNvPr id="48163" name="Line 68">
                <a:extLst>
                  <a:ext uri="{FF2B5EF4-FFF2-40B4-BE49-F238E27FC236}">
                    <a16:creationId xmlns:a16="http://schemas.microsoft.com/office/drawing/2014/main" id="{9EC79845-2914-6141-B9DF-7149E55C378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092" y="1792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8164" name="Line 69">
                <a:extLst>
                  <a:ext uri="{FF2B5EF4-FFF2-40B4-BE49-F238E27FC236}">
                    <a16:creationId xmlns:a16="http://schemas.microsoft.com/office/drawing/2014/main" id="{B377B812-9032-A14C-A982-AB52E9CBABF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405" y="1792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8165" name="Rectangle 70">
                <a:extLst>
                  <a:ext uri="{FF2B5EF4-FFF2-40B4-BE49-F238E27FC236}">
                    <a16:creationId xmlns:a16="http://schemas.microsoft.com/office/drawing/2014/main" id="{552DFF76-1572-DB45-8F0C-C4732DDF004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92" y="1792"/>
                <a:ext cx="310" cy="49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endParaRPr lang="en-US" altLang="en-US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48166" name="Oval 71">
                <a:extLst>
                  <a:ext uri="{FF2B5EF4-FFF2-40B4-BE49-F238E27FC236}">
                    <a16:creationId xmlns:a16="http://schemas.microsoft.com/office/drawing/2014/main" id="{95EFEAF4-42A9-574E-8E44-556403C02A7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89" y="1733"/>
                <a:ext cx="313" cy="95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/>
                <a:endParaRPr lang="en-US" altLang="en-US" sz="1800"/>
              </a:p>
            </p:txBody>
          </p:sp>
          <p:grpSp>
            <p:nvGrpSpPr>
              <p:cNvPr id="48167" name="Group 72">
                <a:extLst>
                  <a:ext uri="{FF2B5EF4-FFF2-40B4-BE49-F238E27FC236}">
                    <a16:creationId xmlns:a16="http://schemas.microsoft.com/office/drawing/2014/main" id="{08F86E75-B0C2-8440-9698-40EB3D022AC5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145" y="1715"/>
                <a:ext cx="194" cy="163"/>
                <a:chOff x="2958" y="2459"/>
                <a:chExt cx="197" cy="163"/>
              </a:xfrm>
            </p:grpSpPr>
            <p:sp>
              <p:nvSpPr>
                <p:cNvPr id="48168" name="Rectangle 73">
                  <a:extLst>
                    <a:ext uri="{FF2B5EF4-FFF2-40B4-BE49-F238E27FC236}">
                      <a16:creationId xmlns:a16="http://schemas.microsoft.com/office/drawing/2014/main" id="{F3EBAEA4-0124-2C48-B575-D49A6B3C566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982" y="2490"/>
                  <a:ext cx="144" cy="132"/>
                </a:xfrm>
                <a:prstGeom prst="rect">
                  <a:avLst/>
                </a:prstGeom>
                <a:solidFill>
                  <a:schemeClr val="hlink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37931725" indent="-37474525" eaLnBrk="0" hangingPunct="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eaLnBrk="0" hangingPunct="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eaLnBrk="0" hangingPunct="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eaLnBrk="0" hangingPunct="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9144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1371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18288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eaLnBrk="1" hangingPunct="1"/>
                  <a:endParaRPr lang="en-US" altLang="en-US" sz="1800"/>
                </a:p>
              </p:txBody>
            </p:sp>
            <p:sp>
              <p:nvSpPr>
                <p:cNvPr id="48169" name="Text Box 74">
                  <a:extLst>
                    <a:ext uri="{FF2B5EF4-FFF2-40B4-BE49-F238E27FC236}">
                      <a16:creationId xmlns:a16="http://schemas.microsoft.com/office/drawing/2014/main" id="{5A83D4B8-5E1A-8A4D-8E2C-8B21518B8D92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2958" y="2459"/>
                  <a:ext cx="197" cy="12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1pPr>
                  <a:lvl2pPr marL="37931725" indent="-37474525" eaLnBrk="0" hangingPunct="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2pPr>
                  <a:lvl3pPr eaLnBrk="0" hangingPunct="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3pPr>
                  <a:lvl4pPr eaLnBrk="0" hangingPunct="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4pPr>
                  <a:lvl5pPr eaLnBrk="0" hangingPunct="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5pPr>
                  <a:lvl6pPr marL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6pPr>
                  <a:lvl7pPr marL="9144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7pPr>
                  <a:lvl8pPr marL="1371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8pPr>
                  <a:lvl9pPr marL="18288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r>
                    <a:rPr lang="en-US" altLang="en-US" sz="1600">
                      <a:latin typeface="Comic Sans MS" panose="030F0902030302020204" pitchFamily="66" charset="0"/>
                    </a:rPr>
                    <a:t>F</a:t>
                  </a:r>
                  <a:endParaRPr lang="en-US" altLang="en-US" sz="1600">
                    <a:latin typeface="Times New Roman" panose="02020603050405020304" pitchFamily="18" charset="0"/>
                  </a:endParaRPr>
                </a:p>
              </p:txBody>
            </p:sp>
          </p:grpSp>
        </p:grpSp>
        <p:sp>
          <p:nvSpPr>
            <p:cNvPr id="48156" name="Line 75">
              <a:extLst>
                <a:ext uri="{FF2B5EF4-FFF2-40B4-BE49-F238E27FC236}">
                  <a16:creationId xmlns:a16="http://schemas.microsoft.com/office/drawing/2014/main" id="{F0FA7340-857B-9045-A25B-D37C032D8373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862" y="951"/>
              <a:ext cx="101" cy="23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8157" name="Line 76">
              <a:extLst>
                <a:ext uri="{FF2B5EF4-FFF2-40B4-BE49-F238E27FC236}">
                  <a16:creationId xmlns:a16="http://schemas.microsoft.com/office/drawing/2014/main" id="{3DBCAF46-9F8F-5545-8F87-80CFFFAEB6C7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622" y="1439"/>
              <a:ext cx="101" cy="23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8158" name="Line 77">
              <a:extLst>
                <a:ext uri="{FF2B5EF4-FFF2-40B4-BE49-F238E27FC236}">
                  <a16:creationId xmlns:a16="http://schemas.microsoft.com/office/drawing/2014/main" id="{3E7E8080-D9C6-FE47-8347-E483BB6D83F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83" y="881"/>
              <a:ext cx="179" cy="1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8159" name="Line 78">
              <a:extLst>
                <a:ext uri="{FF2B5EF4-FFF2-40B4-BE49-F238E27FC236}">
                  <a16:creationId xmlns:a16="http://schemas.microsoft.com/office/drawing/2014/main" id="{5C6E28A3-DDD9-DA4C-977C-EC81D915909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647" y="1274"/>
              <a:ext cx="142" cy="27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8160" name="Line 79">
              <a:extLst>
                <a:ext uri="{FF2B5EF4-FFF2-40B4-BE49-F238E27FC236}">
                  <a16:creationId xmlns:a16="http://schemas.microsoft.com/office/drawing/2014/main" id="{6F714292-0722-984A-8D91-048D78A307E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899" y="1782"/>
              <a:ext cx="112" cy="2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8161" name="Line 80">
              <a:extLst>
                <a:ext uri="{FF2B5EF4-FFF2-40B4-BE49-F238E27FC236}">
                  <a16:creationId xmlns:a16="http://schemas.microsoft.com/office/drawing/2014/main" id="{C7B4C779-1E8F-4049-B764-72528C7BD09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987" y="1427"/>
              <a:ext cx="109" cy="26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pic>
        <p:nvPicPr>
          <p:cNvPr id="48134" name="Picture 4">
            <a:extLst>
              <a:ext uri="{FF2B5EF4-FFF2-40B4-BE49-F238E27FC236}">
                <a16:creationId xmlns:a16="http://schemas.microsoft.com/office/drawing/2014/main" id="{1977680B-D902-D64A-833F-98639B9199A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5595938"/>
            <a:ext cx="685800" cy="1131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8135" name="Picture 4">
            <a:extLst>
              <a:ext uri="{FF2B5EF4-FFF2-40B4-BE49-F238E27FC236}">
                <a16:creationId xmlns:a16="http://schemas.microsoft.com/office/drawing/2014/main" id="{DDA10EEF-9D04-CC42-A3AC-801D0797608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1000" y="5595938"/>
            <a:ext cx="685800" cy="1131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8136" name="Picture 4">
            <a:extLst>
              <a:ext uri="{FF2B5EF4-FFF2-40B4-BE49-F238E27FC236}">
                <a16:creationId xmlns:a16="http://schemas.microsoft.com/office/drawing/2014/main" id="{94537301-5B62-C248-9C40-1084296082E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5595938"/>
            <a:ext cx="685800" cy="1131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86" name="Straight Connector 85">
            <a:extLst>
              <a:ext uri="{FF2B5EF4-FFF2-40B4-BE49-F238E27FC236}">
                <a16:creationId xmlns:a16="http://schemas.microsoft.com/office/drawing/2014/main" id="{445F67F3-3B51-2140-A9BD-E356C8521661}"/>
              </a:ext>
            </a:extLst>
          </p:cNvPr>
          <p:cNvCxnSpPr>
            <a:cxnSpLocks noChangeShapeType="1"/>
          </p:cNvCxnSpPr>
          <p:nvPr/>
        </p:nvCxnSpPr>
        <p:spPr bwMode="auto">
          <a:xfrm rot="16200000" flipH="1">
            <a:off x="2111375" y="5562600"/>
            <a:ext cx="314325" cy="34925"/>
          </a:xfrm>
          <a:prstGeom prst="line">
            <a:avLst/>
          </a:prstGeom>
          <a:noFill/>
          <a:ln w="25400">
            <a:solidFill>
              <a:schemeClr val="accent1"/>
            </a:solidFill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87" name="Straight Connector 86">
            <a:extLst>
              <a:ext uri="{FF2B5EF4-FFF2-40B4-BE49-F238E27FC236}">
                <a16:creationId xmlns:a16="http://schemas.microsoft.com/office/drawing/2014/main" id="{1B31DF03-86A4-8F45-8A51-54EE0E10F1AA}"/>
              </a:ext>
            </a:extLst>
          </p:cNvPr>
          <p:cNvCxnSpPr>
            <a:cxnSpLocks noChangeShapeType="1"/>
          </p:cNvCxnSpPr>
          <p:nvPr/>
        </p:nvCxnSpPr>
        <p:spPr bwMode="auto">
          <a:xfrm rot="16200000" flipH="1">
            <a:off x="4356100" y="5572125"/>
            <a:ext cx="314325" cy="34925"/>
          </a:xfrm>
          <a:prstGeom prst="line">
            <a:avLst/>
          </a:prstGeom>
          <a:noFill/>
          <a:ln w="25400">
            <a:solidFill>
              <a:schemeClr val="accent1"/>
            </a:solidFill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88" name="Straight Connector 87">
            <a:extLst>
              <a:ext uri="{FF2B5EF4-FFF2-40B4-BE49-F238E27FC236}">
                <a16:creationId xmlns:a16="http://schemas.microsoft.com/office/drawing/2014/main" id="{3038BCB3-5C56-474D-B38D-4A5060BB23C2}"/>
              </a:ext>
            </a:extLst>
          </p:cNvPr>
          <p:cNvCxnSpPr>
            <a:cxnSpLocks noChangeShapeType="1"/>
          </p:cNvCxnSpPr>
          <p:nvPr/>
        </p:nvCxnSpPr>
        <p:spPr bwMode="auto">
          <a:xfrm rot="10800000" flipV="1">
            <a:off x="6553200" y="6024563"/>
            <a:ext cx="471488" cy="169862"/>
          </a:xfrm>
          <a:prstGeom prst="line">
            <a:avLst/>
          </a:prstGeom>
          <a:noFill/>
          <a:ln w="25400">
            <a:solidFill>
              <a:schemeClr val="accent1"/>
            </a:solidFill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89" name="Lightning Bolt 88">
            <a:extLst>
              <a:ext uri="{FF2B5EF4-FFF2-40B4-BE49-F238E27FC236}">
                <a16:creationId xmlns:a16="http://schemas.microsoft.com/office/drawing/2014/main" id="{8F712926-A8F2-794F-9875-C4381D7755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00400" y="2765425"/>
            <a:ext cx="914400" cy="762000"/>
          </a:xfrm>
          <a:prstGeom prst="lightningBolt">
            <a:avLst/>
          </a:prstGeom>
          <a:solidFill>
            <a:srgbClr val="FF0000"/>
          </a:solidFill>
          <a:ln w="9525">
            <a:solidFill>
              <a:srgbClr val="4A7EBB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>
              <a:defRPr/>
            </a:pPr>
            <a:endParaRPr lang="en-US">
              <a:solidFill>
                <a:schemeClr val="lt1"/>
              </a:solidFill>
              <a:latin typeface="+mn-lt"/>
              <a:ea typeface="+mn-ea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>
            <a:extLst>
              <a:ext uri="{FF2B5EF4-FFF2-40B4-BE49-F238E27FC236}">
                <a16:creationId xmlns:a16="http://schemas.microsoft.com/office/drawing/2014/main" id="{0B6510A3-B2D0-DA4D-9C01-4E091B140A9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8229600" cy="1143000"/>
          </a:xfrm>
        </p:spPr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Challenges for Reliable Multicast</a:t>
            </a:r>
          </a:p>
        </p:txBody>
      </p:sp>
      <p:sp>
        <p:nvSpPr>
          <p:cNvPr id="47107" name="Rectangle 3">
            <a:extLst>
              <a:ext uri="{FF2B5EF4-FFF2-40B4-BE49-F238E27FC236}">
                <a16:creationId xmlns:a16="http://schemas.microsoft.com/office/drawing/2014/main" id="{B3736209-8DA3-9E48-B2B4-FE72C09D3B51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0" y="1295400"/>
            <a:ext cx="8458200" cy="5181600"/>
          </a:xfrm>
        </p:spPr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Send an ACK, much like TCP?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ACK-implosion if all destinations ACK at once</a:t>
            </a:r>
          </a:p>
          <a:p>
            <a:pPr lvl="1">
              <a:spcAft>
                <a:spcPts val="1200"/>
              </a:spcAft>
            </a:pPr>
            <a:r>
              <a:rPr lang="en-US" altLang="en-US">
                <a:ea typeface="ＭＳ Ｐゴシック" panose="020B0600070205080204" pitchFamily="34" charset="-128"/>
              </a:rPr>
              <a:t>Source does not know # of destinations</a:t>
            </a:r>
          </a:p>
          <a:p>
            <a:r>
              <a:rPr lang="en-US" altLang="en-US">
                <a:ea typeface="ＭＳ Ｐゴシック" panose="020B0600070205080204" pitchFamily="34" charset="-128"/>
              </a:rPr>
              <a:t>How to retransmit?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To all?  One bad link effects entire group</a:t>
            </a:r>
          </a:p>
          <a:p>
            <a:pPr lvl="1">
              <a:spcAft>
                <a:spcPts val="1200"/>
              </a:spcAft>
            </a:pPr>
            <a:r>
              <a:rPr lang="en-US" altLang="en-US">
                <a:ea typeface="ＭＳ Ｐゴシック" panose="020B0600070205080204" pitchFamily="34" charset="-128"/>
              </a:rPr>
              <a:t>Only where losses?  Loss near sender makes retransmission as inefficient as replicated unicast</a:t>
            </a:r>
          </a:p>
          <a:p>
            <a:r>
              <a:rPr lang="en-US" altLang="en-US">
                <a:ea typeface="ＭＳ Ｐゴシック" panose="020B0600070205080204" pitchFamily="34" charset="-128"/>
              </a:rPr>
              <a:t>Negative acknowledgments more common</a:t>
            </a:r>
          </a:p>
        </p:txBody>
      </p:sp>
      <p:sp>
        <p:nvSpPr>
          <p:cNvPr id="49156" name="Slide Number Placeholder 3">
            <a:extLst>
              <a:ext uri="{FF2B5EF4-FFF2-40B4-BE49-F238E27FC236}">
                <a16:creationId xmlns:a16="http://schemas.microsoft.com/office/drawing/2014/main" id="{93E89994-0071-9C4D-B92A-D73D09C1C2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538BFBDE-C251-2E47-A74B-1FA800D1F7F6}" type="slidenum">
              <a:rPr lang="en-US" altLang="en-US" sz="1200">
                <a:solidFill>
                  <a:srgbClr val="898989"/>
                </a:solidFill>
                <a:latin typeface="Courier New" panose="02070309020205020404" pitchFamily="49" charset="0"/>
              </a:rPr>
              <a:pPr eaLnBrk="1" hangingPunct="1"/>
              <a:t>29</a:t>
            </a:fld>
            <a:endParaRPr lang="en-US" altLang="en-US" sz="1200">
              <a:solidFill>
                <a:srgbClr val="898989"/>
              </a:solidFill>
              <a:latin typeface="Courier New" panose="02070309020205020404" pitchFamily="49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107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3">
            <a:extLst>
              <a:ext uri="{FF2B5EF4-FFF2-40B4-BE49-F238E27FC236}">
                <a16:creationId xmlns:a16="http://schemas.microsoft.com/office/drawing/2014/main" id="{999E1909-E5A8-1F49-BFF6-215887395A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F39D10E5-3B71-E84F-B25A-0F844FC8E043}" type="slidenum">
              <a:rPr lang="en-US" altLang="en-US" sz="1200">
                <a:solidFill>
                  <a:srgbClr val="898989"/>
                </a:solidFill>
                <a:latin typeface="Calibri" panose="020F0502020204030204" pitchFamily="34" charset="0"/>
              </a:rPr>
              <a:pPr eaLnBrk="1" hangingPunct="1"/>
              <a:t>3</a:t>
            </a:fld>
            <a:endParaRPr lang="en-US" altLang="en-US" sz="1200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  <p:pic>
        <p:nvPicPr>
          <p:cNvPr id="19459" name="Picture 4">
            <a:extLst>
              <a:ext uri="{FF2B5EF4-FFF2-40B4-BE49-F238E27FC236}">
                <a16:creationId xmlns:a16="http://schemas.microsoft.com/office/drawing/2014/main" id="{8B7E09B8-B28B-FE43-AD09-B641D5FFA27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94250" y="304800"/>
            <a:ext cx="3492500" cy="311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460" name="Picture 5">
            <a:extLst>
              <a:ext uri="{FF2B5EF4-FFF2-40B4-BE49-F238E27FC236}">
                <a16:creationId xmlns:a16="http://schemas.microsoft.com/office/drawing/2014/main" id="{72AF67E9-C6C9-F14B-92E8-7C426F14AB7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950" y="3429000"/>
            <a:ext cx="3479800" cy="3136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461" name="Picture 6">
            <a:extLst>
              <a:ext uri="{FF2B5EF4-FFF2-40B4-BE49-F238E27FC236}">
                <a16:creationId xmlns:a16="http://schemas.microsoft.com/office/drawing/2014/main" id="{658A6FA2-B59F-CF4C-B28C-3DDA395C1B6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4400" y="3429000"/>
            <a:ext cx="3632200" cy="3200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462" name="Picture 7">
            <a:extLst>
              <a:ext uri="{FF2B5EF4-FFF2-40B4-BE49-F238E27FC236}">
                <a16:creationId xmlns:a16="http://schemas.microsoft.com/office/drawing/2014/main" id="{AFC43377-B624-1F47-8B19-FD2C9A98EA1F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900" y="311150"/>
            <a:ext cx="3517900" cy="309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038BC6CF-0C7C-5944-B6EE-9111E7A237D5}"/>
              </a:ext>
            </a:extLst>
          </p:cNvPr>
          <p:cNvSpPr txBox="1"/>
          <p:nvPr/>
        </p:nvSpPr>
        <p:spPr>
          <a:xfrm>
            <a:off x="7394575" y="6629400"/>
            <a:ext cx="1825625" cy="2159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800" dirty="0">
                <a:solidFill>
                  <a:schemeClr val="bg1">
                    <a:lumMod val="50000"/>
                  </a:schemeClr>
                </a:solidFill>
                <a:latin typeface="Arial" pitchFamily="-112" charset="0"/>
                <a:ea typeface="ＭＳ Ｐゴシック" pitchFamily="-112" charset="-128"/>
                <a:cs typeface="ＭＳ Ｐゴシック" pitchFamily="-112" charset="-128"/>
              </a:rPr>
              <a:t>http://</a:t>
            </a:r>
            <a:r>
              <a:rPr lang="en-US" sz="800" dirty="0" err="1">
                <a:solidFill>
                  <a:schemeClr val="bg1">
                    <a:lumMod val="50000"/>
                  </a:schemeClr>
                </a:solidFill>
                <a:latin typeface="Arial" pitchFamily="-112" charset="0"/>
                <a:ea typeface="ＭＳ Ｐゴシック" pitchFamily="-112" charset="-128"/>
                <a:cs typeface="ＭＳ Ｐゴシック" pitchFamily="-112" charset="-128"/>
              </a:rPr>
              <a:t>en.wikipedia.org</a:t>
            </a:r>
            <a:r>
              <a:rPr lang="en-US" sz="800" dirty="0">
                <a:solidFill>
                  <a:schemeClr val="bg1">
                    <a:lumMod val="50000"/>
                  </a:schemeClr>
                </a:solidFill>
                <a:latin typeface="Arial" pitchFamily="-112" charset="0"/>
                <a:ea typeface="ＭＳ Ｐゴシック" pitchFamily="-112" charset="-128"/>
                <a:cs typeface="ＭＳ Ｐゴシック" pitchFamily="-112" charset="-128"/>
              </a:rPr>
              <a:t>/wiki/Multicast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Title 1">
            <a:extLst>
              <a:ext uri="{FF2B5EF4-FFF2-40B4-BE49-F238E27FC236}">
                <a16:creationId xmlns:a16="http://schemas.microsoft.com/office/drawing/2014/main" id="{5BF3362A-7134-7348-B3D9-380B63ECDD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3400" y="0"/>
            <a:ext cx="8229600" cy="1143000"/>
          </a:xfrm>
        </p:spPr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Scalable Reliable Multicast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4E6908-D6E3-E64C-9EF7-FFFBFBFB52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295400"/>
            <a:ext cx="8458200" cy="5181600"/>
          </a:xfrm>
        </p:spPr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Data packets sent via IP multicast</a:t>
            </a:r>
          </a:p>
          <a:p>
            <a:pPr lvl="1">
              <a:spcAft>
                <a:spcPts val="1800"/>
              </a:spcAft>
            </a:pPr>
            <a:r>
              <a:rPr lang="en-US" altLang="en-US">
                <a:ea typeface="ＭＳ Ｐゴシック" panose="020B0600070205080204" pitchFamily="34" charset="-128"/>
              </a:rPr>
              <a:t>Data includes sequence numbers</a:t>
            </a:r>
          </a:p>
          <a:p>
            <a:r>
              <a:rPr lang="en-US" altLang="en-US">
                <a:ea typeface="ＭＳ Ｐゴシック" panose="020B0600070205080204" pitchFamily="34" charset="-128"/>
              </a:rPr>
              <a:t>Upon packet failure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If failures relatively rare, use Negative ACKs (NAKs) instead: “Did not receive expected packet”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Sender issues heartbeats if no real traffic.  Receiver knows when to expect (and thus NAK)</a:t>
            </a:r>
          </a:p>
        </p:txBody>
      </p:sp>
      <p:sp>
        <p:nvSpPr>
          <p:cNvPr id="50180" name="Slide Number Placeholder 3">
            <a:extLst>
              <a:ext uri="{FF2B5EF4-FFF2-40B4-BE49-F238E27FC236}">
                <a16:creationId xmlns:a16="http://schemas.microsoft.com/office/drawing/2014/main" id="{40CC8456-2511-8744-AF2D-6165601AA9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FA207DA8-9548-7E40-8082-B571AD840F08}" type="slidenum">
              <a:rPr lang="en-US" altLang="en-US" sz="1200">
                <a:solidFill>
                  <a:srgbClr val="898989"/>
                </a:solidFill>
                <a:latin typeface="Courier New" panose="02070309020205020404" pitchFamily="49" charset="0"/>
              </a:rPr>
              <a:pPr eaLnBrk="1" hangingPunct="1"/>
              <a:t>30</a:t>
            </a:fld>
            <a:endParaRPr lang="en-US" altLang="en-US" sz="1200">
              <a:solidFill>
                <a:srgbClr val="898989"/>
              </a:solidFill>
              <a:latin typeface="Courier New" panose="02070309020205020404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Title 1">
            <a:extLst>
              <a:ext uri="{FF2B5EF4-FFF2-40B4-BE49-F238E27FC236}">
                <a16:creationId xmlns:a16="http://schemas.microsoft.com/office/drawing/2014/main" id="{7E487B6B-4A11-7546-A676-FC79E8E648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Handling Failure in SRM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CD716D-29F8-2346-AF52-4F175A467C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295400"/>
            <a:ext cx="8458200" cy="5181600"/>
          </a:xfrm>
        </p:spPr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Receiver multicasts a NAK</a:t>
            </a:r>
          </a:p>
          <a:p>
            <a:pPr lvl="1">
              <a:spcAft>
                <a:spcPts val="1800"/>
              </a:spcAft>
            </a:pPr>
            <a:r>
              <a:rPr lang="en-US" altLang="en-US">
                <a:ea typeface="ＭＳ Ｐゴシック" panose="020B0600070205080204" pitchFamily="34" charset="-128"/>
              </a:rPr>
              <a:t>Or send NAK to sender, who multicasts confirmation</a:t>
            </a:r>
          </a:p>
          <a:p>
            <a:r>
              <a:rPr lang="en-US" altLang="en-US">
                <a:ea typeface="ＭＳ Ｐゴシック" panose="020B0600070205080204" pitchFamily="34" charset="-128"/>
              </a:rPr>
              <a:t>Scale through NAK suppression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If received a NAK or NCF, don’t NAK yourself</a:t>
            </a:r>
          </a:p>
          <a:p>
            <a:pPr lvl="1">
              <a:spcAft>
                <a:spcPts val="1800"/>
              </a:spcAft>
            </a:pPr>
            <a:r>
              <a:rPr lang="en-US" altLang="en-US">
                <a:ea typeface="ＭＳ Ｐゴシック" panose="020B0600070205080204" pitchFamily="34" charset="-128"/>
              </a:rPr>
              <a:t>Add random delays before NAK’ing</a:t>
            </a:r>
          </a:p>
          <a:p>
            <a:r>
              <a:rPr lang="en-US" altLang="en-US">
                <a:ea typeface="ＭＳ Ｐゴシック" panose="020B0600070205080204" pitchFamily="34" charset="-128"/>
              </a:rPr>
              <a:t>Repair through packet retransmission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From initial sender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From designated local repairer</a:t>
            </a:r>
          </a:p>
        </p:txBody>
      </p:sp>
      <p:sp>
        <p:nvSpPr>
          <p:cNvPr id="52228" name="Slide Number Placeholder 3">
            <a:extLst>
              <a:ext uri="{FF2B5EF4-FFF2-40B4-BE49-F238E27FC236}">
                <a16:creationId xmlns:a16="http://schemas.microsoft.com/office/drawing/2014/main" id="{4830F5E6-DFB1-0E47-8F4F-7176B0129A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E656F127-02BF-494B-AB41-9D1D5520F59B}" type="slidenum">
              <a:rPr lang="en-US" altLang="en-US" sz="1200">
                <a:solidFill>
                  <a:srgbClr val="898989"/>
                </a:solidFill>
                <a:latin typeface="Courier New" panose="02070309020205020404" pitchFamily="49" charset="0"/>
              </a:rPr>
              <a:pPr eaLnBrk="1" hangingPunct="1"/>
              <a:t>31</a:t>
            </a:fld>
            <a:endParaRPr lang="en-US" altLang="en-US" sz="1200">
              <a:solidFill>
                <a:srgbClr val="898989"/>
              </a:solidFill>
              <a:latin typeface="Courier New" panose="02070309020205020404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Title 1">
            <a:extLst>
              <a:ext uri="{FF2B5EF4-FFF2-40B4-BE49-F238E27FC236}">
                <a16:creationId xmlns:a16="http://schemas.microsoft.com/office/drawing/2014/main" id="{7343F459-576E-8043-8D96-ADD76202DF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304800"/>
            <a:ext cx="8610600" cy="788988"/>
          </a:xfrm>
        </p:spPr>
        <p:txBody>
          <a:bodyPr/>
          <a:lstStyle/>
          <a:p>
            <a:pPr eaLnBrk="1" hangingPunct="1"/>
            <a:r>
              <a:rPr lang="en-US" altLang="en-US" sz="4200">
                <a:ea typeface="ＭＳ Ｐゴシック" panose="020B0600070205080204" pitchFamily="34" charset="-128"/>
              </a:rPr>
              <a:t>Pragmatic General Multicast </a:t>
            </a:r>
            <a:r>
              <a:rPr lang="en-US" altLang="en-US" sz="3600">
                <a:ea typeface="ＭＳ Ｐゴシック" panose="020B0600070205080204" pitchFamily="34" charset="-128"/>
              </a:rPr>
              <a:t>(RFC 3208)</a:t>
            </a:r>
          </a:p>
        </p:txBody>
      </p:sp>
      <p:sp>
        <p:nvSpPr>
          <p:cNvPr id="41987" name="Content Placeholder 2">
            <a:extLst>
              <a:ext uri="{FF2B5EF4-FFF2-40B4-BE49-F238E27FC236}">
                <a16:creationId xmlns:a16="http://schemas.microsoft.com/office/drawing/2014/main" id="{1C815A38-988A-5641-8C5E-CFEDF25027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19200"/>
            <a:ext cx="8686800" cy="5638800"/>
          </a:xfrm>
        </p:spPr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Similar approach as SRM:  IP multicast + NAKs</a:t>
            </a:r>
          </a:p>
          <a:p>
            <a:pPr lvl="1" eaLnBrk="1" hangingPunct="1"/>
            <a:r>
              <a:rPr lang="en-US" altLang="en-US">
                <a:ea typeface="ＭＳ Ｐゴシック" panose="020B0600070205080204" pitchFamily="34" charset="-128"/>
              </a:rPr>
              <a:t>… but more techniques for scalability</a:t>
            </a:r>
          </a:p>
          <a:p>
            <a:pPr lvl="1" eaLnBrk="1" hangingPunct="1"/>
            <a:endParaRPr lang="en-US" altLang="en-US" sz="800">
              <a:ea typeface="ＭＳ Ｐゴシック" panose="020B0600070205080204" pitchFamily="34" charset="-128"/>
            </a:endParaRPr>
          </a:p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Hierarchy of PGM-aware network elements</a:t>
            </a:r>
          </a:p>
          <a:p>
            <a:pPr lvl="1" eaLnBrk="1" hangingPunct="1"/>
            <a:r>
              <a:rPr lang="en-US" altLang="en-US">
                <a:solidFill>
                  <a:srgbClr val="0000FF"/>
                </a:solidFill>
                <a:ea typeface="ＭＳ Ｐゴシック" panose="020B0600070205080204" pitchFamily="34" charset="-128"/>
              </a:rPr>
              <a:t>NAK suppression:  </a:t>
            </a:r>
            <a:r>
              <a:rPr lang="en-US" altLang="en-US">
                <a:ea typeface="ＭＳ Ｐゴシック" panose="020B0600070205080204" pitchFamily="34" charset="-128"/>
              </a:rPr>
              <a:t>Similar to SRM</a:t>
            </a:r>
          </a:p>
          <a:p>
            <a:pPr lvl="1" eaLnBrk="1" hangingPunct="1"/>
            <a:r>
              <a:rPr lang="en-US" altLang="en-US">
                <a:solidFill>
                  <a:srgbClr val="0000FF"/>
                </a:solidFill>
                <a:ea typeface="ＭＳ Ｐゴシック" panose="020B0600070205080204" pitchFamily="34" charset="-128"/>
              </a:rPr>
              <a:t>NAK elimination:  </a:t>
            </a:r>
            <a:r>
              <a:rPr lang="en-US" altLang="en-US">
                <a:ea typeface="ＭＳ Ｐゴシック" panose="020B0600070205080204" pitchFamily="34" charset="-128"/>
              </a:rPr>
              <a:t>Send at most one NAK upstream</a:t>
            </a:r>
          </a:p>
          <a:p>
            <a:pPr lvl="2" eaLnBrk="1" hangingPunct="1"/>
            <a:r>
              <a:rPr lang="en-US" altLang="en-US">
                <a:ea typeface="ＭＳ Ｐゴシック" panose="020B0600070205080204" pitchFamily="34" charset="-128"/>
              </a:rPr>
              <a:t>Or completely handle with local repair!</a:t>
            </a:r>
          </a:p>
          <a:p>
            <a:pPr lvl="1" eaLnBrk="1" hangingPunct="1"/>
            <a:r>
              <a:rPr lang="en-US" altLang="en-US">
                <a:solidFill>
                  <a:srgbClr val="0000FF"/>
                </a:solidFill>
                <a:ea typeface="ＭＳ Ｐゴシック" panose="020B0600070205080204" pitchFamily="34" charset="-128"/>
              </a:rPr>
              <a:t>Constrained forwarding:  </a:t>
            </a:r>
            <a:r>
              <a:rPr lang="en-US" altLang="en-US">
                <a:ea typeface="ＭＳ Ｐゴシック" panose="020B0600070205080204" pitchFamily="34" charset="-128"/>
              </a:rPr>
              <a:t>Repair data can be suppressed downstream if no NAK seen on that port</a:t>
            </a:r>
          </a:p>
          <a:p>
            <a:pPr lvl="1" eaLnBrk="1" hangingPunct="1"/>
            <a:r>
              <a:rPr lang="en-US" altLang="en-US">
                <a:solidFill>
                  <a:srgbClr val="0000FF"/>
                </a:solidFill>
                <a:ea typeface="ＭＳ Ｐゴシック" panose="020B0600070205080204" pitchFamily="34" charset="-128"/>
              </a:rPr>
              <a:t>Forward-error correction:  </a:t>
            </a:r>
            <a:r>
              <a:rPr lang="en-US" altLang="en-US">
                <a:ea typeface="ＭＳ Ｐゴシック" panose="020B0600070205080204" pitchFamily="34" charset="-128"/>
              </a:rPr>
              <a:t>Reduce need to NAK</a:t>
            </a:r>
          </a:p>
          <a:p>
            <a:pPr lvl="1" eaLnBrk="1" hangingPunct="1"/>
            <a:endParaRPr lang="en-US" altLang="en-US" sz="800">
              <a:ea typeface="ＭＳ Ｐゴシック" panose="020B0600070205080204" pitchFamily="34" charset="-128"/>
            </a:endParaRPr>
          </a:p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Works when only sender is multicast-able</a:t>
            </a:r>
          </a:p>
        </p:txBody>
      </p:sp>
      <p:sp>
        <p:nvSpPr>
          <p:cNvPr id="54276" name="Slide Number Placeholder 3">
            <a:extLst>
              <a:ext uri="{FF2B5EF4-FFF2-40B4-BE49-F238E27FC236}">
                <a16:creationId xmlns:a16="http://schemas.microsoft.com/office/drawing/2014/main" id="{5A449CBF-A89D-5843-8300-AB061AF03A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8088C9B7-A8AB-C64E-BE4E-FF0375C1EA96}" type="slidenum">
              <a:rPr lang="en-US" altLang="en-US" sz="1200">
                <a:solidFill>
                  <a:srgbClr val="898989"/>
                </a:solidFill>
                <a:latin typeface="Calibri" panose="020F0502020204030204" pitchFamily="34" charset="0"/>
              </a:rPr>
              <a:pPr eaLnBrk="1" hangingPunct="1"/>
              <a:t>32</a:t>
            </a:fld>
            <a:endParaRPr lang="en-US" altLang="en-US" sz="1200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987" grpId="0" build="p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Title 1">
            <a:extLst>
              <a:ext uri="{FF2B5EF4-FFF2-40B4-BE49-F238E27FC236}">
                <a16:creationId xmlns:a16="http://schemas.microsoft.com/office/drawing/2014/main" id="{0DDFF1B1-0042-D445-9D27-BB7D5B3883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775" y="201613"/>
            <a:ext cx="7918450" cy="788987"/>
          </a:xfrm>
        </p:spPr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Outline today</a:t>
            </a:r>
          </a:p>
        </p:txBody>
      </p:sp>
      <p:sp>
        <p:nvSpPr>
          <p:cNvPr id="55299" name="Content Placeholder 2">
            <a:extLst>
              <a:ext uri="{FF2B5EF4-FFF2-40B4-BE49-F238E27FC236}">
                <a16:creationId xmlns:a16="http://schemas.microsoft.com/office/drawing/2014/main" id="{009B7B75-0BE4-E942-BAF1-E6690C256B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0" y="1295400"/>
            <a:ext cx="7924800" cy="5105400"/>
          </a:xfrm>
        </p:spPr>
        <p:txBody>
          <a:bodyPr/>
          <a:lstStyle/>
          <a:p>
            <a:pPr eaLnBrk="1" hangingPunct="1"/>
            <a:r>
              <a:rPr lang="en-US" altLang="en-US" sz="2800">
                <a:ea typeface="ＭＳ Ｐゴシック" panose="020B0600070205080204" pitchFamily="34" charset="-128"/>
              </a:rPr>
              <a:t>IP Anycast</a:t>
            </a:r>
          </a:p>
          <a:p>
            <a:pPr lvl="1" eaLnBrk="1" hangingPunct="1"/>
            <a:r>
              <a:rPr lang="en-US" altLang="en-US" sz="2400">
                <a:ea typeface="ＭＳ Ｐゴシック" panose="020B0600070205080204" pitchFamily="34" charset="-128"/>
              </a:rPr>
              <a:t>N destinations, 1 should receive the message</a:t>
            </a:r>
          </a:p>
          <a:p>
            <a:pPr lvl="1" eaLnBrk="1" hangingPunct="1"/>
            <a:r>
              <a:rPr lang="en-US" altLang="en-US" sz="2400">
                <a:ea typeface="ＭＳ Ｐゴシック" panose="020B0600070205080204" pitchFamily="34" charset="-128"/>
              </a:rPr>
              <a:t>Providing a service from multiple network locations</a:t>
            </a:r>
          </a:p>
          <a:p>
            <a:pPr lvl="1" eaLnBrk="1" hangingPunct="1"/>
            <a:r>
              <a:rPr lang="en-US" altLang="en-US" sz="2400">
                <a:ea typeface="ＭＳ Ｐゴシック" panose="020B0600070205080204" pitchFamily="34" charset="-128"/>
              </a:rPr>
              <a:t>Using routing protocols for automated failover</a:t>
            </a:r>
          </a:p>
          <a:p>
            <a:pPr lvl="1" eaLnBrk="1" hangingPunct="1"/>
            <a:endParaRPr lang="en-US" altLang="en-US">
              <a:ea typeface="ＭＳ Ｐゴシック" panose="020B0600070205080204" pitchFamily="34" charset="-128"/>
            </a:endParaRPr>
          </a:p>
          <a:p>
            <a:pPr eaLnBrk="1" hangingPunct="1"/>
            <a:r>
              <a:rPr lang="en-US" altLang="en-US" sz="2800">
                <a:ea typeface="ＭＳ Ｐゴシック" panose="020B0600070205080204" pitchFamily="34" charset="-128"/>
              </a:rPr>
              <a:t>Multicast protocols</a:t>
            </a:r>
          </a:p>
          <a:p>
            <a:pPr lvl="1" eaLnBrk="1" hangingPunct="1"/>
            <a:r>
              <a:rPr lang="en-US" altLang="en-US" sz="2400">
                <a:ea typeface="ＭＳ Ｐゴシック" panose="020B0600070205080204" pitchFamily="34" charset="-128"/>
              </a:rPr>
              <a:t>N destinations, N should receive the message</a:t>
            </a:r>
          </a:p>
          <a:p>
            <a:pPr lvl="1" eaLnBrk="1" hangingPunct="1"/>
            <a:r>
              <a:rPr lang="en-US" altLang="en-US" sz="2400">
                <a:ea typeface="ＭＳ Ｐゴシック" panose="020B0600070205080204" pitchFamily="34" charset="-128"/>
              </a:rPr>
              <a:t>Examples</a:t>
            </a:r>
          </a:p>
          <a:p>
            <a:pPr lvl="2" eaLnBrk="1" hangingPunct="1"/>
            <a:r>
              <a:rPr lang="en-US" altLang="en-US">
                <a:ea typeface="ＭＳ Ｐゴシック" panose="020B0600070205080204" pitchFamily="34" charset="-128"/>
              </a:rPr>
              <a:t>IP Multicast and IGMP</a:t>
            </a:r>
          </a:p>
          <a:p>
            <a:pPr lvl="2" eaLnBrk="1" hangingPunct="1"/>
            <a:r>
              <a:rPr lang="en-US" altLang="en-US">
                <a:ea typeface="ＭＳ Ｐゴシック" panose="020B0600070205080204" pitchFamily="34" charset="-128"/>
              </a:rPr>
              <a:t>SRM (Scalable Reliable Multicast)</a:t>
            </a:r>
          </a:p>
          <a:p>
            <a:pPr lvl="2" eaLnBrk="1" hangingPunct="1"/>
            <a:r>
              <a:rPr lang="en-US" altLang="en-US">
                <a:ea typeface="ＭＳ Ｐゴシック" panose="020B0600070205080204" pitchFamily="34" charset="-128"/>
              </a:rPr>
              <a:t>PGM (Pragmatic General Multicast) </a:t>
            </a:r>
          </a:p>
        </p:txBody>
      </p:sp>
      <p:sp>
        <p:nvSpPr>
          <p:cNvPr id="55300" name="Slide Number Placeholder 3">
            <a:extLst>
              <a:ext uri="{FF2B5EF4-FFF2-40B4-BE49-F238E27FC236}">
                <a16:creationId xmlns:a16="http://schemas.microsoft.com/office/drawing/2014/main" id="{A9015ED7-D662-6646-AEF2-A8CF14A61C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66FDEF0B-D73A-BF45-A72F-65E75B55A43B}" type="slidenum">
              <a:rPr lang="en-US" altLang="en-US" sz="1200">
                <a:solidFill>
                  <a:srgbClr val="898989"/>
                </a:solidFill>
                <a:latin typeface="Calibri" panose="020F0502020204030204" pitchFamily="34" charset="0"/>
              </a:rPr>
              <a:pPr eaLnBrk="1" hangingPunct="1"/>
              <a:t>33</a:t>
            </a:fld>
            <a:endParaRPr lang="en-US" altLang="en-US" sz="1200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>
            <a:extLst>
              <a:ext uri="{FF2B5EF4-FFF2-40B4-BE49-F238E27FC236}">
                <a16:creationId xmlns:a16="http://schemas.microsoft.com/office/drawing/2014/main" id="{CEE1039C-D1B4-1346-A92D-54F46234EA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Limitations of DNS-based failover</a:t>
            </a:r>
          </a:p>
        </p:txBody>
      </p:sp>
      <p:sp>
        <p:nvSpPr>
          <p:cNvPr id="20483" name="Content Placeholder 2">
            <a:extLst>
              <a:ext uri="{FF2B5EF4-FFF2-40B4-BE49-F238E27FC236}">
                <a16:creationId xmlns:a16="http://schemas.microsoft.com/office/drawing/2014/main" id="{2CFF8612-4815-0C4C-9546-BC146B7949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19200"/>
            <a:ext cx="8686800" cy="5181600"/>
          </a:xfrm>
        </p:spPr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Failover/load balancing via multiple A records</a:t>
            </a:r>
          </a:p>
          <a:p>
            <a:pPr lvl="1" eaLnBrk="1" hangingPunct="1">
              <a:buFont typeface="Arial" panose="020B0604020202020204" pitchFamily="34" charset="0"/>
              <a:buNone/>
            </a:pPr>
            <a:r>
              <a:rPr lang="en-US" altLang="en-US" sz="2000">
                <a:latin typeface="Courier" pitchFamily="2" charset="0"/>
                <a:ea typeface="ＭＳ Ｐゴシック" panose="020B0600070205080204" pitchFamily="34" charset="-128"/>
              </a:rPr>
              <a:t>	;; ANSWER SECTION:</a:t>
            </a:r>
          </a:p>
          <a:p>
            <a:pPr lvl="1" eaLnBrk="1" hangingPunct="1">
              <a:buFont typeface="Arial" panose="020B0604020202020204" pitchFamily="34" charset="0"/>
              <a:buNone/>
            </a:pPr>
            <a:r>
              <a:rPr lang="en-US" altLang="en-US" sz="2000">
                <a:latin typeface="Courier" pitchFamily="2" charset="0"/>
                <a:ea typeface="ＭＳ Ｐゴシック" panose="020B0600070205080204" pitchFamily="34" charset="-128"/>
              </a:rPr>
              <a:t>	www.cnn.com.		300	IN	A	157.166.255.19</a:t>
            </a:r>
          </a:p>
          <a:p>
            <a:pPr lvl="1" eaLnBrk="1" hangingPunct="1">
              <a:buFont typeface="Arial" panose="020B0604020202020204" pitchFamily="34" charset="0"/>
              <a:buNone/>
            </a:pPr>
            <a:r>
              <a:rPr lang="en-US" altLang="en-US" sz="2000">
                <a:latin typeface="Courier" pitchFamily="2" charset="0"/>
                <a:ea typeface="ＭＳ Ｐゴシック" panose="020B0600070205080204" pitchFamily="34" charset="-128"/>
              </a:rPr>
              <a:t>	www.cnn.com.		300	IN	A	157.166.224.25</a:t>
            </a:r>
          </a:p>
          <a:p>
            <a:pPr lvl="1" eaLnBrk="1" hangingPunct="1">
              <a:buFont typeface="Arial" panose="020B0604020202020204" pitchFamily="34" charset="0"/>
              <a:buNone/>
            </a:pPr>
            <a:r>
              <a:rPr lang="en-US" altLang="en-US" sz="2000">
                <a:latin typeface="Courier" pitchFamily="2" charset="0"/>
                <a:ea typeface="ＭＳ Ｐゴシック" panose="020B0600070205080204" pitchFamily="34" charset="-128"/>
              </a:rPr>
              <a:t>	www.cnn.com.		300	IN	A	157.166.226.26</a:t>
            </a:r>
          </a:p>
          <a:p>
            <a:pPr lvl="1" eaLnBrk="1" hangingPunct="1">
              <a:buFont typeface="Arial" panose="020B0604020202020204" pitchFamily="34" charset="0"/>
              <a:buNone/>
            </a:pPr>
            <a:r>
              <a:rPr lang="en-US" altLang="en-US" sz="2000">
                <a:latin typeface="Courier" pitchFamily="2" charset="0"/>
                <a:ea typeface="ＭＳ Ｐゴシック" panose="020B0600070205080204" pitchFamily="34" charset="-128"/>
              </a:rPr>
              <a:t>	www.cnn.com.		300	IN	A	157.166.255.18</a:t>
            </a:r>
            <a:endParaRPr lang="en-US" altLang="en-US">
              <a:latin typeface="Courier" pitchFamily="2" charset="0"/>
              <a:ea typeface="ＭＳ Ｐゴシック" panose="020B0600070205080204" pitchFamily="34" charset="-128"/>
            </a:endParaRPr>
          </a:p>
          <a:p>
            <a:pPr lvl="1" eaLnBrk="1" hangingPunct="1"/>
            <a:endParaRPr lang="en-US" altLang="en-US">
              <a:ea typeface="ＭＳ Ｐゴシック" panose="020B0600070205080204" pitchFamily="34" charset="-128"/>
            </a:endParaRPr>
          </a:p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If server fails, service unavailable for TTL</a:t>
            </a:r>
          </a:p>
          <a:p>
            <a:pPr lvl="1" eaLnBrk="1" hangingPunct="1"/>
            <a:r>
              <a:rPr lang="en-US" altLang="en-US">
                <a:ea typeface="ＭＳ Ｐゴシック" panose="020B0600070205080204" pitchFamily="34" charset="-128"/>
              </a:rPr>
              <a:t>Very low TTL:  Extra load on DNS</a:t>
            </a:r>
          </a:p>
          <a:p>
            <a:pPr lvl="1" eaLnBrk="1" hangingPunct="1">
              <a:spcAft>
                <a:spcPts val="1200"/>
              </a:spcAft>
            </a:pPr>
            <a:r>
              <a:rPr lang="en-US" altLang="en-US">
                <a:ea typeface="ＭＳ Ｐゴシック" panose="020B0600070205080204" pitchFamily="34" charset="-128"/>
              </a:rPr>
              <a:t>Anyway, browsers cache DNS mappings  </a:t>
            </a:r>
            <a:r>
              <a:rPr lang="en-US" altLang="en-US">
                <a:ea typeface="ＭＳ Ｐゴシック" panose="020B0600070205080204" pitchFamily="34" charset="-128"/>
                <a:sym typeface="Wingdings" pitchFamily="2" charset="2"/>
              </a:rPr>
              <a:t></a:t>
            </a:r>
          </a:p>
          <a:p>
            <a:pPr eaLnBrk="1" hangingPunct="1"/>
            <a:r>
              <a:rPr lang="en-US" altLang="en-US">
                <a:ea typeface="ＭＳ Ｐゴシック" panose="020B0600070205080204" pitchFamily="34" charset="-128"/>
                <a:sym typeface="Wingdings" pitchFamily="2" charset="2"/>
              </a:rPr>
              <a:t>What if root NS fails?  All DNS queries take &gt; 3s?</a:t>
            </a:r>
            <a:endParaRPr lang="en-US" altLang="en-US">
              <a:ea typeface="ＭＳ Ｐゴシック" panose="020B0600070205080204" pitchFamily="34" charset="-128"/>
            </a:endParaRPr>
          </a:p>
          <a:p>
            <a:pPr lvl="2" eaLnBrk="1" hangingPunct="1">
              <a:buFont typeface="Arial" panose="020B0604020202020204" pitchFamily="34" charset="0"/>
              <a:buNone/>
            </a:pPr>
            <a:endParaRPr lang="en-US" altLang="en-US">
              <a:ea typeface="ＭＳ Ｐゴシック" panose="020B0600070205080204" pitchFamily="34" charset="-128"/>
            </a:endParaRPr>
          </a:p>
          <a:p>
            <a:pPr lvl="1" eaLnBrk="1" hangingPunct="1"/>
            <a:endParaRPr lang="en-US" altLang="en-US">
              <a:ea typeface="ＭＳ Ｐゴシック" panose="020B0600070205080204" pitchFamily="34" charset="-128"/>
            </a:endParaRPr>
          </a:p>
        </p:txBody>
      </p:sp>
      <p:sp>
        <p:nvSpPr>
          <p:cNvPr id="20484" name="Slide Number Placeholder 3">
            <a:extLst>
              <a:ext uri="{FF2B5EF4-FFF2-40B4-BE49-F238E27FC236}">
                <a16:creationId xmlns:a16="http://schemas.microsoft.com/office/drawing/2014/main" id="{99491F5B-9862-6C41-A766-D6B13BAA24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6AB6BB4C-7C13-2B46-8429-52DE384E6D0D}" type="slidenum">
              <a:rPr lang="en-US" altLang="en-US" sz="1200">
                <a:solidFill>
                  <a:srgbClr val="898989"/>
                </a:solidFill>
                <a:latin typeface="Calibri" panose="020F0502020204030204" pitchFamily="34" charset="0"/>
              </a:rPr>
              <a:pPr eaLnBrk="1" hangingPunct="1"/>
              <a:t>4</a:t>
            </a:fld>
            <a:endParaRPr lang="en-US" altLang="en-US" sz="1200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>
            <a:extLst>
              <a:ext uri="{FF2B5EF4-FFF2-40B4-BE49-F238E27FC236}">
                <a16:creationId xmlns:a16="http://schemas.microsoft.com/office/drawing/2014/main" id="{84FACE33-CF84-0C4D-85D1-35B315B3F0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Motivation for IP anycast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7CC462-99CC-6746-A094-98D0DF19FE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95400"/>
            <a:ext cx="8534400" cy="55626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spcBef>
                <a:spcPts val="1325"/>
              </a:spcBef>
            </a:pPr>
            <a:r>
              <a:rPr lang="en-US" altLang="en-US" sz="3000">
                <a:ea typeface="ＭＳ Ｐゴシック" panose="020B0600070205080204" pitchFamily="34" charset="-128"/>
              </a:rPr>
              <a:t>Failure problem:  client has resolved IP address</a:t>
            </a:r>
          </a:p>
          <a:p>
            <a:pPr lvl="1" eaLnBrk="1" hangingPunct="1">
              <a:lnSpc>
                <a:spcPct val="80000"/>
              </a:lnSpc>
              <a:spcBef>
                <a:spcPts val="1325"/>
              </a:spcBef>
            </a:pPr>
            <a:r>
              <a:rPr lang="en-US" altLang="en-US" sz="2600">
                <a:ea typeface="ＭＳ Ｐゴシック" panose="020B0600070205080204" pitchFamily="34" charset="-128"/>
              </a:rPr>
              <a:t>What if IP address can represent many servers?</a:t>
            </a:r>
          </a:p>
          <a:p>
            <a:pPr lvl="1" eaLnBrk="1" hangingPunct="1">
              <a:lnSpc>
                <a:spcPct val="80000"/>
              </a:lnSpc>
              <a:spcBef>
                <a:spcPts val="1325"/>
              </a:spcBef>
            </a:pPr>
            <a:endParaRPr lang="en-US" altLang="en-US" sz="1200">
              <a:ea typeface="ＭＳ Ｐゴシック" panose="020B0600070205080204" pitchFamily="34" charset="-128"/>
            </a:endParaRPr>
          </a:p>
          <a:p>
            <a:pPr eaLnBrk="1" hangingPunct="1">
              <a:lnSpc>
                <a:spcPct val="80000"/>
              </a:lnSpc>
              <a:spcBef>
                <a:spcPts val="1325"/>
              </a:spcBef>
            </a:pPr>
            <a:r>
              <a:rPr lang="en-US" altLang="en-US" sz="3000">
                <a:ea typeface="ＭＳ Ｐゴシック" panose="020B0600070205080204" pitchFamily="34" charset="-128"/>
              </a:rPr>
              <a:t>Load-balancing/failover via IP addr, rather than DNS</a:t>
            </a:r>
          </a:p>
          <a:p>
            <a:pPr lvl="1" eaLnBrk="1" hangingPunct="1">
              <a:lnSpc>
                <a:spcPct val="80000"/>
              </a:lnSpc>
              <a:spcBef>
                <a:spcPts val="1325"/>
              </a:spcBef>
            </a:pPr>
            <a:endParaRPr lang="en-US" altLang="en-US" sz="1300">
              <a:ea typeface="ＭＳ Ｐゴシック" panose="020B0600070205080204" pitchFamily="34" charset="-128"/>
            </a:endParaRPr>
          </a:p>
          <a:p>
            <a:pPr eaLnBrk="1" hangingPunct="1">
              <a:lnSpc>
                <a:spcPct val="80000"/>
              </a:lnSpc>
              <a:spcBef>
                <a:spcPts val="1325"/>
              </a:spcBef>
            </a:pPr>
            <a:r>
              <a:rPr lang="en-US" altLang="en-US" sz="3000">
                <a:ea typeface="ＭＳ Ｐゴシック" panose="020B0600070205080204" pitchFamily="34" charset="-128"/>
              </a:rPr>
              <a:t>IP anycast is simple reuse of existing protocols</a:t>
            </a:r>
          </a:p>
          <a:p>
            <a:pPr lvl="1" eaLnBrk="1" hangingPunct="1">
              <a:lnSpc>
                <a:spcPct val="80000"/>
              </a:lnSpc>
              <a:spcBef>
                <a:spcPts val="1325"/>
              </a:spcBef>
            </a:pPr>
            <a:r>
              <a:rPr lang="en-US" altLang="en-US" sz="2600">
                <a:ea typeface="ＭＳ Ｐゴシック" panose="020B0600070205080204" pitchFamily="34" charset="-128"/>
              </a:rPr>
              <a:t>Multiple instances of a service share same IP address</a:t>
            </a:r>
          </a:p>
          <a:p>
            <a:pPr lvl="1" eaLnBrk="1" hangingPunct="1">
              <a:lnSpc>
                <a:spcPct val="80000"/>
              </a:lnSpc>
              <a:spcBef>
                <a:spcPts val="1325"/>
              </a:spcBef>
            </a:pPr>
            <a:r>
              <a:rPr lang="en-US" altLang="en-US" sz="2600">
                <a:ea typeface="ＭＳ Ｐゴシック" panose="020B0600070205080204" pitchFamily="34" charset="-128"/>
              </a:rPr>
              <a:t>Each instance announces IP address / prefix in BGP / IGP</a:t>
            </a:r>
          </a:p>
          <a:p>
            <a:pPr lvl="1" eaLnBrk="1" hangingPunct="1">
              <a:lnSpc>
                <a:spcPct val="80000"/>
              </a:lnSpc>
              <a:spcBef>
                <a:spcPts val="1325"/>
              </a:spcBef>
            </a:pPr>
            <a:r>
              <a:rPr lang="en-US" altLang="en-US" sz="2600">
                <a:ea typeface="ＭＳ Ｐゴシック" panose="020B0600070205080204" pitchFamily="34" charset="-128"/>
              </a:rPr>
              <a:t>Routing infrastructure directs packets to nearest instance of the service</a:t>
            </a:r>
          </a:p>
          <a:p>
            <a:pPr lvl="2" eaLnBrk="1" hangingPunct="1">
              <a:lnSpc>
                <a:spcPct val="80000"/>
              </a:lnSpc>
              <a:spcBef>
                <a:spcPts val="1325"/>
              </a:spcBef>
            </a:pPr>
            <a:r>
              <a:rPr lang="en-US" altLang="en-US" sz="2200">
                <a:ea typeface="ＭＳ Ｐゴシック" panose="020B0600070205080204" pitchFamily="34" charset="-128"/>
              </a:rPr>
              <a:t>Can use same selection criteria as installing routes in the FIB</a:t>
            </a:r>
          </a:p>
          <a:p>
            <a:pPr lvl="1" eaLnBrk="1" hangingPunct="1">
              <a:lnSpc>
                <a:spcPct val="80000"/>
              </a:lnSpc>
              <a:spcBef>
                <a:spcPts val="1325"/>
              </a:spcBef>
            </a:pPr>
            <a:r>
              <a:rPr lang="en-US" altLang="en-US" sz="2600">
                <a:ea typeface="ＭＳ Ｐゴシック" panose="020B0600070205080204" pitchFamily="34" charset="-128"/>
              </a:rPr>
              <a:t>No special capabilities in servers, clients, or network</a:t>
            </a:r>
          </a:p>
        </p:txBody>
      </p:sp>
      <p:sp>
        <p:nvSpPr>
          <p:cNvPr id="21508" name="Slide Number Placeholder 3">
            <a:extLst>
              <a:ext uri="{FF2B5EF4-FFF2-40B4-BE49-F238E27FC236}">
                <a16:creationId xmlns:a16="http://schemas.microsoft.com/office/drawing/2014/main" id="{7EAC5812-3571-0941-BF0B-B7FE290C63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52A37674-D929-154D-B0E6-ED5997F0C409}" type="slidenum">
              <a:rPr lang="en-US" altLang="en-US" sz="1200">
                <a:solidFill>
                  <a:srgbClr val="898989"/>
                </a:solidFill>
                <a:latin typeface="Calibri" panose="020F0502020204030204" pitchFamily="34" charset="0"/>
              </a:rPr>
              <a:pPr eaLnBrk="1" hangingPunct="1"/>
              <a:t>5</a:t>
            </a:fld>
            <a:endParaRPr lang="en-US" altLang="en-US" sz="1200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Line 2">
            <a:extLst>
              <a:ext uri="{FF2B5EF4-FFF2-40B4-BE49-F238E27FC236}">
                <a16:creationId xmlns:a16="http://schemas.microsoft.com/office/drawing/2014/main" id="{420F0204-E65B-7D41-884A-3BA74E9C2F23}"/>
              </a:ext>
            </a:extLst>
          </p:cNvPr>
          <p:cNvSpPr>
            <a:spLocks noChangeShapeType="1"/>
          </p:cNvSpPr>
          <p:nvPr/>
        </p:nvSpPr>
        <p:spPr bwMode="auto">
          <a:xfrm>
            <a:off x="1447800" y="3581400"/>
            <a:ext cx="1219200" cy="0"/>
          </a:xfrm>
          <a:prstGeom prst="line">
            <a:avLst/>
          </a:prstGeom>
          <a:noFill/>
          <a:ln w="571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31" name="Rectangle 10">
            <a:extLst>
              <a:ext uri="{FF2B5EF4-FFF2-40B4-BE49-F238E27FC236}">
                <a16:creationId xmlns:a16="http://schemas.microsoft.com/office/drawing/2014/main" id="{2DDD0069-7F90-E44F-BAA1-E2FF1E72E4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" y="3429000"/>
            <a:ext cx="838200" cy="304800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2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/>
            <a:r>
              <a:rPr lang="en-US" altLang="en-US" sz="1600">
                <a:latin typeface="Calibri" panose="020F0502020204030204" pitchFamily="34" charset="0"/>
              </a:rPr>
              <a:t>Client</a:t>
            </a:r>
            <a:endParaRPr lang="en-US" altLang="en-US" sz="1600">
              <a:latin typeface="Times" pitchFamily="2" charset="0"/>
            </a:endParaRPr>
          </a:p>
        </p:txBody>
      </p:sp>
      <p:sp>
        <p:nvSpPr>
          <p:cNvPr id="22532" name="Line 3">
            <a:extLst>
              <a:ext uri="{FF2B5EF4-FFF2-40B4-BE49-F238E27FC236}">
                <a16:creationId xmlns:a16="http://schemas.microsoft.com/office/drawing/2014/main" id="{B7C6E144-7DAB-6A4C-A2CD-F5FE2137FB2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286000" y="2971800"/>
            <a:ext cx="1600200" cy="609600"/>
          </a:xfrm>
          <a:prstGeom prst="line">
            <a:avLst/>
          </a:prstGeom>
          <a:noFill/>
          <a:ln w="571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33" name="Line 4">
            <a:extLst>
              <a:ext uri="{FF2B5EF4-FFF2-40B4-BE49-F238E27FC236}">
                <a16:creationId xmlns:a16="http://schemas.microsoft.com/office/drawing/2014/main" id="{5268537C-3628-1A4D-B924-34072F14E2AC}"/>
              </a:ext>
            </a:extLst>
          </p:cNvPr>
          <p:cNvSpPr>
            <a:spLocks noChangeShapeType="1"/>
          </p:cNvSpPr>
          <p:nvPr/>
        </p:nvSpPr>
        <p:spPr bwMode="auto">
          <a:xfrm>
            <a:off x="2286000" y="3581400"/>
            <a:ext cx="1600200" cy="609600"/>
          </a:xfrm>
          <a:prstGeom prst="line">
            <a:avLst/>
          </a:prstGeom>
          <a:noFill/>
          <a:ln w="571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34" name="Rectangle 5">
            <a:extLst>
              <a:ext uri="{FF2B5EF4-FFF2-40B4-BE49-F238E27FC236}">
                <a16:creationId xmlns:a16="http://schemas.microsoft.com/office/drawing/2014/main" id="{50991EAC-1936-614D-AD5E-462157E5A0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5000" y="3429000"/>
            <a:ext cx="914400" cy="304800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2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/>
            <a:r>
              <a:rPr lang="en-US" altLang="en-US" sz="1600">
                <a:latin typeface="Calibri" panose="020F0502020204030204" pitchFamily="34" charset="0"/>
              </a:rPr>
              <a:t>Router 1</a:t>
            </a:r>
            <a:endParaRPr lang="en-US" altLang="en-US" sz="1600">
              <a:latin typeface="Times" pitchFamily="2" charset="0"/>
            </a:endParaRPr>
          </a:p>
        </p:txBody>
      </p:sp>
      <p:sp>
        <p:nvSpPr>
          <p:cNvPr id="22535" name="Line 7">
            <a:extLst>
              <a:ext uri="{FF2B5EF4-FFF2-40B4-BE49-F238E27FC236}">
                <a16:creationId xmlns:a16="http://schemas.microsoft.com/office/drawing/2014/main" id="{47FD2445-7C6E-1B45-A771-E3EE1B15B053}"/>
              </a:ext>
            </a:extLst>
          </p:cNvPr>
          <p:cNvSpPr>
            <a:spLocks noChangeShapeType="1"/>
          </p:cNvSpPr>
          <p:nvPr/>
        </p:nvSpPr>
        <p:spPr bwMode="auto">
          <a:xfrm>
            <a:off x="4038600" y="4191000"/>
            <a:ext cx="2209800" cy="0"/>
          </a:xfrm>
          <a:prstGeom prst="line">
            <a:avLst/>
          </a:prstGeom>
          <a:noFill/>
          <a:ln w="571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36" name="Line 8">
            <a:extLst>
              <a:ext uri="{FF2B5EF4-FFF2-40B4-BE49-F238E27FC236}">
                <a16:creationId xmlns:a16="http://schemas.microsoft.com/office/drawing/2014/main" id="{C415B4BD-BEBD-AB4C-A65B-77A60EF44B1D}"/>
              </a:ext>
            </a:extLst>
          </p:cNvPr>
          <p:cNvSpPr>
            <a:spLocks noChangeShapeType="1"/>
          </p:cNvSpPr>
          <p:nvPr/>
        </p:nvSpPr>
        <p:spPr bwMode="auto">
          <a:xfrm>
            <a:off x="4038600" y="2971800"/>
            <a:ext cx="2209800" cy="0"/>
          </a:xfrm>
          <a:prstGeom prst="line">
            <a:avLst/>
          </a:prstGeom>
          <a:noFill/>
          <a:ln w="571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37" name="Rectangle 9">
            <a:extLst>
              <a:ext uri="{FF2B5EF4-FFF2-40B4-BE49-F238E27FC236}">
                <a16:creationId xmlns:a16="http://schemas.microsoft.com/office/drawing/2014/main" id="{43BD110E-0E39-A847-853B-BE9C6376E1F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IP anycast in action</a:t>
            </a:r>
          </a:p>
        </p:txBody>
      </p:sp>
      <p:sp>
        <p:nvSpPr>
          <p:cNvPr id="22538" name="Rectangle 11">
            <a:extLst>
              <a:ext uri="{FF2B5EF4-FFF2-40B4-BE49-F238E27FC236}">
                <a16:creationId xmlns:a16="http://schemas.microsoft.com/office/drawing/2014/main" id="{F73B1413-CA8A-B644-B930-8D167B4A76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72200" y="2819400"/>
            <a:ext cx="2286000" cy="304800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2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/>
            <a:r>
              <a:rPr lang="en-US" altLang="en-US" sz="1600">
                <a:latin typeface="Calibri" panose="020F0502020204030204" pitchFamily="34" charset="0"/>
              </a:rPr>
              <a:t>Server Instance A</a:t>
            </a:r>
            <a:endParaRPr lang="en-US" altLang="en-US" sz="1600">
              <a:latin typeface="Times" pitchFamily="2" charset="0"/>
            </a:endParaRPr>
          </a:p>
        </p:txBody>
      </p:sp>
      <p:sp>
        <p:nvSpPr>
          <p:cNvPr id="22539" name="Rectangle 12">
            <a:extLst>
              <a:ext uri="{FF2B5EF4-FFF2-40B4-BE49-F238E27FC236}">
                <a16:creationId xmlns:a16="http://schemas.microsoft.com/office/drawing/2014/main" id="{D112D772-431A-8346-AA54-68DE84EEA2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72200" y="4038600"/>
            <a:ext cx="2286000" cy="304800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2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/>
            <a:r>
              <a:rPr lang="en-US" altLang="en-US" sz="1600">
                <a:latin typeface="Calibri" panose="020F0502020204030204" pitchFamily="34" charset="0"/>
              </a:rPr>
              <a:t>Server Instance B</a:t>
            </a:r>
            <a:endParaRPr lang="en-US" altLang="en-US" sz="1600">
              <a:latin typeface="Times" pitchFamily="2" charset="0"/>
            </a:endParaRPr>
          </a:p>
        </p:txBody>
      </p:sp>
      <p:sp>
        <p:nvSpPr>
          <p:cNvPr id="22540" name="Rectangle 13">
            <a:extLst>
              <a:ext uri="{FF2B5EF4-FFF2-40B4-BE49-F238E27FC236}">
                <a16:creationId xmlns:a16="http://schemas.microsoft.com/office/drawing/2014/main" id="{F8FF5DF6-40EE-9942-BC77-9D13A22AA1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29000" y="4038600"/>
            <a:ext cx="914400" cy="304800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2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/>
            <a:r>
              <a:rPr lang="en-US" altLang="en-US" sz="1600">
                <a:latin typeface="Calibri" panose="020F0502020204030204" pitchFamily="34" charset="0"/>
              </a:rPr>
              <a:t>Router 3</a:t>
            </a:r>
            <a:endParaRPr lang="en-US" altLang="en-US" sz="1600">
              <a:latin typeface="Times" pitchFamily="2" charset="0"/>
            </a:endParaRPr>
          </a:p>
        </p:txBody>
      </p:sp>
      <p:sp>
        <p:nvSpPr>
          <p:cNvPr id="22541" name="Rectangle 14">
            <a:extLst>
              <a:ext uri="{FF2B5EF4-FFF2-40B4-BE49-F238E27FC236}">
                <a16:creationId xmlns:a16="http://schemas.microsoft.com/office/drawing/2014/main" id="{031A19A9-AD95-5F42-9A55-FAB735A6C8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29000" y="2819400"/>
            <a:ext cx="914400" cy="304800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2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/>
            <a:r>
              <a:rPr lang="en-US" altLang="en-US" sz="1600">
                <a:latin typeface="Calibri" panose="020F0502020204030204" pitchFamily="34" charset="0"/>
              </a:rPr>
              <a:t>Router 2</a:t>
            </a:r>
            <a:endParaRPr lang="en-US" altLang="en-US" sz="1600">
              <a:latin typeface="Times" pitchFamily="2" charset="0"/>
            </a:endParaRPr>
          </a:p>
        </p:txBody>
      </p:sp>
      <p:sp>
        <p:nvSpPr>
          <p:cNvPr id="22542" name="Rectangle 15">
            <a:extLst>
              <a:ext uri="{FF2B5EF4-FFF2-40B4-BE49-F238E27FC236}">
                <a16:creationId xmlns:a16="http://schemas.microsoft.com/office/drawing/2014/main" id="{5877002F-7C88-BB40-9103-F1045266B4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00600" y="4038600"/>
            <a:ext cx="914400" cy="304800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2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/>
            <a:r>
              <a:rPr lang="en-US" altLang="en-US" sz="1600">
                <a:latin typeface="Calibri" panose="020F0502020204030204" pitchFamily="34" charset="0"/>
              </a:rPr>
              <a:t>Router 4</a:t>
            </a:r>
            <a:endParaRPr lang="en-US" altLang="en-US" sz="1600">
              <a:latin typeface="Times" pitchFamily="2" charset="0"/>
            </a:endParaRPr>
          </a:p>
        </p:txBody>
      </p:sp>
      <p:sp>
        <p:nvSpPr>
          <p:cNvPr id="12304" name="Text Box 16">
            <a:extLst>
              <a:ext uri="{FF2B5EF4-FFF2-40B4-BE49-F238E27FC236}">
                <a16:creationId xmlns:a16="http://schemas.microsoft.com/office/drawing/2014/main" id="{A19BFE53-6242-324D-BA50-2A6D3DAFAA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2438400"/>
            <a:ext cx="860425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600">
                <a:latin typeface="Calibri" panose="020F0502020204030204" pitchFamily="34" charset="0"/>
              </a:rPr>
              <a:t>10.0.0.1</a:t>
            </a:r>
          </a:p>
        </p:txBody>
      </p:sp>
      <p:sp>
        <p:nvSpPr>
          <p:cNvPr id="12305" name="Text Box 17">
            <a:extLst>
              <a:ext uri="{FF2B5EF4-FFF2-40B4-BE49-F238E27FC236}">
                <a16:creationId xmlns:a16="http://schemas.microsoft.com/office/drawing/2014/main" id="{8D941864-6EDA-DC40-AC46-1D6864BB4A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4343400"/>
            <a:ext cx="860425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600">
                <a:latin typeface="Calibri" panose="020F0502020204030204" pitchFamily="34" charset="0"/>
              </a:rPr>
              <a:t>10.0.0.1</a:t>
            </a:r>
          </a:p>
        </p:txBody>
      </p:sp>
      <p:sp>
        <p:nvSpPr>
          <p:cNvPr id="12306" name="Text Box 18">
            <a:extLst>
              <a:ext uri="{FF2B5EF4-FFF2-40B4-BE49-F238E27FC236}">
                <a16:creationId xmlns:a16="http://schemas.microsoft.com/office/drawing/2014/main" id="{EB1C1504-E734-564D-9780-9CC89A8202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71800" y="2438400"/>
            <a:ext cx="1171575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/>
            <a:r>
              <a:rPr lang="en-US" altLang="en-US" sz="1600">
                <a:latin typeface="Calibri" panose="020F0502020204030204" pitchFamily="34" charset="0"/>
              </a:rPr>
              <a:t>192.168.0.1</a:t>
            </a:r>
          </a:p>
        </p:txBody>
      </p:sp>
      <p:sp>
        <p:nvSpPr>
          <p:cNvPr id="12307" name="Text Box 19">
            <a:extLst>
              <a:ext uri="{FF2B5EF4-FFF2-40B4-BE49-F238E27FC236}">
                <a16:creationId xmlns:a16="http://schemas.microsoft.com/office/drawing/2014/main" id="{770CA0CD-D709-074A-9C73-2657FB7A58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71800" y="4343400"/>
            <a:ext cx="1171575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/>
            <a:r>
              <a:rPr lang="en-US" altLang="en-US" sz="1600">
                <a:latin typeface="Calibri" panose="020F0502020204030204" pitchFamily="34" charset="0"/>
              </a:rPr>
              <a:t>192.168.0.2</a:t>
            </a:r>
          </a:p>
        </p:txBody>
      </p:sp>
      <p:sp>
        <p:nvSpPr>
          <p:cNvPr id="21" name="Freeform 21">
            <a:extLst>
              <a:ext uri="{FF2B5EF4-FFF2-40B4-BE49-F238E27FC236}">
                <a16:creationId xmlns:a16="http://schemas.microsoft.com/office/drawing/2014/main" id="{1042DC9D-48AF-3243-A230-E945CF5F8431}"/>
              </a:ext>
            </a:extLst>
          </p:cNvPr>
          <p:cNvSpPr>
            <a:spLocks/>
          </p:cNvSpPr>
          <p:nvPr/>
        </p:nvSpPr>
        <p:spPr bwMode="auto">
          <a:xfrm flipH="1">
            <a:off x="381000" y="4267200"/>
            <a:ext cx="2514600" cy="990600"/>
          </a:xfrm>
          <a:custGeom>
            <a:avLst/>
            <a:gdLst>
              <a:gd name="T0" fmla="*/ 0 w 2064"/>
              <a:gd name="T1" fmla="*/ 0 h 1296"/>
              <a:gd name="T2" fmla="*/ 2147483647 w 2064"/>
              <a:gd name="T3" fmla="*/ 2147483647 h 1296"/>
              <a:gd name="T4" fmla="*/ 2147483647 w 2064"/>
              <a:gd name="T5" fmla="*/ 2147483647 h 1296"/>
              <a:gd name="T6" fmla="*/ 2147483647 w 2064"/>
              <a:gd name="T7" fmla="*/ 2147483647 h 1296"/>
              <a:gd name="T8" fmla="*/ 2147483647 w 2064"/>
              <a:gd name="T9" fmla="*/ 2147483647 h 1296"/>
              <a:gd name="T10" fmla="*/ 2147483647 w 2064"/>
              <a:gd name="T11" fmla="*/ 2147483647 h 1296"/>
              <a:gd name="T12" fmla="*/ 2147483647 w 2064"/>
              <a:gd name="T13" fmla="*/ 2147483647 h 1296"/>
              <a:gd name="T14" fmla="*/ 0 w 2064"/>
              <a:gd name="T15" fmla="*/ 0 h 129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2064"/>
              <a:gd name="T25" fmla="*/ 0 h 1296"/>
              <a:gd name="T26" fmla="*/ 2064 w 2064"/>
              <a:gd name="T27" fmla="*/ 1296 h 129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064" h="1296">
                <a:moveTo>
                  <a:pt x="0" y="0"/>
                </a:moveTo>
                <a:lnTo>
                  <a:pt x="624" y="720"/>
                </a:lnTo>
                <a:lnTo>
                  <a:pt x="2064" y="720"/>
                </a:lnTo>
                <a:lnTo>
                  <a:pt x="2064" y="1296"/>
                </a:lnTo>
                <a:lnTo>
                  <a:pt x="144" y="1296"/>
                </a:lnTo>
                <a:lnTo>
                  <a:pt x="144" y="720"/>
                </a:lnTo>
                <a:lnTo>
                  <a:pt x="432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22" name="Text Box 20">
            <a:extLst>
              <a:ext uri="{FF2B5EF4-FFF2-40B4-BE49-F238E27FC236}">
                <a16:creationId xmlns:a16="http://schemas.microsoft.com/office/drawing/2014/main" id="{205C3E66-1CB6-684A-B892-F08BD6E786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4843463"/>
            <a:ext cx="2312988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tabLst>
                <a:tab pos="858838" algn="l"/>
                <a:tab pos="1376363" algn="l"/>
                <a:tab pos="2398713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tabLst>
                <a:tab pos="858838" algn="l"/>
                <a:tab pos="1376363" algn="l"/>
                <a:tab pos="2398713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tabLst>
                <a:tab pos="858838" algn="l"/>
                <a:tab pos="1376363" algn="l"/>
                <a:tab pos="2398713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tabLst>
                <a:tab pos="858838" algn="l"/>
                <a:tab pos="1376363" algn="l"/>
                <a:tab pos="2398713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tabLst>
                <a:tab pos="858838" algn="l"/>
                <a:tab pos="1376363" algn="l"/>
                <a:tab pos="2398713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858838" algn="l"/>
                <a:tab pos="1376363" algn="l"/>
                <a:tab pos="2398713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858838" algn="l"/>
                <a:tab pos="1376363" algn="l"/>
                <a:tab pos="2398713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858838" algn="l"/>
                <a:tab pos="1376363" algn="l"/>
                <a:tab pos="2398713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858838" algn="l"/>
                <a:tab pos="1376363" algn="l"/>
                <a:tab pos="2398713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800" b="1">
                <a:solidFill>
                  <a:srgbClr val="0000FF"/>
                </a:solidFill>
                <a:latin typeface="Calibri" panose="020F0502020204030204" pitchFamily="34" charset="0"/>
              </a:rPr>
              <a:t>Announce 10.0.0.1/32</a:t>
            </a:r>
          </a:p>
        </p:txBody>
      </p:sp>
      <p:sp>
        <p:nvSpPr>
          <p:cNvPr id="23" name="Freeform 21">
            <a:extLst>
              <a:ext uri="{FF2B5EF4-FFF2-40B4-BE49-F238E27FC236}">
                <a16:creationId xmlns:a16="http://schemas.microsoft.com/office/drawing/2014/main" id="{5A0CCC18-F716-B046-BF5B-E35EE122078D}"/>
              </a:ext>
            </a:extLst>
          </p:cNvPr>
          <p:cNvSpPr>
            <a:spLocks/>
          </p:cNvSpPr>
          <p:nvPr/>
        </p:nvSpPr>
        <p:spPr bwMode="auto">
          <a:xfrm flipH="1" flipV="1">
            <a:off x="381000" y="1905000"/>
            <a:ext cx="2514600" cy="957263"/>
          </a:xfrm>
          <a:custGeom>
            <a:avLst/>
            <a:gdLst>
              <a:gd name="T0" fmla="*/ 0 w 2064"/>
              <a:gd name="T1" fmla="*/ 0 h 1296"/>
              <a:gd name="T2" fmla="*/ 2147483647 w 2064"/>
              <a:gd name="T3" fmla="*/ 2147483647 h 1296"/>
              <a:gd name="T4" fmla="*/ 2147483647 w 2064"/>
              <a:gd name="T5" fmla="*/ 2147483647 h 1296"/>
              <a:gd name="T6" fmla="*/ 2147483647 w 2064"/>
              <a:gd name="T7" fmla="*/ 2147483647 h 1296"/>
              <a:gd name="T8" fmla="*/ 2147483647 w 2064"/>
              <a:gd name="T9" fmla="*/ 2147483647 h 1296"/>
              <a:gd name="T10" fmla="*/ 2147483647 w 2064"/>
              <a:gd name="T11" fmla="*/ 2147483647 h 1296"/>
              <a:gd name="T12" fmla="*/ 2147483647 w 2064"/>
              <a:gd name="T13" fmla="*/ 2147483647 h 1296"/>
              <a:gd name="T14" fmla="*/ 0 w 2064"/>
              <a:gd name="T15" fmla="*/ 0 h 129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2064"/>
              <a:gd name="T25" fmla="*/ 0 h 1296"/>
              <a:gd name="T26" fmla="*/ 2064 w 2064"/>
              <a:gd name="T27" fmla="*/ 1296 h 129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064" h="1296">
                <a:moveTo>
                  <a:pt x="0" y="0"/>
                </a:moveTo>
                <a:lnTo>
                  <a:pt x="624" y="720"/>
                </a:lnTo>
                <a:lnTo>
                  <a:pt x="2064" y="720"/>
                </a:lnTo>
                <a:lnTo>
                  <a:pt x="2064" y="1296"/>
                </a:lnTo>
                <a:lnTo>
                  <a:pt x="144" y="1296"/>
                </a:lnTo>
                <a:lnTo>
                  <a:pt x="144" y="720"/>
                </a:lnTo>
                <a:lnTo>
                  <a:pt x="432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24" name="Text Box 20">
            <a:extLst>
              <a:ext uri="{FF2B5EF4-FFF2-40B4-BE49-F238E27FC236}">
                <a16:creationId xmlns:a16="http://schemas.microsoft.com/office/drawing/2014/main" id="{BC7C8887-38FC-0D49-8427-29CAABB0E6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1905000"/>
            <a:ext cx="231298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tabLst>
                <a:tab pos="858838" algn="l"/>
                <a:tab pos="1376363" algn="l"/>
                <a:tab pos="2398713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tabLst>
                <a:tab pos="858838" algn="l"/>
                <a:tab pos="1376363" algn="l"/>
                <a:tab pos="2398713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tabLst>
                <a:tab pos="858838" algn="l"/>
                <a:tab pos="1376363" algn="l"/>
                <a:tab pos="2398713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tabLst>
                <a:tab pos="858838" algn="l"/>
                <a:tab pos="1376363" algn="l"/>
                <a:tab pos="2398713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tabLst>
                <a:tab pos="858838" algn="l"/>
                <a:tab pos="1376363" algn="l"/>
                <a:tab pos="2398713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858838" algn="l"/>
                <a:tab pos="1376363" algn="l"/>
                <a:tab pos="2398713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858838" algn="l"/>
                <a:tab pos="1376363" algn="l"/>
                <a:tab pos="2398713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858838" algn="l"/>
                <a:tab pos="1376363" algn="l"/>
                <a:tab pos="2398713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858838" algn="l"/>
                <a:tab pos="1376363" algn="l"/>
                <a:tab pos="2398713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800" b="1">
                <a:solidFill>
                  <a:srgbClr val="0000FF"/>
                </a:solidFill>
                <a:latin typeface="Calibri" panose="020F0502020204030204" pitchFamily="34" charset="0"/>
              </a:rPr>
              <a:t>Announce 10.0.0.1/32</a:t>
            </a:r>
          </a:p>
        </p:txBody>
      </p:sp>
      <p:sp>
        <p:nvSpPr>
          <p:cNvPr id="29" name="Freeform 28">
            <a:extLst>
              <a:ext uri="{FF2B5EF4-FFF2-40B4-BE49-F238E27FC236}">
                <a16:creationId xmlns:a16="http://schemas.microsoft.com/office/drawing/2014/main" id="{0C8BC0AD-6132-1B46-8C94-158B1F550E46}"/>
              </a:ext>
            </a:extLst>
          </p:cNvPr>
          <p:cNvSpPr/>
          <p:nvPr/>
        </p:nvSpPr>
        <p:spPr>
          <a:xfrm>
            <a:off x="2438400" y="3810000"/>
            <a:ext cx="3390900" cy="825500"/>
          </a:xfrm>
          <a:custGeom>
            <a:avLst/>
            <a:gdLst>
              <a:gd name="connsiteX0" fmla="*/ 3390900 w 3390900"/>
              <a:gd name="connsiteY0" fmla="*/ 609600 h 711200"/>
              <a:gd name="connsiteX1" fmla="*/ 1168400 w 3390900"/>
              <a:gd name="connsiteY1" fmla="*/ 609600 h 711200"/>
              <a:gd name="connsiteX2" fmla="*/ 0 w 3390900"/>
              <a:gd name="connsiteY2" fmla="*/ 0 h 711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390900" h="711200">
                <a:moveTo>
                  <a:pt x="3390900" y="609600"/>
                </a:moveTo>
                <a:cubicBezTo>
                  <a:pt x="2562225" y="660400"/>
                  <a:pt x="1733550" y="711200"/>
                  <a:pt x="1168400" y="609600"/>
                </a:cubicBezTo>
                <a:cubicBezTo>
                  <a:pt x="603250" y="508000"/>
                  <a:pt x="0" y="0"/>
                  <a:pt x="0" y="0"/>
                </a:cubicBezTo>
              </a:path>
            </a:pathLst>
          </a:custGeom>
          <a:ln w="34925" cap="flat" cmpd="sng" algn="ctr">
            <a:solidFill>
              <a:srgbClr val="0000FF"/>
            </a:solidFill>
            <a:prstDash val="solid"/>
            <a:round/>
            <a:headEnd type="none" w="med" len="med"/>
            <a:tailEnd type="stealth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0" name="Freeform 29">
            <a:extLst>
              <a:ext uri="{FF2B5EF4-FFF2-40B4-BE49-F238E27FC236}">
                <a16:creationId xmlns:a16="http://schemas.microsoft.com/office/drawing/2014/main" id="{A75433FE-1642-7E45-9D53-A05C92F93C6F}"/>
              </a:ext>
            </a:extLst>
          </p:cNvPr>
          <p:cNvSpPr/>
          <p:nvPr/>
        </p:nvSpPr>
        <p:spPr>
          <a:xfrm flipV="1">
            <a:off x="2438400" y="2527300"/>
            <a:ext cx="3390900" cy="825500"/>
          </a:xfrm>
          <a:custGeom>
            <a:avLst/>
            <a:gdLst>
              <a:gd name="connsiteX0" fmla="*/ 3390900 w 3390900"/>
              <a:gd name="connsiteY0" fmla="*/ 609600 h 711200"/>
              <a:gd name="connsiteX1" fmla="*/ 1168400 w 3390900"/>
              <a:gd name="connsiteY1" fmla="*/ 609600 h 711200"/>
              <a:gd name="connsiteX2" fmla="*/ 0 w 3390900"/>
              <a:gd name="connsiteY2" fmla="*/ 0 h 711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390900" h="711200">
                <a:moveTo>
                  <a:pt x="3390900" y="609600"/>
                </a:moveTo>
                <a:cubicBezTo>
                  <a:pt x="2562225" y="660400"/>
                  <a:pt x="1733550" y="711200"/>
                  <a:pt x="1168400" y="609600"/>
                </a:cubicBezTo>
                <a:cubicBezTo>
                  <a:pt x="603250" y="508000"/>
                  <a:pt x="0" y="0"/>
                  <a:pt x="0" y="0"/>
                </a:cubicBezTo>
              </a:path>
            </a:pathLst>
          </a:custGeom>
          <a:ln w="34925" cap="flat" cmpd="sng" algn="ctr">
            <a:solidFill>
              <a:srgbClr val="0000FF"/>
            </a:solidFill>
            <a:prstDash val="solid"/>
            <a:round/>
            <a:headEnd type="none" w="med" len="med"/>
            <a:tailEnd type="stealth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22553" name="Slide Number Placeholder 3">
            <a:extLst>
              <a:ext uri="{FF2B5EF4-FFF2-40B4-BE49-F238E27FC236}">
                <a16:creationId xmlns:a16="http://schemas.microsoft.com/office/drawing/2014/main" id="{51CBBB56-5A5C-2E43-93DF-24FF9A61C1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345263BE-BEE8-E241-A196-16BFD3EBEE3A}" type="slidenum">
              <a:rPr lang="en-US" altLang="en-US" sz="1200">
                <a:solidFill>
                  <a:srgbClr val="898989"/>
                </a:solidFill>
                <a:latin typeface="Calibri" panose="020F0502020204030204" pitchFamily="34" charset="0"/>
              </a:rPr>
              <a:pPr eaLnBrk="1" hangingPunct="1"/>
              <a:t>6</a:t>
            </a:fld>
            <a:endParaRPr lang="en-US" altLang="en-US" sz="1200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304" grpId="0"/>
      <p:bldP spid="12305" grpId="0"/>
      <p:bldP spid="12306" grpId="0"/>
      <p:bldP spid="12307" grpId="0"/>
      <p:bldP spid="21" grpId="0" animBg="1"/>
      <p:bldP spid="22" grpId="0"/>
      <p:bldP spid="23" grpId="0" animBg="1"/>
      <p:bldP spid="24" grpId="0"/>
      <p:bldP spid="29" grpId="0" animBg="1"/>
      <p:bldP spid="3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Line 2">
            <a:extLst>
              <a:ext uri="{FF2B5EF4-FFF2-40B4-BE49-F238E27FC236}">
                <a16:creationId xmlns:a16="http://schemas.microsoft.com/office/drawing/2014/main" id="{34B53A26-963F-4045-AD44-2FFDA9C34BF1}"/>
              </a:ext>
            </a:extLst>
          </p:cNvPr>
          <p:cNvSpPr>
            <a:spLocks noChangeShapeType="1"/>
          </p:cNvSpPr>
          <p:nvPr/>
        </p:nvSpPr>
        <p:spPr bwMode="auto">
          <a:xfrm>
            <a:off x="1447800" y="3581400"/>
            <a:ext cx="1219200" cy="0"/>
          </a:xfrm>
          <a:prstGeom prst="line">
            <a:avLst/>
          </a:prstGeom>
          <a:noFill/>
          <a:ln w="571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55" name="Line 5">
            <a:extLst>
              <a:ext uri="{FF2B5EF4-FFF2-40B4-BE49-F238E27FC236}">
                <a16:creationId xmlns:a16="http://schemas.microsoft.com/office/drawing/2014/main" id="{4BFF51AD-7B6B-CB43-AB52-71300AC289B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286000" y="2971800"/>
            <a:ext cx="1600200" cy="609600"/>
          </a:xfrm>
          <a:prstGeom prst="line">
            <a:avLst/>
          </a:prstGeom>
          <a:noFill/>
          <a:ln w="571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56" name="Line 6">
            <a:extLst>
              <a:ext uri="{FF2B5EF4-FFF2-40B4-BE49-F238E27FC236}">
                <a16:creationId xmlns:a16="http://schemas.microsoft.com/office/drawing/2014/main" id="{BE3904E0-328C-1F42-A9AB-2C73C62D71A9}"/>
              </a:ext>
            </a:extLst>
          </p:cNvPr>
          <p:cNvSpPr>
            <a:spLocks noChangeShapeType="1"/>
          </p:cNvSpPr>
          <p:nvPr/>
        </p:nvSpPr>
        <p:spPr bwMode="auto">
          <a:xfrm>
            <a:off x="2286000" y="3581400"/>
            <a:ext cx="1600200" cy="609600"/>
          </a:xfrm>
          <a:prstGeom prst="line">
            <a:avLst/>
          </a:prstGeom>
          <a:noFill/>
          <a:ln w="571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57" name="Rectangle 11">
            <a:extLst>
              <a:ext uri="{FF2B5EF4-FFF2-40B4-BE49-F238E27FC236}">
                <a16:creationId xmlns:a16="http://schemas.microsoft.com/office/drawing/2014/main" id="{C3CE11F9-B29D-8B4B-9DAA-9AC7E78295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5000" y="3429000"/>
            <a:ext cx="914400" cy="304800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2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/>
            <a:r>
              <a:rPr lang="en-US" altLang="en-US" sz="1600">
                <a:latin typeface="Calibri" panose="020F0502020204030204" pitchFamily="34" charset="0"/>
              </a:rPr>
              <a:t>Router 1</a:t>
            </a:r>
            <a:endParaRPr lang="en-US" altLang="en-US" sz="1600">
              <a:latin typeface="Times" pitchFamily="2" charset="0"/>
            </a:endParaRPr>
          </a:p>
        </p:txBody>
      </p:sp>
      <p:sp>
        <p:nvSpPr>
          <p:cNvPr id="23558" name="Freeform 22">
            <a:extLst>
              <a:ext uri="{FF2B5EF4-FFF2-40B4-BE49-F238E27FC236}">
                <a16:creationId xmlns:a16="http://schemas.microsoft.com/office/drawing/2014/main" id="{579BEF5F-7E35-6640-A1CD-C050A4AB9646}"/>
              </a:ext>
            </a:extLst>
          </p:cNvPr>
          <p:cNvSpPr>
            <a:spLocks/>
          </p:cNvSpPr>
          <p:nvPr/>
        </p:nvSpPr>
        <p:spPr bwMode="auto">
          <a:xfrm>
            <a:off x="1295400" y="3657600"/>
            <a:ext cx="4572000" cy="3048000"/>
          </a:xfrm>
          <a:custGeom>
            <a:avLst/>
            <a:gdLst>
              <a:gd name="T0" fmla="*/ 2147483647 w 2112"/>
              <a:gd name="T1" fmla="*/ 0 h 1536"/>
              <a:gd name="T2" fmla="*/ 2147483647 w 2112"/>
              <a:gd name="T3" fmla="*/ 2147483647 h 1536"/>
              <a:gd name="T4" fmla="*/ 2147483647 w 2112"/>
              <a:gd name="T5" fmla="*/ 2147483647 h 1536"/>
              <a:gd name="T6" fmla="*/ 2147483647 w 2112"/>
              <a:gd name="T7" fmla="*/ 2147483647 h 1536"/>
              <a:gd name="T8" fmla="*/ 0 w 2112"/>
              <a:gd name="T9" fmla="*/ 2147483647 h 1536"/>
              <a:gd name="T10" fmla="*/ 0 w 2112"/>
              <a:gd name="T11" fmla="*/ 2147483647 h 1536"/>
              <a:gd name="T12" fmla="*/ 2147483647 w 2112"/>
              <a:gd name="T13" fmla="*/ 2147483647 h 1536"/>
              <a:gd name="T14" fmla="*/ 2147483647 w 2112"/>
              <a:gd name="T15" fmla="*/ 0 h 1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2112"/>
              <a:gd name="T25" fmla="*/ 0 h 1536"/>
              <a:gd name="T26" fmla="*/ 2112 w 2112"/>
              <a:gd name="T27" fmla="*/ 1536 h 1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12" h="1536">
                <a:moveTo>
                  <a:pt x="576" y="0"/>
                </a:moveTo>
                <a:lnTo>
                  <a:pt x="480" y="720"/>
                </a:lnTo>
                <a:lnTo>
                  <a:pt x="2112" y="720"/>
                </a:lnTo>
                <a:lnTo>
                  <a:pt x="2112" y="1536"/>
                </a:lnTo>
                <a:lnTo>
                  <a:pt x="0" y="1536"/>
                </a:lnTo>
                <a:lnTo>
                  <a:pt x="0" y="720"/>
                </a:lnTo>
                <a:lnTo>
                  <a:pt x="288" y="720"/>
                </a:lnTo>
                <a:lnTo>
                  <a:pt x="576" y="0"/>
                </a:lnTo>
                <a:close/>
              </a:path>
            </a:pathLst>
          </a:custGeom>
          <a:solidFill>
            <a:schemeClr val="bg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23559" name="Line 3">
            <a:extLst>
              <a:ext uri="{FF2B5EF4-FFF2-40B4-BE49-F238E27FC236}">
                <a16:creationId xmlns:a16="http://schemas.microsoft.com/office/drawing/2014/main" id="{43669CBD-F5D8-4645-B955-B2F6803D3C31}"/>
              </a:ext>
            </a:extLst>
          </p:cNvPr>
          <p:cNvSpPr>
            <a:spLocks noChangeShapeType="1"/>
          </p:cNvSpPr>
          <p:nvPr/>
        </p:nvSpPr>
        <p:spPr bwMode="auto">
          <a:xfrm>
            <a:off x="4038600" y="4191000"/>
            <a:ext cx="2209800" cy="0"/>
          </a:xfrm>
          <a:prstGeom prst="line">
            <a:avLst/>
          </a:prstGeom>
          <a:noFill/>
          <a:ln w="571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60" name="Line 4">
            <a:extLst>
              <a:ext uri="{FF2B5EF4-FFF2-40B4-BE49-F238E27FC236}">
                <a16:creationId xmlns:a16="http://schemas.microsoft.com/office/drawing/2014/main" id="{2A286EEC-E0D5-4A46-AF1E-20F167AA7F54}"/>
              </a:ext>
            </a:extLst>
          </p:cNvPr>
          <p:cNvSpPr>
            <a:spLocks noChangeShapeType="1"/>
          </p:cNvSpPr>
          <p:nvPr/>
        </p:nvSpPr>
        <p:spPr bwMode="auto">
          <a:xfrm>
            <a:off x="4038600" y="2971800"/>
            <a:ext cx="2209800" cy="0"/>
          </a:xfrm>
          <a:prstGeom prst="line">
            <a:avLst/>
          </a:prstGeom>
          <a:noFill/>
          <a:ln w="571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61" name="Rectangle 8">
            <a:extLst>
              <a:ext uri="{FF2B5EF4-FFF2-40B4-BE49-F238E27FC236}">
                <a16:creationId xmlns:a16="http://schemas.microsoft.com/office/drawing/2014/main" id="{F26F23BF-036D-404A-BFD6-0F2C6474CC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" y="3429000"/>
            <a:ext cx="838200" cy="304800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2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/>
            <a:r>
              <a:rPr lang="en-US" altLang="en-US" sz="1600">
                <a:latin typeface="Calibri" panose="020F0502020204030204" pitchFamily="34" charset="0"/>
              </a:rPr>
              <a:t>Client</a:t>
            </a:r>
            <a:endParaRPr lang="en-US" altLang="en-US" sz="1600">
              <a:latin typeface="Times" pitchFamily="2" charset="0"/>
            </a:endParaRPr>
          </a:p>
        </p:txBody>
      </p:sp>
      <p:sp>
        <p:nvSpPr>
          <p:cNvPr id="23562" name="Rectangle 9">
            <a:extLst>
              <a:ext uri="{FF2B5EF4-FFF2-40B4-BE49-F238E27FC236}">
                <a16:creationId xmlns:a16="http://schemas.microsoft.com/office/drawing/2014/main" id="{B8DBA362-9545-BA4F-9DD4-5C262D57B0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72200" y="2819400"/>
            <a:ext cx="2286000" cy="304800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2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/>
            <a:r>
              <a:rPr lang="en-US" altLang="en-US" sz="1600">
                <a:latin typeface="Calibri" panose="020F0502020204030204" pitchFamily="34" charset="0"/>
              </a:rPr>
              <a:t>Server Instance A</a:t>
            </a:r>
            <a:endParaRPr lang="en-US" altLang="en-US" sz="1600">
              <a:latin typeface="Times" pitchFamily="2" charset="0"/>
            </a:endParaRPr>
          </a:p>
        </p:txBody>
      </p:sp>
      <p:sp>
        <p:nvSpPr>
          <p:cNvPr id="23563" name="Rectangle 10">
            <a:extLst>
              <a:ext uri="{FF2B5EF4-FFF2-40B4-BE49-F238E27FC236}">
                <a16:creationId xmlns:a16="http://schemas.microsoft.com/office/drawing/2014/main" id="{BC84D712-DCEF-F24D-947E-00192264373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72200" y="4038600"/>
            <a:ext cx="2286000" cy="304800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2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/>
            <a:r>
              <a:rPr lang="en-US" altLang="en-US" sz="1600">
                <a:latin typeface="Calibri" panose="020F0502020204030204" pitchFamily="34" charset="0"/>
              </a:rPr>
              <a:t>Server Instance B</a:t>
            </a:r>
            <a:endParaRPr lang="en-US" altLang="en-US" sz="1600">
              <a:latin typeface="Times" pitchFamily="2" charset="0"/>
            </a:endParaRPr>
          </a:p>
        </p:txBody>
      </p:sp>
      <p:sp>
        <p:nvSpPr>
          <p:cNvPr id="23564" name="Rectangle 12">
            <a:extLst>
              <a:ext uri="{FF2B5EF4-FFF2-40B4-BE49-F238E27FC236}">
                <a16:creationId xmlns:a16="http://schemas.microsoft.com/office/drawing/2014/main" id="{70813010-0C21-504B-81D9-62ED301177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29000" y="4038600"/>
            <a:ext cx="914400" cy="304800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2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/>
            <a:r>
              <a:rPr lang="en-US" altLang="en-US" sz="1600">
                <a:latin typeface="Calibri" panose="020F0502020204030204" pitchFamily="34" charset="0"/>
              </a:rPr>
              <a:t>Router 3</a:t>
            </a:r>
            <a:endParaRPr lang="en-US" altLang="en-US" sz="1600">
              <a:latin typeface="Times" pitchFamily="2" charset="0"/>
            </a:endParaRPr>
          </a:p>
        </p:txBody>
      </p:sp>
      <p:sp>
        <p:nvSpPr>
          <p:cNvPr id="23565" name="Rectangle 13">
            <a:extLst>
              <a:ext uri="{FF2B5EF4-FFF2-40B4-BE49-F238E27FC236}">
                <a16:creationId xmlns:a16="http://schemas.microsoft.com/office/drawing/2014/main" id="{77152931-DE3A-2043-8F1D-14547CB0B9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29000" y="2819400"/>
            <a:ext cx="914400" cy="304800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2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/>
            <a:r>
              <a:rPr lang="en-US" altLang="en-US" sz="1600">
                <a:latin typeface="Calibri" panose="020F0502020204030204" pitchFamily="34" charset="0"/>
              </a:rPr>
              <a:t>Router 2</a:t>
            </a:r>
            <a:endParaRPr lang="en-US" altLang="en-US" sz="1600">
              <a:latin typeface="Times" pitchFamily="2" charset="0"/>
            </a:endParaRPr>
          </a:p>
        </p:txBody>
      </p:sp>
      <p:sp>
        <p:nvSpPr>
          <p:cNvPr id="23566" name="Rectangle 14">
            <a:extLst>
              <a:ext uri="{FF2B5EF4-FFF2-40B4-BE49-F238E27FC236}">
                <a16:creationId xmlns:a16="http://schemas.microsoft.com/office/drawing/2014/main" id="{907CD2FE-BBBA-6C47-80EA-C2C35E358A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00600" y="4038600"/>
            <a:ext cx="914400" cy="304800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2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/>
            <a:r>
              <a:rPr lang="en-US" altLang="en-US" sz="1600">
                <a:latin typeface="Calibri" panose="020F0502020204030204" pitchFamily="34" charset="0"/>
              </a:rPr>
              <a:t>Router 4</a:t>
            </a:r>
            <a:endParaRPr lang="en-US" altLang="en-US" sz="1600">
              <a:latin typeface="Times" pitchFamily="2" charset="0"/>
            </a:endParaRPr>
          </a:p>
        </p:txBody>
      </p:sp>
      <p:sp>
        <p:nvSpPr>
          <p:cNvPr id="23567" name="Text Box 15">
            <a:extLst>
              <a:ext uri="{FF2B5EF4-FFF2-40B4-BE49-F238E27FC236}">
                <a16:creationId xmlns:a16="http://schemas.microsoft.com/office/drawing/2014/main" id="{8BE154C4-0BB2-E449-AEEE-14CC0D9AF1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2438400"/>
            <a:ext cx="860425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600">
                <a:latin typeface="Calibri" panose="020F0502020204030204" pitchFamily="34" charset="0"/>
              </a:rPr>
              <a:t>10.0.0.1</a:t>
            </a:r>
          </a:p>
        </p:txBody>
      </p:sp>
      <p:sp>
        <p:nvSpPr>
          <p:cNvPr id="23568" name="Text Box 16">
            <a:extLst>
              <a:ext uri="{FF2B5EF4-FFF2-40B4-BE49-F238E27FC236}">
                <a16:creationId xmlns:a16="http://schemas.microsoft.com/office/drawing/2014/main" id="{4D09C668-42CD-3646-8ED5-4E94CBB46B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4343400"/>
            <a:ext cx="860425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600">
                <a:latin typeface="Calibri" panose="020F0502020204030204" pitchFamily="34" charset="0"/>
              </a:rPr>
              <a:t>10.0.0.1</a:t>
            </a:r>
          </a:p>
        </p:txBody>
      </p:sp>
      <p:sp>
        <p:nvSpPr>
          <p:cNvPr id="23569" name="Text Box 17">
            <a:extLst>
              <a:ext uri="{FF2B5EF4-FFF2-40B4-BE49-F238E27FC236}">
                <a16:creationId xmlns:a16="http://schemas.microsoft.com/office/drawing/2014/main" id="{45C12A46-CD2B-E44A-8095-6C9821DBA8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71800" y="2438400"/>
            <a:ext cx="1171575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/>
            <a:r>
              <a:rPr lang="en-US" altLang="en-US" sz="1600">
                <a:latin typeface="Calibri" panose="020F0502020204030204" pitchFamily="34" charset="0"/>
              </a:rPr>
              <a:t>192.168.0.1</a:t>
            </a:r>
          </a:p>
        </p:txBody>
      </p:sp>
      <p:sp>
        <p:nvSpPr>
          <p:cNvPr id="23570" name="Text Box 18">
            <a:extLst>
              <a:ext uri="{FF2B5EF4-FFF2-40B4-BE49-F238E27FC236}">
                <a16:creationId xmlns:a16="http://schemas.microsoft.com/office/drawing/2014/main" id="{E3DBC999-BF26-0148-B4EE-6F8659A0E3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71800" y="4343400"/>
            <a:ext cx="1171575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/>
            <a:r>
              <a:rPr lang="en-US" altLang="en-US" sz="1600">
                <a:latin typeface="Calibri" panose="020F0502020204030204" pitchFamily="34" charset="0"/>
              </a:rPr>
              <a:t>192.168.0.2</a:t>
            </a:r>
          </a:p>
        </p:txBody>
      </p:sp>
      <p:sp>
        <p:nvSpPr>
          <p:cNvPr id="23571" name="Text Box 20">
            <a:extLst>
              <a:ext uri="{FF2B5EF4-FFF2-40B4-BE49-F238E27FC236}">
                <a16:creationId xmlns:a16="http://schemas.microsoft.com/office/drawing/2014/main" id="{1F184BF0-CC25-3C4E-BFF0-A2428EE300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5400" y="5043488"/>
            <a:ext cx="5638800" cy="1662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tabLst>
                <a:tab pos="858838" algn="l"/>
                <a:tab pos="1376363" algn="l"/>
                <a:tab pos="2398713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tabLst>
                <a:tab pos="858838" algn="l"/>
                <a:tab pos="1376363" algn="l"/>
                <a:tab pos="2398713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tabLst>
                <a:tab pos="858838" algn="l"/>
                <a:tab pos="1376363" algn="l"/>
                <a:tab pos="2398713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tabLst>
                <a:tab pos="858838" algn="l"/>
                <a:tab pos="1376363" algn="l"/>
                <a:tab pos="2398713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tabLst>
                <a:tab pos="858838" algn="l"/>
                <a:tab pos="1376363" algn="l"/>
                <a:tab pos="2398713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858838" algn="l"/>
                <a:tab pos="1376363" algn="l"/>
                <a:tab pos="2398713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858838" algn="l"/>
                <a:tab pos="1376363" algn="l"/>
                <a:tab pos="2398713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858838" algn="l"/>
                <a:tab pos="1376363" algn="l"/>
                <a:tab pos="2398713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858838" algn="l"/>
                <a:tab pos="1376363" algn="l"/>
                <a:tab pos="2398713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700" b="1">
                <a:latin typeface="Calibri" panose="020F0502020204030204" pitchFamily="34" charset="0"/>
              </a:rPr>
              <a:t>Routing Table from Router 1:</a:t>
            </a:r>
          </a:p>
          <a:p>
            <a:pPr eaLnBrk="1" hangingPunct="1"/>
            <a:endParaRPr lang="en-US" altLang="en-US" sz="1700" b="1">
              <a:latin typeface="Calibri" panose="020F0502020204030204" pitchFamily="34" charset="0"/>
            </a:endParaRPr>
          </a:p>
          <a:p>
            <a:pPr eaLnBrk="1" hangingPunct="1"/>
            <a:r>
              <a:rPr lang="en-US" altLang="en-US" sz="1700" b="1">
                <a:latin typeface="Calibri" panose="020F0502020204030204" pitchFamily="34" charset="0"/>
              </a:rPr>
              <a:t>Destination	Mask	Next-Hop	Distance</a:t>
            </a:r>
          </a:p>
          <a:p>
            <a:pPr eaLnBrk="1" hangingPunct="1"/>
            <a:r>
              <a:rPr lang="en-US" altLang="en-US" sz="1700" b="1">
                <a:latin typeface="Calibri" panose="020F0502020204030204" pitchFamily="34" charset="0"/>
              </a:rPr>
              <a:t>192.168.0.0	/29	127.0.0.1	0</a:t>
            </a:r>
          </a:p>
          <a:p>
            <a:pPr eaLnBrk="1" hangingPunct="1"/>
            <a:r>
              <a:rPr lang="en-US" altLang="en-US" sz="1700" b="1">
                <a:latin typeface="Calibri" panose="020F0502020204030204" pitchFamily="34" charset="0"/>
              </a:rPr>
              <a:t>10.0.0.1		/32	192.168.0.1	1</a:t>
            </a:r>
          </a:p>
          <a:p>
            <a:pPr eaLnBrk="1" hangingPunct="1"/>
            <a:r>
              <a:rPr lang="en-US" altLang="en-US" sz="1700" b="1">
                <a:latin typeface="Calibri" panose="020F0502020204030204" pitchFamily="34" charset="0"/>
              </a:rPr>
              <a:t>10.0.0.1		/32	192.168.0.2	2</a:t>
            </a:r>
          </a:p>
        </p:txBody>
      </p:sp>
      <p:sp>
        <p:nvSpPr>
          <p:cNvPr id="23572" name="Rectangle 9">
            <a:extLst>
              <a:ext uri="{FF2B5EF4-FFF2-40B4-BE49-F238E27FC236}">
                <a16:creationId xmlns:a16="http://schemas.microsoft.com/office/drawing/2014/main" id="{83139538-AEC7-964A-B0FD-727C9182FD2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IP anycast in action</a:t>
            </a:r>
          </a:p>
        </p:txBody>
      </p:sp>
      <p:sp>
        <p:nvSpPr>
          <p:cNvPr id="23573" name="Slide Number Placeholder 3">
            <a:extLst>
              <a:ext uri="{FF2B5EF4-FFF2-40B4-BE49-F238E27FC236}">
                <a16:creationId xmlns:a16="http://schemas.microsoft.com/office/drawing/2014/main" id="{B2B0C49C-7EFF-644F-98A7-29E327E132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52B14DAD-858A-EC45-A915-9729C77D225E}" type="slidenum">
              <a:rPr lang="en-US" altLang="en-US" sz="1200">
                <a:solidFill>
                  <a:srgbClr val="898989"/>
                </a:solidFill>
                <a:latin typeface="Calibri" panose="020F0502020204030204" pitchFamily="34" charset="0"/>
              </a:rPr>
              <a:pPr eaLnBrk="1" hangingPunct="1"/>
              <a:t>7</a:t>
            </a:fld>
            <a:endParaRPr lang="en-US" altLang="en-US" sz="1200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Line 2">
            <a:extLst>
              <a:ext uri="{FF2B5EF4-FFF2-40B4-BE49-F238E27FC236}">
                <a16:creationId xmlns:a16="http://schemas.microsoft.com/office/drawing/2014/main" id="{72AC80BF-AFC1-2740-8E84-99F591CF0B0A}"/>
              </a:ext>
            </a:extLst>
          </p:cNvPr>
          <p:cNvSpPr>
            <a:spLocks noChangeShapeType="1"/>
          </p:cNvSpPr>
          <p:nvPr/>
        </p:nvSpPr>
        <p:spPr bwMode="auto">
          <a:xfrm>
            <a:off x="1447800" y="3581400"/>
            <a:ext cx="1219200" cy="0"/>
          </a:xfrm>
          <a:prstGeom prst="line">
            <a:avLst/>
          </a:prstGeom>
          <a:noFill/>
          <a:ln w="571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79" name="Rectangle 10">
            <a:extLst>
              <a:ext uri="{FF2B5EF4-FFF2-40B4-BE49-F238E27FC236}">
                <a16:creationId xmlns:a16="http://schemas.microsoft.com/office/drawing/2014/main" id="{B430D5C8-0483-494B-A9BB-ACF8AA363F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" y="3429000"/>
            <a:ext cx="838200" cy="304800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2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/>
            <a:r>
              <a:rPr lang="en-US" altLang="en-US" sz="1600">
                <a:latin typeface="Calibri" panose="020F0502020204030204" pitchFamily="34" charset="0"/>
              </a:rPr>
              <a:t>Client</a:t>
            </a:r>
            <a:endParaRPr lang="en-US" altLang="en-US" sz="1600">
              <a:latin typeface="Times" pitchFamily="2" charset="0"/>
            </a:endParaRPr>
          </a:p>
        </p:txBody>
      </p:sp>
      <p:sp>
        <p:nvSpPr>
          <p:cNvPr id="24580" name="Freeform 21">
            <a:extLst>
              <a:ext uri="{FF2B5EF4-FFF2-40B4-BE49-F238E27FC236}">
                <a16:creationId xmlns:a16="http://schemas.microsoft.com/office/drawing/2014/main" id="{79760CAF-7807-0540-8DBA-7A923D3670B9}"/>
              </a:ext>
            </a:extLst>
          </p:cNvPr>
          <p:cNvSpPr>
            <a:spLocks/>
          </p:cNvSpPr>
          <p:nvPr/>
        </p:nvSpPr>
        <p:spPr bwMode="auto">
          <a:xfrm>
            <a:off x="1143000" y="3810000"/>
            <a:ext cx="4419600" cy="2590800"/>
          </a:xfrm>
          <a:custGeom>
            <a:avLst/>
            <a:gdLst>
              <a:gd name="T0" fmla="*/ 0 w 2064"/>
              <a:gd name="T1" fmla="*/ 0 h 1296"/>
              <a:gd name="T2" fmla="*/ 2147483647 w 2064"/>
              <a:gd name="T3" fmla="*/ 2147483647 h 1296"/>
              <a:gd name="T4" fmla="*/ 2147483647 w 2064"/>
              <a:gd name="T5" fmla="*/ 2147483647 h 1296"/>
              <a:gd name="T6" fmla="*/ 2147483647 w 2064"/>
              <a:gd name="T7" fmla="*/ 2147483647 h 1296"/>
              <a:gd name="T8" fmla="*/ 2147483647 w 2064"/>
              <a:gd name="T9" fmla="*/ 2147483647 h 1296"/>
              <a:gd name="T10" fmla="*/ 2147483647 w 2064"/>
              <a:gd name="T11" fmla="*/ 2147483647 h 1296"/>
              <a:gd name="T12" fmla="*/ 2147483647 w 2064"/>
              <a:gd name="T13" fmla="*/ 2147483647 h 1296"/>
              <a:gd name="T14" fmla="*/ 0 w 2064"/>
              <a:gd name="T15" fmla="*/ 0 h 129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2064"/>
              <a:gd name="T25" fmla="*/ 0 h 1296"/>
              <a:gd name="T26" fmla="*/ 2064 w 2064"/>
              <a:gd name="T27" fmla="*/ 1296 h 129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064" h="1296">
                <a:moveTo>
                  <a:pt x="0" y="0"/>
                </a:moveTo>
                <a:lnTo>
                  <a:pt x="624" y="720"/>
                </a:lnTo>
                <a:lnTo>
                  <a:pt x="2064" y="720"/>
                </a:lnTo>
                <a:lnTo>
                  <a:pt x="2064" y="1296"/>
                </a:lnTo>
                <a:lnTo>
                  <a:pt x="144" y="1296"/>
                </a:lnTo>
                <a:lnTo>
                  <a:pt x="144" y="720"/>
                </a:lnTo>
                <a:lnTo>
                  <a:pt x="432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24581" name="Line 3">
            <a:extLst>
              <a:ext uri="{FF2B5EF4-FFF2-40B4-BE49-F238E27FC236}">
                <a16:creationId xmlns:a16="http://schemas.microsoft.com/office/drawing/2014/main" id="{F4A5763F-2BF1-264E-8730-F29DDBC76FF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286000" y="2971800"/>
            <a:ext cx="1600200" cy="609600"/>
          </a:xfrm>
          <a:prstGeom prst="line">
            <a:avLst/>
          </a:prstGeom>
          <a:noFill/>
          <a:ln w="571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82" name="Line 4">
            <a:extLst>
              <a:ext uri="{FF2B5EF4-FFF2-40B4-BE49-F238E27FC236}">
                <a16:creationId xmlns:a16="http://schemas.microsoft.com/office/drawing/2014/main" id="{9F9F2FF9-48DD-2049-9640-429F4919D276}"/>
              </a:ext>
            </a:extLst>
          </p:cNvPr>
          <p:cNvSpPr>
            <a:spLocks noChangeShapeType="1"/>
          </p:cNvSpPr>
          <p:nvPr/>
        </p:nvSpPr>
        <p:spPr bwMode="auto">
          <a:xfrm>
            <a:off x="2286000" y="3581400"/>
            <a:ext cx="1600200" cy="609600"/>
          </a:xfrm>
          <a:prstGeom prst="line">
            <a:avLst/>
          </a:prstGeom>
          <a:noFill/>
          <a:ln w="571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83" name="Rectangle 5">
            <a:extLst>
              <a:ext uri="{FF2B5EF4-FFF2-40B4-BE49-F238E27FC236}">
                <a16:creationId xmlns:a16="http://schemas.microsoft.com/office/drawing/2014/main" id="{CCF4FD45-2C6B-1C4B-B8DA-25C491D147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5000" y="3429000"/>
            <a:ext cx="914400" cy="304800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2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/>
            <a:r>
              <a:rPr lang="en-US" altLang="en-US" sz="1600">
                <a:latin typeface="Calibri" panose="020F0502020204030204" pitchFamily="34" charset="0"/>
              </a:rPr>
              <a:t>Router 1</a:t>
            </a:r>
            <a:endParaRPr lang="en-US" altLang="en-US" sz="1600">
              <a:latin typeface="Times" pitchFamily="2" charset="0"/>
            </a:endParaRPr>
          </a:p>
        </p:txBody>
      </p:sp>
      <p:sp>
        <p:nvSpPr>
          <p:cNvPr id="24584" name="Line 7">
            <a:extLst>
              <a:ext uri="{FF2B5EF4-FFF2-40B4-BE49-F238E27FC236}">
                <a16:creationId xmlns:a16="http://schemas.microsoft.com/office/drawing/2014/main" id="{31F6401D-3E18-F147-9DF9-DE08E401EB87}"/>
              </a:ext>
            </a:extLst>
          </p:cNvPr>
          <p:cNvSpPr>
            <a:spLocks noChangeShapeType="1"/>
          </p:cNvSpPr>
          <p:nvPr/>
        </p:nvSpPr>
        <p:spPr bwMode="auto">
          <a:xfrm>
            <a:off x="4038600" y="4191000"/>
            <a:ext cx="2209800" cy="0"/>
          </a:xfrm>
          <a:prstGeom prst="line">
            <a:avLst/>
          </a:prstGeom>
          <a:noFill/>
          <a:ln w="571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85" name="Line 8">
            <a:extLst>
              <a:ext uri="{FF2B5EF4-FFF2-40B4-BE49-F238E27FC236}">
                <a16:creationId xmlns:a16="http://schemas.microsoft.com/office/drawing/2014/main" id="{FDFE868C-C0AF-104B-9013-192A87739552}"/>
              </a:ext>
            </a:extLst>
          </p:cNvPr>
          <p:cNvSpPr>
            <a:spLocks noChangeShapeType="1"/>
          </p:cNvSpPr>
          <p:nvPr/>
        </p:nvSpPr>
        <p:spPr bwMode="auto">
          <a:xfrm>
            <a:off x="4038600" y="2971800"/>
            <a:ext cx="2209800" cy="0"/>
          </a:xfrm>
          <a:prstGeom prst="line">
            <a:avLst/>
          </a:prstGeom>
          <a:noFill/>
          <a:ln w="571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86" name="Rectangle 11">
            <a:extLst>
              <a:ext uri="{FF2B5EF4-FFF2-40B4-BE49-F238E27FC236}">
                <a16:creationId xmlns:a16="http://schemas.microsoft.com/office/drawing/2014/main" id="{9284FB3B-1242-3D40-935B-556B0F0C08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72200" y="2819400"/>
            <a:ext cx="2286000" cy="304800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2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/>
            <a:r>
              <a:rPr lang="en-US" altLang="en-US" sz="1600">
                <a:latin typeface="Calibri" panose="020F0502020204030204" pitchFamily="34" charset="0"/>
              </a:rPr>
              <a:t>Server Instance A</a:t>
            </a:r>
            <a:endParaRPr lang="en-US" altLang="en-US" sz="1600">
              <a:latin typeface="Times" pitchFamily="2" charset="0"/>
            </a:endParaRPr>
          </a:p>
        </p:txBody>
      </p:sp>
      <p:sp>
        <p:nvSpPr>
          <p:cNvPr id="24587" name="Rectangle 12">
            <a:extLst>
              <a:ext uri="{FF2B5EF4-FFF2-40B4-BE49-F238E27FC236}">
                <a16:creationId xmlns:a16="http://schemas.microsoft.com/office/drawing/2014/main" id="{2AB9068D-693C-3140-BAE4-20BE201E49B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72200" y="4038600"/>
            <a:ext cx="2286000" cy="304800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2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/>
            <a:r>
              <a:rPr lang="en-US" altLang="en-US" sz="1600">
                <a:latin typeface="Calibri" panose="020F0502020204030204" pitchFamily="34" charset="0"/>
              </a:rPr>
              <a:t>Server Instance B</a:t>
            </a:r>
            <a:endParaRPr lang="en-US" altLang="en-US" sz="1600">
              <a:latin typeface="Times" pitchFamily="2" charset="0"/>
            </a:endParaRPr>
          </a:p>
        </p:txBody>
      </p:sp>
      <p:sp>
        <p:nvSpPr>
          <p:cNvPr id="24588" name="Rectangle 13">
            <a:extLst>
              <a:ext uri="{FF2B5EF4-FFF2-40B4-BE49-F238E27FC236}">
                <a16:creationId xmlns:a16="http://schemas.microsoft.com/office/drawing/2014/main" id="{45FEEF1A-B910-EB48-A201-16F5380D04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29000" y="4038600"/>
            <a:ext cx="914400" cy="304800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2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/>
            <a:r>
              <a:rPr lang="en-US" altLang="en-US" sz="1600">
                <a:latin typeface="Calibri" panose="020F0502020204030204" pitchFamily="34" charset="0"/>
              </a:rPr>
              <a:t>Router 3</a:t>
            </a:r>
            <a:endParaRPr lang="en-US" altLang="en-US" sz="1600">
              <a:latin typeface="Times" pitchFamily="2" charset="0"/>
            </a:endParaRPr>
          </a:p>
        </p:txBody>
      </p:sp>
      <p:sp>
        <p:nvSpPr>
          <p:cNvPr id="24589" name="Rectangle 14">
            <a:extLst>
              <a:ext uri="{FF2B5EF4-FFF2-40B4-BE49-F238E27FC236}">
                <a16:creationId xmlns:a16="http://schemas.microsoft.com/office/drawing/2014/main" id="{11D8F338-5179-C244-9DDF-D15212F87E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29000" y="2819400"/>
            <a:ext cx="914400" cy="304800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2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/>
            <a:r>
              <a:rPr lang="en-US" altLang="en-US" sz="1600">
                <a:latin typeface="Calibri" panose="020F0502020204030204" pitchFamily="34" charset="0"/>
              </a:rPr>
              <a:t>Router 2</a:t>
            </a:r>
            <a:endParaRPr lang="en-US" altLang="en-US" sz="1600">
              <a:latin typeface="Times" pitchFamily="2" charset="0"/>
            </a:endParaRPr>
          </a:p>
        </p:txBody>
      </p:sp>
      <p:sp>
        <p:nvSpPr>
          <p:cNvPr id="24590" name="Rectangle 15">
            <a:extLst>
              <a:ext uri="{FF2B5EF4-FFF2-40B4-BE49-F238E27FC236}">
                <a16:creationId xmlns:a16="http://schemas.microsoft.com/office/drawing/2014/main" id="{E7942905-F2A5-9443-8C08-5DC407E1C6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00600" y="4038600"/>
            <a:ext cx="914400" cy="304800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2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/>
            <a:r>
              <a:rPr lang="en-US" altLang="en-US" sz="1600">
                <a:latin typeface="Calibri" panose="020F0502020204030204" pitchFamily="34" charset="0"/>
              </a:rPr>
              <a:t>Router 4</a:t>
            </a:r>
            <a:endParaRPr lang="en-US" altLang="en-US" sz="1600">
              <a:latin typeface="Times" pitchFamily="2" charset="0"/>
            </a:endParaRPr>
          </a:p>
        </p:txBody>
      </p:sp>
      <p:sp>
        <p:nvSpPr>
          <p:cNvPr id="24591" name="Text Box 16">
            <a:extLst>
              <a:ext uri="{FF2B5EF4-FFF2-40B4-BE49-F238E27FC236}">
                <a16:creationId xmlns:a16="http://schemas.microsoft.com/office/drawing/2014/main" id="{9E95F5DA-A991-B440-A9B0-99AE6147B6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2438400"/>
            <a:ext cx="860425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600">
                <a:latin typeface="Calibri" panose="020F0502020204030204" pitchFamily="34" charset="0"/>
              </a:rPr>
              <a:t>10.0.0.1</a:t>
            </a:r>
          </a:p>
        </p:txBody>
      </p:sp>
      <p:sp>
        <p:nvSpPr>
          <p:cNvPr id="24592" name="Text Box 17">
            <a:extLst>
              <a:ext uri="{FF2B5EF4-FFF2-40B4-BE49-F238E27FC236}">
                <a16:creationId xmlns:a16="http://schemas.microsoft.com/office/drawing/2014/main" id="{CA46C184-7614-DE4A-B666-3951E23987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4343400"/>
            <a:ext cx="860425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600">
                <a:latin typeface="Calibri" panose="020F0502020204030204" pitchFamily="34" charset="0"/>
              </a:rPr>
              <a:t>10.0.0.1</a:t>
            </a:r>
          </a:p>
        </p:txBody>
      </p:sp>
      <p:sp>
        <p:nvSpPr>
          <p:cNvPr id="24593" name="Text Box 18">
            <a:extLst>
              <a:ext uri="{FF2B5EF4-FFF2-40B4-BE49-F238E27FC236}">
                <a16:creationId xmlns:a16="http://schemas.microsoft.com/office/drawing/2014/main" id="{614C21E6-B70E-CE48-805C-B117974520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71800" y="2438400"/>
            <a:ext cx="1171575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/>
            <a:r>
              <a:rPr lang="en-US" altLang="en-US" sz="1600">
                <a:latin typeface="Calibri" panose="020F0502020204030204" pitchFamily="34" charset="0"/>
              </a:rPr>
              <a:t>192.168.0.1</a:t>
            </a:r>
          </a:p>
        </p:txBody>
      </p:sp>
      <p:sp>
        <p:nvSpPr>
          <p:cNvPr id="24594" name="Text Box 19">
            <a:extLst>
              <a:ext uri="{FF2B5EF4-FFF2-40B4-BE49-F238E27FC236}">
                <a16:creationId xmlns:a16="http://schemas.microsoft.com/office/drawing/2014/main" id="{D1483707-5D11-E845-8D02-7FDB2B2B5F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71800" y="4343400"/>
            <a:ext cx="1171575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/>
            <a:r>
              <a:rPr lang="en-US" altLang="en-US" sz="1600">
                <a:latin typeface="Calibri" panose="020F0502020204030204" pitchFamily="34" charset="0"/>
              </a:rPr>
              <a:t>192.168.0.2</a:t>
            </a:r>
          </a:p>
        </p:txBody>
      </p:sp>
      <p:sp>
        <p:nvSpPr>
          <p:cNvPr id="24595" name="Text Box 20">
            <a:extLst>
              <a:ext uri="{FF2B5EF4-FFF2-40B4-BE49-F238E27FC236}">
                <a16:creationId xmlns:a16="http://schemas.microsoft.com/office/drawing/2014/main" id="{D2080A2E-C331-0042-A0C3-4F228384FF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93850" y="5200650"/>
            <a:ext cx="3929063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tabLst>
                <a:tab pos="858838" algn="l"/>
                <a:tab pos="1376363" algn="l"/>
                <a:tab pos="2398713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tabLst>
                <a:tab pos="858838" algn="l"/>
                <a:tab pos="1376363" algn="l"/>
                <a:tab pos="2398713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tabLst>
                <a:tab pos="858838" algn="l"/>
                <a:tab pos="1376363" algn="l"/>
                <a:tab pos="2398713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tabLst>
                <a:tab pos="858838" algn="l"/>
                <a:tab pos="1376363" algn="l"/>
                <a:tab pos="2398713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tabLst>
                <a:tab pos="858838" algn="l"/>
                <a:tab pos="1376363" algn="l"/>
                <a:tab pos="2398713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858838" algn="l"/>
                <a:tab pos="1376363" algn="l"/>
                <a:tab pos="2398713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858838" algn="l"/>
                <a:tab pos="1376363" algn="l"/>
                <a:tab pos="2398713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858838" algn="l"/>
                <a:tab pos="1376363" algn="l"/>
                <a:tab pos="2398713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858838" algn="l"/>
                <a:tab pos="1376363" algn="l"/>
                <a:tab pos="2398713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800">
                <a:latin typeface="Calibri" panose="020F0502020204030204" pitchFamily="34" charset="0"/>
              </a:rPr>
              <a:t>DNS lookup for http://www.server.com/</a:t>
            </a:r>
          </a:p>
          <a:p>
            <a:pPr eaLnBrk="1" hangingPunct="1"/>
            <a:r>
              <a:rPr lang="en-US" altLang="en-US" sz="1800">
                <a:latin typeface="Calibri" panose="020F0502020204030204" pitchFamily="34" charset="0"/>
              </a:rPr>
              <a:t>produces a single answer:</a:t>
            </a:r>
          </a:p>
          <a:p>
            <a:pPr eaLnBrk="1" hangingPunct="1"/>
            <a:endParaRPr lang="en-US" altLang="en-US" sz="1800">
              <a:latin typeface="Calibri" panose="020F0502020204030204" pitchFamily="34" charset="0"/>
            </a:endParaRPr>
          </a:p>
          <a:p>
            <a:pPr eaLnBrk="1" hangingPunct="1"/>
            <a:r>
              <a:rPr lang="en-US" altLang="en-US" sz="1800">
                <a:latin typeface="Calibri" panose="020F0502020204030204" pitchFamily="34" charset="0"/>
              </a:rPr>
              <a:t>www.server.com.    IN    A    10.0.0.1</a:t>
            </a:r>
          </a:p>
        </p:txBody>
      </p:sp>
      <p:sp>
        <p:nvSpPr>
          <p:cNvPr id="24596" name="Rectangle 9">
            <a:extLst>
              <a:ext uri="{FF2B5EF4-FFF2-40B4-BE49-F238E27FC236}">
                <a16:creationId xmlns:a16="http://schemas.microsoft.com/office/drawing/2014/main" id="{E867E508-A3A4-9C4A-B9E9-CABF154EC3F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IP anycast in action</a:t>
            </a:r>
          </a:p>
        </p:txBody>
      </p:sp>
      <p:sp>
        <p:nvSpPr>
          <p:cNvPr id="24597" name="Slide Number Placeholder 3">
            <a:extLst>
              <a:ext uri="{FF2B5EF4-FFF2-40B4-BE49-F238E27FC236}">
                <a16:creationId xmlns:a16="http://schemas.microsoft.com/office/drawing/2014/main" id="{82A281BE-D7B2-3F48-BE2C-53B2E715B2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00FB3EA4-FB8A-E645-A646-806BDB0BF061}" type="slidenum">
              <a:rPr lang="en-US" altLang="en-US" sz="1200">
                <a:solidFill>
                  <a:srgbClr val="898989"/>
                </a:solidFill>
                <a:latin typeface="Calibri" panose="020F0502020204030204" pitchFamily="34" charset="0"/>
              </a:rPr>
              <a:pPr eaLnBrk="1" hangingPunct="1"/>
              <a:t>8</a:t>
            </a:fld>
            <a:endParaRPr lang="en-US" altLang="en-US" sz="1200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Line 2">
            <a:extLst>
              <a:ext uri="{FF2B5EF4-FFF2-40B4-BE49-F238E27FC236}">
                <a16:creationId xmlns:a16="http://schemas.microsoft.com/office/drawing/2014/main" id="{C8EF44C8-4555-344C-91F2-BFB4A66A722B}"/>
              </a:ext>
            </a:extLst>
          </p:cNvPr>
          <p:cNvSpPr>
            <a:spLocks noChangeShapeType="1"/>
          </p:cNvSpPr>
          <p:nvPr/>
        </p:nvSpPr>
        <p:spPr bwMode="auto">
          <a:xfrm>
            <a:off x="1447800" y="3581400"/>
            <a:ext cx="12192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03" name="Line 5">
            <a:extLst>
              <a:ext uri="{FF2B5EF4-FFF2-40B4-BE49-F238E27FC236}">
                <a16:creationId xmlns:a16="http://schemas.microsoft.com/office/drawing/2014/main" id="{24D5CBA0-AF6B-AD4F-8B53-87A5EF0686D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286000" y="2971800"/>
            <a:ext cx="1600200" cy="609600"/>
          </a:xfrm>
          <a:prstGeom prst="line">
            <a:avLst/>
          </a:prstGeom>
          <a:noFill/>
          <a:ln w="571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04" name="Line 6">
            <a:extLst>
              <a:ext uri="{FF2B5EF4-FFF2-40B4-BE49-F238E27FC236}">
                <a16:creationId xmlns:a16="http://schemas.microsoft.com/office/drawing/2014/main" id="{2325C7C6-CCE5-A940-8BB6-F20120D93578}"/>
              </a:ext>
            </a:extLst>
          </p:cNvPr>
          <p:cNvSpPr>
            <a:spLocks noChangeShapeType="1"/>
          </p:cNvSpPr>
          <p:nvPr/>
        </p:nvSpPr>
        <p:spPr bwMode="auto">
          <a:xfrm>
            <a:off x="2286000" y="3581400"/>
            <a:ext cx="1600200" cy="609600"/>
          </a:xfrm>
          <a:prstGeom prst="line">
            <a:avLst/>
          </a:prstGeom>
          <a:noFill/>
          <a:ln w="571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05" name="Rectangle 11">
            <a:extLst>
              <a:ext uri="{FF2B5EF4-FFF2-40B4-BE49-F238E27FC236}">
                <a16:creationId xmlns:a16="http://schemas.microsoft.com/office/drawing/2014/main" id="{5EC3648B-CE93-4C45-B225-FD72623B83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5000" y="3429000"/>
            <a:ext cx="914400" cy="304800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2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/>
            <a:r>
              <a:rPr lang="en-US" altLang="en-US" sz="1600">
                <a:latin typeface="Calibri" panose="020F0502020204030204" pitchFamily="34" charset="0"/>
              </a:rPr>
              <a:t>Router 1</a:t>
            </a:r>
            <a:endParaRPr lang="en-US" altLang="en-US" sz="1600">
              <a:latin typeface="Times" pitchFamily="2" charset="0"/>
            </a:endParaRPr>
          </a:p>
        </p:txBody>
      </p:sp>
      <p:sp>
        <p:nvSpPr>
          <p:cNvPr id="9238" name="Freeform 22">
            <a:extLst>
              <a:ext uri="{FF2B5EF4-FFF2-40B4-BE49-F238E27FC236}">
                <a16:creationId xmlns:a16="http://schemas.microsoft.com/office/drawing/2014/main" id="{5981148F-F40A-B346-A0C5-99582AA61409}"/>
              </a:ext>
            </a:extLst>
          </p:cNvPr>
          <p:cNvSpPr>
            <a:spLocks/>
          </p:cNvSpPr>
          <p:nvPr/>
        </p:nvSpPr>
        <p:spPr bwMode="auto">
          <a:xfrm>
            <a:off x="1371600" y="3733800"/>
            <a:ext cx="3352800" cy="2438400"/>
          </a:xfrm>
          <a:custGeom>
            <a:avLst/>
            <a:gdLst>
              <a:gd name="T0" fmla="*/ 2147483647 w 2112"/>
              <a:gd name="T1" fmla="*/ 0 h 1536"/>
              <a:gd name="T2" fmla="*/ 2147483647 w 2112"/>
              <a:gd name="T3" fmla="*/ 2147483647 h 1536"/>
              <a:gd name="T4" fmla="*/ 2147483647 w 2112"/>
              <a:gd name="T5" fmla="*/ 2147483647 h 1536"/>
              <a:gd name="T6" fmla="*/ 2147483647 w 2112"/>
              <a:gd name="T7" fmla="*/ 2147483647 h 1536"/>
              <a:gd name="T8" fmla="*/ 0 w 2112"/>
              <a:gd name="T9" fmla="*/ 2147483647 h 1536"/>
              <a:gd name="T10" fmla="*/ 0 w 2112"/>
              <a:gd name="T11" fmla="*/ 2147483647 h 1536"/>
              <a:gd name="T12" fmla="*/ 2147483647 w 2112"/>
              <a:gd name="T13" fmla="*/ 2147483647 h 1536"/>
              <a:gd name="T14" fmla="*/ 2147483647 w 2112"/>
              <a:gd name="T15" fmla="*/ 0 h 1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2112"/>
              <a:gd name="T25" fmla="*/ 0 h 1536"/>
              <a:gd name="T26" fmla="*/ 2112 w 2112"/>
              <a:gd name="T27" fmla="*/ 1536 h 1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12" h="1536">
                <a:moveTo>
                  <a:pt x="576" y="0"/>
                </a:moveTo>
                <a:lnTo>
                  <a:pt x="480" y="720"/>
                </a:lnTo>
                <a:lnTo>
                  <a:pt x="2112" y="720"/>
                </a:lnTo>
                <a:lnTo>
                  <a:pt x="2112" y="1536"/>
                </a:lnTo>
                <a:lnTo>
                  <a:pt x="0" y="1536"/>
                </a:lnTo>
                <a:lnTo>
                  <a:pt x="0" y="720"/>
                </a:lnTo>
                <a:lnTo>
                  <a:pt x="288" y="720"/>
                </a:lnTo>
                <a:lnTo>
                  <a:pt x="576" y="0"/>
                </a:lnTo>
                <a:close/>
              </a:path>
            </a:pathLst>
          </a:custGeom>
          <a:solidFill>
            <a:schemeClr val="bg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25607" name="Line 3">
            <a:extLst>
              <a:ext uri="{FF2B5EF4-FFF2-40B4-BE49-F238E27FC236}">
                <a16:creationId xmlns:a16="http://schemas.microsoft.com/office/drawing/2014/main" id="{81E99D60-31A8-604B-B998-99E5436F0137}"/>
              </a:ext>
            </a:extLst>
          </p:cNvPr>
          <p:cNvSpPr>
            <a:spLocks noChangeShapeType="1"/>
          </p:cNvSpPr>
          <p:nvPr/>
        </p:nvSpPr>
        <p:spPr bwMode="auto">
          <a:xfrm>
            <a:off x="4038600" y="4191000"/>
            <a:ext cx="2209800" cy="0"/>
          </a:xfrm>
          <a:prstGeom prst="line">
            <a:avLst/>
          </a:prstGeom>
          <a:noFill/>
          <a:ln w="571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08" name="Line 4">
            <a:extLst>
              <a:ext uri="{FF2B5EF4-FFF2-40B4-BE49-F238E27FC236}">
                <a16:creationId xmlns:a16="http://schemas.microsoft.com/office/drawing/2014/main" id="{B7478087-9333-3247-A5C0-F4DCE59B4754}"/>
              </a:ext>
            </a:extLst>
          </p:cNvPr>
          <p:cNvSpPr>
            <a:spLocks noChangeShapeType="1"/>
          </p:cNvSpPr>
          <p:nvPr/>
        </p:nvSpPr>
        <p:spPr bwMode="auto">
          <a:xfrm>
            <a:off x="4038600" y="2971800"/>
            <a:ext cx="2209800" cy="0"/>
          </a:xfrm>
          <a:prstGeom prst="line">
            <a:avLst/>
          </a:prstGeom>
          <a:noFill/>
          <a:ln w="571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09" name="Rectangle 8">
            <a:extLst>
              <a:ext uri="{FF2B5EF4-FFF2-40B4-BE49-F238E27FC236}">
                <a16:creationId xmlns:a16="http://schemas.microsoft.com/office/drawing/2014/main" id="{94F10D2D-6DF6-D946-AC5A-1C3B7DD85C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" y="3429000"/>
            <a:ext cx="838200" cy="304800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2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/>
            <a:r>
              <a:rPr lang="en-US" altLang="en-US" sz="1600">
                <a:latin typeface="Calibri" panose="020F0502020204030204" pitchFamily="34" charset="0"/>
              </a:rPr>
              <a:t>Client</a:t>
            </a:r>
            <a:endParaRPr lang="en-US" altLang="en-US" sz="1600">
              <a:latin typeface="Times" pitchFamily="2" charset="0"/>
            </a:endParaRPr>
          </a:p>
        </p:txBody>
      </p:sp>
      <p:sp>
        <p:nvSpPr>
          <p:cNvPr id="25610" name="Rectangle 9">
            <a:extLst>
              <a:ext uri="{FF2B5EF4-FFF2-40B4-BE49-F238E27FC236}">
                <a16:creationId xmlns:a16="http://schemas.microsoft.com/office/drawing/2014/main" id="{3F6F3E1F-29F3-A24C-9A67-ED88CAAC11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72200" y="2819400"/>
            <a:ext cx="2286000" cy="304800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2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/>
            <a:r>
              <a:rPr lang="en-US" altLang="en-US" sz="1600">
                <a:latin typeface="Calibri" panose="020F0502020204030204" pitchFamily="34" charset="0"/>
              </a:rPr>
              <a:t>Server Instance A</a:t>
            </a:r>
            <a:endParaRPr lang="en-US" altLang="en-US" sz="1600">
              <a:latin typeface="Times" pitchFamily="2" charset="0"/>
            </a:endParaRPr>
          </a:p>
        </p:txBody>
      </p:sp>
      <p:sp>
        <p:nvSpPr>
          <p:cNvPr id="25611" name="Rectangle 10">
            <a:extLst>
              <a:ext uri="{FF2B5EF4-FFF2-40B4-BE49-F238E27FC236}">
                <a16:creationId xmlns:a16="http://schemas.microsoft.com/office/drawing/2014/main" id="{A72A0F31-B607-6A4B-9A26-528DC6E9AC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72200" y="4038600"/>
            <a:ext cx="2286000" cy="304800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2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/>
            <a:r>
              <a:rPr lang="en-US" altLang="en-US" sz="1600">
                <a:latin typeface="Calibri" panose="020F0502020204030204" pitchFamily="34" charset="0"/>
              </a:rPr>
              <a:t>Server Instance B</a:t>
            </a:r>
            <a:endParaRPr lang="en-US" altLang="en-US" sz="1600">
              <a:latin typeface="Times" pitchFamily="2" charset="0"/>
            </a:endParaRPr>
          </a:p>
        </p:txBody>
      </p:sp>
      <p:sp>
        <p:nvSpPr>
          <p:cNvPr id="25612" name="Rectangle 12">
            <a:extLst>
              <a:ext uri="{FF2B5EF4-FFF2-40B4-BE49-F238E27FC236}">
                <a16:creationId xmlns:a16="http://schemas.microsoft.com/office/drawing/2014/main" id="{9B439F62-F6AD-FD4C-88A1-F640DC15C79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29000" y="4038600"/>
            <a:ext cx="914400" cy="304800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2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/>
            <a:r>
              <a:rPr lang="en-US" altLang="en-US" sz="1600">
                <a:latin typeface="Calibri" panose="020F0502020204030204" pitchFamily="34" charset="0"/>
              </a:rPr>
              <a:t>Router 3</a:t>
            </a:r>
            <a:endParaRPr lang="en-US" altLang="en-US" sz="1600">
              <a:latin typeface="Times" pitchFamily="2" charset="0"/>
            </a:endParaRPr>
          </a:p>
        </p:txBody>
      </p:sp>
      <p:sp>
        <p:nvSpPr>
          <p:cNvPr id="25613" name="Rectangle 13">
            <a:extLst>
              <a:ext uri="{FF2B5EF4-FFF2-40B4-BE49-F238E27FC236}">
                <a16:creationId xmlns:a16="http://schemas.microsoft.com/office/drawing/2014/main" id="{FDC7F1BE-BDC4-224B-BD62-5ABC7DB5A9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29000" y="2819400"/>
            <a:ext cx="914400" cy="304800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2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/>
            <a:r>
              <a:rPr lang="en-US" altLang="en-US" sz="1600">
                <a:latin typeface="Calibri" panose="020F0502020204030204" pitchFamily="34" charset="0"/>
              </a:rPr>
              <a:t>Router 2</a:t>
            </a:r>
            <a:endParaRPr lang="en-US" altLang="en-US" sz="1600">
              <a:latin typeface="Times" pitchFamily="2" charset="0"/>
            </a:endParaRPr>
          </a:p>
        </p:txBody>
      </p:sp>
      <p:sp>
        <p:nvSpPr>
          <p:cNvPr id="25614" name="Rectangle 14">
            <a:extLst>
              <a:ext uri="{FF2B5EF4-FFF2-40B4-BE49-F238E27FC236}">
                <a16:creationId xmlns:a16="http://schemas.microsoft.com/office/drawing/2014/main" id="{AB61A3BA-533C-8C4A-9F1D-E8E7B159D6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00600" y="4038600"/>
            <a:ext cx="914400" cy="304800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2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/>
            <a:r>
              <a:rPr lang="en-US" altLang="en-US" sz="1600">
                <a:latin typeface="Calibri" panose="020F0502020204030204" pitchFamily="34" charset="0"/>
              </a:rPr>
              <a:t>Router 4</a:t>
            </a:r>
            <a:endParaRPr lang="en-US" altLang="en-US" sz="1600">
              <a:latin typeface="Times" pitchFamily="2" charset="0"/>
            </a:endParaRPr>
          </a:p>
        </p:txBody>
      </p:sp>
      <p:sp>
        <p:nvSpPr>
          <p:cNvPr id="25615" name="Text Box 15">
            <a:extLst>
              <a:ext uri="{FF2B5EF4-FFF2-40B4-BE49-F238E27FC236}">
                <a16:creationId xmlns:a16="http://schemas.microsoft.com/office/drawing/2014/main" id="{8A390101-33CD-3B4A-8BFB-ED621CFDE6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2438400"/>
            <a:ext cx="860425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600">
                <a:latin typeface="Calibri" panose="020F0502020204030204" pitchFamily="34" charset="0"/>
              </a:rPr>
              <a:t>10.0.0.1</a:t>
            </a:r>
          </a:p>
        </p:txBody>
      </p:sp>
      <p:sp>
        <p:nvSpPr>
          <p:cNvPr id="25616" name="Text Box 16">
            <a:extLst>
              <a:ext uri="{FF2B5EF4-FFF2-40B4-BE49-F238E27FC236}">
                <a16:creationId xmlns:a16="http://schemas.microsoft.com/office/drawing/2014/main" id="{5DDD672D-87D0-E64F-9DDE-7D5B178CC2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4343400"/>
            <a:ext cx="860425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600">
                <a:latin typeface="Calibri" panose="020F0502020204030204" pitchFamily="34" charset="0"/>
              </a:rPr>
              <a:t>10.0.0.1</a:t>
            </a:r>
          </a:p>
        </p:txBody>
      </p:sp>
      <p:sp>
        <p:nvSpPr>
          <p:cNvPr id="25617" name="Text Box 17">
            <a:extLst>
              <a:ext uri="{FF2B5EF4-FFF2-40B4-BE49-F238E27FC236}">
                <a16:creationId xmlns:a16="http://schemas.microsoft.com/office/drawing/2014/main" id="{2DA9BB13-927B-DD4C-A8F5-1F13A8F96F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71800" y="2438400"/>
            <a:ext cx="1171575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/>
            <a:r>
              <a:rPr lang="en-US" altLang="en-US" sz="1600">
                <a:latin typeface="Calibri" panose="020F0502020204030204" pitchFamily="34" charset="0"/>
              </a:rPr>
              <a:t>192.168.0.1</a:t>
            </a:r>
          </a:p>
        </p:txBody>
      </p:sp>
      <p:sp>
        <p:nvSpPr>
          <p:cNvPr id="25618" name="Text Box 18">
            <a:extLst>
              <a:ext uri="{FF2B5EF4-FFF2-40B4-BE49-F238E27FC236}">
                <a16:creationId xmlns:a16="http://schemas.microsoft.com/office/drawing/2014/main" id="{96AF3699-C6D8-044C-AD24-61ECD7DC3F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71800" y="4343400"/>
            <a:ext cx="1171575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/>
            <a:r>
              <a:rPr lang="en-US" altLang="en-US" sz="1600">
                <a:latin typeface="Calibri" panose="020F0502020204030204" pitchFamily="34" charset="0"/>
              </a:rPr>
              <a:t>192.168.0.2</a:t>
            </a:r>
          </a:p>
        </p:txBody>
      </p:sp>
      <p:sp>
        <p:nvSpPr>
          <p:cNvPr id="9236" name="Text Box 20">
            <a:extLst>
              <a:ext uri="{FF2B5EF4-FFF2-40B4-BE49-F238E27FC236}">
                <a16:creationId xmlns:a16="http://schemas.microsoft.com/office/drawing/2014/main" id="{2139A8D8-E4E5-B84D-BE4F-126CF74218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47800" y="4968875"/>
            <a:ext cx="3152775" cy="1138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tabLst>
                <a:tab pos="858838" algn="l"/>
                <a:tab pos="1376363" algn="l"/>
                <a:tab pos="2398713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tabLst>
                <a:tab pos="858838" algn="l"/>
                <a:tab pos="1376363" algn="l"/>
                <a:tab pos="2398713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tabLst>
                <a:tab pos="858838" algn="l"/>
                <a:tab pos="1376363" algn="l"/>
                <a:tab pos="2398713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tabLst>
                <a:tab pos="858838" algn="l"/>
                <a:tab pos="1376363" algn="l"/>
                <a:tab pos="2398713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tabLst>
                <a:tab pos="858838" algn="l"/>
                <a:tab pos="1376363" algn="l"/>
                <a:tab pos="2398713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858838" algn="l"/>
                <a:tab pos="1376363" algn="l"/>
                <a:tab pos="2398713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858838" algn="l"/>
                <a:tab pos="1376363" algn="l"/>
                <a:tab pos="2398713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858838" algn="l"/>
                <a:tab pos="1376363" algn="l"/>
                <a:tab pos="2398713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858838" algn="l"/>
                <a:tab pos="1376363" algn="l"/>
                <a:tab pos="2398713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200" b="1">
                <a:latin typeface="Calibri" panose="020F0502020204030204" pitchFamily="34" charset="0"/>
              </a:rPr>
              <a:t>Routing Table from Router 1:</a:t>
            </a:r>
          </a:p>
          <a:p>
            <a:pPr eaLnBrk="1" hangingPunct="1"/>
            <a:endParaRPr lang="en-US" altLang="en-US" sz="800" b="1">
              <a:latin typeface="Calibri" panose="020F0502020204030204" pitchFamily="34" charset="0"/>
            </a:endParaRPr>
          </a:p>
          <a:p>
            <a:pPr eaLnBrk="1" hangingPunct="1"/>
            <a:r>
              <a:rPr lang="en-US" altLang="en-US" sz="1200" b="1">
                <a:latin typeface="Calibri" panose="020F0502020204030204" pitchFamily="34" charset="0"/>
              </a:rPr>
              <a:t>Destination	Mask	Next-Hop	Distance</a:t>
            </a:r>
          </a:p>
          <a:p>
            <a:pPr eaLnBrk="1" hangingPunct="1"/>
            <a:r>
              <a:rPr lang="en-US" altLang="en-US" sz="1200" b="1">
                <a:latin typeface="Calibri" panose="020F0502020204030204" pitchFamily="34" charset="0"/>
              </a:rPr>
              <a:t>192.168.0.0	/29	127.0.0.1	0</a:t>
            </a:r>
          </a:p>
          <a:p>
            <a:pPr eaLnBrk="1" hangingPunct="1"/>
            <a:r>
              <a:rPr lang="en-US" altLang="en-US" sz="1200" b="1">
                <a:latin typeface="Calibri" panose="020F0502020204030204" pitchFamily="34" charset="0"/>
              </a:rPr>
              <a:t>10.0.0.1	/32	192.168.0.1	1</a:t>
            </a:r>
          </a:p>
          <a:p>
            <a:pPr eaLnBrk="1" hangingPunct="1"/>
            <a:r>
              <a:rPr lang="en-US" altLang="en-US" sz="1200" b="1">
                <a:latin typeface="Calibri" panose="020F0502020204030204" pitchFamily="34" charset="0"/>
              </a:rPr>
              <a:t>10.0.0.1	/32	192.168.0.2	2</a:t>
            </a:r>
          </a:p>
        </p:txBody>
      </p:sp>
      <p:sp>
        <p:nvSpPr>
          <p:cNvPr id="25620" name="Rectangle 9">
            <a:extLst>
              <a:ext uri="{FF2B5EF4-FFF2-40B4-BE49-F238E27FC236}">
                <a16:creationId xmlns:a16="http://schemas.microsoft.com/office/drawing/2014/main" id="{3CE601CD-DD6A-DC44-A7F7-92E80DAF480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IP anycast in action</a:t>
            </a:r>
          </a:p>
        </p:txBody>
      </p:sp>
      <p:sp>
        <p:nvSpPr>
          <p:cNvPr id="25621" name="Slide Number Placeholder 3">
            <a:extLst>
              <a:ext uri="{FF2B5EF4-FFF2-40B4-BE49-F238E27FC236}">
                <a16:creationId xmlns:a16="http://schemas.microsoft.com/office/drawing/2014/main" id="{15647811-A60F-3845-99BF-788A027D37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D6D8F05E-91A4-4840-BF75-299270BA9B3A}" type="slidenum">
              <a:rPr lang="en-US" altLang="en-US" sz="1200">
                <a:solidFill>
                  <a:srgbClr val="898989"/>
                </a:solidFill>
                <a:latin typeface="Calibri" panose="020F0502020204030204" pitchFamily="34" charset="0"/>
              </a:rPr>
              <a:pPr eaLnBrk="1" hangingPunct="1"/>
              <a:t>9</a:t>
            </a:fld>
            <a:endParaRPr lang="en-US" altLang="en-US" sz="1200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2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92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38" grpId="0" animBg="1"/>
      <p:bldP spid="9236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6154</TotalTime>
  <Words>1923</Words>
  <Application>Microsoft Macintosh PowerPoint</Application>
  <PresentationFormat>On-screen Show (4:3)</PresentationFormat>
  <Paragraphs>402</Paragraphs>
  <Slides>33</Slides>
  <Notes>6</Notes>
  <HiddenSlides>1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43" baseType="lpstr">
      <vt:lpstr>Arial</vt:lpstr>
      <vt:lpstr>ＭＳ Ｐゴシック</vt:lpstr>
      <vt:lpstr>Calibri</vt:lpstr>
      <vt:lpstr>Courier</vt:lpstr>
      <vt:lpstr>Wingdings</vt:lpstr>
      <vt:lpstr>Times</vt:lpstr>
      <vt:lpstr>Courier New</vt:lpstr>
      <vt:lpstr>Times New Roman</vt:lpstr>
      <vt:lpstr>Comic Sans MS</vt:lpstr>
      <vt:lpstr>Office Theme</vt:lpstr>
      <vt:lpstr>Multicast and Anycast</vt:lpstr>
      <vt:lpstr>Outline today</vt:lpstr>
      <vt:lpstr>PowerPoint Presentation</vt:lpstr>
      <vt:lpstr>Limitations of DNS-based failover</vt:lpstr>
      <vt:lpstr>Motivation for IP anycast</vt:lpstr>
      <vt:lpstr>IP anycast in action</vt:lpstr>
      <vt:lpstr>IP anycast in action</vt:lpstr>
      <vt:lpstr>IP anycast in action</vt:lpstr>
      <vt:lpstr>IP anycast in action</vt:lpstr>
      <vt:lpstr>IP anycast in action</vt:lpstr>
      <vt:lpstr>IP anycast in action</vt:lpstr>
      <vt:lpstr>IP anycast in action</vt:lpstr>
      <vt:lpstr>Downsides of IP anycast</vt:lpstr>
      <vt:lpstr>Downsides of IP anycast</vt:lpstr>
      <vt:lpstr>Multicast</vt:lpstr>
      <vt:lpstr>Multicast</vt:lpstr>
      <vt:lpstr>Iterated Unicast</vt:lpstr>
      <vt:lpstr>IP Multicast</vt:lpstr>
      <vt:lpstr>Multicasting messages</vt:lpstr>
      <vt:lpstr>Multicast Tree</vt:lpstr>
      <vt:lpstr>IP multicast in action</vt:lpstr>
      <vt:lpstr>Single vs. Multiple Senders</vt:lpstr>
      <vt:lpstr>Multicast Addresses</vt:lpstr>
      <vt:lpstr>Example Multicast Protocol</vt:lpstr>
      <vt:lpstr>IGMP v1</vt:lpstr>
      <vt:lpstr>IGMP:  Improvements</vt:lpstr>
      <vt:lpstr>IGMP:  Parameters and Design</vt:lpstr>
      <vt:lpstr>IP Multicast is Best Effort</vt:lpstr>
      <vt:lpstr>Challenges for Reliable Multicast</vt:lpstr>
      <vt:lpstr>Scalable Reliable Multicast</vt:lpstr>
      <vt:lpstr>Handling Failure in SRM</vt:lpstr>
      <vt:lpstr>Pragmatic General Multicast (RFC 3208)</vt:lpstr>
      <vt:lpstr>Outline today</vt:lpstr>
    </vt:vector>
  </TitlesOfParts>
  <Manager/>
  <Company> </Company>
  <LinksUpToDate>false</LinksUpToDate>
  <SharedDoc>false</SharedDoc>
  <HyperlinkBase/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multicast</dc:title>
  <dc:subject/>
  <dc:creator>mfreed</dc:creator>
  <cp:keywords/>
  <dc:description/>
  <cp:lastModifiedBy>Freedman</cp:lastModifiedBy>
  <cp:revision>212</cp:revision>
  <dcterms:created xsi:type="dcterms:W3CDTF">2013-03-11T01:14:24Z</dcterms:created>
  <dcterms:modified xsi:type="dcterms:W3CDTF">2020-03-25T04:40:00Z</dcterms:modified>
  <cp:category/>
</cp:coreProperties>
</file>