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1" r:id="rId1"/>
  </p:sldMasterIdLst>
  <p:notesMasterIdLst>
    <p:notesMasterId r:id="rId49"/>
  </p:notesMasterIdLst>
  <p:handoutMasterIdLst>
    <p:handoutMasterId r:id="rId50"/>
  </p:handoutMasterIdLst>
  <p:sldIdLst>
    <p:sldId id="308" r:id="rId2"/>
    <p:sldId id="321" r:id="rId3"/>
    <p:sldId id="315" r:id="rId4"/>
    <p:sldId id="316" r:id="rId5"/>
    <p:sldId id="289" r:id="rId6"/>
    <p:sldId id="317" r:id="rId7"/>
    <p:sldId id="291" r:id="rId8"/>
    <p:sldId id="318" r:id="rId9"/>
    <p:sldId id="319" r:id="rId10"/>
    <p:sldId id="320" r:id="rId11"/>
    <p:sldId id="292" r:id="rId12"/>
    <p:sldId id="261" r:id="rId13"/>
    <p:sldId id="296" r:id="rId14"/>
    <p:sldId id="284" r:id="rId15"/>
    <p:sldId id="285" r:id="rId16"/>
    <p:sldId id="286" r:id="rId17"/>
    <p:sldId id="287" r:id="rId18"/>
    <p:sldId id="290" r:id="rId19"/>
    <p:sldId id="312" r:id="rId20"/>
    <p:sldId id="325" r:id="rId21"/>
    <p:sldId id="324" r:id="rId22"/>
    <p:sldId id="326" r:id="rId23"/>
    <p:sldId id="288" r:id="rId24"/>
    <p:sldId id="259" r:id="rId25"/>
    <p:sldId id="262" r:id="rId26"/>
    <p:sldId id="263" r:id="rId27"/>
    <p:sldId id="264" r:id="rId28"/>
    <p:sldId id="265" r:id="rId29"/>
    <p:sldId id="268" r:id="rId30"/>
    <p:sldId id="269" r:id="rId31"/>
    <p:sldId id="276" r:id="rId32"/>
    <p:sldId id="278" r:id="rId33"/>
    <p:sldId id="270" r:id="rId34"/>
    <p:sldId id="271" r:id="rId35"/>
    <p:sldId id="273" r:id="rId36"/>
    <p:sldId id="279" r:id="rId37"/>
    <p:sldId id="310" r:id="rId38"/>
    <p:sldId id="311" r:id="rId39"/>
    <p:sldId id="322" r:id="rId40"/>
    <p:sldId id="314" r:id="rId41"/>
    <p:sldId id="260" r:id="rId42"/>
    <p:sldId id="298" r:id="rId43"/>
    <p:sldId id="299" r:id="rId44"/>
    <p:sldId id="300" r:id="rId45"/>
    <p:sldId id="301" r:id="rId46"/>
    <p:sldId id="303" r:id="rId47"/>
    <p:sldId id="307" r:id="rId48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anose="02070309020205020404" pitchFamily="49" charset="0"/>
        <a:ea typeface="ＭＳ Ｐゴシック" panose="020B0600070205080204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anose="02070309020205020404" pitchFamily="49" charset="0"/>
        <a:ea typeface="ＭＳ Ｐゴシック" panose="020B0600070205080204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anose="02070309020205020404" pitchFamily="49" charset="0"/>
        <a:ea typeface="ＭＳ Ｐゴシック" panose="020B0600070205080204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anose="02070309020205020404" pitchFamily="49" charset="0"/>
        <a:ea typeface="ＭＳ Ｐゴシック" panose="020B0600070205080204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anose="02070309020205020404" pitchFamily="49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Courier New" panose="02070309020205020404" pitchFamily="49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Courier New" panose="02070309020205020404" pitchFamily="49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Courier New" panose="02070309020205020404" pitchFamily="49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Courier New" panose="02070309020205020404" pitchFamily="49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49"/>
    <p:restoredTop sz="85054"/>
  </p:normalViewPr>
  <p:slideViewPr>
    <p:cSldViewPr>
      <p:cViewPr>
        <p:scale>
          <a:sx n="62" d="100"/>
          <a:sy n="62" d="100"/>
        </p:scale>
        <p:origin x="712" y="5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296"/>
    </p:cViewPr>
    <p:sldLst>
      <p:sld r:id="rId1" collapse="1"/>
    </p:sldLst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276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8A4B1A50-6F13-5E47-A43C-DF71FDF8CF8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7885F56B-5FA5-F143-9839-172108BF426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>
            <a:extLst>
              <a:ext uri="{FF2B5EF4-FFF2-40B4-BE49-F238E27FC236}">
                <a16:creationId xmlns:a16="http://schemas.microsoft.com/office/drawing/2014/main" id="{26872963-9161-2343-A7FA-BFC91ADA7D0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>
            <a:extLst>
              <a:ext uri="{FF2B5EF4-FFF2-40B4-BE49-F238E27FC236}">
                <a16:creationId xmlns:a16="http://schemas.microsoft.com/office/drawing/2014/main" id="{880359F6-9FB3-B346-8344-86F4E65B050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FC7E07F4-F06A-C24B-BB34-ECA7A933F76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>
            <a:extLst>
              <a:ext uri="{FF2B5EF4-FFF2-40B4-BE49-F238E27FC236}">
                <a16:creationId xmlns:a16="http://schemas.microsoft.com/office/drawing/2014/main" id="{72BEE661-52C0-6847-86A4-B09EDEE1D52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>
            <a:extLst>
              <a:ext uri="{FF2B5EF4-FFF2-40B4-BE49-F238E27FC236}">
                <a16:creationId xmlns:a16="http://schemas.microsoft.com/office/drawing/2014/main" id="{5430FAAA-F60C-E243-98F5-0A3EEBF65F3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3AF7A8B5-6C5F-6649-81C2-2F035CF6D36C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6133" name="Rectangle 5">
            <a:extLst>
              <a:ext uri="{FF2B5EF4-FFF2-40B4-BE49-F238E27FC236}">
                <a16:creationId xmlns:a16="http://schemas.microsoft.com/office/drawing/2014/main" id="{F1351C4D-C210-D54E-AD83-FD9C1EE14B4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>
            <a:extLst>
              <a:ext uri="{FF2B5EF4-FFF2-40B4-BE49-F238E27FC236}">
                <a16:creationId xmlns:a16="http://schemas.microsoft.com/office/drawing/2014/main" id="{A870A97C-A100-564A-B353-D511A6D4EA5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>
            <a:extLst>
              <a:ext uri="{FF2B5EF4-FFF2-40B4-BE49-F238E27FC236}">
                <a16:creationId xmlns:a16="http://schemas.microsoft.com/office/drawing/2014/main" id="{80A371CB-3633-6C47-86F9-5DCF7915CA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anose="02020603050405020304" pitchFamily="18" charset="0"/>
              </a:defRPr>
            </a:lvl1pPr>
          </a:lstStyle>
          <a:p>
            <a:fld id="{DF48A8C7-4AA7-0C4A-8889-D9857BE53B5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CEA99776-4922-0B44-B36F-4E487403EA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8A1C721-796B-454A-8121-534D9D755D5D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762272F5-B96C-5A4D-A939-AEE2C485CD1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B4839AD8-3669-E141-BD77-B5EC6A21DB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9C8B8582-21A9-2B43-BF81-B6F8347C30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7A224782-2C45-9645-ABFF-27F51D5CF4A7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14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A9B7DC3A-B328-3F4D-8948-05671D99442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C461EE9E-298D-9D48-9D84-E897FFA8AE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76728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2C1AE2C4-7584-6046-A284-FAF1893AEB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5E6B1CE-77FF-C748-AB34-54BD5431F567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15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B564D517-FB66-A343-841D-D0FA2C0E7B3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508805C7-427B-864C-8BB4-00D17BB45E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19964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195A8FC7-BFB3-804A-A0D8-2210AE161A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136DDB0-4B11-7D45-88A5-13F3738E73BF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16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CF9BDB01-EA83-0945-BE92-D445561E025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1BF21189-5FF8-6042-9353-A60F651595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98952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2A4434C3-17DE-B14F-BBAE-3C2C1ED143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E3DE3A1-E3F1-9D48-9F5B-2440CB271C3D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17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E35B5AD7-B576-254D-A94C-66A5E971D74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B50CD4E7-789D-0F41-916E-A5A848C21D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56510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id="{9656D0F7-653B-4645-B3C0-F56FC316D1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D5A1B095-981B-A34E-B6B6-399EC2C7AC34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18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AC416D32-F6D0-D44E-B519-97E68EEB6C0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D15303B3-1E75-AC4B-A999-55A3B6349B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94134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>
            <a:extLst>
              <a:ext uri="{FF2B5EF4-FFF2-40B4-BE49-F238E27FC236}">
                <a16:creationId xmlns:a16="http://schemas.microsoft.com/office/drawing/2014/main" id="{DB592404-1CE4-E647-B9EA-73D07DC9366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3491" name="Notes Placeholder 2">
            <a:extLst>
              <a:ext uri="{FF2B5EF4-FFF2-40B4-BE49-F238E27FC236}">
                <a16:creationId xmlns:a16="http://schemas.microsoft.com/office/drawing/2014/main" id="{865A7F72-4DD0-284A-BD36-452B7E4471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Tier 1:  UW (no providers)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Which paths:  Orange</a:t>
            </a:r>
          </a:p>
        </p:txBody>
      </p:sp>
      <p:sp>
        <p:nvSpPr>
          <p:cNvPr id="63492" name="Slide Number Placeholder 3">
            <a:extLst>
              <a:ext uri="{FF2B5EF4-FFF2-40B4-BE49-F238E27FC236}">
                <a16:creationId xmlns:a16="http://schemas.microsoft.com/office/drawing/2014/main" id="{456019F7-2DBE-CF4F-948A-86549592A9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7B59DA27-3170-1243-809B-E9AA3439B9F0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19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4473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>
            <a:extLst>
              <a:ext uri="{FF2B5EF4-FFF2-40B4-BE49-F238E27FC236}">
                <a16:creationId xmlns:a16="http://schemas.microsoft.com/office/drawing/2014/main" id="{DB592404-1CE4-E647-B9EA-73D07DC9366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3491" name="Notes Placeholder 2">
            <a:extLst>
              <a:ext uri="{FF2B5EF4-FFF2-40B4-BE49-F238E27FC236}">
                <a16:creationId xmlns:a16="http://schemas.microsoft.com/office/drawing/2014/main" id="{865A7F72-4DD0-284A-BD36-452B7E4471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Tier 1:  UW (no providers)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Which paths:  Orange</a:t>
            </a:r>
          </a:p>
        </p:txBody>
      </p:sp>
      <p:sp>
        <p:nvSpPr>
          <p:cNvPr id="63492" name="Slide Number Placeholder 3">
            <a:extLst>
              <a:ext uri="{FF2B5EF4-FFF2-40B4-BE49-F238E27FC236}">
                <a16:creationId xmlns:a16="http://schemas.microsoft.com/office/drawing/2014/main" id="{456019F7-2DBE-CF4F-948A-86549592A9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7B59DA27-3170-1243-809B-E9AA3439B9F0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20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03168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>
            <a:extLst>
              <a:ext uri="{FF2B5EF4-FFF2-40B4-BE49-F238E27FC236}">
                <a16:creationId xmlns:a16="http://schemas.microsoft.com/office/drawing/2014/main" id="{DB592404-1CE4-E647-B9EA-73D07DC9366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3491" name="Notes Placeholder 2">
            <a:extLst>
              <a:ext uri="{FF2B5EF4-FFF2-40B4-BE49-F238E27FC236}">
                <a16:creationId xmlns:a16="http://schemas.microsoft.com/office/drawing/2014/main" id="{865A7F72-4DD0-284A-BD36-452B7E4471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Tier 1:  UW (no providers)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Which paths:  Orange</a:t>
            </a:r>
          </a:p>
        </p:txBody>
      </p:sp>
      <p:sp>
        <p:nvSpPr>
          <p:cNvPr id="63492" name="Slide Number Placeholder 3">
            <a:extLst>
              <a:ext uri="{FF2B5EF4-FFF2-40B4-BE49-F238E27FC236}">
                <a16:creationId xmlns:a16="http://schemas.microsoft.com/office/drawing/2014/main" id="{456019F7-2DBE-CF4F-948A-86549592A9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7B59DA27-3170-1243-809B-E9AA3439B9F0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21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3619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>
            <a:extLst>
              <a:ext uri="{FF2B5EF4-FFF2-40B4-BE49-F238E27FC236}">
                <a16:creationId xmlns:a16="http://schemas.microsoft.com/office/drawing/2014/main" id="{DB592404-1CE4-E647-B9EA-73D07DC9366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3491" name="Notes Placeholder 2">
            <a:extLst>
              <a:ext uri="{FF2B5EF4-FFF2-40B4-BE49-F238E27FC236}">
                <a16:creationId xmlns:a16="http://schemas.microsoft.com/office/drawing/2014/main" id="{865A7F72-4DD0-284A-BD36-452B7E4471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Tier 1:  UW (no providers)</a:t>
            </a:r>
          </a:p>
          <a:p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Which paths:  Orange</a:t>
            </a:r>
          </a:p>
        </p:txBody>
      </p:sp>
      <p:sp>
        <p:nvSpPr>
          <p:cNvPr id="63492" name="Slide Number Placeholder 3">
            <a:extLst>
              <a:ext uri="{FF2B5EF4-FFF2-40B4-BE49-F238E27FC236}">
                <a16:creationId xmlns:a16="http://schemas.microsoft.com/office/drawing/2014/main" id="{456019F7-2DBE-CF4F-948A-86549592A9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7B59DA27-3170-1243-809B-E9AA3439B9F0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22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6194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>
            <a:extLst>
              <a:ext uri="{FF2B5EF4-FFF2-40B4-BE49-F238E27FC236}">
                <a16:creationId xmlns:a16="http://schemas.microsoft.com/office/drawing/2014/main" id="{B4B40844-95F1-3840-9486-6A3722C735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6886EB5-07AB-7848-B3D9-0F066BA319D1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23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65539" name="Rectangle 2">
            <a:extLst>
              <a:ext uri="{FF2B5EF4-FFF2-40B4-BE49-F238E27FC236}">
                <a16:creationId xmlns:a16="http://schemas.microsoft.com/office/drawing/2014/main" id="{E9FC0FF2-F9F6-AD46-BD69-1CFCCE86E34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>
            <a:extLst>
              <a:ext uri="{FF2B5EF4-FFF2-40B4-BE49-F238E27FC236}">
                <a16:creationId xmlns:a16="http://schemas.microsoft.com/office/drawing/2014/main" id="{7BE4A57A-F46B-3340-84B6-1F52EDC0A1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491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>
            <a:extLst>
              <a:ext uri="{FF2B5EF4-FFF2-40B4-BE49-F238E27FC236}">
                <a16:creationId xmlns:a16="http://schemas.microsoft.com/office/drawing/2014/main" id="{AAED2DD4-5D21-FB46-AEC8-64004C17E3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4C629C0-8FD1-2F4D-B283-31BE6AA5620F}" type="slidenum">
              <a:rPr lang="en-US" altLang="en-US" sz="1300" b="0">
                <a:latin typeface="Times" pitchFamily="2" charset="0"/>
              </a:rPr>
              <a:pPr eaLnBrk="1" hangingPunct="1"/>
              <a:t>4</a:t>
            </a:fld>
            <a:endParaRPr lang="en-US" altLang="en-US" sz="1300" b="0">
              <a:latin typeface="Times" pitchFamily="2" charset="0"/>
            </a:endParaRPr>
          </a:p>
        </p:txBody>
      </p:sp>
      <p:sp>
        <p:nvSpPr>
          <p:cNvPr id="83971" name="Rectangle 2">
            <a:extLst>
              <a:ext uri="{FF2B5EF4-FFF2-40B4-BE49-F238E27FC236}">
                <a16:creationId xmlns:a16="http://schemas.microsoft.com/office/drawing/2014/main" id="{AA7D7327-D718-994F-A2A7-C16D32FF47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>
            <a:extLst>
              <a:ext uri="{FF2B5EF4-FFF2-40B4-BE49-F238E27FC236}">
                <a16:creationId xmlns:a16="http://schemas.microsoft.com/office/drawing/2014/main" id="{08285595-F5F7-C84D-95A2-4D28D31A11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721844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39FD00E3-735B-8D42-A93B-44A5EB9AEC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40A1359-9D75-2947-9E9F-F90089874290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25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08284ADB-7203-D345-A3EC-A7729EE3ECF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D319A02B-80A5-AA44-A0B6-2B55F29167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28B9A3F3-CB10-6F49-8981-4BDC09DF6F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756AD1C-3289-BC49-8FB6-F647DFEBF300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26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FA5A2ADB-F74D-E84D-BFD8-D021EA37C6E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A21E0E3F-7A53-A144-B66F-27C7C1D7A3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B4176B6A-3849-4F48-AE2A-249102F7B6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F601151-20F3-B14F-AE72-0874E7430DA7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27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32BB852D-915A-BE41-862E-9DE9617E8BC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23F09DB1-00E9-C74C-942F-C9ED6988DA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35B556D3-6C9E-7345-A466-12CB3C930F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FB0C006-FE18-3F44-93F4-F1F8B3563538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28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A3A3630A-E3CD-EF49-B015-E08C16B725E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6FA07F5A-D908-6F43-8D7F-6C8A7DFEFB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EF632AB6-3D04-9E4D-9389-2F11082A29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20F9D80-5511-E440-B9F5-FFB59923AA0A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29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6B373E07-1AA4-A042-8AA0-B47D0E303C6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7FCB8DA0-8543-8740-9737-072D88EEA5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DD70A5E9-C1DD-0746-A638-FAF3D7F882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D5B92436-EE8A-2841-83A2-76B6583D778F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33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4E82DC49-D98C-DA4E-9B04-ADE38DCD2DE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1B405978-7C69-CE45-A403-FF485F44C0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0AC583E5-FA9C-3447-9850-752F0BCDB5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B151DEB-C7B6-C743-8AF4-C6C9F3691645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34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DDE450DE-235B-EF47-B263-F75EAAAF592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D84CC0FF-BBF9-7D41-BB5D-3202286D8C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E6B3357C-3077-8F41-B8B9-7E1BD6AC56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4093523-6BEB-4F48-9DF7-A1A981655FDD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35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3E79A566-E475-DE42-A369-4AEDDB6BFB1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75B81126-EC4E-EF49-B283-5DD5E279E0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69C8A231-4390-4C41-9286-B95F8EABD6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FDA9394-EBBD-D84C-B220-5D0EE771C182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36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823B9C9A-B8C6-BC46-AF84-572631CB295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50D2F761-5C7A-C643-B164-CE36FB3DA0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01020CFC-7D7C-6745-BE58-236E784448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4ECAABD-0936-2D4C-93CC-E2B1A687B991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37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A282BE45-F42E-3C4E-AAC0-55BCEE4450F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20F65A5C-E05C-174E-BD5C-B27119396A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>
            <a:extLst>
              <a:ext uri="{FF2B5EF4-FFF2-40B4-BE49-F238E27FC236}">
                <a16:creationId xmlns:a16="http://schemas.microsoft.com/office/drawing/2014/main" id="{817007ED-0480-6146-AC11-F9FF7788C0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ADC3611-354D-934B-AD38-C260A9FBA487}" type="slidenum">
              <a:rPr lang="en-US" altLang="en-US" sz="1300" b="0">
                <a:latin typeface="Times" pitchFamily="2" charset="0"/>
              </a:rPr>
              <a:pPr eaLnBrk="1" hangingPunct="1"/>
              <a:t>5</a:t>
            </a:fld>
            <a:endParaRPr lang="en-US" altLang="en-US" sz="1300" b="0">
              <a:latin typeface="Times" pitchFamily="2" charset="0"/>
            </a:endParaRPr>
          </a:p>
        </p:txBody>
      </p:sp>
      <p:sp>
        <p:nvSpPr>
          <p:cNvPr id="86019" name="Rectangle 2">
            <a:extLst>
              <a:ext uri="{FF2B5EF4-FFF2-40B4-BE49-F238E27FC236}">
                <a16:creationId xmlns:a16="http://schemas.microsoft.com/office/drawing/2014/main" id="{1E610596-178E-B848-8C12-E5A454FD1E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>
            <a:extLst>
              <a:ext uri="{FF2B5EF4-FFF2-40B4-BE49-F238E27FC236}">
                <a16:creationId xmlns:a16="http://schemas.microsoft.com/office/drawing/2014/main" id="{13642C1E-B793-494C-9D92-29BE484268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376044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EC93758D-7FC3-1346-A4BE-9751EF7155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5E0F7EC-51B2-D444-98F5-9F67AC580289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38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076E06AF-EB57-3A4A-860B-3EC8D0FB516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2974975" y="550863"/>
            <a:ext cx="3654425" cy="2741612"/>
          </a:xfrm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20E9BED9-8F42-C749-BAA7-D603681CE3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79327" y="3473752"/>
            <a:ext cx="7042547" cy="329111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76" tIns="47688" rIns="95376" bIns="47688"/>
          <a:lstStyle/>
          <a:p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Questions:  </a:t>
            </a:r>
          </a:p>
          <a:p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FIB of size:  TRUE</a:t>
            </a:r>
          </a:p>
          <a:p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Point to neighbor ISP:  False (point to next hop internal router)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EC93758D-7FC3-1346-A4BE-9751EF7155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5E0F7EC-51B2-D444-98F5-9F67AC580289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39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076E06AF-EB57-3A4A-860B-3EC8D0FB516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2974975" y="550863"/>
            <a:ext cx="3654425" cy="2741612"/>
          </a:xfrm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20E9BED9-8F42-C749-BAA7-D603681CE3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79327" y="3473752"/>
            <a:ext cx="7042547" cy="329111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76" tIns="47688" rIns="95376" bIns="47688"/>
          <a:lstStyle/>
          <a:p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Questions:  </a:t>
            </a:r>
          </a:p>
          <a:p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FIB of size:  TRUE</a:t>
            </a:r>
          </a:p>
          <a:p>
            <a:r>
              <a:rPr lang="en-US" altLang="en-US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Point to neighbor ISP:  False (point to next hop internal router)</a:t>
            </a:r>
          </a:p>
        </p:txBody>
      </p:sp>
    </p:spTree>
    <p:extLst>
      <p:ext uri="{BB962C8B-B14F-4D97-AF65-F5344CB8AC3E}">
        <p14:creationId xmlns:p14="http://schemas.microsoft.com/office/powerpoint/2010/main" val="212187240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5594DB33-6675-7F46-8F15-653D596F2F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B3FB9D6-3773-9A48-8FAC-F850AAADAAD4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40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6C38AB52-1969-7E46-916C-18EEF8F1FA1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2974975" y="550863"/>
            <a:ext cx="3654425" cy="2741612"/>
          </a:xfrm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2B5C56F6-E32B-9B4B-855F-F0084F0C0B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79327" y="3473752"/>
            <a:ext cx="7042547" cy="329111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76" tIns="47688" rIns="95376" bIns="47688"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>
            <a:extLst>
              <a:ext uri="{FF2B5EF4-FFF2-40B4-BE49-F238E27FC236}">
                <a16:creationId xmlns:a16="http://schemas.microsoft.com/office/drawing/2014/main" id="{A27B0AEE-BDD0-DF49-AD23-5585AE320DA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8611" name="Notes Placeholder 2">
            <a:extLst>
              <a:ext uri="{FF2B5EF4-FFF2-40B4-BE49-F238E27FC236}">
                <a16:creationId xmlns:a16="http://schemas.microsoft.com/office/drawing/2014/main" id="{DBDB1A7E-065B-EA4D-8B13-336E1C87BC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68612" name="Slide Number Placeholder 3">
            <a:extLst>
              <a:ext uri="{FF2B5EF4-FFF2-40B4-BE49-F238E27FC236}">
                <a16:creationId xmlns:a16="http://schemas.microsoft.com/office/drawing/2014/main" id="{D3C08286-2B61-7B4B-B3BC-0335C2BBC5B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7775527-0892-4C46-9687-43F7E43A3981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42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>
            <a:extLst>
              <a:ext uri="{FF2B5EF4-FFF2-40B4-BE49-F238E27FC236}">
                <a16:creationId xmlns:a16="http://schemas.microsoft.com/office/drawing/2014/main" id="{2652C699-38E8-844A-8C95-0F02EDA102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4F1435DC-D58B-184C-9F8D-7902271274CA}" type="slidenum">
              <a:rPr lang="en-US" altLang="en-US" sz="1300" b="0">
                <a:latin typeface="Times" pitchFamily="2" charset="0"/>
              </a:rPr>
              <a:pPr eaLnBrk="1" hangingPunct="1"/>
              <a:t>6</a:t>
            </a:fld>
            <a:endParaRPr lang="en-US" altLang="en-US" sz="1300" b="0">
              <a:latin typeface="Times" pitchFamily="2" charset="0"/>
            </a:endParaRPr>
          </a:p>
        </p:txBody>
      </p:sp>
      <p:sp>
        <p:nvSpPr>
          <p:cNvPr id="88067" name="Rectangle 2">
            <a:extLst>
              <a:ext uri="{FF2B5EF4-FFF2-40B4-BE49-F238E27FC236}">
                <a16:creationId xmlns:a16="http://schemas.microsoft.com/office/drawing/2014/main" id="{323FC043-11B8-3A42-BDDD-C516D8FF9B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>
            <a:extLst>
              <a:ext uri="{FF2B5EF4-FFF2-40B4-BE49-F238E27FC236}">
                <a16:creationId xmlns:a16="http://schemas.microsoft.com/office/drawing/2014/main" id="{1E213264-8231-5248-AD4E-47F3E58472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98714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>
            <a:extLst>
              <a:ext uri="{FF2B5EF4-FFF2-40B4-BE49-F238E27FC236}">
                <a16:creationId xmlns:a16="http://schemas.microsoft.com/office/drawing/2014/main" id="{F4E4BFC2-0D4A-F64B-867A-D35DA8A556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F62CACE-7AD0-4A4A-9684-F1A2BF476C74}" type="slidenum">
              <a:rPr lang="en-US" altLang="en-US" sz="1300" b="0">
                <a:latin typeface="Times" pitchFamily="2" charset="0"/>
              </a:rPr>
              <a:pPr eaLnBrk="1" hangingPunct="1"/>
              <a:t>7</a:t>
            </a:fld>
            <a:endParaRPr lang="en-US" altLang="en-US" sz="1300" b="0">
              <a:latin typeface="Times" pitchFamily="2" charset="0"/>
            </a:endParaRPr>
          </a:p>
        </p:txBody>
      </p:sp>
      <p:sp>
        <p:nvSpPr>
          <p:cNvPr id="90115" name="Rectangle 2">
            <a:extLst>
              <a:ext uri="{FF2B5EF4-FFF2-40B4-BE49-F238E27FC236}">
                <a16:creationId xmlns:a16="http://schemas.microsoft.com/office/drawing/2014/main" id="{0660673F-A14E-0849-9F54-F932B74AFF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>
            <a:extLst>
              <a:ext uri="{FF2B5EF4-FFF2-40B4-BE49-F238E27FC236}">
                <a16:creationId xmlns:a16="http://schemas.microsoft.com/office/drawing/2014/main" id="{2D8C2437-F9BA-2747-80D9-9D8C20F8BC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62374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>
            <a:extLst>
              <a:ext uri="{FF2B5EF4-FFF2-40B4-BE49-F238E27FC236}">
                <a16:creationId xmlns:a16="http://schemas.microsoft.com/office/drawing/2014/main" id="{F4E4BFC2-0D4A-F64B-867A-D35DA8A556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F62CACE-7AD0-4A4A-9684-F1A2BF476C74}" type="slidenum">
              <a:rPr lang="en-US" altLang="en-US" sz="1300" b="0">
                <a:latin typeface="Times" pitchFamily="2" charset="0"/>
              </a:rPr>
              <a:pPr eaLnBrk="1" hangingPunct="1"/>
              <a:t>8</a:t>
            </a:fld>
            <a:endParaRPr lang="en-US" altLang="en-US" sz="1300" b="0">
              <a:latin typeface="Times" pitchFamily="2" charset="0"/>
            </a:endParaRPr>
          </a:p>
        </p:txBody>
      </p:sp>
      <p:sp>
        <p:nvSpPr>
          <p:cNvPr id="90115" name="Rectangle 2">
            <a:extLst>
              <a:ext uri="{FF2B5EF4-FFF2-40B4-BE49-F238E27FC236}">
                <a16:creationId xmlns:a16="http://schemas.microsoft.com/office/drawing/2014/main" id="{0660673F-A14E-0849-9F54-F932B74AFF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>
            <a:extLst>
              <a:ext uri="{FF2B5EF4-FFF2-40B4-BE49-F238E27FC236}">
                <a16:creationId xmlns:a16="http://schemas.microsoft.com/office/drawing/2014/main" id="{2D8C2437-F9BA-2747-80D9-9D8C20F8BC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82553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>
            <a:extLst>
              <a:ext uri="{FF2B5EF4-FFF2-40B4-BE49-F238E27FC236}">
                <a16:creationId xmlns:a16="http://schemas.microsoft.com/office/drawing/2014/main" id="{C0202D8A-598F-094A-B978-BC90EFBF2B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E75658F-99C1-8644-B376-338EA4F34BC4}" type="slidenum">
              <a:rPr lang="en-US" altLang="en-US" sz="1300" b="0">
                <a:latin typeface="Times" pitchFamily="2" charset="0"/>
              </a:rPr>
              <a:pPr eaLnBrk="1" hangingPunct="1"/>
              <a:t>9</a:t>
            </a:fld>
            <a:endParaRPr lang="en-US" altLang="en-US" sz="1300" b="0">
              <a:latin typeface="Times" pitchFamily="2" charset="0"/>
            </a:endParaRPr>
          </a:p>
        </p:txBody>
      </p:sp>
      <p:sp>
        <p:nvSpPr>
          <p:cNvPr id="92163" name="Rectangle 2">
            <a:extLst>
              <a:ext uri="{FF2B5EF4-FFF2-40B4-BE49-F238E27FC236}">
                <a16:creationId xmlns:a16="http://schemas.microsoft.com/office/drawing/2014/main" id="{69B6D0B7-85D2-E044-8C00-5EAEE4D8A6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>
            <a:extLst>
              <a:ext uri="{FF2B5EF4-FFF2-40B4-BE49-F238E27FC236}">
                <a16:creationId xmlns:a16="http://schemas.microsoft.com/office/drawing/2014/main" id="{46E3A03E-66E5-0F4D-A472-9A89FF3B07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04403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>
            <a:extLst>
              <a:ext uri="{FF2B5EF4-FFF2-40B4-BE49-F238E27FC236}">
                <a16:creationId xmlns:a16="http://schemas.microsoft.com/office/drawing/2014/main" id="{BC8F970A-E0BD-DF48-A402-772260ED21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764601A-0427-B142-944F-B7E19F67BBC7}" type="slidenum">
              <a:rPr lang="en-US" altLang="en-US" sz="1300" b="0">
                <a:latin typeface="Times" pitchFamily="2" charset="0"/>
              </a:rPr>
              <a:pPr eaLnBrk="1" hangingPunct="1"/>
              <a:t>10</a:t>
            </a:fld>
            <a:endParaRPr lang="en-US" altLang="en-US" sz="1300" b="0">
              <a:latin typeface="Times" pitchFamily="2" charset="0"/>
            </a:endParaRPr>
          </a:p>
        </p:txBody>
      </p:sp>
      <p:sp>
        <p:nvSpPr>
          <p:cNvPr id="94211" name="Rectangle 2">
            <a:extLst>
              <a:ext uri="{FF2B5EF4-FFF2-40B4-BE49-F238E27FC236}">
                <a16:creationId xmlns:a16="http://schemas.microsoft.com/office/drawing/2014/main" id="{3472B13C-1018-E244-8105-3937F6967B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>
            <a:extLst>
              <a:ext uri="{FF2B5EF4-FFF2-40B4-BE49-F238E27FC236}">
                <a16:creationId xmlns:a16="http://schemas.microsoft.com/office/drawing/2014/main" id="{881C3AF4-9011-624B-BDB8-423E6DD740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59636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>
            <a:extLst>
              <a:ext uri="{FF2B5EF4-FFF2-40B4-BE49-F238E27FC236}">
                <a16:creationId xmlns:a16="http://schemas.microsoft.com/office/drawing/2014/main" id="{6F3BE3F5-357C-2C4D-A02D-00E3F22648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3DFEFB8-2F2E-2C4F-BFEB-E5CBF4F15DD9}" type="slidenum">
              <a:rPr lang="en-US" altLang="en-US" sz="1300" b="0">
                <a:latin typeface="Times" pitchFamily="2" charset="0"/>
              </a:rPr>
              <a:pPr eaLnBrk="1" hangingPunct="1"/>
              <a:t>11</a:t>
            </a:fld>
            <a:endParaRPr lang="en-US" altLang="en-US" sz="1300" b="0">
              <a:latin typeface="Times" pitchFamily="2" charset="0"/>
            </a:endParaRPr>
          </a:p>
        </p:txBody>
      </p:sp>
      <p:sp>
        <p:nvSpPr>
          <p:cNvPr id="96259" name="Rectangle 2">
            <a:extLst>
              <a:ext uri="{FF2B5EF4-FFF2-40B4-BE49-F238E27FC236}">
                <a16:creationId xmlns:a16="http://schemas.microsoft.com/office/drawing/2014/main" id="{E8759F1D-1747-824D-A496-D3058DC666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>
            <a:extLst>
              <a:ext uri="{FF2B5EF4-FFF2-40B4-BE49-F238E27FC236}">
                <a16:creationId xmlns:a16="http://schemas.microsoft.com/office/drawing/2014/main" id="{EB25F38D-BB86-DF4D-953F-DB5E47FB6F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63505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28BE42-8953-5C45-88E5-5BE200C58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4B6865-A37F-894B-BAC0-D16576684448}" type="datetime1">
              <a:rPr lang="en-US" altLang="en-US"/>
              <a:pPr/>
              <a:t>3/8/20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EB4E30-7EC3-3C4C-AF73-D82CF051D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D11CA7-6112-BA4D-B3A3-40B737403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2053B5-62A1-5F43-80BA-792DDAFDCA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2346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51D83-1EED-CE45-B42A-105F3BA06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EC558D-432A-5144-8602-BF7CD8F80167}" type="datetime1">
              <a:rPr lang="en-US" altLang="en-US"/>
              <a:pPr/>
              <a:t>3/8/20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D9AD14-7F0C-8A42-B072-DFC8162AB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76C687-F34D-3947-BD47-B9F6B31B0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BC5164-1C83-D643-ACEB-A2A4C5F53B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5964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7B5635-A984-1C43-919A-571F975AB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50B830-7423-6243-B7D5-972EC1FC2577}" type="datetime1">
              <a:rPr lang="en-US" altLang="en-US"/>
              <a:pPr/>
              <a:t>3/8/20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4EB94B-DA79-D649-81DA-1039C0288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54F5DF-48AD-684B-94E7-48AD1C334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CDB9CC-D653-EC4C-BDD8-FD8ED3343C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13255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069263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19200"/>
            <a:ext cx="41529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62500" y="1219200"/>
            <a:ext cx="4152900" cy="2667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62500" y="4038600"/>
            <a:ext cx="4152900" cy="2667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FA1F19-C920-6A49-9564-FCA49A5CB31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001000" y="6324600"/>
            <a:ext cx="914400" cy="381000"/>
          </a:xfrm>
        </p:spPr>
        <p:txBody>
          <a:bodyPr/>
          <a:lstStyle>
            <a:lvl1pPr>
              <a:defRPr/>
            </a:lvl1pPr>
          </a:lstStyle>
          <a:p>
            <a:fld id="{B03383CC-DD50-3C43-A095-F0D085313B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60363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069263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19200"/>
            <a:ext cx="41529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219200"/>
            <a:ext cx="41529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78871F-679F-F144-B529-B843E95508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001000" y="6324600"/>
            <a:ext cx="914400" cy="381000"/>
          </a:xfrm>
        </p:spPr>
        <p:txBody>
          <a:bodyPr/>
          <a:lstStyle>
            <a:lvl1pPr>
              <a:defRPr/>
            </a:lvl1pPr>
          </a:lstStyle>
          <a:p>
            <a:fld id="{729D1EC2-A961-3C45-8638-7785E6CDD5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24685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069263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1529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62500" y="1219200"/>
            <a:ext cx="41529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29197A-2BF3-B844-B4BD-CB63658BC0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001000" y="6324600"/>
            <a:ext cx="914400" cy="381000"/>
          </a:xfrm>
        </p:spPr>
        <p:txBody>
          <a:bodyPr/>
          <a:lstStyle>
            <a:lvl1pPr>
              <a:defRPr/>
            </a:lvl1pPr>
          </a:lstStyle>
          <a:p>
            <a:fld id="{4A7DD2DF-5F60-0E43-BD18-3CA7F48463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3852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17F0EC-10F7-F743-A375-597D84083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B0341E-48FF-6546-BEB4-7B8EC250A88E}" type="datetime1">
              <a:rPr lang="en-US" altLang="en-US"/>
              <a:pPr/>
              <a:t>3/8/20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538A5-3B04-534D-9BAA-8733CBE8A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DEB48B-EFDA-3649-8D4C-0E2F9268A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517D87-7E5F-9543-B472-E649A374E6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4187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8A8BE3-8A18-B646-B13A-30BCE76EB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030F106-266D-9A4B-B557-103CF498B703}" type="datetime1">
              <a:rPr lang="en-US" altLang="en-US"/>
              <a:pPr/>
              <a:t>3/8/20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DD2844-0B40-0340-A973-887A07FBC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AE2790-6A9E-F04E-8E1F-D5FF6E53F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D50344-2BF4-9544-ABB2-8D7457B3CE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7465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19A03D7-5729-8E41-A81F-24C4C45E5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53D35B-0F2A-FA42-852B-77A55172BEA0}" type="datetime1">
              <a:rPr lang="en-US" altLang="en-US"/>
              <a:pPr/>
              <a:t>3/8/20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1535E15-2852-CE46-A56E-F6836D1F6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46919DB-A80D-7148-B809-C0A7E8CF5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7BB91B-DA2F-3642-93A7-E118D32E6E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807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45A79F8-6C9E-F643-8B53-E02B9CA2D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15B7D5-5A0A-5348-B51B-9067DA145EA0}" type="datetime1">
              <a:rPr lang="en-US" altLang="en-US"/>
              <a:pPr/>
              <a:t>3/8/20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BB39B3D-7E6F-BC46-8C21-633D0A73C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1474811-00FC-2843-9103-DFC046FAF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1F58F5-3FA4-F448-9C7F-A3E27A6AD0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0177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606AA48-01C8-3142-889F-079A8CAC0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A4E692-7979-964F-AE4B-4FCD628C8F9B}" type="datetime1">
              <a:rPr lang="en-US" altLang="en-US"/>
              <a:pPr/>
              <a:t>3/8/20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31EEAE5-1DA0-AC46-84E7-06C75CA10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AF247AB-851F-3044-AD3F-46A0B860A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AA2BB9-F25F-6C46-9D92-0DF36B1E8E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3906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F2EE6D0-8695-9E47-B0F8-8799C150C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E60767-141D-7F43-BC57-323CAC713B82}" type="datetime1">
              <a:rPr lang="en-US" altLang="en-US"/>
              <a:pPr/>
              <a:t>3/8/20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0D8FE5A-F1E3-F744-8130-342C082F2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01044E4-935C-A545-B4E4-F01A83B6F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9F996D-A97B-6845-BBB7-AE1C526B92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7149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175C995-95DD-1C44-94E4-C7F057CAD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E5C487-3B7B-BA4A-9667-F23A45D88853}" type="datetime1">
              <a:rPr lang="en-US" altLang="en-US"/>
              <a:pPr/>
              <a:t>3/8/20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86BA730-09C2-BC44-8ACA-A080A7CD7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71C7261-D385-0F43-A604-3B3A90FE7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ADC2C3-C8E0-CD40-902F-33133CA4F7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0376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200FF93-2E70-A14B-B533-C62B44907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290D80-58FA-9946-94D6-19CC2B0FA6B7}" type="datetime1">
              <a:rPr lang="en-US" altLang="en-US"/>
              <a:pPr/>
              <a:t>3/8/20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9B34860-D8F1-5244-A3B5-1D7DC359C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25B5433-7788-8B4B-86C2-6577360D1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BC3FD4-8C1B-D444-8C14-E5C4109EB8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8459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DE55434-7531-F54D-83E9-DAF7E3FF94C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E3C3D09-DB96-0C4B-B48F-73A4E06680F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81000" y="1219200"/>
            <a:ext cx="8534400" cy="490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44F178-F156-824C-9C44-4319BDBAF0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898989"/>
                </a:solidFill>
              </a:defRPr>
            </a:lvl1pPr>
          </a:lstStyle>
          <a:p>
            <a:fld id="{A024BA79-DACD-FA4C-B214-C43CF41FF7BF}" type="datetime1">
              <a:rPr lang="en-US" altLang="en-US"/>
              <a:pPr/>
              <a:t>3/8/20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009C6F-E46C-8C46-A37C-3FD1135A89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ourier New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7C026C-499D-4A46-9A09-BD07BADB6C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E08AC6CC-1350-FA4B-9894-447AE3DB254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6" r:id="rId1"/>
    <p:sldLayoutId id="2147484277" r:id="rId2"/>
    <p:sldLayoutId id="2147484278" r:id="rId3"/>
    <p:sldLayoutId id="2147484279" r:id="rId4"/>
    <p:sldLayoutId id="2147484280" r:id="rId5"/>
    <p:sldLayoutId id="2147484281" r:id="rId6"/>
    <p:sldLayoutId id="2147484282" r:id="rId7"/>
    <p:sldLayoutId id="2147484283" r:id="rId8"/>
    <p:sldLayoutId id="2147484284" r:id="rId9"/>
    <p:sldLayoutId id="2147484285" r:id="rId10"/>
    <p:sldLayoutId id="2147484286" r:id="rId11"/>
    <p:sldLayoutId id="2147484287" r:id="rId12"/>
    <p:sldLayoutId id="2147484288" r:id="rId13"/>
    <p:sldLayoutId id="2147484289" r:id="rId14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000090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800000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file:////Users/mfreed/teaching/cos461/Desktop/spring10-cos461-exam2.doc!OLE_LINK1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png"/><Relationship Id="rId4" Type="http://schemas.openxmlformats.org/officeDocument/2006/relationships/oleObject" Target="file:////Users/mfreed/teaching/cos461/Desktop/spring10-cos461-exam2.doc!OLE_LINK1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png"/><Relationship Id="rId4" Type="http://schemas.openxmlformats.org/officeDocument/2006/relationships/oleObject" Target="file:////Users/mfreed/teaching/cos461/Desktop/spring10-cos461-exam2.doc!OLE_LINK1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png"/><Relationship Id="rId4" Type="http://schemas.openxmlformats.org/officeDocument/2006/relationships/oleObject" Target="file:////Users/mfreed/teaching/cos461/Desktop/spring10-cos461-exam2.doc!OLE_LINK1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png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5.png"/><Relationship Id="rId4" Type="http://schemas.openxmlformats.org/officeDocument/2006/relationships/oleObject" Target="../embeddings/oleObject3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4B6FC7AB-EE4A-8F40-8E77-E579CDF0F1B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006" y="2689698"/>
            <a:ext cx="7772400" cy="1752600"/>
          </a:xfrm>
        </p:spPr>
        <p:txBody>
          <a:bodyPr/>
          <a:lstStyle/>
          <a:p>
            <a:pPr eaLnBrk="1" hangingPunct="1"/>
            <a:r>
              <a:rPr lang="en-US" altLang="en-US" sz="4800" dirty="0">
                <a:ea typeface="ＭＳ Ｐゴシック" panose="020B0600070205080204" pitchFamily="34" charset="-128"/>
              </a:rPr>
              <a:t>Interdomain Routing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849517D7-2758-F041-AF65-7191B3C2F06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4542744"/>
            <a:ext cx="9144000" cy="2010455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000090"/>
                </a:solidFill>
                <a:ea typeface="ＭＳ Ｐゴシック" panose="020B0600070205080204" pitchFamily="34" charset="-128"/>
              </a:rPr>
              <a:t>Mike Freedman</a:t>
            </a:r>
          </a:p>
          <a:p>
            <a:pPr eaLnBrk="1" hangingPunct="1"/>
            <a:r>
              <a:rPr lang="en-US" altLang="en-US" dirty="0">
                <a:solidFill>
                  <a:srgbClr val="000090"/>
                </a:solidFill>
                <a:ea typeface="ＭＳ Ｐゴシック" panose="020B0600070205080204" pitchFamily="34" charset="-128"/>
              </a:rPr>
              <a:t>COS 461: Computer Networks</a:t>
            </a:r>
          </a:p>
          <a:p>
            <a:pPr eaLnBrk="1" hangingPunct="1"/>
            <a:endParaRPr lang="en-US" altLang="en-US" sz="2600" dirty="0">
              <a:solidFill>
                <a:srgbClr val="262626"/>
              </a:solidFill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600" dirty="0">
                <a:solidFill>
                  <a:srgbClr val="262626"/>
                </a:solidFill>
                <a:ea typeface="ＭＳ Ｐゴシック" panose="020B0600070205080204" pitchFamily="34" charset="-128"/>
              </a:rPr>
              <a:t>http://</a:t>
            </a:r>
            <a:r>
              <a:rPr lang="en-US" altLang="en-US" sz="2600" dirty="0" err="1">
                <a:solidFill>
                  <a:srgbClr val="262626"/>
                </a:solidFill>
                <a:ea typeface="ＭＳ Ｐゴシック" panose="020B0600070205080204" pitchFamily="34" charset="-128"/>
              </a:rPr>
              <a:t>www.cs.princeton.edu</a:t>
            </a:r>
            <a:r>
              <a:rPr lang="en-US" altLang="en-US" sz="2600" dirty="0">
                <a:solidFill>
                  <a:srgbClr val="262626"/>
                </a:solidFill>
                <a:ea typeface="ＭＳ Ｐゴシック" panose="020B0600070205080204" pitchFamily="34" charset="-128"/>
              </a:rPr>
              <a:t>/courses/archive/spr20/cos461/</a:t>
            </a:r>
          </a:p>
        </p:txBody>
      </p:sp>
      <p:grpSp>
        <p:nvGrpSpPr>
          <p:cNvPr id="5" name="Group 24">
            <a:extLst>
              <a:ext uri="{FF2B5EF4-FFF2-40B4-BE49-F238E27FC236}">
                <a16:creationId xmlns:a16="http://schemas.microsoft.com/office/drawing/2014/main" id="{6E2EA5E2-F996-B34B-8225-50C9DFFAB1B0}"/>
              </a:ext>
            </a:extLst>
          </p:cNvPr>
          <p:cNvGrpSpPr>
            <a:grpSpLocks/>
          </p:cNvGrpSpPr>
          <p:nvPr/>
        </p:nvGrpSpPr>
        <p:grpSpPr bwMode="auto">
          <a:xfrm>
            <a:off x="2249488" y="381000"/>
            <a:ext cx="4645025" cy="2057400"/>
            <a:chOff x="2211388" y="228600"/>
            <a:chExt cx="4646612" cy="2057400"/>
          </a:xfrm>
        </p:grpSpPr>
        <p:sp>
          <p:nvSpPr>
            <p:cNvPr id="6" name="Oval 4">
              <a:extLst>
                <a:ext uri="{FF2B5EF4-FFF2-40B4-BE49-F238E27FC236}">
                  <a16:creationId xmlns:a16="http://schemas.microsoft.com/office/drawing/2014/main" id="{0BDF0BE9-A76D-FE42-A546-F89524D1A2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5600" y="990600"/>
              <a:ext cx="571500" cy="609600"/>
            </a:xfrm>
            <a:prstGeom prst="ellipse">
              <a:avLst/>
            </a:prstGeom>
            <a:noFill/>
            <a:ln w="41275">
              <a:solidFill>
                <a:srgbClr val="99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24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" name="Oval 5">
              <a:extLst>
                <a:ext uri="{FF2B5EF4-FFF2-40B4-BE49-F238E27FC236}">
                  <a16:creationId xmlns:a16="http://schemas.microsoft.com/office/drawing/2014/main" id="{3E2B6238-1A57-E44C-AEFC-5A36CDA15C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3075" y="990600"/>
              <a:ext cx="571500" cy="600075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24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" name="Line 6">
              <a:extLst>
                <a:ext uri="{FF2B5EF4-FFF2-40B4-BE49-F238E27FC236}">
                  <a16:creationId xmlns:a16="http://schemas.microsoft.com/office/drawing/2014/main" id="{180708BD-AD6E-6941-8319-7835DF338D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14600" y="1524000"/>
              <a:ext cx="457200" cy="762000"/>
            </a:xfrm>
            <a:prstGeom prst="line">
              <a:avLst/>
            </a:prstGeom>
            <a:noFill/>
            <a:ln w="25400">
              <a:solidFill>
                <a:srgbClr val="9966FF"/>
              </a:solidFill>
              <a:round/>
              <a:headEnd type="arrow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7">
              <a:extLst>
                <a:ext uri="{FF2B5EF4-FFF2-40B4-BE49-F238E27FC236}">
                  <a16:creationId xmlns:a16="http://schemas.microsoft.com/office/drawing/2014/main" id="{273FBEF3-1779-044A-8905-AC5DBD9D16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72075" y="304800"/>
              <a:ext cx="1295400" cy="1981200"/>
              <a:chOff x="2880" y="2592"/>
              <a:chExt cx="816" cy="1248"/>
            </a:xfrm>
          </p:grpSpPr>
          <p:sp>
            <p:nvSpPr>
              <p:cNvPr id="21" name="Line 8">
                <a:extLst>
                  <a:ext uri="{FF2B5EF4-FFF2-40B4-BE49-F238E27FC236}">
                    <a16:creationId xmlns:a16="http://schemas.microsoft.com/office/drawing/2014/main" id="{C7B08CF2-71C3-F642-83DB-F7DBA5C11B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28" y="2592"/>
                <a:ext cx="288" cy="48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Line 9">
                <a:extLst>
                  <a:ext uri="{FF2B5EF4-FFF2-40B4-BE49-F238E27FC236}">
                    <a16:creationId xmlns:a16="http://schemas.microsoft.com/office/drawing/2014/main" id="{FBAEB39B-34C0-734F-991D-31885DCC08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408" y="2592"/>
                <a:ext cx="288" cy="48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Line 10">
                <a:extLst>
                  <a:ext uri="{FF2B5EF4-FFF2-40B4-BE49-F238E27FC236}">
                    <a16:creationId xmlns:a16="http://schemas.microsoft.com/office/drawing/2014/main" id="{A7D88474-80C3-2F46-AE9F-56B7858C4D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8" y="3360"/>
                <a:ext cx="288" cy="480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 type="arrow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Line 11">
                <a:extLst>
                  <a:ext uri="{FF2B5EF4-FFF2-40B4-BE49-F238E27FC236}">
                    <a16:creationId xmlns:a16="http://schemas.microsoft.com/office/drawing/2014/main" id="{7F142ADE-5C2B-9742-8A48-6CC3F9557E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80" y="3360"/>
                <a:ext cx="288" cy="480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 type="arrow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" name="Text Box 12">
              <a:extLst>
                <a:ext uri="{FF2B5EF4-FFF2-40B4-BE49-F238E27FC236}">
                  <a16:creationId xmlns:a16="http://schemas.microsoft.com/office/drawing/2014/main" id="{F95E0129-4BC2-0D41-B0AE-72CFF0CA36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89650" y="1295400"/>
              <a:ext cx="76835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400">
                  <a:latin typeface="Calibri" panose="020F0502020204030204" pitchFamily="34" charset="0"/>
                  <a:cs typeface="Calibri" panose="020F0502020204030204" pitchFamily="34" charset="0"/>
                </a:rPr>
                <a:t>peer</a:t>
              </a:r>
            </a:p>
          </p:txBody>
        </p:sp>
        <p:sp>
          <p:nvSpPr>
            <p:cNvPr id="11" name="Text Box 13">
              <a:extLst>
                <a:ext uri="{FF2B5EF4-FFF2-40B4-BE49-F238E27FC236}">
                  <a16:creationId xmlns:a16="http://schemas.microsoft.com/office/drawing/2014/main" id="{B9A73EE1-A9CD-254A-AE96-3C5A9FFD98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11388" y="1295400"/>
              <a:ext cx="769937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400">
                  <a:latin typeface="Calibri" panose="020F0502020204030204" pitchFamily="34" charset="0"/>
                  <a:cs typeface="Calibri" panose="020F0502020204030204" pitchFamily="34" charset="0"/>
                </a:rPr>
                <a:t>peer</a:t>
              </a:r>
            </a:p>
          </p:txBody>
        </p:sp>
        <p:grpSp>
          <p:nvGrpSpPr>
            <p:cNvPr id="12" name="Group 16">
              <a:extLst>
                <a:ext uri="{FF2B5EF4-FFF2-40B4-BE49-F238E27FC236}">
                  <a16:creationId xmlns:a16="http://schemas.microsoft.com/office/drawing/2014/main" id="{50D2A87C-222F-A641-BD13-FA6779BF8AC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67000" y="228600"/>
              <a:ext cx="2895600" cy="2057400"/>
              <a:chOff x="1440" y="2544"/>
              <a:chExt cx="1824" cy="1296"/>
            </a:xfrm>
          </p:grpSpPr>
          <p:sp>
            <p:nvSpPr>
              <p:cNvPr id="16" name="Line 17">
                <a:extLst>
                  <a:ext uri="{FF2B5EF4-FFF2-40B4-BE49-F238E27FC236}">
                    <a16:creationId xmlns:a16="http://schemas.microsoft.com/office/drawing/2014/main" id="{A503AB44-6BA6-F345-A663-9FF7139EED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16" y="3216"/>
                <a:ext cx="1200" cy="0"/>
              </a:xfrm>
              <a:prstGeom prst="line">
                <a:avLst/>
              </a:prstGeom>
              <a:noFill/>
              <a:ln w="28575">
                <a:solidFill>
                  <a:schemeClr val="accent1"/>
                </a:solidFill>
                <a:prstDash val="sysDot"/>
                <a:round/>
                <a:headEnd/>
                <a:tailEnd type="arrow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Line 18">
                <a:extLst>
                  <a:ext uri="{FF2B5EF4-FFF2-40B4-BE49-F238E27FC236}">
                    <a16:creationId xmlns:a16="http://schemas.microsoft.com/office/drawing/2014/main" id="{DB416641-4B32-0B40-9E94-D9019592F2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0" y="2544"/>
                <a:ext cx="288" cy="480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 type="arrow" w="lg" len="lg"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Line 19">
                <a:extLst>
                  <a:ext uri="{FF2B5EF4-FFF2-40B4-BE49-F238E27FC236}">
                    <a16:creationId xmlns:a16="http://schemas.microsoft.com/office/drawing/2014/main" id="{D6AAADCF-C888-EC47-8AA2-20BA2C84CB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824" y="2544"/>
                <a:ext cx="288" cy="480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 type="arrow" w="lg" len="lg"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Line 20">
                <a:extLst>
                  <a:ext uri="{FF2B5EF4-FFF2-40B4-BE49-F238E27FC236}">
                    <a16:creationId xmlns:a16="http://schemas.microsoft.com/office/drawing/2014/main" id="{02FAF2B2-0218-FD42-9451-10A29992B5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2" y="3360"/>
                <a:ext cx="288" cy="480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 type="arrow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Text Box 21">
                <a:extLst>
                  <a:ext uri="{FF2B5EF4-FFF2-40B4-BE49-F238E27FC236}">
                    <a16:creationId xmlns:a16="http://schemas.microsoft.com/office/drawing/2014/main" id="{CC4F770B-07C0-8940-AD9F-FA3925C72F2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01" y="2880"/>
                <a:ext cx="1363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2400">
                    <a:solidFill>
                      <a:schemeClr val="accent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advertisements</a:t>
                </a:r>
              </a:p>
            </p:txBody>
          </p:sp>
        </p:grpSp>
        <p:grpSp>
          <p:nvGrpSpPr>
            <p:cNvPr id="13" name="Group 22">
              <a:extLst>
                <a:ext uri="{FF2B5EF4-FFF2-40B4-BE49-F238E27FC236}">
                  <a16:creationId xmlns:a16="http://schemas.microsoft.com/office/drawing/2014/main" id="{FBD07740-C97B-744F-92B4-0BC489C0551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24200" y="1447800"/>
              <a:ext cx="2971800" cy="838200"/>
              <a:chOff x="1632" y="3312"/>
              <a:chExt cx="1872" cy="528"/>
            </a:xfrm>
          </p:grpSpPr>
          <p:sp>
            <p:nvSpPr>
              <p:cNvPr id="14" name="Freeform 23">
                <a:extLst>
                  <a:ext uri="{FF2B5EF4-FFF2-40B4-BE49-F238E27FC236}">
                    <a16:creationId xmlns:a16="http://schemas.microsoft.com/office/drawing/2014/main" id="{CA8DA293-C9D4-A54E-AA68-78D4D482D3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32" y="3312"/>
                <a:ext cx="1872" cy="528"/>
              </a:xfrm>
              <a:custGeom>
                <a:avLst/>
                <a:gdLst>
                  <a:gd name="T0" fmla="*/ 0 w 1872"/>
                  <a:gd name="T1" fmla="*/ 244 h 616"/>
                  <a:gd name="T2" fmla="*/ 384 w 1872"/>
                  <a:gd name="T3" fmla="*/ 34 h 616"/>
                  <a:gd name="T4" fmla="*/ 1440 w 1872"/>
                  <a:gd name="T5" fmla="*/ 34 h 616"/>
                  <a:gd name="T6" fmla="*/ 1872 w 1872"/>
                  <a:gd name="T7" fmla="*/ 244 h 61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872"/>
                  <a:gd name="T13" fmla="*/ 0 h 616"/>
                  <a:gd name="T14" fmla="*/ 1872 w 1872"/>
                  <a:gd name="T15" fmla="*/ 616 h 61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872" h="616">
                    <a:moveTo>
                      <a:pt x="0" y="616"/>
                    </a:moveTo>
                    <a:cubicBezTo>
                      <a:pt x="72" y="396"/>
                      <a:pt x="144" y="176"/>
                      <a:pt x="384" y="88"/>
                    </a:cubicBezTo>
                    <a:cubicBezTo>
                      <a:pt x="624" y="0"/>
                      <a:pt x="1192" y="0"/>
                      <a:pt x="1440" y="88"/>
                    </a:cubicBezTo>
                    <a:cubicBezTo>
                      <a:pt x="1688" y="176"/>
                      <a:pt x="1780" y="396"/>
                      <a:pt x="1872" y="616"/>
                    </a:cubicBezTo>
                  </a:path>
                </a:pathLst>
              </a:custGeom>
              <a:noFill/>
              <a:ln w="50800">
                <a:solidFill>
                  <a:srgbClr val="3333FF"/>
                </a:solidFill>
                <a:round/>
                <a:headEnd type="arrow" w="lg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2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5" name="Text Box 24">
                <a:extLst>
                  <a:ext uri="{FF2B5EF4-FFF2-40B4-BE49-F238E27FC236}">
                    <a16:creationId xmlns:a16="http://schemas.microsoft.com/office/drawing/2014/main" id="{38A2AAE0-022F-D742-B18E-AD387A334D4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15" y="3360"/>
                <a:ext cx="587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2400">
                    <a:solidFill>
                      <a:srgbClr val="3333FF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traffic</a:t>
                </a:r>
              </a:p>
            </p:txBody>
          </p:sp>
        </p:grp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846AD788-096C-1D4D-BF4F-8E00234FFD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Valid and Invalid Paths</a:t>
            </a:r>
          </a:p>
        </p:txBody>
      </p:sp>
      <p:sp>
        <p:nvSpPr>
          <p:cNvPr id="93187" name="Oval 4">
            <a:extLst>
              <a:ext uri="{FF2B5EF4-FFF2-40B4-BE49-F238E27FC236}">
                <a16:creationId xmlns:a16="http://schemas.microsoft.com/office/drawing/2014/main" id="{39E7573A-602E-D74A-853A-7040FACE38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8025" y="3251200"/>
            <a:ext cx="571500" cy="455613"/>
          </a:xfrm>
          <a:prstGeom prst="ellipse">
            <a:avLst/>
          </a:prstGeom>
          <a:solidFill>
            <a:srgbClr val="99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3188" name="Oval 5">
            <a:extLst>
              <a:ext uri="{FF2B5EF4-FFF2-40B4-BE49-F238E27FC236}">
                <a16:creationId xmlns:a16="http://schemas.microsoft.com/office/drawing/2014/main" id="{4E95E9C4-1742-564F-96AF-F071D4CD00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2425" y="4164013"/>
            <a:ext cx="571500" cy="449262"/>
          </a:xfrm>
          <a:prstGeom prst="ellipse">
            <a:avLst/>
          </a:prstGeom>
          <a:solidFill>
            <a:srgbClr val="99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3189" name="Line 6">
            <a:extLst>
              <a:ext uri="{FF2B5EF4-FFF2-40B4-BE49-F238E27FC236}">
                <a16:creationId xmlns:a16="http://schemas.microsoft.com/office/drawing/2014/main" id="{D2099964-32BE-5548-8A30-B0C6D166A19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51588" y="3479800"/>
            <a:ext cx="1265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190" name="Line 7">
            <a:extLst>
              <a:ext uri="{FF2B5EF4-FFF2-40B4-BE49-F238E27FC236}">
                <a16:creationId xmlns:a16="http://schemas.microsoft.com/office/drawing/2014/main" id="{5795A538-62B4-A740-BF82-8157AE351135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0825" y="2624138"/>
            <a:ext cx="609600" cy="6842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191" name="Line 8">
            <a:extLst>
              <a:ext uri="{FF2B5EF4-FFF2-40B4-BE49-F238E27FC236}">
                <a16:creationId xmlns:a16="http://schemas.microsoft.com/office/drawing/2014/main" id="{C9FD0626-5D43-CC49-85C6-5EA9FB436F7A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4025" y="3706813"/>
            <a:ext cx="685800" cy="514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192" name="Line 9">
            <a:extLst>
              <a:ext uri="{FF2B5EF4-FFF2-40B4-BE49-F238E27FC236}">
                <a16:creationId xmlns:a16="http://schemas.microsoft.com/office/drawing/2014/main" id="{F02A1FB2-F904-5249-AF59-DC344061B0C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0825" y="3649663"/>
            <a:ext cx="609600" cy="571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193" name="Line 10">
            <a:extLst>
              <a:ext uri="{FF2B5EF4-FFF2-40B4-BE49-F238E27FC236}">
                <a16:creationId xmlns:a16="http://schemas.microsoft.com/office/drawing/2014/main" id="{B923494F-BA57-DE44-92FF-5F34CB49ED4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59625" y="3663950"/>
            <a:ext cx="581025" cy="5572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194" name="Line 11">
            <a:extLst>
              <a:ext uri="{FF2B5EF4-FFF2-40B4-BE49-F238E27FC236}">
                <a16:creationId xmlns:a16="http://schemas.microsoft.com/office/drawing/2014/main" id="{2269ACAC-A11A-DD40-B666-CCDA6BF116F5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0825" y="4562475"/>
            <a:ext cx="457200" cy="571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195" name="Line 12">
            <a:extLst>
              <a:ext uri="{FF2B5EF4-FFF2-40B4-BE49-F238E27FC236}">
                <a16:creationId xmlns:a16="http://schemas.microsoft.com/office/drawing/2014/main" id="{40E99453-5EF8-1548-871E-20ABDFA48D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92625" y="4562475"/>
            <a:ext cx="457200" cy="571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196" name="Oval 13">
            <a:extLst>
              <a:ext uri="{FF2B5EF4-FFF2-40B4-BE49-F238E27FC236}">
                <a16:creationId xmlns:a16="http://schemas.microsoft.com/office/drawing/2014/main" id="{0106061F-3239-9340-89AB-BA46E6113C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3625" y="2224088"/>
            <a:ext cx="571500" cy="455612"/>
          </a:xfrm>
          <a:prstGeom prst="ellipse">
            <a:avLst/>
          </a:prstGeom>
          <a:solidFill>
            <a:srgbClr val="99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3197" name="Line 14">
            <a:extLst>
              <a:ext uri="{FF2B5EF4-FFF2-40B4-BE49-F238E27FC236}">
                <a16:creationId xmlns:a16="http://schemas.microsoft.com/office/drawing/2014/main" id="{C9500371-440D-8C4C-B93E-8AB85D4AB166}"/>
              </a:ext>
            </a:extLst>
          </p:cNvPr>
          <p:cNvSpPr>
            <a:spLocks noChangeShapeType="1"/>
          </p:cNvSpPr>
          <p:nvPr/>
        </p:nvSpPr>
        <p:spPr bwMode="auto">
          <a:xfrm>
            <a:off x="5421313" y="2481263"/>
            <a:ext cx="2271712" cy="8270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198" name="Oval 15">
            <a:extLst>
              <a:ext uri="{FF2B5EF4-FFF2-40B4-BE49-F238E27FC236}">
                <a16:creationId xmlns:a16="http://schemas.microsoft.com/office/drawing/2014/main" id="{96CF0AB2-3579-824B-8D9A-60AEE3CF43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3025" y="3251200"/>
            <a:ext cx="571500" cy="455613"/>
          </a:xfrm>
          <a:prstGeom prst="ellipse">
            <a:avLst/>
          </a:prstGeom>
          <a:solidFill>
            <a:srgbClr val="99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3199" name="Oval 16">
            <a:extLst>
              <a:ext uri="{FF2B5EF4-FFF2-40B4-BE49-F238E27FC236}">
                <a16:creationId xmlns:a16="http://schemas.microsoft.com/office/drawing/2014/main" id="{B5267D41-74FC-D14C-94B7-6CCAB9E013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3625" y="4164013"/>
            <a:ext cx="571500" cy="455612"/>
          </a:xfrm>
          <a:prstGeom prst="ellipse">
            <a:avLst/>
          </a:prstGeom>
          <a:solidFill>
            <a:srgbClr val="99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3200" name="Oval 17">
            <a:extLst>
              <a:ext uri="{FF2B5EF4-FFF2-40B4-BE49-F238E27FC236}">
                <a16:creationId xmlns:a16="http://schemas.microsoft.com/office/drawing/2014/main" id="{99B6EA29-01CE-8449-AEEE-877437EA0E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825" y="3251200"/>
            <a:ext cx="571500" cy="455613"/>
          </a:xfrm>
          <a:prstGeom prst="ellipse">
            <a:avLst/>
          </a:prstGeom>
          <a:solidFill>
            <a:srgbClr val="99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3201" name="Line 18">
            <a:extLst>
              <a:ext uri="{FF2B5EF4-FFF2-40B4-BE49-F238E27FC236}">
                <a16:creationId xmlns:a16="http://schemas.microsoft.com/office/drawing/2014/main" id="{734A9C78-524E-2943-98B3-F1AC933D76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49888" y="4391025"/>
            <a:ext cx="12525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202" name="Line 19">
            <a:extLst>
              <a:ext uri="{FF2B5EF4-FFF2-40B4-BE49-F238E27FC236}">
                <a16:creationId xmlns:a16="http://schemas.microsoft.com/office/drawing/2014/main" id="{B9B53EF2-3CA2-FA43-AB37-75980885B31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46575" y="2624138"/>
            <a:ext cx="609600" cy="6842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203" name="Oval 20">
            <a:extLst>
              <a:ext uri="{FF2B5EF4-FFF2-40B4-BE49-F238E27FC236}">
                <a16:creationId xmlns:a16="http://schemas.microsoft.com/office/drawing/2014/main" id="{2CBF28DD-F100-C246-A245-579C5F2E37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1625" y="5076825"/>
            <a:ext cx="571500" cy="455613"/>
          </a:xfrm>
          <a:prstGeom prst="ellipse">
            <a:avLst/>
          </a:prstGeom>
          <a:solidFill>
            <a:srgbClr val="99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3204" name="Oval 21">
            <a:extLst>
              <a:ext uri="{FF2B5EF4-FFF2-40B4-BE49-F238E27FC236}">
                <a16:creationId xmlns:a16="http://schemas.microsoft.com/office/drawing/2014/main" id="{FB3C0448-E5F8-2742-A961-B13F49B6B1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9425" y="5133975"/>
            <a:ext cx="571500" cy="455613"/>
          </a:xfrm>
          <a:prstGeom prst="ellipse">
            <a:avLst/>
          </a:prstGeom>
          <a:solidFill>
            <a:srgbClr val="99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3205" name="Line 22">
            <a:extLst>
              <a:ext uri="{FF2B5EF4-FFF2-40B4-BE49-F238E27FC236}">
                <a16:creationId xmlns:a16="http://schemas.microsoft.com/office/drawing/2014/main" id="{CD389C9F-74B9-8243-924F-45474FACFC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16625" y="4562475"/>
            <a:ext cx="838200" cy="6286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206" name="Line 23">
            <a:extLst>
              <a:ext uri="{FF2B5EF4-FFF2-40B4-BE49-F238E27FC236}">
                <a16:creationId xmlns:a16="http://schemas.microsoft.com/office/drawing/2014/main" id="{10E03300-692D-4148-8135-CEDF95F7A159}"/>
              </a:ext>
            </a:extLst>
          </p:cNvPr>
          <p:cNvSpPr>
            <a:spLocks noChangeShapeType="1"/>
          </p:cNvSpPr>
          <p:nvPr/>
        </p:nvSpPr>
        <p:spPr bwMode="auto">
          <a:xfrm>
            <a:off x="8074025" y="3649663"/>
            <a:ext cx="485775" cy="5857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207" name="Oval 24">
            <a:extLst>
              <a:ext uri="{FF2B5EF4-FFF2-40B4-BE49-F238E27FC236}">
                <a16:creationId xmlns:a16="http://schemas.microsoft.com/office/drawing/2014/main" id="{41CFA6B8-B1F2-2A40-AD5E-9590287589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8825" y="4221163"/>
            <a:ext cx="571500" cy="449262"/>
          </a:xfrm>
          <a:prstGeom prst="ellipse">
            <a:avLst/>
          </a:prstGeom>
          <a:solidFill>
            <a:srgbClr val="99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3208" name="Text Box 25">
            <a:extLst>
              <a:ext uri="{FF2B5EF4-FFF2-40B4-BE49-F238E27FC236}">
                <a16:creationId xmlns:a16="http://schemas.microsoft.com/office/drawing/2014/main" id="{0116B387-4A27-2F4C-80CF-A6098EEDB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5263" y="3265488"/>
            <a:ext cx="339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93209" name="Text Box 26">
            <a:extLst>
              <a:ext uri="{FF2B5EF4-FFF2-40B4-BE49-F238E27FC236}">
                <a16:creationId xmlns:a16="http://schemas.microsoft.com/office/drawing/2014/main" id="{4A44E7E4-3A05-8E4B-84F9-3EE82472F5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4550" y="3251200"/>
            <a:ext cx="3397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93210" name="Text Box 27">
            <a:extLst>
              <a:ext uri="{FF2B5EF4-FFF2-40B4-BE49-F238E27FC236}">
                <a16:creationId xmlns:a16="http://schemas.microsoft.com/office/drawing/2014/main" id="{5357B963-D842-AA4F-81EF-0904A95820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0150" y="2209800"/>
            <a:ext cx="3397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93211" name="Text Box 28">
            <a:extLst>
              <a:ext uri="{FF2B5EF4-FFF2-40B4-BE49-F238E27FC236}">
                <a16:creationId xmlns:a16="http://schemas.microsoft.com/office/drawing/2014/main" id="{DF318974-300F-C446-9A1D-F29B79107E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9513" y="4168775"/>
            <a:ext cx="349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</a:p>
        </p:txBody>
      </p:sp>
      <p:sp>
        <p:nvSpPr>
          <p:cNvPr id="93212" name="Text Box 29">
            <a:extLst>
              <a:ext uri="{FF2B5EF4-FFF2-40B4-BE49-F238E27FC236}">
                <a16:creationId xmlns:a16="http://schemas.microsoft.com/office/drawing/2014/main" id="{00AE5937-30D8-3444-8FC3-45DE6DAB5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9700" y="3246438"/>
            <a:ext cx="339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93213" name="Text Box 30">
            <a:extLst>
              <a:ext uri="{FF2B5EF4-FFF2-40B4-BE49-F238E27FC236}">
                <a16:creationId xmlns:a16="http://schemas.microsoft.com/office/drawing/2014/main" id="{83B25DDC-2A39-3D43-8662-3E77EFB5DF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7363" y="4168775"/>
            <a:ext cx="3397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  <p:sp>
        <p:nvSpPr>
          <p:cNvPr id="93214" name="Text Box 31">
            <a:extLst>
              <a:ext uri="{FF2B5EF4-FFF2-40B4-BE49-F238E27FC236}">
                <a16:creationId xmlns:a16="http://schemas.microsoft.com/office/drawing/2014/main" id="{3717A005-38BD-6649-9BDC-5E54FAB401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89950" y="4206875"/>
            <a:ext cx="3397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sp>
        <p:nvSpPr>
          <p:cNvPr id="93215" name="Text Box 32">
            <a:extLst>
              <a:ext uri="{FF2B5EF4-FFF2-40B4-BE49-F238E27FC236}">
                <a16:creationId xmlns:a16="http://schemas.microsoft.com/office/drawing/2014/main" id="{D520ED3D-EA93-884A-A25A-2043CFB91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5925" y="5091113"/>
            <a:ext cx="339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</a:p>
        </p:txBody>
      </p:sp>
      <p:sp>
        <p:nvSpPr>
          <p:cNvPr id="93216" name="Text Box 33">
            <a:extLst>
              <a:ext uri="{FF2B5EF4-FFF2-40B4-BE49-F238E27FC236}">
                <a16:creationId xmlns:a16="http://schemas.microsoft.com/office/drawing/2014/main" id="{515FC957-D7E4-0E4F-A50D-FC4636CB2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6425" y="5129213"/>
            <a:ext cx="339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93217" name="Line 34">
            <a:extLst>
              <a:ext uri="{FF2B5EF4-FFF2-40B4-BE49-F238E27FC236}">
                <a16:creationId xmlns:a16="http://schemas.microsoft.com/office/drawing/2014/main" id="{9A185AB4-88C3-A344-B732-BFA389F5E648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538" y="4821238"/>
            <a:ext cx="6572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218" name="Line 35">
            <a:extLst>
              <a:ext uri="{FF2B5EF4-FFF2-40B4-BE49-F238E27FC236}">
                <a16:creationId xmlns:a16="http://schemas.microsoft.com/office/drawing/2014/main" id="{06CC0C41-A42F-E442-A65A-78D0BDE304E3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538" y="5281613"/>
            <a:ext cx="6572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219" name="Text Box 36">
            <a:extLst>
              <a:ext uri="{FF2B5EF4-FFF2-40B4-BE49-F238E27FC236}">
                <a16:creationId xmlns:a16="http://schemas.microsoft.com/office/drawing/2014/main" id="{6AD0B871-D89A-654E-9180-F18D7D3D3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1425" y="4572000"/>
            <a:ext cx="21875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Provider-Customer</a:t>
            </a:r>
          </a:p>
        </p:txBody>
      </p:sp>
      <p:sp>
        <p:nvSpPr>
          <p:cNvPr id="93220" name="Text Box 37">
            <a:extLst>
              <a:ext uri="{FF2B5EF4-FFF2-40B4-BE49-F238E27FC236}">
                <a16:creationId xmlns:a16="http://schemas.microsoft.com/office/drawing/2014/main" id="{097EFA08-6207-F743-9B9E-AE5387C69B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3813" y="5010150"/>
            <a:ext cx="12239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Peer-Peer</a:t>
            </a:r>
          </a:p>
        </p:txBody>
      </p:sp>
      <p:sp>
        <p:nvSpPr>
          <p:cNvPr id="298027" name="Text Box 43">
            <a:extLst>
              <a:ext uri="{FF2B5EF4-FFF2-40B4-BE49-F238E27FC236}">
                <a16:creationId xmlns:a16="http://schemas.microsoft.com/office/drawing/2014/main" id="{1AEE32DA-AD23-EB43-94B3-81EA155054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38" y="1905000"/>
            <a:ext cx="45847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Valid paths: “6 4 3 d” and “8 5 d”</a:t>
            </a:r>
          </a:p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Invalid paths: “6 5 d” and “1 4 3 d”</a:t>
            </a:r>
          </a:p>
        </p:txBody>
      </p:sp>
      <p:sp>
        <p:nvSpPr>
          <p:cNvPr id="93222" name="Line 44">
            <a:extLst>
              <a:ext uri="{FF2B5EF4-FFF2-40B4-BE49-F238E27FC236}">
                <a16:creationId xmlns:a16="http://schemas.microsoft.com/office/drawing/2014/main" id="{CDF8DF41-1148-3444-92D3-8BAD4D8C53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59638" y="4398963"/>
            <a:ext cx="11144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8029" name="Freeform 45">
            <a:extLst>
              <a:ext uri="{FF2B5EF4-FFF2-40B4-BE49-F238E27FC236}">
                <a16:creationId xmlns:a16="http://schemas.microsoft.com/office/drawing/2014/main" id="{FE0CC86A-8E70-D346-9E09-6B46118B40D9}"/>
              </a:ext>
            </a:extLst>
          </p:cNvPr>
          <p:cNvSpPr>
            <a:spLocks/>
          </p:cNvSpPr>
          <p:nvPr/>
        </p:nvSpPr>
        <p:spPr bwMode="auto">
          <a:xfrm>
            <a:off x="5608638" y="3521075"/>
            <a:ext cx="2765425" cy="723900"/>
          </a:xfrm>
          <a:custGeom>
            <a:avLst/>
            <a:gdLst>
              <a:gd name="T0" fmla="*/ 2147483647 w 1718"/>
              <a:gd name="T1" fmla="*/ 2147483647 h 481"/>
              <a:gd name="T2" fmla="*/ 2147483647 w 1718"/>
              <a:gd name="T3" fmla="*/ 2147483647 h 481"/>
              <a:gd name="T4" fmla="*/ 2147483647 w 1718"/>
              <a:gd name="T5" fmla="*/ 2147483647 h 481"/>
              <a:gd name="T6" fmla="*/ 0 w 1718"/>
              <a:gd name="T7" fmla="*/ 2147483647 h 481"/>
              <a:gd name="T8" fmla="*/ 0 60000 65536"/>
              <a:gd name="T9" fmla="*/ 0 60000 65536"/>
              <a:gd name="T10" fmla="*/ 0 60000 65536"/>
              <a:gd name="T11" fmla="*/ 0 60000 65536"/>
              <a:gd name="T12" fmla="*/ 0 w 1718"/>
              <a:gd name="T13" fmla="*/ 0 h 481"/>
              <a:gd name="T14" fmla="*/ 1718 w 1718"/>
              <a:gd name="T15" fmla="*/ 481 h 48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18" h="481">
                <a:moveTo>
                  <a:pt x="1718" y="481"/>
                </a:moveTo>
                <a:cubicBezTo>
                  <a:pt x="1538" y="309"/>
                  <a:pt x="1359" y="138"/>
                  <a:pt x="1161" y="69"/>
                </a:cubicBezTo>
                <a:cubicBezTo>
                  <a:pt x="963" y="0"/>
                  <a:pt x="725" y="5"/>
                  <a:pt x="532" y="69"/>
                </a:cubicBezTo>
                <a:cubicBezTo>
                  <a:pt x="339" y="133"/>
                  <a:pt x="169" y="294"/>
                  <a:pt x="0" y="456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8030" name="Freeform 46">
            <a:extLst>
              <a:ext uri="{FF2B5EF4-FFF2-40B4-BE49-F238E27FC236}">
                <a16:creationId xmlns:a16="http://schemas.microsoft.com/office/drawing/2014/main" id="{B23678F7-1D46-9D4C-AAEC-B4CB26491905}"/>
              </a:ext>
            </a:extLst>
          </p:cNvPr>
          <p:cNvSpPr>
            <a:spLocks/>
          </p:cNvSpPr>
          <p:nvPr/>
        </p:nvSpPr>
        <p:spPr bwMode="auto">
          <a:xfrm>
            <a:off x="5530850" y="4470400"/>
            <a:ext cx="1114425" cy="542925"/>
          </a:xfrm>
          <a:custGeom>
            <a:avLst/>
            <a:gdLst>
              <a:gd name="T0" fmla="*/ 2147483647 w 702"/>
              <a:gd name="T1" fmla="*/ 2147483647 h 342"/>
              <a:gd name="T2" fmla="*/ 2147483647 w 702"/>
              <a:gd name="T3" fmla="*/ 2147483647 h 342"/>
              <a:gd name="T4" fmla="*/ 0 w 702"/>
              <a:gd name="T5" fmla="*/ 2147483647 h 342"/>
              <a:gd name="T6" fmla="*/ 0 60000 65536"/>
              <a:gd name="T7" fmla="*/ 0 60000 65536"/>
              <a:gd name="T8" fmla="*/ 0 60000 65536"/>
              <a:gd name="T9" fmla="*/ 0 w 702"/>
              <a:gd name="T10" fmla="*/ 0 h 342"/>
              <a:gd name="T11" fmla="*/ 702 w 702"/>
              <a:gd name="T12" fmla="*/ 342 h 3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02" h="342">
                <a:moveTo>
                  <a:pt x="291" y="342"/>
                </a:moveTo>
                <a:cubicBezTo>
                  <a:pt x="496" y="223"/>
                  <a:pt x="702" y="104"/>
                  <a:pt x="654" y="52"/>
                </a:cubicBezTo>
                <a:cubicBezTo>
                  <a:pt x="606" y="0"/>
                  <a:pt x="303" y="14"/>
                  <a:pt x="0" y="28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8031" name="Freeform 47">
            <a:extLst>
              <a:ext uri="{FF2B5EF4-FFF2-40B4-BE49-F238E27FC236}">
                <a16:creationId xmlns:a16="http://schemas.microsoft.com/office/drawing/2014/main" id="{8B300D75-AFD3-2A4D-A2E1-29B5A07381F8}"/>
              </a:ext>
            </a:extLst>
          </p:cNvPr>
          <p:cNvSpPr>
            <a:spLocks/>
          </p:cNvSpPr>
          <p:nvPr/>
        </p:nvSpPr>
        <p:spPr bwMode="auto">
          <a:xfrm>
            <a:off x="5262563" y="2671763"/>
            <a:ext cx="2060575" cy="1343025"/>
          </a:xfrm>
          <a:custGeom>
            <a:avLst/>
            <a:gdLst>
              <a:gd name="T0" fmla="*/ 2147483647 w 1298"/>
              <a:gd name="T1" fmla="*/ 0 h 846"/>
              <a:gd name="T2" fmla="*/ 2147483647 w 1298"/>
              <a:gd name="T3" fmla="*/ 2147483647 h 846"/>
              <a:gd name="T4" fmla="*/ 2147483647 w 1298"/>
              <a:gd name="T5" fmla="*/ 2147483647 h 846"/>
              <a:gd name="T6" fmla="*/ 0 w 1298"/>
              <a:gd name="T7" fmla="*/ 2147483647 h 846"/>
              <a:gd name="T8" fmla="*/ 0 60000 65536"/>
              <a:gd name="T9" fmla="*/ 0 60000 65536"/>
              <a:gd name="T10" fmla="*/ 0 60000 65536"/>
              <a:gd name="T11" fmla="*/ 0 60000 65536"/>
              <a:gd name="T12" fmla="*/ 0 w 1298"/>
              <a:gd name="T13" fmla="*/ 0 h 846"/>
              <a:gd name="T14" fmla="*/ 1298 w 1298"/>
              <a:gd name="T15" fmla="*/ 846 h 84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98" h="846">
                <a:moveTo>
                  <a:pt x="169" y="0"/>
                </a:moveTo>
                <a:cubicBezTo>
                  <a:pt x="693" y="169"/>
                  <a:pt x="1218" y="339"/>
                  <a:pt x="1258" y="411"/>
                </a:cubicBezTo>
                <a:cubicBezTo>
                  <a:pt x="1298" y="483"/>
                  <a:pt x="621" y="363"/>
                  <a:pt x="411" y="435"/>
                </a:cubicBezTo>
                <a:cubicBezTo>
                  <a:pt x="201" y="507"/>
                  <a:pt x="100" y="676"/>
                  <a:pt x="0" y="846"/>
                </a:cubicBezTo>
              </a:path>
            </a:pathLst>
          </a:custGeom>
          <a:noFill/>
          <a:ln w="38100">
            <a:solidFill>
              <a:srgbClr val="FF33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8032" name="Line 48">
            <a:extLst>
              <a:ext uri="{FF2B5EF4-FFF2-40B4-BE49-F238E27FC236}">
                <a16:creationId xmlns:a16="http://schemas.microsoft.com/office/drawing/2014/main" id="{C03A6F4A-D5E9-6746-B9E6-1C49BBC2E1E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38825" y="4284663"/>
            <a:ext cx="238125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227" name="Slide Number Placeholder 3">
            <a:extLst>
              <a:ext uri="{FF2B5EF4-FFF2-40B4-BE49-F238E27FC236}">
                <a16:creationId xmlns:a16="http://schemas.microsoft.com/office/drawing/2014/main" id="{B0EFBA40-4F54-3C4E-BFE0-38F2C6410DB4}"/>
              </a:ext>
            </a:extLst>
          </p:cNvPr>
          <p:cNvSpPr txBox="1">
            <a:spLocks/>
          </p:cNvSpPr>
          <p:nvPr/>
        </p:nvSpPr>
        <p:spPr bwMode="auto">
          <a:xfrm>
            <a:off x="6781800" y="64166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6A294C58-8923-CC48-A72C-5ACE33A73884}" type="slidenum">
              <a:rPr lang="en-US" altLang="en-US" sz="1400">
                <a:latin typeface="Calibri" panose="020F0502020204030204" pitchFamily="34" charset="0"/>
                <a:cs typeface="Calibri" panose="020F0502020204030204" pitchFamily="34" charset="0"/>
              </a:rPr>
              <a:pPr algn="r" eaLnBrk="1" hangingPunct="1"/>
              <a:t>10</a:t>
            </a:fld>
            <a:endParaRPr lang="en-US" alt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8909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8027" grpId="0"/>
      <p:bldP spid="298029" grpId="0" animBg="1"/>
      <p:bldP spid="298030" grpId="0" animBg="1"/>
      <p:bldP spid="29803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8C52E847-B0B4-3B4E-BCC2-8821E3EF2E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Local Control, Global Stability: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 sz="3600">
                <a:ea typeface="ＭＳ Ｐゴシック" panose="020B0600070205080204" pitchFamily="34" charset="-128"/>
              </a:rPr>
              <a:t>“Gao-Rexford Conditions”</a:t>
            </a:r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470234F5-DDBD-2B41-BF24-A5107FA7A7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991600" cy="5715000"/>
          </a:xfrm>
        </p:spPr>
        <p:txBody>
          <a:bodyPr/>
          <a:lstStyle/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altLang="en-US" dirty="0">
                <a:ea typeface="ＭＳ Ｐゴシック" panose="020B0600070205080204" pitchFamily="34" charset="-128"/>
              </a:rPr>
              <a:t>Route export</a:t>
            </a:r>
          </a:p>
          <a:p>
            <a:pPr lvl="1">
              <a:spcAft>
                <a:spcPts val="600"/>
              </a:spcAft>
            </a:pPr>
            <a:r>
              <a:rPr lang="en-US" altLang="en-US" sz="2600" dirty="0">
                <a:ea typeface="ＭＳ Ｐゴシック" panose="020B0600070205080204" pitchFamily="34" charset="-128"/>
              </a:rPr>
              <a:t>Don’t export routes learned from a peer or provider to another peer or provider</a:t>
            </a:r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altLang="en-US" dirty="0">
                <a:ea typeface="ＭＳ Ｐゴシック" panose="020B0600070205080204" pitchFamily="34" charset="-128"/>
              </a:rPr>
              <a:t>Global topology</a:t>
            </a:r>
          </a:p>
          <a:p>
            <a:pPr lvl="1"/>
            <a:r>
              <a:rPr lang="en-US" altLang="en-US" sz="2600" dirty="0">
                <a:ea typeface="ＭＳ Ｐゴシック" panose="020B0600070205080204" pitchFamily="34" charset="-128"/>
              </a:rPr>
              <a:t>Provider-customer relationship graph is acyclic</a:t>
            </a:r>
          </a:p>
          <a:p>
            <a:pPr lvl="1">
              <a:spcAft>
                <a:spcPts val="600"/>
              </a:spcAft>
            </a:pPr>
            <a:r>
              <a:rPr lang="en-US" altLang="en-US" sz="2600" dirty="0">
                <a:ea typeface="ＭＳ Ｐゴシック" panose="020B0600070205080204" pitchFamily="34" charset="-128"/>
              </a:rPr>
              <a:t>E.g., my customer’s customer is not my provider</a:t>
            </a:r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en-US" altLang="en-US" dirty="0">
                <a:ea typeface="ＭＳ Ｐゴシック" panose="020B0600070205080204" pitchFamily="34" charset="-128"/>
              </a:rPr>
              <a:t>Route selection</a:t>
            </a:r>
          </a:p>
          <a:p>
            <a:pPr lvl="1">
              <a:spcAft>
                <a:spcPts val="600"/>
              </a:spcAft>
            </a:pPr>
            <a:r>
              <a:rPr lang="en-US" altLang="en-US" sz="2600" dirty="0">
                <a:ea typeface="ＭＳ Ｐゴシック" panose="020B0600070205080204" pitchFamily="34" charset="-128"/>
              </a:rPr>
              <a:t>Prefer routes through customers  over routes through   peers and providers</a:t>
            </a:r>
          </a:p>
          <a:p>
            <a:pPr marL="0" indent="0"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Guaranteed to converge to unique, stable solution</a:t>
            </a:r>
          </a:p>
        </p:txBody>
      </p:sp>
      <p:sp>
        <p:nvSpPr>
          <p:cNvPr id="95236" name="Slide Number Placeholder 3">
            <a:extLst>
              <a:ext uri="{FF2B5EF4-FFF2-40B4-BE49-F238E27FC236}">
                <a16:creationId xmlns:a16="http://schemas.microsoft.com/office/drawing/2014/main" id="{36CC24CB-454B-C549-BD51-4D5CB2648F74}"/>
              </a:ext>
            </a:extLst>
          </p:cNvPr>
          <p:cNvSpPr txBox="1">
            <a:spLocks/>
          </p:cNvSpPr>
          <p:nvPr/>
        </p:nvSpPr>
        <p:spPr bwMode="auto">
          <a:xfrm>
            <a:off x="6781800" y="64166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A80818A7-E3DD-274D-83F3-2E81E7802E85}" type="slidenum">
              <a:rPr lang="en-US" altLang="en-US" sz="1400"/>
              <a:pPr algn="r" eaLnBrk="1" hangingPunct="1"/>
              <a:t>11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958652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4">
            <a:extLst>
              <a:ext uri="{FF2B5EF4-FFF2-40B4-BE49-F238E27FC236}">
                <a16:creationId xmlns:a16="http://schemas.microsoft.com/office/drawing/2014/main" id="{80FDF4B8-F3E1-494B-B4EE-9C3A66F048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How do we implement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Interdomain Routing Policy?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E27BC732-ECBD-814F-AAD9-2A5F1BD00C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1" charset="0"/>
              <a:buNone/>
              <a:defRPr/>
            </a:pPr>
            <a:endParaRPr lang="en-US"/>
          </a:p>
        </p:txBody>
      </p:sp>
      <p:sp>
        <p:nvSpPr>
          <p:cNvPr id="50180" name="Slide Number Placeholder 3">
            <a:extLst>
              <a:ext uri="{FF2B5EF4-FFF2-40B4-BE49-F238E27FC236}">
                <a16:creationId xmlns:a16="http://schemas.microsoft.com/office/drawing/2014/main" id="{D917E302-5633-894A-93B4-C5E5E696B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4330031-4D93-014C-87D3-A1DFEF5F0436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12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7532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>
            <a:extLst>
              <a:ext uri="{FF2B5EF4-FFF2-40B4-BE49-F238E27FC236}">
                <a16:creationId xmlns:a16="http://schemas.microsoft.com/office/drawing/2014/main" id="{BD1EA4AF-30E2-2D46-892A-919993A0F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Selecting a Best Path</a:t>
            </a:r>
          </a:p>
        </p:txBody>
      </p:sp>
      <p:sp>
        <p:nvSpPr>
          <p:cNvPr id="51203" name="Content Placeholder 2">
            <a:extLst>
              <a:ext uri="{FF2B5EF4-FFF2-40B4-BE49-F238E27FC236}">
                <a16:creationId xmlns:a16="http://schemas.microsoft.com/office/drawing/2014/main" id="{DED7E1FA-319F-6340-A119-743951237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Routing Information Base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Store all BGP routes for each destination prefix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Withdrawal: remove the route entry</a:t>
            </a:r>
          </a:p>
          <a:p>
            <a:pPr lvl="1">
              <a:spcAft>
                <a:spcPts val="18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Announcement: update the route entry 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BGP decision process</a:t>
            </a:r>
          </a:p>
          <a:p>
            <a:pPr lvl="1"/>
            <a:r>
              <a:rPr lang="en-US" altLang="en-US">
                <a:solidFill>
                  <a:srgbClr val="FF0000"/>
                </a:solidFill>
                <a:ea typeface="ＭＳ Ｐゴシック" panose="020B0600070205080204" pitchFamily="34" charset="-128"/>
              </a:rPr>
              <a:t>Highest local preference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Shortest AS path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Closest egress point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Arbitrary tie break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1204" name="Slide Number Placeholder 3">
            <a:extLst>
              <a:ext uri="{FF2B5EF4-FFF2-40B4-BE49-F238E27FC236}">
                <a16:creationId xmlns:a16="http://schemas.microsoft.com/office/drawing/2014/main" id="{85CAFF5C-ADE2-3641-9DD5-1ED590BEE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4492FE15-78F0-7443-9A3D-37866AA65AFF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13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7283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Line 9">
            <a:extLst>
              <a:ext uri="{FF2B5EF4-FFF2-40B4-BE49-F238E27FC236}">
                <a16:creationId xmlns:a16="http://schemas.microsoft.com/office/drawing/2014/main" id="{6707E756-2C98-9545-90A9-6933B5761AA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62400" y="3962400"/>
            <a:ext cx="1752600" cy="635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B820CFB2-6458-594A-97E8-670D557140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Import Policy: Local Preference</a:t>
            </a:r>
          </a:p>
        </p:txBody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A976B306-3A0B-8640-BF91-94FE67A4CC0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Favor one path over another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Override the influence of AS path length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Example: prefer customer over peer</a:t>
            </a:r>
          </a:p>
        </p:txBody>
      </p:sp>
      <p:pic>
        <p:nvPicPr>
          <p:cNvPr id="52229" name="Picture 4">
            <a:extLst>
              <a:ext uri="{FF2B5EF4-FFF2-40B4-BE49-F238E27FC236}">
                <a16:creationId xmlns:a16="http://schemas.microsoft.com/office/drawing/2014/main" id="{1DEC9199-7880-6D4C-BB96-D006A7B32D52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6738" y="3200400"/>
            <a:ext cx="2246312" cy="142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0" name="Picture 5">
            <a:extLst>
              <a:ext uri="{FF2B5EF4-FFF2-40B4-BE49-F238E27FC236}">
                <a16:creationId xmlns:a16="http://schemas.microsoft.com/office/drawing/2014/main" id="{E87E917E-2C95-5E45-9474-649BBEAC0790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278188"/>
            <a:ext cx="2246313" cy="142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1" name="Picture 6">
            <a:extLst>
              <a:ext uri="{FF2B5EF4-FFF2-40B4-BE49-F238E27FC236}">
                <a16:creationId xmlns:a16="http://schemas.microsoft.com/office/drawing/2014/main" id="{C4EB5582-A879-0345-A82F-412AA7846F4C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8725" y="5045075"/>
            <a:ext cx="1708150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2" name="Picture 7">
            <a:extLst>
              <a:ext uri="{FF2B5EF4-FFF2-40B4-BE49-F238E27FC236}">
                <a16:creationId xmlns:a16="http://schemas.microsoft.com/office/drawing/2014/main" id="{896B5BEA-7E26-F944-B95B-5997F1DFCFD4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7825" y="5773738"/>
            <a:ext cx="1708150" cy="696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3" name="Picture 8">
            <a:extLst>
              <a:ext uri="{FF2B5EF4-FFF2-40B4-BE49-F238E27FC236}">
                <a16:creationId xmlns:a16="http://schemas.microsoft.com/office/drawing/2014/main" id="{4FE68024-AB58-B74B-86BE-83F2F6FD59C2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0975" y="5773738"/>
            <a:ext cx="1708150" cy="696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4" name="Line 10">
            <a:extLst>
              <a:ext uri="{FF2B5EF4-FFF2-40B4-BE49-F238E27FC236}">
                <a16:creationId xmlns:a16="http://schemas.microsoft.com/office/drawing/2014/main" id="{D2702688-CD2C-6241-9A4C-58299A59D1B3}"/>
              </a:ext>
            </a:extLst>
          </p:cNvPr>
          <p:cNvSpPr>
            <a:spLocks noChangeShapeType="1"/>
          </p:cNvSpPr>
          <p:nvPr/>
        </p:nvSpPr>
        <p:spPr bwMode="auto">
          <a:xfrm>
            <a:off x="3113088" y="4660900"/>
            <a:ext cx="76200" cy="46037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5" name="Line 11">
            <a:extLst>
              <a:ext uri="{FF2B5EF4-FFF2-40B4-BE49-F238E27FC236}">
                <a16:creationId xmlns:a16="http://schemas.microsoft.com/office/drawing/2014/main" id="{1F5151D6-C027-0C43-B358-AD2A1F0FA97A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5550" y="5659438"/>
            <a:ext cx="730250" cy="268287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6" name="Line 12">
            <a:extLst>
              <a:ext uri="{FF2B5EF4-FFF2-40B4-BE49-F238E27FC236}">
                <a16:creationId xmlns:a16="http://schemas.microsoft.com/office/drawing/2014/main" id="{CE8DC114-0431-4B4C-BE5D-2C7B442322D5}"/>
              </a:ext>
            </a:extLst>
          </p:cNvPr>
          <p:cNvSpPr>
            <a:spLocks noChangeShapeType="1"/>
          </p:cNvSpPr>
          <p:nvPr/>
        </p:nvSpPr>
        <p:spPr bwMode="auto">
          <a:xfrm>
            <a:off x="5762625" y="6119813"/>
            <a:ext cx="806450" cy="381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7" name="Line 13">
            <a:extLst>
              <a:ext uri="{FF2B5EF4-FFF2-40B4-BE49-F238E27FC236}">
                <a16:creationId xmlns:a16="http://schemas.microsoft.com/office/drawing/2014/main" id="{49C7E931-8CC2-5346-AA1C-FD4731E01626}"/>
              </a:ext>
            </a:extLst>
          </p:cNvPr>
          <p:cNvSpPr>
            <a:spLocks noChangeShapeType="1"/>
          </p:cNvSpPr>
          <p:nvPr/>
        </p:nvSpPr>
        <p:spPr bwMode="auto">
          <a:xfrm>
            <a:off x="6761163" y="4583113"/>
            <a:ext cx="384175" cy="126841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8" name="Text Box 14">
            <a:extLst>
              <a:ext uri="{FF2B5EF4-FFF2-40B4-BE49-F238E27FC236}">
                <a16:creationId xmlns:a16="http://schemas.microsoft.com/office/drawing/2014/main" id="{D3D9F1B6-D3E2-934A-96DE-6853E9F62E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4925" y="3816350"/>
            <a:ext cx="863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Helvetica" pitchFamily="2" charset="0"/>
              </a:rPr>
              <a:t>AT&amp;T</a:t>
            </a:r>
          </a:p>
        </p:txBody>
      </p:sp>
      <p:sp>
        <p:nvSpPr>
          <p:cNvPr id="52239" name="Text Box 15">
            <a:extLst>
              <a:ext uri="{FF2B5EF4-FFF2-40B4-BE49-F238E27FC236}">
                <a16:creationId xmlns:a16="http://schemas.microsoft.com/office/drawing/2014/main" id="{75F49479-E438-E14F-8C86-2DB301C8D4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8888" y="3738563"/>
            <a:ext cx="917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Helvetica" pitchFamily="2" charset="0"/>
              </a:rPr>
              <a:t>Sprint</a:t>
            </a:r>
          </a:p>
        </p:txBody>
      </p:sp>
      <p:sp>
        <p:nvSpPr>
          <p:cNvPr id="52240" name="Text Box 16">
            <a:extLst>
              <a:ext uri="{FF2B5EF4-FFF2-40B4-BE49-F238E27FC236}">
                <a16:creationId xmlns:a16="http://schemas.microsoft.com/office/drawing/2014/main" id="{E9B61DCD-B270-2341-83E7-23DCEE3D0C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5924550"/>
            <a:ext cx="152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Helvetica" pitchFamily="2" charset="0"/>
              </a:rPr>
              <a:t>Princeton</a:t>
            </a:r>
          </a:p>
        </p:txBody>
      </p:sp>
      <p:sp>
        <p:nvSpPr>
          <p:cNvPr id="52241" name="Text Box 17">
            <a:extLst>
              <a:ext uri="{FF2B5EF4-FFF2-40B4-BE49-F238E27FC236}">
                <a16:creationId xmlns:a16="http://schemas.microsoft.com/office/drawing/2014/main" id="{C1964545-CDAA-714A-9773-6BB0ABB036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5300" y="5159375"/>
            <a:ext cx="8747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Helvetica" pitchFamily="2" charset="0"/>
              </a:rPr>
              <a:t>Tier-2</a:t>
            </a:r>
          </a:p>
        </p:txBody>
      </p:sp>
      <p:sp>
        <p:nvSpPr>
          <p:cNvPr id="52242" name="Text Box 18">
            <a:extLst>
              <a:ext uri="{FF2B5EF4-FFF2-40B4-BE49-F238E27FC236}">
                <a16:creationId xmlns:a16="http://schemas.microsoft.com/office/drawing/2014/main" id="{C40901DD-E948-E44E-A7BF-6C6203CBE1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7888" y="5927725"/>
            <a:ext cx="8747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Helvetica" pitchFamily="2" charset="0"/>
              </a:rPr>
              <a:t>Tier-3</a:t>
            </a:r>
          </a:p>
        </p:txBody>
      </p:sp>
      <p:sp>
        <p:nvSpPr>
          <p:cNvPr id="52243" name="Text Box 19">
            <a:extLst>
              <a:ext uri="{FF2B5EF4-FFF2-40B4-BE49-F238E27FC236}">
                <a16:creationId xmlns:a16="http://schemas.microsoft.com/office/drawing/2014/main" id="{B334EC5E-8065-C343-B691-79DACEB54E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8038" y="4660900"/>
            <a:ext cx="21224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Helvetica" pitchFamily="2" charset="0"/>
              </a:rPr>
              <a:t>Local-pref = 100</a:t>
            </a:r>
          </a:p>
        </p:txBody>
      </p:sp>
      <p:sp>
        <p:nvSpPr>
          <p:cNvPr id="52244" name="Text Box 20">
            <a:extLst>
              <a:ext uri="{FF2B5EF4-FFF2-40B4-BE49-F238E27FC236}">
                <a16:creationId xmlns:a16="http://schemas.microsoft.com/office/drawing/2014/main" id="{3556E551-FC58-E847-B5EB-0B12FADBDD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3432175"/>
            <a:ext cx="1981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Helvetica" pitchFamily="2" charset="0"/>
              </a:rPr>
              <a:t>Local-pref = 90</a:t>
            </a:r>
          </a:p>
        </p:txBody>
      </p:sp>
      <p:sp>
        <p:nvSpPr>
          <p:cNvPr id="52245" name="Freeform 21">
            <a:extLst>
              <a:ext uri="{FF2B5EF4-FFF2-40B4-BE49-F238E27FC236}">
                <a16:creationId xmlns:a16="http://schemas.microsoft.com/office/drawing/2014/main" id="{877BB06A-6F82-6842-8EAB-44781413EEA0}"/>
              </a:ext>
            </a:extLst>
          </p:cNvPr>
          <p:cNvSpPr>
            <a:spLocks/>
          </p:cNvSpPr>
          <p:nvPr/>
        </p:nvSpPr>
        <p:spPr bwMode="auto">
          <a:xfrm>
            <a:off x="3841750" y="4699000"/>
            <a:ext cx="2727325" cy="1114425"/>
          </a:xfrm>
          <a:custGeom>
            <a:avLst/>
            <a:gdLst>
              <a:gd name="T0" fmla="*/ 0 w 1718"/>
              <a:gd name="T1" fmla="*/ 0 h 702"/>
              <a:gd name="T2" fmla="*/ 2147483647 w 1718"/>
              <a:gd name="T3" fmla="*/ 2147483647 h 702"/>
              <a:gd name="T4" fmla="*/ 2147483647 w 1718"/>
              <a:gd name="T5" fmla="*/ 2147483647 h 702"/>
              <a:gd name="T6" fmla="*/ 0 60000 65536"/>
              <a:gd name="T7" fmla="*/ 0 60000 65536"/>
              <a:gd name="T8" fmla="*/ 0 60000 65536"/>
              <a:gd name="T9" fmla="*/ 0 w 1718"/>
              <a:gd name="T10" fmla="*/ 0 h 702"/>
              <a:gd name="T11" fmla="*/ 1718 w 1718"/>
              <a:gd name="T12" fmla="*/ 702 h 70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18" h="702">
                <a:moveTo>
                  <a:pt x="0" y="0"/>
                </a:moveTo>
                <a:cubicBezTo>
                  <a:pt x="135" y="183"/>
                  <a:pt x="271" y="367"/>
                  <a:pt x="557" y="484"/>
                </a:cubicBezTo>
                <a:cubicBezTo>
                  <a:pt x="843" y="601"/>
                  <a:pt x="1280" y="651"/>
                  <a:pt x="1718" y="702"/>
                </a:cubicBezTo>
              </a:path>
            </a:pathLst>
          </a:custGeom>
          <a:noFill/>
          <a:ln w="38100">
            <a:solidFill>
              <a:srgbClr val="FF33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2246" name="Slide Number Placeholder 3">
            <a:extLst>
              <a:ext uri="{FF2B5EF4-FFF2-40B4-BE49-F238E27FC236}">
                <a16:creationId xmlns:a16="http://schemas.microsoft.com/office/drawing/2014/main" id="{F1DEF724-9008-604F-9739-8CEAD2934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7D731F2-F474-7147-B822-5C35D8F9B83A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14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7070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B5702AD5-1389-A54B-92A2-98E45DB571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Import Policy: Filtering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B907870C-CD71-2B44-8C24-3B6005E20A7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112838"/>
            <a:ext cx="8534400" cy="4906962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Discard some route announcements</a:t>
            </a:r>
          </a:p>
          <a:p>
            <a:pPr lvl="1">
              <a:spcAft>
                <a:spcPts val="6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Detect configuration mistakes and attacks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Examples on session to a customer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Discard route if prefix not owned by the customer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Discard route with other large ISP in the AS path</a:t>
            </a: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</p:txBody>
      </p:sp>
      <p:pic>
        <p:nvPicPr>
          <p:cNvPr id="54276" name="Picture 4">
            <a:extLst>
              <a:ext uri="{FF2B5EF4-FFF2-40B4-BE49-F238E27FC236}">
                <a16:creationId xmlns:a16="http://schemas.microsoft.com/office/drawing/2014/main" id="{68B69AE6-9F08-9C40-BCFD-F4ABC387365B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8913" y="3927475"/>
            <a:ext cx="2246312" cy="142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77" name="Picture 5">
            <a:extLst>
              <a:ext uri="{FF2B5EF4-FFF2-40B4-BE49-F238E27FC236}">
                <a16:creationId xmlns:a16="http://schemas.microsoft.com/office/drawing/2014/main" id="{90302397-4614-3343-866F-8DDE76C626D0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3275" y="5694363"/>
            <a:ext cx="1708150" cy="696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8" name="Line 6">
            <a:extLst>
              <a:ext uri="{FF2B5EF4-FFF2-40B4-BE49-F238E27FC236}">
                <a16:creationId xmlns:a16="http://schemas.microsoft.com/office/drawing/2014/main" id="{4AC3998D-ED43-9A4D-8A16-205A4DA8BA96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7638" y="5310188"/>
            <a:ext cx="76200" cy="46037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79" name="Text Box 7">
            <a:extLst>
              <a:ext uri="{FF2B5EF4-FFF2-40B4-BE49-F238E27FC236}">
                <a16:creationId xmlns:a16="http://schemas.microsoft.com/office/drawing/2014/main" id="{398529DC-CF7F-434B-9BD8-387A79771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475" y="4465638"/>
            <a:ext cx="863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Helvetica" pitchFamily="2" charset="0"/>
              </a:rPr>
              <a:t>AT&amp;T</a:t>
            </a:r>
          </a:p>
        </p:txBody>
      </p:sp>
      <p:sp>
        <p:nvSpPr>
          <p:cNvPr id="54280" name="Text Box 8">
            <a:extLst>
              <a:ext uri="{FF2B5EF4-FFF2-40B4-BE49-F238E27FC236}">
                <a16:creationId xmlns:a16="http://schemas.microsoft.com/office/drawing/2014/main" id="{A02F8518-72D5-B543-92DA-6284E12161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3463" y="5808663"/>
            <a:ext cx="1355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Helvetica" pitchFamily="2" charset="0"/>
              </a:rPr>
              <a:t>Princeton</a:t>
            </a:r>
          </a:p>
        </p:txBody>
      </p:sp>
      <p:pic>
        <p:nvPicPr>
          <p:cNvPr id="54281" name="Picture 9">
            <a:extLst>
              <a:ext uri="{FF2B5EF4-FFF2-40B4-BE49-F238E27FC236}">
                <a16:creationId xmlns:a16="http://schemas.microsoft.com/office/drawing/2014/main" id="{D7593D15-1888-204A-A8C0-3AF9C786E49D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2438" y="4195763"/>
            <a:ext cx="161290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82" name="Text Box 10">
            <a:extLst>
              <a:ext uri="{FF2B5EF4-FFF2-40B4-BE49-F238E27FC236}">
                <a16:creationId xmlns:a16="http://schemas.microsoft.com/office/drawing/2014/main" id="{120A68B9-9EB1-6441-AD02-EFA67ACD77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6925" y="4465638"/>
            <a:ext cx="10477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Helvetica" pitchFamily="2" charset="0"/>
              </a:rPr>
              <a:t>USLEC</a:t>
            </a:r>
          </a:p>
        </p:txBody>
      </p:sp>
      <p:sp>
        <p:nvSpPr>
          <p:cNvPr id="54283" name="Line 11">
            <a:extLst>
              <a:ext uri="{FF2B5EF4-FFF2-40B4-BE49-F238E27FC236}">
                <a16:creationId xmlns:a16="http://schemas.microsoft.com/office/drawing/2014/main" id="{60E73FF6-A35D-4E44-8DC1-D31E7A80799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86300" y="5080000"/>
            <a:ext cx="1536700" cy="69056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4" name="Text Box 12">
            <a:extLst>
              <a:ext uri="{FF2B5EF4-FFF2-40B4-BE49-F238E27FC236}">
                <a16:creationId xmlns:a16="http://schemas.microsoft.com/office/drawing/2014/main" id="{D68ADEA6-3F90-CB4E-B1B2-8EE16507DD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5175" y="6384925"/>
            <a:ext cx="1876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Helvetica" pitchFamily="2" charset="0"/>
              </a:rPr>
              <a:t>128.112.0.0/16</a:t>
            </a:r>
          </a:p>
        </p:txBody>
      </p:sp>
      <p:sp>
        <p:nvSpPr>
          <p:cNvPr id="54285" name="Slide Number Placeholder 3">
            <a:extLst>
              <a:ext uri="{FF2B5EF4-FFF2-40B4-BE49-F238E27FC236}">
                <a16:creationId xmlns:a16="http://schemas.microsoft.com/office/drawing/2014/main" id="{2A1BB6A1-8205-624D-AB2B-6868929C6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D2F625C-59AD-FF4F-BBA2-AEAC1C611276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15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8886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D8D70A3C-DD11-DF48-ADEA-A0174D553C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Export Policy: Filtering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8FD89887-953C-BF44-9BB2-121851A6536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116013"/>
            <a:ext cx="8534400" cy="4906962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Discard some route announcements</a:t>
            </a:r>
          </a:p>
          <a:p>
            <a:pPr lvl="1">
              <a:spcAft>
                <a:spcPts val="6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Limit propagation of routing information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Examples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Don’t announce routes from one peer to another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Don’t announce routes for management hosts</a:t>
            </a: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</p:txBody>
      </p:sp>
      <p:pic>
        <p:nvPicPr>
          <p:cNvPr id="56324" name="Picture 4">
            <a:extLst>
              <a:ext uri="{FF2B5EF4-FFF2-40B4-BE49-F238E27FC236}">
                <a16:creationId xmlns:a16="http://schemas.microsoft.com/office/drawing/2014/main" id="{ACF9F013-E6F0-F34C-A04E-67D6BAE7564B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75" y="3927475"/>
            <a:ext cx="2246313" cy="142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25" name="Picture 5">
            <a:extLst>
              <a:ext uri="{FF2B5EF4-FFF2-40B4-BE49-F238E27FC236}">
                <a16:creationId xmlns:a16="http://schemas.microsoft.com/office/drawing/2014/main" id="{EA902138-A7F8-5A4A-A789-9A3A7DC18956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694363"/>
            <a:ext cx="1708150" cy="696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6" name="Line 6">
            <a:extLst>
              <a:ext uri="{FF2B5EF4-FFF2-40B4-BE49-F238E27FC236}">
                <a16:creationId xmlns:a16="http://schemas.microsoft.com/office/drawing/2014/main" id="{6F50FADF-1071-D345-A631-EB2C0C74F0CC}"/>
              </a:ext>
            </a:extLst>
          </p:cNvPr>
          <p:cNvSpPr>
            <a:spLocks noChangeShapeType="1"/>
          </p:cNvSpPr>
          <p:nvPr/>
        </p:nvSpPr>
        <p:spPr bwMode="auto">
          <a:xfrm>
            <a:off x="4610100" y="5310188"/>
            <a:ext cx="76200" cy="46037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Text Box 7">
            <a:extLst>
              <a:ext uri="{FF2B5EF4-FFF2-40B4-BE49-F238E27FC236}">
                <a16:creationId xmlns:a16="http://schemas.microsoft.com/office/drawing/2014/main" id="{9EA0022C-D68D-214E-8EA4-19EAB93801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1938" y="4465638"/>
            <a:ext cx="863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Helvetica" pitchFamily="2" charset="0"/>
              </a:rPr>
              <a:t>AT&amp;T</a:t>
            </a:r>
          </a:p>
        </p:txBody>
      </p:sp>
      <p:sp>
        <p:nvSpPr>
          <p:cNvPr id="56328" name="Text Box 8">
            <a:extLst>
              <a:ext uri="{FF2B5EF4-FFF2-40B4-BE49-F238E27FC236}">
                <a16:creationId xmlns:a16="http://schemas.microsoft.com/office/drawing/2014/main" id="{3D708B5F-BE21-944A-800B-F9B8EEC77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5925" y="5808663"/>
            <a:ext cx="1355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Helvetica" pitchFamily="2" charset="0"/>
              </a:rPr>
              <a:t>Princeton</a:t>
            </a:r>
          </a:p>
        </p:txBody>
      </p:sp>
      <p:pic>
        <p:nvPicPr>
          <p:cNvPr id="56329" name="Picture 9">
            <a:extLst>
              <a:ext uri="{FF2B5EF4-FFF2-40B4-BE49-F238E27FC236}">
                <a16:creationId xmlns:a16="http://schemas.microsoft.com/office/drawing/2014/main" id="{924A951C-E601-B04D-89FF-ACA2ACC0AF09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3978275"/>
            <a:ext cx="17272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30" name="Text Box 10">
            <a:extLst>
              <a:ext uri="{FF2B5EF4-FFF2-40B4-BE49-F238E27FC236}">
                <a16:creationId xmlns:a16="http://schemas.microsoft.com/office/drawing/2014/main" id="{EF398EDC-9990-0C4A-B17E-EF66A2684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3375" y="4362450"/>
            <a:ext cx="917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Helvetica" pitchFamily="2" charset="0"/>
              </a:rPr>
              <a:t>Sprint</a:t>
            </a:r>
          </a:p>
        </p:txBody>
      </p:sp>
      <p:sp>
        <p:nvSpPr>
          <p:cNvPr id="56331" name="Text Box 11">
            <a:extLst>
              <a:ext uri="{FF2B5EF4-FFF2-40B4-BE49-F238E27FC236}">
                <a16:creationId xmlns:a16="http://schemas.microsoft.com/office/drawing/2014/main" id="{A1362B33-6D8E-214B-9239-1FC73A7B79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7638" y="6384925"/>
            <a:ext cx="1876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Helvetica" pitchFamily="2" charset="0"/>
              </a:rPr>
              <a:t>128.112.0.0/16</a:t>
            </a:r>
          </a:p>
        </p:txBody>
      </p:sp>
      <p:sp>
        <p:nvSpPr>
          <p:cNvPr id="56332" name="Line 12">
            <a:extLst>
              <a:ext uri="{FF2B5EF4-FFF2-40B4-BE49-F238E27FC236}">
                <a16:creationId xmlns:a16="http://schemas.microsoft.com/office/drawing/2014/main" id="{45BEFF7E-6154-D44B-B209-A89689C24C2E}"/>
              </a:ext>
            </a:extLst>
          </p:cNvPr>
          <p:cNvSpPr>
            <a:spLocks noChangeShapeType="1"/>
          </p:cNvSpPr>
          <p:nvPr/>
        </p:nvSpPr>
        <p:spPr bwMode="auto">
          <a:xfrm>
            <a:off x="5570538" y="4592638"/>
            <a:ext cx="76835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6333" name="Picture 13">
            <a:extLst>
              <a:ext uri="{FF2B5EF4-FFF2-40B4-BE49-F238E27FC236}">
                <a16:creationId xmlns:a16="http://schemas.microsoft.com/office/drawing/2014/main" id="{36177B18-FC88-6348-8793-B756D10669A2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925" y="4043363"/>
            <a:ext cx="17272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34" name="Line 14">
            <a:extLst>
              <a:ext uri="{FF2B5EF4-FFF2-40B4-BE49-F238E27FC236}">
                <a16:creationId xmlns:a16="http://schemas.microsoft.com/office/drawing/2014/main" id="{9A3BA706-8166-D941-9A77-1D03D6B1D95D}"/>
              </a:ext>
            </a:extLst>
          </p:cNvPr>
          <p:cNvSpPr>
            <a:spLocks noChangeShapeType="1"/>
          </p:cNvSpPr>
          <p:nvPr/>
        </p:nvSpPr>
        <p:spPr bwMode="auto">
          <a:xfrm>
            <a:off x="2613025" y="4592638"/>
            <a:ext cx="76835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5" name="Text Box 15">
            <a:extLst>
              <a:ext uri="{FF2B5EF4-FFF2-40B4-BE49-F238E27FC236}">
                <a16:creationId xmlns:a16="http://schemas.microsoft.com/office/drawing/2014/main" id="{AC38ED3A-AA23-0544-A2BB-F0208DC520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5875" y="4427538"/>
            <a:ext cx="10620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Helvetica" pitchFamily="2" charset="0"/>
              </a:rPr>
              <a:t>UUNET</a:t>
            </a:r>
          </a:p>
        </p:txBody>
      </p:sp>
      <p:sp>
        <p:nvSpPr>
          <p:cNvPr id="56336" name="Line 16">
            <a:extLst>
              <a:ext uri="{FF2B5EF4-FFF2-40B4-BE49-F238E27FC236}">
                <a16:creationId xmlns:a16="http://schemas.microsoft.com/office/drawing/2014/main" id="{D09CA7BF-1012-2945-AA02-B423C8CBDA6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454650" y="5080000"/>
            <a:ext cx="768350" cy="50006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6337" name="Picture 17" descr="j0195384">
            <a:extLst>
              <a:ext uri="{FF2B5EF4-FFF2-40B4-BE49-F238E27FC236}">
                <a16:creationId xmlns:a16="http://schemas.microsoft.com/office/drawing/2014/main" id="{E125FBB5-21C7-074A-AFEE-C6F890AD3B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8700" y="5233988"/>
            <a:ext cx="1158875" cy="118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38" name="Text Box 18">
            <a:extLst>
              <a:ext uri="{FF2B5EF4-FFF2-40B4-BE49-F238E27FC236}">
                <a16:creationId xmlns:a16="http://schemas.microsoft.com/office/drawing/2014/main" id="{D97189DC-E49D-A848-A3CF-75F34674E7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1350" y="5502275"/>
            <a:ext cx="1625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Helvetica" pitchFamily="2" charset="0"/>
              </a:rPr>
              <a:t>network operator</a:t>
            </a:r>
          </a:p>
        </p:txBody>
      </p:sp>
      <p:sp>
        <p:nvSpPr>
          <p:cNvPr id="56339" name="Slide Number Placeholder 3">
            <a:extLst>
              <a:ext uri="{FF2B5EF4-FFF2-40B4-BE49-F238E27FC236}">
                <a16:creationId xmlns:a16="http://schemas.microsoft.com/office/drawing/2014/main" id="{1462B5E8-F636-9F44-AC7C-8E4A8CAC4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EDC06FF-105A-FE4B-9E39-8C1D6FC25236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16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0071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061667AF-3646-504D-997A-0A200D46ED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686800" cy="1143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Export Policy: Attribute Manipulation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76FAAAEF-6F90-0243-A74F-662C69442D4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116013"/>
            <a:ext cx="8534400" cy="4906962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Modify attributes of the active route</a:t>
            </a:r>
          </a:p>
          <a:p>
            <a:pPr lvl="1">
              <a:spcAft>
                <a:spcPts val="6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To influence the way other ASes behave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Example: AS prepending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Artificially inflate AS path length seen by others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Convince some ASes to send traffic another way</a:t>
            </a:r>
          </a:p>
        </p:txBody>
      </p:sp>
      <p:pic>
        <p:nvPicPr>
          <p:cNvPr id="58372" name="Picture 4">
            <a:extLst>
              <a:ext uri="{FF2B5EF4-FFF2-40B4-BE49-F238E27FC236}">
                <a16:creationId xmlns:a16="http://schemas.microsoft.com/office/drawing/2014/main" id="{104A9269-0A36-6C4B-88B3-53AED37353B6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925" y="4114800"/>
            <a:ext cx="2246313" cy="1163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73" name="Picture 5">
            <a:extLst>
              <a:ext uri="{FF2B5EF4-FFF2-40B4-BE49-F238E27FC236}">
                <a16:creationId xmlns:a16="http://schemas.microsoft.com/office/drawing/2014/main" id="{BC307A06-6F30-2E4A-BFE0-3F2BEB98CED2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3275" y="5694363"/>
            <a:ext cx="1708150" cy="696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4" name="Line 6">
            <a:extLst>
              <a:ext uri="{FF2B5EF4-FFF2-40B4-BE49-F238E27FC236}">
                <a16:creationId xmlns:a16="http://schemas.microsoft.com/office/drawing/2014/main" id="{73F9973E-844A-6A42-BFB0-F1A2456DCCE1}"/>
              </a:ext>
            </a:extLst>
          </p:cNvPr>
          <p:cNvSpPr>
            <a:spLocks noChangeShapeType="1"/>
          </p:cNvSpPr>
          <p:nvPr/>
        </p:nvSpPr>
        <p:spPr bwMode="auto">
          <a:xfrm>
            <a:off x="2574925" y="5207000"/>
            <a:ext cx="1458913" cy="56356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5" name="Text Box 7">
            <a:extLst>
              <a:ext uri="{FF2B5EF4-FFF2-40B4-BE49-F238E27FC236}">
                <a16:creationId xmlns:a16="http://schemas.microsoft.com/office/drawing/2014/main" id="{3E5C158D-8785-DE4A-B0F9-87EC2DDD0E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4488" y="4465638"/>
            <a:ext cx="863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Helvetica" pitchFamily="2" charset="0"/>
              </a:rPr>
              <a:t>AT&amp;T</a:t>
            </a:r>
          </a:p>
        </p:txBody>
      </p:sp>
      <p:sp>
        <p:nvSpPr>
          <p:cNvPr id="58376" name="Text Box 8">
            <a:extLst>
              <a:ext uri="{FF2B5EF4-FFF2-40B4-BE49-F238E27FC236}">
                <a16:creationId xmlns:a16="http://schemas.microsoft.com/office/drawing/2014/main" id="{F2E2EB2D-5580-E646-98CE-FBF09B95C8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3463" y="5808663"/>
            <a:ext cx="1355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Helvetica" pitchFamily="2" charset="0"/>
              </a:rPr>
              <a:t>Princeton</a:t>
            </a:r>
          </a:p>
        </p:txBody>
      </p:sp>
      <p:pic>
        <p:nvPicPr>
          <p:cNvPr id="58377" name="Picture 9">
            <a:extLst>
              <a:ext uri="{FF2B5EF4-FFF2-40B4-BE49-F238E27FC236}">
                <a16:creationId xmlns:a16="http://schemas.microsoft.com/office/drawing/2014/main" id="{951B49D5-374F-9C41-A583-889D9F43C077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6800" y="4195763"/>
            <a:ext cx="161290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8" name="Text Box 10">
            <a:extLst>
              <a:ext uri="{FF2B5EF4-FFF2-40B4-BE49-F238E27FC236}">
                <a16:creationId xmlns:a16="http://schemas.microsoft.com/office/drawing/2014/main" id="{8E8D2F6F-AF1B-A244-A9CF-03F4E21F7E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1288" y="4465638"/>
            <a:ext cx="10477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Helvetica" pitchFamily="2" charset="0"/>
              </a:rPr>
              <a:t>USLEC</a:t>
            </a:r>
          </a:p>
        </p:txBody>
      </p:sp>
      <p:sp>
        <p:nvSpPr>
          <p:cNvPr id="58379" name="Line 11">
            <a:extLst>
              <a:ext uri="{FF2B5EF4-FFF2-40B4-BE49-F238E27FC236}">
                <a16:creationId xmlns:a16="http://schemas.microsoft.com/office/drawing/2014/main" id="{6BBC1710-4722-D84A-AD23-AC609D1B4A1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86300" y="4976813"/>
            <a:ext cx="1998663" cy="79375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0" name="Text Box 12">
            <a:extLst>
              <a:ext uri="{FF2B5EF4-FFF2-40B4-BE49-F238E27FC236}">
                <a16:creationId xmlns:a16="http://schemas.microsoft.com/office/drawing/2014/main" id="{B8DF9537-A0D9-0B40-893A-FAC9ABEC95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5175" y="6384925"/>
            <a:ext cx="1876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Helvetica" pitchFamily="2" charset="0"/>
              </a:rPr>
              <a:t>128.112.0.0/16</a:t>
            </a:r>
          </a:p>
        </p:txBody>
      </p:sp>
      <p:pic>
        <p:nvPicPr>
          <p:cNvPr id="58381" name="Picture 13">
            <a:extLst>
              <a:ext uri="{FF2B5EF4-FFF2-40B4-BE49-F238E27FC236}">
                <a16:creationId xmlns:a16="http://schemas.microsoft.com/office/drawing/2014/main" id="{0EFBAF1F-AA33-F44D-A615-F36E18AFB95A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9663" y="4132263"/>
            <a:ext cx="195897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82" name="Line 14">
            <a:extLst>
              <a:ext uri="{FF2B5EF4-FFF2-40B4-BE49-F238E27FC236}">
                <a16:creationId xmlns:a16="http://schemas.microsoft.com/office/drawing/2014/main" id="{EAA4A4D2-0202-EC4C-8A8A-9191EEEABE6E}"/>
              </a:ext>
            </a:extLst>
          </p:cNvPr>
          <p:cNvSpPr>
            <a:spLocks noChangeShapeType="1"/>
          </p:cNvSpPr>
          <p:nvPr/>
        </p:nvSpPr>
        <p:spPr bwMode="auto">
          <a:xfrm>
            <a:off x="3151188" y="4670425"/>
            <a:ext cx="576262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3" name="Line 15">
            <a:extLst>
              <a:ext uri="{FF2B5EF4-FFF2-40B4-BE49-F238E27FC236}">
                <a16:creationId xmlns:a16="http://schemas.microsoft.com/office/drawing/2014/main" id="{CB859749-5A28-A944-86AC-6198B86F6E60}"/>
              </a:ext>
            </a:extLst>
          </p:cNvPr>
          <p:cNvSpPr>
            <a:spLocks noChangeShapeType="1"/>
          </p:cNvSpPr>
          <p:nvPr/>
        </p:nvSpPr>
        <p:spPr bwMode="auto">
          <a:xfrm>
            <a:off x="5532438" y="4708525"/>
            <a:ext cx="614362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4" name="Text Box 16">
            <a:extLst>
              <a:ext uri="{FF2B5EF4-FFF2-40B4-BE49-F238E27FC236}">
                <a16:creationId xmlns:a16="http://schemas.microsoft.com/office/drawing/2014/main" id="{A727EBC9-909B-F145-97BE-9C1718C9B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5925" y="4478338"/>
            <a:ext cx="917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Helvetica" pitchFamily="2" charset="0"/>
              </a:rPr>
              <a:t>Sprint</a:t>
            </a:r>
          </a:p>
        </p:txBody>
      </p:sp>
      <p:sp>
        <p:nvSpPr>
          <p:cNvPr id="58385" name="Line 17">
            <a:extLst>
              <a:ext uri="{FF2B5EF4-FFF2-40B4-BE49-F238E27FC236}">
                <a16:creationId xmlns:a16="http://schemas.microsoft.com/office/drawing/2014/main" id="{F795272C-C03B-154A-87A1-5EC993BDD66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20938" y="5591175"/>
            <a:ext cx="692150" cy="34607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6" name="Text Box 18">
            <a:extLst>
              <a:ext uri="{FF2B5EF4-FFF2-40B4-BE49-F238E27FC236}">
                <a16:creationId xmlns:a16="http://schemas.microsoft.com/office/drawing/2014/main" id="{B80A5DB0-932E-4E48-A788-5F2683C550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4863" y="5822950"/>
            <a:ext cx="819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3300"/>
                </a:solidFill>
                <a:latin typeface="Helvetica" pitchFamily="2" charset="0"/>
              </a:rPr>
              <a:t>88 88</a:t>
            </a:r>
          </a:p>
        </p:txBody>
      </p:sp>
      <p:sp>
        <p:nvSpPr>
          <p:cNvPr id="58387" name="Line 19">
            <a:extLst>
              <a:ext uri="{FF2B5EF4-FFF2-40B4-BE49-F238E27FC236}">
                <a16:creationId xmlns:a16="http://schemas.microsoft.com/office/drawing/2014/main" id="{55A6E6D8-1F93-F644-A796-2FA035647D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62563" y="5476875"/>
            <a:ext cx="655637" cy="306388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8" name="Text Box 20">
            <a:extLst>
              <a:ext uri="{FF2B5EF4-FFF2-40B4-BE49-F238E27FC236}">
                <a16:creationId xmlns:a16="http://schemas.microsoft.com/office/drawing/2014/main" id="{E192C4A6-ADD5-5245-846F-9399926FC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6738" y="5707063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3300"/>
                </a:solidFill>
                <a:latin typeface="Helvetica" pitchFamily="2" charset="0"/>
              </a:rPr>
              <a:t>88</a:t>
            </a:r>
          </a:p>
        </p:txBody>
      </p:sp>
      <p:sp>
        <p:nvSpPr>
          <p:cNvPr id="58389" name="Freeform 21">
            <a:extLst>
              <a:ext uri="{FF2B5EF4-FFF2-40B4-BE49-F238E27FC236}">
                <a16:creationId xmlns:a16="http://schemas.microsoft.com/office/drawing/2014/main" id="{234FA457-C81E-4F4A-A078-81481A02248B}"/>
              </a:ext>
            </a:extLst>
          </p:cNvPr>
          <p:cNvSpPr>
            <a:spLocks/>
          </p:cNvSpPr>
          <p:nvPr/>
        </p:nvSpPr>
        <p:spPr bwMode="auto">
          <a:xfrm>
            <a:off x="5105400" y="4125913"/>
            <a:ext cx="3481388" cy="2211387"/>
          </a:xfrm>
          <a:custGeom>
            <a:avLst/>
            <a:gdLst>
              <a:gd name="T0" fmla="*/ 2147483647 w 2193"/>
              <a:gd name="T1" fmla="*/ 2147483647 h 1537"/>
              <a:gd name="T2" fmla="*/ 2147483647 w 2193"/>
              <a:gd name="T3" fmla="*/ 2147483647 h 1537"/>
              <a:gd name="T4" fmla="*/ 2147483647 w 2193"/>
              <a:gd name="T5" fmla="*/ 2147483647 h 1537"/>
              <a:gd name="T6" fmla="*/ 2147483647 w 2193"/>
              <a:gd name="T7" fmla="*/ 2147483647 h 1537"/>
              <a:gd name="T8" fmla="*/ 0 w 2193"/>
              <a:gd name="T9" fmla="*/ 2147483647 h 1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93"/>
              <a:gd name="T16" fmla="*/ 0 h 1537"/>
              <a:gd name="T17" fmla="*/ 2193 w 2193"/>
              <a:gd name="T18" fmla="*/ 1537 h 15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93" h="1537">
                <a:moveTo>
                  <a:pt x="121" y="37"/>
                </a:moveTo>
                <a:cubicBezTo>
                  <a:pt x="923" y="18"/>
                  <a:pt x="1725" y="0"/>
                  <a:pt x="1959" y="133"/>
                </a:cubicBezTo>
                <a:cubicBezTo>
                  <a:pt x="2193" y="266"/>
                  <a:pt x="1786" y="617"/>
                  <a:pt x="1524" y="835"/>
                </a:cubicBezTo>
                <a:cubicBezTo>
                  <a:pt x="1262" y="1053"/>
                  <a:pt x="641" y="1343"/>
                  <a:pt x="387" y="1440"/>
                </a:cubicBezTo>
                <a:cubicBezTo>
                  <a:pt x="133" y="1537"/>
                  <a:pt x="66" y="1476"/>
                  <a:pt x="0" y="1416"/>
                </a:cubicBezTo>
              </a:path>
            </a:pathLst>
          </a:custGeom>
          <a:noFill/>
          <a:ln w="38100">
            <a:solidFill>
              <a:srgbClr val="008000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8390" name="Slide Number Placeholder 3">
            <a:extLst>
              <a:ext uri="{FF2B5EF4-FFF2-40B4-BE49-F238E27FC236}">
                <a16:creationId xmlns:a16="http://schemas.microsoft.com/office/drawing/2014/main" id="{3E00D5B5-F3CE-A04D-8317-44CBD3A7C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DE50D4ED-C460-0943-8124-0E1B75A6DE21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17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3019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1DA1BB5B-FCE3-9B4C-BD82-B03ACCB834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Reflect Business Relationships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F4F5F43D-0112-4B40-9641-6C1D978197C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8763000" cy="4906963"/>
          </a:xfrm>
        </p:spPr>
        <p:txBody>
          <a:bodyPr/>
          <a:lstStyle/>
          <a:p>
            <a:r>
              <a:rPr lang="en-US" altLang="en-US" sz="2800">
                <a:ea typeface="ＭＳ Ｐゴシック" panose="020B0600070205080204" pitchFamily="34" charset="-128"/>
              </a:rPr>
              <a:t>Common relationships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Customer-provider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Peer-peer</a:t>
            </a:r>
          </a:p>
          <a:p>
            <a:pPr lvl="1">
              <a:spcAft>
                <a:spcPts val="12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Backup, sibling, …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ISP terminology: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Tier-1 (~15 worldwide):  No settlement or transit</a:t>
            </a:r>
          </a:p>
          <a:p>
            <a:pPr lvl="1">
              <a:spcAft>
                <a:spcPts val="12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Tier-2 ISPs:  Widespread peering, still buy transit</a:t>
            </a:r>
          </a:p>
          <a:p>
            <a:r>
              <a:rPr lang="en-US" altLang="en-US" sz="2800">
                <a:ea typeface="ＭＳ Ｐゴシック" panose="020B0600070205080204" pitchFamily="34" charset="-128"/>
              </a:rPr>
              <a:t>Policies implementing in BGP, e.g., 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Import:  Ranking customer routes over peer routes</a:t>
            </a:r>
          </a:p>
          <a:p>
            <a:pPr lvl="1"/>
            <a:r>
              <a:rPr lang="en-US" altLang="en-US" sz="2400">
                <a:ea typeface="ＭＳ Ｐゴシック" panose="020B0600070205080204" pitchFamily="34" charset="-128"/>
              </a:rPr>
              <a:t>Export:  Export only customer routes to peers and providers</a:t>
            </a:r>
          </a:p>
        </p:txBody>
      </p:sp>
      <p:sp>
        <p:nvSpPr>
          <p:cNvPr id="60420" name="Slide Number Placeholder 3">
            <a:extLst>
              <a:ext uri="{FF2B5EF4-FFF2-40B4-BE49-F238E27FC236}">
                <a16:creationId xmlns:a16="http://schemas.microsoft.com/office/drawing/2014/main" id="{413AC497-9A51-274D-9826-C745B8288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0C0FC7B-12AA-CC49-88F4-A5F198804CBA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18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3262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Title 1">
            <a:extLst>
              <a:ext uri="{FF2B5EF4-FFF2-40B4-BE49-F238E27FC236}">
                <a16:creationId xmlns:a16="http://schemas.microsoft.com/office/drawing/2014/main" id="{75088874-FEBD-644D-911A-20BF8068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BGP Policy</a:t>
            </a:r>
          </a:p>
        </p:txBody>
      </p:sp>
      <p:sp>
        <p:nvSpPr>
          <p:cNvPr id="62468" name="Slide Number Placeholder 3">
            <a:extLst>
              <a:ext uri="{FF2B5EF4-FFF2-40B4-BE49-F238E27FC236}">
                <a16:creationId xmlns:a16="http://schemas.microsoft.com/office/drawing/2014/main" id="{671D72ED-C141-E041-8C98-8DF134EE9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80AF919-5137-7D42-A643-27D347DD46E7}" type="slidenum">
              <a:rPr lang="en-US" altLang="en-US" sz="1200" b="0">
                <a:solidFill>
                  <a:srgbClr val="898989"/>
                </a:solidFill>
              </a:rPr>
              <a:pPr eaLnBrk="1" hangingPunct="1"/>
              <a:t>19</a:t>
            </a:fld>
            <a:endParaRPr lang="en-US" altLang="en-US" sz="1200" b="0">
              <a:solidFill>
                <a:srgbClr val="898989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36594F-CD00-434A-99AF-77FC1E2169D3}"/>
              </a:ext>
            </a:extLst>
          </p:cNvPr>
          <p:cNvSpPr txBox="1"/>
          <p:nvPr/>
        </p:nvSpPr>
        <p:spPr>
          <a:xfrm>
            <a:off x="5715000" y="1143000"/>
            <a:ext cx="3505200" cy="6186309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marL="457200" indent="-457200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marL="0" indent="0" algn="l" eaLnBrk="1" hangingPunct="1">
              <a:spcAft>
                <a:spcPts val="1200"/>
              </a:spcAft>
            </a:pPr>
            <a:r>
              <a:rPr lang="en-US" alt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Tier 1 ISPs?</a:t>
            </a:r>
          </a:p>
          <a:p>
            <a:pPr marL="0" indent="0" algn="l" eaLnBrk="1" hangingPunct="1"/>
            <a:r>
              <a:rPr lang="en-US" alt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Y.   U, W</a:t>
            </a:r>
          </a:p>
          <a:p>
            <a:pPr marL="0" indent="0" algn="l" eaLnBrk="1" hangingPunct="1"/>
            <a:r>
              <a:rPr lang="en-US" alt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M.   U, X</a:t>
            </a:r>
          </a:p>
          <a:p>
            <a:pPr marL="0" indent="0" algn="l" eaLnBrk="1" hangingPunct="1"/>
            <a:r>
              <a:rPr lang="en-US" alt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C.    X, Y, Z</a:t>
            </a:r>
          </a:p>
          <a:p>
            <a:pPr marL="0" indent="0" algn="l" eaLnBrk="1" hangingPunct="1"/>
            <a:endParaRPr lang="en-US" altLang="en-US" sz="2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l" eaLnBrk="1" hangingPunct="1">
              <a:spcAft>
                <a:spcPts val="1200"/>
              </a:spcAft>
            </a:pPr>
            <a:r>
              <a:rPr lang="en-US" alt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Which path may packets take (given commercial policies)?</a:t>
            </a:r>
          </a:p>
          <a:p>
            <a:pPr marL="0" indent="0" algn="l" eaLnBrk="1" hangingPunct="1"/>
            <a:r>
              <a:rPr lang="en-US" alt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Y.    Red</a:t>
            </a:r>
          </a:p>
          <a:p>
            <a:pPr marL="0" indent="0" algn="l" eaLnBrk="1" hangingPunct="1"/>
            <a:r>
              <a:rPr lang="en-US" alt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M.  Blue</a:t>
            </a:r>
          </a:p>
          <a:p>
            <a:pPr marL="0" indent="0" algn="l" eaLnBrk="1" hangingPunct="1"/>
            <a:r>
              <a:rPr lang="en-US" alt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C.   Green</a:t>
            </a:r>
          </a:p>
          <a:p>
            <a:pPr marL="0" indent="0" algn="l" eaLnBrk="1" hangingPunct="1"/>
            <a:r>
              <a:rPr lang="en-US" alt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A.   Orange</a:t>
            </a:r>
          </a:p>
          <a:p>
            <a:pPr algn="l" eaLnBrk="1" hangingPunct="1"/>
            <a:r>
              <a:rPr lang="en-US" altLang="en-US" sz="2200" b="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l" eaLnBrk="1" hangingPunct="1"/>
            <a:endParaRPr lang="en-US" altLang="en-US" sz="22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 eaLnBrk="1" hangingPunct="1"/>
            <a:endParaRPr lang="en-US" altLang="en-US" sz="22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 eaLnBrk="1" hangingPunct="1"/>
            <a:endParaRPr lang="en-US" altLang="en-US" sz="22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2" name="Object 2">
            <a:extLst>
              <a:ext uri="{FF2B5EF4-FFF2-40B4-BE49-F238E27FC236}">
                <a16:creationId xmlns:a16="http://schemas.microsoft.com/office/drawing/2014/main" id="{8AB5E9A9-10E8-734B-9A83-4B41F151BA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8826"/>
              </p:ext>
            </p:extLst>
          </p:nvPr>
        </p:nvGraphicFramePr>
        <p:xfrm>
          <a:off x="-127000" y="1143000"/>
          <a:ext cx="5842000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10" name="Document" r:id="rId4" imgW="10617200" imgH="8585200" progId="Word.Document.12">
                  <p:link updateAutomatic="1"/>
                </p:oleObj>
              </mc:Choice>
              <mc:Fallback>
                <p:oleObj name="Document" r:id="rId4" imgW="10617200" imgH="8585200" progId="Word.Document.12">
                  <p:link updateAutomatic="1"/>
                  <p:pic>
                    <p:nvPicPr>
                      <p:cNvPr id="62466" name="Object 2">
                        <a:extLst>
                          <a:ext uri="{FF2B5EF4-FFF2-40B4-BE49-F238E27FC236}">
                            <a16:creationId xmlns:a16="http://schemas.microsoft.com/office/drawing/2014/main" id="{8EE11C32-08B9-9B44-9DCA-2B26F4EA09A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27000" y="1143000"/>
                        <a:ext cx="5842000" cy="472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5549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>
            <a:extLst>
              <a:ext uri="{FF2B5EF4-FFF2-40B4-BE49-F238E27FC236}">
                <a16:creationId xmlns:a16="http://schemas.microsoft.com/office/drawing/2014/main" id="{12C3C691-0518-6F40-BCF0-E5112B9DC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How to avoid BGP Instability</a:t>
            </a:r>
          </a:p>
        </p:txBody>
      </p:sp>
      <p:sp>
        <p:nvSpPr>
          <p:cNvPr id="74755" name="Content Placeholder 2">
            <a:extLst>
              <a:ext uri="{FF2B5EF4-FFF2-40B4-BE49-F238E27FC236}">
                <a16:creationId xmlns:a16="http://schemas.microsoft.com/office/drawing/2014/main" id="{F67273EB-C280-9C42-98D5-95DF2D0468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910" y="1490028"/>
            <a:ext cx="8534400" cy="46558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ea typeface="ＭＳ Ｐゴシック" panose="020B0600070205080204" pitchFamily="34" charset="-128"/>
              </a:rPr>
              <a:t>Detecting conflicting policies</a:t>
            </a:r>
          </a:p>
          <a:p>
            <a:pPr lvl="1"/>
            <a:r>
              <a:rPr lang="en-US" altLang="en-US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CON: Computationally expensive</a:t>
            </a:r>
          </a:p>
          <a:p>
            <a:pPr lvl="1">
              <a:spcAft>
                <a:spcPts val="2400"/>
              </a:spcAft>
            </a:pPr>
            <a:r>
              <a:rPr lang="en-US" altLang="en-US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CON: Requires too much cooperation</a:t>
            </a:r>
          </a:p>
          <a:p>
            <a:r>
              <a:rPr lang="en-US" altLang="en-US" dirty="0">
                <a:solidFill>
                  <a:schemeClr val="tx1"/>
                </a:solidFill>
                <a:ea typeface="ＭＳ Ｐゴシック" panose="020B0600070205080204" pitchFamily="34" charset="-128"/>
              </a:rPr>
              <a:t>Detecting oscillations</a:t>
            </a:r>
          </a:p>
          <a:p>
            <a:pPr lvl="1">
              <a:spcAft>
                <a:spcPts val="0"/>
              </a:spcAft>
            </a:pPr>
            <a:r>
              <a:rPr lang="en-US" altLang="en-US" dirty="0">
                <a:ea typeface="ＭＳ Ｐゴシック" panose="020B0600070205080204" pitchFamily="34" charset="-128"/>
              </a:rPr>
              <a:t>Observing the repetitive BGP routing messages</a:t>
            </a:r>
          </a:p>
          <a:p>
            <a:pPr lvl="1">
              <a:spcAft>
                <a:spcPts val="2400"/>
              </a:spcAft>
            </a:pPr>
            <a:r>
              <a:rPr lang="en-US" altLang="en-US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CON: Requires dynamic, stateful analysis</a:t>
            </a:r>
          </a:p>
          <a:p>
            <a:r>
              <a:rPr lang="en-US" altLang="en-US" b="1" dirty="0">
                <a:solidFill>
                  <a:schemeClr val="tx1"/>
                </a:solidFill>
                <a:ea typeface="ＭＳ Ｐゴシック" panose="020B0600070205080204" pitchFamily="34" charset="-128"/>
              </a:rPr>
              <a:t>Restricted routing policies and topologies</a:t>
            </a:r>
          </a:p>
          <a:p>
            <a:pPr lvl="1"/>
            <a:r>
              <a:rPr lang="en-US" altLang="en-US" b="1" dirty="0">
                <a:ea typeface="ＭＳ Ｐゴシック" panose="020B0600070205080204" pitchFamily="34" charset="-128"/>
              </a:rPr>
              <a:t>Policies based on business relationships</a:t>
            </a:r>
          </a:p>
          <a:p>
            <a:pPr lvl="1">
              <a:buFont typeface="Arial" panose="020B0604020202020204" pitchFamily="34" charset="0"/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endParaRPr lang="en-US" altLang="en-US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0900" name="Slide Number Placeholder 3">
            <a:extLst>
              <a:ext uri="{FF2B5EF4-FFF2-40B4-BE49-F238E27FC236}">
                <a16:creationId xmlns:a16="http://schemas.microsoft.com/office/drawing/2014/main" id="{52D70F46-DBEF-B34C-B524-E4CED0DF333D}"/>
              </a:ext>
            </a:extLst>
          </p:cNvPr>
          <p:cNvSpPr txBox="1">
            <a:spLocks/>
          </p:cNvSpPr>
          <p:nvPr/>
        </p:nvSpPr>
        <p:spPr bwMode="auto">
          <a:xfrm>
            <a:off x="6781800" y="64166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91645020-D33A-4749-AB47-0B8B0B00963E}" type="slidenum">
              <a:rPr lang="en-US" altLang="en-US" sz="1400"/>
              <a:pPr algn="r" eaLnBrk="1" hangingPunct="1"/>
              <a:t>2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0299627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Title 1">
            <a:extLst>
              <a:ext uri="{FF2B5EF4-FFF2-40B4-BE49-F238E27FC236}">
                <a16:creationId xmlns:a16="http://schemas.microsoft.com/office/drawing/2014/main" id="{75088874-FEBD-644D-911A-20BF8068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BGP Policy</a:t>
            </a:r>
          </a:p>
        </p:txBody>
      </p:sp>
      <p:sp>
        <p:nvSpPr>
          <p:cNvPr id="62468" name="Slide Number Placeholder 3">
            <a:extLst>
              <a:ext uri="{FF2B5EF4-FFF2-40B4-BE49-F238E27FC236}">
                <a16:creationId xmlns:a16="http://schemas.microsoft.com/office/drawing/2014/main" id="{671D72ED-C141-E041-8C98-8DF134EE9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80AF919-5137-7D42-A643-27D347DD46E7}" type="slidenum">
              <a:rPr lang="en-US" altLang="en-US" sz="1200" b="0">
                <a:solidFill>
                  <a:srgbClr val="898989"/>
                </a:solidFill>
              </a:rPr>
              <a:pPr eaLnBrk="1" hangingPunct="1"/>
              <a:t>20</a:t>
            </a:fld>
            <a:endParaRPr lang="en-US" altLang="en-US" sz="1200" b="0">
              <a:solidFill>
                <a:srgbClr val="898989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36594F-CD00-434A-99AF-77FC1E2169D3}"/>
              </a:ext>
            </a:extLst>
          </p:cNvPr>
          <p:cNvSpPr txBox="1"/>
          <p:nvPr/>
        </p:nvSpPr>
        <p:spPr>
          <a:xfrm>
            <a:off x="5715000" y="1143000"/>
            <a:ext cx="3505200" cy="6186309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marL="457200" indent="-457200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marL="0" indent="0" algn="l" eaLnBrk="1" hangingPunct="1">
              <a:spcAft>
                <a:spcPts val="1200"/>
              </a:spcAft>
            </a:pPr>
            <a:r>
              <a:rPr lang="en-US" alt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Tier 1 ISPs?</a:t>
            </a:r>
          </a:p>
          <a:p>
            <a:pPr marL="0" indent="0" algn="l" eaLnBrk="1" hangingPunct="1"/>
            <a:r>
              <a:rPr lang="en-US" alt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Y.   U, W</a:t>
            </a:r>
          </a:p>
          <a:p>
            <a:pPr marL="0" indent="0" algn="l" eaLnBrk="1" hangingPunct="1"/>
            <a:r>
              <a:rPr lang="en-US" alt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M.   U, X</a:t>
            </a:r>
          </a:p>
          <a:p>
            <a:pPr marL="0" indent="0" algn="l" eaLnBrk="1" hangingPunct="1"/>
            <a:r>
              <a:rPr lang="en-US" alt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C.    X, Y, Z</a:t>
            </a:r>
          </a:p>
          <a:p>
            <a:pPr marL="0" indent="0" algn="l" eaLnBrk="1" hangingPunct="1"/>
            <a:endParaRPr lang="en-US" altLang="en-US" sz="2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l" eaLnBrk="1" hangingPunct="1">
              <a:spcAft>
                <a:spcPts val="1200"/>
              </a:spcAft>
            </a:pPr>
            <a:r>
              <a:rPr lang="en-US" alt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Which path may packets take (given commercial policies)?</a:t>
            </a:r>
          </a:p>
          <a:p>
            <a:pPr marL="0" indent="0" algn="l" eaLnBrk="1" hangingPunct="1"/>
            <a:r>
              <a:rPr lang="en-US" alt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Y.    Red</a:t>
            </a:r>
          </a:p>
          <a:p>
            <a:pPr marL="0" indent="0" algn="l" eaLnBrk="1" hangingPunct="1"/>
            <a:r>
              <a:rPr lang="en-US" alt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M.  Blue</a:t>
            </a:r>
          </a:p>
          <a:p>
            <a:pPr marL="0" indent="0" algn="l" eaLnBrk="1" hangingPunct="1"/>
            <a:r>
              <a:rPr lang="en-US" alt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C.   Green</a:t>
            </a:r>
          </a:p>
          <a:p>
            <a:pPr marL="0" indent="0" algn="l" eaLnBrk="1" hangingPunct="1"/>
            <a:r>
              <a:rPr lang="en-US" alt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A.   Orange</a:t>
            </a:r>
          </a:p>
          <a:p>
            <a:pPr algn="l" eaLnBrk="1" hangingPunct="1"/>
            <a:r>
              <a:rPr lang="en-US" altLang="en-US" sz="2200" b="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l" eaLnBrk="1" hangingPunct="1"/>
            <a:endParaRPr lang="en-US" altLang="en-US" sz="22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 eaLnBrk="1" hangingPunct="1"/>
            <a:endParaRPr lang="en-US" altLang="en-US" sz="22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 eaLnBrk="1" hangingPunct="1"/>
            <a:endParaRPr lang="en-US" altLang="en-US" sz="22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2" name="Object 2">
            <a:extLst>
              <a:ext uri="{FF2B5EF4-FFF2-40B4-BE49-F238E27FC236}">
                <a16:creationId xmlns:a16="http://schemas.microsoft.com/office/drawing/2014/main" id="{8AB5E9A9-10E8-734B-9A83-4B41F151BA9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-127000" y="1143000"/>
          <a:ext cx="5842000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50" name="Document" r:id="rId4" imgW="10617200" imgH="8585200" progId="Word.Document.12">
                  <p:link updateAutomatic="1"/>
                </p:oleObj>
              </mc:Choice>
              <mc:Fallback>
                <p:oleObj name="Document" r:id="rId4" imgW="10617200" imgH="8585200" progId="Word.Document.12">
                  <p:link updateAutomatic="1"/>
                  <p:pic>
                    <p:nvPicPr>
                      <p:cNvPr id="12" name="Object 2">
                        <a:extLst>
                          <a:ext uri="{FF2B5EF4-FFF2-40B4-BE49-F238E27FC236}">
                            <a16:creationId xmlns:a16="http://schemas.microsoft.com/office/drawing/2014/main" id="{8AB5E9A9-10E8-734B-9A83-4B41F151BA9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27000" y="1143000"/>
                        <a:ext cx="5842000" cy="472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AA3B137B-ECAB-6C4C-98D9-C9F84FEAC858}"/>
              </a:ext>
            </a:extLst>
          </p:cNvPr>
          <p:cNvSpPr/>
          <p:nvPr/>
        </p:nvSpPr>
        <p:spPr>
          <a:xfrm>
            <a:off x="5647340" y="1623965"/>
            <a:ext cx="1430135" cy="460860"/>
          </a:xfrm>
          <a:prstGeom prst="rect">
            <a:avLst/>
          </a:prstGeom>
          <a:noFill/>
          <a:ln w="3810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3687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Title 1">
            <a:extLst>
              <a:ext uri="{FF2B5EF4-FFF2-40B4-BE49-F238E27FC236}">
                <a16:creationId xmlns:a16="http://schemas.microsoft.com/office/drawing/2014/main" id="{75088874-FEBD-644D-911A-20BF8068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BGP Policy</a:t>
            </a:r>
          </a:p>
        </p:txBody>
      </p:sp>
      <p:sp>
        <p:nvSpPr>
          <p:cNvPr id="62468" name="Slide Number Placeholder 3">
            <a:extLst>
              <a:ext uri="{FF2B5EF4-FFF2-40B4-BE49-F238E27FC236}">
                <a16:creationId xmlns:a16="http://schemas.microsoft.com/office/drawing/2014/main" id="{671D72ED-C141-E041-8C98-8DF134EE9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80AF919-5137-7D42-A643-27D347DD46E7}" type="slidenum">
              <a:rPr lang="en-US" altLang="en-US" sz="1200" b="0">
                <a:solidFill>
                  <a:srgbClr val="898989"/>
                </a:solidFill>
              </a:rPr>
              <a:pPr eaLnBrk="1" hangingPunct="1"/>
              <a:t>21</a:t>
            </a:fld>
            <a:endParaRPr lang="en-US" altLang="en-US" sz="1200" b="0">
              <a:solidFill>
                <a:srgbClr val="898989"/>
              </a:solidFill>
            </a:endParaRPr>
          </a:p>
        </p:txBody>
      </p:sp>
      <p:graphicFrame>
        <p:nvGraphicFramePr>
          <p:cNvPr id="62466" name="Object 2">
            <a:extLst>
              <a:ext uri="{FF2B5EF4-FFF2-40B4-BE49-F238E27FC236}">
                <a16:creationId xmlns:a16="http://schemas.microsoft.com/office/drawing/2014/main" id="{8EE11C32-08B9-9B44-9DCA-2B26F4EA09A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-127000" y="1143000"/>
          <a:ext cx="5842000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54" name="Document" r:id="rId4" imgW="10617200" imgH="8585200" progId="Word.Document.12">
                  <p:link updateAutomatic="1"/>
                </p:oleObj>
              </mc:Choice>
              <mc:Fallback>
                <p:oleObj name="Document" r:id="rId4" imgW="10617200" imgH="8585200" progId="Word.Document.12">
                  <p:link updateAutomatic="1"/>
                  <p:pic>
                    <p:nvPicPr>
                      <p:cNvPr id="62466" name="Object 2">
                        <a:extLst>
                          <a:ext uri="{FF2B5EF4-FFF2-40B4-BE49-F238E27FC236}">
                            <a16:creationId xmlns:a16="http://schemas.microsoft.com/office/drawing/2014/main" id="{8EE11C32-08B9-9B44-9DCA-2B26F4EA09A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27000" y="1143000"/>
                        <a:ext cx="5842000" cy="472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036594F-CD00-434A-99AF-77FC1E2169D3}"/>
              </a:ext>
            </a:extLst>
          </p:cNvPr>
          <p:cNvSpPr txBox="1"/>
          <p:nvPr/>
        </p:nvSpPr>
        <p:spPr>
          <a:xfrm>
            <a:off x="5715000" y="1143000"/>
            <a:ext cx="3505200" cy="6186309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marL="457200" indent="-457200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marL="0" indent="0" algn="l" eaLnBrk="1" hangingPunct="1">
              <a:spcAft>
                <a:spcPts val="1200"/>
              </a:spcAft>
            </a:pPr>
            <a:r>
              <a:rPr lang="en-US" alt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Tier 1 ISPs?</a:t>
            </a:r>
          </a:p>
          <a:p>
            <a:pPr marL="0" indent="0" algn="l" eaLnBrk="1" hangingPunct="1"/>
            <a:r>
              <a:rPr lang="en-US" alt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Y.   U, W</a:t>
            </a:r>
          </a:p>
          <a:p>
            <a:pPr marL="0" indent="0" algn="l" eaLnBrk="1" hangingPunct="1"/>
            <a:r>
              <a:rPr lang="en-US" alt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M.   U, X</a:t>
            </a:r>
          </a:p>
          <a:p>
            <a:pPr marL="0" indent="0" algn="l" eaLnBrk="1" hangingPunct="1"/>
            <a:r>
              <a:rPr lang="en-US" alt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C.    X, Y, Z</a:t>
            </a:r>
          </a:p>
          <a:p>
            <a:pPr marL="0" indent="0" algn="l" eaLnBrk="1" hangingPunct="1"/>
            <a:endParaRPr lang="en-US" altLang="en-US" sz="2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l" eaLnBrk="1" hangingPunct="1">
              <a:spcAft>
                <a:spcPts val="1200"/>
              </a:spcAft>
            </a:pPr>
            <a:r>
              <a:rPr lang="en-US" alt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Which path may packets take (given commercial policies)?</a:t>
            </a:r>
          </a:p>
          <a:p>
            <a:pPr marL="0" indent="0" algn="l" eaLnBrk="1" hangingPunct="1"/>
            <a:r>
              <a:rPr lang="en-US" alt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Y.    Red</a:t>
            </a:r>
          </a:p>
          <a:p>
            <a:pPr marL="0" indent="0" algn="l" eaLnBrk="1" hangingPunct="1"/>
            <a:r>
              <a:rPr lang="en-US" alt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M.  Blue</a:t>
            </a:r>
          </a:p>
          <a:p>
            <a:pPr marL="0" indent="0" algn="l" eaLnBrk="1" hangingPunct="1"/>
            <a:r>
              <a:rPr lang="en-US" alt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C.   Green</a:t>
            </a:r>
          </a:p>
          <a:p>
            <a:pPr marL="0" indent="0" algn="l" eaLnBrk="1" hangingPunct="1"/>
            <a:r>
              <a:rPr lang="en-US" alt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A.   Orange</a:t>
            </a:r>
          </a:p>
          <a:p>
            <a:pPr algn="l" eaLnBrk="1" hangingPunct="1"/>
            <a:r>
              <a:rPr lang="en-US" altLang="en-US" sz="2200" b="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l" eaLnBrk="1" hangingPunct="1"/>
            <a:endParaRPr lang="en-US" altLang="en-US" sz="22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 eaLnBrk="1" hangingPunct="1"/>
            <a:endParaRPr lang="en-US" altLang="en-US" sz="22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 eaLnBrk="1" hangingPunct="1"/>
            <a:endParaRPr lang="en-US" altLang="en-US" sz="22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06DDBE31-F8B0-A54C-89DC-7C3072EE4C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3" y="2630488"/>
            <a:ext cx="5956300" cy="1655762"/>
          </a:xfrm>
          <a:custGeom>
            <a:avLst/>
            <a:gdLst>
              <a:gd name="T0" fmla="*/ 343989 w 5955771"/>
              <a:gd name="T1" fmla="*/ 1655762 h 1656292"/>
              <a:gd name="T2" fmla="*/ 804404 w 5955771"/>
              <a:gd name="T3" fmla="*/ 322689 h 1656292"/>
              <a:gd name="T4" fmla="*/ 5170417 w 5955771"/>
              <a:gd name="T5" fmla="*/ 132250 h 1656292"/>
              <a:gd name="T6" fmla="*/ 5519698 w 5955771"/>
              <a:gd name="T7" fmla="*/ 1116185 h 1656292"/>
              <a:gd name="T8" fmla="*/ 0 60000 65536"/>
              <a:gd name="T9" fmla="*/ 0 60000 65536"/>
              <a:gd name="T10" fmla="*/ 0 60000 65536"/>
              <a:gd name="T11" fmla="*/ 0 60000 65536"/>
              <a:gd name="T12" fmla="*/ 0 w 5955771"/>
              <a:gd name="T13" fmla="*/ 0 h 1656292"/>
              <a:gd name="T14" fmla="*/ 5955771 w 5955771"/>
              <a:gd name="T15" fmla="*/ 1656292 h 16562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955771" h="1656292">
                <a:moveTo>
                  <a:pt x="343958" y="1656292"/>
                </a:moveTo>
                <a:cubicBezTo>
                  <a:pt x="171979" y="1116542"/>
                  <a:pt x="0" y="576792"/>
                  <a:pt x="804333" y="322792"/>
                </a:cubicBezTo>
                <a:cubicBezTo>
                  <a:pt x="1608666" y="68792"/>
                  <a:pt x="4384146" y="0"/>
                  <a:pt x="5169958" y="132292"/>
                </a:cubicBezTo>
                <a:cubicBezTo>
                  <a:pt x="5955771" y="264584"/>
                  <a:pt x="5519208" y="1116542"/>
                  <a:pt x="5519208" y="1116542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66F504E-D11F-B24A-A3F0-E320FB1DE4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513" y="1150938"/>
            <a:ext cx="4214813" cy="4484687"/>
          </a:xfrm>
          <a:custGeom>
            <a:avLst/>
            <a:gdLst>
              <a:gd name="T0" fmla="*/ 275167 w 4214813"/>
              <a:gd name="T1" fmla="*/ 3087687 h 4484687"/>
              <a:gd name="T2" fmla="*/ 227542 w 4214813"/>
              <a:gd name="T3" fmla="*/ 2087562 h 4484687"/>
              <a:gd name="T4" fmla="*/ 1640417 w 4214813"/>
              <a:gd name="T5" fmla="*/ 373062 h 4484687"/>
              <a:gd name="T6" fmla="*/ 3910542 w 4214813"/>
              <a:gd name="T7" fmla="*/ 309562 h 4484687"/>
              <a:gd name="T8" fmla="*/ 3466042 w 4214813"/>
              <a:gd name="T9" fmla="*/ 2230437 h 4484687"/>
              <a:gd name="T10" fmla="*/ 3370792 w 4214813"/>
              <a:gd name="T11" fmla="*/ 4484687 h 448468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214813"/>
              <a:gd name="T19" fmla="*/ 0 h 4484687"/>
              <a:gd name="T20" fmla="*/ 4214813 w 4214813"/>
              <a:gd name="T21" fmla="*/ 4484687 h 448468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214813" h="4484687">
                <a:moveTo>
                  <a:pt x="275167" y="3087687"/>
                </a:moveTo>
                <a:cubicBezTo>
                  <a:pt x="137583" y="2813843"/>
                  <a:pt x="0" y="2540000"/>
                  <a:pt x="227542" y="2087562"/>
                </a:cubicBezTo>
                <a:cubicBezTo>
                  <a:pt x="455084" y="1635125"/>
                  <a:pt x="1026584" y="669395"/>
                  <a:pt x="1640417" y="373062"/>
                </a:cubicBezTo>
                <a:cubicBezTo>
                  <a:pt x="2254250" y="76729"/>
                  <a:pt x="3606271" y="0"/>
                  <a:pt x="3910542" y="309562"/>
                </a:cubicBezTo>
                <a:cubicBezTo>
                  <a:pt x="4214813" y="619125"/>
                  <a:pt x="3556000" y="1534583"/>
                  <a:pt x="3466042" y="2230437"/>
                </a:cubicBezTo>
                <a:cubicBezTo>
                  <a:pt x="3376084" y="2926291"/>
                  <a:pt x="3370792" y="4484687"/>
                  <a:pt x="3370792" y="4484687"/>
                </a:cubicBezTo>
              </a:path>
            </a:pathLst>
          </a:custGeom>
          <a:noFill/>
          <a:ln w="38100">
            <a:solidFill>
              <a:srgbClr val="3366FF"/>
            </a:solidFill>
            <a:round/>
            <a:headEnd/>
            <a:tailEnd type="stealth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A03B479D-64C1-7B40-B382-21DD2E3491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0" y="1143000"/>
            <a:ext cx="2178050" cy="4619625"/>
          </a:xfrm>
          <a:custGeom>
            <a:avLst/>
            <a:gdLst>
              <a:gd name="T0" fmla="*/ 1810190 w 2177521"/>
              <a:gd name="T1" fmla="*/ 4619625 h 4619625"/>
              <a:gd name="T2" fmla="*/ 1921342 w 2177521"/>
              <a:gd name="T3" fmla="*/ 2254250 h 4619625"/>
              <a:gd name="T4" fmla="*/ 269941 w 2177521"/>
              <a:gd name="T5" fmla="*/ 2079625 h 4619625"/>
              <a:gd name="T6" fmla="*/ 1429097 w 2177521"/>
              <a:gd name="T7" fmla="*/ 412750 h 4619625"/>
              <a:gd name="T8" fmla="*/ 0 w 2177521"/>
              <a:gd name="T9" fmla="*/ 0 h 46196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77521"/>
              <a:gd name="T16" fmla="*/ 0 h 4619625"/>
              <a:gd name="T17" fmla="*/ 2177521 w 2177521"/>
              <a:gd name="T18" fmla="*/ 4619625 h 461962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77521" h="4619625">
                <a:moveTo>
                  <a:pt x="1809750" y="4619625"/>
                </a:moveTo>
                <a:cubicBezTo>
                  <a:pt x="1993635" y="3648604"/>
                  <a:pt x="2177521" y="2677583"/>
                  <a:pt x="1920875" y="2254250"/>
                </a:cubicBezTo>
                <a:cubicBezTo>
                  <a:pt x="1664229" y="1830917"/>
                  <a:pt x="351896" y="2386542"/>
                  <a:pt x="269875" y="2079625"/>
                </a:cubicBezTo>
                <a:cubicBezTo>
                  <a:pt x="187854" y="1772708"/>
                  <a:pt x="1473729" y="759354"/>
                  <a:pt x="1428750" y="412750"/>
                </a:cubicBezTo>
                <a:cubicBezTo>
                  <a:pt x="1383771" y="66146"/>
                  <a:pt x="0" y="0"/>
                  <a:pt x="0" y="0"/>
                </a:cubicBezTo>
              </a:path>
            </a:pathLst>
          </a:custGeom>
          <a:noFill/>
          <a:ln w="38100">
            <a:solidFill>
              <a:srgbClr val="00D164"/>
            </a:solidFill>
            <a:round/>
            <a:headEnd/>
            <a:tailEnd type="stealth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95C0EA5C-328E-4748-A854-AB74884C66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825500"/>
            <a:ext cx="3543300" cy="4873625"/>
          </a:xfrm>
          <a:custGeom>
            <a:avLst/>
            <a:gdLst>
              <a:gd name="T0" fmla="*/ 2445115 w 3542771"/>
              <a:gd name="T1" fmla="*/ 4873625 h 4873625"/>
              <a:gd name="T2" fmla="*/ 2683276 w 3542771"/>
              <a:gd name="T3" fmla="*/ 2397125 h 4873625"/>
              <a:gd name="T4" fmla="*/ 3096087 w 3542771"/>
              <a:gd name="T5" fmla="*/ 381000 h 4873625"/>
              <a:gd name="T6" fmla="*/ 0 w 3542771"/>
              <a:gd name="T7" fmla="*/ 111125 h 4873625"/>
              <a:gd name="T8" fmla="*/ 0 60000 65536"/>
              <a:gd name="T9" fmla="*/ 0 60000 65536"/>
              <a:gd name="T10" fmla="*/ 0 60000 65536"/>
              <a:gd name="T11" fmla="*/ 0 60000 65536"/>
              <a:gd name="T12" fmla="*/ 0 w 3542771"/>
              <a:gd name="T13" fmla="*/ 0 h 4873625"/>
              <a:gd name="T14" fmla="*/ 3542771 w 3542771"/>
              <a:gd name="T15" fmla="*/ 4873625 h 487362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542771" h="4873625">
                <a:moveTo>
                  <a:pt x="2444750" y="4873625"/>
                </a:moveTo>
                <a:cubicBezTo>
                  <a:pt x="2509573" y="4009760"/>
                  <a:pt x="2574396" y="3145896"/>
                  <a:pt x="2682875" y="2397125"/>
                </a:cubicBezTo>
                <a:cubicBezTo>
                  <a:pt x="2791354" y="1648354"/>
                  <a:pt x="3542771" y="762000"/>
                  <a:pt x="3095625" y="381000"/>
                </a:cubicBezTo>
                <a:cubicBezTo>
                  <a:pt x="2648479" y="0"/>
                  <a:pt x="1324239" y="55562"/>
                  <a:pt x="0" y="111125"/>
                </a:cubicBezTo>
              </a:path>
            </a:pathLst>
          </a:custGeom>
          <a:noFill/>
          <a:ln w="38100">
            <a:solidFill>
              <a:srgbClr val="F79646"/>
            </a:solidFill>
            <a:round/>
            <a:headEnd/>
            <a:tailEnd type="stealth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>
              <a:defRPr/>
            </a:pPr>
            <a:endParaRPr lang="en-US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33875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Title 1">
            <a:extLst>
              <a:ext uri="{FF2B5EF4-FFF2-40B4-BE49-F238E27FC236}">
                <a16:creationId xmlns:a16="http://schemas.microsoft.com/office/drawing/2014/main" id="{75088874-FEBD-644D-911A-20BF8068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BGP Policy</a:t>
            </a:r>
          </a:p>
        </p:txBody>
      </p:sp>
      <p:sp>
        <p:nvSpPr>
          <p:cNvPr id="62468" name="Slide Number Placeholder 3">
            <a:extLst>
              <a:ext uri="{FF2B5EF4-FFF2-40B4-BE49-F238E27FC236}">
                <a16:creationId xmlns:a16="http://schemas.microsoft.com/office/drawing/2014/main" id="{671D72ED-C141-E041-8C98-8DF134EE9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80AF919-5137-7D42-A643-27D347DD46E7}" type="slidenum">
              <a:rPr lang="en-US" altLang="en-US" sz="1200" b="0">
                <a:solidFill>
                  <a:srgbClr val="898989"/>
                </a:solidFill>
              </a:rPr>
              <a:pPr eaLnBrk="1" hangingPunct="1"/>
              <a:t>22</a:t>
            </a:fld>
            <a:endParaRPr lang="en-US" altLang="en-US" sz="1200" b="0">
              <a:solidFill>
                <a:srgbClr val="898989"/>
              </a:solidFill>
            </a:endParaRPr>
          </a:p>
        </p:txBody>
      </p:sp>
      <p:graphicFrame>
        <p:nvGraphicFramePr>
          <p:cNvPr id="62466" name="Object 2">
            <a:extLst>
              <a:ext uri="{FF2B5EF4-FFF2-40B4-BE49-F238E27FC236}">
                <a16:creationId xmlns:a16="http://schemas.microsoft.com/office/drawing/2014/main" id="{8EE11C32-08B9-9B44-9DCA-2B26F4EA09A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-127000" y="1143000"/>
          <a:ext cx="5842000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098" name="Document" r:id="rId4" imgW="10617200" imgH="8585200" progId="Word.Document.12">
                  <p:link updateAutomatic="1"/>
                </p:oleObj>
              </mc:Choice>
              <mc:Fallback>
                <p:oleObj name="Document" r:id="rId4" imgW="10617200" imgH="8585200" progId="Word.Document.12">
                  <p:link updateAutomatic="1"/>
                  <p:pic>
                    <p:nvPicPr>
                      <p:cNvPr id="62466" name="Object 2">
                        <a:extLst>
                          <a:ext uri="{FF2B5EF4-FFF2-40B4-BE49-F238E27FC236}">
                            <a16:creationId xmlns:a16="http://schemas.microsoft.com/office/drawing/2014/main" id="{8EE11C32-08B9-9B44-9DCA-2B26F4EA09A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27000" y="1143000"/>
                        <a:ext cx="5842000" cy="472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036594F-CD00-434A-99AF-77FC1E2169D3}"/>
              </a:ext>
            </a:extLst>
          </p:cNvPr>
          <p:cNvSpPr txBox="1"/>
          <p:nvPr/>
        </p:nvSpPr>
        <p:spPr>
          <a:xfrm>
            <a:off x="5715000" y="1143000"/>
            <a:ext cx="3505200" cy="6186309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marL="457200" indent="-457200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marL="0" indent="0" algn="l" eaLnBrk="1" hangingPunct="1">
              <a:spcAft>
                <a:spcPts val="1200"/>
              </a:spcAft>
            </a:pPr>
            <a:r>
              <a:rPr lang="en-US" alt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Tier 1 ISPs?</a:t>
            </a:r>
          </a:p>
          <a:p>
            <a:pPr marL="0" indent="0" algn="l" eaLnBrk="1" hangingPunct="1"/>
            <a:r>
              <a:rPr lang="en-US" alt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Y.   U, W</a:t>
            </a:r>
          </a:p>
          <a:p>
            <a:pPr marL="0" indent="0" algn="l" eaLnBrk="1" hangingPunct="1"/>
            <a:r>
              <a:rPr lang="en-US" alt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M.   U, X</a:t>
            </a:r>
          </a:p>
          <a:p>
            <a:pPr marL="0" indent="0" algn="l" eaLnBrk="1" hangingPunct="1"/>
            <a:r>
              <a:rPr lang="en-US" alt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C.    X, Y, Z</a:t>
            </a:r>
          </a:p>
          <a:p>
            <a:pPr marL="0" indent="0" algn="l" eaLnBrk="1" hangingPunct="1"/>
            <a:endParaRPr lang="en-US" altLang="en-US" sz="2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l" eaLnBrk="1" hangingPunct="1">
              <a:spcAft>
                <a:spcPts val="1200"/>
              </a:spcAft>
            </a:pPr>
            <a:r>
              <a:rPr lang="en-US" alt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Which path may packets take (given commercial policies)?</a:t>
            </a:r>
          </a:p>
          <a:p>
            <a:pPr marL="0" indent="0" algn="l" eaLnBrk="1" hangingPunct="1"/>
            <a:r>
              <a:rPr lang="en-US" alt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Y.    Red</a:t>
            </a:r>
          </a:p>
          <a:p>
            <a:pPr marL="0" indent="0" algn="l" eaLnBrk="1" hangingPunct="1"/>
            <a:r>
              <a:rPr lang="en-US" alt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M.  Blue</a:t>
            </a:r>
          </a:p>
          <a:p>
            <a:pPr marL="0" indent="0" algn="l" eaLnBrk="1" hangingPunct="1"/>
            <a:r>
              <a:rPr lang="en-US" alt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C.   Green</a:t>
            </a:r>
          </a:p>
          <a:p>
            <a:pPr marL="0" indent="0" algn="l" eaLnBrk="1" hangingPunct="1"/>
            <a:r>
              <a:rPr lang="en-US" alt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A.   Orange</a:t>
            </a:r>
          </a:p>
          <a:p>
            <a:pPr algn="l" eaLnBrk="1" hangingPunct="1"/>
            <a:r>
              <a:rPr lang="en-US" altLang="en-US" sz="2200" b="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l" eaLnBrk="1" hangingPunct="1"/>
            <a:endParaRPr lang="en-US" altLang="en-US" sz="22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 eaLnBrk="1" hangingPunct="1"/>
            <a:endParaRPr lang="en-US" altLang="en-US" sz="22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 eaLnBrk="1" hangingPunct="1"/>
            <a:endParaRPr lang="en-US" altLang="en-US" sz="22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06DDBE31-F8B0-A54C-89DC-7C3072EE4C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3" y="2630488"/>
            <a:ext cx="5956300" cy="1655762"/>
          </a:xfrm>
          <a:custGeom>
            <a:avLst/>
            <a:gdLst>
              <a:gd name="T0" fmla="*/ 343989 w 5955771"/>
              <a:gd name="T1" fmla="*/ 1655762 h 1656292"/>
              <a:gd name="T2" fmla="*/ 804404 w 5955771"/>
              <a:gd name="T3" fmla="*/ 322689 h 1656292"/>
              <a:gd name="T4" fmla="*/ 5170417 w 5955771"/>
              <a:gd name="T5" fmla="*/ 132250 h 1656292"/>
              <a:gd name="T6" fmla="*/ 5519698 w 5955771"/>
              <a:gd name="T7" fmla="*/ 1116185 h 1656292"/>
              <a:gd name="T8" fmla="*/ 0 60000 65536"/>
              <a:gd name="T9" fmla="*/ 0 60000 65536"/>
              <a:gd name="T10" fmla="*/ 0 60000 65536"/>
              <a:gd name="T11" fmla="*/ 0 60000 65536"/>
              <a:gd name="T12" fmla="*/ 0 w 5955771"/>
              <a:gd name="T13" fmla="*/ 0 h 1656292"/>
              <a:gd name="T14" fmla="*/ 5955771 w 5955771"/>
              <a:gd name="T15" fmla="*/ 1656292 h 16562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955771" h="1656292">
                <a:moveTo>
                  <a:pt x="343958" y="1656292"/>
                </a:moveTo>
                <a:cubicBezTo>
                  <a:pt x="171979" y="1116542"/>
                  <a:pt x="0" y="576792"/>
                  <a:pt x="804333" y="322792"/>
                </a:cubicBezTo>
                <a:cubicBezTo>
                  <a:pt x="1608666" y="68792"/>
                  <a:pt x="4384146" y="0"/>
                  <a:pt x="5169958" y="132292"/>
                </a:cubicBezTo>
                <a:cubicBezTo>
                  <a:pt x="5955771" y="264584"/>
                  <a:pt x="5519208" y="1116542"/>
                  <a:pt x="5519208" y="1116542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66F504E-D11F-B24A-A3F0-E320FB1DE4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513" y="1150938"/>
            <a:ext cx="4214813" cy="4484687"/>
          </a:xfrm>
          <a:custGeom>
            <a:avLst/>
            <a:gdLst>
              <a:gd name="T0" fmla="*/ 275167 w 4214813"/>
              <a:gd name="T1" fmla="*/ 3087687 h 4484687"/>
              <a:gd name="T2" fmla="*/ 227542 w 4214813"/>
              <a:gd name="T3" fmla="*/ 2087562 h 4484687"/>
              <a:gd name="T4" fmla="*/ 1640417 w 4214813"/>
              <a:gd name="T5" fmla="*/ 373062 h 4484687"/>
              <a:gd name="T6" fmla="*/ 3910542 w 4214813"/>
              <a:gd name="T7" fmla="*/ 309562 h 4484687"/>
              <a:gd name="T8" fmla="*/ 3466042 w 4214813"/>
              <a:gd name="T9" fmla="*/ 2230437 h 4484687"/>
              <a:gd name="T10" fmla="*/ 3370792 w 4214813"/>
              <a:gd name="T11" fmla="*/ 4484687 h 448468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214813"/>
              <a:gd name="T19" fmla="*/ 0 h 4484687"/>
              <a:gd name="T20" fmla="*/ 4214813 w 4214813"/>
              <a:gd name="T21" fmla="*/ 4484687 h 448468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214813" h="4484687">
                <a:moveTo>
                  <a:pt x="275167" y="3087687"/>
                </a:moveTo>
                <a:cubicBezTo>
                  <a:pt x="137583" y="2813843"/>
                  <a:pt x="0" y="2540000"/>
                  <a:pt x="227542" y="2087562"/>
                </a:cubicBezTo>
                <a:cubicBezTo>
                  <a:pt x="455084" y="1635125"/>
                  <a:pt x="1026584" y="669395"/>
                  <a:pt x="1640417" y="373062"/>
                </a:cubicBezTo>
                <a:cubicBezTo>
                  <a:pt x="2254250" y="76729"/>
                  <a:pt x="3606271" y="0"/>
                  <a:pt x="3910542" y="309562"/>
                </a:cubicBezTo>
                <a:cubicBezTo>
                  <a:pt x="4214813" y="619125"/>
                  <a:pt x="3556000" y="1534583"/>
                  <a:pt x="3466042" y="2230437"/>
                </a:cubicBezTo>
                <a:cubicBezTo>
                  <a:pt x="3376084" y="2926291"/>
                  <a:pt x="3370792" y="4484687"/>
                  <a:pt x="3370792" y="4484687"/>
                </a:cubicBezTo>
              </a:path>
            </a:pathLst>
          </a:custGeom>
          <a:noFill/>
          <a:ln w="38100">
            <a:solidFill>
              <a:srgbClr val="3366FF"/>
            </a:solidFill>
            <a:round/>
            <a:headEnd/>
            <a:tailEnd type="stealth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A03B479D-64C1-7B40-B382-21DD2E3491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0" y="1143000"/>
            <a:ext cx="2178050" cy="4619625"/>
          </a:xfrm>
          <a:custGeom>
            <a:avLst/>
            <a:gdLst>
              <a:gd name="T0" fmla="*/ 1810190 w 2177521"/>
              <a:gd name="T1" fmla="*/ 4619625 h 4619625"/>
              <a:gd name="T2" fmla="*/ 1921342 w 2177521"/>
              <a:gd name="T3" fmla="*/ 2254250 h 4619625"/>
              <a:gd name="T4" fmla="*/ 269941 w 2177521"/>
              <a:gd name="T5" fmla="*/ 2079625 h 4619625"/>
              <a:gd name="T6" fmla="*/ 1429097 w 2177521"/>
              <a:gd name="T7" fmla="*/ 412750 h 4619625"/>
              <a:gd name="T8" fmla="*/ 0 w 2177521"/>
              <a:gd name="T9" fmla="*/ 0 h 46196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77521"/>
              <a:gd name="T16" fmla="*/ 0 h 4619625"/>
              <a:gd name="T17" fmla="*/ 2177521 w 2177521"/>
              <a:gd name="T18" fmla="*/ 4619625 h 461962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77521" h="4619625">
                <a:moveTo>
                  <a:pt x="1809750" y="4619625"/>
                </a:moveTo>
                <a:cubicBezTo>
                  <a:pt x="1993635" y="3648604"/>
                  <a:pt x="2177521" y="2677583"/>
                  <a:pt x="1920875" y="2254250"/>
                </a:cubicBezTo>
                <a:cubicBezTo>
                  <a:pt x="1664229" y="1830917"/>
                  <a:pt x="351896" y="2386542"/>
                  <a:pt x="269875" y="2079625"/>
                </a:cubicBezTo>
                <a:cubicBezTo>
                  <a:pt x="187854" y="1772708"/>
                  <a:pt x="1473729" y="759354"/>
                  <a:pt x="1428750" y="412750"/>
                </a:cubicBezTo>
                <a:cubicBezTo>
                  <a:pt x="1383771" y="66146"/>
                  <a:pt x="0" y="0"/>
                  <a:pt x="0" y="0"/>
                </a:cubicBezTo>
              </a:path>
            </a:pathLst>
          </a:custGeom>
          <a:noFill/>
          <a:ln w="38100">
            <a:solidFill>
              <a:srgbClr val="00D164"/>
            </a:solidFill>
            <a:round/>
            <a:headEnd/>
            <a:tailEnd type="stealth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95C0EA5C-328E-4748-A854-AB74884C66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825500"/>
            <a:ext cx="3543300" cy="4873625"/>
          </a:xfrm>
          <a:custGeom>
            <a:avLst/>
            <a:gdLst>
              <a:gd name="T0" fmla="*/ 2445115 w 3542771"/>
              <a:gd name="T1" fmla="*/ 4873625 h 4873625"/>
              <a:gd name="T2" fmla="*/ 2683276 w 3542771"/>
              <a:gd name="T3" fmla="*/ 2397125 h 4873625"/>
              <a:gd name="T4" fmla="*/ 3096087 w 3542771"/>
              <a:gd name="T5" fmla="*/ 381000 h 4873625"/>
              <a:gd name="T6" fmla="*/ 0 w 3542771"/>
              <a:gd name="T7" fmla="*/ 111125 h 4873625"/>
              <a:gd name="T8" fmla="*/ 0 60000 65536"/>
              <a:gd name="T9" fmla="*/ 0 60000 65536"/>
              <a:gd name="T10" fmla="*/ 0 60000 65536"/>
              <a:gd name="T11" fmla="*/ 0 60000 65536"/>
              <a:gd name="T12" fmla="*/ 0 w 3542771"/>
              <a:gd name="T13" fmla="*/ 0 h 4873625"/>
              <a:gd name="T14" fmla="*/ 3542771 w 3542771"/>
              <a:gd name="T15" fmla="*/ 4873625 h 487362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542771" h="4873625">
                <a:moveTo>
                  <a:pt x="2444750" y="4873625"/>
                </a:moveTo>
                <a:cubicBezTo>
                  <a:pt x="2509573" y="4009760"/>
                  <a:pt x="2574396" y="3145896"/>
                  <a:pt x="2682875" y="2397125"/>
                </a:cubicBezTo>
                <a:cubicBezTo>
                  <a:pt x="2791354" y="1648354"/>
                  <a:pt x="3542771" y="762000"/>
                  <a:pt x="3095625" y="381000"/>
                </a:cubicBezTo>
                <a:cubicBezTo>
                  <a:pt x="2648479" y="0"/>
                  <a:pt x="1324239" y="55562"/>
                  <a:pt x="0" y="111125"/>
                </a:cubicBezTo>
              </a:path>
            </a:pathLst>
          </a:custGeom>
          <a:noFill/>
          <a:ln w="38100">
            <a:solidFill>
              <a:srgbClr val="F79646"/>
            </a:solidFill>
            <a:round/>
            <a:headEnd/>
            <a:tailEnd type="stealth" w="lg" len="lg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F884EF-E93F-8844-B4FA-568F773AF6AC}"/>
              </a:ext>
            </a:extLst>
          </p:cNvPr>
          <p:cNvSpPr/>
          <p:nvPr/>
        </p:nvSpPr>
        <p:spPr>
          <a:xfrm>
            <a:off x="5656033" y="5522390"/>
            <a:ext cx="1642722" cy="402935"/>
          </a:xfrm>
          <a:prstGeom prst="rect">
            <a:avLst/>
          </a:prstGeom>
          <a:noFill/>
          <a:ln w="3810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9750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4">
            <a:extLst>
              <a:ext uri="{FF2B5EF4-FFF2-40B4-BE49-F238E27FC236}">
                <a16:creationId xmlns:a16="http://schemas.microsoft.com/office/drawing/2014/main" id="{ECCAD6D9-0A85-3E4F-80B6-669A87F48D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BGP Policy Configuration</a:t>
            </a:r>
          </a:p>
        </p:txBody>
      </p:sp>
      <p:sp>
        <p:nvSpPr>
          <p:cNvPr id="64515" name="Rectangle 5">
            <a:extLst>
              <a:ext uri="{FF2B5EF4-FFF2-40B4-BE49-F238E27FC236}">
                <a16:creationId xmlns:a16="http://schemas.microsoft.com/office/drawing/2014/main" id="{9B1D3968-CD1D-5948-9C54-8C5F8E8B63E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Routing policy languages are vendor-specific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Not part of the BGP protocol specification</a:t>
            </a:r>
          </a:p>
          <a:p>
            <a:pPr lvl="1">
              <a:spcAft>
                <a:spcPts val="18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Different languages for Cisco, Juniper, etc.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Still, all languages have some key features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List of clauses matching on route attributes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… and discarding or modifying the matching routes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Configuration done by human operators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Implementing the policies of their AS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Business relationships, traffic engineering, security</a:t>
            </a:r>
          </a:p>
        </p:txBody>
      </p:sp>
      <p:sp>
        <p:nvSpPr>
          <p:cNvPr id="64516" name="Slide Number Placeholder 3">
            <a:extLst>
              <a:ext uri="{FF2B5EF4-FFF2-40B4-BE49-F238E27FC236}">
                <a16:creationId xmlns:a16="http://schemas.microsoft.com/office/drawing/2014/main" id="{A71A124B-F738-364E-9CE8-E2F1A8864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9E41F9E-5CB7-FD4F-B26E-BC014A3C23FE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23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4068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4">
            <a:extLst>
              <a:ext uri="{FF2B5EF4-FFF2-40B4-BE49-F238E27FC236}">
                <a16:creationId xmlns:a16="http://schemas.microsoft.com/office/drawing/2014/main" id="{E0D18611-52A8-9146-A288-8E074A679B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How do backbone AS operate?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1E793E15-AA1E-7647-84D5-49200C1D28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4000" dirty="0">
                <a:ea typeface="ＭＳ Ｐゴシック" panose="020B0600070205080204" pitchFamily="34" charset="-128"/>
              </a:rPr>
              <a:t>Backbone Topology</a:t>
            </a:r>
            <a:endParaRPr lang="en-US" sz="4000" dirty="0"/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6376DD2A-682A-5F42-8EC3-131244175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AFDC4B2-1152-2146-A1DC-44393FD765A0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24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B5C32F8C-202E-EF4E-B072-62D36FF32D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Backbone Networks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5019EF22-E776-0440-A6AB-2D7BDE19EF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Backbone networks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Multiple Points-of-Presence (PoPs)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Lots of communication between PoPs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Accommodate traffic demands and limit delay</a:t>
            </a:r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8EAB22A9-3624-5741-B2CF-C3F639C09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61E41BEA-FF5F-3847-B5A8-A97A82A4CD77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25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2533" name="Oval 4">
            <a:extLst>
              <a:ext uri="{FF2B5EF4-FFF2-40B4-BE49-F238E27FC236}">
                <a16:creationId xmlns:a16="http://schemas.microsoft.com/office/drawing/2014/main" id="{26D3553B-4398-7C44-AFA7-CB29B3A61B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0350" y="4016375"/>
            <a:ext cx="303213" cy="361950"/>
          </a:xfrm>
          <a:prstGeom prst="ellipse">
            <a:avLst/>
          </a:prstGeom>
          <a:solidFill>
            <a:srgbClr val="FF99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4" name="Oval 5">
            <a:extLst>
              <a:ext uri="{FF2B5EF4-FFF2-40B4-BE49-F238E27FC236}">
                <a16:creationId xmlns:a16="http://schemas.microsoft.com/office/drawing/2014/main" id="{99E7EE8F-E71A-114C-A4E7-448FB1A4C4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3700" y="4005263"/>
            <a:ext cx="303213" cy="361950"/>
          </a:xfrm>
          <a:prstGeom prst="ellipse">
            <a:avLst/>
          </a:prstGeom>
          <a:solidFill>
            <a:srgbClr val="FF99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5" name="Oval 6">
            <a:extLst>
              <a:ext uri="{FF2B5EF4-FFF2-40B4-BE49-F238E27FC236}">
                <a16:creationId xmlns:a16="http://schemas.microsoft.com/office/drawing/2014/main" id="{D48B1142-15DB-AC49-888E-15A45881AC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8000" y="3984625"/>
            <a:ext cx="303213" cy="361950"/>
          </a:xfrm>
          <a:prstGeom prst="ellipse">
            <a:avLst/>
          </a:prstGeom>
          <a:solidFill>
            <a:srgbClr val="FF99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6" name="Oval 7">
            <a:extLst>
              <a:ext uri="{FF2B5EF4-FFF2-40B4-BE49-F238E27FC236}">
                <a16:creationId xmlns:a16="http://schemas.microsoft.com/office/drawing/2014/main" id="{C257F533-1B67-F641-937E-412C8C4FAF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7588" y="3405188"/>
            <a:ext cx="303212" cy="361950"/>
          </a:xfrm>
          <a:prstGeom prst="ellipse">
            <a:avLst/>
          </a:prstGeom>
          <a:solidFill>
            <a:srgbClr val="FF99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7" name="Oval 8">
            <a:extLst>
              <a:ext uri="{FF2B5EF4-FFF2-40B4-BE49-F238E27FC236}">
                <a16:creationId xmlns:a16="http://schemas.microsoft.com/office/drawing/2014/main" id="{E93EF96A-759D-1E4C-90CC-84E82A614F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8313" y="4897438"/>
            <a:ext cx="303212" cy="361950"/>
          </a:xfrm>
          <a:prstGeom prst="ellipse">
            <a:avLst/>
          </a:prstGeom>
          <a:solidFill>
            <a:srgbClr val="FF99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8" name="Oval 9">
            <a:extLst>
              <a:ext uri="{FF2B5EF4-FFF2-40B4-BE49-F238E27FC236}">
                <a16:creationId xmlns:a16="http://schemas.microsoft.com/office/drawing/2014/main" id="{43DFA19C-87A3-1743-B9C3-CC84721737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6250" y="5856288"/>
            <a:ext cx="303213" cy="361950"/>
          </a:xfrm>
          <a:prstGeom prst="ellipse">
            <a:avLst/>
          </a:prstGeom>
          <a:solidFill>
            <a:srgbClr val="FF99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9" name="Oval 10">
            <a:extLst>
              <a:ext uri="{FF2B5EF4-FFF2-40B4-BE49-F238E27FC236}">
                <a16:creationId xmlns:a16="http://schemas.microsoft.com/office/drawing/2014/main" id="{EA129FD6-9B0C-EA42-A417-13A460804F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1388" y="6343650"/>
            <a:ext cx="303212" cy="361950"/>
          </a:xfrm>
          <a:prstGeom prst="ellipse">
            <a:avLst/>
          </a:prstGeom>
          <a:solidFill>
            <a:srgbClr val="FF99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40" name="Oval 11">
            <a:extLst>
              <a:ext uri="{FF2B5EF4-FFF2-40B4-BE49-F238E27FC236}">
                <a16:creationId xmlns:a16="http://schemas.microsoft.com/office/drawing/2014/main" id="{C531D887-1716-9C46-BA06-A1A840BE00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4500" y="5843588"/>
            <a:ext cx="303213" cy="361950"/>
          </a:xfrm>
          <a:prstGeom prst="ellipse">
            <a:avLst/>
          </a:prstGeom>
          <a:solidFill>
            <a:srgbClr val="FF99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41" name="Oval 12">
            <a:extLst>
              <a:ext uri="{FF2B5EF4-FFF2-40B4-BE49-F238E27FC236}">
                <a16:creationId xmlns:a16="http://schemas.microsoft.com/office/drawing/2014/main" id="{9E5C9E75-F3B3-1B4A-9C96-D7E8576A32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4813" y="4929188"/>
            <a:ext cx="303212" cy="361950"/>
          </a:xfrm>
          <a:prstGeom prst="ellipse">
            <a:avLst/>
          </a:prstGeom>
          <a:solidFill>
            <a:srgbClr val="FF99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42" name="Oval 13">
            <a:extLst>
              <a:ext uri="{FF2B5EF4-FFF2-40B4-BE49-F238E27FC236}">
                <a16:creationId xmlns:a16="http://schemas.microsoft.com/office/drawing/2014/main" id="{0D06C434-BAEE-A044-96B6-6AD311E35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9713" y="4948238"/>
            <a:ext cx="303212" cy="361950"/>
          </a:xfrm>
          <a:prstGeom prst="ellipse">
            <a:avLst/>
          </a:prstGeom>
          <a:solidFill>
            <a:srgbClr val="FF99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43" name="Oval 14">
            <a:extLst>
              <a:ext uri="{FF2B5EF4-FFF2-40B4-BE49-F238E27FC236}">
                <a16:creationId xmlns:a16="http://schemas.microsoft.com/office/drawing/2014/main" id="{B0D41975-682B-EC4E-A34E-9696B91934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8763" y="5861050"/>
            <a:ext cx="303212" cy="361950"/>
          </a:xfrm>
          <a:prstGeom prst="ellipse">
            <a:avLst/>
          </a:prstGeom>
          <a:solidFill>
            <a:srgbClr val="FF99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44" name="Line 15">
            <a:extLst>
              <a:ext uri="{FF2B5EF4-FFF2-40B4-BE49-F238E27FC236}">
                <a16:creationId xmlns:a16="http://schemas.microsoft.com/office/drawing/2014/main" id="{DBD58902-2343-7E4F-BE43-8E27E3EA10C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089275" y="4175125"/>
            <a:ext cx="1116013" cy="1111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5" name="Line 16">
            <a:extLst>
              <a:ext uri="{FF2B5EF4-FFF2-40B4-BE49-F238E27FC236}">
                <a16:creationId xmlns:a16="http://schemas.microsoft.com/office/drawing/2014/main" id="{CCBA5089-E1D2-BD4F-807E-C7390660836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049588" y="5097463"/>
            <a:ext cx="1154112" cy="1111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6" name="Line 17">
            <a:extLst>
              <a:ext uri="{FF2B5EF4-FFF2-40B4-BE49-F238E27FC236}">
                <a16:creationId xmlns:a16="http://schemas.microsoft.com/office/drawing/2014/main" id="{B7C26ADE-CC41-4C42-AE0C-779A00B0C8E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076575" y="6046788"/>
            <a:ext cx="1154113" cy="1111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7" name="Line 18">
            <a:extLst>
              <a:ext uri="{FF2B5EF4-FFF2-40B4-BE49-F238E27FC236}">
                <a16:creationId xmlns:a16="http://schemas.microsoft.com/office/drawing/2014/main" id="{B6809819-0500-3846-B721-20D820A7FDA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537075" y="6045200"/>
            <a:ext cx="1049338" cy="2063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8" name="Line 19">
            <a:extLst>
              <a:ext uri="{FF2B5EF4-FFF2-40B4-BE49-F238E27FC236}">
                <a16:creationId xmlns:a16="http://schemas.microsoft.com/office/drawing/2014/main" id="{34390E35-E99A-FA4B-A608-642AF3E4916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95800" y="5103813"/>
            <a:ext cx="1058863" cy="793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9" name="Line 20">
            <a:extLst>
              <a:ext uri="{FF2B5EF4-FFF2-40B4-BE49-F238E27FC236}">
                <a16:creationId xmlns:a16="http://schemas.microsoft.com/office/drawing/2014/main" id="{59326D4B-9487-B04E-8ACD-E1FEA89D52D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24375" y="4167188"/>
            <a:ext cx="1058863" cy="793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0" name="Line 21">
            <a:extLst>
              <a:ext uri="{FF2B5EF4-FFF2-40B4-BE49-F238E27FC236}">
                <a16:creationId xmlns:a16="http://schemas.microsoft.com/office/drawing/2014/main" id="{46418B67-2512-884A-8655-DA7E6BD2632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38638" y="4376738"/>
            <a:ext cx="20637" cy="5302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1" name="Line 22">
            <a:extLst>
              <a:ext uri="{FF2B5EF4-FFF2-40B4-BE49-F238E27FC236}">
                <a16:creationId xmlns:a16="http://schemas.microsoft.com/office/drawing/2014/main" id="{D36E0341-951D-C84C-BB29-B76A66B46F1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22588" y="4365625"/>
            <a:ext cx="11112" cy="5873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2" name="Line 23">
            <a:extLst>
              <a:ext uri="{FF2B5EF4-FFF2-40B4-BE49-F238E27FC236}">
                <a16:creationId xmlns:a16="http://schemas.microsoft.com/office/drawing/2014/main" id="{28980B46-A324-CA41-93F8-439EF5B40EE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21000" y="5278438"/>
            <a:ext cx="11113" cy="5873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3" name="Line 24">
            <a:extLst>
              <a:ext uri="{FF2B5EF4-FFF2-40B4-BE49-F238E27FC236}">
                <a16:creationId xmlns:a16="http://schemas.microsoft.com/office/drawing/2014/main" id="{15EAED7D-5500-D44A-96EC-D1D3B0591C0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73563" y="5276850"/>
            <a:ext cx="11112" cy="5873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4" name="Line 25">
            <a:extLst>
              <a:ext uri="{FF2B5EF4-FFF2-40B4-BE49-F238E27FC236}">
                <a16:creationId xmlns:a16="http://schemas.microsoft.com/office/drawing/2014/main" id="{4022A95A-EDA3-1C4B-B71A-E9C45C5CA10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700713" y="4321175"/>
            <a:ext cx="11112" cy="5873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5" name="Line 26">
            <a:extLst>
              <a:ext uri="{FF2B5EF4-FFF2-40B4-BE49-F238E27FC236}">
                <a16:creationId xmlns:a16="http://schemas.microsoft.com/office/drawing/2014/main" id="{969B26E8-2078-5545-AD9E-2F0E068B3A4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688013" y="5264150"/>
            <a:ext cx="11112" cy="5873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6" name="Line 27">
            <a:extLst>
              <a:ext uri="{FF2B5EF4-FFF2-40B4-BE49-F238E27FC236}">
                <a16:creationId xmlns:a16="http://schemas.microsoft.com/office/drawing/2014/main" id="{D94D3164-44F9-E547-9845-C0697E89B16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783263" y="6207125"/>
            <a:ext cx="260350" cy="3079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7" name="Line 28">
            <a:extLst>
              <a:ext uri="{FF2B5EF4-FFF2-40B4-BE49-F238E27FC236}">
                <a16:creationId xmlns:a16="http://schemas.microsoft.com/office/drawing/2014/main" id="{38A099CC-8C62-BC46-AC9B-DB3E85A98FF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59463" y="3673475"/>
            <a:ext cx="250825" cy="3476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8" name="Line 29">
            <a:extLst>
              <a:ext uri="{FF2B5EF4-FFF2-40B4-BE49-F238E27FC236}">
                <a16:creationId xmlns:a16="http://schemas.microsoft.com/office/drawing/2014/main" id="{E9EF1811-4AD4-BE44-89E0-6EEAF68E9BF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65638" y="4281488"/>
            <a:ext cx="1135062" cy="69691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7D61FC99-BC68-BE48-94AA-8C6A4FB40A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Abilene Internet2 Backbone</a:t>
            </a:r>
          </a:p>
        </p:txBody>
      </p:sp>
      <p:sp>
        <p:nvSpPr>
          <p:cNvPr id="24579" name="Content Placeholder 12">
            <a:extLst>
              <a:ext uri="{FF2B5EF4-FFF2-40B4-BE49-F238E27FC236}">
                <a16:creationId xmlns:a16="http://schemas.microsoft.com/office/drawing/2014/main" id="{0589744F-2E07-3A4B-B580-464F6F5693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3EE5079C-97D1-A34A-BB28-AEF46E6C0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09AFA2BD-C7F8-FB4C-B903-6CA11A123591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26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pic>
        <p:nvPicPr>
          <p:cNvPr id="24581" name="Picture 3">
            <a:extLst>
              <a:ext uri="{FF2B5EF4-FFF2-40B4-BE49-F238E27FC236}">
                <a16:creationId xmlns:a16="http://schemas.microsoft.com/office/drawing/2014/main" id="{E86A253D-21C8-E544-895E-251334E06A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3" y="1047750"/>
            <a:ext cx="9047162" cy="555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62769897-BCA5-A945-8E81-D161A46795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Points-of-Presence (PoPs)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8471F83B-2608-4D41-9631-72E5D58BB0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Inter-PoP links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Long distances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High bandwidth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Intra-PoP links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Short cables between 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racks or floors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Aggregated bandwidth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Links to other networks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Wide range of media and bandwidth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E539B367-847A-114B-9C3F-02BAD4923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3BFA4F97-EC98-EB45-9F10-7C2FB438094C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27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6629" name="Line 4">
            <a:extLst>
              <a:ext uri="{FF2B5EF4-FFF2-40B4-BE49-F238E27FC236}">
                <a16:creationId xmlns:a16="http://schemas.microsoft.com/office/drawing/2014/main" id="{6C07AAD1-9D0D-4345-879D-D6A20D8A315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892925" y="2606675"/>
            <a:ext cx="1106488" cy="9048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Line 5">
            <a:extLst>
              <a:ext uri="{FF2B5EF4-FFF2-40B4-BE49-F238E27FC236}">
                <a16:creationId xmlns:a16="http://schemas.microsoft.com/office/drawing/2014/main" id="{5298A2C8-4DE4-F94F-817F-4E521A778250}"/>
              </a:ext>
            </a:extLst>
          </p:cNvPr>
          <p:cNvSpPr>
            <a:spLocks noChangeShapeType="1"/>
          </p:cNvSpPr>
          <p:nvPr/>
        </p:nvSpPr>
        <p:spPr bwMode="auto">
          <a:xfrm>
            <a:off x="6826250" y="2665413"/>
            <a:ext cx="444500" cy="6969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Oval 6">
            <a:extLst>
              <a:ext uri="{FF2B5EF4-FFF2-40B4-BE49-F238E27FC236}">
                <a16:creationId xmlns:a16="http://schemas.microsoft.com/office/drawing/2014/main" id="{0C7B5055-42E0-D34E-B738-EE57C35A1F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6438" y="3335338"/>
            <a:ext cx="303212" cy="361950"/>
          </a:xfrm>
          <a:prstGeom prst="ellipse">
            <a:avLst/>
          </a:prstGeom>
          <a:solidFill>
            <a:srgbClr val="3366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32" name="Oval 7">
            <a:extLst>
              <a:ext uri="{FF2B5EF4-FFF2-40B4-BE49-F238E27FC236}">
                <a16:creationId xmlns:a16="http://schemas.microsoft.com/office/drawing/2014/main" id="{FCD2DAFC-D4FC-604E-927B-C092C3CD3C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9700" y="3338513"/>
            <a:ext cx="303213" cy="361950"/>
          </a:xfrm>
          <a:prstGeom prst="ellipse">
            <a:avLst/>
          </a:prstGeom>
          <a:solidFill>
            <a:srgbClr val="3366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33" name="Oval 8">
            <a:extLst>
              <a:ext uri="{FF2B5EF4-FFF2-40B4-BE49-F238E27FC236}">
                <a16:creationId xmlns:a16="http://schemas.microsoft.com/office/drawing/2014/main" id="{5F29B177-5A92-A541-959C-61B502F4F0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8125" y="2346325"/>
            <a:ext cx="303213" cy="361950"/>
          </a:xfrm>
          <a:prstGeom prst="ellipse">
            <a:avLst/>
          </a:prstGeom>
          <a:solidFill>
            <a:srgbClr val="CC33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34" name="Line 9">
            <a:extLst>
              <a:ext uri="{FF2B5EF4-FFF2-40B4-BE49-F238E27FC236}">
                <a16:creationId xmlns:a16="http://schemas.microsoft.com/office/drawing/2014/main" id="{0957DC56-A104-1C4B-A84A-E4E665298D33}"/>
              </a:ext>
            </a:extLst>
          </p:cNvPr>
          <p:cNvSpPr>
            <a:spLocks noChangeShapeType="1"/>
          </p:cNvSpPr>
          <p:nvPr/>
        </p:nvSpPr>
        <p:spPr bwMode="auto">
          <a:xfrm>
            <a:off x="6900863" y="2517775"/>
            <a:ext cx="519112" cy="15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Oval 10">
            <a:extLst>
              <a:ext uri="{FF2B5EF4-FFF2-40B4-BE49-F238E27FC236}">
                <a16:creationId xmlns:a16="http://schemas.microsoft.com/office/drawing/2014/main" id="{FE8DDF4A-2399-F945-B3D3-8CC64564D6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3343275"/>
            <a:ext cx="303213" cy="361950"/>
          </a:xfrm>
          <a:prstGeom prst="ellipse">
            <a:avLst/>
          </a:prstGeom>
          <a:solidFill>
            <a:srgbClr val="3366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36" name="Line 11">
            <a:extLst>
              <a:ext uri="{FF2B5EF4-FFF2-40B4-BE49-F238E27FC236}">
                <a16:creationId xmlns:a16="http://schemas.microsoft.com/office/drawing/2014/main" id="{E45FDD1B-2374-DB4E-912A-D8D331DC659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75350" y="2670175"/>
            <a:ext cx="682625" cy="6826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7" name="Oval 12">
            <a:extLst>
              <a:ext uri="{FF2B5EF4-FFF2-40B4-BE49-F238E27FC236}">
                <a16:creationId xmlns:a16="http://schemas.microsoft.com/office/drawing/2014/main" id="{CB784810-69EF-474B-B170-D2458FA577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7025" y="3360738"/>
            <a:ext cx="303213" cy="361950"/>
          </a:xfrm>
          <a:prstGeom prst="ellipse">
            <a:avLst/>
          </a:prstGeom>
          <a:solidFill>
            <a:srgbClr val="3366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38" name="Line 13">
            <a:extLst>
              <a:ext uri="{FF2B5EF4-FFF2-40B4-BE49-F238E27FC236}">
                <a16:creationId xmlns:a16="http://schemas.microsoft.com/office/drawing/2014/main" id="{47A138A9-EEB5-D940-984F-7A01B585032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19875" y="2678113"/>
            <a:ext cx="85725" cy="6445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9" name="Oval 14">
            <a:extLst>
              <a:ext uri="{FF2B5EF4-FFF2-40B4-BE49-F238E27FC236}">
                <a16:creationId xmlns:a16="http://schemas.microsoft.com/office/drawing/2014/main" id="{EA828823-3A03-E242-8288-6178A0D0D2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5213" y="2344738"/>
            <a:ext cx="303212" cy="361950"/>
          </a:xfrm>
          <a:prstGeom prst="ellipse">
            <a:avLst/>
          </a:prstGeom>
          <a:solidFill>
            <a:srgbClr val="CC33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40" name="Line 15">
            <a:extLst>
              <a:ext uri="{FF2B5EF4-FFF2-40B4-BE49-F238E27FC236}">
                <a16:creationId xmlns:a16="http://schemas.microsoft.com/office/drawing/2014/main" id="{D1EAF544-1940-8B47-AB4B-95F45B29A2E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69013" y="2600325"/>
            <a:ext cx="1358900" cy="8763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1" name="Line 16">
            <a:extLst>
              <a:ext uri="{FF2B5EF4-FFF2-40B4-BE49-F238E27FC236}">
                <a16:creationId xmlns:a16="http://schemas.microsoft.com/office/drawing/2014/main" id="{437E7BAC-8ED4-8A4C-9913-4518BFE0B2C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43700" y="2647950"/>
            <a:ext cx="749300" cy="711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2" name="Line 17">
            <a:extLst>
              <a:ext uri="{FF2B5EF4-FFF2-40B4-BE49-F238E27FC236}">
                <a16:creationId xmlns:a16="http://schemas.microsoft.com/office/drawing/2014/main" id="{2C287984-DC47-A148-B1AB-BB5499C6B2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75525" y="2692400"/>
            <a:ext cx="177800" cy="6778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3" name="Line 18">
            <a:extLst>
              <a:ext uri="{FF2B5EF4-FFF2-40B4-BE49-F238E27FC236}">
                <a16:creationId xmlns:a16="http://schemas.microsoft.com/office/drawing/2014/main" id="{8A97F342-967E-3847-9713-67D7EA70357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680325" y="2644775"/>
            <a:ext cx="452438" cy="711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4" name="Oval 19">
            <a:extLst>
              <a:ext uri="{FF2B5EF4-FFF2-40B4-BE49-F238E27FC236}">
                <a16:creationId xmlns:a16="http://schemas.microsoft.com/office/drawing/2014/main" id="{4D2F872D-9166-9447-AA2C-CB1D75C46A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0850" y="1647825"/>
            <a:ext cx="3003550" cy="2695575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45" name="Line 20">
            <a:extLst>
              <a:ext uri="{FF2B5EF4-FFF2-40B4-BE49-F238E27FC236}">
                <a16:creationId xmlns:a16="http://schemas.microsoft.com/office/drawing/2014/main" id="{0C195A8A-3B9D-6043-9E3B-E655F9BDE09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14938" y="2397125"/>
            <a:ext cx="1431925" cy="3810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6" name="Line 21">
            <a:extLst>
              <a:ext uri="{FF2B5EF4-FFF2-40B4-BE49-F238E27FC236}">
                <a16:creationId xmlns:a16="http://schemas.microsoft.com/office/drawing/2014/main" id="{CA5C4878-7490-0642-B951-201C720CAD3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58100" y="1992313"/>
            <a:ext cx="904875" cy="366712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7" name="Line 22">
            <a:extLst>
              <a:ext uri="{FF2B5EF4-FFF2-40B4-BE49-F238E27FC236}">
                <a16:creationId xmlns:a16="http://schemas.microsoft.com/office/drawing/2014/main" id="{9587EE9F-01A8-6B43-B219-EA6BF0D851F5}"/>
              </a:ext>
            </a:extLst>
          </p:cNvPr>
          <p:cNvSpPr>
            <a:spLocks noChangeShapeType="1"/>
          </p:cNvSpPr>
          <p:nvPr/>
        </p:nvSpPr>
        <p:spPr bwMode="auto">
          <a:xfrm>
            <a:off x="7724775" y="2520950"/>
            <a:ext cx="962025" cy="230188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8" name="Line 23">
            <a:extLst>
              <a:ext uri="{FF2B5EF4-FFF2-40B4-BE49-F238E27FC236}">
                <a16:creationId xmlns:a16="http://schemas.microsoft.com/office/drawing/2014/main" id="{1D9B2B99-F128-1540-A911-58641643C68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67338" y="2587625"/>
            <a:ext cx="1230312" cy="306388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9" name="Line 24">
            <a:extLst>
              <a:ext uri="{FF2B5EF4-FFF2-40B4-BE49-F238E27FC236}">
                <a16:creationId xmlns:a16="http://schemas.microsoft.com/office/drawing/2014/main" id="{BF874F9D-939C-3844-A8A5-96AF7B8DA3D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62688" y="3676650"/>
            <a:ext cx="317500" cy="1087438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50" name="Line 25">
            <a:extLst>
              <a:ext uri="{FF2B5EF4-FFF2-40B4-BE49-F238E27FC236}">
                <a16:creationId xmlns:a16="http://schemas.microsoft.com/office/drawing/2014/main" id="{1CB361D5-E02C-A14B-A177-C142557A631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59550" y="3694113"/>
            <a:ext cx="106363" cy="1069975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51" name="Line 26">
            <a:extLst>
              <a:ext uri="{FF2B5EF4-FFF2-40B4-BE49-F238E27FC236}">
                <a16:creationId xmlns:a16="http://schemas.microsoft.com/office/drawing/2014/main" id="{67EA3692-C42D-DC4A-8DC3-3896D72018EB}"/>
              </a:ext>
            </a:extLst>
          </p:cNvPr>
          <p:cNvSpPr>
            <a:spLocks noChangeShapeType="1"/>
          </p:cNvSpPr>
          <p:nvPr/>
        </p:nvSpPr>
        <p:spPr bwMode="auto">
          <a:xfrm>
            <a:off x="6751638" y="3663950"/>
            <a:ext cx="95250" cy="1087438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52" name="Text Box 27">
            <a:extLst>
              <a:ext uri="{FF2B5EF4-FFF2-40B4-BE49-F238E27FC236}">
                <a16:creationId xmlns:a16="http://schemas.microsoft.com/office/drawing/2014/main" id="{C8A0DCB2-DDAD-A34E-82B8-6CB901FFB1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0950" y="1824038"/>
            <a:ext cx="1549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 b="0">
                <a:solidFill>
                  <a:srgbClr val="FF0000"/>
                </a:solidFill>
                <a:latin typeface="Times New Roman" panose="02020603050405020304" pitchFamily="18" charset="0"/>
              </a:rPr>
              <a:t>Intra-PoP</a:t>
            </a:r>
          </a:p>
        </p:txBody>
      </p:sp>
      <p:sp>
        <p:nvSpPr>
          <p:cNvPr id="26653" name="Text Box 28">
            <a:extLst>
              <a:ext uri="{FF2B5EF4-FFF2-40B4-BE49-F238E27FC236}">
                <a16:creationId xmlns:a16="http://schemas.microsoft.com/office/drawing/2014/main" id="{813C1F40-4F3A-E445-9B3C-AEE09207A5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3838" y="4635500"/>
            <a:ext cx="23860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 b="0">
                <a:solidFill>
                  <a:srgbClr val="0066FF"/>
                </a:solidFill>
                <a:latin typeface="Times New Roman" panose="02020603050405020304" pitchFamily="18" charset="0"/>
              </a:rPr>
              <a:t>Other networks</a:t>
            </a:r>
          </a:p>
        </p:txBody>
      </p:sp>
      <p:sp>
        <p:nvSpPr>
          <p:cNvPr id="26654" name="Text Box 29">
            <a:extLst>
              <a:ext uri="{FF2B5EF4-FFF2-40B4-BE49-F238E27FC236}">
                <a16:creationId xmlns:a16="http://schemas.microsoft.com/office/drawing/2014/main" id="{94C4C133-B979-0C4B-986B-B8D0D33563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7088" y="1524000"/>
            <a:ext cx="1549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 b="0">
                <a:solidFill>
                  <a:srgbClr val="FF9900"/>
                </a:solidFill>
                <a:latin typeface="Times New Roman" panose="02020603050405020304" pitchFamily="18" charset="0"/>
              </a:rPr>
              <a:t>Inter-PoP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8451B56D-21B9-6746-A699-B53F8620F0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Where to Locate Nodes and Links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49003059-A7BC-004E-84EC-5BD7536880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Placing Points-of-Presence (PoPs)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Large population of potential customers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Other providers or exchange points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Cost and availability of real-estate</a:t>
            </a:r>
          </a:p>
          <a:p>
            <a:pPr lvl="1">
              <a:spcAft>
                <a:spcPts val="18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Mostly in major metropolitan areas (“NFL cities”)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Placing links between PoPs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Already fiber in the ground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Needed to limit propagation delay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Needed to handle the traffic load</a:t>
            </a: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8676" name="Slide Number Placeholder 3">
            <a:extLst>
              <a:ext uri="{FF2B5EF4-FFF2-40B4-BE49-F238E27FC236}">
                <a16:creationId xmlns:a16="http://schemas.microsoft.com/office/drawing/2014/main" id="{80914ACA-5519-BC45-9AA8-36A69B061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BC4AEC64-F514-A94B-9593-A5BBE52C0433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28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>
            <a:extLst>
              <a:ext uri="{FF2B5EF4-FFF2-40B4-BE49-F238E27FC236}">
                <a16:creationId xmlns:a16="http://schemas.microsoft.com/office/drawing/2014/main" id="{54B732B0-A182-8C4D-B18B-78DF5E3BE6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Peering</a:t>
            </a:r>
          </a:p>
        </p:txBody>
      </p:sp>
      <p:sp>
        <p:nvSpPr>
          <p:cNvPr id="30725" name="Slide Number Placeholder 4">
            <a:extLst>
              <a:ext uri="{FF2B5EF4-FFF2-40B4-BE49-F238E27FC236}">
                <a16:creationId xmlns:a16="http://schemas.microsoft.com/office/drawing/2014/main" id="{CD1898A0-3CA8-484C-896E-B365EE3B1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D68B3F10-F020-CC48-B0BA-263C2E756D0D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29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30726" name="Rectangle 4">
            <a:extLst>
              <a:ext uri="{FF2B5EF4-FFF2-40B4-BE49-F238E27FC236}">
                <a16:creationId xmlns:a16="http://schemas.microsoft.com/office/drawing/2014/main" id="{B24A7BBC-EC35-1E47-8955-1A43DF3CC6F8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419600" y="1219200"/>
            <a:ext cx="4572000" cy="54864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Exchange traffic between customers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Settlement-free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Diverse peering locations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Both coasts, and middle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Comparable capacity at all peering points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Can handle even load</a:t>
            </a:r>
          </a:p>
          <a:p>
            <a:pPr>
              <a:buFont typeface="Arial" panose="020B0604020202020204" pitchFamily="34" charset="0"/>
              <a:buNone/>
            </a:pPr>
            <a:endParaRPr lang="en-US" altLang="en-US" sz="2400">
              <a:ea typeface="ＭＳ Ｐゴシック" panose="020B0600070205080204" pitchFamily="34" charset="-128"/>
            </a:endParaRPr>
          </a:p>
        </p:txBody>
      </p:sp>
      <p:sp>
        <p:nvSpPr>
          <p:cNvPr id="30727" name="Line 6">
            <a:extLst>
              <a:ext uri="{FF2B5EF4-FFF2-40B4-BE49-F238E27FC236}">
                <a16:creationId xmlns:a16="http://schemas.microsoft.com/office/drawing/2014/main" id="{B7BEC0AA-CC3C-6F48-83EB-209B05534130}"/>
              </a:ext>
            </a:extLst>
          </p:cNvPr>
          <p:cNvSpPr>
            <a:spLocks noChangeShapeType="1"/>
          </p:cNvSpPr>
          <p:nvPr/>
        </p:nvSpPr>
        <p:spPr bwMode="auto">
          <a:xfrm>
            <a:off x="1749425" y="2881313"/>
            <a:ext cx="0" cy="1600200"/>
          </a:xfrm>
          <a:prstGeom prst="line">
            <a:avLst/>
          </a:prstGeom>
          <a:noFill/>
          <a:ln w="317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Line 7">
            <a:extLst>
              <a:ext uri="{FF2B5EF4-FFF2-40B4-BE49-F238E27FC236}">
                <a16:creationId xmlns:a16="http://schemas.microsoft.com/office/drawing/2014/main" id="{D2542810-6588-3443-843A-95DDD3C8163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11425" y="3021013"/>
            <a:ext cx="1588" cy="1384300"/>
          </a:xfrm>
          <a:prstGeom prst="line">
            <a:avLst/>
          </a:prstGeom>
          <a:noFill/>
          <a:ln w="317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9" name="Line 8">
            <a:extLst>
              <a:ext uri="{FF2B5EF4-FFF2-40B4-BE49-F238E27FC236}">
                <a16:creationId xmlns:a16="http://schemas.microsoft.com/office/drawing/2014/main" id="{991DA950-DC14-D849-AA92-071F409815EB}"/>
              </a:ext>
            </a:extLst>
          </p:cNvPr>
          <p:cNvSpPr>
            <a:spLocks noChangeShapeType="1"/>
          </p:cNvSpPr>
          <p:nvPr/>
        </p:nvSpPr>
        <p:spPr bwMode="auto">
          <a:xfrm>
            <a:off x="3227825" y="2805113"/>
            <a:ext cx="0" cy="1524000"/>
          </a:xfrm>
          <a:prstGeom prst="line">
            <a:avLst/>
          </a:prstGeom>
          <a:noFill/>
          <a:ln w="317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0" name="Line 9">
            <a:extLst>
              <a:ext uri="{FF2B5EF4-FFF2-40B4-BE49-F238E27FC236}">
                <a16:creationId xmlns:a16="http://schemas.microsoft.com/office/drawing/2014/main" id="{10B88AE2-1563-A042-99CE-75A52866628F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1025" y="5624513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1" name="Line 10">
            <a:extLst>
              <a:ext uri="{FF2B5EF4-FFF2-40B4-BE49-F238E27FC236}">
                <a16:creationId xmlns:a16="http://schemas.microsoft.com/office/drawing/2014/main" id="{80FE2A1B-81C6-8940-8B3E-04736DDC765E}"/>
              </a:ext>
            </a:extLst>
          </p:cNvPr>
          <p:cNvSpPr>
            <a:spLocks noChangeShapeType="1"/>
          </p:cNvSpPr>
          <p:nvPr/>
        </p:nvSpPr>
        <p:spPr bwMode="auto">
          <a:xfrm>
            <a:off x="1597025" y="1357313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2" name="Text Box 11">
            <a:extLst>
              <a:ext uri="{FF2B5EF4-FFF2-40B4-BE49-F238E27FC236}">
                <a16:creationId xmlns:a16="http://schemas.microsoft.com/office/drawing/2014/main" id="{4361E758-AC2E-CC45-8D5D-8201B4A22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5938838"/>
            <a:ext cx="16716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Customer A</a:t>
            </a:r>
          </a:p>
        </p:txBody>
      </p:sp>
      <p:sp>
        <p:nvSpPr>
          <p:cNvPr id="30733" name="Text Box 12">
            <a:extLst>
              <a:ext uri="{FF2B5EF4-FFF2-40B4-BE49-F238E27FC236}">
                <a16:creationId xmlns:a16="http://schemas.microsoft.com/office/drawing/2014/main" id="{A0273646-4006-5244-9F14-59D6D246AE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425" y="914400"/>
            <a:ext cx="16573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Customer B</a:t>
            </a:r>
          </a:p>
        </p:txBody>
      </p:sp>
      <p:sp>
        <p:nvSpPr>
          <p:cNvPr id="30734" name="Text Box 13">
            <a:extLst>
              <a:ext uri="{FF2B5EF4-FFF2-40B4-BE49-F238E27FC236}">
                <a16:creationId xmlns:a16="http://schemas.microsoft.com/office/drawing/2014/main" id="{581C6584-B27C-4846-951C-DDE08795D5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124200"/>
            <a:ext cx="12509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sz="2400">
                <a:solidFill>
                  <a:srgbClr val="00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multiple</a:t>
            </a:r>
          </a:p>
          <a:p>
            <a:pPr algn="l" eaLnBrk="1" hangingPunct="1"/>
            <a:r>
              <a:rPr lang="en-US" altLang="en-US" sz="2400">
                <a:solidFill>
                  <a:srgbClr val="00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peering</a:t>
            </a:r>
          </a:p>
          <a:p>
            <a:pPr algn="l" eaLnBrk="1" hangingPunct="1"/>
            <a:r>
              <a:rPr lang="en-US" altLang="en-US" sz="2400">
                <a:solidFill>
                  <a:srgbClr val="00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points</a:t>
            </a:r>
          </a:p>
        </p:txBody>
      </p:sp>
      <p:sp>
        <p:nvSpPr>
          <p:cNvPr id="30735" name="Text Box 16">
            <a:extLst>
              <a:ext uri="{FF2B5EF4-FFF2-40B4-BE49-F238E27FC236}">
                <a16:creationId xmlns:a16="http://schemas.microsoft.com/office/drawing/2014/main" id="{9F64C811-3165-174B-89AF-C102BEB730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862513"/>
            <a:ext cx="17494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sz="2800">
                <a:latin typeface="Calibri" panose="020F0502020204030204" pitchFamily="34" charset="0"/>
                <a:cs typeface="Calibri" panose="020F0502020204030204" pitchFamily="34" charset="0"/>
              </a:rPr>
              <a:t>Provider A</a:t>
            </a:r>
          </a:p>
        </p:txBody>
      </p:sp>
      <p:sp>
        <p:nvSpPr>
          <p:cNvPr id="30736" name="Text Box 17">
            <a:extLst>
              <a:ext uri="{FF2B5EF4-FFF2-40B4-BE49-F238E27FC236}">
                <a16:creationId xmlns:a16="http://schemas.microsoft.com/office/drawing/2014/main" id="{969284CD-814C-6B4F-BC69-4EEEAEAB2E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1981200"/>
            <a:ext cx="17319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sz="2800">
                <a:latin typeface="Calibri" panose="020F0502020204030204" pitchFamily="34" charset="0"/>
                <a:cs typeface="Calibri" panose="020F0502020204030204" pitchFamily="34" charset="0"/>
              </a:rPr>
              <a:t>Provider B</a:t>
            </a:r>
          </a:p>
        </p:txBody>
      </p:sp>
      <p:graphicFrame>
        <p:nvGraphicFramePr>
          <p:cNvPr id="30722" name="Object 2">
            <a:extLst>
              <a:ext uri="{FF2B5EF4-FFF2-40B4-BE49-F238E27FC236}">
                <a16:creationId xmlns:a16="http://schemas.microsoft.com/office/drawing/2014/main" id="{DCDA8D04-AE69-8B4A-8D5C-43C111A40AE0}"/>
              </a:ext>
            </a:extLst>
          </p:cNvPr>
          <p:cNvGraphicFramePr>
            <a:graphicFrameLocks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4060532"/>
              </p:ext>
            </p:extLst>
          </p:nvPr>
        </p:nvGraphicFramePr>
        <p:xfrm>
          <a:off x="660400" y="1433513"/>
          <a:ext cx="358140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7" name="Photo Editor Photo" r:id="rId4" imgW="1270000" imgH="927100" progId="MSPhotoEd.3">
                  <p:embed/>
                </p:oleObj>
              </mc:Choice>
              <mc:Fallback>
                <p:oleObj name="Photo Editor Photo" r:id="rId4" imgW="1270000" imgH="927100" progId="MSPhotoEd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400" y="1433513"/>
                        <a:ext cx="3581400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3" name="Object 3">
            <a:extLst>
              <a:ext uri="{FF2B5EF4-FFF2-40B4-BE49-F238E27FC236}">
                <a16:creationId xmlns:a16="http://schemas.microsoft.com/office/drawing/2014/main" id="{E5E0E944-9E84-0B43-A22C-4EFD1EBC4F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3833923"/>
              </p:ext>
            </p:extLst>
          </p:nvPr>
        </p:nvGraphicFramePr>
        <p:xfrm>
          <a:off x="530225" y="4176713"/>
          <a:ext cx="342900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8" name="Photo Editor Photo" r:id="rId6" imgW="1270000" imgH="927100" progId="MSPhotoEd.3">
                  <p:embed/>
                </p:oleObj>
              </mc:Choice>
              <mc:Fallback>
                <p:oleObj name="Photo Editor Photo" r:id="rId6" imgW="1270000" imgH="927100" progId="MSPhotoEd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25" y="4176713"/>
                        <a:ext cx="3429000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itle 4">
            <a:extLst>
              <a:ext uri="{FF2B5EF4-FFF2-40B4-BE49-F238E27FC236}">
                <a16:creationId xmlns:a16="http://schemas.microsoft.com/office/drawing/2014/main" id="{6D0FBAA0-C36F-934B-9A2B-13FC674365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3095" y="2814520"/>
            <a:ext cx="7772400" cy="1470025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AS (Autonomous System)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Business Relationships</a:t>
            </a:r>
          </a:p>
        </p:txBody>
      </p:sp>
      <p:sp>
        <p:nvSpPr>
          <p:cNvPr id="81924" name="Slide Number Placeholder 3">
            <a:extLst>
              <a:ext uri="{FF2B5EF4-FFF2-40B4-BE49-F238E27FC236}">
                <a16:creationId xmlns:a16="http://schemas.microsoft.com/office/drawing/2014/main" id="{23B09725-3142-824A-BC67-4F4AA7B0E881}"/>
              </a:ext>
            </a:extLst>
          </p:cNvPr>
          <p:cNvSpPr txBox="1">
            <a:spLocks/>
          </p:cNvSpPr>
          <p:nvPr/>
        </p:nvSpPr>
        <p:spPr bwMode="auto">
          <a:xfrm>
            <a:off x="6781800" y="64166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8752E24B-333D-DA45-9103-ABC769B0DA06}" type="slidenum">
              <a:rPr lang="en-US" altLang="en-US" sz="1400"/>
              <a:pPr algn="r" eaLnBrk="1" hangingPunct="1"/>
              <a:t>3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2643060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4">
            <a:extLst>
              <a:ext uri="{FF2B5EF4-FFF2-40B4-BE49-F238E27FC236}">
                <a16:creationId xmlns:a16="http://schemas.microsoft.com/office/drawing/2014/main" id="{97F95C7E-08AE-0542-8055-98BDE8126B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Combining Intradomain and Interdomain Routing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73E23C7F-08FF-6542-9548-7319AC7BF1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1" charset="0"/>
              <a:buNone/>
              <a:defRPr/>
            </a:pPr>
            <a:endParaRPr lang="en-US"/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CC474FEB-B783-A24E-AFBC-7B37E3B8B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331A44D-2E08-BD45-BA38-4D3269DEA376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30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3AAA04DA-B94B-3945-8643-005858463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Intradomain Routing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8D2CCF46-D55B-3C48-B697-0AA145A5E2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3505200"/>
            <a:ext cx="8534400" cy="2773363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Compute shortest paths between routers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Router C takes path C-F-A to router A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Using link-state routing protocols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E.g., OSPF, IS-IS</a:t>
            </a:r>
          </a:p>
        </p:txBody>
      </p:sp>
      <p:sp>
        <p:nvSpPr>
          <p:cNvPr id="33796" name="Slide Number Placeholder 3">
            <a:extLst>
              <a:ext uri="{FF2B5EF4-FFF2-40B4-BE49-F238E27FC236}">
                <a16:creationId xmlns:a16="http://schemas.microsoft.com/office/drawing/2014/main" id="{28FDCA3D-E3A5-CD43-BC0D-515C34612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819A82B-1031-0543-B01B-4AAFACFD0F99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31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grpSp>
        <p:nvGrpSpPr>
          <p:cNvPr id="33797" name="Group 38">
            <a:extLst>
              <a:ext uri="{FF2B5EF4-FFF2-40B4-BE49-F238E27FC236}">
                <a16:creationId xmlns:a16="http://schemas.microsoft.com/office/drawing/2014/main" id="{1D16C1E1-4558-7C4B-AB83-BACC1798133A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1443038"/>
            <a:ext cx="4427538" cy="1550987"/>
            <a:chOff x="2133600" y="2818110"/>
            <a:chExt cx="4427538" cy="1550691"/>
          </a:xfrm>
        </p:grpSpPr>
        <p:sp>
          <p:nvSpPr>
            <p:cNvPr id="6" name="Cloud">
              <a:extLst>
                <a:ext uri="{FF2B5EF4-FFF2-40B4-BE49-F238E27FC236}">
                  <a16:creationId xmlns:a16="http://schemas.microsoft.com/office/drawing/2014/main" id="{29DCD91A-C9AF-4E40-8697-0C0558CBAAC5}"/>
                </a:ext>
              </a:extLst>
            </p:cNvPr>
            <p:cNvSpPr>
              <a:spLocks noChangeAspect="1" noEditPoints="1" noChangeArrowheads="1"/>
            </p:cNvSpPr>
            <p:nvPr/>
          </p:nvSpPr>
          <p:spPr bwMode="auto">
            <a:xfrm>
              <a:off x="2133600" y="2932388"/>
              <a:ext cx="4427538" cy="1436413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-1" y="8613"/>
                    <a:pt x="-1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4" y="13940"/>
                    <a:pt x="474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299"/>
                    <a:pt x="6247" y="20299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6"/>
                    <a:pt x="11036" y="21596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6"/>
                    <a:pt x="15802" y="18946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-1"/>
                    <a:pt x="16758" y="-1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-1"/>
                    <a:pt x="13174" y="-1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49"/>
                    <a:pt x="9358" y="649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1"/>
                    <a:pt x="5288" y="1971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09"/>
                    <a:pt x="2172" y="13109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2400">
                <a:latin typeface="Calibri"/>
                <a:ea typeface="+mn-ea"/>
                <a:cs typeface="Calibri"/>
              </a:endParaRPr>
            </a:p>
          </p:txBody>
        </p:sp>
        <p:sp>
          <p:nvSpPr>
            <p:cNvPr id="33799" name="Oval 26">
              <a:extLst>
                <a:ext uri="{FF2B5EF4-FFF2-40B4-BE49-F238E27FC236}">
                  <a16:creationId xmlns:a16="http://schemas.microsoft.com/office/drawing/2014/main" id="{D7BD9600-2C32-4D45-BCBA-DC455820D3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8413" y="3062288"/>
              <a:ext cx="320675" cy="20478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400">
                  <a:latin typeface="Calibri" panose="020F0502020204030204" pitchFamily="34" charset="0"/>
                  <a:cs typeface="Calibri" panose="020F0502020204030204" pitchFamily="34" charset="0"/>
                </a:rPr>
                <a:t>A</a:t>
              </a:r>
            </a:p>
          </p:txBody>
        </p:sp>
        <p:sp>
          <p:nvSpPr>
            <p:cNvPr id="33800" name="Oval 27">
              <a:extLst>
                <a:ext uri="{FF2B5EF4-FFF2-40B4-BE49-F238E27FC236}">
                  <a16:creationId xmlns:a16="http://schemas.microsoft.com/office/drawing/2014/main" id="{0655D780-2B19-7240-8D59-437D34485C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313" y="2914650"/>
              <a:ext cx="320675" cy="20478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400">
                  <a:latin typeface="Calibri" panose="020F0502020204030204" pitchFamily="34" charset="0"/>
                  <a:cs typeface="Calibri" panose="020F0502020204030204" pitchFamily="34" charset="0"/>
                </a:rPr>
                <a:t>B</a:t>
              </a:r>
            </a:p>
          </p:txBody>
        </p:sp>
        <p:sp>
          <p:nvSpPr>
            <p:cNvPr id="33801" name="Oval 28">
              <a:extLst>
                <a:ext uri="{FF2B5EF4-FFF2-40B4-BE49-F238E27FC236}">
                  <a16:creationId xmlns:a16="http://schemas.microsoft.com/office/drawing/2014/main" id="{C930AA22-0C25-D745-944A-E537314111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1888" y="4068763"/>
              <a:ext cx="320675" cy="26828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400">
                  <a:latin typeface="Calibri" panose="020F0502020204030204" pitchFamily="34" charset="0"/>
                  <a:cs typeface="Calibri" panose="020F0502020204030204" pitchFamily="34" charset="0"/>
                </a:rPr>
                <a:t>C</a:t>
              </a:r>
            </a:p>
          </p:txBody>
        </p:sp>
        <p:sp>
          <p:nvSpPr>
            <p:cNvPr id="33802" name="Oval 29">
              <a:extLst>
                <a:ext uri="{FF2B5EF4-FFF2-40B4-BE49-F238E27FC236}">
                  <a16:creationId xmlns:a16="http://schemas.microsoft.com/office/drawing/2014/main" id="{3413168A-C84D-BF4F-9536-5C2DAC27D6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5550" y="3168650"/>
              <a:ext cx="320675" cy="28098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400">
                  <a:latin typeface="Calibri" panose="020F0502020204030204" pitchFamily="34" charset="0"/>
                  <a:cs typeface="Calibri" panose="020F0502020204030204" pitchFamily="34" charset="0"/>
                </a:rPr>
                <a:t>D</a:t>
              </a:r>
            </a:p>
          </p:txBody>
        </p:sp>
        <p:sp>
          <p:nvSpPr>
            <p:cNvPr id="33803" name="Oval 30">
              <a:extLst>
                <a:ext uri="{FF2B5EF4-FFF2-40B4-BE49-F238E27FC236}">
                  <a16:creationId xmlns:a16="http://schemas.microsoft.com/office/drawing/2014/main" id="{ECEB074D-9B95-424D-B809-77E6F0F29F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35663" y="3524250"/>
              <a:ext cx="322263" cy="25558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400">
                  <a:latin typeface="Calibri" panose="020F0502020204030204" pitchFamily="34" charset="0"/>
                  <a:cs typeface="Calibri" panose="020F0502020204030204" pitchFamily="34" charset="0"/>
                </a:rPr>
                <a:t>G</a:t>
              </a:r>
            </a:p>
          </p:txBody>
        </p:sp>
        <p:sp>
          <p:nvSpPr>
            <p:cNvPr id="33804" name="Oval 31">
              <a:extLst>
                <a:ext uri="{FF2B5EF4-FFF2-40B4-BE49-F238E27FC236}">
                  <a16:creationId xmlns:a16="http://schemas.microsoft.com/office/drawing/2014/main" id="{EC063A90-D93D-FA4F-95C8-87FCE562A4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9138" y="3724275"/>
              <a:ext cx="322263" cy="25558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400"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</a:p>
          </p:txBody>
        </p:sp>
        <p:sp>
          <p:nvSpPr>
            <p:cNvPr id="33805" name="Oval 32">
              <a:extLst>
                <a:ext uri="{FF2B5EF4-FFF2-40B4-BE49-F238E27FC236}">
                  <a16:creationId xmlns:a16="http://schemas.microsoft.com/office/drawing/2014/main" id="{64375B5F-A227-5C49-B174-B88EA9AF43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6538" y="3798888"/>
              <a:ext cx="320675" cy="26828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400">
                  <a:latin typeface="Calibri" panose="020F0502020204030204" pitchFamily="34" charset="0"/>
                  <a:cs typeface="Calibri" panose="020F0502020204030204" pitchFamily="34" charset="0"/>
                </a:rPr>
                <a:t>F</a:t>
              </a:r>
            </a:p>
          </p:txBody>
        </p:sp>
        <p:sp>
          <p:nvSpPr>
            <p:cNvPr id="33806" name="Line 33">
              <a:extLst>
                <a:ext uri="{FF2B5EF4-FFF2-40B4-BE49-F238E27FC236}">
                  <a16:creationId xmlns:a16="http://schemas.microsoft.com/office/drawing/2014/main" id="{F53BB74F-61A5-F940-9331-CAB1E504D0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714625" y="3289300"/>
              <a:ext cx="163513" cy="4810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07" name="Line 34">
              <a:extLst>
                <a:ext uri="{FF2B5EF4-FFF2-40B4-BE49-F238E27FC236}">
                  <a16:creationId xmlns:a16="http://schemas.microsoft.com/office/drawing/2014/main" id="{2573DCBA-8D1E-694F-8B91-6BB07DAA89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4825" y="4025900"/>
              <a:ext cx="692150" cy="936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08" name="Line 35">
              <a:extLst>
                <a:ext uri="{FF2B5EF4-FFF2-40B4-BE49-F238E27FC236}">
                  <a16:creationId xmlns:a16="http://schemas.microsoft.com/office/drawing/2014/main" id="{49364C39-45A8-5F4F-9DBB-E6245EE662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16238" y="3163888"/>
              <a:ext cx="855663" cy="1190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09" name="Line 36">
              <a:extLst>
                <a:ext uri="{FF2B5EF4-FFF2-40B4-BE49-F238E27FC236}">
                  <a16:creationId xmlns:a16="http://schemas.microsoft.com/office/drawing/2014/main" id="{5E46AF69-3EBE-AC4D-A6F2-D3F3A7BC52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03675" y="3930650"/>
              <a:ext cx="588963" cy="1889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10" name="Line 37">
              <a:extLst>
                <a:ext uri="{FF2B5EF4-FFF2-40B4-BE49-F238E27FC236}">
                  <a16:creationId xmlns:a16="http://schemas.microsoft.com/office/drawing/2014/main" id="{48A6AAAD-0612-9545-B4B5-5E056C9C4F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40188" y="3425825"/>
              <a:ext cx="457200" cy="3349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11" name="Line 38">
              <a:extLst>
                <a:ext uri="{FF2B5EF4-FFF2-40B4-BE49-F238E27FC236}">
                  <a16:creationId xmlns:a16="http://schemas.microsoft.com/office/drawing/2014/main" id="{C3203E00-D0EE-CE42-B600-ACF01C842B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87825" y="3051175"/>
              <a:ext cx="1460500" cy="2317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812" name="Line 39">
              <a:extLst>
                <a:ext uri="{FF2B5EF4-FFF2-40B4-BE49-F238E27FC236}">
                  <a16:creationId xmlns:a16="http://schemas.microsoft.com/office/drawing/2014/main" id="{26DE5D7E-8F12-874B-8138-3772B7F57C2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49813" y="3668713"/>
              <a:ext cx="1055688" cy="1349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13" name="Line 40">
              <a:extLst>
                <a:ext uri="{FF2B5EF4-FFF2-40B4-BE49-F238E27FC236}">
                  <a16:creationId xmlns:a16="http://schemas.microsoft.com/office/drawing/2014/main" id="{51C51265-E80D-C74A-B6F7-05D5965AB8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884863" y="3130550"/>
              <a:ext cx="180975" cy="4032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14" name="Text Box 41">
              <a:extLst>
                <a:ext uri="{FF2B5EF4-FFF2-40B4-BE49-F238E27FC236}">
                  <a16:creationId xmlns:a16="http://schemas.microsoft.com/office/drawing/2014/main" id="{E45A17D7-E5D5-B24A-9BDF-3EBB62DE31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14600" y="3432175"/>
              <a:ext cx="34065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 sz="2400"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33815" name="Text Box 42">
              <a:extLst>
                <a:ext uri="{FF2B5EF4-FFF2-40B4-BE49-F238E27FC236}">
                  <a16:creationId xmlns:a16="http://schemas.microsoft.com/office/drawing/2014/main" id="{4AF10EBC-C25A-DE42-8BC8-D80A036E9B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4542" y="3656311"/>
              <a:ext cx="34065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 sz="2400">
                  <a:latin typeface="Calibri" panose="020F0502020204030204" pitchFamily="34" charset="0"/>
                  <a:cs typeface="Calibri" panose="020F0502020204030204" pitchFamily="34" charset="0"/>
                </a:rPr>
                <a:t>5</a:t>
              </a:r>
            </a:p>
          </p:txBody>
        </p:sp>
        <p:sp>
          <p:nvSpPr>
            <p:cNvPr id="33816" name="Text Box 43">
              <a:extLst>
                <a:ext uri="{FF2B5EF4-FFF2-40B4-BE49-F238E27FC236}">
                  <a16:creationId xmlns:a16="http://schemas.microsoft.com/office/drawing/2014/main" id="{DF694245-64FA-C149-BE30-F26BB7803A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76588" y="3122910"/>
              <a:ext cx="34065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 sz="2400"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33817" name="Text Box 44">
              <a:extLst>
                <a:ext uri="{FF2B5EF4-FFF2-40B4-BE49-F238E27FC236}">
                  <a16:creationId xmlns:a16="http://schemas.microsoft.com/office/drawing/2014/main" id="{2C119A4B-B942-B745-9B0A-745EAD2E75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6763" y="2818110"/>
              <a:ext cx="34065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 sz="2400">
                  <a:latin typeface="Calibri" panose="020F0502020204030204" pitchFamily="34" charset="0"/>
                  <a:cs typeface="Calibri" panose="020F0502020204030204" pitchFamily="34" charset="0"/>
                </a:rPr>
                <a:t>9</a:t>
              </a:r>
            </a:p>
          </p:txBody>
        </p:sp>
        <p:sp>
          <p:nvSpPr>
            <p:cNvPr id="33818" name="Text Box 45">
              <a:extLst>
                <a:ext uri="{FF2B5EF4-FFF2-40B4-BE49-F238E27FC236}">
                  <a16:creationId xmlns:a16="http://schemas.microsoft.com/office/drawing/2014/main" id="{4A7208EA-279C-2B4A-9378-8F51319B68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1342" y="3203575"/>
              <a:ext cx="34065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 sz="2400"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33819" name="Text Box 46">
              <a:extLst>
                <a:ext uri="{FF2B5EF4-FFF2-40B4-BE49-F238E27FC236}">
                  <a16:creationId xmlns:a16="http://schemas.microsoft.com/office/drawing/2014/main" id="{F4560BBD-ECC6-F442-B637-E00D0695A2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42013" y="3051175"/>
              <a:ext cx="34065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 sz="2400"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33820" name="Text Box 47">
              <a:extLst>
                <a:ext uri="{FF2B5EF4-FFF2-40B4-BE49-F238E27FC236}">
                  <a16:creationId xmlns:a16="http://schemas.microsoft.com/office/drawing/2014/main" id="{035E7C9B-9C67-0640-A7F2-0E78A87D0C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0025" y="3290888"/>
              <a:ext cx="49665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 sz="2400">
                  <a:latin typeface="Calibri" panose="020F0502020204030204" pitchFamily="34" charset="0"/>
                  <a:cs typeface="Calibri" panose="020F0502020204030204" pitchFamily="34" charset="0"/>
                </a:rPr>
                <a:t>10</a:t>
              </a:r>
            </a:p>
          </p:txBody>
        </p:sp>
        <p:sp>
          <p:nvSpPr>
            <p:cNvPr id="33821" name="Line 48">
              <a:extLst>
                <a:ext uri="{FF2B5EF4-FFF2-40B4-BE49-F238E27FC236}">
                  <a16:creationId xmlns:a16="http://schemas.microsoft.com/office/drawing/2014/main" id="{06E401CE-AE06-6941-9446-3A1992AD51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22825" y="3108325"/>
              <a:ext cx="941388" cy="6048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22" name="Text Box 49">
              <a:extLst>
                <a:ext uri="{FF2B5EF4-FFF2-40B4-BE49-F238E27FC236}">
                  <a16:creationId xmlns:a16="http://schemas.microsoft.com/office/drawing/2014/main" id="{629E6451-8A43-2145-9C9D-83CD9740AB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40942" y="3127375"/>
              <a:ext cx="34065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 sz="2400" dirty="0">
                  <a:latin typeface="Calibri" panose="020F0502020204030204" pitchFamily="34" charset="0"/>
                  <a:cs typeface="Calibri" panose="020F0502020204030204" pitchFamily="34" charset="0"/>
                </a:rPr>
                <a:t>8</a:t>
              </a:r>
            </a:p>
          </p:txBody>
        </p:sp>
        <p:sp>
          <p:nvSpPr>
            <p:cNvPr id="33823" name="Text Box 50">
              <a:extLst>
                <a:ext uri="{FF2B5EF4-FFF2-40B4-BE49-F238E27FC236}">
                  <a16:creationId xmlns:a16="http://schemas.microsoft.com/office/drawing/2014/main" id="{ECAD059C-B6B8-5444-8B9C-8057FB5BE2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4638" y="3627437"/>
              <a:ext cx="34065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 sz="2400">
                  <a:latin typeface="Calibri" panose="020F0502020204030204" pitchFamily="34" charset="0"/>
                  <a:cs typeface="Calibri" panose="020F0502020204030204" pitchFamily="34" charset="0"/>
                </a:rPr>
                <a:t>8</a:t>
              </a:r>
            </a:p>
          </p:txBody>
        </p:sp>
        <p:sp>
          <p:nvSpPr>
            <p:cNvPr id="33824" name="Oval 51">
              <a:extLst>
                <a:ext uri="{FF2B5EF4-FFF2-40B4-BE49-F238E27FC236}">
                  <a16:creationId xmlns:a16="http://schemas.microsoft.com/office/drawing/2014/main" id="{EB52BF41-E983-F542-9278-797618BC6D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8888" y="3038475"/>
              <a:ext cx="320675" cy="25558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400">
                  <a:latin typeface="Calibri" panose="020F0502020204030204" pitchFamily="34" charset="0"/>
                  <a:cs typeface="Calibri" panose="020F0502020204030204" pitchFamily="34" charset="0"/>
                </a:rPr>
                <a:t>A</a:t>
              </a:r>
            </a:p>
          </p:txBody>
        </p:sp>
        <p:sp>
          <p:nvSpPr>
            <p:cNvPr id="33825" name="Oval 52">
              <a:extLst>
                <a:ext uri="{FF2B5EF4-FFF2-40B4-BE49-F238E27FC236}">
                  <a16:creationId xmlns:a16="http://schemas.microsoft.com/office/drawing/2014/main" id="{F47EF3A4-BB85-9D43-BF24-DFBEE3F6C5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313" y="2914650"/>
              <a:ext cx="320675" cy="25558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400">
                  <a:latin typeface="Calibri" panose="020F0502020204030204" pitchFamily="34" charset="0"/>
                  <a:cs typeface="Calibri" panose="020F0502020204030204" pitchFamily="34" charset="0"/>
                </a:rPr>
                <a:t>B</a:t>
              </a:r>
            </a:p>
          </p:txBody>
        </p:sp>
      </p:grp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5179AC5D-5D46-764D-992A-2E239101C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Interdomain Routing</a:t>
            </a:r>
          </a:p>
        </p:txBody>
      </p:sp>
      <p:sp>
        <p:nvSpPr>
          <p:cNvPr id="34819" name="Content Placeholder 24">
            <a:extLst>
              <a:ext uri="{FF2B5EF4-FFF2-40B4-BE49-F238E27FC236}">
                <a16:creationId xmlns:a16="http://schemas.microsoft.com/office/drawing/2014/main" id="{4AD5CA3B-8B08-1F43-85A5-B095AE229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Learn paths to remote destinations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AT&amp;T learns two paths to Yale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Applies local policies to select a best route</a:t>
            </a: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14D38074-267D-624B-8A64-77217392C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E8C0690-9A73-5148-8CEB-EAE9471556BF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32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pic>
        <p:nvPicPr>
          <p:cNvPr id="34821" name="Picture 4">
            <a:extLst>
              <a:ext uri="{FF2B5EF4-FFF2-40B4-BE49-F238E27FC236}">
                <a16:creationId xmlns:a16="http://schemas.microsoft.com/office/drawing/2014/main" id="{BCB7486A-7333-084D-9F5D-B7DF313804AE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775" y="2971800"/>
            <a:ext cx="2246313" cy="142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2" name="Picture 5">
            <a:extLst>
              <a:ext uri="{FF2B5EF4-FFF2-40B4-BE49-F238E27FC236}">
                <a16:creationId xmlns:a16="http://schemas.microsoft.com/office/drawing/2014/main" id="{1944D7BA-6721-7B48-9440-309B75321CE7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049588"/>
            <a:ext cx="2246313" cy="142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3" name="Picture 6">
            <a:extLst>
              <a:ext uri="{FF2B5EF4-FFF2-40B4-BE49-F238E27FC236}">
                <a16:creationId xmlns:a16="http://schemas.microsoft.com/office/drawing/2014/main" id="{534C9F7B-FA86-664E-8CF2-85984C8A5A17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9763" y="4816475"/>
            <a:ext cx="1708150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4" name="Picture 7">
            <a:extLst>
              <a:ext uri="{FF2B5EF4-FFF2-40B4-BE49-F238E27FC236}">
                <a16:creationId xmlns:a16="http://schemas.microsoft.com/office/drawing/2014/main" id="{80E25E11-D195-BB4A-93B8-095FC7D60A99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8863" y="5545138"/>
            <a:ext cx="1708150" cy="696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5" name="Picture 8">
            <a:extLst>
              <a:ext uri="{FF2B5EF4-FFF2-40B4-BE49-F238E27FC236}">
                <a16:creationId xmlns:a16="http://schemas.microsoft.com/office/drawing/2014/main" id="{88D49584-EBD3-5E44-9162-7295311CB554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2013" y="5545138"/>
            <a:ext cx="1708150" cy="696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6" name="Line 9">
            <a:extLst>
              <a:ext uri="{FF2B5EF4-FFF2-40B4-BE49-F238E27FC236}">
                <a16:creationId xmlns:a16="http://schemas.microsoft.com/office/drawing/2014/main" id="{535A29BF-C5E7-1F40-A93A-62B97BAEB66C}"/>
              </a:ext>
            </a:extLst>
          </p:cNvPr>
          <p:cNvSpPr>
            <a:spLocks noChangeShapeType="1"/>
          </p:cNvSpPr>
          <p:nvPr/>
        </p:nvSpPr>
        <p:spPr bwMode="auto">
          <a:xfrm>
            <a:off x="3482975" y="3740150"/>
            <a:ext cx="15748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sz="2200">
              <a:latin typeface="+mj-lt"/>
              <a:ea typeface="+mn-ea"/>
            </a:endParaRPr>
          </a:p>
        </p:txBody>
      </p:sp>
      <p:sp>
        <p:nvSpPr>
          <p:cNvPr id="34827" name="Line 10">
            <a:extLst>
              <a:ext uri="{FF2B5EF4-FFF2-40B4-BE49-F238E27FC236}">
                <a16:creationId xmlns:a16="http://schemas.microsoft.com/office/drawing/2014/main" id="{2B7AE8A8-3ABB-EA4E-94C3-D5C9ED3742B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24125" y="4432300"/>
            <a:ext cx="76200" cy="46037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sz="2200">
              <a:latin typeface="+mj-lt"/>
              <a:ea typeface="+mn-ea"/>
            </a:endParaRPr>
          </a:p>
        </p:txBody>
      </p:sp>
      <p:sp>
        <p:nvSpPr>
          <p:cNvPr id="34828" name="Line 11">
            <a:extLst>
              <a:ext uri="{FF2B5EF4-FFF2-40B4-BE49-F238E27FC236}">
                <a16:creationId xmlns:a16="http://schemas.microsoft.com/office/drawing/2014/main" id="{E46EB3D6-9B38-D04F-8B18-0DE65F2C054A}"/>
              </a:ext>
            </a:extLst>
          </p:cNvPr>
          <p:cNvSpPr>
            <a:spLocks noChangeShapeType="1"/>
          </p:cNvSpPr>
          <p:nvPr/>
        </p:nvSpPr>
        <p:spPr bwMode="auto">
          <a:xfrm>
            <a:off x="3176588" y="5430838"/>
            <a:ext cx="730250" cy="268287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sz="2200">
              <a:latin typeface="+mj-lt"/>
              <a:ea typeface="+mn-ea"/>
            </a:endParaRPr>
          </a:p>
        </p:txBody>
      </p:sp>
      <p:sp>
        <p:nvSpPr>
          <p:cNvPr id="34829" name="Line 12">
            <a:extLst>
              <a:ext uri="{FF2B5EF4-FFF2-40B4-BE49-F238E27FC236}">
                <a16:creationId xmlns:a16="http://schemas.microsoft.com/office/drawing/2014/main" id="{B29BB734-D896-7845-A600-4D5577EF5B10}"/>
              </a:ext>
            </a:extLst>
          </p:cNvPr>
          <p:cNvSpPr>
            <a:spLocks noChangeShapeType="1"/>
          </p:cNvSpPr>
          <p:nvPr/>
        </p:nvSpPr>
        <p:spPr bwMode="auto">
          <a:xfrm>
            <a:off x="5173663" y="5891213"/>
            <a:ext cx="806450" cy="381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sz="2200">
              <a:latin typeface="+mj-lt"/>
              <a:ea typeface="+mn-ea"/>
            </a:endParaRPr>
          </a:p>
        </p:txBody>
      </p:sp>
      <p:sp>
        <p:nvSpPr>
          <p:cNvPr id="34830" name="Line 13">
            <a:extLst>
              <a:ext uri="{FF2B5EF4-FFF2-40B4-BE49-F238E27FC236}">
                <a16:creationId xmlns:a16="http://schemas.microsoft.com/office/drawing/2014/main" id="{0CB11A4C-0605-8749-A234-F1F4ED269354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4354513"/>
            <a:ext cx="384175" cy="126841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sz="2200">
              <a:latin typeface="+mj-lt"/>
              <a:ea typeface="+mn-ea"/>
            </a:endParaRPr>
          </a:p>
        </p:txBody>
      </p:sp>
      <p:sp>
        <p:nvSpPr>
          <p:cNvPr id="34831" name="Text Box 14">
            <a:extLst>
              <a:ext uri="{FF2B5EF4-FFF2-40B4-BE49-F238E27FC236}">
                <a16:creationId xmlns:a16="http://schemas.microsoft.com/office/drawing/2014/main" id="{B0427699-CDFF-B24C-93BC-F16EE2F2A1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1363" y="3587750"/>
            <a:ext cx="812800" cy="4302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200">
                <a:latin typeface="+mj-lt"/>
                <a:ea typeface="+mn-ea"/>
              </a:rPr>
              <a:t>AT&amp;T</a:t>
            </a:r>
          </a:p>
        </p:txBody>
      </p:sp>
      <p:sp>
        <p:nvSpPr>
          <p:cNvPr id="34832" name="Text Box 15">
            <a:extLst>
              <a:ext uri="{FF2B5EF4-FFF2-40B4-BE49-F238E27FC236}">
                <a16:creationId xmlns:a16="http://schemas.microsoft.com/office/drawing/2014/main" id="{359BD2FB-215B-9948-B781-7AF0EC8BC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4213" y="3509963"/>
            <a:ext cx="889000" cy="4302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200">
                <a:latin typeface="+mj-lt"/>
                <a:ea typeface="+mn-ea"/>
              </a:rPr>
              <a:t>Sprint</a:t>
            </a:r>
          </a:p>
        </p:txBody>
      </p:sp>
      <p:sp>
        <p:nvSpPr>
          <p:cNvPr id="34833" name="Text Box 16">
            <a:extLst>
              <a:ext uri="{FF2B5EF4-FFF2-40B4-BE49-F238E27FC236}">
                <a16:creationId xmlns:a16="http://schemas.microsoft.com/office/drawing/2014/main" id="{C4A1BF58-A7E8-B142-BFB6-A114FC5A9A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5665788"/>
            <a:ext cx="1676400" cy="4302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200">
                <a:latin typeface="Calibri" panose="020F0502020204030204" pitchFamily="34" charset="0"/>
              </a:rPr>
              <a:t>Princeton</a:t>
            </a:r>
          </a:p>
        </p:txBody>
      </p:sp>
      <p:sp>
        <p:nvSpPr>
          <p:cNvPr id="34834" name="Text Box 17">
            <a:extLst>
              <a:ext uri="{FF2B5EF4-FFF2-40B4-BE49-F238E27FC236}">
                <a16:creationId xmlns:a16="http://schemas.microsoft.com/office/drawing/2014/main" id="{E00DCBEA-FFFB-B440-B239-1B5C29A320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4275" y="4930775"/>
            <a:ext cx="858838" cy="4302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200">
                <a:latin typeface="+mj-lt"/>
                <a:ea typeface="+mn-ea"/>
              </a:rPr>
              <a:t>Tier-2</a:t>
            </a:r>
          </a:p>
        </p:txBody>
      </p:sp>
      <p:sp>
        <p:nvSpPr>
          <p:cNvPr id="34835" name="Text Box 18">
            <a:extLst>
              <a:ext uri="{FF2B5EF4-FFF2-40B4-BE49-F238E27FC236}">
                <a16:creationId xmlns:a16="http://schemas.microsoft.com/office/drawing/2014/main" id="{CF9C7BCC-B77A-7D4C-97C9-64DFC08A0D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6863" y="5699125"/>
            <a:ext cx="858837" cy="4302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200">
                <a:latin typeface="+mj-lt"/>
                <a:ea typeface="+mn-ea"/>
              </a:rPr>
              <a:t>Tier-3</a:t>
            </a:r>
          </a:p>
        </p:txBody>
      </p:sp>
      <p:sp>
        <p:nvSpPr>
          <p:cNvPr id="34836" name="Freeform 21">
            <a:extLst>
              <a:ext uri="{FF2B5EF4-FFF2-40B4-BE49-F238E27FC236}">
                <a16:creationId xmlns:a16="http://schemas.microsoft.com/office/drawing/2014/main" id="{9C79D406-69A2-3740-937B-CDBE4BF27529}"/>
              </a:ext>
            </a:extLst>
          </p:cNvPr>
          <p:cNvSpPr>
            <a:spLocks/>
          </p:cNvSpPr>
          <p:nvPr/>
        </p:nvSpPr>
        <p:spPr bwMode="auto">
          <a:xfrm>
            <a:off x="3252788" y="4470400"/>
            <a:ext cx="2727325" cy="1114425"/>
          </a:xfrm>
          <a:custGeom>
            <a:avLst/>
            <a:gdLst>
              <a:gd name="T0" fmla="*/ 0 w 1718"/>
              <a:gd name="T1" fmla="*/ 0 h 702"/>
              <a:gd name="T2" fmla="*/ 884238 w 1718"/>
              <a:gd name="T3" fmla="*/ 768350 h 702"/>
              <a:gd name="T4" fmla="*/ 2727325 w 1718"/>
              <a:gd name="T5" fmla="*/ 1114425 h 702"/>
              <a:gd name="T6" fmla="*/ 0 60000 65536"/>
              <a:gd name="T7" fmla="*/ 0 60000 65536"/>
              <a:gd name="T8" fmla="*/ 0 60000 65536"/>
              <a:gd name="T9" fmla="*/ 0 w 1718"/>
              <a:gd name="T10" fmla="*/ 0 h 702"/>
              <a:gd name="T11" fmla="*/ 1718 w 1718"/>
              <a:gd name="T12" fmla="*/ 702 h 70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18" h="702">
                <a:moveTo>
                  <a:pt x="0" y="0"/>
                </a:moveTo>
                <a:cubicBezTo>
                  <a:pt x="135" y="183"/>
                  <a:pt x="271" y="367"/>
                  <a:pt x="557" y="484"/>
                </a:cubicBezTo>
                <a:cubicBezTo>
                  <a:pt x="843" y="601"/>
                  <a:pt x="1280" y="651"/>
                  <a:pt x="1718" y="702"/>
                </a:cubicBezTo>
              </a:path>
            </a:pathLst>
          </a:custGeom>
          <a:noFill/>
          <a:ln w="38100">
            <a:solidFill>
              <a:srgbClr val="FF3300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pPr>
              <a:defRPr/>
            </a:pPr>
            <a:endParaRPr lang="en-US" sz="2200">
              <a:latin typeface="+mj-lt"/>
              <a:ea typeface="+mn-ea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F21F2214-1CEE-B843-B327-7EFD3AFEF6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An AS is Not a Single Node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3699CA25-5D36-D041-AA26-6E8746D0E4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Multiple routers in an AS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Need to distribute BGP information within the AS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Internal BGP (iBGP) sessions between routers</a:t>
            </a:r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B2D3E99B-BF0E-6C4F-AD3D-B7BA3B2C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89A1D7F3-881A-1E4F-9304-7F8E821CB87B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33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pic>
        <p:nvPicPr>
          <p:cNvPr id="35845" name="Picture 4">
            <a:extLst>
              <a:ext uri="{FF2B5EF4-FFF2-40B4-BE49-F238E27FC236}">
                <a16:creationId xmlns:a16="http://schemas.microsoft.com/office/drawing/2014/main" id="{F359BDA1-6F78-E544-A541-D64F81DF04BF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6925" y="4073525"/>
            <a:ext cx="405447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6" name="Picture 6">
            <a:extLst>
              <a:ext uri="{FF2B5EF4-FFF2-40B4-BE49-F238E27FC236}">
                <a16:creationId xmlns:a16="http://schemas.microsoft.com/office/drawing/2014/main" id="{3E6272BB-37BD-AD4A-BE56-5A97BA6A1871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8" y="3006725"/>
            <a:ext cx="2006600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7" name="Picture 7">
            <a:extLst>
              <a:ext uri="{FF2B5EF4-FFF2-40B4-BE49-F238E27FC236}">
                <a16:creationId xmlns:a16="http://schemas.microsoft.com/office/drawing/2014/main" id="{E9647142-861A-F647-9724-2B88454965B3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3748088"/>
            <a:ext cx="750888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8" name="Line 8">
            <a:extLst>
              <a:ext uri="{FF2B5EF4-FFF2-40B4-BE49-F238E27FC236}">
                <a16:creationId xmlns:a16="http://schemas.microsoft.com/office/drawing/2014/main" id="{DB6DD474-5C4F-E944-A892-C4527F9A355A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6550" y="4394200"/>
            <a:ext cx="381000" cy="1447800"/>
          </a:xfrm>
          <a:prstGeom prst="line">
            <a:avLst/>
          </a:prstGeom>
          <a:noFill/>
          <a:ln w="57150" cmpd="thickThin">
            <a:solidFill>
              <a:srgbClr val="FF0033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9" name="Line 9">
            <a:extLst>
              <a:ext uri="{FF2B5EF4-FFF2-40B4-BE49-F238E27FC236}">
                <a16:creationId xmlns:a16="http://schemas.microsoft.com/office/drawing/2014/main" id="{EC8F2762-EEC8-9A4E-A88C-11A3D8BFB892}"/>
              </a:ext>
            </a:extLst>
          </p:cNvPr>
          <p:cNvSpPr>
            <a:spLocks noChangeShapeType="1"/>
          </p:cNvSpPr>
          <p:nvPr/>
        </p:nvSpPr>
        <p:spPr bwMode="auto">
          <a:xfrm>
            <a:off x="4222750" y="4394200"/>
            <a:ext cx="2362200" cy="533400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5850" name="Picture 10">
            <a:extLst>
              <a:ext uri="{FF2B5EF4-FFF2-40B4-BE49-F238E27FC236}">
                <a16:creationId xmlns:a16="http://schemas.microsoft.com/office/drawing/2014/main" id="{23C67FD7-C878-3746-9307-D2F2A13D19BB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0788" y="4129088"/>
            <a:ext cx="750887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51" name="Rectangle 11">
            <a:extLst>
              <a:ext uri="{FF2B5EF4-FFF2-40B4-BE49-F238E27FC236}">
                <a16:creationId xmlns:a16="http://schemas.microsoft.com/office/drawing/2014/main" id="{AB0342C5-3CC5-D240-AEBE-6AD77E7404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3500" y="3214688"/>
            <a:ext cx="8763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2800">
                <a:latin typeface="Arial" panose="020B0604020202020204" pitchFamily="34" charset="0"/>
              </a:rPr>
              <a:t>AS1</a:t>
            </a:r>
          </a:p>
        </p:txBody>
      </p:sp>
      <p:sp>
        <p:nvSpPr>
          <p:cNvPr id="35852" name="Rectangle 12">
            <a:extLst>
              <a:ext uri="{FF2B5EF4-FFF2-40B4-BE49-F238E27FC236}">
                <a16:creationId xmlns:a16="http://schemas.microsoft.com/office/drawing/2014/main" id="{DC6137C4-0DF4-C241-AEB4-E6068E4097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5562600"/>
            <a:ext cx="8763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2800">
                <a:latin typeface="Arial" panose="020B0604020202020204" pitchFamily="34" charset="0"/>
              </a:rPr>
              <a:t>AS2</a:t>
            </a:r>
          </a:p>
        </p:txBody>
      </p:sp>
      <p:sp>
        <p:nvSpPr>
          <p:cNvPr id="35853" name="Rectangle 13">
            <a:extLst>
              <a:ext uri="{FF2B5EF4-FFF2-40B4-BE49-F238E27FC236}">
                <a16:creationId xmlns:a16="http://schemas.microsoft.com/office/drawing/2014/main" id="{D4C7DCE6-DFF1-1F4C-872E-6D3E759013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4338" y="3429000"/>
            <a:ext cx="1084262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3200" b="0">
                <a:latin typeface="Calibri" panose="020F0502020204030204" pitchFamily="34" charset="0"/>
                <a:cs typeface="Calibri" panose="020F0502020204030204" pitchFamily="34" charset="0"/>
              </a:rPr>
              <a:t>eBGP</a:t>
            </a:r>
          </a:p>
        </p:txBody>
      </p:sp>
      <p:sp>
        <p:nvSpPr>
          <p:cNvPr id="35854" name="Line 14">
            <a:extLst>
              <a:ext uri="{FF2B5EF4-FFF2-40B4-BE49-F238E27FC236}">
                <a16:creationId xmlns:a16="http://schemas.microsoft.com/office/drawing/2014/main" id="{386AE041-B602-754C-B417-C2A41983B7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56150" y="5003800"/>
            <a:ext cx="1752600" cy="838200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5" name="Line 15">
            <a:extLst>
              <a:ext uri="{FF2B5EF4-FFF2-40B4-BE49-F238E27FC236}">
                <a16:creationId xmlns:a16="http://schemas.microsoft.com/office/drawing/2014/main" id="{63A79FFA-D2DF-214A-95CD-A364C1F70B3F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3550" y="4851400"/>
            <a:ext cx="1828800" cy="0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6" name="Rectangle 16">
            <a:extLst>
              <a:ext uri="{FF2B5EF4-FFF2-40B4-BE49-F238E27FC236}">
                <a16:creationId xmlns:a16="http://schemas.microsoft.com/office/drawing/2014/main" id="{6ABC245D-27B5-1542-BF2D-D71745F14C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4075" y="4713288"/>
            <a:ext cx="97472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3200" b="0">
                <a:latin typeface="Calibri" panose="020F0502020204030204" pitchFamily="34" charset="0"/>
                <a:cs typeface="Calibri" panose="020F0502020204030204" pitchFamily="34" charset="0"/>
              </a:rPr>
              <a:t>iBGP</a:t>
            </a:r>
          </a:p>
        </p:txBody>
      </p:sp>
      <p:pic>
        <p:nvPicPr>
          <p:cNvPr id="35857" name="Picture 17">
            <a:extLst>
              <a:ext uri="{FF2B5EF4-FFF2-40B4-BE49-F238E27FC236}">
                <a16:creationId xmlns:a16="http://schemas.microsoft.com/office/drawing/2014/main" id="{7BFBD9BF-542C-D04D-91A5-E8AEF0237709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9188" y="4738688"/>
            <a:ext cx="750887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58" name="Line 18">
            <a:extLst>
              <a:ext uri="{FF2B5EF4-FFF2-40B4-BE49-F238E27FC236}">
                <a16:creationId xmlns:a16="http://schemas.microsoft.com/office/drawing/2014/main" id="{69F87F67-E544-604E-AB0E-3A1E7F1122B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46350" y="5867400"/>
            <a:ext cx="1720850" cy="508000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5859" name="Picture 19">
            <a:extLst>
              <a:ext uri="{FF2B5EF4-FFF2-40B4-BE49-F238E27FC236}">
                <a16:creationId xmlns:a16="http://schemas.microsoft.com/office/drawing/2014/main" id="{AA625E0F-3663-0649-BAA8-C3CB7D8EAE02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1788" y="5576888"/>
            <a:ext cx="750887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60" name="Line 5">
            <a:extLst>
              <a:ext uri="{FF2B5EF4-FFF2-40B4-BE49-F238E27FC236}">
                <a16:creationId xmlns:a16="http://schemas.microsoft.com/office/drawing/2014/main" id="{FB41A747-07BF-6743-A77B-CF798D5E4AAF}"/>
              </a:ext>
            </a:extLst>
          </p:cNvPr>
          <p:cNvSpPr>
            <a:spLocks noChangeShapeType="1"/>
          </p:cNvSpPr>
          <p:nvPr/>
        </p:nvSpPr>
        <p:spPr bwMode="auto">
          <a:xfrm>
            <a:off x="2497138" y="3986213"/>
            <a:ext cx="1384300" cy="211137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3">
            <a:extLst>
              <a:ext uri="{FF2B5EF4-FFF2-40B4-BE49-F238E27FC236}">
                <a16:creationId xmlns:a16="http://schemas.microsoft.com/office/drawing/2014/main" id="{FD89448A-F750-9649-9B70-DF719BC17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BC59D54C-26C4-7F4F-8588-C495AF690E74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34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82A80079-3666-E443-82E3-0EAE6D11F7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Internal BGP and Local Preference</a:t>
            </a:r>
          </a:p>
        </p:txBody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26314FAF-3DBC-8143-90BF-B8A544AA8D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189038"/>
            <a:ext cx="8534400" cy="4906962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Both routers prefer path through AS 100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… even though right router learns external path</a:t>
            </a:r>
          </a:p>
        </p:txBody>
      </p:sp>
      <p:pic>
        <p:nvPicPr>
          <p:cNvPr id="37893" name="Picture 2">
            <a:extLst>
              <a:ext uri="{FF2B5EF4-FFF2-40B4-BE49-F238E27FC236}">
                <a16:creationId xmlns:a16="http://schemas.microsoft.com/office/drawing/2014/main" id="{E03FA4EB-4247-E847-9DDD-56E6CD052F5D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5950" y="3270250"/>
            <a:ext cx="1847850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4" name="Picture 3">
            <a:extLst>
              <a:ext uri="{FF2B5EF4-FFF2-40B4-BE49-F238E27FC236}">
                <a16:creationId xmlns:a16="http://schemas.microsoft.com/office/drawing/2014/main" id="{130E59B8-EEA0-5E42-8888-AB4C8BE7F7A5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4288" y="2951163"/>
            <a:ext cx="1847850" cy="121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5" name="Picture 4">
            <a:extLst>
              <a:ext uri="{FF2B5EF4-FFF2-40B4-BE49-F238E27FC236}">
                <a16:creationId xmlns:a16="http://schemas.microsoft.com/office/drawing/2014/main" id="{5A9B11C5-6CB3-BA45-B62B-5A9602B86CB3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3700" y="3141663"/>
            <a:ext cx="1847850" cy="121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6" name="Picture 5">
            <a:extLst>
              <a:ext uri="{FF2B5EF4-FFF2-40B4-BE49-F238E27FC236}">
                <a16:creationId xmlns:a16="http://schemas.microsoft.com/office/drawing/2014/main" id="{FA5E56A4-D3FF-054F-989D-81E5F32E3336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688" y="4333875"/>
            <a:ext cx="5099050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7" name="Line 8">
            <a:extLst>
              <a:ext uri="{FF2B5EF4-FFF2-40B4-BE49-F238E27FC236}">
                <a16:creationId xmlns:a16="http://schemas.microsoft.com/office/drawing/2014/main" id="{ECF0D5D2-3D67-774C-BF46-8DEAB85780A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44800" y="5249863"/>
            <a:ext cx="3733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7898" name="Line 9">
            <a:extLst>
              <a:ext uri="{FF2B5EF4-FFF2-40B4-BE49-F238E27FC236}">
                <a16:creationId xmlns:a16="http://schemas.microsoft.com/office/drawing/2014/main" id="{9CA8102C-2A83-7B47-B29B-8C10404E69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68600" y="5159375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7899" name="Text Box 10">
            <a:extLst>
              <a:ext uri="{FF2B5EF4-FFF2-40B4-BE49-F238E27FC236}">
                <a16:creationId xmlns:a16="http://schemas.microsoft.com/office/drawing/2014/main" id="{FCA3B640-87C8-7A4C-8349-4E42D44C6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5238750"/>
            <a:ext cx="10334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sz="2400">
                <a:solidFill>
                  <a:srgbClr val="FF0000"/>
                </a:solidFill>
                <a:latin typeface="Arial" panose="020B0604020202020204" pitchFamily="34" charset="0"/>
              </a:rPr>
              <a:t>I-BGP</a:t>
            </a:r>
          </a:p>
        </p:txBody>
      </p:sp>
      <p:sp>
        <p:nvSpPr>
          <p:cNvPr id="37900" name="Text Box 11">
            <a:extLst>
              <a:ext uri="{FF2B5EF4-FFF2-40B4-BE49-F238E27FC236}">
                <a16:creationId xmlns:a16="http://schemas.microsoft.com/office/drawing/2014/main" id="{BECDC10C-487B-7F49-A6AE-B3B478A1DC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8088" y="5256213"/>
            <a:ext cx="10398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t>AS 256</a:t>
            </a:r>
          </a:p>
        </p:txBody>
      </p:sp>
      <p:sp>
        <p:nvSpPr>
          <p:cNvPr id="37901" name="Text Box 12">
            <a:extLst>
              <a:ext uri="{FF2B5EF4-FFF2-40B4-BE49-F238E27FC236}">
                <a16:creationId xmlns:a16="http://schemas.microsoft.com/office/drawing/2014/main" id="{409BE37F-50E0-CD41-97C5-60B641B3EF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5075" y="3362325"/>
            <a:ext cx="946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AS 300</a:t>
            </a:r>
          </a:p>
        </p:txBody>
      </p:sp>
      <p:sp>
        <p:nvSpPr>
          <p:cNvPr id="37902" name="Text Box 13">
            <a:extLst>
              <a:ext uri="{FF2B5EF4-FFF2-40B4-BE49-F238E27FC236}">
                <a16:creationId xmlns:a16="http://schemas.microsoft.com/office/drawing/2014/main" id="{F8EA839C-A2EB-D14B-8CF7-9F9D9CD090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5113" y="4724400"/>
            <a:ext cx="17526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Local Pref = 100</a:t>
            </a:r>
          </a:p>
        </p:txBody>
      </p:sp>
      <p:sp>
        <p:nvSpPr>
          <p:cNvPr id="37903" name="Text Box 14">
            <a:extLst>
              <a:ext uri="{FF2B5EF4-FFF2-40B4-BE49-F238E27FC236}">
                <a16:creationId xmlns:a16="http://schemas.microsoft.com/office/drawing/2014/main" id="{0F9FD469-FB23-474E-8695-B4ECB76393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724400"/>
            <a:ext cx="16383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Local Pref = 90</a:t>
            </a:r>
          </a:p>
        </p:txBody>
      </p:sp>
      <p:sp>
        <p:nvSpPr>
          <p:cNvPr id="37904" name="Text Box 15">
            <a:extLst>
              <a:ext uri="{FF2B5EF4-FFF2-40B4-BE49-F238E27FC236}">
                <a16:creationId xmlns:a16="http://schemas.microsoft.com/office/drawing/2014/main" id="{75933EA9-2D68-F241-A2A0-F5A777705B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7050" y="3259138"/>
            <a:ext cx="946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AS 100</a:t>
            </a:r>
          </a:p>
        </p:txBody>
      </p:sp>
      <p:sp>
        <p:nvSpPr>
          <p:cNvPr id="37905" name="Text Box 16">
            <a:extLst>
              <a:ext uri="{FF2B5EF4-FFF2-40B4-BE49-F238E27FC236}">
                <a16:creationId xmlns:a16="http://schemas.microsoft.com/office/drawing/2014/main" id="{41F52A69-D603-DE47-9D0C-37BDC2F4E9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0063" y="3033713"/>
            <a:ext cx="946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AS 200</a:t>
            </a:r>
          </a:p>
        </p:txBody>
      </p:sp>
      <p:sp>
        <p:nvSpPr>
          <p:cNvPr id="37906" name="Line 17">
            <a:extLst>
              <a:ext uri="{FF2B5EF4-FFF2-40B4-BE49-F238E27FC236}">
                <a16:creationId xmlns:a16="http://schemas.microsoft.com/office/drawing/2014/main" id="{8649CCFE-F8AE-4749-BC75-83AD5D51A7F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40000" y="4114800"/>
            <a:ext cx="14288" cy="8159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7907" name="Line 18">
            <a:extLst>
              <a:ext uri="{FF2B5EF4-FFF2-40B4-BE49-F238E27FC236}">
                <a16:creationId xmlns:a16="http://schemas.microsoft.com/office/drawing/2014/main" id="{6DAFA7C8-D77B-294C-B9E5-5CCA421B75E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07200" y="4056063"/>
            <a:ext cx="0" cy="8747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7908" name="Line 19">
            <a:extLst>
              <a:ext uri="{FF2B5EF4-FFF2-40B4-BE49-F238E27FC236}">
                <a16:creationId xmlns:a16="http://schemas.microsoft.com/office/drawing/2014/main" id="{7045497B-2B77-7C44-B14B-5B6AFE49743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54313" y="3529013"/>
            <a:ext cx="1690687" cy="3127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7909" name="Line 20">
            <a:extLst>
              <a:ext uri="{FF2B5EF4-FFF2-40B4-BE49-F238E27FC236}">
                <a16:creationId xmlns:a16="http://schemas.microsoft.com/office/drawing/2014/main" id="{D81F559E-3265-E946-BF0E-12D2D22EA0C8}"/>
              </a:ext>
            </a:extLst>
          </p:cNvPr>
          <p:cNvSpPr>
            <a:spLocks noChangeShapeType="1"/>
          </p:cNvSpPr>
          <p:nvPr/>
        </p:nvSpPr>
        <p:spPr bwMode="auto">
          <a:xfrm>
            <a:off x="5130800" y="3602038"/>
            <a:ext cx="1233488" cy="2968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pic>
        <p:nvPicPr>
          <p:cNvPr id="37910" name="Picture 21">
            <a:extLst>
              <a:ext uri="{FF2B5EF4-FFF2-40B4-BE49-F238E27FC236}">
                <a16:creationId xmlns:a16="http://schemas.microsoft.com/office/drawing/2014/main" id="{7626CF51-6BFB-F541-8E7F-66F0241E9A76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5663" y="3683000"/>
            <a:ext cx="750887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911" name="Picture 22">
            <a:extLst>
              <a:ext uri="{FF2B5EF4-FFF2-40B4-BE49-F238E27FC236}">
                <a16:creationId xmlns:a16="http://schemas.microsoft.com/office/drawing/2014/main" id="{E84BB0C2-45D6-F74C-B083-37A21BFD20C9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1188" y="3354388"/>
            <a:ext cx="750887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912" name="Picture 23">
            <a:extLst>
              <a:ext uri="{FF2B5EF4-FFF2-40B4-BE49-F238E27FC236}">
                <a16:creationId xmlns:a16="http://schemas.microsoft.com/office/drawing/2014/main" id="{DE95FA12-3FEB-7C4E-863F-248AF1134DFB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7613" y="3705225"/>
            <a:ext cx="750887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913" name="Picture 24">
            <a:extLst>
              <a:ext uri="{FF2B5EF4-FFF2-40B4-BE49-F238E27FC236}">
                <a16:creationId xmlns:a16="http://schemas.microsoft.com/office/drawing/2014/main" id="{21D9BC47-44BE-6B4D-91C6-C1914C44F9C4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3838" y="4906963"/>
            <a:ext cx="750887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914" name="Picture 25">
            <a:extLst>
              <a:ext uri="{FF2B5EF4-FFF2-40B4-BE49-F238E27FC236}">
                <a16:creationId xmlns:a16="http://schemas.microsoft.com/office/drawing/2014/main" id="{BB0AFB63-D08A-3949-8D9A-CCC07907A2D0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7725" y="4906963"/>
            <a:ext cx="750888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915" name="Line 26">
            <a:extLst>
              <a:ext uri="{FF2B5EF4-FFF2-40B4-BE49-F238E27FC236}">
                <a16:creationId xmlns:a16="http://schemas.microsoft.com/office/drawing/2014/main" id="{59C2449C-8B49-CB41-BA40-CA169F41FA7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24000" y="3194050"/>
            <a:ext cx="0" cy="230346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3">
            <a:extLst>
              <a:ext uri="{FF2B5EF4-FFF2-40B4-BE49-F238E27FC236}">
                <a16:creationId xmlns:a16="http://schemas.microsoft.com/office/drawing/2014/main" id="{D610C916-DAEE-8347-82C8-4DB9E22A2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587375" y="6229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F3E7C5E2-491A-6A4D-9505-52F3C6764D39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35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39939" name="Rectangle 22">
            <a:extLst>
              <a:ext uri="{FF2B5EF4-FFF2-40B4-BE49-F238E27FC236}">
                <a16:creationId xmlns:a16="http://schemas.microsoft.com/office/drawing/2014/main" id="{39F5CA8A-9601-AE45-8055-43E7D0AD54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229600" cy="1143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Hot-Potato (Early-Exit) Routing</a:t>
            </a:r>
          </a:p>
        </p:txBody>
      </p:sp>
      <p:sp>
        <p:nvSpPr>
          <p:cNvPr id="39940" name="Rectangle 23">
            <a:extLst>
              <a:ext uri="{FF2B5EF4-FFF2-40B4-BE49-F238E27FC236}">
                <a16:creationId xmlns:a16="http://schemas.microsoft.com/office/drawing/2014/main" id="{F403E91E-BACD-F247-896A-E5EB0F5F98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189038"/>
            <a:ext cx="8534400" cy="4906962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Hot-potato routing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Each router selects the closest egress point</a:t>
            </a:r>
          </a:p>
          <a:p>
            <a:pPr lvl="1">
              <a:spcAft>
                <a:spcPts val="18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… based on the path cost in intradomain protocol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BGP decision process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Highest local preference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Shortest AS path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Closest egress point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Arbitrary tie break</a:t>
            </a:r>
          </a:p>
        </p:txBody>
      </p:sp>
      <p:pic>
        <p:nvPicPr>
          <p:cNvPr id="39941" name="Picture 19" descr="images">
            <a:extLst>
              <a:ext uri="{FF2B5EF4-FFF2-40B4-BE49-F238E27FC236}">
                <a16:creationId xmlns:a16="http://schemas.microsoft.com/office/drawing/2014/main" id="{7ED2D3B3-A21F-3E46-9884-31E043168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041400"/>
            <a:ext cx="16129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9942" name="Group 24">
            <a:extLst>
              <a:ext uri="{FF2B5EF4-FFF2-40B4-BE49-F238E27FC236}">
                <a16:creationId xmlns:a16="http://schemas.microsoft.com/office/drawing/2014/main" id="{86306B36-FE68-A846-8108-3C782629DCA4}"/>
              </a:ext>
            </a:extLst>
          </p:cNvPr>
          <p:cNvGrpSpPr>
            <a:grpSpLocks/>
          </p:cNvGrpSpPr>
          <p:nvPr/>
        </p:nvGrpSpPr>
        <p:grpSpPr bwMode="auto">
          <a:xfrm>
            <a:off x="4225925" y="4197350"/>
            <a:ext cx="4427538" cy="1854200"/>
            <a:chOff x="2910" y="2068"/>
            <a:chExt cx="2789" cy="1168"/>
          </a:xfrm>
        </p:grpSpPr>
        <p:sp>
          <p:nvSpPr>
            <p:cNvPr id="1539097" name="Cloud">
              <a:extLst>
                <a:ext uri="{FF2B5EF4-FFF2-40B4-BE49-F238E27FC236}">
                  <a16:creationId xmlns:a16="http://schemas.microsoft.com/office/drawing/2014/main" id="{D1BAE5EC-342B-1440-AF88-521A898C1BCB}"/>
                </a:ext>
              </a:extLst>
            </p:cNvPr>
            <p:cNvSpPr>
              <a:spLocks noChangeAspect="1" noEditPoints="1" noChangeArrowheads="1"/>
            </p:cNvSpPr>
            <p:nvPr/>
          </p:nvSpPr>
          <p:spPr bwMode="auto">
            <a:xfrm>
              <a:off x="2910" y="2331"/>
              <a:ext cx="2789" cy="905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-1" y="8613"/>
                    <a:pt x="-1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4" y="13940"/>
                    <a:pt x="474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299"/>
                    <a:pt x="6247" y="20299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6"/>
                    <a:pt x="11036" y="21596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6"/>
                    <a:pt x="15802" y="18946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-1"/>
                    <a:pt x="16758" y="-1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-1"/>
                    <a:pt x="13174" y="-1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49"/>
                    <a:pt x="9358" y="649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1"/>
                    <a:pt x="5288" y="1971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09"/>
                    <a:pt x="2172" y="13109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>
                <a:latin typeface="Calibri"/>
                <a:ea typeface="+mn-ea"/>
                <a:cs typeface="Calibri"/>
              </a:endParaRPr>
            </a:p>
          </p:txBody>
        </p:sp>
        <p:sp>
          <p:nvSpPr>
            <p:cNvPr id="39946" name="Oval 26">
              <a:extLst>
                <a:ext uri="{FF2B5EF4-FFF2-40B4-BE49-F238E27FC236}">
                  <a16:creationId xmlns:a16="http://schemas.microsoft.com/office/drawing/2014/main" id="{57C7CDE2-C016-1E4F-A7BD-163F2AFE02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5" y="2413"/>
              <a:ext cx="202" cy="12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0">
                  <a:latin typeface="Calibri" panose="020F0502020204030204" pitchFamily="34" charset="0"/>
                  <a:cs typeface="Calibri" panose="020F0502020204030204" pitchFamily="34" charset="0"/>
                </a:rPr>
                <a:t>A</a:t>
              </a:r>
            </a:p>
          </p:txBody>
        </p:sp>
        <p:sp>
          <p:nvSpPr>
            <p:cNvPr id="39947" name="Oval 27">
              <a:extLst>
                <a:ext uri="{FF2B5EF4-FFF2-40B4-BE49-F238E27FC236}">
                  <a16:creationId xmlns:a16="http://schemas.microsoft.com/office/drawing/2014/main" id="{5CE0A1A6-7A5F-F248-95FC-42CE7AE3B1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1" y="2320"/>
              <a:ext cx="202" cy="12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0">
                  <a:latin typeface="Calibri" panose="020F0502020204030204" pitchFamily="34" charset="0"/>
                  <a:cs typeface="Calibri" panose="020F0502020204030204" pitchFamily="34" charset="0"/>
                </a:rPr>
                <a:t>B</a:t>
              </a:r>
            </a:p>
          </p:txBody>
        </p:sp>
        <p:sp>
          <p:nvSpPr>
            <p:cNvPr id="39948" name="Oval 28">
              <a:extLst>
                <a:ext uri="{FF2B5EF4-FFF2-40B4-BE49-F238E27FC236}">
                  <a16:creationId xmlns:a16="http://schemas.microsoft.com/office/drawing/2014/main" id="{1D4E4F91-6684-5744-BD45-7DA0FC2B5A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9" y="3047"/>
              <a:ext cx="202" cy="16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0">
                  <a:latin typeface="Calibri" panose="020F0502020204030204" pitchFamily="34" charset="0"/>
                  <a:cs typeface="Calibri" panose="020F0502020204030204" pitchFamily="34" charset="0"/>
                </a:rPr>
                <a:t>C</a:t>
              </a:r>
            </a:p>
          </p:txBody>
        </p:sp>
        <p:sp>
          <p:nvSpPr>
            <p:cNvPr id="39949" name="Oval 29">
              <a:extLst>
                <a:ext uri="{FF2B5EF4-FFF2-40B4-BE49-F238E27FC236}">
                  <a16:creationId xmlns:a16="http://schemas.microsoft.com/office/drawing/2014/main" id="{3AB709DB-173B-EF4C-9605-D08173A9AA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8" y="2480"/>
              <a:ext cx="202" cy="17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0">
                  <a:latin typeface="Calibri" panose="020F0502020204030204" pitchFamily="34" charset="0"/>
                  <a:cs typeface="Calibri" panose="020F0502020204030204" pitchFamily="34" charset="0"/>
                </a:rPr>
                <a:t>D</a:t>
              </a:r>
            </a:p>
          </p:txBody>
        </p:sp>
        <p:sp>
          <p:nvSpPr>
            <p:cNvPr id="39950" name="Oval 30">
              <a:extLst>
                <a:ext uri="{FF2B5EF4-FFF2-40B4-BE49-F238E27FC236}">
                  <a16:creationId xmlns:a16="http://schemas.microsoft.com/office/drawing/2014/main" id="{4A57BA7D-D5D7-7B4A-951E-4D031FEBCA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5" y="2704"/>
              <a:ext cx="203" cy="16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0">
                  <a:latin typeface="Calibri" panose="020F0502020204030204" pitchFamily="34" charset="0"/>
                  <a:cs typeface="Calibri" panose="020F0502020204030204" pitchFamily="34" charset="0"/>
                </a:rPr>
                <a:t>G</a:t>
              </a:r>
            </a:p>
          </p:txBody>
        </p:sp>
        <p:sp>
          <p:nvSpPr>
            <p:cNvPr id="39951" name="Oval 31">
              <a:extLst>
                <a:ext uri="{FF2B5EF4-FFF2-40B4-BE49-F238E27FC236}">
                  <a16:creationId xmlns:a16="http://schemas.microsoft.com/office/drawing/2014/main" id="{0571629E-7402-3644-8A31-F5B3EA2E6F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9" y="2830"/>
              <a:ext cx="203" cy="16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0"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</a:p>
          </p:txBody>
        </p:sp>
        <p:sp>
          <p:nvSpPr>
            <p:cNvPr id="39952" name="Oval 32">
              <a:extLst>
                <a:ext uri="{FF2B5EF4-FFF2-40B4-BE49-F238E27FC236}">
                  <a16:creationId xmlns:a16="http://schemas.microsoft.com/office/drawing/2014/main" id="{75FC0593-8D98-C64B-A8C6-21A9F21DB0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5" y="2877"/>
              <a:ext cx="202" cy="169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0">
                  <a:latin typeface="Calibri" panose="020F0502020204030204" pitchFamily="34" charset="0"/>
                  <a:cs typeface="Calibri" panose="020F0502020204030204" pitchFamily="34" charset="0"/>
                </a:rPr>
                <a:t>F</a:t>
              </a:r>
            </a:p>
          </p:txBody>
        </p:sp>
        <p:sp>
          <p:nvSpPr>
            <p:cNvPr id="39953" name="Line 33">
              <a:extLst>
                <a:ext uri="{FF2B5EF4-FFF2-40B4-BE49-F238E27FC236}">
                  <a16:creationId xmlns:a16="http://schemas.microsoft.com/office/drawing/2014/main" id="{EA9EFA46-ADC0-FA42-95D2-9167FA6BE82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276" y="2556"/>
              <a:ext cx="103" cy="3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54" name="Line 34">
              <a:extLst>
                <a:ext uri="{FF2B5EF4-FFF2-40B4-BE49-F238E27FC236}">
                  <a16:creationId xmlns:a16="http://schemas.microsoft.com/office/drawing/2014/main" id="{FB1B78AA-3BA9-CE42-8296-0BEFE439C9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84" y="3020"/>
              <a:ext cx="436" cy="5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55" name="Line 35">
              <a:extLst>
                <a:ext uri="{FF2B5EF4-FFF2-40B4-BE49-F238E27FC236}">
                  <a16:creationId xmlns:a16="http://schemas.microsoft.com/office/drawing/2014/main" id="{92253BCC-FC97-9249-9D56-14AD7E6A59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3" y="2477"/>
              <a:ext cx="539" cy="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56" name="Line 36">
              <a:extLst>
                <a:ext uri="{FF2B5EF4-FFF2-40B4-BE49-F238E27FC236}">
                  <a16:creationId xmlns:a16="http://schemas.microsoft.com/office/drawing/2014/main" id="{BE690BAB-9C52-C34E-8FF2-97E06D6597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8" y="2960"/>
              <a:ext cx="371" cy="1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57" name="Line 37">
              <a:extLst>
                <a:ext uri="{FF2B5EF4-FFF2-40B4-BE49-F238E27FC236}">
                  <a16:creationId xmlns:a16="http://schemas.microsoft.com/office/drawing/2014/main" id="{1B6DF503-E996-4643-8676-65250A614C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11" y="2642"/>
              <a:ext cx="288" cy="2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58" name="Line 38">
              <a:extLst>
                <a:ext uri="{FF2B5EF4-FFF2-40B4-BE49-F238E27FC236}">
                  <a16:creationId xmlns:a16="http://schemas.microsoft.com/office/drawing/2014/main" id="{3D0E8E4E-B4F1-3144-9488-42533A2A154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04" y="2406"/>
              <a:ext cx="920" cy="1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59" name="Line 39">
              <a:extLst>
                <a:ext uri="{FF2B5EF4-FFF2-40B4-BE49-F238E27FC236}">
                  <a16:creationId xmlns:a16="http://schemas.microsoft.com/office/drawing/2014/main" id="{4FBC0983-7F9D-7444-8B3D-4D620D576B1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21" y="2795"/>
              <a:ext cx="665" cy="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0" name="Line 40">
              <a:extLst>
                <a:ext uri="{FF2B5EF4-FFF2-40B4-BE49-F238E27FC236}">
                  <a16:creationId xmlns:a16="http://schemas.microsoft.com/office/drawing/2014/main" id="{D599CF90-F169-C143-B44B-CD3C4143EE8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273" y="2456"/>
              <a:ext cx="114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1" name="Text Box 41">
              <a:extLst>
                <a:ext uri="{FF2B5EF4-FFF2-40B4-BE49-F238E27FC236}">
                  <a16:creationId xmlns:a16="http://schemas.microsoft.com/office/drawing/2014/main" id="{0F3285BD-2F06-0042-97F9-1014A3C76C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82" y="2698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 b="0"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39962" name="Text Box 42">
              <a:extLst>
                <a:ext uri="{FF2B5EF4-FFF2-40B4-BE49-F238E27FC236}">
                  <a16:creationId xmlns:a16="http://schemas.microsoft.com/office/drawing/2014/main" id="{1A93AF78-DB44-BE4D-898C-1207E1DBF3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9" y="2835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 b="0">
                  <a:latin typeface="Calibri" panose="020F0502020204030204" pitchFamily="34" charset="0"/>
                  <a:cs typeface="Calibri" panose="020F0502020204030204" pitchFamily="34" charset="0"/>
                </a:rPr>
                <a:t>5</a:t>
              </a:r>
            </a:p>
          </p:txBody>
        </p:sp>
        <p:sp>
          <p:nvSpPr>
            <p:cNvPr id="39963" name="Text Box 43">
              <a:extLst>
                <a:ext uri="{FF2B5EF4-FFF2-40B4-BE49-F238E27FC236}">
                  <a16:creationId xmlns:a16="http://schemas.microsoft.com/office/drawing/2014/main" id="{9D4E529C-6D84-D34F-AEB0-FDB85C0453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67" y="2533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 b="0"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39964" name="Text Box 44">
              <a:extLst>
                <a:ext uri="{FF2B5EF4-FFF2-40B4-BE49-F238E27FC236}">
                  <a16:creationId xmlns:a16="http://schemas.microsoft.com/office/drawing/2014/main" id="{8E68BBF8-5E66-2641-92CB-12C71AA59A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49" y="2310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 b="0">
                  <a:latin typeface="Calibri" panose="020F0502020204030204" pitchFamily="34" charset="0"/>
                  <a:cs typeface="Calibri" panose="020F0502020204030204" pitchFamily="34" charset="0"/>
                </a:rPr>
                <a:t>9</a:t>
              </a:r>
            </a:p>
          </p:txBody>
        </p:sp>
        <p:sp>
          <p:nvSpPr>
            <p:cNvPr id="39965" name="Text Box 45">
              <a:extLst>
                <a:ext uri="{FF2B5EF4-FFF2-40B4-BE49-F238E27FC236}">
                  <a16:creationId xmlns:a16="http://schemas.microsoft.com/office/drawing/2014/main" id="{3F709CEB-E5F5-1648-9570-50BF95643F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62" y="2620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 b="0"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39966" name="Text Box 46">
              <a:extLst>
                <a:ext uri="{FF2B5EF4-FFF2-40B4-BE49-F238E27FC236}">
                  <a16:creationId xmlns:a16="http://schemas.microsoft.com/office/drawing/2014/main" id="{8567B60F-56E8-6F4E-9022-64A2BD33DF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09" y="2477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 b="0"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39967" name="Text Box 47">
              <a:extLst>
                <a:ext uri="{FF2B5EF4-FFF2-40B4-BE49-F238E27FC236}">
                  <a16:creationId xmlns:a16="http://schemas.microsoft.com/office/drawing/2014/main" id="{28FFA2F7-FDDE-E547-9583-6EAB04964E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2" y="2605"/>
              <a:ext cx="28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 b="0">
                  <a:latin typeface="Calibri" panose="020F0502020204030204" pitchFamily="34" charset="0"/>
                  <a:cs typeface="Calibri" panose="020F0502020204030204" pitchFamily="34" charset="0"/>
                </a:rPr>
                <a:t>10</a:t>
              </a:r>
            </a:p>
          </p:txBody>
        </p:sp>
        <p:sp>
          <p:nvSpPr>
            <p:cNvPr id="39968" name="Line 48">
              <a:extLst>
                <a:ext uri="{FF2B5EF4-FFF2-40B4-BE49-F238E27FC236}">
                  <a16:creationId xmlns:a16="http://schemas.microsoft.com/office/drawing/2014/main" id="{A2E3D673-BF31-334B-B377-91378FCCF1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04" y="2442"/>
              <a:ext cx="593" cy="3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9" name="Text Box 49">
              <a:extLst>
                <a:ext uri="{FF2B5EF4-FFF2-40B4-BE49-F238E27FC236}">
                  <a16:creationId xmlns:a16="http://schemas.microsoft.com/office/drawing/2014/main" id="{729DE768-D34D-8947-97C1-CA00BE714C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65" y="2538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 b="0">
                  <a:latin typeface="Calibri" panose="020F0502020204030204" pitchFamily="34" charset="0"/>
                  <a:cs typeface="Calibri" panose="020F0502020204030204" pitchFamily="34" charset="0"/>
                </a:rPr>
                <a:t>8</a:t>
              </a:r>
            </a:p>
          </p:txBody>
        </p:sp>
        <p:sp>
          <p:nvSpPr>
            <p:cNvPr id="39970" name="Text Box 50">
              <a:extLst>
                <a:ext uri="{FF2B5EF4-FFF2-40B4-BE49-F238E27FC236}">
                  <a16:creationId xmlns:a16="http://schemas.microsoft.com/office/drawing/2014/main" id="{720B531E-8172-424C-8621-9476A87EBE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39" y="2817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 b="0">
                  <a:latin typeface="Calibri" panose="020F0502020204030204" pitchFamily="34" charset="0"/>
                  <a:cs typeface="Calibri" panose="020F0502020204030204" pitchFamily="34" charset="0"/>
                </a:rPr>
                <a:t>8</a:t>
              </a:r>
            </a:p>
          </p:txBody>
        </p:sp>
        <p:sp>
          <p:nvSpPr>
            <p:cNvPr id="39971" name="Oval 51">
              <a:extLst>
                <a:ext uri="{FF2B5EF4-FFF2-40B4-BE49-F238E27FC236}">
                  <a16:creationId xmlns:a16="http://schemas.microsoft.com/office/drawing/2014/main" id="{989E3A4D-E71C-FD4D-BCD4-46C73FEC75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9" y="2398"/>
              <a:ext cx="202" cy="16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0">
                  <a:latin typeface="Calibri" panose="020F0502020204030204" pitchFamily="34" charset="0"/>
                  <a:cs typeface="Calibri" panose="020F0502020204030204" pitchFamily="34" charset="0"/>
                </a:rPr>
                <a:t>A</a:t>
              </a:r>
            </a:p>
          </p:txBody>
        </p:sp>
        <p:sp>
          <p:nvSpPr>
            <p:cNvPr id="39972" name="Oval 52">
              <a:extLst>
                <a:ext uri="{FF2B5EF4-FFF2-40B4-BE49-F238E27FC236}">
                  <a16:creationId xmlns:a16="http://schemas.microsoft.com/office/drawing/2014/main" id="{E35376B6-0DAB-D346-9A01-A22F8B503D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1" y="2320"/>
              <a:ext cx="202" cy="16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0">
                  <a:latin typeface="Calibri" panose="020F0502020204030204" pitchFamily="34" charset="0"/>
                  <a:cs typeface="Calibri" panose="020F0502020204030204" pitchFamily="34" charset="0"/>
                </a:rPr>
                <a:t>B</a:t>
              </a:r>
            </a:p>
          </p:txBody>
        </p:sp>
        <p:sp>
          <p:nvSpPr>
            <p:cNvPr id="39973" name="Freeform 53">
              <a:extLst>
                <a:ext uri="{FF2B5EF4-FFF2-40B4-BE49-F238E27FC236}">
                  <a16:creationId xmlns:a16="http://schemas.microsoft.com/office/drawing/2014/main" id="{5AF0A696-4CE8-0F43-B8FD-D73D9E0A2C9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5" y="2188"/>
              <a:ext cx="713" cy="205"/>
            </a:xfrm>
            <a:custGeom>
              <a:avLst/>
              <a:gdLst>
                <a:gd name="T0" fmla="*/ 0 w 713"/>
                <a:gd name="T1" fmla="*/ 205 h 205"/>
                <a:gd name="T2" fmla="*/ 274 w 713"/>
                <a:gd name="T3" fmla="*/ 23 h 205"/>
                <a:gd name="T4" fmla="*/ 567 w 713"/>
                <a:gd name="T5" fmla="*/ 68 h 205"/>
                <a:gd name="T6" fmla="*/ 713 w 713"/>
                <a:gd name="T7" fmla="*/ 13 h 20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13"/>
                <a:gd name="T13" fmla="*/ 0 h 205"/>
                <a:gd name="T14" fmla="*/ 713 w 713"/>
                <a:gd name="T15" fmla="*/ 205 h 20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13" h="205">
                  <a:moveTo>
                    <a:pt x="0" y="205"/>
                  </a:moveTo>
                  <a:cubicBezTo>
                    <a:pt x="90" y="125"/>
                    <a:pt x="180" y="46"/>
                    <a:pt x="274" y="23"/>
                  </a:cubicBezTo>
                  <a:cubicBezTo>
                    <a:pt x="368" y="0"/>
                    <a:pt x="494" y="70"/>
                    <a:pt x="567" y="68"/>
                  </a:cubicBezTo>
                  <a:cubicBezTo>
                    <a:pt x="640" y="66"/>
                    <a:pt x="676" y="39"/>
                    <a:pt x="713" y="1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9974" name="Freeform 54">
              <a:extLst>
                <a:ext uri="{FF2B5EF4-FFF2-40B4-BE49-F238E27FC236}">
                  <a16:creationId xmlns:a16="http://schemas.microsoft.com/office/drawing/2014/main" id="{BC9001FC-A831-8346-A2C8-436C87A885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0" y="2108"/>
              <a:ext cx="853" cy="212"/>
            </a:xfrm>
            <a:custGeom>
              <a:avLst/>
              <a:gdLst>
                <a:gd name="T0" fmla="*/ 832 w 853"/>
                <a:gd name="T1" fmla="*/ 212 h 212"/>
                <a:gd name="T2" fmla="*/ 714 w 853"/>
                <a:gd name="T3" fmla="*/ 20 h 212"/>
                <a:gd name="T4" fmla="*/ 0 w 853"/>
                <a:gd name="T5" fmla="*/ 93 h 212"/>
                <a:gd name="T6" fmla="*/ 0 60000 65536"/>
                <a:gd name="T7" fmla="*/ 0 60000 65536"/>
                <a:gd name="T8" fmla="*/ 0 60000 65536"/>
                <a:gd name="T9" fmla="*/ 0 w 853"/>
                <a:gd name="T10" fmla="*/ 0 h 212"/>
                <a:gd name="T11" fmla="*/ 853 w 853"/>
                <a:gd name="T12" fmla="*/ 212 h 2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53" h="212">
                  <a:moveTo>
                    <a:pt x="832" y="212"/>
                  </a:moveTo>
                  <a:cubicBezTo>
                    <a:pt x="842" y="126"/>
                    <a:pt x="853" y="40"/>
                    <a:pt x="714" y="20"/>
                  </a:cubicBezTo>
                  <a:cubicBezTo>
                    <a:pt x="575" y="0"/>
                    <a:pt x="287" y="46"/>
                    <a:pt x="0" y="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9975" name="Text Box 55">
              <a:extLst>
                <a:ext uri="{FF2B5EF4-FFF2-40B4-BE49-F238E27FC236}">
                  <a16:creationId xmlns:a16="http://schemas.microsoft.com/office/drawing/2014/main" id="{6F3ACDEE-3CE9-FB41-ABF9-7C00EFFEB8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43" y="2068"/>
              <a:ext cx="36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 sz="2400">
                  <a:latin typeface="Calibri" panose="020F0502020204030204" pitchFamily="34" charset="0"/>
                  <a:cs typeface="Calibri" panose="020F0502020204030204" pitchFamily="34" charset="0"/>
                </a:rPr>
                <a:t>dst</a:t>
              </a:r>
            </a:p>
          </p:txBody>
        </p:sp>
      </p:grpSp>
      <p:sp>
        <p:nvSpPr>
          <p:cNvPr id="39943" name="Line 56">
            <a:extLst>
              <a:ext uri="{FF2B5EF4-FFF2-40B4-BE49-F238E27FC236}">
                <a16:creationId xmlns:a16="http://schemas.microsoft.com/office/drawing/2014/main" id="{AB6AC0BE-82A4-0E44-8C8A-323795D635C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79913" y="4503738"/>
            <a:ext cx="115887" cy="130651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4" name="Line 57">
            <a:extLst>
              <a:ext uri="{FF2B5EF4-FFF2-40B4-BE49-F238E27FC236}">
                <a16:creationId xmlns:a16="http://schemas.microsoft.com/office/drawing/2014/main" id="{CB2EB34A-6474-D745-9519-1E57583EC07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412163" y="4235450"/>
            <a:ext cx="269875" cy="134461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2">
            <a:extLst>
              <a:ext uri="{FF2B5EF4-FFF2-40B4-BE49-F238E27FC236}">
                <a16:creationId xmlns:a16="http://schemas.microsoft.com/office/drawing/2014/main" id="{FD6A5E5F-C658-4644-B54D-696AAAB60E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Hot-Potato Routing</a:t>
            </a:r>
          </a:p>
        </p:txBody>
      </p:sp>
      <p:sp>
        <p:nvSpPr>
          <p:cNvPr id="41989" name="Content Placeholder 31">
            <a:extLst>
              <a:ext uri="{FF2B5EF4-FFF2-40B4-BE49-F238E27FC236}">
                <a16:creationId xmlns:a16="http://schemas.microsoft.com/office/drawing/2014/main" id="{63018904-BBB4-214B-BA90-2F31F9CB93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53000" y="1524000"/>
            <a:ext cx="4038600" cy="4525963"/>
          </a:xfrm>
        </p:spPr>
        <p:txBody>
          <a:bodyPr/>
          <a:lstStyle/>
          <a:p>
            <a:r>
              <a:rPr lang="en-US" altLang="en-US" sz="3200">
                <a:ea typeface="ＭＳ Ｐゴシック" panose="020B0600070205080204" pitchFamily="34" charset="-128"/>
              </a:rPr>
              <a:t>Selfish routing</a:t>
            </a:r>
          </a:p>
          <a:p>
            <a:pPr lvl="1"/>
            <a:r>
              <a:rPr lang="en-US" altLang="en-US" sz="2800">
                <a:ea typeface="ＭＳ Ｐゴシック" panose="020B0600070205080204" pitchFamily="34" charset="-128"/>
              </a:rPr>
              <a:t>Each provider dumps traffic on the other</a:t>
            </a:r>
          </a:p>
          <a:p>
            <a:pPr lvl="1">
              <a:spcAft>
                <a:spcPts val="1800"/>
              </a:spcAft>
            </a:pPr>
            <a:r>
              <a:rPr lang="en-US" altLang="en-US" sz="2800">
                <a:ea typeface="ＭＳ Ｐゴシック" panose="020B0600070205080204" pitchFamily="34" charset="-128"/>
              </a:rPr>
              <a:t>As early as possible</a:t>
            </a:r>
          </a:p>
          <a:p>
            <a:r>
              <a:rPr lang="en-US" altLang="en-US" sz="3200">
                <a:ea typeface="ＭＳ Ｐゴシック" panose="020B0600070205080204" pitchFamily="34" charset="-128"/>
              </a:rPr>
              <a:t>Asymmetric routing</a:t>
            </a:r>
          </a:p>
          <a:p>
            <a:pPr lvl="1"/>
            <a:r>
              <a:rPr lang="en-US" altLang="en-US" sz="2800">
                <a:ea typeface="ＭＳ Ｐゴシック" panose="020B0600070205080204" pitchFamily="34" charset="-128"/>
              </a:rPr>
              <a:t>Traffic does not flow on same path in both directions</a:t>
            </a:r>
          </a:p>
        </p:txBody>
      </p:sp>
      <p:graphicFrame>
        <p:nvGraphicFramePr>
          <p:cNvPr id="41986" name="Object 2">
            <a:extLst>
              <a:ext uri="{FF2B5EF4-FFF2-40B4-BE49-F238E27FC236}">
                <a16:creationId xmlns:a16="http://schemas.microsoft.com/office/drawing/2014/main" id="{256CF0A0-A576-B346-818E-0F6D4D04360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98550" y="1739900"/>
          <a:ext cx="2919413" cy="177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14" name="Photo Editor Photo" r:id="rId4" imgW="1270000" imgH="927100" progId="MSPhotoEd.3">
                  <p:embed/>
                </p:oleObj>
              </mc:Choice>
              <mc:Fallback>
                <p:oleObj name="Photo Editor Photo" r:id="rId4" imgW="1270000" imgH="927100" progId="MSPhotoEd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8550" y="1739900"/>
                        <a:ext cx="2919413" cy="177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7" name="Object 3">
            <a:extLst>
              <a:ext uri="{FF2B5EF4-FFF2-40B4-BE49-F238E27FC236}">
                <a16:creationId xmlns:a16="http://schemas.microsoft.com/office/drawing/2014/main" id="{B8C2E580-2CE4-174E-A8A3-BAFFE6E1B60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5800" y="4233863"/>
          <a:ext cx="342900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15" name="Photo Editor Photo" r:id="rId6" imgW="1270000" imgH="927100" progId="MSPhotoEd.3">
                  <p:embed/>
                </p:oleObj>
              </mc:Choice>
              <mc:Fallback>
                <p:oleObj name="Photo Editor Photo" r:id="rId6" imgW="1270000" imgH="927100" progId="MSPhotoEd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233863"/>
                        <a:ext cx="3429000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90" name="Line 7">
            <a:extLst>
              <a:ext uri="{FF2B5EF4-FFF2-40B4-BE49-F238E27FC236}">
                <a16:creationId xmlns:a16="http://schemas.microsoft.com/office/drawing/2014/main" id="{D29AC028-3B82-8B4B-A0DA-6B3D3BC468C2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8475" y="3182938"/>
            <a:ext cx="0" cy="1355725"/>
          </a:xfrm>
          <a:prstGeom prst="line">
            <a:avLst/>
          </a:prstGeom>
          <a:noFill/>
          <a:ln w="317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1" name="Line 8">
            <a:extLst>
              <a:ext uri="{FF2B5EF4-FFF2-40B4-BE49-F238E27FC236}">
                <a16:creationId xmlns:a16="http://schemas.microsoft.com/office/drawing/2014/main" id="{E0C2660E-DEC5-C145-AD22-4C5798A38DF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30475" y="3302000"/>
            <a:ext cx="12700" cy="1160463"/>
          </a:xfrm>
          <a:prstGeom prst="line">
            <a:avLst/>
          </a:prstGeom>
          <a:noFill/>
          <a:ln w="317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2" name="Line 9">
            <a:extLst>
              <a:ext uri="{FF2B5EF4-FFF2-40B4-BE49-F238E27FC236}">
                <a16:creationId xmlns:a16="http://schemas.microsoft.com/office/drawing/2014/main" id="{2EFC304D-19DE-EC45-BDB6-D0BC8E6DF2A1}"/>
              </a:ext>
            </a:extLst>
          </p:cNvPr>
          <p:cNvSpPr>
            <a:spLocks noChangeShapeType="1"/>
          </p:cNvSpPr>
          <p:nvPr/>
        </p:nvSpPr>
        <p:spPr bwMode="auto">
          <a:xfrm>
            <a:off x="3368675" y="3001963"/>
            <a:ext cx="0" cy="1406525"/>
          </a:xfrm>
          <a:prstGeom prst="line">
            <a:avLst/>
          </a:prstGeom>
          <a:noFill/>
          <a:ln w="317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3" name="Line 10">
            <a:extLst>
              <a:ext uri="{FF2B5EF4-FFF2-40B4-BE49-F238E27FC236}">
                <a16:creationId xmlns:a16="http://schemas.microsoft.com/office/drawing/2014/main" id="{01E4DEC5-1E74-6343-B98B-32C4F60A8E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4825" y="5659438"/>
            <a:ext cx="323850" cy="327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4" name="Line 11">
            <a:extLst>
              <a:ext uri="{FF2B5EF4-FFF2-40B4-BE49-F238E27FC236}">
                <a16:creationId xmlns:a16="http://schemas.microsoft.com/office/drawing/2014/main" id="{2D2B44AB-C175-E945-B28A-11FFE138C664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6075" y="1414463"/>
            <a:ext cx="239713" cy="571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5" name="Text Box 12">
            <a:extLst>
              <a:ext uri="{FF2B5EF4-FFF2-40B4-BE49-F238E27FC236}">
                <a16:creationId xmlns:a16="http://schemas.microsoft.com/office/drawing/2014/main" id="{517F810B-9FE9-E344-A453-31D8671F6F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5946775"/>
            <a:ext cx="16716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Customer A</a:t>
            </a:r>
          </a:p>
        </p:txBody>
      </p:sp>
      <p:sp>
        <p:nvSpPr>
          <p:cNvPr id="41996" name="Text Box 13">
            <a:extLst>
              <a:ext uri="{FF2B5EF4-FFF2-40B4-BE49-F238E27FC236}">
                <a16:creationId xmlns:a16="http://schemas.microsoft.com/office/drawing/2014/main" id="{5CD30508-A018-3143-A9E0-7B4EBCE6FA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985838"/>
            <a:ext cx="16573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Customer B</a:t>
            </a:r>
          </a:p>
        </p:txBody>
      </p:sp>
      <p:sp>
        <p:nvSpPr>
          <p:cNvPr id="41997" name="Text Box 14">
            <a:extLst>
              <a:ext uri="{FF2B5EF4-FFF2-40B4-BE49-F238E27FC236}">
                <a16:creationId xmlns:a16="http://schemas.microsoft.com/office/drawing/2014/main" id="{BC5D78B1-BF6E-6B4B-8676-52EBB419BF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406775"/>
            <a:ext cx="12509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sz="2400">
                <a:solidFill>
                  <a:srgbClr val="00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multiple</a:t>
            </a:r>
          </a:p>
          <a:p>
            <a:pPr algn="l" eaLnBrk="1" hangingPunct="1"/>
            <a:r>
              <a:rPr lang="en-US" altLang="en-US" sz="2400">
                <a:solidFill>
                  <a:srgbClr val="00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peering</a:t>
            </a:r>
          </a:p>
          <a:p>
            <a:pPr algn="l" eaLnBrk="1" hangingPunct="1"/>
            <a:r>
              <a:rPr lang="en-US" altLang="en-US" sz="2400">
                <a:solidFill>
                  <a:srgbClr val="00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points</a:t>
            </a:r>
          </a:p>
        </p:txBody>
      </p:sp>
      <p:sp>
        <p:nvSpPr>
          <p:cNvPr id="1468431" name="Freeform 15">
            <a:extLst>
              <a:ext uri="{FF2B5EF4-FFF2-40B4-BE49-F238E27FC236}">
                <a16:creationId xmlns:a16="http://schemas.microsoft.com/office/drawing/2014/main" id="{ACB65874-B8ED-344A-8584-BA8DEE98FDB9}"/>
              </a:ext>
            </a:extLst>
          </p:cNvPr>
          <p:cNvSpPr>
            <a:spLocks/>
          </p:cNvSpPr>
          <p:nvPr/>
        </p:nvSpPr>
        <p:spPr bwMode="auto">
          <a:xfrm>
            <a:off x="1752600" y="1414463"/>
            <a:ext cx="2044700" cy="4267200"/>
          </a:xfrm>
          <a:custGeom>
            <a:avLst/>
            <a:gdLst>
              <a:gd name="T0" fmla="*/ 2147483647 w 1288"/>
              <a:gd name="T1" fmla="*/ 2147483647 h 2688"/>
              <a:gd name="T2" fmla="*/ 2147483647 w 1288"/>
              <a:gd name="T3" fmla="*/ 2147483647 h 2688"/>
              <a:gd name="T4" fmla="*/ 2147483647 w 1288"/>
              <a:gd name="T5" fmla="*/ 2147483647 h 2688"/>
              <a:gd name="T6" fmla="*/ 2147483647 w 1288"/>
              <a:gd name="T7" fmla="*/ 2147483647 h 2688"/>
              <a:gd name="T8" fmla="*/ 2147483647 w 1288"/>
              <a:gd name="T9" fmla="*/ 0 h 2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88"/>
              <a:gd name="T16" fmla="*/ 0 h 2688"/>
              <a:gd name="T17" fmla="*/ 1288 w 1288"/>
              <a:gd name="T18" fmla="*/ 2688 h 2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88" h="2688">
                <a:moveTo>
                  <a:pt x="856" y="2688"/>
                </a:moveTo>
                <a:cubicBezTo>
                  <a:pt x="928" y="2472"/>
                  <a:pt x="1000" y="2256"/>
                  <a:pt x="1048" y="1920"/>
                </a:cubicBezTo>
                <a:cubicBezTo>
                  <a:pt x="1096" y="1584"/>
                  <a:pt x="1288" y="944"/>
                  <a:pt x="1144" y="672"/>
                </a:cubicBezTo>
                <a:cubicBezTo>
                  <a:pt x="1000" y="400"/>
                  <a:pt x="368" y="400"/>
                  <a:pt x="184" y="288"/>
                </a:cubicBezTo>
                <a:cubicBezTo>
                  <a:pt x="0" y="176"/>
                  <a:pt x="20" y="88"/>
                  <a:pt x="40" y="0"/>
                </a:cubicBezTo>
              </a:path>
            </a:pathLst>
          </a:custGeom>
          <a:noFill/>
          <a:ln w="47625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68432" name="Freeform 16">
            <a:extLst>
              <a:ext uri="{FF2B5EF4-FFF2-40B4-BE49-F238E27FC236}">
                <a16:creationId xmlns:a16="http://schemas.microsoft.com/office/drawing/2014/main" id="{7B61F09D-A12B-8945-AF0F-EF7A0C36752C}"/>
              </a:ext>
            </a:extLst>
          </p:cNvPr>
          <p:cNvSpPr>
            <a:spLocks/>
          </p:cNvSpPr>
          <p:nvPr/>
        </p:nvSpPr>
        <p:spPr bwMode="auto">
          <a:xfrm>
            <a:off x="1311275" y="1490663"/>
            <a:ext cx="1600200" cy="4419600"/>
          </a:xfrm>
          <a:custGeom>
            <a:avLst/>
            <a:gdLst>
              <a:gd name="T0" fmla="*/ 0 w 1008"/>
              <a:gd name="T1" fmla="*/ 0 h 2784"/>
              <a:gd name="T2" fmla="*/ 2147483647 w 1008"/>
              <a:gd name="T3" fmla="*/ 2147483647 h 2784"/>
              <a:gd name="T4" fmla="*/ 2147483647 w 1008"/>
              <a:gd name="T5" fmla="*/ 2147483647 h 2784"/>
              <a:gd name="T6" fmla="*/ 2147483647 w 1008"/>
              <a:gd name="T7" fmla="*/ 2147483647 h 2784"/>
              <a:gd name="T8" fmla="*/ 2147483647 w 1008"/>
              <a:gd name="T9" fmla="*/ 2147483647 h 27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8"/>
              <a:gd name="T16" fmla="*/ 0 h 2784"/>
              <a:gd name="T17" fmla="*/ 1008 w 1008"/>
              <a:gd name="T18" fmla="*/ 2784 h 27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8" h="2784">
                <a:moveTo>
                  <a:pt x="0" y="0"/>
                </a:moveTo>
                <a:cubicBezTo>
                  <a:pt x="52" y="0"/>
                  <a:pt x="104" y="0"/>
                  <a:pt x="144" y="336"/>
                </a:cubicBezTo>
                <a:cubicBezTo>
                  <a:pt x="184" y="672"/>
                  <a:pt x="120" y="1648"/>
                  <a:pt x="240" y="2016"/>
                </a:cubicBezTo>
                <a:cubicBezTo>
                  <a:pt x="360" y="2384"/>
                  <a:pt x="736" y="2416"/>
                  <a:pt x="864" y="2544"/>
                </a:cubicBezTo>
                <a:cubicBezTo>
                  <a:pt x="992" y="2672"/>
                  <a:pt x="1000" y="2728"/>
                  <a:pt x="1008" y="2784"/>
                </a:cubicBezTo>
              </a:path>
            </a:pathLst>
          </a:custGeom>
          <a:noFill/>
          <a:ln w="47625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2000" name="Text Box 17">
            <a:extLst>
              <a:ext uri="{FF2B5EF4-FFF2-40B4-BE49-F238E27FC236}">
                <a16:creationId xmlns:a16="http://schemas.microsoft.com/office/drawing/2014/main" id="{05D40DDB-8FB4-CB49-B867-8E2EE5B0D5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8463" y="4876800"/>
            <a:ext cx="1531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Provider A</a:t>
            </a:r>
          </a:p>
        </p:txBody>
      </p:sp>
      <p:sp>
        <p:nvSpPr>
          <p:cNvPr id="42001" name="Text Box 18">
            <a:extLst>
              <a:ext uri="{FF2B5EF4-FFF2-40B4-BE49-F238E27FC236}">
                <a16:creationId xmlns:a16="http://schemas.microsoft.com/office/drawing/2014/main" id="{4BC4E932-E470-EA4D-A1A3-26C86AF6C8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1500" y="2362200"/>
            <a:ext cx="15113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Provider B</a:t>
            </a:r>
          </a:p>
        </p:txBody>
      </p:sp>
      <p:sp>
        <p:nvSpPr>
          <p:cNvPr id="1468435" name="Text Box 19">
            <a:extLst>
              <a:ext uri="{FF2B5EF4-FFF2-40B4-BE49-F238E27FC236}">
                <a16:creationId xmlns:a16="http://schemas.microsoft.com/office/drawing/2014/main" id="{2736A191-EDB5-064A-835C-0C7553EBFA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733800"/>
            <a:ext cx="13779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sz="24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Early-exit </a:t>
            </a:r>
          </a:p>
          <a:p>
            <a:pPr algn="l" eaLnBrk="1" hangingPunct="1"/>
            <a:r>
              <a:rPr lang="en-US" altLang="en-US" sz="24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routing</a:t>
            </a:r>
          </a:p>
        </p:txBody>
      </p:sp>
      <p:sp>
        <p:nvSpPr>
          <p:cNvPr id="42003" name="Slide Number Placeholder 3">
            <a:extLst>
              <a:ext uri="{FF2B5EF4-FFF2-40B4-BE49-F238E27FC236}">
                <a16:creationId xmlns:a16="http://schemas.microsoft.com/office/drawing/2014/main" id="{4AB6A0B2-40AD-E342-996C-D7DE66627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2460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EE27685D-E7F3-F44C-9F68-BC1FE6E41939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36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8431" grpId="0" animBg="1"/>
      <p:bldP spid="1468432" grpId="0" animBg="1"/>
      <p:bldP spid="146843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8D954B6B-1ABB-EF47-82A6-721AE2173A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Joining BGP and IGP Information</a:t>
            </a:r>
          </a:p>
        </p:txBody>
      </p:sp>
      <p:sp>
        <p:nvSpPr>
          <p:cNvPr id="1543171" name="Rectangle 3">
            <a:extLst>
              <a:ext uri="{FF2B5EF4-FFF2-40B4-BE49-F238E27FC236}">
                <a16:creationId xmlns:a16="http://schemas.microsoft.com/office/drawing/2014/main" id="{A3ED7A33-5137-3047-A730-418283A6285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pPr eaLnBrk="1" hangingPunct="1">
              <a:spcBef>
                <a:spcPts val="400"/>
              </a:spcBef>
            </a:pPr>
            <a:r>
              <a:rPr lang="en-US" altLang="en-US" dirty="0">
                <a:ea typeface="ＭＳ Ｐゴシック" panose="020B0600070205080204" pitchFamily="34" charset="-128"/>
              </a:rPr>
              <a:t>Border Gateway Protocol (BGP)</a:t>
            </a:r>
          </a:p>
          <a:p>
            <a:pPr lvl="1" eaLnBrk="1" hangingPunct="1">
              <a:spcBef>
                <a:spcPts val="400"/>
              </a:spcBef>
            </a:pPr>
            <a:r>
              <a:rPr lang="en-US" altLang="en-US" dirty="0">
                <a:ea typeface="ＭＳ Ｐゴシック" panose="020B0600070205080204" pitchFamily="34" charset="-128"/>
              </a:rPr>
              <a:t>Announces reachability to external destinations</a:t>
            </a:r>
          </a:p>
          <a:p>
            <a:pPr lvl="1" eaLnBrk="1" hangingPunct="1">
              <a:spcBef>
                <a:spcPts val="400"/>
              </a:spcBef>
            </a:pPr>
            <a:r>
              <a:rPr lang="en-US" altLang="en-US" dirty="0">
                <a:ea typeface="ＭＳ Ｐゴシック" panose="020B0600070205080204" pitchFamily="34" charset="-128"/>
              </a:rPr>
              <a:t>Maps a destination prefix to an egress point</a:t>
            </a:r>
          </a:p>
          <a:p>
            <a:pPr lvl="2" eaLnBrk="1" hangingPunct="1">
              <a:spcBef>
                <a:spcPts val="400"/>
              </a:spcBef>
              <a:spcAft>
                <a:spcPts val="1200"/>
              </a:spcAft>
            </a:pPr>
            <a:r>
              <a:rPr lang="en-US" altLang="en-US" dirty="0">
                <a:ea typeface="ＭＳ Ｐゴシック" panose="020B0600070205080204" pitchFamily="34" charset="-128"/>
              </a:rPr>
              <a:t>128.112.0.0/16 reached via 192.0.2.1</a:t>
            </a:r>
          </a:p>
          <a:p>
            <a:pPr eaLnBrk="1" hangingPunct="1">
              <a:spcBef>
                <a:spcPts val="400"/>
              </a:spcBef>
            </a:pPr>
            <a:r>
              <a:rPr lang="en-US" altLang="en-US" dirty="0">
                <a:ea typeface="ＭＳ Ｐゴシック" panose="020B0600070205080204" pitchFamily="34" charset="-128"/>
              </a:rPr>
              <a:t>Interior Gateway Protocol (IGP)</a:t>
            </a:r>
          </a:p>
          <a:p>
            <a:pPr lvl="1" eaLnBrk="1" hangingPunct="1">
              <a:spcBef>
                <a:spcPts val="400"/>
              </a:spcBef>
            </a:pPr>
            <a:r>
              <a:rPr lang="en-US" altLang="en-US" dirty="0">
                <a:ea typeface="ＭＳ Ｐゴシック" panose="020B0600070205080204" pitchFamily="34" charset="-128"/>
              </a:rPr>
              <a:t>Used to compute paths within the AS</a:t>
            </a:r>
          </a:p>
          <a:p>
            <a:pPr lvl="1" eaLnBrk="1" hangingPunct="1">
              <a:spcBef>
                <a:spcPts val="400"/>
              </a:spcBef>
            </a:pPr>
            <a:r>
              <a:rPr lang="en-US" altLang="en-US" dirty="0">
                <a:ea typeface="ＭＳ Ｐゴシック" panose="020B0600070205080204" pitchFamily="34" charset="-128"/>
              </a:rPr>
              <a:t>Maps an egress point to an outgoing link</a:t>
            </a:r>
          </a:p>
          <a:p>
            <a:pPr lvl="2" eaLnBrk="1" hangingPunct="1">
              <a:spcBef>
                <a:spcPts val="400"/>
              </a:spcBef>
            </a:pPr>
            <a:r>
              <a:rPr lang="en-US" altLang="en-US" dirty="0">
                <a:ea typeface="ＭＳ Ｐゴシック" panose="020B0600070205080204" pitchFamily="34" charset="-128"/>
              </a:rPr>
              <a:t>192.0.2.1 reached via 10.10.10.10</a:t>
            </a:r>
          </a:p>
        </p:txBody>
      </p:sp>
      <p:sp>
        <p:nvSpPr>
          <p:cNvPr id="44036" name="Slide Number Placeholder 3">
            <a:extLst>
              <a:ext uri="{FF2B5EF4-FFF2-40B4-BE49-F238E27FC236}">
                <a16:creationId xmlns:a16="http://schemas.microsoft.com/office/drawing/2014/main" id="{82B020FB-2446-944A-B371-B8903DDBE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C45BB58-9F6C-2E48-B921-F1A91FB4C979}" type="slidenum">
              <a:rPr lang="en-US" altLang="en-US" sz="1200">
                <a:solidFill>
                  <a:srgbClr val="898989"/>
                </a:solidFill>
                <a:latin typeface="Helvetica" pitchFamily="2" charset="0"/>
              </a:rPr>
              <a:pPr eaLnBrk="1" hangingPunct="1"/>
              <a:t>37</a:t>
            </a:fld>
            <a:endParaRPr lang="en-US" altLang="en-US" sz="1200">
              <a:solidFill>
                <a:srgbClr val="898989"/>
              </a:solidFill>
              <a:latin typeface="Helvetica" pitchFamily="2" charset="0"/>
            </a:endParaRPr>
          </a:p>
        </p:txBody>
      </p:sp>
      <p:pic>
        <p:nvPicPr>
          <p:cNvPr id="44037" name="Picture 113">
            <a:extLst>
              <a:ext uri="{FF2B5EF4-FFF2-40B4-BE49-F238E27FC236}">
                <a16:creationId xmlns:a16="http://schemas.microsoft.com/office/drawing/2014/main" id="{782220F0-7CF1-5E42-9E28-15655284C2F1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63" y="5399088"/>
            <a:ext cx="7348537" cy="92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4038" name="Group 4">
            <a:extLst>
              <a:ext uri="{FF2B5EF4-FFF2-40B4-BE49-F238E27FC236}">
                <a16:creationId xmlns:a16="http://schemas.microsoft.com/office/drawing/2014/main" id="{0825D722-FFE6-D646-99EA-7066A81B2883}"/>
              </a:ext>
            </a:extLst>
          </p:cNvPr>
          <p:cNvGrpSpPr>
            <a:grpSpLocks/>
          </p:cNvGrpSpPr>
          <p:nvPr/>
        </p:nvGrpSpPr>
        <p:grpSpPr bwMode="auto">
          <a:xfrm>
            <a:off x="3076575" y="5641975"/>
            <a:ext cx="590550" cy="430213"/>
            <a:chOff x="3120" y="2880"/>
            <a:chExt cx="144" cy="96"/>
          </a:xfrm>
        </p:grpSpPr>
        <p:sp>
          <p:nvSpPr>
            <p:cNvPr id="44124" name="Oval 5">
              <a:extLst>
                <a:ext uri="{FF2B5EF4-FFF2-40B4-BE49-F238E27FC236}">
                  <a16:creationId xmlns:a16="http://schemas.microsoft.com/office/drawing/2014/main" id="{D1AD73D7-AF98-3F46-881E-7BAE907D81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920"/>
              <a:ext cx="144" cy="56"/>
            </a:xfrm>
            <a:prstGeom prst="ellipse">
              <a:avLst/>
            </a:prstGeom>
            <a:solidFill>
              <a:srgbClr val="FF0000"/>
            </a:solidFill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4125" name="Rectangle 6">
              <a:extLst>
                <a:ext uri="{FF2B5EF4-FFF2-40B4-BE49-F238E27FC236}">
                  <a16:creationId xmlns:a16="http://schemas.microsoft.com/office/drawing/2014/main" id="{E3461E53-5967-FD41-AF8D-EA13B55BBD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909"/>
              <a:ext cx="144" cy="39"/>
            </a:xfrm>
            <a:prstGeom prst="rect">
              <a:avLst/>
            </a:prstGeom>
            <a:solidFill>
              <a:srgbClr val="0078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4126" name="Rectangle 7">
              <a:extLst>
                <a:ext uri="{FF2B5EF4-FFF2-40B4-BE49-F238E27FC236}">
                  <a16:creationId xmlns:a16="http://schemas.microsoft.com/office/drawing/2014/main" id="{3106EC8C-A973-AA46-AB1E-F67D2517B1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909"/>
              <a:ext cx="144" cy="3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4127" name="Oval 8">
              <a:extLst>
                <a:ext uri="{FF2B5EF4-FFF2-40B4-BE49-F238E27FC236}">
                  <a16:creationId xmlns:a16="http://schemas.microsoft.com/office/drawing/2014/main" id="{76912591-7193-3944-B7BF-9AB0AC9243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880"/>
              <a:ext cx="144" cy="56"/>
            </a:xfrm>
            <a:prstGeom prst="ellipse">
              <a:avLst/>
            </a:prstGeom>
            <a:solidFill>
              <a:srgbClr val="FF0000"/>
            </a:solidFill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44128" name="Group 9">
              <a:extLst>
                <a:ext uri="{FF2B5EF4-FFF2-40B4-BE49-F238E27FC236}">
                  <a16:creationId xmlns:a16="http://schemas.microsoft.com/office/drawing/2014/main" id="{11D40192-2181-FC4C-8E23-491193B3F9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41" y="2886"/>
              <a:ext cx="100" cy="43"/>
              <a:chOff x="6839" y="9479"/>
              <a:chExt cx="253" cy="119"/>
            </a:xfrm>
          </p:grpSpPr>
          <p:grpSp>
            <p:nvGrpSpPr>
              <p:cNvPr id="44131" name="Group 10">
                <a:extLst>
                  <a:ext uri="{FF2B5EF4-FFF2-40B4-BE49-F238E27FC236}">
                    <a16:creationId xmlns:a16="http://schemas.microsoft.com/office/drawing/2014/main" id="{E3B13151-DBCB-F44A-989B-51B4A32A873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839" y="9479"/>
                <a:ext cx="251" cy="116"/>
                <a:chOff x="6839" y="9479"/>
                <a:chExt cx="251" cy="116"/>
              </a:xfrm>
            </p:grpSpPr>
            <p:sp>
              <p:nvSpPr>
                <p:cNvPr id="44141" name="Freeform 11">
                  <a:extLst>
                    <a:ext uri="{FF2B5EF4-FFF2-40B4-BE49-F238E27FC236}">
                      <a16:creationId xmlns:a16="http://schemas.microsoft.com/office/drawing/2014/main" id="{C46F4426-72E8-9D49-AE25-7C495C8F06E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70" y="9482"/>
                  <a:ext cx="120" cy="49"/>
                </a:xfrm>
                <a:custGeom>
                  <a:avLst/>
                  <a:gdLst>
                    <a:gd name="T0" fmla="*/ 0 w 479"/>
                    <a:gd name="T1" fmla="*/ 0 h 148"/>
                    <a:gd name="T2" fmla="*/ 0 w 479"/>
                    <a:gd name="T3" fmla="*/ 0 h 148"/>
                    <a:gd name="T4" fmla="*/ 0 w 479"/>
                    <a:gd name="T5" fmla="*/ 0 h 148"/>
                    <a:gd name="T6" fmla="*/ 0 w 479"/>
                    <a:gd name="T7" fmla="*/ 0 h 148"/>
                    <a:gd name="T8" fmla="*/ 0 w 479"/>
                    <a:gd name="T9" fmla="*/ 0 h 148"/>
                    <a:gd name="T10" fmla="*/ 0 w 479"/>
                    <a:gd name="T11" fmla="*/ 0 h 148"/>
                    <a:gd name="T12" fmla="*/ 0 w 479"/>
                    <a:gd name="T13" fmla="*/ 0 h 148"/>
                    <a:gd name="T14" fmla="*/ 0 w 479"/>
                    <a:gd name="T15" fmla="*/ 0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8"/>
                    <a:gd name="T26" fmla="*/ 479 w 479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8">
                      <a:moveTo>
                        <a:pt x="0" y="115"/>
                      </a:moveTo>
                      <a:lnTo>
                        <a:pt x="106" y="148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142" name="Freeform 12">
                  <a:extLst>
                    <a:ext uri="{FF2B5EF4-FFF2-40B4-BE49-F238E27FC236}">
                      <a16:creationId xmlns:a16="http://schemas.microsoft.com/office/drawing/2014/main" id="{BA8D9736-B7AD-0647-AC99-5E57E7BE95B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70" y="9482"/>
                  <a:ext cx="120" cy="49"/>
                </a:xfrm>
                <a:custGeom>
                  <a:avLst/>
                  <a:gdLst>
                    <a:gd name="T0" fmla="*/ 0 w 479"/>
                    <a:gd name="T1" fmla="*/ 0 h 148"/>
                    <a:gd name="T2" fmla="*/ 0 w 479"/>
                    <a:gd name="T3" fmla="*/ 0 h 148"/>
                    <a:gd name="T4" fmla="*/ 0 w 479"/>
                    <a:gd name="T5" fmla="*/ 0 h 148"/>
                    <a:gd name="T6" fmla="*/ 0 w 479"/>
                    <a:gd name="T7" fmla="*/ 0 h 148"/>
                    <a:gd name="T8" fmla="*/ 0 w 479"/>
                    <a:gd name="T9" fmla="*/ 0 h 148"/>
                    <a:gd name="T10" fmla="*/ 0 w 479"/>
                    <a:gd name="T11" fmla="*/ 0 h 148"/>
                    <a:gd name="T12" fmla="*/ 0 w 479"/>
                    <a:gd name="T13" fmla="*/ 0 h 148"/>
                    <a:gd name="T14" fmla="*/ 0 w 479"/>
                    <a:gd name="T15" fmla="*/ 0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8"/>
                    <a:gd name="T26" fmla="*/ 479 w 479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8">
                      <a:moveTo>
                        <a:pt x="0" y="115"/>
                      </a:moveTo>
                      <a:lnTo>
                        <a:pt x="106" y="148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143" name="Freeform 13">
                  <a:extLst>
                    <a:ext uri="{FF2B5EF4-FFF2-40B4-BE49-F238E27FC236}">
                      <a16:creationId xmlns:a16="http://schemas.microsoft.com/office/drawing/2014/main" id="{7900D9C1-BB7A-2344-8E66-D6C47AF276A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39" y="9540"/>
                  <a:ext cx="120" cy="52"/>
                </a:xfrm>
                <a:custGeom>
                  <a:avLst/>
                  <a:gdLst>
                    <a:gd name="T0" fmla="*/ 0 w 480"/>
                    <a:gd name="T1" fmla="*/ 0 h 158"/>
                    <a:gd name="T2" fmla="*/ 0 w 480"/>
                    <a:gd name="T3" fmla="*/ 0 h 158"/>
                    <a:gd name="T4" fmla="*/ 0 w 480"/>
                    <a:gd name="T5" fmla="*/ 0 h 158"/>
                    <a:gd name="T6" fmla="*/ 0 w 480"/>
                    <a:gd name="T7" fmla="*/ 0 h 158"/>
                    <a:gd name="T8" fmla="*/ 0 w 480"/>
                    <a:gd name="T9" fmla="*/ 0 h 158"/>
                    <a:gd name="T10" fmla="*/ 0 w 480"/>
                    <a:gd name="T11" fmla="*/ 0 h 158"/>
                    <a:gd name="T12" fmla="*/ 0 w 480"/>
                    <a:gd name="T13" fmla="*/ 0 h 158"/>
                    <a:gd name="T14" fmla="*/ 0 w 480"/>
                    <a:gd name="T15" fmla="*/ 0 h 15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80"/>
                    <a:gd name="T25" fmla="*/ 0 h 158"/>
                    <a:gd name="T26" fmla="*/ 480 w 480"/>
                    <a:gd name="T27" fmla="*/ 158 h 15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80" h="158">
                      <a:moveTo>
                        <a:pt x="480" y="34"/>
                      </a:moveTo>
                      <a:lnTo>
                        <a:pt x="373" y="0"/>
                      </a:lnTo>
                      <a:lnTo>
                        <a:pt x="125" y="100"/>
                      </a:lnTo>
                      <a:lnTo>
                        <a:pt x="0" y="67"/>
                      </a:lnTo>
                      <a:lnTo>
                        <a:pt x="62" y="158"/>
                      </a:lnTo>
                      <a:lnTo>
                        <a:pt x="373" y="158"/>
                      </a:lnTo>
                      <a:lnTo>
                        <a:pt x="240" y="125"/>
                      </a:lnTo>
                      <a:lnTo>
                        <a:pt x="48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144" name="Freeform 14">
                  <a:extLst>
                    <a:ext uri="{FF2B5EF4-FFF2-40B4-BE49-F238E27FC236}">
                      <a16:creationId xmlns:a16="http://schemas.microsoft.com/office/drawing/2014/main" id="{F32FF9F0-DAF4-774C-BFF9-46D324E3C78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39" y="9540"/>
                  <a:ext cx="120" cy="52"/>
                </a:xfrm>
                <a:custGeom>
                  <a:avLst/>
                  <a:gdLst>
                    <a:gd name="T0" fmla="*/ 0 w 480"/>
                    <a:gd name="T1" fmla="*/ 0 h 158"/>
                    <a:gd name="T2" fmla="*/ 0 w 480"/>
                    <a:gd name="T3" fmla="*/ 0 h 158"/>
                    <a:gd name="T4" fmla="*/ 0 w 480"/>
                    <a:gd name="T5" fmla="*/ 0 h 158"/>
                    <a:gd name="T6" fmla="*/ 0 w 480"/>
                    <a:gd name="T7" fmla="*/ 0 h 158"/>
                    <a:gd name="T8" fmla="*/ 0 w 480"/>
                    <a:gd name="T9" fmla="*/ 0 h 158"/>
                    <a:gd name="T10" fmla="*/ 0 w 480"/>
                    <a:gd name="T11" fmla="*/ 0 h 158"/>
                    <a:gd name="T12" fmla="*/ 0 w 480"/>
                    <a:gd name="T13" fmla="*/ 0 h 158"/>
                    <a:gd name="T14" fmla="*/ 0 w 480"/>
                    <a:gd name="T15" fmla="*/ 0 h 15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80"/>
                    <a:gd name="T25" fmla="*/ 0 h 158"/>
                    <a:gd name="T26" fmla="*/ 480 w 480"/>
                    <a:gd name="T27" fmla="*/ 158 h 15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80" h="158">
                      <a:moveTo>
                        <a:pt x="480" y="34"/>
                      </a:moveTo>
                      <a:lnTo>
                        <a:pt x="373" y="0"/>
                      </a:lnTo>
                      <a:lnTo>
                        <a:pt x="125" y="100"/>
                      </a:lnTo>
                      <a:lnTo>
                        <a:pt x="0" y="67"/>
                      </a:lnTo>
                      <a:lnTo>
                        <a:pt x="62" y="158"/>
                      </a:lnTo>
                      <a:lnTo>
                        <a:pt x="373" y="158"/>
                      </a:lnTo>
                      <a:lnTo>
                        <a:pt x="240" y="125"/>
                      </a:lnTo>
                      <a:lnTo>
                        <a:pt x="48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145" name="Freeform 15">
                  <a:extLst>
                    <a:ext uri="{FF2B5EF4-FFF2-40B4-BE49-F238E27FC236}">
                      <a16:creationId xmlns:a16="http://schemas.microsoft.com/office/drawing/2014/main" id="{468BCA02-4B11-6744-A336-9C929C2383E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46" y="9479"/>
                  <a:ext cx="120" cy="50"/>
                </a:xfrm>
                <a:custGeom>
                  <a:avLst/>
                  <a:gdLst>
                    <a:gd name="T0" fmla="*/ 0 w 479"/>
                    <a:gd name="T1" fmla="*/ 0 h 149"/>
                    <a:gd name="T2" fmla="*/ 0 w 479"/>
                    <a:gd name="T3" fmla="*/ 0 h 149"/>
                    <a:gd name="T4" fmla="*/ 0 w 479"/>
                    <a:gd name="T5" fmla="*/ 0 h 149"/>
                    <a:gd name="T6" fmla="*/ 0 w 479"/>
                    <a:gd name="T7" fmla="*/ 0 h 149"/>
                    <a:gd name="T8" fmla="*/ 0 w 479"/>
                    <a:gd name="T9" fmla="*/ 0 h 149"/>
                    <a:gd name="T10" fmla="*/ 0 w 479"/>
                    <a:gd name="T11" fmla="*/ 0 h 149"/>
                    <a:gd name="T12" fmla="*/ 0 w 479"/>
                    <a:gd name="T13" fmla="*/ 0 h 149"/>
                    <a:gd name="T14" fmla="*/ 0 w 479"/>
                    <a:gd name="T15" fmla="*/ 0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9"/>
                    <a:gd name="T26" fmla="*/ 479 w 479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9">
                      <a:moveTo>
                        <a:pt x="0" y="34"/>
                      </a:moveTo>
                      <a:lnTo>
                        <a:pt x="107" y="0"/>
                      </a:lnTo>
                      <a:lnTo>
                        <a:pt x="364" y="91"/>
                      </a:lnTo>
                      <a:lnTo>
                        <a:pt x="479" y="67"/>
                      </a:lnTo>
                      <a:lnTo>
                        <a:pt x="418" y="149"/>
                      </a:lnTo>
                      <a:lnTo>
                        <a:pt x="115" y="149"/>
                      </a:lnTo>
                      <a:lnTo>
                        <a:pt x="240" y="124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146" name="Freeform 16">
                  <a:extLst>
                    <a:ext uri="{FF2B5EF4-FFF2-40B4-BE49-F238E27FC236}">
                      <a16:creationId xmlns:a16="http://schemas.microsoft.com/office/drawing/2014/main" id="{ED4EB0B3-709E-3947-8447-F12BEDDEED4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46" y="9479"/>
                  <a:ext cx="120" cy="50"/>
                </a:xfrm>
                <a:custGeom>
                  <a:avLst/>
                  <a:gdLst>
                    <a:gd name="T0" fmla="*/ 0 w 479"/>
                    <a:gd name="T1" fmla="*/ 0 h 149"/>
                    <a:gd name="T2" fmla="*/ 0 w 479"/>
                    <a:gd name="T3" fmla="*/ 0 h 149"/>
                    <a:gd name="T4" fmla="*/ 0 w 479"/>
                    <a:gd name="T5" fmla="*/ 0 h 149"/>
                    <a:gd name="T6" fmla="*/ 0 w 479"/>
                    <a:gd name="T7" fmla="*/ 0 h 149"/>
                    <a:gd name="T8" fmla="*/ 0 w 479"/>
                    <a:gd name="T9" fmla="*/ 0 h 149"/>
                    <a:gd name="T10" fmla="*/ 0 w 479"/>
                    <a:gd name="T11" fmla="*/ 0 h 149"/>
                    <a:gd name="T12" fmla="*/ 0 w 479"/>
                    <a:gd name="T13" fmla="*/ 0 h 149"/>
                    <a:gd name="T14" fmla="*/ 0 w 479"/>
                    <a:gd name="T15" fmla="*/ 0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9"/>
                    <a:gd name="T26" fmla="*/ 479 w 479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9">
                      <a:moveTo>
                        <a:pt x="0" y="34"/>
                      </a:moveTo>
                      <a:lnTo>
                        <a:pt x="107" y="0"/>
                      </a:lnTo>
                      <a:lnTo>
                        <a:pt x="364" y="91"/>
                      </a:lnTo>
                      <a:lnTo>
                        <a:pt x="479" y="67"/>
                      </a:lnTo>
                      <a:lnTo>
                        <a:pt x="418" y="149"/>
                      </a:lnTo>
                      <a:lnTo>
                        <a:pt x="115" y="149"/>
                      </a:lnTo>
                      <a:lnTo>
                        <a:pt x="240" y="124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147" name="Freeform 17">
                  <a:extLst>
                    <a:ext uri="{FF2B5EF4-FFF2-40B4-BE49-F238E27FC236}">
                      <a16:creationId xmlns:a16="http://schemas.microsoft.com/office/drawing/2014/main" id="{A695E70F-721E-8149-ABA0-5F8B847825D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66" y="9545"/>
                  <a:ext cx="119" cy="50"/>
                </a:xfrm>
                <a:custGeom>
                  <a:avLst/>
                  <a:gdLst>
                    <a:gd name="T0" fmla="*/ 0 w 478"/>
                    <a:gd name="T1" fmla="*/ 0 h 148"/>
                    <a:gd name="T2" fmla="*/ 0 w 478"/>
                    <a:gd name="T3" fmla="*/ 0 h 148"/>
                    <a:gd name="T4" fmla="*/ 0 w 478"/>
                    <a:gd name="T5" fmla="*/ 0 h 148"/>
                    <a:gd name="T6" fmla="*/ 0 w 478"/>
                    <a:gd name="T7" fmla="*/ 0 h 148"/>
                    <a:gd name="T8" fmla="*/ 0 w 478"/>
                    <a:gd name="T9" fmla="*/ 0 h 148"/>
                    <a:gd name="T10" fmla="*/ 0 w 478"/>
                    <a:gd name="T11" fmla="*/ 0 h 148"/>
                    <a:gd name="T12" fmla="*/ 0 w 478"/>
                    <a:gd name="T13" fmla="*/ 0 h 148"/>
                    <a:gd name="T14" fmla="*/ 0 w 478"/>
                    <a:gd name="T15" fmla="*/ 0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8"/>
                    <a:gd name="T25" fmla="*/ 0 h 148"/>
                    <a:gd name="T26" fmla="*/ 478 w 478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8" h="148">
                      <a:moveTo>
                        <a:pt x="478" y="116"/>
                      </a:moveTo>
                      <a:lnTo>
                        <a:pt x="372" y="148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148" name="Freeform 18">
                  <a:extLst>
                    <a:ext uri="{FF2B5EF4-FFF2-40B4-BE49-F238E27FC236}">
                      <a16:creationId xmlns:a16="http://schemas.microsoft.com/office/drawing/2014/main" id="{905E6817-D570-4A4A-BCFD-A6275870CEE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66" y="9545"/>
                  <a:ext cx="119" cy="50"/>
                </a:xfrm>
                <a:custGeom>
                  <a:avLst/>
                  <a:gdLst>
                    <a:gd name="T0" fmla="*/ 0 w 478"/>
                    <a:gd name="T1" fmla="*/ 0 h 148"/>
                    <a:gd name="T2" fmla="*/ 0 w 478"/>
                    <a:gd name="T3" fmla="*/ 0 h 148"/>
                    <a:gd name="T4" fmla="*/ 0 w 478"/>
                    <a:gd name="T5" fmla="*/ 0 h 148"/>
                    <a:gd name="T6" fmla="*/ 0 w 478"/>
                    <a:gd name="T7" fmla="*/ 0 h 148"/>
                    <a:gd name="T8" fmla="*/ 0 w 478"/>
                    <a:gd name="T9" fmla="*/ 0 h 148"/>
                    <a:gd name="T10" fmla="*/ 0 w 478"/>
                    <a:gd name="T11" fmla="*/ 0 h 148"/>
                    <a:gd name="T12" fmla="*/ 0 w 478"/>
                    <a:gd name="T13" fmla="*/ 0 h 148"/>
                    <a:gd name="T14" fmla="*/ 0 w 478"/>
                    <a:gd name="T15" fmla="*/ 0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8"/>
                    <a:gd name="T25" fmla="*/ 0 h 148"/>
                    <a:gd name="T26" fmla="*/ 478 w 478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8" h="148">
                      <a:moveTo>
                        <a:pt x="478" y="116"/>
                      </a:moveTo>
                      <a:lnTo>
                        <a:pt x="372" y="148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44132" name="Group 19">
                <a:extLst>
                  <a:ext uri="{FF2B5EF4-FFF2-40B4-BE49-F238E27FC236}">
                    <a16:creationId xmlns:a16="http://schemas.microsoft.com/office/drawing/2014/main" id="{41002F24-AE97-C349-87EA-B2FF56CA77A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842" y="9482"/>
                <a:ext cx="250" cy="116"/>
                <a:chOff x="6842" y="9482"/>
                <a:chExt cx="250" cy="116"/>
              </a:xfrm>
            </p:grpSpPr>
            <p:sp>
              <p:nvSpPr>
                <p:cNvPr id="44133" name="Freeform 20">
                  <a:extLst>
                    <a:ext uri="{FF2B5EF4-FFF2-40B4-BE49-F238E27FC236}">
                      <a16:creationId xmlns:a16="http://schemas.microsoft.com/office/drawing/2014/main" id="{F0334FD6-B266-D846-97E8-10F04B9419A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72" y="9485"/>
                  <a:ext cx="120" cy="49"/>
                </a:xfrm>
                <a:custGeom>
                  <a:avLst/>
                  <a:gdLst>
                    <a:gd name="T0" fmla="*/ 0 w 479"/>
                    <a:gd name="T1" fmla="*/ 0 h 149"/>
                    <a:gd name="T2" fmla="*/ 0 w 479"/>
                    <a:gd name="T3" fmla="*/ 0 h 149"/>
                    <a:gd name="T4" fmla="*/ 0 w 479"/>
                    <a:gd name="T5" fmla="*/ 0 h 149"/>
                    <a:gd name="T6" fmla="*/ 0 w 479"/>
                    <a:gd name="T7" fmla="*/ 0 h 149"/>
                    <a:gd name="T8" fmla="*/ 0 w 479"/>
                    <a:gd name="T9" fmla="*/ 0 h 149"/>
                    <a:gd name="T10" fmla="*/ 0 w 479"/>
                    <a:gd name="T11" fmla="*/ 0 h 149"/>
                    <a:gd name="T12" fmla="*/ 0 w 479"/>
                    <a:gd name="T13" fmla="*/ 0 h 149"/>
                    <a:gd name="T14" fmla="*/ 0 w 479"/>
                    <a:gd name="T15" fmla="*/ 0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9"/>
                    <a:gd name="T26" fmla="*/ 479 w 479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9">
                      <a:moveTo>
                        <a:pt x="0" y="115"/>
                      </a:moveTo>
                      <a:lnTo>
                        <a:pt x="106" y="149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134" name="Freeform 21">
                  <a:extLst>
                    <a:ext uri="{FF2B5EF4-FFF2-40B4-BE49-F238E27FC236}">
                      <a16:creationId xmlns:a16="http://schemas.microsoft.com/office/drawing/2014/main" id="{B5AE74EC-6891-0945-87F1-8A3B38E5713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72" y="9485"/>
                  <a:ext cx="120" cy="49"/>
                </a:xfrm>
                <a:custGeom>
                  <a:avLst/>
                  <a:gdLst>
                    <a:gd name="T0" fmla="*/ 0 w 479"/>
                    <a:gd name="T1" fmla="*/ 0 h 149"/>
                    <a:gd name="T2" fmla="*/ 0 w 479"/>
                    <a:gd name="T3" fmla="*/ 0 h 149"/>
                    <a:gd name="T4" fmla="*/ 0 w 479"/>
                    <a:gd name="T5" fmla="*/ 0 h 149"/>
                    <a:gd name="T6" fmla="*/ 0 w 479"/>
                    <a:gd name="T7" fmla="*/ 0 h 149"/>
                    <a:gd name="T8" fmla="*/ 0 w 479"/>
                    <a:gd name="T9" fmla="*/ 0 h 149"/>
                    <a:gd name="T10" fmla="*/ 0 w 479"/>
                    <a:gd name="T11" fmla="*/ 0 h 149"/>
                    <a:gd name="T12" fmla="*/ 0 w 479"/>
                    <a:gd name="T13" fmla="*/ 0 h 149"/>
                    <a:gd name="T14" fmla="*/ 0 w 479"/>
                    <a:gd name="T15" fmla="*/ 0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9"/>
                    <a:gd name="T26" fmla="*/ 479 w 479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9">
                      <a:moveTo>
                        <a:pt x="0" y="115"/>
                      </a:moveTo>
                      <a:lnTo>
                        <a:pt x="106" y="149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135" name="Freeform 22">
                  <a:extLst>
                    <a:ext uri="{FF2B5EF4-FFF2-40B4-BE49-F238E27FC236}">
                      <a16:creationId xmlns:a16="http://schemas.microsoft.com/office/drawing/2014/main" id="{34F79051-FDBF-F34E-8548-DD642ACF334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42" y="9543"/>
                  <a:ext cx="120" cy="52"/>
                </a:xfrm>
                <a:custGeom>
                  <a:avLst/>
                  <a:gdLst>
                    <a:gd name="T0" fmla="*/ 0 w 480"/>
                    <a:gd name="T1" fmla="*/ 0 h 156"/>
                    <a:gd name="T2" fmla="*/ 0 w 480"/>
                    <a:gd name="T3" fmla="*/ 0 h 156"/>
                    <a:gd name="T4" fmla="*/ 0 w 480"/>
                    <a:gd name="T5" fmla="*/ 0 h 156"/>
                    <a:gd name="T6" fmla="*/ 0 w 480"/>
                    <a:gd name="T7" fmla="*/ 0 h 156"/>
                    <a:gd name="T8" fmla="*/ 0 w 480"/>
                    <a:gd name="T9" fmla="*/ 0 h 156"/>
                    <a:gd name="T10" fmla="*/ 0 w 480"/>
                    <a:gd name="T11" fmla="*/ 0 h 156"/>
                    <a:gd name="T12" fmla="*/ 0 w 480"/>
                    <a:gd name="T13" fmla="*/ 0 h 156"/>
                    <a:gd name="T14" fmla="*/ 0 w 480"/>
                    <a:gd name="T15" fmla="*/ 0 h 15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80"/>
                    <a:gd name="T25" fmla="*/ 0 h 156"/>
                    <a:gd name="T26" fmla="*/ 480 w 480"/>
                    <a:gd name="T27" fmla="*/ 156 h 15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80" h="156">
                      <a:moveTo>
                        <a:pt x="480" y="33"/>
                      </a:moveTo>
                      <a:lnTo>
                        <a:pt x="373" y="0"/>
                      </a:lnTo>
                      <a:lnTo>
                        <a:pt x="125" y="99"/>
                      </a:lnTo>
                      <a:lnTo>
                        <a:pt x="0" y="66"/>
                      </a:lnTo>
                      <a:lnTo>
                        <a:pt x="62" y="156"/>
                      </a:lnTo>
                      <a:lnTo>
                        <a:pt x="373" y="156"/>
                      </a:lnTo>
                      <a:lnTo>
                        <a:pt x="240" y="124"/>
                      </a:lnTo>
                      <a:lnTo>
                        <a:pt x="48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136" name="Freeform 23">
                  <a:extLst>
                    <a:ext uri="{FF2B5EF4-FFF2-40B4-BE49-F238E27FC236}">
                      <a16:creationId xmlns:a16="http://schemas.microsoft.com/office/drawing/2014/main" id="{B43D3963-8AB1-3244-9F99-A3A30173838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42" y="9543"/>
                  <a:ext cx="120" cy="52"/>
                </a:xfrm>
                <a:custGeom>
                  <a:avLst/>
                  <a:gdLst>
                    <a:gd name="T0" fmla="*/ 0 w 480"/>
                    <a:gd name="T1" fmla="*/ 0 h 156"/>
                    <a:gd name="T2" fmla="*/ 0 w 480"/>
                    <a:gd name="T3" fmla="*/ 0 h 156"/>
                    <a:gd name="T4" fmla="*/ 0 w 480"/>
                    <a:gd name="T5" fmla="*/ 0 h 156"/>
                    <a:gd name="T6" fmla="*/ 0 w 480"/>
                    <a:gd name="T7" fmla="*/ 0 h 156"/>
                    <a:gd name="T8" fmla="*/ 0 w 480"/>
                    <a:gd name="T9" fmla="*/ 0 h 156"/>
                    <a:gd name="T10" fmla="*/ 0 w 480"/>
                    <a:gd name="T11" fmla="*/ 0 h 156"/>
                    <a:gd name="T12" fmla="*/ 0 w 480"/>
                    <a:gd name="T13" fmla="*/ 0 h 156"/>
                    <a:gd name="T14" fmla="*/ 0 w 480"/>
                    <a:gd name="T15" fmla="*/ 0 h 15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80"/>
                    <a:gd name="T25" fmla="*/ 0 h 156"/>
                    <a:gd name="T26" fmla="*/ 480 w 480"/>
                    <a:gd name="T27" fmla="*/ 156 h 15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80" h="156">
                      <a:moveTo>
                        <a:pt x="480" y="33"/>
                      </a:moveTo>
                      <a:lnTo>
                        <a:pt x="373" y="0"/>
                      </a:lnTo>
                      <a:lnTo>
                        <a:pt x="125" y="99"/>
                      </a:lnTo>
                      <a:lnTo>
                        <a:pt x="0" y="66"/>
                      </a:lnTo>
                      <a:lnTo>
                        <a:pt x="62" y="156"/>
                      </a:lnTo>
                      <a:lnTo>
                        <a:pt x="373" y="156"/>
                      </a:lnTo>
                      <a:lnTo>
                        <a:pt x="240" y="124"/>
                      </a:lnTo>
                      <a:lnTo>
                        <a:pt x="48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137" name="Freeform 24">
                  <a:extLst>
                    <a:ext uri="{FF2B5EF4-FFF2-40B4-BE49-F238E27FC236}">
                      <a16:creationId xmlns:a16="http://schemas.microsoft.com/office/drawing/2014/main" id="{792E565D-874D-4749-BE60-1E556DFA973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48" y="9482"/>
                  <a:ext cx="120" cy="49"/>
                </a:xfrm>
                <a:custGeom>
                  <a:avLst/>
                  <a:gdLst>
                    <a:gd name="T0" fmla="*/ 0 w 479"/>
                    <a:gd name="T1" fmla="*/ 0 h 148"/>
                    <a:gd name="T2" fmla="*/ 0 w 479"/>
                    <a:gd name="T3" fmla="*/ 0 h 148"/>
                    <a:gd name="T4" fmla="*/ 0 w 479"/>
                    <a:gd name="T5" fmla="*/ 0 h 148"/>
                    <a:gd name="T6" fmla="*/ 0 w 479"/>
                    <a:gd name="T7" fmla="*/ 0 h 148"/>
                    <a:gd name="T8" fmla="*/ 0 w 479"/>
                    <a:gd name="T9" fmla="*/ 0 h 148"/>
                    <a:gd name="T10" fmla="*/ 0 w 479"/>
                    <a:gd name="T11" fmla="*/ 0 h 148"/>
                    <a:gd name="T12" fmla="*/ 0 w 479"/>
                    <a:gd name="T13" fmla="*/ 0 h 148"/>
                    <a:gd name="T14" fmla="*/ 0 w 479"/>
                    <a:gd name="T15" fmla="*/ 0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8"/>
                    <a:gd name="T26" fmla="*/ 479 w 479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8">
                      <a:moveTo>
                        <a:pt x="0" y="33"/>
                      </a:moveTo>
                      <a:lnTo>
                        <a:pt x="106" y="0"/>
                      </a:lnTo>
                      <a:lnTo>
                        <a:pt x="364" y="90"/>
                      </a:lnTo>
                      <a:lnTo>
                        <a:pt x="479" y="66"/>
                      </a:lnTo>
                      <a:lnTo>
                        <a:pt x="417" y="148"/>
                      </a:lnTo>
                      <a:lnTo>
                        <a:pt x="115" y="148"/>
                      </a:lnTo>
                      <a:lnTo>
                        <a:pt x="240" y="123"/>
                      </a:lnTo>
                      <a:lnTo>
                        <a:pt x="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138" name="Freeform 25">
                  <a:extLst>
                    <a:ext uri="{FF2B5EF4-FFF2-40B4-BE49-F238E27FC236}">
                      <a16:creationId xmlns:a16="http://schemas.microsoft.com/office/drawing/2014/main" id="{69947EE3-522C-EC43-A9B8-E148B8AD9CB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48" y="9482"/>
                  <a:ext cx="120" cy="49"/>
                </a:xfrm>
                <a:custGeom>
                  <a:avLst/>
                  <a:gdLst>
                    <a:gd name="T0" fmla="*/ 0 w 479"/>
                    <a:gd name="T1" fmla="*/ 0 h 148"/>
                    <a:gd name="T2" fmla="*/ 0 w 479"/>
                    <a:gd name="T3" fmla="*/ 0 h 148"/>
                    <a:gd name="T4" fmla="*/ 0 w 479"/>
                    <a:gd name="T5" fmla="*/ 0 h 148"/>
                    <a:gd name="T6" fmla="*/ 0 w 479"/>
                    <a:gd name="T7" fmla="*/ 0 h 148"/>
                    <a:gd name="T8" fmla="*/ 0 w 479"/>
                    <a:gd name="T9" fmla="*/ 0 h 148"/>
                    <a:gd name="T10" fmla="*/ 0 w 479"/>
                    <a:gd name="T11" fmla="*/ 0 h 148"/>
                    <a:gd name="T12" fmla="*/ 0 w 479"/>
                    <a:gd name="T13" fmla="*/ 0 h 148"/>
                    <a:gd name="T14" fmla="*/ 0 w 479"/>
                    <a:gd name="T15" fmla="*/ 0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8"/>
                    <a:gd name="T26" fmla="*/ 479 w 479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8">
                      <a:moveTo>
                        <a:pt x="0" y="33"/>
                      </a:moveTo>
                      <a:lnTo>
                        <a:pt x="106" y="0"/>
                      </a:lnTo>
                      <a:lnTo>
                        <a:pt x="364" y="90"/>
                      </a:lnTo>
                      <a:lnTo>
                        <a:pt x="479" y="66"/>
                      </a:lnTo>
                      <a:lnTo>
                        <a:pt x="417" y="148"/>
                      </a:lnTo>
                      <a:lnTo>
                        <a:pt x="115" y="148"/>
                      </a:lnTo>
                      <a:lnTo>
                        <a:pt x="240" y="123"/>
                      </a:lnTo>
                      <a:lnTo>
                        <a:pt x="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139" name="Freeform 26">
                  <a:extLst>
                    <a:ext uri="{FF2B5EF4-FFF2-40B4-BE49-F238E27FC236}">
                      <a16:creationId xmlns:a16="http://schemas.microsoft.com/office/drawing/2014/main" id="{211ACEED-CE94-F94C-B4C5-BFCDB36799D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68" y="9548"/>
                  <a:ext cx="120" cy="50"/>
                </a:xfrm>
                <a:custGeom>
                  <a:avLst/>
                  <a:gdLst>
                    <a:gd name="T0" fmla="*/ 0 w 478"/>
                    <a:gd name="T1" fmla="*/ 0 h 149"/>
                    <a:gd name="T2" fmla="*/ 0 w 478"/>
                    <a:gd name="T3" fmla="*/ 0 h 149"/>
                    <a:gd name="T4" fmla="*/ 0 w 478"/>
                    <a:gd name="T5" fmla="*/ 0 h 149"/>
                    <a:gd name="T6" fmla="*/ 0 w 478"/>
                    <a:gd name="T7" fmla="*/ 0 h 149"/>
                    <a:gd name="T8" fmla="*/ 0 w 478"/>
                    <a:gd name="T9" fmla="*/ 0 h 149"/>
                    <a:gd name="T10" fmla="*/ 0 w 478"/>
                    <a:gd name="T11" fmla="*/ 0 h 149"/>
                    <a:gd name="T12" fmla="*/ 0 w 478"/>
                    <a:gd name="T13" fmla="*/ 0 h 149"/>
                    <a:gd name="T14" fmla="*/ 0 w 478"/>
                    <a:gd name="T15" fmla="*/ 0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8"/>
                    <a:gd name="T25" fmla="*/ 0 h 149"/>
                    <a:gd name="T26" fmla="*/ 478 w 478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8" h="149">
                      <a:moveTo>
                        <a:pt x="478" y="117"/>
                      </a:moveTo>
                      <a:lnTo>
                        <a:pt x="372" y="149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140" name="Freeform 27">
                  <a:extLst>
                    <a:ext uri="{FF2B5EF4-FFF2-40B4-BE49-F238E27FC236}">
                      <a16:creationId xmlns:a16="http://schemas.microsoft.com/office/drawing/2014/main" id="{5A3F0D2E-68EB-1447-A1E7-C27C21F62B4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68" y="9548"/>
                  <a:ext cx="120" cy="50"/>
                </a:xfrm>
                <a:custGeom>
                  <a:avLst/>
                  <a:gdLst>
                    <a:gd name="T0" fmla="*/ 0 w 478"/>
                    <a:gd name="T1" fmla="*/ 0 h 149"/>
                    <a:gd name="T2" fmla="*/ 0 w 478"/>
                    <a:gd name="T3" fmla="*/ 0 h 149"/>
                    <a:gd name="T4" fmla="*/ 0 w 478"/>
                    <a:gd name="T5" fmla="*/ 0 h 149"/>
                    <a:gd name="T6" fmla="*/ 0 w 478"/>
                    <a:gd name="T7" fmla="*/ 0 h 149"/>
                    <a:gd name="T8" fmla="*/ 0 w 478"/>
                    <a:gd name="T9" fmla="*/ 0 h 149"/>
                    <a:gd name="T10" fmla="*/ 0 w 478"/>
                    <a:gd name="T11" fmla="*/ 0 h 149"/>
                    <a:gd name="T12" fmla="*/ 0 w 478"/>
                    <a:gd name="T13" fmla="*/ 0 h 149"/>
                    <a:gd name="T14" fmla="*/ 0 w 478"/>
                    <a:gd name="T15" fmla="*/ 0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8"/>
                    <a:gd name="T25" fmla="*/ 0 h 149"/>
                    <a:gd name="T26" fmla="*/ 478 w 478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8" h="149">
                      <a:moveTo>
                        <a:pt x="478" y="117"/>
                      </a:moveTo>
                      <a:lnTo>
                        <a:pt x="372" y="149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</p:grpSp>
        <p:sp>
          <p:nvSpPr>
            <p:cNvPr id="44129" name="Line 28">
              <a:extLst>
                <a:ext uri="{FF2B5EF4-FFF2-40B4-BE49-F238E27FC236}">
                  <a16:creationId xmlns:a16="http://schemas.microsoft.com/office/drawing/2014/main" id="{ECE58BB4-72DE-A14A-B2DA-A2F469F825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2908"/>
              <a:ext cx="0" cy="39"/>
            </a:xfrm>
            <a:prstGeom prst="line">
              <a:avLst/>
            </a:prstGeom>
            <a:noFill/>
            <a:ln w="1270">
              <a:solidFill>
                <a:srgbClr val="AAE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30" name="Line 29">
              <a:extLst>
                <a:ext uri="{FF2B5EF4-FFF2-40B4-BE49-F238E27FC236}">
                  <a16:creationId xmlns:a16="http://schemas.microsoft.com/office/drawing/2014/main" id="{C6E5ACAF-BAD2-014E-A0B3-29946832D4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4" y="2908"/>
              <a:ext cx="0" cy="39"/>
            </a:xfrm>
            <a:prstGeom prst="line">
              <a:avLst/>
            </a:prstGeom>
            <a:noFill/>
            <a:ln w="1270">
              <a:solidFill>
                <a:srgbClr val="AAE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4039" name="Group 30">
            <a:extLst>
              <a:ext uri="{FF2B5EF4-FFF2-40B4-BE49-F238E27FC236}">
                <a16:creationId xmlns:a16="http://schemas.microsoft.com/office/drawing/2014/main" id="{A3E98879-2141-0544-9A96-724D5B2C9914}"/>
              </a:ext>
            </a:extLst>
          </p:cNvPr>
          <p:cNvGrpSpPr>
            <a:grpSpLocks/>
          </p:cNvGrpSpPr>
          <p:nvPr/>
        </p:nvGrpSpPr>
        <p:grpSpPr bwMode="auto">
          <a:xfrm>
            <a:off x="1230313" y="5641975"/>
            <a:ext cx="590550" cy="430213"/>
            <a:chOff x="3120" y="2880"/>
            <a:chExt cx="144" cy="96"/>
          </a:xfrm>
        </p:grpSpPr>
        <p:sp>
          <p:nvSpPr>
            <p:cNvPr id="44099" name="Oval 31">
              <a:extLst>
                <a:ext uri="{FF2B5EF4-FFF2-40B4-BE49-F238E27FC236}">
                  <a16:creationId xmlns:a16="http://schemas.microsoft.com/office/drawing/2014/main" id="{F022D524-6E1E-1545-996D-C2592690E0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920"/>
              <a:ext cx="144" cy="56"/>
            </a:xfrm>
            <a:prstGeom prst="ellipse">
              <a:avLst/>
            </a:prstGeom>
            <a:solidFill>
              <a:srgbClr val="FF0000"/>
            </a:solidFill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4100" name="Rectangle 32">
              <a:extLst>
                <a:ext uri="{FF2B5EF4-FFF2-40B4-BE49-F238E27FC236}">
                  <a16:creationId xmlns:a16="http://schemas.microsoft.com/office/drawing/2014/main" id="{9840A0ED-FAC4-C648-8919-4FABCD5AE9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909"/>
              <a:ext cx="144" cy="39"/>
            </a:xfrm>
            <a:prstGeom prst="rect">
              <a:avLst/>
            </a:prstGeom>
            <a:solidFill>
              <a:srgbClr val="0078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4101" name="Rectangle 33">
              <a:extLst>
                <a:ext uri="{FF2B5EF4-FFF2-40B4-BE49-F238E27FC236}">
                  <a16:creationId xmlns:a16="http://schemas.microsoft.com/office/drawing/2014/main" id="{E0463F49-597D-C149-A6AE-B71D48E0BC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909"/>
              <a:ext cx="144" cy="3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4102" name="Oval 34">
              <a:extLst>
                <a:ext uri="{FF2B5EF4-FFF2-40B4-BE49-F238E27FC236}">
                  <a16:creationId xmlns:a16="http://schemas.microsoft.com/office/drawing/2014/main" id="{C9DBBD34-E718-7C4D-B5DF-97839D8F97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880"/>
              <a:ext cx="144" cy="56"/>
            </a:xfrm>
            <a:prstGeom prst="ellipse">
              <a:avLst/>
            </a:prstGeom>
            <a:solidFill>
              <a:srgbClr val="FF0000"/>
            </a:solidFill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44103" name="Group 35">
              <a:extLst>
                <a:ext uri="{FF2B5EF4-FFF2-40B4-BE49-F238E27FC236}">
                  <a16:creationId xmlns:a16="http://schemas.microsoft.com/office/drawing/2014/main" id="{193D4C52-FCA0-BE4E-ADFA-9E2624F4EB8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41" y="2886"/>
              <a:ext cx="100" cy="43"/>
              <a:chOff x="6839" y="9479"/>
              <a:chExt cx="253" cy="119"/>
            </a:xfrm>
          </p:grpSpPr>
          <p:grpSp>
            <p:nvGrpSpPr>
              <p:cNvPr id="44106" name="Group 36">
                <a:extLst>
                  <a:ext uri="{FF2B5EF4-FFF2-40B4-BE49-F238E27FC236}">
                    <a16:creationId xmlns:a16="http://schemas.microsoft.com/office/drawing/2014/main" id="{0B4BC1B2-98E4-4341-8E47-DF55F503AF0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839" y="9479"/>
                <a:ext cx="251" cy="116"/>
                <a:chOff x="6839" y="9479"/>
                <a:chExt cx="251" cy="116"/>
              </a:xfrm>
            </p:grpSpPr>
            <p:sp>
              <p:nvSpPr>
                <p:cNvPr id="44116" name="Freeform 37">
                  <a:extLst>
                    <a:ext uri="{FF2B5EF4-FFF2-40B4-BE49-F238E27FC236}">
                      <a16:creationId xmlns:a16="http://schemas.microsoft.com/office/drawing/2014/main" id="{4689AE49-B5A1-F642-A03D-97F978E4A9D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70" y="9482"/>
                  <a:ext cx="120" cy="49"/>
                </a:xfrm>
                <a:custGeom>
                  <a:avLst/>
                  <a:gdLst>
                    <a:gd name="T0" fmla="*/ 0 w 479"/>
                    <a:gd name="T1" fmla="*/ 0 h 148"/>
                    <a:gd name="T2" fmla="*/ 0 w 479"/>
                    <a:gd name="T3" fmla="*/ 0 h 148"/>
                    <a:gd name="T4" fmla="*/ 0 w 479"/>
                    <a:gd name="T5" fmla="*/ 0 h 148"/>
                    <a:gd name="T6" fmla="*/ 0 w 479"/>
                    <a:gd name="T7" fmla="*/ 0 h 148"/>
                    <a:gd name="T8" fmla="*/ 0 w 479"/>
                    <a:gd name="T9" fmla="*/ 0 h 148"/>
                    <a:gd name="T10" fmla="*/ 0 w 479"/>
                    <a:gd name="T11" fmla="*/ 0 h 148"/>
                    <a:gd name="T12" fmla="*/ 0 w 479"/>
                    <a:gd name="T13" fmla="*/ 0 h 148"/>
                    <a:gd name="T14" fmla="*/ 0 w 479"/>
                    <a:gd name="T15" fmla="*/ 0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8"/>
                    <a:gd name="T26" fmla="*/ 479 w 479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8">
                      <a:moveTo>
                        <a:pt x="0" y="115"/>
                      </a:moveTo>
                      <a:lnTo>
                        <a:pt x="106" y="148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117" name="Freeform 38">
                  <a:extLst>
                    <a:ext uri="{FF2B5EF4-FFF2-40B4-BE49-F238E27FC236}">
                      <a16:creationId xmlns:a16="http://schemas.microsoft.com/office/drawing/2014/main" id="{6C192778-9158-8847-91A0-050293F7DA4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70" y="9482"/>
                  <a:ext cx="120" cy="49"/>
                </a:xfrm>
                <a:custGeom>
                  <a:avLst/>
                  <a:gdLst>
                    <a:gd name="T0" fmla="*/ 0 w 479"/>
                    <a:gd name="T1" fmla="*/ 0 h 148"/>
                    <a:gd name="T2" fmla="*/ 0 w 479"/>
                    <a:gd name="T3" fmla="*/ 0 h 148"/>
                    <a:gd name="T4" fmla="*/ 0 w 479"/>
                    <a:gd name="T5" fmla="*/ 0 h 148"/>
                    <a:gd name="T6" fmla="*/ 0 w 479"/>
                    <a:gd name="T7" fmla="*/ 0 h 148"/>
                    <a:gd name="T8" fmla="*/ 0 w 479"/>
                    <a:gd name="T9" fmla="*/ 0 h 148"/>
                    <a:gd name="T10" fmla="*/ 0 w 479"/>
                    <a:gd name="T11" fmla="*/ 0 h 148"/>
                    <a:gd name="T12" fmla="*/ 0 w 479"/>
                    <a:gd name="T13" fmla="*/ 0 h 148"/>
                    <a:gd name="T14" fmla="*/ 0 w 479"/>
                    <a:gd name="T15" fmla="*/ 0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8"/>
                    <a:gd name="T26" fmla="*/ 479 w 479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8">
                      <a:moveTo>
                        <a:pt x="0" y="115"/>
                      </a:moveTo>
                      <a:lnTo>
                        <a:pt x="106" y="148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118" name="Freeform 39">
                  <a:extLst>
                    <a:ext uri="{FF2B5EF4-FFF2-40B4-BE49-F238E27FC236}">
                      <a16:creationId xmlns:a16="http://schemas.microsoft.com/office/drawing/2014/main" id="{8926B8E4-F982-C84C-84F0-1EA3EF73946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39" y="9540"/>
                  <a:ext cx="120" cy="52"/>
                </a:xfrm>
                <a:custGeom>
                  <a:avLst/>
                  <a:gdLst>
                    <a:gd name="T0" fmla="*/ 0 w 480"/>
                    <a:gd name="T1" fmla="*/ 0 h 158"/>
                    <a:gd name="T2" fmla="*/ 0 w 480"/>
                    <a:gd name="T3" fmla="*/ 0 h 158"/>
                    <a:gd name="T4" fmla="*/ 0 w 480"/>
                    <a:gd name="T5" fmla="*/ 0 h 158"/>
                    <a:gd name="T6" fmla="*/ 0 w 480"/>
                    <a:gd name="T7" fmla="*/ 0 h 158"/>
                    <a:gd name="T8" fmla="*/ 0 w 480"/>
                    <a:gd name="T9" fmla="*/ 0 h 158"/>
                    <a:gd name="T10" fmla="*/ 0 w 480"/>
                    <a:gd name="T11" fmla="*/ 0 h 158"/>
                    <a:gd name="T12" fmla="*/ 0 w 480"/>
                    <a:gd name="T13" fmla="*/ 0 h 158"/>
                    <a:gd name="T14" fmla="*/ 0 w 480"/>
                    <a:gd name="T15" fmla="*/ 0 h 15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80"/>
                    <a:gd name="T25" fmla="*/ 0 h 158"/>
                    <a:gd name="T26" fmla="*/ 480 w 480"/>
                    <a:gd name="T27" fmla="*/ 158 h 15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80" h="158">
                      <a:moveTo>
                        <a:pt x="480" y="34"/>
                      </a:moveTo>
                      <a:lnTo>
                        <a:pt x="373" y="0"/>
                      </a:lnTo>
                      <a:lnTo>
                        <a:pt x="125" y="100"/>
                      </a:lnTo>
                      <a:lnTo>
                        <a:pt x="0" y="67"/>
                      </a:lnTo>
                      <a:lnTo>
                        <a:pt x="62" y="158"/>
                      </a:lnTo>
                      <a:lnTo>
                        <a:pt x="373" y="158"/>
                      </a:lnTo>
                      <a:lnTo>
                        <a:pt x="240" y="125"/>
                      </a:lnTo>
                      <a:lnTo>
                        <a:pt x="48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119" name="Freeform 40">
                  <a:extLst>
                    <a:ext uri="{FF2B5EF4-FFF2-40B4-BE49-F238E27FC236}">
                      <a16:creationId xmlns:a16="http://schemas.microsoft.com/office/drawing/2014/main" id="{59285057-D87F-234E-9DA4-7562942A316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39" y="9540"/>
                  <a:ext cx="120" cy="52"/>
                </a:xfrm>
                <a:custGeom>
                  <a:avLst/>
                  <a:gdLst>
                    <a:gd name="T0" fmla="*/ 0 w 480"/>
                    <a:gd name="T1" fmla="*/ 0 h 158"/>
                    <a:gd name="T2" fmla="*/ 0 w 480"/>
                    <a:gd name="T3" fmla="*/ 0 h 158"/>
                    <a:gd name="T4" fmla="*/ 0 w 480"/>
                    <a:gd name="T5" fmla="*/ 0 h 158"/>
                    <a:gd name="T6" fmla="*/ 0 w 480"/>
                    <a:gd name="T7" fmla="*/ 0 h 158"/>
                    <a:gd name="T8" fmla="*/ 0 w 480"/>
                    <a:gd name="T9" fmla="*/ 0 h 158"/>
                    <a:gd name="T10" fmla="*/ 0 w 480"/>
                    <a:gd name="T11" fmla="*/ 0 h 158"/>
                    <a:gd name="T12" fmla="*/ 0 w 480"/>
                    <a:gd name="T13" fmla="*/ 0 h 158"/>
                    <a:gd name="T14" fmla="*/ 0 w 480"/>
                    <a:gd name="T15" fmla="*/ 0 h 15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80"/>
                    <a:gd name="T25" fmla="*/ 0 h 158"/>
                    <a:gd name="T26" fmla="*/ 480 w 480"/>
                    <a:gd name="T27" fmla="*/ 158 h 15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80" h="158">
                      <a:moveTo>
                        <a:pt x="480" y="34"/>
                      </a:moveTo>
                      <a:lnTo>
                        <a:pt x="373" y="0"/>
                      </a:lnTo>
                      <a:lnTo>
                        <a:pt x="125" y="100"/>
                      </a:lnTo>
                      <a:lnTo>
                        <a:pt x="0" y="67"/>
                      </a:lnTo>
                      <a:lnTo>
                        <a:pt x="62" y="158"/>
                      </a:lnTo>
                      <a:lnTo>
                        <a:pt x="373" y="158"/>
                      </a:lnTo>
                      <a:lnTo>
                        <a:pt x="240" y="125"/>
                      </a:lnTo>
                      <a:lnTo>
                        <a:pt x="48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120" name="Freeform 41">
                  <a:extLst>
                    <a:ext uri="{FF2B5EF4-FFF2-40B4-BE49-F238E27FC236}">
                      <a16:creationId xmlns:a16="http://schemas.microsoft.com/office/drawing/2014/main" id="{9B32F2F8-FC64-2242-9892-BD83C2E2F88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46" y="9479"/>
                  <a:ext cx="120" cy="50"/>
                </a:xfrm>
                <a:custGeom>
                  <a:avLst/>
                  <a:gdLst>
                    <a:gd name="T0" fmla="*/ 0 w 479"/>
                    <a:gd name="T1" fmla="*/ 0 h 149"/>
                    <a:gd name="T2" fmla="*/ 0 w 479"/>
                    <a:gd name="T3" fmla="*/ 0 h 149"/>
                    <a:gd name="T4" fmla="*/ 0 w 479"/>
                    <a:gd name="T5" fmla="*/ 0 h 149"/>
                    <a:gd name="T6" fmla="*/ 0 w 479"/>
                    <a:gd name="T7" fmla="*/ 0 h 149"/>
                    <a:gd name="T8" fmla="*/ 0 w 479"/>
                    <a:gd name="T9" fmla="*/ 0 h 149"/>
                    <a:gd name="T10" fmla="*/ 0 w 479"/>
                    <a:gd name="T11" fmla="*/ 0 h 149"/>
                    <a:gd name="T12" fmla="*/ 0 w 479"/>
                    <a:gd name="T13" fmla="*/ 0 h 149"/>
                    <a:gd name="T14" fmla="*/ 0 w 479"/>
                    <a:gd name="T15" fmla="*/ 0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9"/>
                    <a:gd name="T26" fmla="*/ 479 w 479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9">
                      <a:moveTo>
                        <a:pt x="0" y="34"/>
                      </a:moveTo>
                      <a:lnTo>
                        <a:pt x="107" y="0"/>
                      </a:lnTo>
                      <a:lnTo>
                        <a:pt x="364" y="91"/>
                      </a:lnTo>
                      <a:lnTo>
                        <a:pt x="479" y="67"/>
                      </a:lnTo>
                      <a:lnTo>
                        <a:pt x="418" y="149"/>
                      </a:lnTo>
                      <a:lnTo>
                        <a:pt x="115" y="149"/>
                      </a:lnTo>
                      <a:lnTo>
                        <a:pt x="240" y="124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121" name="Freeform 42">
                  <a:extLst>
                    <a:ext uri="{FF2B5EF4-FFF2-40B4-BE49-F238E27FC236}">
                      <a16:creationId xmlns:a16="http://schemas.microsoft.com/office/drawing/2014/main" id="{A7710CD6-9BC6-6E44-824D-DDA801ACFA4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46" y="9479"/>
                  <a:ext cx="120" cy="50"/>
                </a:xfrm>
                <a:custGeom>
                  <a:avLst/>
                  <a:gdLst>
                    <a:gd name="T0" fmla="*/ 0 w 479"/>
                    <a:gd name="T1" fmla="*/ 0 h 149"/>
                    <a:gd name="T2" fmla="*/ 0 w 479"/>
                    <a:gd name="T3" fmla="*/ 0 h 149"/>
                    <a:gd name="T4" fmla="*/ 0 w 479"/>
                    <a:gd name="T5" fmla="*/ 0 h 149"/>
                    <a:gd name="T6" fmla="*/ 0 w 479"/>
                    <a:gd name="T7" fmla="*/ 0 h 149"/>
                    <a:gd name="T8" fmla="*/ 0 w 479"/>
                    <a:gd name="T9" fmla="*/ 0 h 149"/>
                    <a:gd name="T10" fmla="*/ 0 w 479"/>
                    <a:gd name="T11" fmla="*/ 0 h 149"/>
                    <a:gd name="T12" fmla="*/ 0 w 479"/>
                    <a:gd name="T13" fmla="*/ 0 h 149"/>
                    <a:gd name="T14" fmla="*/ 0 w 479"/>
                    <a:gd name="T15" fmla="*/ 0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9"/>
                    <a:gd name="T26" fmla="*/ 479 w 479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9">
                      <a:moveTo>
                        <a:pt x="0" y="34"/>
                      </a:moveTo>
                      <a:lnTo>
                        <a:pt x="107" y="0"/>
                      </a:lnTo>
                      <a:lnTo>
                        <a:pt x="364" y="91"/>
                      </a:lnTo>
                      <a:lnTo>
                        <a:pt x="479" y="67"/>
                      </a:lnTo>
                      <a:lnTo>
                        <a:pt x="418" y="149"/>
                      </a:lnTo>
                      <a:lnTo>
                        <a:pt x="115" y="149"/>
                      </a:lnTo>
                      <a:lnTo>
                        <a:pt x="240" y="124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122" name="Freeform 43">
                  <a:extLst>
                    <a:ext uri="{FF2B5EF4-FFF2-40B4-BE49-F238E27FC236}">
                      <a16:creationId xmlns:a16="http://schemas.microsoft.com/office/drawing/2014/main" id="{A00CA108-476A-F643-85B1-3D337563151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66" y="9545"/>
                  <a:ext cx="119" cy="50"/>
                </a:xfrm>
                <a:custGeom>
                  <a:avLst/>
                  <a:gdLst>
                    <a:gd name="T0" fmla="*/ 0 w 478"/>
                    <a:gd name="T1" fmla="*/ 0 h 148"/>
                    <a:gd name="T2" fmla="*/ 0 w 478"/>
                    <a:gd name="T3" fmla="*/ 0 h 148"/>
                    <a:gd name="T4" fmla="*/ 0 w 478"/>
                    <a:gd name="T5" fmla="*/ 0 h 148"/>
                    <a:gd name="T6" fmla="*/ 0 w 478"/>
                    <a:gd name="T7" fmla="*/ 0 h 148"/>
                    <a:gd name="T8" fmla="*/ 0 w 478"/>
                    <a:gd name="T9" fmla="*/ 0 h 148"/>
                    <a:gd name="T10" fmla="*/ 0 w 478"/>
                    <a:gd name="T11" fmla="*/ 0 h 148"/>
                    <a:gd name="T12" fmla="*/ 0 w 478"/>
                    <a:gd name="T13" fmla="*/ 0 h 148"/>
                    <a:gd name="T14" fmla="*/ 0 w 478"/>
                    <a:gd name="T15" fmla="*/ 0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8"/>
                    <a:gd name="T25" fmla="*/ 0 h 148"/>
                    <a:gd name="T26" fmla="*/ 478 w 478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8" h="148">
                      <a:moveTo>
                        <a:pt x="478" y="116"/>
                      </a:moveTo>
                      <a:lnTo>
                        <a:pt x="372" y="148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123" name="Freeform 44">
                  <a:extLst>
                    <a:ext uri="{FF2B5EF4-FFF2-40B4-BE49-F238E27FC236}">
                      <a16:creationId xmlns:a16="http://schemas.microsoft.com/office/drawing/2014/main" id="{32D72A19-EF9C-A649-B0BF-BE2ECB28CF4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66" y="9545"/>
                  <a:ext cx="119" cy="50"/>
                </a:xfrm>
                <a:custGeom>
                  <a:avLst/>
                  <a:gdLst>
                    <a:gd name="T0" fmla="*/ 0 w 478"/>
                    <a:gd name="T1" fmla="*/ 0 h 148"/>
                    <a:gd name="T2" fmla="*/ 0 w 478"/>
                    <a:gd name="T3" fmla="*/ 0 h 148"/>
                    <a:gd name="T4" fmla="*/ 0 w 478"/>
                    <a:gd name="T5" fmla="*/ 0 h 148"/>
                    <a:gd name="T6" fmla="*/ 0 w 478"/>
                    <a:gd name="T7" fmla="*/ 0 h 148"/>
                    <a:gd name="T8" fmla="*/ 0 w 478"/>
                    <a:gd name="T9" fmla="*/ 0 h 148"/>
                    <a:gd name="T10" fmla="*/ 0 w 478"/>
                    <a:gd name="T11" fmla="*/ 0 h 148"/>
                    <a:gd name="T12" fmla="*/ 0 w 478"/>
                    <a:gd name="T13" fmla="*/ 0 h 148"/>
                    <a:gd name="T14" fmla="*/ 0 w 478"/>
                    <a:gd name="T15" fmla="*/ 0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8"/>
                    <a:gd name="T25" fmla="*/ 0 h 148"/>
                    <a:gd name="T26" fmla="*/ 478 w 478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8" h="148">
                      <a:moveTo>
                        <a:pt x="478" y="116"/>
                      </a:moveTo>
                      <a:lnTo>
                        <a:pt x="372" y="148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44107" name="Group 45">
                <a:extLst>
                  <a:ext uri="{FF2B5EF4-FFF2-40B4-BE49-F238E27FC236}">
                    <a16:creationId xmlns:a16="http://schemas.microsoft.com/office/drawing/2014/main" id="{220D921D-B69D-E44D-B057-B9DAB3BD0B2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842" y="9482"/>
                <a:ext cx="250" cy="116"/>
                <a:chOff x="6842" y="9482"/>
                <a:chExt cx="250" cy="116"/>
              </a:xfrm>
            </p:grpSpPr>
            <p:sp>
              <p:nvSpPr>
                <p:cNvPr id="44108" name="Freeform 46">
                  <a:extLst>
                    <a:ext uri="{FF2B5EF4-FFF2-40B4-BE49-F238E27FC236}">
                      <a16:creationId xmlns:a16="http://schemas.microsoft.com/office/drawing/2014/main" id="{6164F083-DA06-B440-B84C-34F74EB7CB3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72" y="9485"/>
                  <a:ext cx="120" cy="49"/>
                </a:xfrm>
                <a:custGeom>
                  <a:avLst/>
                  <a:gdLst>
                    <a:gd name="T0" fmla="*/ 0 w 479"/>
                    <a:gd name="T1" fmla="*/ 0 h 149"/>
                    <a:gd name="T2" fmla="*/ 0 w 479"/>
                    <a:gd name="T3" fmla="*/ 0 h 149"/>
                    <a:gd name="T4" fmla="*/ 0 w 479"/>
                    <a:gd name="T5" fmla="*/ 0 h 149"/>
                    <a:gd name="T6" fmla="*/ 0 w 479"/>
                    <a:gd name="T7" fmla="*/ 0 h 149"/>
                    <a:gd name="T8" fmla="*/ 0 w 479"/>
                    <a:gd name="T9" fmla="*/ 0 h 149"/>
                    <a:gd name="T10" fmla="*/ 0 w 479"/>
                    <a:gd name="T11" fmla="*/ 0 h 149"/>
                    <a:gd name="T12" fmla="*/ 0 w 479"/>
                    <a:gd name="T13" fmla="*/ 0 h 149"/>
                    <a:gd name="T14" fmla="*/ 0 w 479"/>
                    <a:gd name="T15" fmla="*/ 0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9"/>
                    <a:gd name="T26" fmla="*/ 479 w 479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9">
                      <a:moveTo>
                        <a:pt x="0" y="115"/>
                      </a:moveTo>
                      <a:lnTo>
                        <a:pt x="106" y="149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109" name="Freeform 47">
                  <a:extLst>
                    <a:ext uri="{FF2B5EF4-FFF2-40B4-BE49-F238E27FC236}">
                      <a16:creationId xmlns:a16="http://schemas.microsoft.com/office/drawing/2014/main" id="{09732271-207E-3C4E-8216-D9150F982D5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72" y="9485"/>
                  <a:ext cx="120" cy="49"/>
                </a:xfrm>
                <a:custGeom>
                  <a:avLst/>
                  <a:gdLst>
                    <a:gd name="T0" fmla="*/ 0 w 479"/>
                    <a:gd name="T1" fmla="*/ 0 h 149"/>
                    <a:gd name="T2" fmla="*/ 0 w 479"/>
                    <a:gd name="T3" fmla="*/ 0 h 149"/>
                    <a:gd name="T4" fmla="*/ 0 w 479"/>
                    <a:gd name="T5" fmla="*/ 0 h 149"/>
                    <a:gd name="T6" fmla="*/ 0 w 479"/>
                    <a:gd name="T7" fmla="*/ 0 h 149"/>
                    <a:gd name="T8" fmla="*/ 0 w 479"/>
                    <a:gd name="T9" fmla="*/ 0 h 149"/>
                    <a:gd name="T10" fmla="*/ 0 w 479"/>
                    <a:gd name="T11" fmla="*/ 0 h 149"/>
                    <a:gd name="T12" fmla="*/ 0 w 479"/>
                    <a:gd name="T13" fmla="*/ 0 h 149"/>
                    <a:gd name="T14" fmla="*/ 0 w 479"/>
                    <a:gd name="T15" fmla="*/ 0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9"/>
                    <a:gd name="T26" fmla="*/ 479 w 479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9">
                      <a:moveTo>
                        <a:pt x="0" y="115"/>
                      </a:moveTo>
                      <a:lnTo>
                        <a:pt x="106" y="149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110" name="Freeform 48">
                  <a:extLst>
                    <a:ext uri="{FF2B5EF4-FFF2-40B4-BE49-F238E27FC236}">
                      <a16:creationId xmlns:a16="http://schemas.microsoft.com/office/drawing/2014/main" id="{DC153471-3E1E-D840-ADE1-B250BDDB816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42" y="9543"/>
                  <a:ext cx="120" cy="52"/>
                </a:xfrm>
                <a:custGeom>
                  <a:avLst/>
                  <a:gdLst>
                    <a:gd name="T0" fmla="*/ 0 w 480"/>
                    <a:gd name="T1" fmla="*/ 0 h 156"/>
                    <a:gd name="T2" fmla="*/ 0 w 480"/>
                    <a:gd name="T3" fmla="*/ 0 h 156"/>
                    <a:gd name="T4" fmla="*/ 0 w 480"/>
                    <a:gd name="T5" fmla="*/ 0 h 156"/>
                    <a:gd name="T6" fmla="*/ 0 w 480"/>
                    <a:gd name="T7" fmla="*/ 0 h 156"/>
                    <a:gd name="T8" fmla="*/ 0 w 480"/>
                    <a:gd name="T9" fmla="*/ 0 h 156"/>
                    <a:gd name="T10" fmla="*/ 0 w 480"/>
                    <a:gd name="T11" fmla="*/ 0 h 156"/>
                    <a:gd name="T12" fmla="*/ 0 w 480"/>
                    <a:gd name="T13" fmla="*/ 0 h 156"/>
                    <a:gd name="T14" fmla="*/ 0 w 480"/>
                    <a:gd name="T15" fmla="*/ 0 h 15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80"/>
                    <a:gd name="T25" fmla="*/ 0 h 156"/>
                    <a:gd name="T26" fmla="*/ 480 w 480"/>
                    <a:gd name="T27" fmla="*/ 156 h 15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80" h="156">
                      <a:moveTo>
                        <a:pt x="480" y="33"/>
                      </a:moveTo>
                      <a:lnTo>
                        <a:pt x="373" y="0"/>
                      </a:lnTo>
                      <a:lnTo>
                        <a:pt x="125" y="99"/>
                      </a:lnTo>
                      <a:lnTo>
                        <a:pt x="0" y="66"/>
                      </a:lnTo>
                      <a:lnTo>
                        <a:pt x="62" y="156"/>
                      </a:lnTo>
                      <a:lnTo>
                        <a:pt x="373" y="156"/>
                      </a:lnTo>
                      <a:lnTo>
                        <a:pt x="240" y="124"/>
                      </a:lnTo>
                      <a:lnTo>
                        <a:pt x="48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111" name="Freeform 49">
                  <a:extLst>
                    <a:ext uri="{FF2B5EF4-FFF2-40B4-BE49-F238E27FC236}">
                      <a16:creationId xmlns:a16="http://schemas.microsoft.com/office/drawing/2014/main" id="{4A6A0A00-7F8E-8941-8B62-9E845DC9D1A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42" y="9543"/>
                  <a:ext cx="120" cy="52"/>
                </a:xfrm>
                <a:custGeom>
                  <a:avLst/>
                  <a:gdLst>
                    <a:gd name="T0" fmla="*/ 0 w 480"/>
                    <a:gd name="T1" fmla="*/ 0 h 156"/>
                    <a:gd name="T2" fmla="*/ 0 w 480"/>
                    <a:gd name="T3" fmla="*/ 0 h 156"/>
                    <a:gd name="T4" fmla="*/ 0 w 480"/>
                    <a:gd name="T5" fmla="*/ 0 h 156"/>
                    <a:gd name="T6" fmla="*/ 0 w 480"/>
                    <a:gd name="T7" fmla="*/ 0 h 156"/>
                    <a:gd name="T8" fmla="*/ 0 w 480"/>
                    <a:gd name="T9" fmla="*/ 0 h 156"/>
                    <a:gd name="T10" fmla="*/ 0 w 480"/>
                    <a:gd name="T11" fmla="*/ 0 h 156"/>
                    <a:gd name="T12" fmla="*/ 0 w 480"/>
                    <a:gd name="T13" fmla="*/ 0 h 156"/>
                    <a:gd name="T14" fmla="*/ 0 w 480"/>
                    <a:gd name="T15" fmla="*/ 0 h 15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80"/>
                    <a:gd name="T25" fmla="*/ 0 h 156"/>
                    <a:gd name="T26" fmla="*/ 480 w 480"/>
                    <a:gd name="T27" fmla="*/ 156 h 15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80" h="156">
                      <a:moveTo>
                        <a:pt x="480" y="33"/>
                      </a:moveTo>
                      <a:lnTo>
                        <a:pt x="373" y="0"/>
                      </a:lnTo>
                      <a:lnTo>
                        <a:pt x="125" y="99"/>
                      </a:lnTo>
                      <a:lnTo>
                        <a:pt x="0" y="66"/>
                      </a:lnTo>
                      <a:lnTo>
                        <a:pt x="62" y="156"/>
                      </a:lnTo>
                      <a:lnTo>
                        <a:pt x="373" y="156"/>
                      </a:lnTo>
                      <a:lnTo>
                        <a:pt x="240" y="124"/>
                      </a:lnTo>
                      <a:lnTo>
                        <a:pt x="48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112" name="Freeform 50">
                  <a:extLst>
                    <a:ext uri="{FF2B5EF4-FFF2-40B4-BE49-F238E27FC236}">
                      <a16:creationId xmlns:a16="http://schemas.microsoft.com/office/drawing/2014/main" id="{C54CE5DC-1C53-5644-A81A-B14BCE8CC7D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48" y="9482"/>
                  <a:ext cx="120" cy="49"/>
                </a:xfrm>
                <a:custGeom>
                  <a:avLst/>
                  <a:gdLst>
                    <a:gd name="T0" fmla="*/ 0 w 479"/>
                    <a:gd name="T1" fmla="*/ 0 h 148"/>
                    <a:gd name="T2" fmla="*/ 0 w 479"/>
                    <a:gd name="T3" fmla="*/ 0 h 148"/>
                    <a:gd name="T4" fmla="*/ 0 w 479"/>
                    <a:gd name="T5" fmla="*/ 0 h 148"/>
                    <a:gd name="T6" fmla="*/ 0 w 479"/>
                    <a:gd name="T7" fmla="*/ 0 h 148"/>
                    <a:gd name="T8" fmla="*/ 0 w 479"/>
                    <a:gd name="T9" fmla="*/ 0 h 148"/>
                    <a:gd name="T10" fmla="*/ 0 w 479"/>
                    <a:gd name="T11" fmla="*/ 0 h 148"/>
                    <a:gd name="T12" fmla="*/ 0 w 479"/>
                    <a:gd name="T13" fmla="*/ 0 h 148"/>
                    <a:gd name="T14" fmla="*/ 0 w 479"/>
                    <a:gd name="T15" fmla="*/ 0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8"/>
                    <a:gd name="T26" fmla="*/ 479 w 479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8">
                      <a:moveTo>
                        <a:pt x="0" y="33"/>
                      </a:moveTo>
                      <a:lnTo>
                        <a:pt x="106" y="0"/>
                      </a:lnTo>
                      <a:lnTo>
                        <a:pt x="364" y="90"/>
                      </a:lnTo>
                      <a:lnTo>
                        <a:pt x="479" y="66"/>
                      </a:lnTo>
                      <a:lnTo>
                        <a:pt x="417" y="148"/>
                      </a:lnTo>
                      <a:lnTo>
                        <a:pt x="115" y="148"/>
                      </a:lnTo>
                      <a:lnTo>
                        <a:pt x="240" y="123"/>
                      </a:lnTo>
                      <a:lnTo>
                        <a:pt x="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113" name="Freeform 51">
                  <a:extLst>
                    <a:ext uri="{FF2B5EF4-FFF2-40B4-BE49-F238E27FC236}">
                      <a16:creationId xmlns:a16="http://schemas.microsoft.com/office/drawing/2014/main" id="{BDE21F85-3238-A546-ADE7-C8BCBC6544D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48" y="9482"/>
                  <a:ext cx="120" cy="49"/>
                </a:xfrm>
                <a:custGeom>
                  <a:avLst/>
                  <a:gdLst>
                    <a:gd name="T0" fmla="*/ 0 w 479"/>
                    <a:gd name="T1" fmla="*/ 0 h 148"/>
                    <a:gd name="T2" fmla="*/ 0 w 479"/>
                    <a:gd name="T3" fmla="*/ 0 h 148"/>
                    <a:gd name="T4" fmla="*/ 0 w 479"/>
                    <a:gd name="T5" fmla="*/ 0 h 148"/>
                    <a:gd name="T6" fmla="*/ 0 w 479"/>
                    <a:gd name="T7" fmla="*/ 0 h 148"/>
                    <a:gd name="T8" fmla="*/ 0 w 479"/>
                    <a:gd name="T9" fmla="*/ 0 h 148"/>
                    <a:gd name="T10" fmla="*/ 0 w 479"/>
                    <a:gd name="T11" fmla="*/ 0 h 148"/>
                    <a:gd name="T12" fmla="*/ 0 w 479"/>
                    <a:gd name="T13" fmla="*/ 0 h 148"/>
                    <a:gd name="T14" fmla="*/ 0 w 479"/>
                    <a:gd name="T15" fmla="*/ 0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8"/>
                    <a:gd name="T26" fmla="*/ 479 w 479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8">
                      <a:moveTo>
                        <a:pt x="0" y="33"/>
                      </a:moveTo>
                      <a:lnTo>
                        <a:pt x="106" y="0"/>
                      </a:lnTo>
                      <a:lnTo>
                        <a:pt x="364" y="90"/>
                      </a:lnTo>
                      <a:lnTo>
                        <a:pt x="479" y="66"/>
                      </a:lnTo>
                      <a:lnTo>
                        <a:pt x="417" y="148"/>
                      </a:lnTo>
                      <a:lnTo>
                        <a:pt x="115" y="148"/>
                      </a:lnTo>
                      <a:lnTo>
                        <a:pt x="240" y="123"/>
                      </a:lnTo>
                      <a:lnTo>
                        <a:pt x="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114" name="Freeform 52">
                  <a:extLst>
                    <a:ext uri="{FF2B5EF4-FFF2-40B4-BE49-F238E27FC236}">
                      <a16:creationId xmlns:a16="http://schemas.microsoft.com/office/drawing/2014/main" id="{004D2DFA-F2D8-FF42-BF97-7170CDEA042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68" y="9548"/>
                  <a:ext cx="120" cy="50"/>
                </a:xfrm>
                <a:custGeom>
                  <a:avLst/>
                  <a:gdLst>
                    <a:gd name="T0" fmla="*/ 0 w 478"/>
                    <a:gd name="T1" fmla="*/ 0 h 149"/>
                    <a:gd name="T2" fmla="*/ 0 w 478"/>
                    <a:gd name="T3" fmla="*/ 0 h 149"/>
                    <a:gd name="T4" fmla="*/ 0 w 478"/>
                    <a:gd name="T5" fmla="*/ 0 h 149"/>
                    <a:gd name="T6" fmla="*/ 0 w 478"/>
                    <a:gd name="T7" fmla="*/ 0 h 149"/>
                    <a:gd name="T8" fmla="*/ 0 w 478"/>
                    <a:gd name="T9" fmla="*/ 0 h 149"/>
                    <a:gd name="T10" fmla="*/ 0 w 478"/>
                    <a:gd name="T11" fmla="*/ 0 h 149"/>
                    <a:gd name="T12" fmla="*/ 0 w 478"/>
                    <a:gd name="T13" fmla="*/ 0 h 149"/>
                    <a:gd name="T14" fmla="*/ 0 w 478"/>
                    <a:gd name="T15" fmla="*/ 0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8"/>
                    <a:gd name="T25" fmla="*/ 0 h 149"/>
                    <a:gd name="T26" fmla="*/ 478 w 478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8" h="149">
                      <a:moveTo>
                        <a:pt x="478" y="117"/>
                      </a:moveTo>
                      <a:lnTo>
                        <a:pt x="372" y="149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115" name="Freeform 53">
                  <a:extLst>
                    <a:ext uri="{FF2B5EF4-FFF2-40B4-BE49-F238E27FC236}">
                      <a16:creationId xmlns:a16="http://schemas.microsoft.com/office/drawing/2014/main" id="{0E75F55D-64AC-B147-A455-B3C6E0C1C75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68" y="9548"/>
                  <a:ext cx="120" cy="50"/>
                </a:xfrm>
                <a:custGeom>
                  <a:avLst/>
                  <a:gdLst>
                    <a:gd name="T0" fmla="*/ 0 w 478"/>
                    <a:gd name="T1" fmla="*/ 0 h 149"/>
                    <a:gd name="T2" fmla="*/ 0 w 478"/>
                    <a:gd name="T3" fmla="*/ 0 h 149"/>
                    <a:gd name="T4" fmla="*/ 0 w 478"/>
                    <a:gd name="T5" fmla="*/ 0 h 149"/>
                    <a:gd name="T6" fmla="*/ 0 w 478"/>
                    <a:gd name="T7" fmla="*/ 0 h 149"/>
                    <a:gd name="T8" fmla="*/ 0 w 478"/>
                    <a:gd name="T9" fmla="*/ 0 h 149"/>
                    <a:gd name="T10" fmla="*/ 0 w 478"/>
                    <a:gd name="T11" fmla="*/ 0 h 149"/>
                    <a:gd name="T12" fmla="*/ 0 w 478"/>
                    <a:gd name="T13" fmla="*/ 0 h 149"/>
                    <a:gd name="T14" fmla="*/ 0 w 478"/>
                    <a:gd name="T15" fmla="*/ 0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8"/>
                    <a:gd name="T25" fmla="*/ 0 h 149"/>
                    <a:gd name="T26" fmla="*/ 478 w 478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8" h="149">
                      <a:moveTo>
                        <a:pt x="478" y="117"/>
                      </a:moveTo>
                      <a:lnTo>
                        <a:pt x="372" y="149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</p:grpSp>
        <p:sp>
          <p:nvSpPr>
            <p:cNvPr id="44104" name="Line 54">
              <a:extLst>
                <a:ext uri="{FF2B5EF4-FFF2-40B4-BE49-F238E27FC236}">
                  <a16:creationId xmlns:a16="http://schemas.microsoft.com/office/drawing/2014/main" id="{F767DBC9-2C2A-454D-ADDD-F927CA28A9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2908"/>
              <a:ext cx="0" cy="39"/>
            </a:xfrm>
            <a:prstGeom prst="line">
              <a:avLst/>
            </a:prstGeom>
            <a:noFill/>
            <a:ln w="1270">
              <a:solidFill>
                <a:srgbClr val="AAE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05" name="Line 55">
              <a:extLst>
                <a:ext uri="{FF2B5EF4-FFF2-40B4-BE49-F238E27FC236}">
                  <a16:creationId xmlns:a16="http://schemas.microsoft.com/office/drawing/2014/main" id="{AE33CB21-EFC2-5045-894B-6AE45874D0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4" y="2908"/>
              <a:ext cx="0" cy="39"/>
            </a:xfrm>
            <a:prstGeom prst="line">
              <a:avLst/>
            </a:prstGeom>
            <a:noFill/>
            <a:ln w="1270">
              <a:solidFill>
                <a:srgbClr val="AAE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4040" name="Line 56">
            <a:extLst>
              <a:ext uri="{FF2B5EF4-FFF2-40B4-BE49-F238E27FC236}">
                <a16:creationId xmlns:a16="http://schemas.microsoft.com/office/drawing/2014/main" id="{ADD2BAE1-9C59-2F44-A3C7-D13A040A322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98638" y="5888038"/>
            <a:ext cx="1292225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4041" name="Group 57">
            <a:extLst>
              <a:ext uri="{FF2B5EF4-FFF2-40B4-BE49-F238E27FC236}">
                <a16:creationId xmlns:a16="http://schemas.microsoft.com/office/drawing/2014/main" id="{CD48075C-7EE0-6F49-9289-680ED8CFBB7B}"/>
              </a:ext>
            </a:extLst>
          </p:cNvPr>
          <p:cNvGrpSpPr>
            <a:grpSpLocks/>
          </p:cNvGrpSpPr>
          <p:nvPr/>
        </p:nvGrpSpPr>
        <p:grpSpPr bwMode="auto">
          <a:xfrm>
            <a:off x="4899025" y="5641975"/>
            <a:ext cx="590550" cy="430213"/>
            <a:chOff x="3120" y="2880"/>
            <a:chExt cx="144" cy="96"/>
          </a:xfrm>
        </p:grpSpPr>
        <p:sp>
          <p:nvSpPr>
            <p:cNvPr id="44074" name="Oval 58">
              <a:extLst>
                <a:ext uri="{FF2B5EF4-FFF2-40B4-BE49-F238E27FC236}">
                  <a16:creationId xmlns:a16="http://schemas.microsoft.com/office/drawing/2014/main" id="{F9104F20-872F-FC42-9675-19226B03E5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920"/>
              <a:ext cx="144" cy="56"/>
            </a:xfrm>
            <a:prstGeom prst="ellipse">
              <a:avLst/>
            </a:prstGeom>
            <a:solidFill>
              <a:srgbClr val="FF0000"/>
            </a:solidFill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4075" name="Rectangle 59">
              <a:extLst>
                <a:ext uri="{FF2B5EF4-FFF2-40B4-BE49-F238E27FC236}">
                  <a16:creationId xmlns:a16="http://schemas.microsoft.com/office/drawing/2014/main" id="{B11DC89C-E1B5-084F-83EC-32103BCF3E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909"/>
              <a:ext cx="144" cy="39"/>
            </a:xfrm>
            <a:prstGeom prst="rect">
              <a:avLst/>
            </a:prstGeom>
            <a:solidFill>
              <a:srgbClr val="0078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4076" name="Rectangle 60">
              <a:extLst>
                <a:ext uri="{FF2B5EF4-FFF2-40B4-BE49-F238E27FC236}">
                  <a16:creationId xmlns:a16="http://schemas.microsoft.com/office/drawing/2014/main" id="{E20D3159-B53B-7C4E-B25B-4B2AF1752B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909"/>
              <a:ext cx="144" cy="3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4077" name="Oval 61">
              <a:extLst>
                <a:ext uri="{FF2B5EF4-FFF2-40B4-BE49-F238E27FC236}">
                  <a16:creationId xmlns:a16="http://schemas.microsoft.com/office/drawing/2014/main" id="{601396F5-74AF-E443-92E9-256E8702AA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880"/>
              <a:ext cx="144" cy="56"/>
            </a:xfrm>
            <a:prstGeom prst="ellipse">
              <a:avLst/>
            </a:prstGeom>
            <a:solidFill>
              <a:srgbClr val="FF0000"/>
            </a:solidFill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44078" name="Group 62">
              <a:extLst>
                <a:ext uri="{FF2B5EF4-FFF2-40B4-BE49-F238E27FC236}">
                  <a16:creationId xmlns:a16="http://schemas.microsoft.com/office/drawing/2014/main" id="{9805FB1C-D0D6-384C-A55A-08936F7FA67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41" y="2886"/>
              <a:ext cx="100" cy="43"/>
              <a:chOff x="6839" y="9479"/>
              <a:chExt cx="253" cy="119"/>
            </a:xfrm>
          </p:grpSpPr>
          <p:grpSp>
            <p:nvGrpSpPr>
              <p:cNvPr id="44081" name="Group 63">
                <a:extLst>
                  <a:ext uri="{FF2B5EF4-FFF2-40B4-BE49-F238E27FC236}">
                    <a16:creationId xmlns:a16="http://schemas.microsoft.com/office/drawing/2014/main" id="{4B869C90-5933-674D-92CA-B06450EF52F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839" y="9479"/>
                <a:ext cx="251" cy="116"/>
                <a:chOff x="6839" y="9479"/>
                <a:chExt cx="251" cy="116"/>
              </a:xfrm>
            </p:grpSpPr>
            <p:sp>
              <p:nvSpPr>
                <p:cNvPr id="44091" name="Freeform 64">
                  <a:extLst>
                    <a:ext uri="{FF2B5EF4-FFF2-40B4-BE49-F238E27FC236}">
                      <a16:creationId xmlns:a16="http://schemas.microsoft.com/office/drawing/2014/main" id="{ACA8A3F4-A23C-114E-88A5-99E0F18E8DB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70" y="9482"/>
                  <a:ext cx="120" cy="49"/>
                </a:xfrm>
                <a:custGeom>
                  <a:avLst/>
                  <a:gdLst>
                    <a:gd name="T0" fmla="*/ 0 w 479"/>
                    <a:gd name="T1" fmla="*/ 0 h 148"/>
                    <a:gd name="T2" fmla="*/ 0 w 479"/>
                    <a:gd name="T3" fmla="*/ 0 h 148"/>
                    <a:gd name="T4" fmla="*/ 0 w 479"/>
                    <a:gd name="T5" fmla="*/ 0 h 148"/>
                    <a:gd name="T6" fmla="*/ 0 w 479"/>
                    <a:gd name="T7" fmla="*/ 0 h 148"/>
                    <a:gd name="T8" fmla="*/ 0 w 479"/>
                    <a:gd name="T9" fmla="*/ 0 h 148"/>
                    <a:gd name="T10" fmla="*/ 0 w 479"/>
                    <a:gd name="T11" fmla="*/ 0 h 148"/>
                    <a:gd name="T12" fmla="*/ 0 w 479"/>
                    <a:gd name="T13" fmla="*/ 0 h 148"/>
                    <a:gd name="T14" fmla="*/ 0 w 479"/>
                    <a:gd name="T15" fmla="*/ 0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8"/>
                    <a:gd name="T26" fmla="*/ 479 w 479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8">
                      <a:moveTo>
                        <a:pt x="0" y="115"/>
                      </a:moveTo>
                      <a:lnTo>
                        <a:pt x="106" y="148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092" name="Freeform 65">
                  <a:extLst>
                    <a:ext uri="{FF2B5EF4-FFF2-40B4-BE49-F238E27FC236}">
                      <a16:creationId xmlns:a16="http://schemas.microsoft.com/office/drawing/2014/main" id="{A669A8B6-7856-334E-8465-95541DFAC83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70" y="9482"/>
                  <a:ext cx="120" cy="49"/>
                </a:xfrm>
                <a:custGeom>
                  <a:avLst/>
                  <a:gdLst>
                    <a:gd name="T0" fmla="*/ 0 w 479"/>
                    <a:gd name="T1" fmla="*/ 0 h 148"/>
                    <a:gd name="T2" fmla="*/ 0 w 479"/>
                    <a:gd name="T3" fmla="*/ 0 h 148"/>
                    <a:gd name="T4" fmla="*/ 0 w 479"/>
                    <a:gd name="T5" fmla="*/ 0 h 148"/>
                    <a:gd name="T6" fmla="*/ 0 w 479"/>
                    <a:gd name="T7" fmla="*/ 0 h 148"/>
                    <a:gd name="T8" fmla="*/ 0 w 479"/>
                    <a:gd name="T9" fmla="*/ 0 h 148"/>
                    <a:gd name="T10" fmla="*/ 0 w 479"/>
                    <a:gd name="T11" fmla="*/ 0 h 148"/>
                    <a:gd name="T12" fmla="*/ 0 w 479"/>
                    <a:gd name="T13" fmla="*/ 0 h 148"/>
                    <a:gd name="T14" fmla="*/ 0 w 479"/>
                    <a:gd name="T15" fmla="*/ 0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8"/>
                    <a:gd name="T26" fmla="*/ 479 w 479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8">
                      <a:moveTo>
                        <a:pt x="0" y="115"/>
                      </a:moveTo>
                      <a:lnTo>
                        <a:pt x="106" y="148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093" name="Freeform 66">
                  <a:extLst>
                    <a:ext uri="{FF2B5EF4-FFF2-40B4-BE49-F238E27FC236}">
                      <a16:creationId xmlns:a16="http://schemas.microsoft.com/office/drawing/2014/main" id="{4E909234-BBE8-B64E-A477-5AD6B4235EA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39" y="9540"/>
                  <a:ext cx="120" cy="52"/>
                </a:xfrm>
                <a:custGeom>
                  <a:avLst/>
                  <a:gdLst>
                    <a:gd name="T0" fmla="*/ 0 w 480"/>
                    <a:gd name="T1" fmla="*/ 0 h 158"/>
                    <a:gd name="T2" fmla="*/ 0 w 480"/>
                    <a:gd name="T3" fmla="*/ 0 h 158"/>
                    <a:gd name="T4" fmla="*/ 0 w 480"/>
                    <a:gd name="T5" fmla="*/ 0 h 158"/>
                    <a:gd name="T6" fmla="*/ 0 w 480"/>
                    <a:gd name="T7" fmla="*/ 0 h 158"/>
                    <a:gd name="T8" fmla="*/ 0 w 480"/>
                    <a:gd name="T9" fmla="*/ 0 h 158"/>
                    <a:gd name="T10" fmla="*/ 0 w 480"/>
                    <a:gd name="T11" fmla="*/ 0 h 158"/>
                    <a:gd name="T12" fmla="*/ 0 w 480"/>
                    <a:gd name="T13" fmla="*/ 0 h 158"/>
                    <a:gd name="T14" fmla="*/ 0 w 480"/>
                    <a:gd name="T15" fmla="*/ 0 h 15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80"/>
                    <a:gd name="T25" fmla="*/ 0 h 158"/>
                    <a:gd name="T26" fmla="*/ 480 w 480"/>
                    <a:gd name="T27" fmla="*/ 158 h 15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80" h="158">
                      <a:moveTo>
                        <a:pt x="480" y="34"/>
                      </a:moveTo>
                      <a:lnTo>
                        <a:pt x="373" y="0"/>
                      </a:lnTo>
                      <a:lnTo>
                        <a:pt x="125" y="100"/>
                      </a:lnTo>
                      <a:lnTo>
                        <a:pt x="0" y="67"/>
                      </a:lnTo>
                      <a:lnTo>
                        <a:pt x="62" y="158"/>
                      </a:lnTo>
                      <a:lnTo>
                        <a:pt x="373" y="158"/>
                      </a:lnTo>
                      <a:lnTo>
                        <a:pt x="240" y="125"/>
                      </a:lnTo>
                      <a:lnTo>
                        <a:pt x="48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094" name="Freeform 67">
                  <a:extLst>
                    <a:ext uri="{FF2B5EF4-FFF2-40B4-BE49-F238E27FC236}">
                      <a16:creationId xmlns:a16="http://schemas.microsoft.com/office/drawing/2014/main" id="{11D7383A-71A8-E34A-B23D-431557E2321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39" y="9540"/>
                  <a:ext cx="120" cy="52"/>
                </a:xfrm>
                <a:custGeom>
                  <a:avLst/>
                  <a:gdLst>
                    <a:gd name="T0" fmla="*/ 0 w 480"/>
                    <a:gd name="T1" fmla="*/ 0 h 158"/>
                    <a:gd name="T2" fmla="*/ 0 w 480"/>
                    <a:gd name="T3" fmla="*/ 0 h 158"/>
                    <a:gd name="T4" fmla="*/ 0 w 480"/>
                    <a:gd name="T5" fmla="*/ 0 h 158"/>
                    <a:gd name="T6" fmla="*/ 0 w 480"/>
                    <a:gd name="T7" fmla="*/ 0 h 158"/>
                    <a:gd name="T8" fmla="*/ 0 w 480"/>
                    <a:gd name="T9" fmla="*/ 0 h 158"/>
                    <a:gd name="T10" fmla="*/ 0 w 480"/>
                    <a:gd name="T11" fmla="*/ 0 h 158"/>
                    <a:gd name="T12" fmla="*/ 0 w 480"/>
                    <a:gd name="T13" fmla="*/ 0 h 158"/>
                    <a:gd name="T14" fmla="*/ 0 w 480"/>
                    <a:gd name="T15" fmla="*/ 0 h 15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80"/>
                    <a:gd name="T25" fmla="*/ 0 h 158"/>
                    <a:gd name="T26" fmla="*/ 480 w 480"/>
                    <a:gd name="T27" fmla="*/ 158 h 15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80" h="158">
                      <a:moveTo>
                        <a:pt x="480" y="34"/>
                      </a:moveTo>
                      <a:lnTo>
                        <a:pt x="373" y="0"/>
                      </a:lnTo>
                      <a:lnTo>
                        <a:pt x="125" y="100"/>
                      </a:lnTo>
                      <a:lnTo>
                        <a:pt x="0" y="67"/>
                      </a:lnTo>
                      <a:lnTo>
                        <a:pt x="62" y="158"/>
                      </a:lnTo>
                      <a:lnTo>
                        <a:pt x="373" y="158"/>
                      </a:lnTo>
                      <a:lnTo>
                        <a:pt x="240" y="125"/>
                      </a:lnTo>
                      <a:lnTo>
                        <a:pt x="48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095" name="Freeform 68">
                  <a:extLst>
                    <a:ext uri="{FF2B5EF4-FFF2-40B4-BE49-F238E27FC236}">
                      <a16:creationId xmlns:a16="http://schemas.microsoft.com/office/drawing/2014/main" id="{F380E51B-F8FA-0A46-8845-2A0FBBED8F2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46" y="9479"/>
                  <a:ext cx="120" cy="50"/>
                </a:xfrm>
                <a:custGeom>
                  <a:avLst/>
                  <a:gdLst>
                    <a:gd name="T0" fmla="*/ 0 w 479"/>
                    <a:gd name="T1" fmla="*/ 0 h 149"/>
                    <a:gd name="T2" fmla="*/ 0 w 479"/>
                    <a:gd name="T3" fmla="*/ 0 h 149"/>
                    <a:gd name="T4" fmla="*/ 0 w 479"/>
                    <a:gd name="T5" fmla="*/ 0 h 149"/>
                    <a:gd name="T6" fmla="*/ 0 w 479"/>
                    <a:gd name="T7" fmla="*/ 0 h 149"/>
                    <a:gd name="T8" fmla="*/ 0 w 479"/>
                    <a:gd name="T9" fmla="*/ 0 h 149"/>
                    <a:gd name="T10" fmla="*/ 0 w 479"/>
                    <a:gd name="T11" fmla="*/ 0 h 149"/>
                    <a:gd name="T12" fmla="*/ 0 w 479"/>
                    <a:gd name="T13" fmla="*/ 0 h 149"/>
                    <a:gd name="T14" fmla="*/ 0 w 479"/>
                    <a:gd name="T15" fmla="*/ 0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9"/>
                    <a:gd name="T26" fmla="*/ 479 w 479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9">
                      <a:moveTo>
                        <a:pt x="0" y="34"/>
                      </a:moveTo>
                      <a:lnTo>
                        <a:pt x="107" y="0"/>
                      </a:lnTo>
                      <a:lnTo>
                        <a:pt x="364" y="91"/>
                      </a:lnTo>
                      <a:lnTo>
                        <a:pt x="479" y="67"/>
                      </a:lnTo>
                      <a:lnTo>
                        <a:pt x="418" y="149"/>
                      </a:lnTo>
                      <a:lnTo>
                        <a:pt x="115" y="149"/>
                      </a:lnTo>
                      <a:lnTo>
                        <a:pt x="240" y="124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096" name="Freeform 69">
                  <a:extLst>
                    <a:ext uri="{FF2B5EF4-FFF2-40B4-BE49-F238E27FC236}">
                      <a16:creationId xmlns:a16="http://schemas.microsoft.com/office/drawing/2014/main" id="{03CBE741-6741-964A-9412-26E14C875E5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46" y="9479"/>
                  <a:ext cx="120" cy="50"/>
                </a:xfrm>
                <a:custGeom>
                  <a:avLst/>
                  <a:gdLst>
                    <a:gd name="T0" fmla="*/ 0 w 479"/>
                    <a:gd name="T1" fmla="*/ 0 h 149"/>
                    <a:gd name="T2" fmla="*/ 0 w 479"/>
                    <a:gd name="T3" fmla="*/ 0 h 149"/>
                    <a:gd name="T4" fmla="*/ 0 w 479"/>
                    <a:gd name="T5" fmla="*/ 0 h 149"/>
                    <a:gd name="T6" fmla="*/ 0 w 479"/>
                    <a:gd name="T7" fmla="*/ 0 h 149"/>
                    <a:gd name="T8" fmla="*/ 0 w 479"/>
                    <a:gd name="T9" fmla="*/ 0 h 149"/>
                    <a:gd name="T10" fmla="*/ 0 w 479"/>
                    <a:gd name="T11" fmla="*/ 0 h 149"/>
                    <a:gd name="T12" fmla="*/ 0 w 479"/>
                    <a:gd name="T13" fmla="*/ 0 h 149"/>
                    <a:gd name="T14" fmla="*/ 0 w 479"/>
                    <a:gd name="T15" fmla="*/ 0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9"/>
                    <a:gd name="T26" fmla="*/ 479 w 479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9">
                      <a:moveTo>
                        <a:pt x="0" y="34"/>
                      </a:moveTo>
                      <a:lnTo>
                        <a:pt x="107" y="0"/>
                      </a:lnTo>
                      <a:lnTo>
                        <a:pt x="364" y="91"/>
                      </a:lnTo>
                      <a:lnTo>
                        <a:pt x="479" y="67"/>
                      </a:lnTo>
                      <a:lnTo>
                        <a:pt x="418" y="149"/>
                      </a:lnTo>
                      <a:lnTo>
                        <a:pt x="115" y="149"/>
                      </a:lnTo>
                      <a:lnTo>
                        <a:pt x="240" y="124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097" name="Freeform 70">
                  <a:extLst>
                    <a:ext uri="{FF2B5EF4-FFF2-40B4-BE49-F238E27FC236}">
                      <a16:creationId xmlns:a16="http://schemas.microsoft.com/office/drawing/2014/main" id="{47187E3D-B0A6-7440-A5E6-2BDABB80A09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66" y="9545"/>
                  <a:ext cx="119" cy="50"/>
                </a:xfrm>
                <a:custGeom>
                  <a:avLst/>
                  <a:gdLst>
                    <a:gd name="T0" fmla="*/ 0 w 478"/>
                    <a:gd name="T1" fmla="*/ 0 h 148"/>
                    <a:gd name="T2" fmla="*/ 0 w 478"/>
                    <a:gd name="T3" fmla="*/ 0 h 148"/>
                    <a:gd name="T4" fmla="*/ 0 w 478"/>
                    <a:gd name="T5" fmla="*/ 0 h 148"/>
                    <a:gd name="T6" fmla="*/ 0 w 478"/>
                    <a:gd name="T7" fmla="*/ 0 h 148"/>
                    <a:gd name="T8" fmla="*/ 0 w 478"/>
                    <a:gd name="T9" fmla="*/ 0 h 148"/>
                    <a:gd name="T10" fmla="*/ 0 w 478"/>
                    <a:gd name="T11" fmla="*/ 0 h 148"/>
                    <a:gd name="T12" fmla="*/ 0 w 478"/>
                    <a:gd name="T13" fmla="*/ 0 h 148"/>
                    <a:gd name="T14" fmla="*/ 0 w 478"/>
                    <a:gd name="T15" fmla="*/ 0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8"/>
                    <a:gd name="T25" fmla="*/ 0 h 148"/>
                    <a:gd name="T26" fmla="*/ 478 w 478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8" h="148">
                      <a:moveTo>
                        <a:pt x="478" y="116"/>
                      </a:moveTo>
                      <a:lnTo>
                        <a:pt x="372" y="148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098" name="Freeform 71">
                  <a:extLst>
                    <a:ext uri="{FF2B5EF4-FFF2-40B4-BE49-F238E27FC236}">
                      <a16:creationId xmlns:a16="http://schemas.microsoft.com/office/drawing/2014/main" id="{6950280D-8B48-4B4D-9C19-52D56F731DD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66" y="9545"/>
                  <a:ext cx="119" cy="50"/>
                </a:xfrm>
                <a:custGeom>
                  <a:avLst/>
                  <a:gdLst>
                    <a:gd name="T0" fmla="*/ 0 w 478"/>
                    <a:gd name="T1" fmla="*/ 0 h 148"/>
                    <a:gd name="T2" fmla="*/ 0 w 478"/>
                    <a:gd name="T3" fmla="*/ 0 h 148"/>
                    <a:gd name="T4" fmla="*/ 0 w 478"/>
                    <a:gd name="T5" fmla="*/ 0 h 148"/>
                    <a:gd name="T6" fmla="*/ 0 w 478"/>
                    <a:gd name="T7" fmla="*/ 0 h 148"/>
                    <a:gd name="T8" fmla="*/ 0 w 478"/>
                    <a:gd name="T9" fmla="*/ 0 h 148"/>
                    <a:gd name="T10" fmla="*/ 0 w 478"/>
                    <a:gd name="T11" fmla="*/ 0 h 148"/>
                    <a:gd name="T12" fmla="*/ 0 w 478"/>
                    <a:gd name="T13" fmla="*/ 0 h 148"/>
                    <a:gd name="T14" fmla="*/ 0 w 478"/>
                    <a:gd name="T15" fmla="*/ 0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8"/>
                    <a:gd name="T25" fmla="*/ 0 h 148"/>
                    <a:gd name="T26" fmla="*/ 478 w 478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8" h="148">
                      <a:moveTo>
                        <a:pt x="478" y="116"/>
                      </a:moveTo>
                      <a:lnTo>
                        <a:pt x="372" y="148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44082" name="Group 72">
                <a:extLst>
                  <a:ext uri="{FF2B5EF4-FFF2-40B4-BE49-F238E27FC236}">
                    <a16:creationId xmlns:a16="http://schemas.microsoft.com/office/drawing/2014/main" id="{50793D63-E028-5A4A-B0C9-369BDCFD2E6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842" y="9482"/>
                <a:ext cx="250" cy="116"/>
                <a:chOff x="6842" y="9482"/>
                <a:chExt cx="250" cy="116"/>
              </a:xfrm>
            </p:grpSpPr>
            <p:sp>
              <p:nvSpPr>
                <p:cNvPr id="44083" name="Freeform 73">
                  <a:extLst>
                    <a:ext uri="{FF2B5EF4-FFF2-40B4-BE49-F238E27FC236}">
                      <a16:creationId xmlns:a16="http://schemas.microsoft.com/office/drawing/2014/main" id="{629773ED-AC7E-7440-B120-4B355A0F0EE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72" y="9485"/>
                  <a:ext cx="120" cy="49"/>
                </a:xfrm>
                <a:custGeom>
                  <a:avLst/>
                  <a:gdLst>
                    <a:gd name="T0" fmla="*/ 0 w 479"/>
                    <a:gd name="T1" fmla="*/ 0 h 149"/>
                    <a:gd name="T2" fmla="*/ 0 w 479"/>
                    <a:gd name="T3" fmla="*/ 0 h 149"/>
                    <a:gd name="T4" fmla="*/ 0 w 479"/>
                    <a:gd name="T5" fmla="*/ 0 h 149"/>
                    <a:gd name="T6" fmla="*/ 0 w 479"/>
                    <a:gd name="T7" fmla="*/ 0 h 149"/>
                    <a:gd name="T8" fmla="*/ 0 w 479"/>
                    <a:gd name="T9" fmla="*/ 0 h 149"/>
                    <a:gd name="T10" fmla="*/ 0 w 479"/>
                    <a:gd name="T11" fmla="*/ 0 h 149"/>
                    <a:gd name="T12" fmla="*/ 0 w 479"/>
                    <a:gd name="T13" fmla="*/ 0 h 149"/>
                    <a:gd name="T14" fmla="*/ 0 w 479"/>
                    <a:gd name="T15" fmla="*/ 0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9"/>
                    <a:gd name="T26" fmla="*/ 479 w 479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9">
                      <a:moveTo>
                        <a:pt x="0" y="115"/>
                      </a:moveTo>
                      <a:lnTo>
                        <a:pt x="106" y="149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084" name="Freeform 74">
                  <a:extLst>
                    <a:ext uri="{FF2B5EF4-FFF2-40B4-BE49-F238E27FC236}">
                      <a16:creationId xmlns:a16="http://schemas.microsoft.com/office/drawing/2014/main" id="{B71DBC92-CB9A-844E-A886-9B71510F2C4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72" y="9485"/>
                  <a:ext cx="120" cy="49"/>
                </a:xfrm>
                <a:custGeom>
                  <a:avLst/>
                  <a:gdLst>
                    <a:gd name="T0" fmla="*/ 0 w 479"/>
                    <a:gd name="T1" fmla="*/ 0 h 149"/>
                    <a:gd name="T2" fmla="*/ 0 w 479"/>
                    <a:gd name="T3" fmla="*/ 0 h 149"/>
                    <a:gd name="T4" fmla="*/ 0 w 479"/>
                    <a:gd name="T5" fmla="*/ 0 h 149"/>
                    <a:gd name="T6" fmla="*/ 0 w 479"/>
                    <a:gd name="T7" fmla="*/ 0 h 149"/>
                    <a:gd name="T8" fmla="*/ 0 w 479"/>
                    <a:gd name="T9" fmla="*/ 0 h 149"/>
                    <a:gd name="T10" fmla="*/ 0 w 479"/>
                    <a:gd name="T11" fmla="*/ 0 h 149"/>
                    <a:gd name="T12" fmla="*/ 0 w 479"/>
                    <a:gd name="T13" fmla="*/ 0 h 149"/>
                    <a:gd name="T14" fmla="*/ 0 w 479"/>
                    <a:gd name="T15" fmla="*/ 0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9"/>
                    <a:gd name="T26" fmla="*/ 479 w 479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9">
                      <a:moveTo>
                        <a:pt x="0" y="115"/>
                      </a:moveTo>
                      <a:lnTo>
                        <a:pt x="106" y="149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085" name="Freeform 75">
                  <a:extLst>
                    <a:ext uri="{FF2B5EF4-FFF2-40B4-BE49-F238E27FC236}">
                      <a16:creationId xmlns:a16="http://schemas.microsoft.com/office/drawing/2014/main" id="{06C6C9AD-0771-0D40-B480-AFA0D1B3776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42" y="9543"/>
                  <a:ext cx="120" cy="52"/>
                </a:xfrm>
                <a:custGeom>
                  <a:avLst/>
                  <a:gdLst>
                    <a:gd name="T0" fmla="*/ 0 w 480"/>
                    <a:gd name="T1" fmla="*/ 0 h 156"/>
                    <a:gd name="T2" fmla="*/ 0 w 480"/>
                    <a:gd name="T3" fmla="*/ 0 h 156"/>
                    <a:gd name="T4" fmla="*/ 0 w 480"/>
                    <a:gd name="T5" fmla="*/ 0 h 156"/>
                    <a:gd name="T6" fmla="*/ 0 w 480"/>
                    <a:gd name="T7" fmla="*/ 0 h 156"/>
                    <a:gd name="T8" fmla="*/ 0 w 480"/>
                    <a:gd name="T9" fmla="*/ 0 h 156"/>
                    <a:gd name="T10" fmla="*/ 0 w 480"/>
                    <a:gd name="T11" fmla="*/ 0 h 156"/>
                    <a:gd name="T12" fmla="*/ 0 w 480"/>
                    <a:gd name="T13" fmla="*/ 0 h 156"/>
                    <a:gd name="T14" fmla="*/ 0 w 480"/>
                    <a:gd name="T15" fmla="*/ 0 h 15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80"/>
                    <a:gd name="T25" fmla="*/ 0 h 156"/>
                    <a:gd name="T26" fmla="*/ 480 w 480"/>
                    <a:gd name="T27" fmla="*/ 156 h 15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80" h="156">
                      <a:moveTo>
                        <a:pt x="480" y="33"/>
                      </a:moveTo>
                      <a:lnTo>
                        <a:pt x="373" y="0"/>
                      </a:lnTo>
                      <a:lnTo>
                        <a:pt x="125" y="99"/>
                      </a:lnTo>
                      <a:lnTo>
                        <a:pt x="0" y="66"/>
                      </a:lnTo>
                      <a:lnTo>
                        <a:pt x="62" y="156"/>
                      </a:lnTo>
                      <a:lnTo>
                        <a:pt x="373" y="156"/>
                      </a:lnTo>
                      <a:lnTo>
                        <a:pt x="240" y="124"/>
                      </a:lnTo>
                      <a:lnTo>
                        <a:pt x="48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086" name="Freeform 76">
                  <a:extLst>
                    <a:ext uri="{FF2B5EF4-FFF2-40B4-BE49-F238E27FC236}">
                      <a16:creationId xmlns:a16="http://schemas.microsoft.com/office/drawing/2014/main" id="{4ECC259A-F9E8-DB40-9165-4C4EFBDAA63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42" y="9543"/>
                  <a:ext cx="120" cy="52"/>
                </a:xfrm>
                <a:custGeom>
                  <a:avLst/>
                  <a:gdLst>
                    <a:gd name="T0" fmla="*/ 0 w 480"/>
                    <a:gd name="T1" fmla="*/ 0 h 156"/>
                    <a:gd name="T2" fmla="*/ 0 w 480"/>
                    <a:gd name="T3" fmla="*/ 0 h 156"/>
                    <a:gd name="T4" fmla="*/ 0 w 480"/>
                    <a:gd name="T5" fmla="*/ 0 h 156"/>
                    <a:gd name="T6" fmla="*/ 0 w 480"/>
                    <a:gd name="T7" fmla="*/ 0 h 156"/>
                    <a:gd name="T8" fmla="*/ 0 w 480"/>
                    <a:gd name="T9" fmla="*/ 0 h 156"/>
                    <a:gd name="T10" fmla="*/ 0 w 480"/>
                    <a:gd name="T11" fmla="*/ 0 h 156"/>
                    <a:gd name="T12" fmla="*/ 0 w 480"/>
                    <a:gd name="T13" fmla="*/ 0 h 156"/>
                    <a:gd name="T14" fmla="*/ 0 w 480"/>
                    <a:gd name="T15" fmla="*/ 0 h 15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80"/>
                    <a:gd name="T25" fmla="*/ 0 h 156"/>
                    <a:gd name="T26" fmla="*/ 480 w 480"/>
                    <a:gd name="T27" fmla="*/ 156 h 15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80" h="156">
                      <a:moveTo>
                        <a:pt x="480" y="33"/>
                      </a:moveTo>
                      <a:lnTo>
                        <a:pt x="373" y="0"/>
                      </a:lnTo>
                      <a:lnTo>
                        <a:pt x="125" y="99"/>
                      </a:lnTo>
                      <a:lnTo>
                        <a:pt x="0" y="66"/>
                      </a:lnTo>
                      <a:lnTo>
                        <a:pt x="62" y="156"/>
                      </a:lnTo>
                      <a:lnTo>
                        <a:pt x="373" y="156"/>
                      </a:lnTo>
                      <a:lnTo>
                        <a:pt x="240" y="124"/>
                      </a:lnTo>
                      <a:lnTo>
                        <a:pt x="48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087" name="Freeform 77">
                  <a:extLst>
                    <a:ext uri="{FF2B5EF4-FFF2-40B4-BE49-F238E27FC236}">
                      <a16:creationId xmlns:a16="http://schemas.microsoft.com/office/drawing/2014/main" id="{616CCCC6-7DBD-4C47-98A3-68C43E71235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48" y="9482"/>
                  <a:ext cx="120" cy="49"/>
                </a:xfrm>
                <a:custGeom>
                  <a:avLst/>
                  <a:gdLst>
                    <a:gd name="T0" fmla="*/ 0 w 479"/>
                    <a:gd name="T1" fmla="*/ 0 h 148"/>
                    <a:gd name="T2" fmla="*/ 0 w 479"/>
                    <a:gd name="T3" fmla="*/ 0 h 148"/>
                    <a:gd name="T4" fmla="*/ 0 w 479"/>
                    <a:gd name="T5" fmla="*/ 0 h 148"/>
                    <a:gd name="T6" fmla="*/ 0 w 479"/>
                    <a:gd name="T7" fmla="*/ 0 h 148"/>
                    <a:gd name="T8" fmla="*/ 0 w 479"/>
                    <a:gd name="T9" fmla="*/ 0 h 148"/>
                    <a:gd name="T10" fmla="*/ 0 w 479"/>
                    <a:gd name="T11" fmla="*/ 0 h 148"/>
                    <a:gd name="T12" fmla="*/ 0 w 479"/>
                    <a:gd name="T13" fmla="*/ 0 h 148"/>
                    <a:gd name="T14" fmla="*/ 0 w 479"/>
                    <a:gd name="T15" fmla="*/ 0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8"/>
                    <a:gd name="T26" fmla="*/ 479 w 479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8">
                      <a:moveTo>
                        <a:pt x="0" y="33"/>
                      </a:moveTo>
                      <a:lnTo>
                        <a:pt x="106" y="0"/>
                      </a:lnTo>
                      <a:lnTo>
                        <a:pt x="364" y="90"/>
                      </a:lnTo>
                      <a:lnTo>
                        <a:pt x="479" y="66"/>
                      </a:lnTo>
                      <a:lnTo>
                        <a:pt x="417" y="148"/>
                      </a:lnTo>
                      <a:lnTo>
                        <a:pt x="115" y="148"/>
                      </a:lnTo>
                      <a:lnTo>
                        <a:pt x="240" y="123"/>
                      </a:lnTo>
                      <a:lnTo>
                        <a:pt x="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088" name="Freeform 78">
                  <a:extLst>
                    <a:ext uri="{FF2B5EF4-FFF2-40B4-BE49-F238E27FC236}">
                      <a16:creationId xmlns:a16="http://schemas.microsoft.com/office/drawing/2014/main" id="{C3DDF167-CE3D-5345-BF9F-434316B24ED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48" y="9482"/>
                  <a:ext cx="120" cy="49"/>
                </a:xfrm>
                <a:custGeom>
                  <a:avLst/>
                  <a:gdLst>
                    <a:gd name="T0" fmla="*/ 0 w 479"/>
                    <a:gd name="T1" fmla="*/ 0 h 148"/>
                    <a:gd name="T2" fmla="*/ 0 w 479"/>
                    <a:gd name="T3" fmla="*/ 0 h 148"/>
                    <a:gd name="T4" fmla="*/ 0 w 479"/>
                    <a:gd name="T5" fmla="*/ 0 h 148"/>
                    <a:gd name="T6" fmla="*/ 0 w 479"/>
                    <a:gd name="T7" fmla="*/ 0 h 148"/>
                    <a:gd name="T8" fmla="*/ 0 w 479"/>
                    <a:gd name="T9" fmla="*/ 0 h 148"/>
                    <a:gd name="T10" fmla="*/ 0 w 479"/>
                    <a:gd name="T11" fmla="*/ 0 h 148"/>
                    <a:gd name="T12" fmla="*/ 0 w 479"/>
                    <a:gd name="T13" fmla="*/ 0 h 148"/>
                    <a:gd name="T14" fmla="*/ 0 w 479"/>
                    <a:gd name="T15" fmla="*/ 0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8"/>
                    <a:gd name="T26" fmla="*/ 479 w 479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8">
                      <a:moveTo>
                        <a:pt x="0" y="33"/>
                      </a:moveTo>
                      <a:lnTo>
                        <a:pt x="106" y="0"/>
                      </a:lnTo>
                      <a:lnTo>
                        <a:pt x="364" y="90"/>
                      </a:lnTo>
                      <a:lnTo>
                        <a:pt x="479" y="66"/>
                      </a:lnTo>
                      <a:lnTo>
                        <a:pt x="417" y="148"/>
                      </a:lnTo>
                      <a:lnTo>
                        <a:pt x="115" y="148"/>
                      </a:lnTo>
                      <a:lnTo>
                        <a:pt x="240" y="123"/>
                      </a:lnTo>
                      <a:lnTo>
                        <a:pt x="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089" name="Freeform 79">
                  <a:extLst>
                    <a:ext uri="{FF2B5EF4-FFF2-40B4-BE49-F238E27FC236}">
                      <a16:creationId xmlns:a16="http://schemas.microsoft.com/office/drawing/2014/main" id="{E86E006C-0545-D546-875A-AE32F910873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68" y="9548"/>
                  <a:ext cx="120" cy="50"/>
                </a:xfrm>
                <a:custGeom>
                  <a:avLst/>
                  <a:gdLst>
                    <a:gd name="T0" fmla="*/ 0 w 478"/>
                    <a:gd name="T1" fmla="*/ 0 h 149"/>
                    <a:gd name="T2" fmla="*/ 0 w 478"/>
                    <a:gd name="T3" fmla="*/ 0 h 149"/>
                    <a:gd name="T4" fmla="*/ 0 w 478"/>
                    <a:gd name="T5" fmla="*/ 0 h 149"/>
                    <a:gd name="T6" fmla="*/ 0 w 478"/>
                    <a:gd name="T7" fmla="*/ 0 h 149"/>
                    <a:gd name="T8" fmla="*/ 0 w 478"/>
                    <a:gd name="T9" fmla="*/ 0 h 149"/>
                    <a:gd name="T10" fmla="*/ 0 w 478"/>
                    <a:gd name="T11" fmla="*/ 0 h 149"/>
                    <a:gd name="T12" fmla="*/ 0 w 478"/>
                    <a:gd name="T13" fmla="*/ 0 h 149"/>
                    <a:gd name="T14" fmla="*/ 0 w 478"/>
                    <a:gd name="T15" fmla="*/ 0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8"/>
                    <a:gd name="T25" fmla="*/ 0 h 149"/>
                    <a:gd name="T26" fmla="*/ 478 w 478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8" h="149">
                      <a:moveTo>
                        <a:pt x="478" y="117"/>
                      </a:moveTo>
                      <a:lnTo>
                        <a:pt x="372" y="149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090" name="Freeform 80">
                  <a:extLst>
                    <a:ext uri="{FF2B5EF4-FFF2-40B4-BE49-F238E27FC236}">
                      <a16:creationId xmlns:a16="http://schemas.microsoft.com/office/drawing/2014/main" id="{D9009F52-7DAD-4D4F-A460-E0E2D92CEB7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68" y="9548"/>
                  <a:ext cx="120" cy="50"/>
                </a:xfrm>
                <a:custGeom>
                  <a:avLst/>
                  <a:gdLst>
                    <a:gd name="T0" fmla="*/ 0 w 478"/>
                    <a:gd name="T1" fmla="*/ 0 h 149"/>
                    <a:gd name="T2" fmla="*/ 0 w 478"/>
                    <a:gd name="T3" fmla="*/ 0 h 149"/>
                    <a:gd name="T4" fmla="*/ 0 w 478"/>
                    <a:gd name="T5" fmla="*/ 0 h 149"/>
                    <a:gd name="T6" fmla="*/ 0 w 478"/>
                    <a:gd name="T7" fmla="*/ 0 h 149"/>
                    <a:gd name="T8" fmla="*/ 0 w 478"/>
                    <a:gd name="T9" fmla="*/ 0 h 149"/>
                    <a:gd name="T10" fmla="*/ 0 w 478"/>
                    <a:gd name="T11" fmla="*/ 0 h 149"/>
                    <a:gd name="T12" fmla="*/ 0 w 478"/>
                    <a:gd name="T13" fmla="*/ 0 h 149"/>
                    <a:gd name="T14" fmla="*/ 0 w 478"/>
                    <a:gd name="T15" fmla="*/ 0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8"/>
                    <a:gd name="T25" fmla="*/ 0 h 149"/>
                    <a:gd name="T26" fmla="*/ 478 w 478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8" h="149">
                      <a:moveTo>
                        <a:pt x="478" y="117"/>
                      </a:moveTo>
                      <a:lnTo>
                        <a:pt x="372" y="149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</p:grpSp>
        <p:sp>
          <p:nvSpPr>
            <p:cNvPr id="44079" name="Line 81">
              <a:extLst>
                <a:ext uri="{FF2B5EF4-FFF2-40B4-BE49-F238E27FC236}">
                  <a16:creationId xmlns:a16="http://schemas.microsoft.com/office/drawing/2014/main" id="{B4EAF297-F9B1-8C46-B0F2-9BB927BA4D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2908"/>
              <a:ext cx="0" cy="39"/>
            </a:xfrm>
            <a:prstGeom prst="line">
              <a:avLst/>
            </a:prstGeom>
            <a:noFill/>
            <a:ln w="1270">
              <a:solidFill>
                <a:srgbClr val="AAE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80" name="Line 82">
              <a:extLst>
                <a:ext uri="{FF2B5EF4-FFF2-40B4-BE49-F238E27FC236}">
                  <a16:creationId xmlns:a16="http://schemas.microsoft.com/office/drawing/2014/main" id="{9435AA50-2E05-3E41-9F98-FB6E938602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4" y="2908"/>
              <a:ext cx="0" cy="39"/>
            </a:xfrm>
            <a:prstGeom prst="line">
              <a:avLst/>
            </a:prstGeom>
            <a:noFill/>
            <a:ln w="1270">
              <a:solidFill>
                <a:srgbClr val="AAE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4042" name="Line 83">
            <a:extLst>
              <a:ext uri="{FF2B5EF4-FFF2-40B4-BE49-F238E27FC236}">
                <a16:creationId xmlns:a16="http://schemas.microsoft.com/office/drawing/2014/main" id="{58F832F5-E2F8-FB4F-B733-A8986A8CAAD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38550" y="5889625"/>
            <a:ext cx="1292225" cy="15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4043" name="Group 84">
            <a:extLst>
              <a:ext uri="{FF2B5EF4-FFF2-40B4-BE49-F238E27FC236}">
                <a16:creationId xmlns:a16="http://schemas.microsoft.com/office/drawing/2014/main" id="{8A1A3500-4A2D-EB42-9F34-66C7976AAA2D}"/>
              </a:ext>
            </a:extLst>
          </p:cNvPr>
          <p:cNvGrpSpPr>
            <a:grpSpLocks/>
          </p:cNvGrpSpPr>
          <p:nvPr/>
        </p:nvGrpSpPr>
        <p:grpSpPr bwMode="auto">
          <a:xfrm>
            <a:off x="6708775" y="5641975"/>
            <a:ext cx="590550" cy="430213"/>
            <a:chOff x="3120" y="2880"/>
            <a:chExt cx="144" cy="96"/>
          </a:xfrm>
        </p:grpSpPr>
        <p:sp>
          <p:nvSpPr>
            <p:cNvPr id="44049" name="Oval 85">
              <a:extLst>
                <a:ext uri="{FF2B5EF4-FFF2-40B4-BE49-F238E27FC236}">
                  <a16:creationId xmlns:a16="http://schemas.microsoft.com/office/drawing/2014/main" id="{1972915E-39D7-6243-9C40-6B310C7AD7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920"/>
              <a:ext cx="144" cy="56"/>
            </a:xfrm>
            <a:prstGeom prst="ellipse">
              <a:avLst/>
            </a:prstGeom>
            <a:solidFill>
              <a:srgbClr val="FF0000"/>
            </a:solidFill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4050" name="Rectangle 86">
              <a:extLst>
                <a:ext uri="{FF2B5EF4-FFF2-40B4-BE49-F238E27FC236}">
                  <a16:creationId xmlns:a16="http://schemas.microsoft.com/office/drawing/2014/main" id="{AF3D3CB5-1A23-8947-BCC1-E4BAFD1CA4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909"/>
              <a:ext cx="144" cy="39"/>
            </a:xfrm>
            <a:prstGeom prst="rect">
              <a:avLst/>
            </a:prstGeom>
            <a:solidFill>
              <a:srgbClr val="0078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4051" name="Rectangle 87">
              <a:extLst>
                <a:ext uri="{FF2B5EF4-FFF2-40B4-BE49-F238E27FC236}">
                  <a16:creationId xmlns:a16="http://schemas.microsoft.com/office/drawing/2014/main" id="{F3F5B8CA-E8FD-834B-B4BD-6551481E73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909"/>
              <a:ext cx="144" cy="3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4052" name="Oval 88">
              <a:extLst>
                <a:ext uri="{FF2B5EF4-FFF2-40B4-BE49-F238E27FC236}">
                  <a16:creationId xmlns:a16="http://schemas.microsoft.com/office/drawing/2014/main" id="{D24B00D0-C93B-AF4A-A327-8870D17747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880"/>
              <a:ext cx="144" cy="56"/>
            </a:xfrm>
            <a:prstGeom prst="ellipse">
              <a:avLst/>
            </a:prstGeom>
            <a:solidFill>
              <a:srgbClr val="FF0000"/>
            </a:solidFill>
            <a:ln w="1270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44053" name="Group 89">
              <a:extLst>
                <a:ext uri="{FF2B5EF4-FFF2-40B4-BE49-F238E27FC236}">
                  <a16:creationId xmlns:a16="http://schemas.microsoft.com/office/drawing/2014/main" id="{07A4EC23-60B1-6649-84B7-F314B6AEF2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41" y="2886"/>
              <a:ext cx="100" cy="43"/>
              <a:chOff x="6839" y="9479"/>
              <a:chExt cx="253" cy="119"/>
            </a:xfrm>
          </p:grpSpPr>
          <p:grpSp>
            <p:nvGrpSpPr>
              <p:cNvPr id="44056" name="Group 90">
                <a:extLst>
                  <a:ext uri="{FF2B5EF4-FFF2-40B4-BE49-F238E27FC236}">
                    <a16:creationId xmlns:a16="http://schemas.microsoft.com/office/drawing/2014/main" id="{EC4B0BBB-63DE-444E-BBDE-F6C1D0E7EBF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839" y="9479"/>
                <a:ext cx="251" cy="116"/>
                <a:chOff x="6839" y="9479"/>
                <a:chExt cx="251" cy="116"/>
              </a:xfrm>
            </p:grpSpPr>
            <p:sp>
              <p:nvSpPr>
                <p:cNvPr id="44066" name="Freeform 91">
                  <a:extLst>
                    <a:ext uri="{FF2B5EF4-FFF2-40B4-BE49-F238E27FC236}">
                      <a16:creationId xmlns:a16="http://schemas.microsoft.com/office/drawing/2014/main" id="{FAF2CDB3-D5DF-8A48-8B5A-65FCBE7A155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70" y="9482"/>
                  <a:ext cx="120" cy="49"/>
                </a:xfrm>
                <a:custGeom>
                  <a:avLst/>
                  <a:gdLst>
                    <a:gd name="T0" fmla="*/ 0 w 479"/>
                    <a:gd name="T1" fmla="*/ 0 h 148"/>
                    <a:gd name="T2" fmla="*/ 0 w 479"/>
                    <a:gd name="T3" fmla="*/ 0 h 148"/>
                    <a:gd name="T4" fmla="*/ 0 w 479"/>
                    <a:gd name="T5" fmla="*/ 0 h 148"/>
                    <a:gd name="T6" fmla="*/ 0 w 479"/>
                    <a:gd name="T7" fmla="*/ 0 h 148"/>
                    <a:gd name="T8" fmla="*/ 0 w 479"/>
                    <a:gd name="T9" fmla="*/ 0 h 148"/>
                    <a:gd name="T10" fmla="*/ 0 w 479"/>
                    <a:gd name="T11" fmla="*/ 0 h 148"/>
                    <a:gd name="T12" fmla="*/ 0 w 479"/>
                    <a:gd name="T13" fmla="*/ 0 h 148"/>
                    <a:gd name="T14" fmla="*/ 0 w 479"/>
                    <a:gd name="T15" fmla="*/ 0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8"/>
                    <a:gd name="T26" fmla="*/ 479 w 479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8">
                      <a:moveTo>
                        <a:pt x="0" y="115"/>
                      </a:moveTo>
                      <a:lnTo>
                        <a:pt x="106" y="148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067" name="Freeform 92">
                  <a:extLst>
                    <a:ext uri="{FF2B5EF4-FFF2-40B4-BE49-F238E27FC236}">
                      <a16:creationId xmlns:a16="http://schemas.microsoft.com/office/drawing/2014/main" id="{2A186EBC-3CFE-8441-9F91-E0C8EE3EA15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70" y="9482"/>
                  <a:ext cx="120" cy="49"/>
                </a:xfrm>
                <a:custGeom>
                  <a:avLst/>
                  <a:gdLst>
                    <a:gd name="T0" fmla="*/ 0 w 479"/>
                    <a:gd name="T1" fmla="*/ 0 h 148"/>
                    <a:gd name="T2" fmla="*/ 0 w 479"/>
                    <a:gd name="T3" fmla="*/ 0 h 148"/>
                    <a:gd name="T4" fmla="*/ 0 w 479"/>
                    <a:gd name="T5" fmla="*/ 0 h 148"/>
                    <a:gd name="T6" fmla="*/ 0 w 479"/>
                    <a:gd name="T7" fmla="*/ 0 h 148"/>
                    <a:gd name="T8" fmla="*/ 0 w 479"/>
                    <a:gd name="T9" fmla="*/ 0 h 148"/>
                    <a:gd name="T10" fmla="*/ 0 w 479"/>
                    <a:gd name="T11" fmla="*/ 0 h 148"/>
                    <a:gd name="T12" fmla="*/ 0 w 479"/>
                    <a:gd name="T13" fmla="*/ 0 h 148"/>
                    <a:gd name="T14" fmla="*/ 0 w 479"/>
                    <a:gd name="T15" fmla="*/ 0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8"/>
                    <a:gd name="T26" fmla="*/ 479 w 479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8">
                      <a:moveTo>
                        <a:pt x="0" y="115"/>
                      </a:moveTo>
                      <a:lnTo>
                        <a:pt x="106" y="148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068" name="Freeform 93">
                  <a:extLst>
                    <a:ext uri="{FF2B5EF4-FFF2-40B4-BE49-F238E27FC236}">
                      <a16:creationId xmlns:a16="http://schemas.microsoft.com/office/drawing/2014/main" id="{7E34EC7D-7018-6F4C-A291-E549D814025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39" y="9540"/>
                  <a:ext cx="120" cy="52"/>
                </a:xfrm>
                <a:custGeom>
                  <a:avLst/>
                  <a:gdLst>
                    <a:gd name="T0" fmla="*/ 0 w 480"/>
                    <a:gd name="T1" fmla="*/ 0 h 158"/>
                    <a:gd name="T2" fmla="*/ 0 w 480"/>
                    <a:gd name="T3" fmla="*/ 0 h 158"/>
                    <a:gd name="T4" fmla="*/ 0 w 480"/>
                    <a:gd name="T5" fmla="*/ 0 h 158"/>
                    <a:gd name="T6" fmla="*/ 0 w 480"/>
                    <a:gd name="T7" fmla="*/ 0 h 158"/>
                    <a:gd name="T8" fmla="*/ 0 w 480"/>
                    <a:gd name="T9" fmla="*/ 0 h 158"/>
                    <a:gd name="T10" fmla="*/ 0 w 480"/>
                    <a:gd name="T11" fmla="*/ 0 h 158"/>
                    <a:gd name="T12" fmla="*/ 0 w 480"/>
                    <a:gd name="T13" fmla="*/ 0 h 158"/>
                    <a:gd name="T14" fmla="*/ 0 w 480"/>
                    <a:gd name="T15" fmla="*/ 0 h 15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80"/>
                    <a:gd name="T25" fmla="*/ 0 h 158"/>
                    <a:gd name="T26" fmla="*/ 480 w 480"/>
                    <a:gd name="T27" fmla="*/ 158 h 15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80" h="158">
                      <a:moveTo>
                        <a:pt x="480" y="34"/>
                      </a:moveTo>
                      <a:lnTo>
                        <a:pt x="373" y="0"/>
                      </a:lnTo>
                      <a:lnTo>
                        <a:pt x="125" y="100"/>
                      </a:lnTo>
                      <a:lnTo>
                        <a:pt x="0" y="67"/>
                      </a:lnTo>
                      <a:lnTo>
                        <a:pt x="62" y="158"/>
                      </a:lnTo>
                      <a:lnTo>
                        <a:pt x="373" y="158"/>
                      </a:lnTo>
                      <a:lnTo>
                        <a:pt x="240" y="125"/>
                      </a:lnTo>
                      <a:lnTo>
                        <a:pt x="48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069" name="Freeform 94">
                  <a:extLst>
                    <a:ext uri="{FF2B5EF4-FFF2-40B4-BE49-F238E27FC236}">
                      <a16:creationId xmlns:a16="http://schemas.microsoft.com/office/drawing/2014/main" id="{540CA627-389C-8D43-8800-F1461604204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39" y="9540"/>
                  <a:ext cx="120" cy="52"/>
                </a:xfrm>
                <a:custGeom>
                  <a:avLst/>
                  <a:gdLst>
                    <a:gd name="T0" fmla="*/ 0 w 480"/>
                    <a:gd name="T1" fmla="*/ 0 h 158"/>
                    <a:gd name="T2" fmla="*/ 0 w 480"/>
                    <a:gd name="T3" fmla="*/ 0 h 158"/>
                    <a:gd name="T4" fmla="*/ 0 w 480"/>
                    <a:gd name="T5" fmla="*/ 0 h 158"/>
                    <a:gd name="T6" fmla="*/ 0 w 480"/>
                    <a:gd name="T7" fmla="*/ 0 h 158"/>
                    <a:gd name="T8" fmla="*/ 0 w 480"/>
                    <a:gd name="T9" fmla="*/ 0 h 158"/>
                    <a:gd name="T10" fmla="*/ 0 w 480"/>
                    <a:gd name="T11" fmla="*/ 0 h 158"/>
                    <a:gd name="T12" fmla="*/ 0 w 480"/>
                    <a:gd name="T13" fmla="*/ 0 h 158"/>
                    <a:gd name="T14" fmla="*/ 0 w 480"/>
                    <a:gd name="T15" fmla="*/ 0 h 15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80"/>
                    <a:gd name="T25" fmla="*/ 0 h 158"/>
                    <a:gd name="T26" fmla="*/ 480 w 480"/>
                    <a:gd name="T27" fmla="*/ 158 h 15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80" h="158">
                      <a:moveTo>
                        <a:pt x="480" y="34"/>
                      </a:moveTo>
                      <a:lnTo>
                        <a:pt x="373" y="0"/>
                      </a:lnTo>
                      <a:lnTo>
                        <a:pt x="125" y="100"/>
                      </a:lnTo>
                      <a:lnTo>
                        <a:pt x="0" y="67"/>
                      </a:lnTo>
                      <a:lnTo>
                        <a:pt x="62" y="158"/>
                      </a:lnTo>
                      <a:lnTo>
                        <a:pt x="373" y="158"/>
                      </a:lnTo>
                      <a:lnTo>
                        <a:pt x="240" y="125"/>
                      </a:lnTo>
                      <a:lnTo>
                        <a:pt x="48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070" name="Freeform 95">
                  <a:extLst>
                    <a:ext uri="{FF2B5EF4-FFF2-40B4-BE49-F238E27FC236}">
                      <a16:creationId xmlns:a16="http://schemas.microsoft.com/office/drawing/2014/main" id="{B317658C-61DC-3140-BBD8-B97ACE4A94D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46" y="9479"/>
                  <a:ext cx="120" cy="50"/>
                </a:xfrm>
                <a:custGeom>
                  <a:avLst/>
                  <a:gdLst>
                    <a:gd name="T0" fmla="*/ 0 w 479"/>
                    <a:gd name="T1" fmla="*/ 0 h 149"/>
                    <a:gd name="T2" fmla="*/ 0 w 479"/>
                    <a:gd name="T3" fmla="*/ 0 h 149"/>
                    <a:gd name="T4" fmla="*/ 0 w 479"/>
                    <a:gd name="T5" fmla="*/ 0 h 149"/>
                    <a:gd name="T6" fmla="*/ 0 w 479"/>
                    <a:gd name="T7" fmla="*/ 0 h 149"/>
                    <a:gd name="T8" fmla="*/ 0 w 479"/>
                    <a:gd name="T9" fmla="*/ 0 h 149"/>
                    <a:gd name="T10" fmla="*/ 0 w 479"/>
                    <a:gd name="T11" fmla="*/ 0 h 149"/>
                    <a:gd name="T12" fmla="*/ 0 w 479"/>
                    <a:gd name="T13" fmla="*/ 0 h 149"/>
                    <a:gd name="T14" fmla="*/ 0 w 479"/>
                    <a:gd name="T15" fmla="*/ 0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9"/>
                    <a:gd name="T26" fmla="*/ 479 w 479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9">
                      <a:moveTo>
                        <a:pt x="0" y="34"/>
                      </a:moveTo>
                      <a:lnTo>
                        <a:pt x="107" y="0"/>
                      </a:lnTo>
                      <a:lnTo>
                        <a:pt x="364" y="91"/>
                      </a:lnTo>
                      <a:lnTo>
                        <a:pt x="479" y="67"/>
                      </a:lnTo>
                      <a:lnTo>
                        <a:pt x="418" y="149"/>
                      </a:lnTo>
                      <a:lnTo>
                        <a:pt x="115" y="149"/>
                      </a:lnTo>
                      <a:lnTo>
                        <a:pt x="240" y="124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071" name="Freeform 96">
                  <a:extLst>
                    <a:ext uri="{FF2B5EF4-FFF2-40B4-BE49-F238E27FC236}">
                      <a16:creationId xmlns:a16="http://schemas.microsoft.com/office/drawing/2014/main" id="{3D96FB74-F75C-A44F-8803-921B40AB1F4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46" y="9479"/>
                  <a:ext cx="120" cy="50"/>
                </a:xfrm>
                <a:custGeom>
                  <a:avLst/>
                  <a:gdLst>
                    <a:gd name="T0" fmla="*/ 0 w 479"/>
                    <a:gd name="T1" fmla="*/ 0 h 149"/>
                    <a:gd name="T2" fmla="*/ 0 w 479"/>
                    <a:gd name="T3" fmla="*/ 0 h 149"/>
                    <a:gd name="T4" fmla="*/ 0 w 479"/>
                    <a:gd name="T5" fmla="*/ 0 h 149"/>
                    <a:gd name="T6" fmla="*/ 0 w 479"/>
                    <a:gd name="T7" fmla="*/ 0 h 149"/>
                    <a:gd name="T8" fmla="*/ 0 w 479"/>
                    <a:gd name="T9" fmla="*/ 0 h 149"/>
                    <a:gd name="T10" fmla="*/ 0 w 479"/>
                    <a:gd name="T11" fmla="*/ 0 h 149"/>
                    <a:gd name="T12" fmla="*/ 0 w 479"/>
                    <a:gd name="T13" fmla="*/ 0 h 149"/>
                    <a:gd name="T14" fmla="*/ 0 w 479"/>
                    <a:gd name="T15" fmla="*/ 0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9"/>
                    <a:gd name="T26" fmla="*/ 479 w 479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9">
                      <a:moveTo>
                        <a:pt x="0" y="34"/>
                      </a:moveTo>
                      <a:lnTo>
                        <a:pt x="107" y="0"/>
                      </a:lnTo>
                      <a:lnTo>
                        <a:pt x="364" y="91"/>
                      </a:lnTo>
                      <a:lnTo>
                        <a:pt x="479" y="67"/>
                      </a:lnTo>
                      <a:lnTo>
                        <a:pt x="418" y="149"/>
                      </a:lnTo>
                      <a:lnTo>
                        <a:pt x="115" y="149"/>
                      </a:lnTo>
                      <a:lnTo>
                        <a:pt x="240" y="124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072" name="Freeform 97">
                  <a:extLst>
                    <a:ext uri="{FF2B5EF4-FFF2-40B4-BE49-F238E27FC236}">
                      <a16:creationId xmlns:a16="http://schemas.microsoft.com/office/drawing/2014/main" id="{B387BE3C-F943-4B48-8F98-CFFC686B765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66" y="9545"/>
                  <a:ext cx="119" cy="50"/>
                </a:xfrm>
                <a:custGeom>
                  <a:avLst/>
                  <a:gdLst>
                    <a:gd name="T0" fmla="*/ 0 w 478"/>
                    <a:gd name="T1" fmla="*/ 0 h 148"/>
                    <a:gd name="T2" fmla="*/ 0 w 478"/>
                    <a:gd name="T3" fmla="*/ 0 h 148"/>
                    <a:gd name="T4" fmla="*/ 0 w 478"/>
                    <a:gd name="T5" fmla="*/ 0 h 148"/>
                    <a:gd name="T6" fmla="*/ 0 w 478"/>
                    <a:gd name="T7" fmla="*/ 0 h 148"/>
                    <a:gd name="T8" fmla="*/ 0 w 478"/>
                    <a:gd name="T9" fmla="*/ 0 h 148"/>
                    <a:gd name="T10" fmla="*/ 0 w 478"/>
                    <a:gd name="T11" fmla="*/ 0 h 148"/>
                    <a:gd name="T12" fmla="*/ 0 w 478"/>
                    <a:gd name="T13" fmla="*/ 0 h 148"/>
                    <a:gd name="T14" fmla="*/ 0 w 478"/>
                    <a:gd name="T15" fmla="*/ 0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8"/>
                    <a:gd name="T25" fmla="*/ 0 h 148"/>
                    <a:gd name="T26" fmla="*/ 478 w 478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8" h="148">
                      <a:moveTo>
                        <a:pt x="478" y="116"/>
                      </a:moveTo>
                      <a:lnTo>
                        <a:pt x="372" y="148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073" name="Freeform 98">
                  <a:extLst>
                    <a:ext uri="{FF2B5EF4-FFF2-40B4-BE49-F238E27FC236}">
                      <a16:creationId xmlns:a16="http://schemas.microsoft.com/office/drawing/2014/main" id="{888AF060-8A9A-574B-B507-8B95446E9A3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66" y="9545"/>
                  <a:ext cx="119" cy="50"/>
                </a:xfrm>
                <a:custGeom>
                  <a:avLst/>
                  <a:gdLst>
                    <a:gd name="T0" fmla="*/ 0 w 478"/>
                    <a:gd name="T1" fmla="*/ 0 h 148"/>
                    <a:gd name="T2" fmla="*/ 0 w 478"/>
                    <a:gd name="T3" fmla="*/ 0 h 148"/>
                    <a:gd name="T4" fmla="*/ 0 w 478"/>
                    <a:gd name="T5" fmla="*/ 0 h 148"/>
                    <a:gd name="T6" fmla="*/ 0 w 478"/>
                    <a:gd name="T7" fmla="*/ 0 h 148"/>
                    <a:gd name="T8" fmla="*/ 0 w 478"/>
                    <a:gd name="T9" fmla="*/ 0 h 148"/>
                    <a:gd name="T10" fmla="*/ 0 w 478"/>
                    <a:gd name="T11" fmla="*/ 0 h 148"/>
                    <a:gd name="T12" fmla="*/ 0 w 478"/>
                    <a:gd name="T13" fmla="*/ 0 h 148"/>
                    <a:gd name="T14" fmla="*/ 0 w 478"/>
                    <a:gd name="T15" fmla="*/ 0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8"/>
                    <a:gd name="T25" fmla="*/ 0 h 148"/>
                    <a:gd name="T26" fmla="*/ 478 w 478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8" h="148">
                      <a:moveTo>
                        <a:pt x="478" y="116"/>
                      </a:moveTo>
                      <a:lnTo>
                        <a:pt x="372" y="148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44057" name="Group 99">
                <a:extLst>
                  <a:ext uri="{FF2B5EF4-FFF2-40B4-BE49-F238E27FC236}">
                    <a16:creationId xmlns:a16="http://schemas.microsoft.com/office/drawing/2014/main" id="{937B9E57-0BCA-9546-8C6D-2236E4915C7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842" y="9482"/>
                <a:ext cx="250" cy="116"/>
                <a:chOff x="6842" y="9482"/>
                <a:chExt cx="250" cy="116"/>
              </a:xfrm>
            </p:grpSpPr>
            <p:sp>
              <p:nvSpPr>
                <p:cNvPr id="44058" name="Freeform 100">
                  <a:extLst>
                    <a:ext uri="{FF2B5EF4-FFF2-40B4-BE49-F238E27FC236}">
                      <a16:creationId xmlns:a16="http://schemas.microsoft.com/office/drawing/2014/main" id="{58D3848F-D423-6542-A221-B1EF57D41BA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72" y="9485"/>
                  <a:ext cx="120" cy="49"/>
                </a:xfrm>
                <a:custGeom>
                  <a:avLst/>
                  <a:gdLst>
                    <a:gd name="T0" fmla="*/ 0 w 479"/>
                    <a:gd name="T1" fmla="*/ 0 h 149"/>
                    <a:gd name="T2" fmla="*/ 0 w 479"/>
                    <a:gd name="T3" fmla="*/ 0 h 149"/>
                    <a:gd name="T4" fmla="*/ 0 w 479"/>
                    <a:gd name="T5" fmla="*/ 0 h 149"/>
                    <a:gd name="T6" fmla="*/ 0 w 479"/>
                    <a:gd name="T7" fmla="*/ 0 h 149"/>
                    <a:gd name="T8" fmla="*/ 0 w 479"/>
                    <a:gd name="T9" fmla="*/ 0 h 149"/>
                    <a:gd name="T10" fmla="*/ 0 w 479"/>
                    <a:gd name="T11" fmla="*/ 0 h 149"/>
                    <a:gd name="T12" fmla="*/ 0 w 479"/>
                    <a:gd name="T13" fmla="*/ 0 h 149"/>
                    <a:gd name="T14" fmla="*/ 0 w 479"/>
                    <a:gd name="T15" fmla="*/ 0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9"/>
                    <a:gd name="T26" fmla="*/ 479 w 479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9">
                      <a:moveTo>
                        <a:pt x="0" y="115"/>
                      </a:moveTo>
                      <a:lnTo>
                        <a:pt x="106" y="149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059" name="Freeform 101">
                  <a:extLst>
                    <a:ext uri="{FF2B5EF4-FFF2-40B4-BE49-F238E27FC236}">
                      <a16:creationId xmlns:a16="http://schemas.microsoft.com/office/drawing/2014/main" id="{3EBF7C1A-BD53-DA4B-AE8F-706E62FFA88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72" y="9485"/>
                  <a:ext cx="120" cy="49"/>
                </a:xfrm>
                <a:custGeom>
                  <a:avLst/>
                  <a:gdLst>
                    <a:gd name="T0" fmla="*/ 0 w 479"/>
                    <a:gd name="T1" fmla="*/ 0 h 149"/>
                    <a:gd name="T2" fmla="*/ 0 w 479"/>
                    <a:gd name="T3" fmla="*/ 0 h 149"/>
                    <a:gd name="T4" fmla="*/ 0 w 479"/>
                    <a:gd name="T5" fmla="*/ 0 h 149"/>
                    <a:gd name="T6" fmla="*/ 0 w 479"/>
                    <a:gd name="T7" fmla="*/ 0 h 149"/>
                    <a:gd name="T8" fmla="*/ 0 w 479"/>
                    <a:gd name="T9" fmla="*/ 0 h 149"/>
                    <a:gd name="T10" fmla="*/ 0 w 479"/>
                    <a:gd name="T11" fmla="*/ 0 h 149"/>
                    <a:gd name="T12" fmla="*/ 0 w 479"/>
                    <a:gd name="T13" fmla="*/ 0 h 149"/>
                    <a:gd name="T14" fmla="*/ 0 w 479"/>
                    <a:gd name="T15" fmla="*/ 0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9"/>
                    <a:gd name="T26" fmla="*/ 479 w 479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9">
                      <a:moveTo>
                        <a:pt x="0" y="115"/>
                      </a:moveTo>
                      <a:lnTo>
                        <a:pt x="106" y="149"/>
                      </a:lnTo>
                      <a:lnTo>
                        <a:pt x="364" y="50"/>
                      </a:lnTo>
                      <a:lnTo>
                        <a:pt x="479" y="82"/>
                      </a:lnTo>
                      <a:lnTo>
                        <a:pt x="417" y="0"/>
                      </a:lnTo>
                      <a:lnTo>
                        <a:pt x="115" y="0"/>
                      </a:lnTo>
                      <a:lnTo>
                        <a:pt x="239" y="25"/>
                      </a:lnTo>
                      <a:lnTo>
                        <a:pt x="0" y="11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060" name="Freeform 102">
                  <a:extLst>
                    <a:ext uri="{FF2B5EF4-FFF2-40B4-BE49-F238E27FC236}">
                      <a16:creationId xmlns:a16="http://schemas.microsoft.com/office/drawing/2014/main" id="{1822C4EE-56AB-EB48-89B9-AE4970CAA76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42" y="9543"/>
                  <a:ext cx="120" cy="52"/>
                </a:xfrm>
                <a:custGeom>
                  <a:avLst/>
                  <a:gdLst>
                    <a:gd name="T0" fmla="*/ 0 w 480"/>
                    <a:gd name="T1" fmla="*/ 0 h 156"/>
                    <a:gd name="T2" fmla="*/ 0 w 480"/>
                    <a:gd name="T3" fmla="*/ 0 h 156"/>
                    <a:gd name="T4" fmla="*/ 0 w 480"/>
                    <a:gd name="T5" fmla="*/ 0 h 156"/>
                    <a:gd name="T6" fmla="*/ 0 w 480"/>
                    <a:gd name="T7" fmla="*/ 0 h 156"/>
                    <a:gd name="T8" fmla="*/ 0 w 480"/>
                    <a:gd name="T9" fmla="*/ 0 h 156"/>
                    <a:gd name="T10" fmla="*/ 0 w 480"/>
                    <a:gd name="T11" fmla="*/ 0 h 156"/>
                    <a:gd name="T12" fmla="*/ 0 w 480"/>
                    <a:gd name="T13" fmla="*/ 0 h 156"/>
                    <a:gd name="T14" fmla="*/ 0 w 480"/>
                    <a:gd name="T15" fmla="*/ 0 h 15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80"/>
                    <a:gd name="T25" fmla="*/ 0 h 156"/>
                    <a:gd name="T26" fmla="*/ 480 w 480"/>
                    <a:gd name="T27" fmla="*/ 156 h 15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80" h="156">
                      <a:moveTo>
                        <a:pt x="480" y="33"/>
                      </a:moveTo>
                      <a:lnTo>
                        <a:pt x="373" y="0"/>
                      </a:lnTo>
                      <a:lnTo>
                        <a:pt x="125" y="99"/>
                      </a:lnTo>
                      <a:lnTo>
                        <a:pt x="0" y="66"/>
                      </a:lnTo>
                      <a:lnTo>
                        <a:pt x="62" y="156"/>
                      </a:lnTo>
                      <a:lnTo>
                        <a:pt x="373" y="156"/>
                      </a:lnTo>
                      <a:lnTo>
                        <a:pt x="240" y="124"/>
                      </a:lnTo>
                      <a:lnTo>
                        <a:pt x="48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061" name="Freeform 103">
                  <a:extLst>
                    <a:ext uri="{FF2B5EF4-FFF2-40B4-BE49-F238E27FC236}">
                      <a16:creationId xmlns:a16="http://schemas.microsoft.com/office/drawing/2014/main" id="{9794EF81-CEB1-AC48-8DAA-5F63C439D2F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42" y="9543"/>
                  <a:ext cx="120" cy="52"/>
                </a:xfrm>
                <a:custGeom>
                  <a:avLst/>
                  <a:gdLst>
                    <a:gd name="T0" fmla="*/ 0 w 480"/>
                    <a:gd name="T1" fmla="*/ 0 h 156"/>
                    <a:gd name="T2" fmla="*/ 0 w 480"/>
                    <a:gd name="T3" fmla="*/ 0 h 156"/>
                    <a:gd name="T4" fmla="*/ 0 w 480"/>
                    <a:gd name="T5" fmla="*/ 0 h 156"/>
                    <a:gd name="T6" fmla="*/ 0 w 480"/>
                    <a:gd name="T7" fmla="*/ 0 h 156"/>
                    <a:gd name="T8" fmla="*/ 0 w 480"/>
                    <a:gd name="T9" fmla="*/ 0 h 156"/>
                    <a:gd name="T10" fmla="*/ 0 w 480"/>
                    <a:gd name="T11" fmla="*/ 0 h 156"/>
                    <a:gd name="T12" fmla="*/ 0 w 480"/>
                    <a:gd name="T13" fmla="*/ 0 h 156"/>
                    <a:gd name="T14" fmla="*/ 0 w 480"/>
                    <a:gd name="T15" fmla="*/ 0 h 15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80"/>
                    <a:gd name="T25" fmla="*/ 0 h 156"/>
                    <a:gd name="T26" fmla="*/ 480 w 480"/>
                    <a:gd name="T27" fmla="*/ 156 h 15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80" h="156">
                      <a:moveTo>
                        <a:pt x="480" y="33"/>
                      </a:moveTo>
                      <a:lnTo>
                        <a:pt x="373" y="0"/>
                      </a:lnTo>
                      <a:lnTo>
                        <a:pt x="125" y="99"/>
                      </a:lnTo>
                      <a:lnTo>
                        <a:pt x="0" y="66"/>
                      </a:lnTo>
                      <a:lnTo>
                        <a:pt x="62" y="156"/>
                      </a:lnTo>
                      <a:lnTo>
                        <a:pt x="373" y="156"/>
                      </a:lnTo>
                      <a:lnTo>
                        <a:pt x="240" y="124"/>
                      </a:lnTo>
                      <a:lnTo>
                        <a:pt x="48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062" name="Freeform 104">
                  <a:extLst>
                    <a:ext uri="{FF2B5EF4-FFF2-40B4-BE49-F238E27FC236}">
                      <a16:creationId xmlns:a16="http://schemas.microsoft.com/office/drawing/2014/main" id="{85898D60-53D8-D348-99CD-E91D7893A71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48" y="9482"/>
                  <a:ext cx="120" cy="49"/>
                </a:xfrm>
                <a:custGeom>
                  <a:avLst/>
                  <a:gdLst>
                    <a:gd name="T0" fmla="*/ 0 w 479"/>
                    <a:gd name="T1" fmla="*/ 0 h 148"/>
                    <a:gd name="T2" fmla="*/ 0 w 479"/>
                    <a:gd name="T3" fmla="*/ 0 h 148"/>
                    <a:gd name="T4" fmla="*/ 0 w 479"/>
                    <a:gd name="T5" fmla="*/ 0 h 148"/>
                    <a:gd name="T6" fmla="*/ 0 w 479"/>
                    <a:gd name="T7" fmla="*/ 0 h 148"/>
                    <a:gd name="T8" fmla="*/ 0 w 479"/>
                    <a:gd name="T9" fmla="*/ 0 h 148"/>
                    <a:gd name="T10" fmla="*/ 0 w 479"/>
                    <a:gd name="T11" fmla="*/ 0 h 148"/>
                    <a:gd name="T12" fmla="*/ 0 w 479"/>
                    <a:gd name="T13" fmla="*/ 0 h 148"/>
                    <a:gd name="T14" fmla="*/ 0 w 479"/>
                    <a:gd name="T15" fmla="*/ 0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8"/>
                    <a:gd name="T26" fmla="*/ 479 w 479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8">
                      <a:moveTo>
                        <a:pt x="0" y="33"/>
                      </a:moveTo>
                      <a:lnTo>
                        <a:pt x="106" y="0"/>
                      </a:lnTo>
                      <a:lnTo>
                        <a:pt x="364" y="90"/>
                      </a:lnTo>
                      <a:lnTo>
                        <a:pt x="479" y="66"/>
                      </a:lnTo>
                      <a:lnTo>
                        <a:pt x="417" y="148"/>
                      </a:lnTo>
                      <a:lnTo>
                        <a:pt x="115" y="148"/>
                      </a:lnTo>
                      <a:lnTo>
                        <a:pt x="240" y="123"/>
                      </a:lnTo>
                      <a:lnTo>
                        <a:pt x="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063" name="Freeform 105">
                  <a:extLst>
                    <a:ext uri="{FF2B5EF4-FFF2-40B4-BE49-F238E27FC236}">
                      <a16:creationId xmlns:a16="http://schemas.microsoft.com/office/drawing/2014/main" id="{6B2EFB6A-3CB2-DF4D-BCFA-18EF9CCF77C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48" y="9482"/>
                  <a:ext cx="120" cy="49"/>
                </a:xfrm>
                <a:custGeom>
                  <a:avLst/>
                  <a:gdLst>
                    <a:gd name="T0" fmla="*/ 0 w 479"/>
                    <a:gd name="T1" fmla="*/ 0 h 148"/>
                    <a:gd name="T2" fmla="*/ 0 w 479"/>
                    <a:gd name="T3" fmla="*/ 0 h 148"/>
                    <a:gd name="T4" fmla="*/ 0 w 479"/>
                    <a:gd name="T5" fmla="*/ 0 h 148"/>
                    <a:gd name="T6" fmla="*/ 0 w 479"/>
                    <a:gd name="T7" fmla="*/ 0 h 148"/>
                    <a:gd name="T8" fmla="*/ 0 w 479"/>
                    <a:gd name="T9" fmla="*/ 0 h 148"/>
                    <a:gd name="T10" fmla="*/ 0 w 479"/>
                    <a:gd name="T11" fmla="*/ 0 h 148"/>
                    <a:gd name="T12" fmla="*/ 0 w 479"/>
                    <a:gd name="T13" fmla="*/ 0 h 148"/>
                    <a:gd name="T14" fmla="*/ 0 w 479"/>
                    <a:gd name="T15" fmla="*/ 0 h 14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9"/>
                    <a:gd name="T25" fmla="*/ 0 h 148"/>
                    <a:gd name="T26" fmla="*/ 479 w 479"/>
                    <a:gd name="T27" fmla="*/ 148 h 14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9" h="148">
                      <a:moveTo>
                        <a:pt x="0" y="33"/>
                      </a:moveTo>
                      <a:lnTo>
                        <a:pt x="106" y="0"/>
                      </a:lnTo>
                      <a:lnTo>
                        <a:pt x="364" y="90"/>
                      </a:lnTo>
                      <a:lnTo>
                        <a:pt x="479" y="66"/>
                      </a:lnTo>
                      <a:lnTo>
                        <a:pt x="417" y="148"/>
                      </a:lnTo>
                      <a:lnTo>
                        <a:pt x="115" y="148"/>
                      </a:lnTo>
                      <a:lnTo>
                        <a:pt x="240" y="123"/>
                      </a:lnTo>
                      <a:lnTo>
                        <a:pt x="0" y="3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064" name="Freeform 106">
                  <a:extLst>
                    <a:ext uri="{FF2B5EF4-FFF2-40B4-BE49-F238E27FC236}">
                      <a16:creationId xmlns:a16="http://schemas.microsoft.com/office/drawing/2014/main" id="{433354D6-A691-C94C-BEC4-74571B62A6F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68" y="9548"/>
                  <a:ext cx="120" cy="50"/>
                </a:xfrm>
                <a:custGeom>
                  <a:avLst/>
                  <a:gdLst>
                    <a:gd name="T0" fmla="*/ 0 w 478"/>
                    <a:gd name="T1" fmla="*/ 0 h 149"/>
                    <a:gd name="T2" fmla="*/ 0 w 478"/>
                    <a:gd name="T3" fmla="*/ 0 h 149"/>
                    <a:gd name="T4" fmla="*/ 0 w 478"/>
                    <a:gd name="T5" fmla="*/ 0 h 149"/>
                    <a:gd name="T6" fmla="*/ 0 w 478"/>
                    <a:gd name="T7" fmla="*/ 0 h 149"/>
                    <a:gd name="T8" fmla="*/ 0 w 478"/>
                    <a:gd name="T9" fmla="*/ 0 h 149"/>
                    <a:gd name="T10" fmla="*/ 0 w 478"/>
                    <a:gd name="T11" fmla="*/ 0 h 149"/>
                    <a:gd name="T12" fmla="*/ 0 w 478"/>
                    <a:gd name="T13" fmla="*/ 0 h 149"/>
                    <a:gd name="T14" fmla="*/ 0 w 478"/>
                    <a:gd name="T15" fmla="*/ 0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8"/>
                    <a:gd name="T25" fmla="*/ 0 h 149"/>
                    <a:gd name="T26" fmla="*/ 478 w 478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8" h="149">
                      <a:moveTo>
                        <a:pt x="478" y="117"/>
                      </a:moveTo>
                      <a:lnTo>
                        <a:pt x="372" y="149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065" name="Freeform 107">
                  <a:extLst>
                    <a:ext uri="{FF2B5EF4-FFF2-40B4-BE49-F238E27FC236}">
                      <a16:creationId xmlns:a16="http://schemas.microsoft.com/office/drawing/2014/main" id="{527452B5-8316-CB41-9956-A10DE998EFC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68" y="9548"/>
                  <a:ext cx="120" cy="50"/>
                </a:xfrm>
                <a:custGeom>
                  <a:avLst/>
                  <a:gdLst>
                    <a:gd name="T0" fmla="*/ 0 w 478"/>
                    <a:gd name="T1" fmla="*/ 0 h 149"/>
                    <a:gd name="T2" fmla="*/ 0 w 478"/>
                    <a:gd name="T3" fmla="*/ 0 h 149"/>
                    <a:gd name="T4" fmla="*/ 0 w 478"/>
                    <a:gd name="T5" fmla="*/ 0 h 149"/>
                    <a:gd name="T6" fmla="*/ 0 w 478"/>
                    <a:gd name="T7" fmla="*/ 0 h 149"/>
                    <a:gd name="T8" fmla="*/ 0 w 478"/>
                    <a:gd name="T9" fmla="*/ 0 h 149"/>
                    <a:gd name="T10" fmla="*/ 0 w 478"/>
                    <a:gd name="T11" fmla="*/ 0 h 149"/>
                    <a:gd name="T12" fmla="*/ 0 w 478"/>
                    <a:gd name="T13" fmla="*/ 0 h 149"/>
                    <a:gd name="T14" fmla="*/ 0 w 478"/>
                    <a:gd name="T15" fmla="*/ 0 h 149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78"/>
                    <a:gd name="T25" fmla="*/ 0 h 149"/>
                    <a:gd name="T26" fmla="*/ 478 w 478"/>
                    <a:gd name="T27" fmla="*/ 149 h 149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78" h="149">
                      <a:moveTo>
                        <a:pt x="478" y="117"/>
                      </a:moveTo>
                      <a:lnTo>
                        <a:pt x="372" y="149"/>
                      </a:lnTo>
                      <a:lnTo>
                        <a:pt x="123" y="50"/>
                      </a:lnTo>
                      <a:lnTo>
                        <a:pt x="0" y="83"/>
                      </a:lnTo>
                      <a:lnTo>
                        <a:pt x="61" y="0"/>
                      </a:lnTo>
                      <a:lnTo>
                        <a:pt x="372" y="0"/>
                      </a:lnTo>
                      <a:lnTo>
                        <a:pt x="238" y="25"/>
                      </a:lnTo>
                      <a:lnTo>
                        <a:pt x="478" y="1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chemeClr val="tx1"/>
                      </a:solidFill>
                      <a:latin typeface="Courier New" panose="02070309020205020404" pitchFamily="49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</p:grpSp>
        <p:sp>
          <p:nvSpPr>
            <p:cNvPr id="44054" name="Line 108">
              <a:extLst>
                <a:ext uri="{FF2B5EF4-FFF2-40B4-BE49-F238E27FC236}">
                  <a16:creationId xmlns:a16="http://schemas.microsoft.com/office/drawing/2014/main" id="{AC64521C-B565-CE4B-82F9-9EF5CF507B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2908"/>
              <a:ext cx="0" cy="39"/>
            </a:xfrm>
            <a:prstGeom prst="line">
              <a:avLst/>
            </a:prstGeom>
            <a:noFill/>
            <a:ln w="1270">
              <a:solidFill>
                <a:srgbClr val="AAE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55" name="Line 109">
              <a:extLst>
                <a:ext uri="{FF2B5EF4-FFF2-40B4-BE49-F238E27FC236}">
                  <a16:creationId xmlns:a16="http://schemas.microsoft.com/office/drawing/2014/main" id="{950ACEBE-0EFC-1043-AFD0-5E96E7197E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4" y="2908"/>
              <a:ext cx="0" cy="39"/>
            </a:xfrm>
            <a:prstGeom prst="line">
              <a:avLst/>
            </a:prstGeom>
            <a:noFill/>
            <a:ln w="1270">
              <a:solidFill>
                <a:srgbClr val="AAE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4044" name="Line 110">
            <a:extLst>
              <a:ext uri="{FF2B5EF4-FFF2-40B4-BE49-F238E27FC236}">
                <a16:creationId xmlns:a16="http://schemas.microsoft.com/office/drawing/2014/main" id="{692FF7BD-A5FA-B049-BA80-F99E762A5AD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87988" y="5889625"/>
            <a:ext cx="1292225" cy="15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5" name="Line 114">
            <a:extLst>
              <a:ext uri="{FF2B5EF4-FFF2-40B4-BE49-F238E27FC236}">
                <a16:creationId xmlns:a16="http://schemas.microsoft.com/office/drawing/2014/main" id="{59017357-68E4-E142-904C-45F1450CB20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61225" y="5872163"/>
            <a:ext cx="11525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6" name="Text Box 115">
            <a:extLst>
              <a:ext uri="{FF2B5EF4-FFF2-40B4-BE49-F238E27FC236}">
                <a16:creationId xmlns:a16="http://schemas.microsoft.com/office/drawing/2014/main" id="{5C6789D3-0AF9-BE45-9C19-B9CAC29B96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4913" y="5351463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4047" name="Text Box 116">
            <a:extLst>
              <a:ext uri="{FF2B5EF4-FFF2-40B4-BE49-F238E27FC236}">
                <a16:creationId xmlns:a16="http://schemas.microsoft.com/office/drawing/2014/main" id="{55F46453-FC55-BB45-A181-3A8290736B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5815013"/>
            <a:ext cx="13668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192.0.2.1</a:t>
            </a:r>
          </a:p>
        </p:txBody>
      </p:sp>
      <p:sp>
        <p:nvSpPr>
          <p:cNvPr id="44048" name="Text Box 117">
            <a:extLst>
              <a:ext uri="{FF2B5EF4-FFF2-40B4-BE49-F238E27FC236}">
                <a16:creationId xmlns:a16="http://schemas.microsoft.com/office/drawing/2014/main" id="{C215E93A-337D-5043-B7D0-BE76C1C383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1232" y="5434013"/>
            <a:ext cx="14301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10.10.10.10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3171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70" name="AutoShape 5">
            <a:extLst>
              <a:ext uri="{FF2B5EF4-FFF2-40B4-BE49-F238E27FC236}">
                <a16:creationId xmlns:a16="http://schemas.microsoft.com/office/drawing/2014/main" id="{D9A31A22-F340-E64D-BFA2-10EFC08A3A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905000"/>
            <a:ext cx="5562600" cy="13716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46083" name="Picture 17">
            <a:extLst>
              <a:ext uri="{FF2B5EF4-FFF2-40B4-BE49-F238E27FC236}">
                <a16:creationId xmlns:a16="http://schemas.microsoft.com/office/drawing/2014/main" id="{BA2C2915-F9FB-2341-AF82-4BA7CD293C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109788"/>
            <a:ext cx="1316038" cy="109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4" name="Rectangle 55">
            <a:extLst>
              <a:ext uri="{FF2B5EF4-FFF2-40B4-BE49-F238E27FC236}">
                <a16:creationId xmlns:a16="http://schemas.microsoft.com/office/drawing/2014/main" id="{FEB798E5-F66B-BC47-AED6-CA7368F168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Joining BGP with IGP Information</a:t>
            </a:r>
          </a:p>
        </p:txBody>
      </p:sp>
      <p:sp>
        <p:nvSpPr>
          <p:cNvPr id="46085" name="Slide Number Placeholder 2">
            <a:extLst>
              <a:ext uri="{FF2B5EF4-FFF2-40B4-BE49-F238E27FC236}">
                <a16:creationId xmlns:a16="http://schemas.microsoft.com/office/drawing/2014/main" id="{11D39FDB-767B-D84D-9D5B-8A7E57228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AE4D2FB-FCDF-1945-82B6-D28BE4EC2AA8}" type="slidenum">
              <a:rPr lang="en-US" altLang="en-US" sz="1200">
                <a:solidFill>
                  <a:srgbClr val="898989"/>
                </a:solidFill>
                <a:latin typeface="Helvetica" pitchFamily="2" charset="0"/>
              </a:rPr>
              <a:pPr eaLnBrk="1" hangingPunct="1"/>
              <a:t>38</a:t>
            </a:fld>
            <a:endParaRPr lang="en-US" altLang="en-US" sz="1200">
              <a:solidFill>
                <a:srgbClr val="898989"/>
              </a:solidFill>
              <a:latin typeface="Helvetica" pitchFamily="2" charset="0"/>
            </a:endParaRPr>
          </a:p>
        </p:txBody>
      </p:sp>
      <p:sp>
        <p:nvSpPr>
          <p:cNvPr id="88068" name="Text Box 3">
            <a:extLst>
              <a:ext uri="{FF2B5EF4-FFF2-40B4-BE49-F238E27FC236}">
                <a16:creationId xmlns:a16="http://schemas.microsoft.com/office/drawing/2014/main" id="{7EAB156B-CCCC-6642-930B-8081DD2428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4300" y="3429000"/>
            <a:ext cx="922338" cy="5191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2800" b="0" dirty="0">
                <a:solidFill>
                  <a:schemeClr val="bg1"/>
                </a:solidFill>
                <a:latin typeface="Arial Black" pitchFamily="-112" charset="0"/>
                <a:ea typeface="+mn-ea"/>
              </a:rPr>
              <a:t>IGP</a:t>
            </a:r>
          </a:p>
        </p:txBody>
      </p:sp>
      <p:sp>
        <p:nvSpPr>
          <p:cNvPr id="88069" name="AutoShape 4">
            <a:extLst>
              <a:ext uri="{FF2B5EF4-FFF2-40B4-BE49-F238E27FC236}">
                <a16:creationId xmlns:a16="http://schemas.microsoft.com/office/drawing/2014/main" id="{9E86E1E3-9CD3-C445-8418-11DA6B73DA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1905000"/>
            <a:ext cx="2590800" cy="15240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6088" name="Text Box 7">
            <a:extLst>
              <a:ext uri="{FF2B5EF4-FFF2-40B4-BE49-F238E27FC236}">
                <a16:creationId xmlns:a16="http://schemas.microsoft.com/office/drawing/2014/main" id="{B25A0421-EB02-7147-9CA3-672AFE4AB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752725"/>
            <a:ext cx="18018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sz="2800" b="0">
                <a:solidFill>
                  <a:schemeClr val="bg1"/>
                </a:solidFill>
                <a:latin typeface="Arial Black" panose="020B0604020202020204" pitchFamily="34" charset="0"/>
              </a:rPr>
              <a:t>AS 7018</a:t>
            </a:r>
          </a:p>
        </p:txBody>
      </p:sp>
      <p:sp>
        <p:nvSpPr>
          <p:cNvPr id="46089" name="Text Box 8">
            <a:extLst>
              <a:ext uri="{FF2B5EF4-FFF2-40B4-BE49-F238E27FC236}">
                <a16:creationId xmlns:a16="http://schemas.microsoft.com/office/drawing/2014/main" id="{1C1D027E-937F-7545-817B-0168940056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2895600"/>
            <a:ext cx="13223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sz="2800" b="0">
                <a:solidFill>
                  <a:schemeClr val="bg1"/>
                </a:solidFill>
                <a:latin typeface="Arial Black" panose="020B0604020202020204" pitchFamily="34" charset="0"/>
              </a:rPr>
              <a:t>AS 88</a:t>
            </a:r>
          </a:p>
        </p:txBody>
      </p:sp>
      <p:sp>
        <p:nvSpPr>
          <p:cNvPr id="46090" name="Line 9">
            <a:extLst>
              <a:ext uri="{FF2B5EF4-FFF2-40B4-BE49-F238E27FC236}">
                <a16:creationId xmlns:a16="http://schemas.microsoft.com/office/drawing/2014/main" id="{2507A039-8850-A442-BC02-F5D6696D3BE6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2362200"/>
            <a:ext cx="1279525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6091" name="Picture 10">
            <a:extLst>
              <a:ext uri="{FF2B5EF4-FFF2-40B4-BE49-F238E27FC236}">
                <a16:creationId xmlns:a16="http://schemas.microsoft.com/office/drawing/2014/main" id="{B24A8347-C263-5B44-BE37-F87BDB4A3A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300" y="2109788"/>
            <a:ext cx="1316038" cy="109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92" name="Picture 11">
            <a:extLst>
              <a:ext uri="{FF2B5EF4-FFF2-40B4-BE49-F238E27FC236}">
                <a16:creationId xmlns:a16="http://schemas.microsoft.com/office/drawing/2014/main" id="{2B24D696-730A-824C-A3DA-E18F8FDADE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1163" y="2109788"/>
            <a:ext cx="1316037" cy="109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93" name="Text Box 12">
            <a:extLst>
              <a:ext uri="{FF2B5EF4-FFF2-40B4-BE49-F238E27FC236}">
                <a16:creationId xmlns:a16="http://schemas.microsoft.com/office/drawing/2014/main" id="{5E417170-501E-004C-B0BF-B5BB5B310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8700" y="2651125"/>
            <a:ext cx="1190625" cy="3968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solidFill>
                  <a:schemeClr val="bg1"/>
                </a:solidFill>
                <a:latin typeface="Times New Roman" panose="02020603050405020304" pitchFamily="18" charset="0"/>
              </a:rPr>
              <a:t>192.0.2.1</a:t>
            </a:r>
          </a:p>
        </p:txBody>
      </p:sp>
      <p:sp>
        <p:nvSpPr>
          <p:cNvPr id="46094" name="AutoShape 13">
            <a:extLst>
              <a:ext uri="{FF2B5EF4-FFF2-40B4-BE49-F238E27FC236}">
                <a16:creationId xmlns:a16="http://schemas.microsoft.com/office/drawing/2014/main" id="{634AAA20-167A-104A-A556-4F10D9EDDE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2362200"/>
            <a:ext cx="304800" cy="3810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27822" name="Text Box 14">
            <a:extLst>
              <a:ext uri="{FF2B5EF4-FFF2-40B4-BE49-F238E27FC236}">
                <a16:creationId xmlns:a16="http://schemas.microsoft.com/office/drawing/2014/main" id="{C1B70147-6759-1841-8744-BD4E3B083C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6925" y="1752600"/>
            <a:ext cx="1692275" cy="4000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  <a:latin typeface="Times New Roman" pitchFamily="-112" charset="0"/>
              </a:rPr>
              <a:t>128.112.0.0/16</a:t>
            </a:r>
          </a:p>
        </p:txBody>
      </p:sp>
      <p:sp>
        <p:nvSpPr>
          <p:cNvPr id="46097" name="Line 16">
            <a:extLst>
              <a:ext uri="{FF2B5EF4-FFF2-40B4-BE49-F238E27FC236}">
                <a16:creationId xmlns:a16="http://schemas.microsoft.com/office/drawing/2014/main" id="{1D388AAC-4990-904E-BECC-921604CC80F3}"/>
              </a:ext>
            </a:extLst>
          </p:cNvPr>
          <p:cNvSpPr>
            <a:spLocks noChangeShapeType="1"/>
          </p:cNvSpPr>
          <p:nvPr/>
        </p:nvSpPr>
        <p:spPr bwMode="auto">
          <a:xfrm>
            <a:off x="1646238" y="2362200"/>
            <a:ext cx="1096962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6098" name="Picture 19">
            <a:extLst>
              <a:ext uri="{FF2B5EF4-FFF2-40B4-BE49-F238E27FC236}">
                <a16:creationId xmlns:a16="http://schemas.microsoft.com/office/drawing/2014/main" id="{32C90FC9-156D-0942-8F4F-706DB21E1B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109788"/>
            <a:ext cx="1316038" cy="109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99" name="AutoShape 20">
            <a:extLst>
              <a:ext uri="{FF2B5EF4-FFF2-40B4-BE49-F238E27FC236}">
                <a16:creationId xmlns:a16="http://schemas.microsoft.com/office/drawing/2014/main" id="{43D6C50A-C0CD-1049-9E93-650453C90E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362200"/>
            <a:ext cx="304800" cy="381000"/>
          </a:xfrm>
          <a:prstGeom prst="triangle">
            <a:avLst>
              <a:gd name="adj" fmla="val 53722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" name="Group 56">
            <a:extLst>
              <a:ext uri="{FF2B5EF4-FFF2-40B4-BE49-F238E27FC236}">
                <a16:creationId xmlns:a16="http://schemas.microsoft.com/office/drawing/2014/main" id="{3A52CEC0-D72B-A14E-A6B4-F00069A80B2C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5257800"/>
            <a:ext cx="3292475" cy="1371600"/>
            <a:chOff x="192" y="3312"/>
            <a:chExt cx="2074" cy="864"/>
          </a:xfrm>
        </p:grpSpPr>
        <p:sp>
          <p:nvSpPr>
            <p:cNvPr id="88111" name="Text Box 22">
              <a:extLst>
                <a:ext uri="{FF2B5EF4-FFF2-40B4-BE49-F238E27FC236}">
                  <a16:creationId xmlns:a16="http://schemas.microsoft.com/office/drawing/2014/main" id="{6B9C3B96-23C8-CA41-9301-360398D0DD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3312"/>
              <a:ext cx="576" cy="28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  <a:defRPr/>
              </a:pPr>
              <a:r>
                <a:rPr lang="en-US" sz="2400" b="0" dirty="0">
                  <a:solidFill>
                    <a:schemeClr val="bg1"/>
                  </a:solidFill>
                  <a:latin typeface="Arial Black" pitchFamily="-112" charset="0"/>
                </a:rPr>
                <a:t>BGP</a:t>
              </a:r>
            </a:p>
          </p:txBody>
        </p:sp>
        <p:sp>
          <p:nvSpPr>
            <p:cNvPr id="46117" name="Rectangle 23">
              <a:extLst>
                <a:ext uri="{FF2B5EF4-FFF2-40B4-BE49-F238E27FC236}">
                  <a16:creationId xmlns:a16="http://schemas.microsoft.com/office/drawing/2014/main" id="{28B8B63D-6AAE-6B4E-92A4-8BEE39B568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3600"/>
              <a:ext cx="1920" cy="57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6118" name="Text Box 24">
              <a:extLst>
                <a:ext uri="{FF2B5EF4-FFF2-40B4-BE49-F238E27FC236}">
                  <a16:creationId xmlns:a16="http://schemas.microsoft.com/office/drawing/2014/main" id="{0FDC923D-2A37-894C-AD70-0A2BE40E74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3840"/>
              <a:ext cx="92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>
                  <a:latin typeface="Times New Roman" panose="02020603050405020304" pitchFamily="18" charset="0"/>
                </a:rPr>
                <a:t>192.0.2.1</a:t>
              </a:r>
            </a:p>
          </p:txBody>
        </p:sp>
        <p:sp>
          <p:nvSpPr>
            <p:cNvPr id="46119" name="Text Box 25">
              <a:extLst>
                <a:ext uri="{FF2B5EF4-FFF2-40B4-BE49-F238E27FC236}">
                  <a16:creationId xmlns:a16="http://schemas.microsoft.com/office/drawing/2014/main" id="{D4594363-85D0-9041-83FF-0A5B36BAD7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840"/>
              <a:ext cx="11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>
                  <a:latin typeface="Times New Roman" panose="02020603050405020304" pitchFamily="18" charset="0"/>
                </a:rPr>
                <a:t>128.112.0.0/16</a:t>
              </a:r>
            </a:p>
          </p:txBody>
        </p:sp>
        <p:sp>
          <p:nvSpPr>
            <p:cNvPr id="46120" name="Line 26">
              <a:extLst>
                <a:ext uri="{FF2B5EF4-FFF2-40B4-BE49-F238E27FC236}">
                  <a16:creationId xmlns:a16="http://schemas.microsoft.com/office/drawing/2014/main" id="{143CF87C-844A-ED4E-A6E5-F789EE3094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" y="3840"/>
              <a:ext cx="172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21" name="Line 27">
              <a:extLst>
                <a:ext uri="{FF2B5EF4-FFF2-40B4-BE49-F238E27FC236}">
                  <a16:creationId xmlns:a16="http://schemas.microsoft.com/office/drawing/2014/main" id="{103B0968-B036-0F42-957A-88711FBC9CC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1056" y="3888"/>
              <a:ext cx="48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22" name="Text Box 28">
              <a:extLst>
                <a:ext uri="{FF2B5EF4-FFF2-40B4-BE49-F238E27FC236}">
                  <a16:creationId xmlns:a16="http://schemas.microsoft.com/office/drawing/2014/main" id="{B6A6857C-B55A-6A44-847C-4505A936E1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552"/>
              <a:ext cx="9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>
                  <a:latin typeface="Times New Roman" panose="02020603050405020304" pitchFamily="18" charset="0"/>
                </a:rPr>
                <a:t>destination</a:t>
              </a:r>
            </a:p>
          </p:txBody>
        </p:sp>
      </p:grpSp>
      <p:sp>
        <p:nvSpPr>
          <p:cNvPr id="1527837" name="Text Box 29">
            <a:extLst>
              <a:ext uri="{FF2B5EF4-FFF2-40B4-BE49-F238E27FC236}">
                <a16:creationId xmlns:a16="http://schemas.microsoft.com/office/drawing/2014/main" id="{9E1D039F-2879-CD46-8446-8ACE7DCE2C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638800"/>
            <a:ext cx="152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latin typeface="Times New Roman" panose="02020603050405020304" pitchFamily="18" charset="0"/>
              </a:rPr>
              <a:t>next hop</a:t>
            </a:r>
          </a:p>
        </p:txBody>
      </p:sp>
      <p:sp>
        <p:nvSpPr>
          <p:cNvPr id="46102" name="Rectangle 30">
            <a:extLst>
              <a:ext uri="{FF2B5EF4-FFF2-40B4-BE49-F238E27FC236}">
                <a16:creationId xmlns:a16="http://schemas.microsoft.com/office/drawing/2014/main" id="{5AE71815-FE13-BC44-8212-4AB04FF929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962400"/>
            <a:ext cx="2971800" cy="9144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103" name="Text Box 31">
            <a:extLst>
              <a:ext uri="{FF2B5EF4-FFF2-40B4-BE49-F238E27FC236}">
                <a16:creationId xmlns:a16="http://schemas.microsoft.com/office/drawing/2014/main" id="{B3C4FD33-D3D7-1945-8549-6D261B0B03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343400"/>
            <a:ext cx="14636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dirty="0">
                <a:latin typeface="Times New Roman" panose="02020603050405020304" pitchFamily="18" charset="0"/>
              </a:rPr>
              <a:t>10.10.10.10</a:t>
            </a:r>
          </a:p>
        </p:txBody>
      </p:sp>
      <p:sp>
        <p:nvSpPr>
          <p:cNvPr id="46104" name="Text Box 32">
            <a:extLst>
              <a:ext uri="{FF2B5EF4-FFF2-40B4-BE49-F238E27FC236}">
                <a16:creationId xmlns:a16="http://schemas.microsoft.com/office/drawing/2014/main" id="{9B687C93-30C9-B842-B010-8047837C73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343400"/>
            <a:ext cx="16557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latin typeface="Times New Roman" panose="02020603050405020304" pitchFamily="18" charset="0"/>
              </a:rPr>
              <a:t>192.0.2.0/30</a:t>
            </a:r>
          </a:p>
        </p:txBody>
      </p:sp>
      <p:sp>
        <p:nvSpPr>
          <p:cNvPr id="46105" name="Line 33">
            <a:extLst>
              <a:ext uri="{FF2B5EF4-FFF2-40B4-BE49-F238E27FC236}">
                <a16:creationId xmlns:a16="http://schemas.microsoft.com/office/drawing/2014/main" id="{FF032F0B-C9DE-EA4A-9262-54C6BAC380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4343400"/>
            <a:ext cx="2743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06" name="Line 34">
            <a:extLst>
              <a:ext uri="{FF2B5EF4-FFF2-40B4-BE49-F238E27FC236}">
                <a16:creationId xmlns:a16="http://schemas.microsoft.com/office/drawing/2014/main" id="{EAD06B85-3695-DC4B-BC4F-A63A8EAFC283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1447800" y="4419600"/>
            <a:ext cx="762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07" name="Text Box 35">
            <a:extLst>
              <a:ext uri="{FF2B5EF4-FFF2-40B4-BE49-F238E27FC236}">
                <a16:creationId xmlns:a16="http://schemas.microsoft.com/office/drawing/2014/main" id="{D6DDF22B-3EC3-E243-A8BC-0E72132181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86200"/>
            <a:ext cx="152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latin typeface="Times New Roman" panose="02020603050405020304" pitchFamily="18" charset="0"/>
              </a:rPr>
              <a:t>destination</a:t>
            </a:r>
          </a:p>
        </p:txBody>
      </p:sp>
      <p:sp>
        <p:nvSpPr>
          <p:cNvPr id="46108" name="Text Box 36">
            <a:extLst>
              <a:ext uri="{FF2B5EF4-FFF2-40B4-BE49-F238E27FC236}">
                <a16:creationId xmlns:a16="http://schemas.microsoft.com/office/drawing/2014/main" id="{9C1F89C9-AF2D-1140-B3D2-F95DF1846D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886200"/>
            <a:ext cx="152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latin typeface="Times New Roman" panose="02020603050405020304" pitchFamily="18" charset="0"/>
              </a:rPr>
              <a:t>next hop</a:t>
            </a:r>
          </a:p>
        </p:txBody>
      </p:sp>
      <p:sp>
        <p:nvSpPr>
          <p:cNvPr id="1527845" name="Rectangle 37">
            <a:extLst>
              <a:ext uri="{FF2B5EF4-FFF2-40B4-BE49-F238E27FC236}">
                <a16:creationId xmlns:a16="http://schemas.microsoft.com/office/drawing/2014/main" id="{D1A68327-F06B-0F49-9973-1D8FBE6BB1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1219200"/>
            <a:ext cx="2649538" cy="6477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2075" tIns="46038" rIns="92075" bIns="46038">
            <a:spAutoFit/>
          </a:bodyPr>
          <a:lstStyle/>
          <a:p>
            <a:pPr algn="l" eaLnBrk="0" hangingPunct="0">
              <a:defRPr/>
            </a:pPr>
            <a:r>
              <a:rPr lang="en-US" sz="1800" dirty="0">
                <a:solidFill>
                  <a:schemeClr val="bg1"/>
                </a:solidFill>
                <a:latin typeface="Arial" pitchFamily="-112" charset="0"/>
              </a:rPr>
              <a:t>128.112.0.0/16</a:t>
            </a:r>
          </a:p>
          <a:p>
            <a:pPr algn="l" eaLnBrk="0" hangingPunct="0">
              <a:defRPr/>
            </a:pPr>
            <a:r>
              <a:rPr lang="en-US" sz="1800" dirty="0">
                <a:solidFill>
                  <a:schemeClr val="bg1"/>
                </a:solidFill>
                <a:latin typeface="Arial" pitchFamily="-112" charset="0"/>
              </a:rPr>
              <a:t>Next  Hop = 192.0.2.1</a:t>
            </a:r>
          </a:p>
        </p:txBody>
      </p:sp>
      <p:sp>
        <p:nvSpPr>
          <p:cNvPr id="1527846" name="AutoShape 38">
            <a:extLst>
              <a:ext uri="{FF2B5EF4-FFF2-40B4-BE49-F238E27FC236}">
                <a16:creationId xmlns:a16="http://schemas.microsoft.com/office/drawing/2014/main" id="{B0003AFD-953D-1D49-8E0B-291120A2E95E}"/>
              </a:ext>
            </a:extLst>
          </p:cNvPr>
          <p:cNvSpPr>
            <a:spLocks noChangeArrowheads="1"/>
          </p:cNvSpPr>
          <p:nvPr/>
        </p:nvSpPr>
        <p:spPr bwMode="auto">
          <a:xfrm rot="1437296">
            <a:off x="5589588" y="1571625"/>
            <a:ext cx="1212850" cy="533400"/>
          </a:xfrm>
          <a:prstGeom prst="leftArrow">
            <a:avLst>
              <a:gd name="adj1" fmla="val 50000"/>
              <a:gd name="adj2" fmla="val 78571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27847" name="AutoShape 39">
            <a:extLst>
              <a:ext uri="{FF2B5EF4-FFF2-40B4-BE49-F238E27FC236}">
                <a16:creationId xmlns:a16="http://schemas.microsoft.com/office/drawing/2014/main" id="{CC192263-43E3-9643-B418-FD16802CE67A}"/>
              </a:ext>
            </a:extLst>
          </p:cNvPr>
          <p:cNvSpPr>
            <a:spLocks noChangeArrowheads="1"/>
          </p:cNvSpPr>
          <p:nvPr/>
        </p:nvSpPr>
        <p:spPr bwMode="auto">
          <a:xfrm rot="20382916">
            <a:off x="1500188" y="1581150"/>
            <a:ext cx="1304925" cy="533400"/>
          </a:xfrm>
          <a:prstGeom prst="leftArrow">
            <a:avLst>
              <a:gd name="adj1" fmla="val 50000"/>
              <a:gd name="adj2" fmla="val 71429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27857" name="Text Box 49">
            <a:extLst>
              <a:ext uri="{FF2B5EF4-FFF2-40B4-BE49-F238E27FC236}">
                <a16:creationId xmlns:a16="http://schemas.microsoft.com/office/drawing/2014/main" id="{F6863C03-CDE3-D74B-B352-2169B7B27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754563"/>
            <a:ext cx="45243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sz="3200" b="0">
                <a:latin typeface="Arial Black" panose="020B0604020202020204" pitchFamily="34" charset="0"/>
              </a:rPr>
              <a:t>+</a:t>
            </a:r>
          </a:p>
        </p:txBody>
      </p:sp>
      <p:sp>
        <p:nvSpPr>
          <p:cNvPr id="46113" name="Freeform 53">
            <a:extLst>
              <a:ext uri="{FF2B5EF4-FFF2-40B4-BE49-F238E27FC236}">
                <a16:creationId xmlns:a16="http://schemas.microsoft.com/office/drawing/2014/main" id="{5972FC14-66B4-3744-9246-94CD4818B29A}"/>
              </a:ext>
            </a:extLst>
          </p:cNvPr>
          <p:cNvSpPr>
            <a:spLocks/>
          </p:cNvSpPr>
          <p:nvPr/>
        </p:nvSpPr>
        <p:spPr bwMode="auto">
          <a:xfrm>
            <a:off x="76200" y="1981200"/>
            <a:ext cx="9067800" cy="4826000"/>
          </a:xfrm>
          <a:custGeom>
            <a:avLst/>
            <a:gdLst>
              <a:gd name="T0" fmla="*/ 2018542194 w 5232"/>
              <a:gd name="T1" fmla="*/ 120967500 h 3040"/>
              <a:gd name="T2" fmla="*/ 1441814863 w 5232"/>
              <a:gd name="T3" fmla="*/ 846772500 h 3040"/>
              <a:gd name="T4" fmla="*/ 1009271097 w 5232"/>
              <a:gd name="T5" fmla="*/ 1330642500 h 3040"/>
              <a:gd name="T6" fmla="*/ 432543766 w 5232"/>
              <a:gd name="T7" fmla="*/ 2056447500 h 3040"/>
              <a:gd name="T8" fmla="*/ 144181833 w 5232"/>
              <a:gd name="T9" fmla="*/ 2147483647 h 3040"/>
              <a:gd name="T10" fmla="*/ 144181833 w 5232"/>
              <a:gd name="T11" fmla="*/ 2147483647 h 3040"/>
              <a:gd name="T12" fmla="*/ 0 w 5232"/>
              <a:gd name="T13" fmla="*/ 2147483647 h 3040"/>
              <a:gd name="T14" fmla="*/ 144181833 w 5232"/>
              <a:gd name="T15" fmla="*/ 2147483647 h 3040"/>
              <a:gd name="T16" fmla="*/ 288363666 w 5232"/>
              <a:gd name="T17" fmla="*/ 2147483647 h 3040"/>
              <a:gd name="T18" fmla="*/ 144181833 w 5232"/>
              <a:gd name="T19" fmla="*/ 2147483647 h 3040"/>
              <a:gd name="T20" fmla="*/ 144181833 w 5232"/>
              <a:gd name="T21" fmla="*/ 2147483647 h 3040"/>
              <a:gd name="T22" fmla="*/ 288363666 w 5232"/>
              <a:gd name="T23" fmla="*/ 2147483647 h 3040"/>
              <a:gd name="T24" fmla="*/ 1009271097 w 5232"/>
              <a:gd name="T25" fmla="*/ 2147483647 h 3040"/>
              <a:gd name="T26" fmla="*/ 2147483647 w 5232"/>
              <a:gd name="T27" fmla="*/ 2147483647 h 3040"/>
              <a:gd name="T28" fmla="*/ 2147483647 w 5232"/>
              <a:gd name="T29" fmla="*/ 2147483647 h 3040"/>
              <a:gd name="T30" fmla="*/ 2147483647 w 5232"/>
              <a:gd name="T31" fmla="*/ 2147483647 h 3040"/>
              <a:gd name="T32" fmla="*/ 2147483647 w 5232"/>
              <a:gd name="T33" fmla="*/ 2147483647 h 3040"/>
              <a:gd name="T34" fmla="*/ 2147483647 w 5232"/>
              <a:gd name="T35" fmla="*/ 2147483647 h 3040"/>
              <a:gd name="T36" fmla="*/ 2147483647 w 5232"/>
              <a:gd name="T37" fmla="*/ 2147483647 h 3040"/>
              <a:gd name="T38" fmla="*/ 2147483647 w 5232"/>
              <a:gd name="T39" fmla="*/ 2147483647 h 3040"/>
              <a:gd name="T40" fmla="*/ 2147483647 w 5232"/>
              <a:gd name="T41" fmla="*/ 2147483647 h 3040"/>
              <a:gd name="T42" fmla="*/ 2147483647 w 5232"/>
              <a:gd name="T43" fmla="*/ 2147483647 h 3040"/>
              <a:gd name="T44" fmla="*/ 2147483647 w 5232"/>
              <a:gd name="T45" fmla="*/ 2147483647 h 3040"/>
              <a:gd name="T46" fmla="*/ 2147483647 w 5232"/>
              <a:gd name="T47" fmla="*/ 2147483647 h 3040"/>
              <a:gd name="T48" fmla="*/ 2147483647 w 5232"/>
              <a:gd name="T49" fmla="*/ 2147483647 h 3040"/>
              <a:gd name="T50" fmla="*/ 2147483647 w 5232"/>
              <a:gd name="T51" fmla="*/ 2147483647 h 3040"/>
              <a:gd name="T52" fmla="*/ 2147483647 w 5232"/>
              <a:gd name="T53" fmla="*/ 2147483647 h 3040"/>
              <a:gd name="T54" fmla="*/ 2147483647 w 5232"/>
              <a:gd name="T55" fmla="*/ 2147483647 h 3040"/>
              <a:gd name="T56" fmla="*/ 2147483647 w 5232"/>
              <a:gd name="T57" fmla="*/ 2147483647 h 3040"/>
              <a:gd name="T58" fmla="*/ 2147483647 w 5232"/>
              <a:gd name="T59" fmla="*/ 2147483647 h 3040"/>
              <a:gd name="T60" fmla="*/ 2147483647 w 5232"/>
              <a:gd name="T61" fmla="*/ 2147483647 h 3040"/>
              <a:gd name="T62" fmla="*/ 2147483647 w 5232"/>
              <a:gd name="T63" fmla="*/ 2147483647 h 3040"/>
              <a:gd name="T64" fmla="*/ 2147483647 w 5232"/>
              <a:gd name="T65" fmla="*/ 2147483647 h 3040"/>
              <a:gd name="T66" fmla="*/ 2147483647 w 5232"/>
              <a:gd name="T67" fmla="*/ 2147483647 h 3040"/>
              <a:gd name="T68" fmla="*/ 2147483647 w 5232"/>
              <a:gd name="T69" fmla="*/ 2147483647 h 3040"/>
              <a:gd name="T70" fmla="*/ 2147483647 w 5232"/>
              <a:gd name="T71" fmla="*/ 2147483647 h 3040"/>
              <a:gd name="T72" fmla="*/ 2147483647 w 5232"/>
              <a:gd name="T73" fmla="*/ 2056447500 h 3040"/>
              <a:gd name="T74" fmla="*/ 2147483647 w 5232"/>
              <a:gd name="T75" fmla="*/ 2056447500 h 3040"/>
              <a:gd name="T76" fmla="*/ 2147483647 w 5232"/>
              <a:gd name="T77" fmla="*/ 1572577500 h 3040"/>
              <a:gd name="T78" fmla="*/ 2147483647 w 5232"/>
              <a:gd name="T79" fmla="*/ 846772500 h 3040"/>
              <a:gd name="T80" fmla="*/ 2147483647 w 5232"/>
              <a:gd name="T81" fmla="*/ 241935000 h 3040"/>
              <a:gd name="T82" fmla="*/ 2147483647 w 5232"/>
              <a:gd name="T83" fmla="*/ 120967500 h 3040"/>
              <a:gd name="T84" fmla="*/ 2018542194 w 5232"/>
              <a:gd name="T85" fmla="*/ 120967500 h 3040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5232"/>
              <a:gd name="T130" fmla="*/ 0 h 3040"/>
              <a:gd name="T131" fmla="*/ 5232 w 5232"/>
              <a:gd name="T132" fmla="*/ 3040 h 3040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5232" h="3040">
                <a:moveTo>
                  <a:pt x="672" y="48"/>
                </a:moveTo>
                <a:cubicBezTo>
                  <a:pt x="608" y="96"/>
                  <a:pt x="536" y="256"/>
                  <a:pt x="480" y="336"/>
                </a:cubicBezTo>
                <a:cubicBezTo>
                  <a:pt x="424" y="416"/>
                  <a:pt x="392" y="448"/>
                  <a:pt x="336" y="528"/>
                </a:cubicBezTo>
                <a:cubicBezTo>
                  <a:pt x="280" y="608"/>
                  <a:pt x="192" y="736"/>
                  <a:pt x="144" y="816"/>
                </a:cubicBezTo>
                <a:cubicBezTo>
                  <a:pt x="96" y="896"/>
                  <a:pt x="64" y="912"/>
                  <a:pt x="48" y="1008"/>
                </a:cubicBezTo>
                <a:cubicBezTo>
                  <a:pt x="32" y="1104"/>
                  <a:pt x="56" y="1288"/>
                  <a:pt x="48" y="1392"/>
                </a:cubicBezTo>
                <a:cubicBezTo>
                  <a:pt x="40" y="1496"/>
                  <a:pt x="0" y="1544"/>
                  <a:pt x="0" y="1632"/>
                </a:cubicBezTo>
                <a:cubicBezTo>
                  <a:pt x="0" y="1720"/>
                  <a:pt x="32" y="1824"/>
                  <a:pt x="48" y="1920"/>
                </a:cubicBezTo>
                <a:cubicBezTo>
                  <a:pt x="64" y="2016"/>
                  <a:pt x="96" y="2120"/>
                  <a:pt x="96" y="2208"/>
                </a:cubicBezTo>
                <a:cubicBezTo>
                  <a:pt x="96" y="2296"/>
                  <a:pt x="56" y="2368"/>
                  <a:pt x="48" y="2448"/>
                </a:cubicBezTo>
                <a:cubicBezTo>
                  <a:pt x="40" y="2528"/>
                  <a:pt x="40" y="2608"/>
                  <a:pt x="48" y="2688"/>
                </a:cubicBezTo>
                <a:cubicBezTo>
                  <a:pt x="56" y="2768"/>
                  <a:pt x="48" y="2872"/>
                  <a:pt x="96" y="2928"/>
                </a:cubicBezTo>
                <a:cubicBezTo>
                  <a:pt x="144" y="2984"/>
                  <a:pt x="232" y="3008"/>
                  <a:pt x="336" y="3024"/>
                </a:cubicBezTo>
                <a:cubicBezTo>
                  <a:pt x="440" y="3040"/>
                  <a:pt x="584" y="3024"/>
                  <a:pt x="720" y="3024"/>
                </a:cubicBezTo>
                <a:cubicBezTo>
                  <a:pt x="856" y="3024"/>
                  <a:pt x="1000" y="3032"/>
                  <a:pt x="1152" y="3024"/>
                </a:cubicBezTo>
                <a:cubicBezTo>
                  <a:pt x="1304" y="3016"/>
                  <a:pt x="1496" y="2976"/>
                  <a:pt x="1632" y="2976"/>
                </a:cubicBezTo>
                <a:cubicBezTo>
                  <a:pt x="1768" y="2976"/>
                  <a:pt x="1848" y="3032"/>
                  <a:pt x="1968" y="3024"/>
                </a:cubicBezTo>
                <a:cubicBezTo>
                  <a:pt x="2088" y="3016"/>
                  <a:pt x="2240" y="2960"/>
                  <a:pt x="2352" y="2928"/>
                </a:cubicBezTo>
                <a:cubicBezTo>
                  <a:pt x="2464" y="2896"/>
                  <a:pt x="2488" y="2840"/>
                  <a:pt x="2640" y="2832"/>
                </a:cubicBezTo>
                <a:cubicBezTo>
                  <a:pt x="2792" y="2824"/>
                  <a:pt x="3048" y="2872"/>
                  <a:pt x="3264" y="2880"/>
                </a:cubicBezTo>
                <a:cubicBezTo>
                  <a:pt x="3480" y="2888"/>
                  <a:pt x="3744" y="2880"/>
                  <a:pt x="3936" y="2880"/>
                </a:cubicBezTo>
                <a:cubicBezTo>
                  <a:pt x="4128" y="2880"/>
                  <a:pt x="4232" y="2888"/>
                  <a:pt x="4416" y="2880"/>
                </a:cubicBezTo>
                <a:cubicBezTo>
                  <a:pt x="4600" y="2872"/>
                  <a:pt x="4912" y="2856"/>
                  <a:pt x="5040" y="2832"/>
                </a:cubicBezTo>
                <a:cubicBezTo>
                  <a:pt x="5168" y="2808"/>
                  <a:pt x="5152" y="2800"/>
                  <a:pt x="5184" y="2736"/>
                </a:cubicBezTo>
                <a:cubicBezTo>
                  <a:pt x="5216" y="2672"/>
                  <a:pt x="5232" y="2560"/>
                  <a:pt x="5232" y="2448"/>
                </a:cubicBezTo>
                <a:cubicBezTo>
                  <a:pt x="5232" y="2336"/>
                  <a:pt x="5200" y="2176"/>
                  <a:pt x="5184" y="2064"/>
                </a:cubicBezTo>
                <a:cubicBezTo>
                  <a:pt x="5168" y="1952"/>
                  <a:pt x="5208" y="1864"/>
                  <a:pt x="5136" y="1776"/>
                </a:cubicBezTo>
                <a:cubicBezTo>
                  <a:pt x="5064" y="1688"/>
                  <a:pt x="4928" y="1584"/>
                  <a:pt x="4752" y="1536"/>
                </a:cubicBezTo>
                <a:cubicBezTo>
                  <a:pt x="4576" y="1488"/>
                  <a:pt x="4264" y="1496"/>
                  <a:pt x="4080" y="1488"/>
                </a:cubicBezTo>
                <a:cubicBezTo>
                  <a:pt x="3896" y="1480"/>
                  <a:pt x="3800" y="1504"/>
                  <a:pt x="3648" y="1488"/>
                </a:cubicBezTo>
                <a:cubicBezTo>
                  <a:pt x="3496" y="1472"/>
                  <a:pt x="3320" y="1408"/>
                  <a:pt x="3168" y="1392"/>
                </a:cubicBezTo>
                <a:cubicBezTo>
                  <a:pt x="3016" y="1376"/>
                  <a:pt x="2888" y="1392"/>
                  <a:pt x="2736" y="1392"/>
                </a:cubicBezTo>
                <a:lnTo>
                  <a:pt x="2256" y="1392"/>
                </a:lnTo>
                <a:cubicBezTo>
                  <a:pt x="2152" y="1392"/>
                  <a:pt x="2144" y="1416"/>
                  <a:pt x="2112" y="1392"/>
                </a:cubicBezTo>
                <a:cubicBezTo>
                  <a:pt x="2080" y="1368"/>
                  <a:pt x="2088" y="1312"/>
                  <a:pt x="2064" y="1248"/>
                </a:cubicBezTo>
                <a:cubicBezTo>
                  <a:pt x="2040" y="1184"/>
                  <a:pt x="2040" y="1080"/>
                  <a:pt x="1968" y="1008"/>
                </a:cubicBezTo>
                <a:cubicBezTo>
                  <a:pt x="1896" y="936"/>
                  <a:pt x="1760" y="848"/>
                  <a:pt x="1632" y="816"/>
                </a:cubicBezTo>
                <a:cubicBezTo>
                  <a:pt x="1504" y="784"/>
                  <a:pt x="1288" y="848"/>
                  <a:pt x="1200" y="816"/>
                </a:cubicBezTo>
                <a:cubicBezTo>
                  <a:pt x="1112" y="784"/>
                  <a:pt x="1120" y="704"/>
                  <a:pt x="1104" y="624"/>
                </a:cubicBezTo>
                <a:cubicBezTo>
                  <a:pt x="1088" y="544"/>
                  <a:pt x="1112" y="424"/>
                  <a:pt x="1104" y="336"/>
                </a:cubicBezTo>
                <a:cubicBezTo>
                  <a:pt x="1096" y="248"/>
                  <a:pt x="1096" y="144"/>
                  <a:pt x="1056" y="96"/>
                </a:cubicBezTo>
                <a:cubicBezTo>
                  <a:pt x="1016" y="48"/>
                  <a:pt x="928" y="56"/>
                  <a:pt x="864" y="48"/>
                </a:cubicBezTo>
                <a:cubicBezTo>
                  <a:pt x="800" y="40"/>
                  <a:pt x="736" y="0"/>
                  <a:pt x="672" y="48"/>
                </a:cubicBezTo>
                <a:close/>
              </a:path>
            </a:pathLst>
          </a:custGeom>
          <a:noFill/>
          <a:ln w="76200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114" name="Line 16">
            <a:extLst>
              <a:ext uri="{FF2B5EF4-FFF2-40B4-BE49-F238E27FC236}">
                <a16:creationId xmlns:a16="http://schemas.microsoft.com/office/drawing/2014/main" id="{C3974C04-8D45-F147-8B45-8A6551F9A18D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2362200"/>
            <a:ext cx="15240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B23CF6AE-CF20-AE4B-886B-7407ED08361C}"/>
              </a:ext>
            </a:extLst>
          </p:cNvPr>
          <p:cNvSpPr/>
          <p:nvPr/>
        </p:nvSpPr>
        <p:spPr>
          <a:xfrm>
            <a:off x="3505200" y="4191000"/>
            <a:ext cx="5638800" cy="2646363"/>
          </a:xfrm>
          <a:prstGeom prst="rect">
            <a:avLst/>
          </a:prstGeom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>
              <a:spcAft>
                <a:spcPts val="600"/>
              </a:spcAft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(Y)  True  (M)  False</a:t>
            </a:r>
          </a:p>
          <a:p>
            <a:pPr algn="l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600" b="0" dirty="0">
                <a:latin typeface="Calibri" panose="020F0502020204030204" pitchFamily="34" charset="0"/>
                <a:cs typeface="Calibri" panose="020F0502020204030204" pitchFamily="34" charset="0"/>
              </a:rPr>
              <a:t> The FIB of internal routers are of size    O(all </a:t>
            </a:r>
            <a:r>
              <a:rPr lang="en-US" altLang="en-US" sz="2600" b="0" dirty="0" err="1">
                <a:latin typeface="Calibri" panose="020F0502020204030204" pitchFamily="34" charset="0"/>
                <a:cs typeface="Calibri" panose="020F0502020204030204" pitchFamily="34" charset="0"/>
              </a:rPr>
              <a:t>dest</a:t>
            </a:r>
            <a:r>
              <a:rPr lang="en-US" altLang="en-US" sz="2600" b="0" dirty="0">
                <a:latin typeface="Calibri" panose="020F0502020204030204" pitchFamily="34" charset="0"/>
                <a:cs typeface="Calibri" panose="020F0502020204030204" pitchFamily="34" charset="0"/>
              </a:rPr>
              <a:t> prefixes known to ISP)</a:t>
            </a:r>
          </a:p>
          <a:p>
            <a:pPr algn="l" eaLnBrk="1" hangingPunct="1">
              <a:buFont typeface="Arial" panose="020B0604020202020204" pitchFamily="34" charset="0"/>
              <a:buChar char="•"/>
            </a:pPr>
            <a:r>
              <a:rPr lang="en-US" altLang="en-US" sz="2600" b="0" dirty="0">
                <a:latin typeface="Calibri" panose="020F0502020204030204" pitchFamily="34" charset="0"/>
                <a:cs typeface="Calibri" panose="020F0502020204030204" pitchFamily="34" charset="0"/>
              </a:rPr>
              <a:t> The FIB of internal routers point to border router to neighbor ISP</a:t>
            </a:r>
          </a:p>
          <a:p>
            <a:pPr algn="l" eaLnBrk="1" hangingPunct="1"/>
            <a:endParaRPr lang="en-US" altLang="en-US" sz="26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6096" name="Text Box 15">
            <a:extLst>
              <a:ext uri="{FF2B5EF4-FFF2-40B4-BE49-F238E27FC236}">
                <a16:creationId xmlns:a16="http://schemas.microsoft.com/office/drawing/2014/main" id="{77CAD3E7-1232-CC45-8AE7-2D45EA4364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0125" y="2651125"/>
            <a:ext cx="1463675" cy="3968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dirty="0">
                <a:solidFill>
                  <a:schemeClr val="bg1"/>
                </a:solidFill>
                <a:latin typeface="Times New Roman" panose="02020603050405020304" pitchFamily="18" charset="0"/>
              </a:rPr>
              <a:t>10.10.10.10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7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7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7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7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7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7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7822" grpId="0" animBg="1"/>
      <p:bldP spid="1527837" grpId="0"/>
      <p:bldP spid="1527845" grpId="0" animBg="1"/>
      <p:bldP spid="1527846" grpId="0" animBg="1"/>
      <p:bldP spid="1527847" grpId="0" animBg="1"/>
      <p:bldP spid="1527857" grpId="0"/>
      <p:bldP spid="54" grpId="0" uiExpand="1" build="allAtOnce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70" name="AutoShape 5">
            <a:extLst>
              <a:ext uri="{FF2B5EF4-FFF2-40B4-BE49-F238E27FC236}">
                <a16:creationId xmlns:a16="http://schemas.microsoft.com/office/drawing/2014/main" id="{D9A31A22-F340-E64D-BFA2-10EFC08A3A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905000"/>
            <a:ext cx="5562600" cy="13716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46083" name="Picture 17">
            <a:extLst>
              <a:ext uri="{FF2B5EF4-FFF2-40B4-BE49-F238E27FC236}">
                <a16:creationId xmlns:a16="http://schemas.microsoft.com/office/drawing/2014/main" id="{BA2C2915-F9FB-2341-AF82-4BA7CD293C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109788"/>
            <a:ext cx="1316038" cy="109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4" name="Rectangle 55">
            <a:extLst>
              <a:ext uri="{FF2B5EF4-FFF2-40B4-BE49-F238E27FC236}">
                <a16:creationId xmlns:a16="http://schemas.microsoft.com/office/drawing/2014/main" id="{FEB798E5-F66B-BC47-AED6-CA7368F168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Joining BGP with IGP Information</a:t>
            </a:r>
          </a:p>
        </p:txBody>
      </p:sp>
      <p:sp>
        <p:nvSpPr>
          <p:cNvPr id="46085" name="Slide Number Placeholder 2">
            <a:extLst>
              <a:ext uri="{FF2B5EF4-FFF2-40B4-BE49-F238E27FC236}">
                <a16:creationId xmlns:a16="http://schemas.microsoft.com/office/drawing/2014/main" id="{11D39FDB-767B-D84D-9D5B-8A7E57228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AE4D2FB-FCDF-1945-82B6-D28BE4EC2AA8}" type="slidenum">
              <a:rPr lang="en-US" altLang="en-US" sz="1200">
                <a:solidFill>
                  <a:srgbClr val="898989"/>
                </a:solidFill>
                <a:latin typeface="Helvetica" pitchFamily="2" charset="0"/>
              </a:rPr>
              <a:pPr eaLnBrk="1" hangingPunct="1"/>
              <a:t>39</a:t>
            </a:fld>
            <a:endParaRPr lang="en-US" altLang="en-US" sz="1200">
              <a:solidFill>
                <a:srgbClr val="898989"/>
              </a:solidFill>
              <a:latin typeface="Helvetica" pitchFamily="2" charset="0"/>
            </a:endParaRPr>
          </a:p>
        </p:txBody>
      </p:sp>
      <p:sp>
        <p:nvSpPr>
          <p:cNvPr id="88068" name="Text Box 3">
            <a:extLst>
              <a:ext uri="{FF2B5EF4-FFF2-40B4-BE49-F238E27FC236}">
                <a16:creationId xmlns:a16="http://schemas.microsoft.com/office/drawing/2014/main" id="{7EAB156B-CCCC-6642-930B-8081DD2428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4300" y="3429000"/>
            <a:ext cx="922338" cy="5191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2800" b="0" dirty="0">
                <a:solidFill>
                  <a:schemeClr val="bg1"/>
                </a:solidFill>
                <a:latin typeface="Arial Black" pitchFamily="-112" charset="0"/>
                <a:ea typeface="+mn-ea"/>
              </a:rPr>
              <a:t>IGP</a:t>
            </a:r>
          </a:p>
        </p:txBody>
      </p:sp>
      <p:sp>
        <p:nvSpPr>
          <p:cNvPr id="88069" name="AutoShape 4">
            <a:extLst>
              <a:ext uri="{FF2B5EF4-FFF2-40B4-BE49-F238E27FC236}">
                <a16:creationId xmlns:a16="http://schemas.microsoft.com/office/drawing/2014/main" id="{9E86E1E3-9CD3-C445-8418-11DA6B73DA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1905000"/>
            <a:ext cx="2590800" cy="15240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6088" name="Text Box 7">
            <a:extLst>
              <a:ext uri="{FF2B5EF4-FFF2-40B4-BE49-F238E27FC236}">
                <a16:creationId xmlns:a16="http://schemas.microsoft.com/office/drawing/2014/main" id="{B25A0421-EB02-7147-9CA3-672AFE4AB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752725"/>
            <a:ext cx="18018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sz="2800" b="0">
                <a:solidFill>
                  <a:schemeClr val="bg1"/>
                </a:solidFill>
                <a:latin typeface="Arial Black" panose="020B0604020202020204" pitchFamily="34" charset="0"/>
              </a:rPr>
              <a:t>AS 7018</a:t>
            </a:r>
          </a:p>
        </p:txBody>
      </p:sp>
      <p:sp>
        <p:nvSpPr>
          <p:cNvPr id="46089" name="Text Box 8">
            <a:extLst>
              <a:ext uri="{FF2B5EF4-FFF2-40B4-BE49-F238E27FC236}">
                <a16:creationId xmlns:a16="http://schemas.microsoft.com/office/drawing/2014/main" id="{1C1D027E-937F-7545-817B-0168940056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2895600"/>
            <a:ext cx="13223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sz="2800" b="0">
                <a:solidFill>
                  <a:schemeClr val="bg1"/>
                </a:solidFill>
                <a:latin typeface="Arial Black" panose="020B0604020202020204" pitchFamily="34" charset="0"/>
              </a:rPr>
              <a:t>AS 88</a:t>
            </a:r>
          </a:p>
        </p:txBody>
      </p:sp>
      <p:sp>
        <p:nvSpPr>
          <p:cNvPr id="46090" name="Line 9">
            <a:extLst>
              <a:ext uri="{FF2B5EF4-FFF2-40B4-BE49-F238E27FC236}">
                <a16:creationId xmlns:a16="http://schemas.microsoft.com/office/drawing/2014/main" id="{2507A039-8850-A442-BC02-F5D6696D3BE6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2362200"/>
            <a:ext cx="1279525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6091" name="Picture 10">
            <a:extLst>
              <a:ext uri="{FF2B5EF4-FFF2-40B4-BE49-F238E27FC236}">
                <a16:creationId xmlns:a16="http://schemas.microsoft.com/office/drawing/2014/main" id="{B24A8347-C263-5B44-BE37-F87BDB4A3A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300" y="2109788"/>
            <a:ext cx="1316038" cy="109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92" name="Picture 11">
            <a:extLst>
              <a:ext uri="{FF2B5EF4-FFF2-40B4-BE49-F238E27FC236}">
                <a16:creationId xmlns:a16="http://schemas.microsoft.com/office/drawing/2014/main" id="{2B24D696-730A-824C-A3DA-E18F8FDADE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1163" y="2109788"/>
            <a:ext cx="1316037" cy="109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93" name="Text Box 12">
            <a:extLst>
              <a:ext uri="{FF2B5EF4-FFF2-40B4-BE49-F238E27FC236}">
                <a16:creationId xmlns:a16="http://schemas.microsoft.com/office/drawing/2014/main" id="{5E417170-501E-004C-B0BF-B5BB5B310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8700" y="2651125"/>
            <a:ext cx="1190625" cy="3968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solidFill>
                  <a:schemeClr val="bg1"/>
                </a:solidFill>
                <a:latin typeface="Times New Roman" panose="02020603050405020304" pitchFamily="18" charset="0"/>
              </a:rPr>
              <a:t>192.0.2.1</a:t>
            </a:r>
          </a:p>
        </p:txBody>
      </p:sp>
      <p:sp>
        <p:nvSpPr>
          <p:cNvPr id="46094" name="AutoShape 13">
            <a:extLst>
              <a:ext uri="{FF2B5EF4-FFF2-40B4-BE49-F238E27FC236}">
                <a16:creationId xmlns:a16="http://schemas.microsoft.com/office/drawing/2014/main" id="{634AAA20-167A-104A-A556-4F10D9EDDE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2362200"/>
            <a:ext cx="304800" cy="3810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27822" name="Text Box 14">
            <a:extLst>
              <a:ext uri="{FF2B5EF4-FFF2-40B4-BE49-F238E27FC236}">
                <a16:creationId xmlns:a16="http://schemas.microsoft.com/office/drawing/2014/main" id="{C1B70147-6759-1841-8744-BD4E3B083C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6925" y="1752600"/>
            <a:ext cx="1692275" cy="4000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  <a:latin typeface="Times New Roman" pitchFamily="-112" charset="0"/>
              </a:rPr>
              <a:t>128.112.0.0/16</a:t>
            </a:r>
          </a:p>
        </p:txBody>
      </p:sp>
      <p:sp>
        <p:nvSpPr>
          <p:cNvPr id="46097" name="Line 16">
            <a:extLst>
              <a:ext uri="{FF2B5EF4-FFF2-40B4-BE49-F238E27FC236}">
                <a16:creationId xmlns:a16="http://schemas.microsoft.com/office/drawing/2014/main" id="{1D388AAC-4990-904E-BECC-921604CC80F3}"/>
              </a:ext>
            </a:extLst>
          </p:cNvPr>
          <p:cNvSpPr>
            <a:spLocks noChangeShapeType="1"/>
          </p:cNvSpPr>
          <p:nvPr/>
        </p:nvSpPr>
        <p:spPr bwMode="auto">
          <a:xfrm>
            <a:off x="1646238" y="2362200"/>
            <a:ext cx="1096962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6098" name="Picture 19">
            <a:extLst>
              <a:ext uri="{FF2B5EF4-FFF2-40B4-BE49-F238E27FC236}">
                <a16:creationId xmlns:a16="http://schemas.microsoft.com/office/drawing/2014/main" id="{32C90FC9-156D-0942-8F4F-706DB21E1B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109788"/>
            <a:ext cx="1316038" cy="109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99" name="AutoShape 20">
            <a:extLst>
              <a:ext uri="{FF2B5EF4-FFF2-40B4-BE49-F238E27FC236}">
                <a16:creationId xmlns:a16="http://schemas.microsoft.com/office/drawing/2014/main" id="{43D6C50A-C0CD-1049-9E93-650453C90E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362200"/>
            <a:ext cx="304800" cy="381000"/>
          </a:xfrm>
          <a:prstGeom prst="triangle">
            <a:avLst>
              <a:gd name="adj" fmla="val 53722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" name="Group 56">
            <a:extLst>
              <a:ext uri="{FF2B5EF4-FFF2-40B4-BE49-F238E27FC236}">
                <a16:creationId xmlns:a16="http://schemas.microsoft.com/office/drawing/2014/main" id="{3A52CEC0-D72B-A14E-A6B4-F00069A80B2C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5257800"/>
            <a:ext cx="3292475" cy="1371600"/>
            <a:chOff x="192" y="3312"/>
            <a:chExt cx="2074" cy="864"/>
          </a:xfrm>
        </p:grpSpPr>
        <p:sp>
          <p:nvSpPr>
            <p:cNvPr id="88111" name="Text Box 22">
              <a:extLst>
                <a:ext uri="{FF2B5EF4-FFF2-40B4-BE49-F238E27FC236}">
                  <a16:creationId xmlns:a16="http://schemas.microsoft.com/office/drawing/2014/main" id="{6B9C3B96-23C8-CA41-9301-360398D0DD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3312"/>
              <a:ext cx="576" cy="28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  <a:defRPr/>
              </a:pPr>
              <a:r>
                <a:rPr lang="en-US" sz="2400" b="0" dirty="0">
                  <a:solidFill>
                    <a:schemeClr val="bg1"/>
                  </a:solidFill>
                  <a:latin typeface="Arial Black" pitchFamily="-112" charset="0"/>
                </a:rPr>
                <a:t>BGP</a:t>
              </a:r>
            </a:p>
          </p:txBody>
        </p:sp>
        <p:sp>
          <p:nvSpPr>
            <p:cNvPr id="46117" name="Rectangle 23">
              <a:extLst>
                <a:ext uri="{FF2B5EF4-FFF2-40B4-BE49-F238E27FC236}">
                  <a16:creationId xmlns:a16="http://schemas.microsoft.com/office/drawing/2014/main" id="{28B8B63D-6AAE-6B4E-92A4-8BEE39B568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3600"/>
              <a:ext cx="1920" cy="57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6118" name="Text Box 24">
              <a:extLst>
                <a:ext uri="{FF2B5EF4-FFF2-40B4-BE49-F238E27FC236}">
                  <a16:creationId xmlns:a16="http://schemas.microsoft.com/office/drawing/2014/main" id="{0FDC923D-2A37-894C-AD70-0A2BE40E74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3840"/>
              <a:ext cx="92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>
                  <a:latin typeface="Times New Roman" panose="02020603050405020304" pitchFamily="18" charset="0"/>
                </a:rPr>
                <a:t>192.0.2.1</a:t>
              </a:r>
            </a:p>
          </p:txBody>
        </p:sp>
        <p:sp>
          <p:nvSpPr>
            <p:cNvPr id="46119" name="Text Box 25">
              <a:extLst>
                <a:ext uri="{FF2B5EF4-FFF2-40B4-BE49-F238E27FC236}">
                  <a16:creationId xmlns:a16="http://schemas.microsoft.com/office/drawing/2014/main" id="{D4594363-85D0-9041-83FF-0A5B36BAD7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840"/>
              <a:ext cx="11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>
                  <a:latin typeface="Times New Roman" panose="02020603050405020304" pitchFamily="18" charset="0"/>
                </a:rPr>
                <a:t>128.112.0.0/16</a:t>
              </a:r>
            </a:p>
          </p:txBody>
        </p:sp>
        <p:sp>
          <p:nvSpPr>
            <p:cNvPr id="46120" name="Line 26">
              <a:extLst>
                <a:ext uri="{FF2B5EF4-FFF2-40B4-BE49-F238E27FC236}">
                  <a16:creationId xmlns:a16="http://schemas.microsoft.com/office/drawing/2014/main" id="{143CF87C-844A-ED4E-A6E5-F789EE3094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" y="3840"/>
              <a:ext cx="172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21" name="Line 27">
              <a:extLst>
                <a:ext uri="{FF2B5EF4-FFF2-40B4-BE49-F238E27FC236}">
                  <a16:creationId xmlns:a16="http://schemas.microsoft.com/office/drawing/2014/main" id="{103B0968-B036-0F42-957A-88711FBC9CC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1056" y="3888"/>
              <a:ext cx="48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22" name="Text Box 28">
              <a:extLst>
                <a:ext uri="{FF2B5EF4-FFF2-40B4-BE49-F238E27FC236}">
                  <a16:creationId xmlns:a16="http://schemas.microsoft.com/office/drawing/2014/main" id="{B6A6857C-B55A-6A44-847C-4505A936E1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552"/>
              <a:ext cx="9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>
                  <a:latin typeface="Times New Roman" panose="02020603050405020304" pitchFamily="18" charset="0"/>
                </a:rPr>
                <a:t>destination</a:t>
              </a:r>
            </a:p>
          </p:txBody>
        </p:sp>
      </p:grpSp>
      <p:sp>
        <p:nvSpPr>
          <p:cNvPr id="1527837" name="Text Box 29">
            <a:extLst>
              <a:ext uri="{FF2B5EF4-FFF2-40B4-BE49-F238E27FC236}">
                <a16:creationId xmlns:a16="http://schemas.microsoft.com/office/drawing/2014/main" id="{9E1D039F-2879-CD46-8446-8ACE7DCE2C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638800"/>
            <a:ext cx="152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latin typeface="Times New Roman" panose="02020603050405020304" pitchFamily="18" charset="0"/>
              </a:rPr>
              <a:t>next hop</a:t>
            </a:r>
          </a:p>
        </p:txBody>
      </p:sp>
      <p:sp>
        <p:nvSpPr>
          <p:cNvPr id="46102" name="Rectangle 30">
            <a:extLst>
              <a:ext uri="{FF2B5EF4-FFF2-40B4-BE49-F238E27FC236}">
                <a16:creationId xmlns:a16="http://schemas.microsoft.com/office/drawing/2014/main" id="{5AE71815-FE13-BC44-8212-4AB04FF929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962400"/>
            <a:ext cx="2971800" cy="9144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103" name="Text Box 31">
            <a:extLst>
              <a:ext uri="{FF2B5EF4-FFF2-40B4-BE49-F238E27FC236}">
                <a16:creationId xmlns:a16="http://schemas.microsoft.com/office/drawing/2014/main" id="{B3C4FD33-D3D7-1945-8549-6D261B0B03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343400"/>
            <a:ext cx="14636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latin typeface="Times New Roman" panose="02020603050405020304" pitchFamily="18" charset="0"/>
              </a:rPr>
              <a:t>10.10.10.10</a:t>
            </a:r>
          </a:p>
        </p:txBody>
      </p:sp>
      <p:sp>
        <p:nvSpPr>
          <p:cNvPr id="46104" name="Text Box 32">
            <a:extLst>
              <a:ext uri="{FF2B5EF4-FFF2-40B4-BE49-F238E27FC236}">
                <a16:creationId xmlns:a16="http://schemas.microsoft.com/office/drawing/2014/main" id="{9B687C93-30C9-B842-B010-8047837C73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343400"/>
            <a:ext cx="16557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latin typeface="Times New Roman" panose="02020603050405020304" pitchFamily="18" charset="0"/>
              </a:rPr>
              <a:t>192.0.2.0/30</a:t>
            </a:r>
          </a:p>
        </p:txBody>
      </p:sp>
      <p:sp>
        <p:nvSpPr>
          <p:cNvPr id="46105" name="Line 33">
            <a:extLst>
              <a:ext uri="{FF2B5EF4-FFF2-40B4-BE49-F238E27FC236}">
                <a16:creationId xmlns:a16="http://schemas.microsoft.com/office/drawing/2014/main" id="{FF032F0B-C9DE-EA4A-9262-54C6BAC380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4343400"/>
            <a:ext cx="2743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06" name="Line 34">
            <a:extLst>
              <a:ext uri="{FF2B5EF4-FFF2-40B4-BE49-F238E27FC236}">
                <a16:creationId xmlns:a16="http://schemas.microsoft.com/office/drawing/2014/main" id="{EAD06B85-3695-DC4B-BC4F-A63A8EAFC283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1447800" y="4419600"/>
            <a:ext cx="762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07" name="Text Box 35">
            <a:extLst>
              <a:ext uri="{FF2B5EF4-FFF2-40B4-BE49-F238E27FC236}">
                <a16:creationId xmlns:a16="http://schemas.microsoft.com/office/drawing/2014/main" id="{D6DDF22B-3EC3-E243-A8BC-0E72132181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86200"/>
            <a:ext cx="152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latin typeface="Times New Roman" panose="02020603050405020304" pitchFamily="18" charset="0"/>
              </a:rPr>
              <a:t>destination</a:t>
            </a:r>
          </a:p>
        </p:txBody>
      </p:sp>
      <p:sp>
        <p:nvSpPr>
          <p:cNvPr id="46108" name="Text Box 36">
            <a:extLst>
              <a:ext uri="{FF2B5EF4-FFF2-40B4-BE49-F238E27FC236}">
                <a16:creationId xmlns:a16="http://schemas.microsoft.com/office/drawing/2014/main" id="{9C1F89C9-AF2D-1140-B3D2-F95DF1846D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886200"/>
            <a:ext cx="152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latin typeface="Times New Roman" panose="02020603050405020304" pitchFamily="18" charset="0"/>
              </a:rPr>
              <a:t>next hop</a:t>
            </a:r>
          </a:p>
        </p:txBody>
      </p:sp>
      <p:sp>
        <p:nvSpPr>
          <p:cNvPr id="1527845" name="Rectangle 37">
            <a:extLst>
              <a:ext uri="{FF2B5EF4-FFF2-40B4-BE49-F238E27FC236}">
                <a16:creationId xmlns:a16="http://schemas.microsoft.com/office/drawing/2014/main" id="{D1A68327-F06B-0F49-9973-1D8FBE6BB1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1219200"/>
            <a:ext cx="2649538" cy="6477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2075" tIns="46038" rIns="92075" bIns="46038">
            <a:spAutoFit/>
          </a:bodyPr>
          <a:lstStyle/>
          <a:p>
            <a:pPr algn="l" eaLnBrk="0" hangingPunct="0">
              <a:defRPr/>
            </a:pPr>
            <a:r>
              <a:rPr lang="en-US" sz="1800" dirty="0">
                <a:solidFill>
                  <a:schemeClr val="bg1"/>
                </a:solidFill>
                <a:latin typeface="Arial" pitchFamily="-112" charset="0"/>
              </a:rPr>
              <a:t>128.112.0.0/16</a:t>
            </a:r>
          </a:p>
          <a:p>
            <a:pPr algn="l" eaLnBrk="0" hangingPunct="0">
              <a:defRPr/>
            </a:pPr>
            <a:r>
              <a:rPr lang="en-US" sz="1800" dirty="0">
                <a:solidFill>
                  <a:schemeClr val="bg1"/>
                </a:solidFill>
                <a:latin typeface="Arial" pitchFamily="-112" charset="0"/>
              </a:rPr>
              <a:t>Next  Hop = 192.0.2.1</a:t>
            </a:r>
          </a:p>
        </p:txBody>
      </p:sp>
      <p:sp>
        <p:nvSpPr>
          <p:cNvPr id="1527846" name="AutoShape 38">
            <a:extLst>
              <a:ext uri="{FF2B5EF4-FFF2-40B4-BE49-F238E27FC236}">
                <a16:creationId xmlns:a16="http://schemas.microsoft.com/office/drawing/2014/main" id="{B0003AFD-953D-1D49-8E0B-291120A2E95E}"/>
              </a:ext>
            </a:extLst>
          </p:cNvPr>
          <p:cNvSpPr>
            <a:spLocks noChangeArrowheads="1"/>
          </p:cNvSpPr>
          <p:nvPr/>
        </p:nvSpPr>
        <p:spPr bwMode="auto">
          <a:xfrm rot="1437296">
            <a:off x="5589588" y="1571625"/>
            <a:ext cx="1212850" cy="533400"/>
          </a:xfrm>
          <a:prstGeom prst="leftArrow">
            <a:avLst>
              <a:gd name="adj1" fmla="val 50000"/>
              <a:gd name="adj2" fmla="val 78571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27847" name="AutoShape 39">
            <a:extLst>
              <a:ext uri="{FF2B5EF4-FFF2-40B4-BE49-F238E27FC236}">
                <a16:creationId xmlns:a16="http://schemas.microsoft.com/office/drawing/2014/main" id="{CC192263-43E3-9643-B418-FD16802CE67A}"/>
              </a:ext>
            </a:extLst>
          </p:cNvPr>
          <p:cNvSpPr>
            <a:spLocks noChangeArrowheads="1"/>
          </p:cNvSpPr>
          <p:nvPr/>
        </p:nvSpPr>
        <p:spPr bwMode="auto">
          <a:xfrm rot="20382916">
            <a:off x="1500188" y="1581150"/>
            <a:ext cx="1304925" cy="533400"/>
          </a:xfrm>
          <a:prstGeom prst="leftArrow">
            <a:avLst>
              <a:gd name="adj1" fmla="val 50000"/>
              <a:gd name="adj2" fmla="val 71429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27857" name="Text Box 49">
            <a:extLst>
              <a:ext uri="{FF2B5EF4-FFF2-40B4-BE49-F238E27FC236}">
                <a16:creationId xmlns:a16="http://schemas.microsoft.com/office/drawing/2014/main" id="{F6863C03-CDE3-D74B-B352-2169B7B27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754563"/>
            <a:ext cx="45243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sz="3200" b="0">
                <a:latin typeface="Arial Black" panose="020B0604020202020204" pitchFamily="34" charset="0"/>
              </a:rPr>
              <a:t>+</a:t>
            </a:r>
          </a:p>
        </p:txBody>
      </p:sp>
      <p:sp>
        <p:nvSpPr>
          <p:cNvPr id="46113" name="Freeform 53">
            <a:extLst>
              <a:ext uri="{FF2B5EF4-FFF2-40B4-BE49-F238E27FC236}">
                <a16:creationId xmlns:a16="http://schemas.microsoft.com/office/drawing/2014/main" id="{5972FC14-66B4-3744-9246-94CD4818B29A}"/>
              </a:ext>
            </a:extLst>
          </p:cNvPr>
          <p:cNvSpPr>
            <a:spLocks/>
          </p:cNvSpPr>
          <p:nvPr/>
        </p:nvSpPr>
        <p:spPr bwMode="auto">
          <a:xfrm>
            <a:off x="76200" y="1981200"/>
            <a:ext cx="9067800" cy="4826000"/>
          </a:xfrm>
          <a:custGeom>
            <a:avLst/>
            <a:gdLst>
              <a:gd name="T0" fmla="*/ 2018542194 w 5232"/>
              <a:gd name="T1" fmla="*/ 120967500 h 3040"/>
              <a:gd name="T2" fmla="*/ 1441814863 w 5232"/>
              <a:gd name="T3" fmla="*/ 846772500 h 3040"/>
              <a:gd name="T4" fmla="*/ 1009271097 w 5232"/>
              <a:gd name="T5" fmla="*/ 1330642500 h 3040"/>
              <a:gd name="T6" fmla="*/ 432543766 w 5232"/>
              <a:gd name="T7" fmla="*/ 2056447500 h 3040"/>
              <a:gd name="T8" fmla="*/ 144181833 w 5232"/>
              <a:gd name="T9" fmla="*/ 2147483647 h 3040"/>
              <a:gd name="T10" fmla="*/ 144181833 w 5232"/>
              <a:gd name="T11" fmla="*/ 2147483647 h 3040"/>
              <a:gd name="T12" fmla="*/ 0 w 5232"/>
              <a:gd name="T13" fmla="*/ 2147483647 h 3040"/>
              <a:gd name="T14" fmla="*/ 144181833 w 5232"/>
              <a:gd name="T15" fmla="*/ 2147483647 h 3040"/>
              <a:gd name="T16" fmla="*/ 288363666 w 5232"/>
              <a:gd name="T17" fmla="*/ 2147483647 h 3040"/>
              <a:gd name="T18" fmla="*/ 144181833 w 5232"/>
              <a:gd name="T19" fmla="*/ 2147483647 h 3040"/>
              <a:gd name="T20" fmla="*/ 144181833 w 5232"/>
              <a:gd name="T21" fmla="*/ 2147483647 h 3040"/>
              <a:gd name="T22" fmla="*/ 288363666 w 5232"/>
              <a:gd name="T23" fmla="*/ 2147483647 h 3040"/>
              <a:gd name="T24" fmla="*/ 1009271097 w 5232"/>
              <a:gd name="T25" fmla="*/ 2147483647 h 3040"/>
              <a:gd name="T26" fmla="*/ 2147483647 w 5232"/>
              <a:gd name="T27" fmla="*/ 2147483647 h 3040"/>
              <a:gd name="T28" fmla="*/ 2147483647 w 5232"/>
              <a:gd name="T29" fmla="*/ 2147483647 h 3040"/>
              <a:gd name="T30" fmla="*/ 2147483647 w 5232"/>
              <a:gd name="T31" fmla="*/ 2147483647 h 3040"/>
              <a:gd name="T32" fmla="*/ 2147483647 w 5232"/>
              <a:gd name="T33" fmla="*/ 2147483647 h 3040"/>
              <a:gd name="T34" fmla="*/ 2147483647 w 5232"/>
              <a:gd name="T35" fmla="*/ 2147483647 h 3040"/>
              <a:gd name="T36" fmla="*/ 2147483647 w 5232"/>
              <a:gd name="T37" fmla="*/ 2147483647 h 3040"/>
              <a:gd name="T38" fmla="*/ 2147483647 w 5232"/>
              <a:gd name="T39" fmla="*/ 2147483647 h 3040"/>
              <a:gd name="T40" fmla="*/ 2147483647 w 5232"/>
              <a:gd name="T41" fmla="*/ 2147483647 h 3040"/>
              <a:gd name="T42" fmla="*/ 2147483647 w 5232"/>
              <a:gd name="T43" fmla="*/ 2147483647 h 3040"/>
              <a:gd name="T44" fmla="*/ 2147483647 w 5232"/>
              <a:gd name="T45" fmla="*/ 2147483647 h 3040"/>
              <a:gd name="T46" fmla="*/ 2147483647 w 5232"/>
              <a:gd name="T47" fmla="*/ 2147483647 h 3040"/>
              <a:gd name="T48" fmla="*/ 2147483647 w 5232"/>
              <a:gd name="T49" fmla="*/ 2147483647 h 3040"/>
              <a:gd name="T50" fmla="*/ 2147483647 w 5232"/>
              <a:gd name="T51" fmla="*/ 2147483647 h 3040"/>
              <a:gd name="T52" fmla="*/ 2147483647 w 5232"/>
              <a:gd name="T53" fmla="*/ 2147483647 h 3040"/>
              <a:gd name="T54" fmla="*/ 2147483647 w 5232"/>
              <a:gd name="T55" fmla="*/ 2147483647 h 3040"/>
              <a:gd name="T56" fmla="*/ 2147483647 w 5232"/>
              <a:gd name="T57" fmla="*/ 2147483647 h 3040"/>
              <a:gd name="T58" fmla="*/ 2147483647 w 5232"/>
              <a:gd name="T59" fmla="*/ 2147483647 h 3040"/>
              <a:gd name="T60" fmla="*/ 2147483647 w 5232"/>
              <a:gd name="T61" fmla="*/ 2147483647 h 3040"/>
              <a:gd name="T62" fmla="*/ 2147483647 w 5232"/>
              <a:gd name="T63" fmla="*/ 2147483647 h 3040"/>
              <a:gd name="T64" fmla="*/ 2147483647 w 5232"/>
              <a:gd name="T65" fmla="*/ 2147483647 h 3040"/>
              <a:gd name="T66" fmla="*/ 2147483647 w 5232"/>
              <a:gd name="T67" fmla="*/ 2147483647 h 3040"/>
              <a:gd name="T68" fmla="*/ 2147483647 w 5232"/>
              <a:gd name="T69" fmla="*/ 2147483647 h 3040"/>
              <a:gd name="T70" fmla="*/ 2147483647 w 5232"/>
              <a:gd name="T71" fmla="*/ 2147483647 h 3040"/>
              <a:gd name="T72" fmla="*/ 2147483647 w 5232"/>
              <a:gd name="T73" fmla="*/ 2056447500 h 3040"/>
              <a:gd name="T74" fmla="*/ 2147483647 w 5232"/>
              <a:gd name="T75" fmla="*/ 2056447500 h 3040"/>
              <a:gd name="T76" fmla="*/ 2147483647 w 5232"/>
              <a:gd name="T77" fmla="*/ 1572577500 h 3040"/>
              <a:gd name="T78" fmla="*/ 2147483647 w 5232"/>
              <a:gd name="T79" fmla="*/ 846772500 h 3040"/>
              <a:gd name="T80" fmla="*/ 2147483647 w 5232"/>
              <a:gd name="T81" fmla="*/ 241935000 h 3040"/>
              <a:gd name="T82" fmla="*/ 2147483647 w 5232"/>
              <a:gd name="T83" fmla="*/ 120967500 h 3040"/>
              <a:gd name="T84" fmla="*/ 2018542194 w 5232"/>
              <a:gd name="T85" fmla="*/ 120967500 h 3040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5232"/>
              <a:gd name="T130" fmla="*/ 0 h 3040"/>
              <a:gd name="T131" fmla="*/ 5232 w 5232"/>
              <a:gd name="T132" fmla="*/ 3040 h 3040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5232" h="3040">
                <a:moveTo>
                  <a:pt x="672" y="48"/>
                </a:moveTo>
                <a:cubicBezTo>
                  <a:pt x="608" y="96"/>
                  <a:pt x="536" y="256"/>
                  <a:pt x="480" y="336"/>
                </a:cubicBezTo>
                <a:cubicBezTo>
                  <a:pt x="424" y="416"/>
                  <a:pt x="392" y="448"/>
                  <a:pt x="336" y="528"/>
                </a:cubicBezTo>
                <a:cubicBezTo>
                  <a:pt x="280" y="608"/>
                  <a:pt x="192" y="736"/>
                  <a:pt x="144" y="816"/>
                </a:cubicBezTo>
                <a:cubicBezTo>
                  <a:pt x="96" y="896"/>
                  <a:pt x="64" y="912"/>
                  <a:pt x="48" y="1008"/>
                </a:cubicBezTo>
                <a:cubicBezTo>
                  <a:pt x="32" y="1104"/>
                  <a:pt x="56" y="1288"/>
                  <a:pt x="48" y="1392"/>
                </a:cubicBezTo>
                <a:cubicBezTo>
                  <a:pt x="40" y="1496"/>
                  <a:pt x="0" y="1544"/>
                  <a:pt x="0" y="1632"/>
                </a:cubicBezTo>
                <a:cubicBezTo>
                  <a:pt x="0" y="1720"/>
                  <a:pt x="32" y="1824"/>
                  <a:pt x="48" y="1920"/>
                </a:cubicBezTo>
                <a:cubicBezTo>
                  <a:pt x="64" y="2016"/>
                  <a:pt x="96" y="2120"/>
                  <a:pt x="96" y="2208"/>
                </a:cubicBezTo>
                <a:cubicBezTo>
                  <a:pt x="96" y="2296"/>
                  <a:pt x="56" y="2368"/>
                  <a:pt x="48" y="2448"/>
                </a:cubicBezTo>
                <a:cubicBezTo>
                  <a:pt x="40" y="2528"/>
                  <a:pt x="40" y="2608"/>
                  <a:pt x="48" y="2688"/>
                </a:cubicBezTo>
                <a:cubicBezTo>
                  <a:pt x="56" y="2768"/>
                  <a:pt x="48" y="2872"/>
                  <a:pt x="96" y="2928"/>
                </a:cubicBezTo>
                <a:cubicBezTo>
                  <a:pt x="144" y="2984"/>
                  <a:pt x="232" y="3008"/>
                  <a:pt x="336" y="3024"/>
                </a:cubicBezTo>
                <a:cubicBezTo>
                  <a:pt x="440" y="3040"/>
                  <a:pt x="584" y="3024"/>
                  <a:pt x="720" y="3024"/>
                </a:cubicBezTo>
                <a:cubicBezTo>
                  <a:pt x="856" y="3024"/>
                  <a:pt x="1000" y="3032"/>
                  <a:pt x="1152" y="3024"/>
                </a:cubicBezTo>
                <a:cubicBezTo>
                  <a:pt x="1304" y="3016"/>
                  <a:pt x="1496" y="2976"/>
                  <a:pt x="1632" y="2976"/>
                </a:cubicBezTo>
                <a:cubicBezTo>
                  <a:pt x="1768" y="2976"/>
                  <a:pt x="1848" y="3032"/>
                  <a:pt x="1968" y="3024"/>
                </a:cubicBezTo>
                <a:cubicBezTo>
                  <a:pt x="2088" y="3016"/>
                  <a:pt x="2240" y="2960"/>
                  <a:pt x="2352" y="2928"/>
                </a:cubicBezTo>
                <a:cubicBezTo>
                  <a:pt x="2464" y="2896"/>
                  <a:pt x="2488" y="2840"/>
                  <a:pt x="2640" y="2832"/>
                </a:cubicBezTo>
                <a:cubicBezTo>
                  <a:pt x="2792" y="2824"/>
                  <a:pt x="3048" y="2872"/>
                  <a:pt x="3264" y="2880"/>
                </a:cubicBezTo>
                <a:cubicBezTo>
                  <a:pt x="3480" y="2888"/>
                  <a:pt x="3744" y="2880"/>
                  <a:pt x="3936" y="2880"/>
                </a:cubicBezTo>
                <a:cubicBezTo>
                  <a:pt x="4128" y="2880"/>
                  <a:pt x="4232" y="2888"/>
                  <a:pt x="4416" y="2880"/>
                </a:cubicBezTo>
                <a:cubicBezTo>
                  <a:pt x="4600" y="2872"/>
                  <a:pt x="4912" y="2856"/>
                  <a:pt x="5040" y="2832"/>
                </a:cubicBezTo>
                <a:cubicBezTo>
                  <a:pt x="5168" y="2808"/>
                  <a:pt x="5152" y="2800"/>
                  <a:pt x="5184" y="2736"/>
                </a:cubicBezTo>
                <a:cubicBezTo>
                  <a:pt x="5216" y="2672"/>
                  <a:pt x="5232" y="2560"/>
                  <a:pt x="5232" y="2448"/>
                </a:cubicBezTo>
                <a:cubicBezTo>
                  <a:pt x="5232" y="2336"/>
                  <a:pt x="5200" y="2176"/>
                  <a:pt x="5184" y="2064"/>
                </a:cubicBezTo>
                <a:cubicBezTo>
                  <a:pt x="5168" y="1952"/>
                  <a:pt x="5208" y="1864"/>
                  <a:pt x="5136" y="1776"/>
                </a:cubicBezTo>
                <a:cubicBezTo>
                  <a:pt x="5064" y="1688"/>
                  <a:pt x="4928" y="1584"/>
                  <a:pt x="4752" y="1536"/>
                </a:cubicBezTo>
                <a:cubicBezTo>
                  <a:pt x="4576" y="1488"/>
                  <a:pt x="4264" y="1496"/>
                  <a:pt x="4080" y="1488"/>
                </a:cubicBezTo>
                <a:cubicBezTo>
                  <a:pt x="3896" y="1480"/>
                  <a:pt x="3800" y="1504"/>
                  <a:pt x="3648" y="1488"/>
                </a:cubicBezTo>
                <a:cubicBezTo>
                  <a:pt x="3496" y="1472"/>
                  <a:pt x="3320" y="1408"/>
                  <a:pt x="3168" y="1392"/>
                </a:cubicBezTo>
                <a:cubicBezTo>
                  <a:pt x="3016" y="1376"/>
                  <a:pt x="2888" y="1392"/>
                  <a:pt x="2736" y="1392"/>
                </a:cubicBezTo>
                <a:lnTo>
                  <a:pt x="2256" y="1392"/>
                </a:lnTo>
                <a:cubicBezTo>
                  <a:pt x="2152" y="1392"/>
                  <a:pt x="2144" y="1416"/>
                  <a:pt x="2112" y="1392"/>
                </a:cubicBezTo>
                <a:cubicBezTo>
                  <a:pt x="2080" y="1368"/>
                  <a:pt x="2088" y="1312"/>
                  <a:pt x="2064" y="1248"/>
                </a:cubicBezTo>
                <a:cubicBezTo>
                  <a:pt x="2040" y="1184"/>
                  <a:pt x="2040" y="1080"/>
                  <a:pt x="1968" y="1008"/>
                </a:cubicBezTo>
                <a:cubicBezTo>
                  <a:pt x="1896" y="936"/>
                  <a:pt x="1760" y="848"/>
                  <a:pt x="1632" y="816"/>
                </a:cubicBezTo>
                <a:cubicBezTo>
                  <a:pt x="1504" y="784"/>
                  <a:pt x="1288" y="848"/>
                  <a:pt x="1200" y="816"/>
                </a:cubicBezTo>
                <a:cubicBezTo>
                  <a:pt x="1112" y="784"/>
                  <a:pt x="1120" y="704"/>
                  <a:pt x="1104" y="624"/>
                </a:cubicBezTo>
                <a:cubicBezTo>
                  <a:pt x="1088" y="544"/>
                  <a:pt x="1112" y="424"/>
                  <a:pt x="1104" y="336"/>
                </a:cubicBezTo>
                <a:cubicBezTo>
                  <a:pt x="1096" y="248"/>
                  <a:pt x="1096" y="144"/>
                  <a:pt x="1056" y="96"/>
                </a:cubicBezTo>
                <a:cubicBezTo>
                  <a:pt x="1016" y="48"/>
                  <a:pt x="928" y="56"/>
                  <a:pt x="864" y="48"/>
                </a:cubicBezTo>
                <a:cubicBezTo>
                  <a:pt x="800" y="40"/>
                  <a:pt x="736" y="0"/>
                  <a:pt x="672" y="48"/>
                </a:cubicBezTo>
                <a:close/>
              </a:path>
            </a:pathLst>
          </a:custGeom>
          <a:noFill/>
          <a:ln w="76200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114" name="Line 16">
            <a:extLst>
              <a:ext uri="{FF2B5EF4-FFF2-40B4-BE49-F238E27FC236}">
                <a16:creationId xmlns:a16="http://schemas.microsoft.com/office/drawing/2014/main" id="{C3974C04-8D45-F147-8B45-8A6551F9A18D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2362200"/>
            <a:ext cx="15240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B23CF6AE-CF20-AE4B-886B-7407ED08361C}"/>
              </a:ext>
            </a:extLst>
          </p:cNvPr>
          <p:cNvSpPr/>
          <p:nvPr/>
        </p:nvSpPr>
        <p:spPr>
          <a:xfrm>
            <a:off x="3505200" y="4191000"/>
            <a:ext cx="5638800" cy="2646363"/>
          </a:xfrm>
          <a:prstGeom prst="rect">
            <a:avLst/>
          </a:prstGeom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>
              <a:spcAft>
                <a:spcPts val="600"/>
              </a:spcAft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(Y)  True  (M)  False</a:t>
            </a:r>
          </a:p>
          <a:p>
            <a:pPr algn="l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600" b="0" dirty="0">
                <a:latin typeface="Calibri" panose="020F0502020204030204" pitchFamily="34" charset="0"/>
                <a:cs typeface="Calibri" panose="020F0502020204030204" pitchFamily="34" charset="0"/>
              </a:rPr>
              <a:t> The FIB of internal routers are of size    O(all </a:t>
            </a:r>
            <a:r>
              <a:rPr lang="en-US" altLang="en-US" sz="2600" b="0" dirty="0" err="1">
                <a:latin typeface="Calibri" panose="020F0502020204030204" pitchFamily="34" charset="0"/>
                <a:cs typeface="Calibri" panose="020F0502020204030204" pitchFamily="34" charset="0"/>
              </a:rPr>
              <a:t>dest</a:t>
            </a:r>
            <a:r>
              <a:rPr lang="en-US" altLang="en-US" sz="2600" b="0" dirty="0">
                <a:latin typeface="Calibri" panose="020F0502020204030204" pitchFamily="34" charset="0"/>
                <a:cs typeface="Calibri" panose="020F0502020204030204" pitchFamily="34" charset="0"/>
              </a:rPr>
              <a:t> prefixes known to ISP)</a:t>
            </a:r>
          </a:p>
          <a:p>
            <a:pPr algn="l" eaLnBrk="1" hangingPunct="1">
              <a:buFont typeface="Arial" panose="020B0604020202020204" pitchFamily="34" charset="0"/>
              <a:buChar char="•"/>
            </a:pPr>
            <a:r>
              <a:rPr lang="en-US" altLang="en-US" sz="2600" b="0" dirty="0">
                <a:latin typeface="Calibri" panose="020F0502020204030204" pitchFamily="34" charset="0"/>
                <a:cs typeface="Calibri" panose="020F0502020204030204" pitchFamily="34" charset="0"/>
              </a:rPr>
              <a:t> The FIB of internal routers point to border router to neighbor ISP</a:t>
            </a:r>
          </a:p>
          <a:p>
            <a:pPr algn="l" eaLnBrk="1" hangingPunct="1"/>
            <a:endParaRPr lang="en-US" altLang="en-US" sz="26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C11729D-A4CF-0E4E-A46B-46119FE90B5B}"/>
              </a:ext>
            </a:extLst>
          </p:cNvPr>
          <p:cNvSpPr txBox="1"/>
          <p:nvPr/>
        </p:nvSpPr>
        <p:spPr>
          <a:xfrm>
            <a:off x="7905371" y="5025682"/>
            <a:ext cx="108622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95A84A9-DC2D-0343-BE80-BEFA9AAACB0E}"/>
              </a:ext>
            </a:extLst>
          </p:cNvPr>
          <p:cNvSpPr txBox="1"/>
          <p:nvPr/>
        </p:nvSpPr>
        <p:spPr>
          <a:xfrm>
            <a:off x="7836425" y="5886920"/>
            <a:ext cx="11444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FALSE</a:t>
            </a:r>
          </a:p>
        </p:txBody>
      </p:sp>
      <p:sp>
        <p:nvSpPr>
          <p:cNvPr id="46096" name="Text Box 15">
            <a:extLst>
              <a:ext uri="{FF2B5EF4-FFF2-40B4-BE49-F238E27FC236}">
                <a16:creationId xmlns:a16="http://schemas.microsoft.com/office/drawing/2014/main" id="{77CAD3E7-1232-CC45-8AE7-2D45EA4364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0125" y="2651125"/>
            <a:ext cx="1463675" cy="3968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solidFill>
                  <a:schemeClr val="bg1"/>
                </a:solidFill>
                <a:latin typeface="Times New Roman" panose="02020603050405020304" pitchFamily="18" charset="0"/>
              </a:rPr>
              <a:t>10.10.10.10</a:t>
            </a:r>
          </a:p>
        </p:txBody>
      </p:sp>
    </p:spTree>
    <p:extLst>
      <p:ext uri="{BB962C8B-B14F-4D97-AF65-F5344CB8AC3E}">
        <p14:creationId xmlns:p14="http://schemas.microsoft.com/office/powerpoint/2010/main" val="3192117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2EEF1BE8-C947-F843-AC45-11211184C1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Customer-Provider Relationship</a:t>
            </a:r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5B860115-E32C-2A4B-B884-EB478F4B62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915400" cy="1905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Customer pays provider for access to Internet	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Provider exports its customer routes to everybody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Customer exports provider routes only to its customers</a:t>
            </a:r>
          </a:p>
        </p:txBody>
      </p:sp>
      <p:sp>
        <p:nvSpPr>
          <p:cNvPr id="82948" name="Oval 4">
            <a:extLst>
              <a:ext uri="{FF2B5EF4-FFF2-40B4-BE49-F238E27FC236}">
                <a16:creationId xmlns:a16="http://schemas.microsoft.com/office/drawing/2014/main" id="{16D780B4-0614-D642-A419-FAC6459E0C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3706813"/>
            <a:ext cx="571500" cy="609600"/>
          </a:xfrm>
          <a:prstGeom prst="ellips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2949" name="Oval 5">
            <a:extLst>
              <a:ext uri="{FF2B5EF4-FFF2-40B4-BE49-F238E27FC236}">
                <a16:creationId xmlns:a16="http://schemas.microsoft.com/office/drawing/2014/main" id="{29D3E8DB-5EA5-D54C-BBE4-BCDD25E917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5002213"/>
            <a:ext cx="571500" cy="600075"/>
          </a:xfrm>
          <a:prstGeom prst="ellipse">
            <a:avLst/>
          </a:prstGeom>
          <a:noFill/>
          <a:ln w="41275">
            <a:solidFill>
              <a:srgbClr val="99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2950" name="Line 6">
            <a:extLst>
              <a:ext uri="{FF2B5EF4-FFF2-40B4-BE49-F238E27FC236}">
                <a16:creationId xmlns:a16="http://schemas.microsoft.com/office/drawing/2014/main" id="{FD18DED7-24E4-2649-B742-634FE0C76BE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29400" y="4316413"/>
            <a:ext cx="0" cy="6858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51" name="Text Box 7">
            <a:extLst>
              <a:ext uri="{FF2B5EF4-FFF2-40B4-BE49-F238E27FC236}">
                <a16:creationId xmlns:a16="http://schemas.microsoft.com/office/drawing/2014/main" id="{72D4B779-2B5F-3C49-BC1C-F7C9CD65D6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0488" y="3748088"/>
            <a:ext cx="3778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</a:p>
        </p:txBody>
      </p:sp>
      <p:sp>
        <p:nvSpPr>
          <p:cNvPr id="82952" name="Oval 8">
            <a:extLst>
              <a:ext uri="{FF2B5EF4-FFF2-40B4-BE49-F238E27FC236}">
                <a16:creationId xmlns:a16="http://schemas.microsoft.com/office/drawing/2014/main" id="{B237AA5D-3704-5743-BD90-C78339032E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5688013"/>
            <a:ext cx="571500" cy="600075"/>
          </a:xfrm>
          <a:prstGeom prst="ellipse">
            <a:avLst/>
          </a:prstGeom>
          <a:noFill/>
          <a:ln w="41275">
            <a:solidFill>
              <a:srgbClr val="99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2953" name="Oval 9">
            <a:extLst>
              <a:ext uri="{FF2B5EF4-FFF2-40B4-BE49-F238E27FC236}">
                <a16:creationId xmlns:a16="http://schemas.microsoft.com/office/drawing/2014/main" id="{BA30B12E-52D9-774D-9A75-B460954DD7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392613"/>
            <a:ext cx="571500" cy="609600"/>
          </a:xfrm>
          <a:prstGeom prst="ellips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2954" name="Line 10">
            <a:extLst>
              <a:ext uri="{FF2B5EF4-FFF2-40B4-BE49-F238E27FC236}">
                <a16:creationId xmlns:a16="http://schemas.microsoft.com/office/drawing/2014/main" id="{305C0B95-8663-C942-94E9-232EA3C0C10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33600" y="5002213"/>
            <a:ext cx="0" cy="685800"/>
          </a:xfrm>
          <a:prstGeom prst="line">
            <a:avLst/>
          </a:prstGeom>
          <a:noFill/>
          <a:ln w="25400">
            <a:solidFill>
              <a:srgbClr val="9966FF"/>
            </a:solidFill>
            <a:round/>
            <a:headEnd type="arrow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55" name="Text Box 11">
            <a:extLst>
              <a:ext uri="{FF2B5EF4-FFF2-40B4-BE49-F238E27FC236}">
                <a16:creationId xmlns:a16="http://schemas.microsoft.com/office/drawing/2014/main" id="{17D3C60C-6090-7243-92D4-14939ED71B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4363" y="5764213"/>
            <a:ext cx="3778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</a:p>
        </p:txBody>
      </p:sp>
      <p:grpSp>
        <p:nvGrpSpPr>
          <p:cNvPr id="2" name="Group 12">
            <a:extLst>
              <a:ext uri="{FF2B5EF4-FFF2-40B4-BE49-F238E27FC236}">
                <a16:creationId xmlns:a16="http://schemas.microsoft.com/office/drawing/2014/main" id="{A9EA14AF-9E95-B746-A48C-3019BF6B259C}"/>
              </a:ext>
            </a:extLst>
          </p:cNvPr>
          <p:cNvGrpSpPr>
            <a:grpSpLocks/>
          </p:cNvGrpSpPr>
          <p:nvPr/>
        </p:nvGrpSpPr>
        <p:grpSpPr bwMode="auto">
          <a:xfrm>
            <a:off x="5410200" y="4392613"/>
            <a:ext cx="2438400" cy="1905000"/>
            <a:chOff x="3408" y="2880"/>
            <a:chExt cx="1536" cy="1200"/>
          </a:xfrm>
        </p:grpSpPr>
        <p:sp>
          <p:nvSpPr>
            <p:cNvPr id="82979" name="Line 13">
              <a:extLst>
                <a:ext uri="{FF2B5EF4-FFF2-40B4-BE49-F238E27FC236}">
                  <a16:creationId xmlns:a16="http://schemas.microsoft.com/office/drawing/2014/main" id="{EA2DF012-6D76-E345-8BA4-230B138CDE1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08" y="3456"/>
              <a:ext cx="57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980" name="Line 14">
              <a:extLst>
                <a:ext uri="{FF2B5EF4-FFF2-40B4-BE49-F238E27FC236}">
                  <a16:creationId xmlns:a16="http://schemas.microsoft.com/office/drawing/2014/main" id="{8C20C961-C043-FD44-81CE-C0A3A0E160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68" y="3456"/>
              <a:ext cx="57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981" name="Line 15">
              <a:extLst>
                <a:ext uri="{FF2B5EF4-FFF2-40B4-BE49-F238E27FC236}">
                  <a16:creationId xmlns:a16="http://schemas.microsoft.com/office/drawing/2014/main" id="{9915171A-EC2A-B748-BA0E-9B96A0E96B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4" y="2880"/>
              <a:ext cx="288" cy="4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982" name="Line 16">
              <a:extLst>
                <a:ext uri="{FF2B5EF4-FFF2-40B4-BE49-F238E27FC236}">
                  <a16:creationId xmlns:a16="http://schemas.microsoft.com/office/drawing/2014/main" id="{345CEC33-F754-EC46-8652-EC8843497F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0" y="2880"/>
              <a:ext cx="288" cy="4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983" name="Line 17">
              <a:extLst>
                <a:ext uri="{FF2B5EF4-FFF2-40B4-BE49-F238E27FC236}">
                  <a16:creationId xmlns:a16="http://schemas.microsoft.com/office/drawing/2014/main" id="{E872BE15-9239-8E44-B8E0-197CACA33C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92" y="3600"/>
              <a:ext cx="288" cy="48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arrow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984" name="Line 18">
              <a:extLst>
                <a:ext uri="{FF2B5EF4-FFF2-40B4-BE49-F238E27FC236}">
                  <a16:creationId xmlns:a16="http://schemas.microsoft.com/office/drawing/2014/main" id="{13502EA0-C1C9-D744-857A-E905E8ED3C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2" y="3600"/>
              <a:ext cx="288" cy="48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arrow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957" name="Text Box 19">
            <a:extLst>
              <a:ext uri="{FF2B5EF4-FFF2-40B4-BE49-F238E27FC236}">
                <a16:creationId xmlns:a16="http://schemas.microsoft.com/office/drawing/2014/main" id="{1EFE2F2A-BDD1-5042-8B9E-A8E34C6B94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4700" y="3783013"/>
            <a:ext cx="12715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provider</a:t>
            </a:r>
          </a:p>
        </p:txBody>
      </p:sp>
      <p:sp>
        <p:nvSpPr>
          <p:cNvPr id="82958" name="Text Box 20">
            <a:extLst>
              <a:ext uri="{FF2B5EF4-FFF2-40B4-BE49-F238E27FC236}">
                <a16:creationId xmlns:a16="http://schemas.microsoft.com/office/drawing/2014/main" id="{61E7F441-FAE9-6F41-A3D8-78349D3451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5675" y="5383213"/>
            <a:ext cx="1381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customer</a:t>
            </a:r>
          </a:p>
        </p:txBody>
      </p:sp>
      <p:sp>
        <p:nvSpPr>
          <p:cNvPr id="82959" name="Text Box 21">
            <a:extLst>
              <a:ext uri="{FF2B5EF4-FFF2-40B4-BE49-F238E27FC236}">
                <a16:creationId xmlns:a16="http://schemas.microsoft.com/office/drawing/2014/main" id="{67DAE05A-644E-AE49-BDA1-B3AF6F2030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9825" y="5840413"/>
            <a:ext cx="13827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customer</a:t>
            </a:r>
          </a:p>
        </p:txBody>
      </p:sp>
      <p:sp>
        <p:nvSpPr>
          <p:cNvPr id="82960" name="Text Box 22">
            <a:extLst>
              <a:ext uri="{FF2B5EF4-FFF2-40B4-BE49-F238E27FC236}">
                <a16:creationId xmlns:a16="http://schemas.microsoft.com/office/drawing/2014/main" id="{9BF6B9F6-4DDA-E54A-B575-C12D14BD74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3325" y="4730750"/>
            <a:ext cx="12715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provider</a:t>
            </a:r>
          </a:p>
        </p:txBody>
      </p:sp>
      <p:sp>
        <p:nvSpPr>
          <p:cNvPr id="82961" name="Text Box 23">
            <a:extLst>
              <a:ext uri="{FF2B5EF4-FFF2-40B4-BE49-F238E27FC236}">
                <a16:creationId xmlns:a16="http://schemas.microsoft.com/office/drawing/2014/main" id="{A5610D20-00D1-A64A-BBBE-3D541E50AA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4075" y="3124200"/>
            <a:ext cx="29670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Traffic to customer</a:t>
            </a:r>
          </a:p>
        </p:txBody>
      </p:sp>
      <p:sp>
        <p:nvSpPr>
          <p:cNvPr id="82962" name="Text Box 24">
            <a:extLst>
              <a:ext uri="{FF2B5EF4-FFF2-40B4-BE49-F238E27FC236}">
                <a16:creationId xmlns:a16="http://schemas.microsoft.com/office/drawing/2014/main" id="{8C870D89-A485-F948-BCDB-86F23B340C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2563" y="3124200"/>
            <a:ext cx="3378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Traffic from customer</a:t>
            </a:r>
          </a:p>
        </p:txBody>
      </p:sp>
      <p:grpSp>
        <p:nvGrpSpPr>
          <p:cNvPr id="3" name="Group 25">
            <a:extLst>
              <a:ext uri="{FF2B5EF4-FFF2-40B4-BE49-F238E27FC236}">
                <a16:creationId xmlns:a16="http://schemas.microsoft.com/office/drawing/2014/main" id="{1A35F55E-F327-B54A-A0A4-D58181C6EFF1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4316413"/>
            <a:ext cx="1943100" cy="1828800"/>
            <a:chOff x="3552" y="2832"/>
            <a:chExt cx="1224" cy="1152"/>
          </a:xfrm>
        </p:grpSpPr>
        <p:sp>
          <p:nvSpPr>
            <p:cNvPr id="82977" name="Freeform 26">
              <a:extLst>
                <a:ext uri="{FF2B5EF4-FFF2-40B4-BE49-F238E27FC236}">
                  <a16:creationId xmlns:a16="http://schemas.microsoft.com/office/drawing/2014/main" id="{98FA383D-5D53-BF45-BE88-18DEB13DEF0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2" y="2832"/>
              <a:ext cx="504" cy="1152"/>
            </a:xfrm>
            <a:custGeom>
              <a:avLst/>
              <a:gdLst>
                <a:gd name="T0" fmla="*/ 0 w 504"/>
                <a:gd name="T1" fmla="*/ 1152 h 1152"/>
                <a:gd name="T2" fmla="*/ 432 w 504"/>
                <a:gd name="T3" fmla="*/ 432 h 1152"/>
                <a:gd name="T4" fmla="*/ 432 w 504"/>
                <a:gd name="T5" fmla="*/ 0 h 1152"/>
                <a:gd name="T6" fmla="*/ 0 60000 65536"/>
                <a:gd name="T7" fmla="*/ 0 60000 65536"/>
                <a:gd name="T8" fmla="*/ 0 60000 65536"/>
                <a:gd name="T9" fmla="*/ 0 w 504"/>
                <a:gd name="T10" fmla="*/ 0 h 1152"/>
                <a:gd name="T11" fmla="*/ 504 w 504"/>
                <a:gd name="T12" fmla="*/ 1152 h 11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04" h="1152">
                  <a:moveTo>
                    <a:pt x="0" y="1152"/>
                  </a:moveTo>
                  <a:cubicBezTo>
                    <a:pt x="180" y="888"/>
                    <a:pt x="360" y="624"/>
                    <a:pt x="432" y="432"/>
                  </a:cubicBezTo>
                  <a:cubicBezTo>
                    <a:pt x="504" y="240"/>
                    <a:pt x="468" y="120"/>
                    <a:pt x="432" y="0"/>
                  </a:cubicBezTo>
                </a:path>
              </a:pathLst>
            </a:custGeom>
            <a:noFill/>
            <a:ln w="50800">
              <a:solidFill>
                <a:srgbClr val="3333FF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24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2978" name="Freeform 27">
              <a:extLst>
                <a:ext uri="{FF2B5EF4-FFF2-40B4-BE49-F238E27FC236}">
                  <a16:creationId xmlns:a16="http://schemas.microsoft.com/office/drawing/2014/main" id="{370D6044-0F57-E64F-A5EC-484B60513CFF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272" y="2832"/>
              <a:ext cx="504" cy="1152"/>
            </a:xfrm>
            <a:custGeom>
              <a:avLst/>
              <a:gdLst>
                <a:gd name="T0" fmla="*/ 0 w 504"/>
                <a:gd name="T1" fmla="*/ 1152 h 1152"/>
                <a:gd name="T2" fmla="*/ 432 w 504"/>
                <a:gd name="T3" fmla="*/ 432 h 1152"/>
                <a:gd name="T4" fmla="*/ 432 w 504"/>
                <a:gd name="T5" fmla="*/ 0 h 1152"/>
                <a:gd name="T6" fmla="*/ 0 60000 65536"/>
                <a:gd name="T7" fmla="*/ 0 60000 65536"/>
                <a:gd name="T8" fmla="*/ 0 60000 65536"/>
                <a:gd name="T9" fmla="*/ 0 w 504"/>
                <a:gd name="T10" fmla="*/ 0 h 1152"/>
                <a:gd name="T11" fmla="*/ 504 w 504"/>
                <a:gd name="T12" fmla="*/ 1152 h 11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04" h="1152">
                  <a:moveTo>
                    <a:pt x="0" y="1152"/>
                  </a:moveTo>
                  <a:cubicBezTo>
                    <a:pt x="180" y="888"/>
                    <a:pt x="360" y="624"/>
                    <a:pt x="432" y="432"/>
                  </a:cubicBezTo>
                  <a:cubicBezTo>
                    <a:pt x="504" y="240"/>
                    <a:pt x="468" y="120"/>
                    <a:pt x="432" y="0"/>
                  </a:cubicBezTo>
                </a:path>
              </a:pathLst>
            </a:custGeom>
            <a:noFill/>
            <a:ln w="50800">
              <a:solidFill>
                <a:srgbClr val="3333FF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24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4" name="Group 28">
            <a:extLst>
              <a:ext uri="{FF2B5EF4-FFF2-40B4-BE49-F238E27FC236}">
                <a16:creationId xmlns:a16="http://schemas.microsoft.com/office/drawing/2014/main" id="{6D8E8D81-2E35-0349-A6B2-0D6C661B6552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3783013"/>
            <a:ext cx="3609975" cy="1868487"/>
            <a:chOff x="576" y="2496"/>
            <a:chExt cx="2274" cy="1177"/>
          </a:xfrm>
        </p:grpSpPr>
        <p:sp>
          <p:nvSpPr>
            <p:cNvPr id="82971" name="Line 29">
              <a:extLst>
                <a:ext uri="{FF2B5EF4-FFF2-40B4-BE49-F238E27FC236}">
                  <a16:creationId xmlns:a16="http://schemas.microsoft.com/office/drawing/2014/main" id="{B006AD8F-48BA-A543-85B3-25CC56969D4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88" y="3072"/>
              <a:ext cx="576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prstDash val="sysDot"/>
              <a:round/>
              <a:headEnd type="arrow" w="lg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972" name="Line 30">
              <a:extLst>
                <a:ext uri="{FF2B5EF4-FFF2-40B4-BE49-F238E27FC236}">
                  <a16:creationId xmlns:a16="http://schemas.microsoft.com/office/drawing/2014/main" id="{641E4CCD-D256-1A41-871F-02F2183BDF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" y="3072"/>
              <a:ext cx="576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prstDash val="sysDot"/>
              <a:round/>
              <a:headEnd type="arrow" w="lg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973" name="Line 31">
              <a:extLst>
                <a:ext uri="{FF2B5EF4-FFF2-40B4-BE49-F238E27FC236}">
                  <a16:creationId xmlns:a16="http://schemas.microsoft.com/office/drawing/2014/main" id="{7D0DF6A0-EB61-6340-ACCF-18430251A0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40" y="2496"/>
              <a:ext cx="336" cy="43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 type="arrow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974" name="Line 32">
              <a:extLst>
                <a:ext uri="{FF2B5EF4-FFF2-40B4-BE49-F238E27FC236}">
                  <a16:creationId xmlns:a16="http://schemas.microsoft.com/office/drawing/2014/main" id="{DFE62E1F-3555-8C49-9E66-0A950FDA4A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2496"/>
              <a:ext cx="336" cy="43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 type="arrow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975" name="Text Box 33">
              <a:extLst>
                <a:ext uri="{FF2B5EF4-FFF2-40B4-BE49-F238E27FC236}">
                  <a16:creationId xmlns:a16="http://schemas.microsoft.com/office/drawing/2014/main" id="{0B6F9540-2EB5-2E4B-9267-15860A2014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7" y="2721"/>
              <a:ext cx="136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40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advertisements</a:t>
              </a:r>
            </a:p>
          </p:txBody>
        </p:sp>
        <p:sp>
          <p:nvSpPr>
            <p:cNvPr id="82976" name="Line 34">
              <a:extLst>
                <a:ext uri="{FF2B5EF4-FFF2-40B4-BE49-F238E27FC236}">
                  <a16:creationId xmlns:a16="http://schemas.microsoft.com/office/drawing/2014/main" id="{8830E984-4B59-8A44-99B9-FC3B981EBF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437" y="3241"/>
              <a:ext cx="336" cy="43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 type="arrow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35">
            <a:extLst>
              <a:ext uri="{FF2B5EF4-FFF2-40B4-BE49-F238E27FC236}">
                <a16:creationId xmlns:a16="http://schemas.microsoft.com/office/drawing/2014/main" id="{67920894-92D4-6041-8991-743A4E990E89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4011613"/>
            <a:ext cx="2339975" cy="1752600"/>
            <a:chOff x="144" y="2640"/>
            <a:chExt cx="1474" cy="1104"/>
          </a:xfrm>
        </p:grpSpPr>
        <p:sp>
          <p:nvSpPr>
            <p:cNvPr id="82967" name="Freeform 36">
              <a:extLst>
                <a:ext uri="{FF2B5EF4-FFF2-40B4-BE49-F238E27FC236}">
                  <a16:creationId xmlns:a16="http://schemas.microsoft.com/office/drawing/2014/main" id="{4B7B541E-4414-1641-802E-364680A65999}"/>
                </a:ext>
              </a:extLst>
            </p:cNvPr>
            <p:cNvSpPr>
              <a:spLocks/>
            </p:cNvSpPr>
            <p:nvPr/>
          </p:nvSpPr>
          <p:spPr bwMode="auto">
            <a:xfrm>
              <a:off x="768" y="2640"/>
              <a:ext cx="480" cy="960"/>
            </a:xfrm>
            <a:custGeom>
              <a:avLst/>
              <a:gdLst>
                <a:gd name="T0" fmla="*/ 0 w 456"/>
                <a:gd name="T1" fmla="*/ 0 h 960"/>
                <a:gd name="T2" fmla="*/ 522 w 456"/>
                <a:gd name="T3" fmla="*/ 576 h 960"/>
                <a:gd name="T4" fmla="*/ 588 w 456"/>
                <a:gd name="T5" fmla="*/ 960 h 960"/>
                <a:gd name="T6" fmla="*/ 0 60000 65536"/>
                <a:gd name="T7" fmla="*/ 0 60000 65536"/>
                <a:gd name="T8" fmla="*/ 0 60000 65536"/>
                <a:gd name="T9" fmla="*/ 0 w 456"/>
                <a:gd name="T10" fmla="*/ 0 h 960"/>
                <a:gd name="T11" fmla="*/ 456 w 456"/>
                <a:gd name="T12" fmla="*/ 960 h 9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56" h="960">
                  <a:moveTo>
                    <a:pt x="0" y="0"/>
                  </a:moveTo>
                  <a:cubicBezTo>
                    <a:pt x="156" y="208"/>
                    <a:pt x="312" y="416"/>
                    <a:pt x="384" y="576"/>
                  </a:cubicBezTo>
                  <a:cubicBezTo>
                    <a:pt x="456" y="736"/>
                    <a:pt x="444" y="848"/>
                    <a:pt x="432" y="960"/>
                  </a:cubicBezTo>
                </a:path>
              </a:pathLst>
            </a:custGeom>
            <a:noFill/>
            <a:ln w="50800">
              <a:solidFill>
                <a:srgbClr val="0000FF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24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2968" name="Freeform 37">
              <a:extLst>
                <a:ext uri="{FF2B5EF4-FFF2-40B4-BE49-F238E27FC236}">
                  <a16:creationId xmlns:a16="http://schemas.microsoft.com/office/drawing/2014/main" id="{7FD55828-7BF2-2144-8747-A3C563C3B9E5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" y="3216"/>
              <a:ext cx="528" cy="528"/>
            </a:xfrm>
            <a:custGeom>
              <a:avLst/>
              <a:gdLst>
                <a:gd name="T0" fmla="*/ 0 w 528"/>
                <a:gd name="T1" fmla="*/ 0 h 432"/>
                <a:gd name="T2" fmla="*/ 432 w 528"/>
                <a:gd name="T3" fmla="*/ 479 h 432"/>
                <a:gd name="T4" fmla="*/ 528 w 528"/>
                <a:gd name="T5" fmla="*/ 1439 h 432"/>
                <a:gd name="T6" fmla="*/ 0 60000 65536"/>
                <a:gd name="T7" fmla="*/ 0 60000 65536"/>
                <a:gd name="T8" fmla="*/ 0 60000 65536"/>
                <a:gd name="T9" fmla="*/ 0 w 528"/>
                <a:gd name="T10" fmla="*/ 0 h 432"/>
                <a:gd name="T11" fmla="*/ 528 w 528"/>
                <a:gd name="T12" fmla="*/ 432 h 4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432">
                  <a:moveTo>
                    <a:pt x="0" y="0"/>
                  </a:moveTo>
                  <a:cubicBezTo>
                    <a:pt x="172" y="36"/>
                    <a:pt x="344" y="72"/>
                    <a:pt x="432" y="144"/>
                  </a:cubicBezTo>
                  <a:cubicBezTo>
                    <a:pt x="520" y="216"/>
                    <a:pt x="524" y="324"/>
                    <a:pt x="528" y="432"/>
                  </a:cubicBezTo>
                </a:path>
              </a:pathLst>
            </a:custGeom>
            <a:noFill/>
            <a:ln w="50800">
              <a:solidFill>
                <a:srgbClr val="0000FF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24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2969" name="Text Box 38">
              <a:extLst>
                <a:ext uri="{FF2B5EF4-FFF2-40B4-BE49-F238E27FC236}">
                  <a16:creationId xmlns:a16="http://schemas.microsoft.com/office/drawing/2014/main" id="{A9413AE5-19CF-F841-BF65-1FE1D0742D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3408"/>
              <a:ext cx="91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400">
                  <a:solidFill>
                    <a:srgbClr val="3333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traffic</a:t>
              </a:r>
            </a:p>
          </p:txBody>
        </p:sp>
        <p:sp>
          <p:nvSpPr>
            <p:cNvPr id="82970" name="Freeform 39">
              <a:extLst>
                <a:ext uri="{FF2B5EF4-FFF2-40B4-BE49-F238E27FC236}">
                  <a16:creationId xmlns:a16="http://schemas.microsoft.com/office/drawing/2014/main" id="{67E2CFCD-9C28-A44B-93EC-0981D5171F2D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5" y="3354"/>
              <a:ext cx="213" cy="257"/>
            </a:xfrm>
            <a:custGeom>
              <a:avLst/>
              <a:gdLst>
                <a:gd name="T0" fmla="*/ 213 w 213"/>
                <a:gd name="T1" fmla="*/ 257 h 257"/>
                <a:gd name="T2" fmla="*/ 30 w 213"/>
                <a:gd name="T3" fmla="*/ 1 h 257"/>
                <a:gd name="T4" fmla="*/ 30 w 213"/>
                <a:gd name="T5" fmla="*/ 248 h 257"/>
                <a:gd name="T6" fmla="*/ 0 60000 65536"/>
                <a:gd name="T7" fmla="*/ 0 60000 65536"/>
                <a:gd name="T8" fmla="*/ 0 60000 65536"/>
                <a:gd name="T9" fmla="*/ 0 w 213"/>
                <a:gd name="T10" fmla="*/ 0 h 257"/>
                <a:gd name="T11" fmla="*/ 213 w 213"/>
                <a:gd name="T12" fmla="*/ 257 h 2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3" h="257">
                  <a:moveTo>
                    <a:pt x="213" y="257"/>
                  </a:moveTo>
                  <a:cubicBezTo>
                    <a:pt x="136" y="129"/>
                    <a:pt x="60" y="2"/>
                    <a:pt x="30" y="1"/>
                  </a:cubicBezTo>
                  <a:cubicBezTo>
                    <a:pt x="0" y="0"/>
                    <a:pt x="28" y="207"/>
                    <a:pt x="30" y="248"/>
                  </a:cubicBezTo>
                </a:path>
              </a:pathLst>
            </a:custGeom>
            <a:noFill/>
            <a:ln w="50800">
              <a:solidFill>
                <a:srgbClr val="0000FF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24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82966" name="Slide Number Placeholder 3">
            <a:extLst>
              <a:ext uri="{FF2B5EF4-FFF2-40B4-BE49-F238E27FC236}">
                <a16:creationId xmlns:a16="http://schemas.microsoft.com/office/drawing/2014/main" id="{3597664A-FA1A-C548-8A24-47F18E264BDD}"/>
              </a:ext>
            </a:extLst>
          </p:cNvPr>
          <p:cNvSpPr txBox="1">
            <a:spLocks/>
          </p:cNvSpPr>
          <p:nvPr/>
        </p:nvSpPr>
        <p:spPr bwMode="auto">
          <a:xfrm>
            <a:off x="6781800" y="64166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A50F08D1-17BE-5346-852B-CDA82B023415}" type="slidenum">
              <a:rPr lang="en-US" altLang="en-US" sz="1600">
                <a:latin typeface="Calibri" panose="020F0502020204030204" pitchFamily="34" charset="0"/>
                <a:cs typeface="Calibri" panose="020F0502020204030204" pitchFamily="34" charset="0"/>
              </a:rPr>
              <a:pPr algn="r" eaLnBrk="1" hangingPunct="1"/>
              <a:t>4</a:t>
            </a:fld>
            <a:endParaRPr lang="en-US" altLang="en-US" sz="1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235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70" name="AutoShape 5">
            <a:extLst>
              <a:ext uri="{FF2B5EF4-FFF2-40B4-BE49-F238E27FC236}">
                <a16:creationId xmlns:a16="http://schemas.microsoft.com/office/drawing/2014/main" id="{479FF228-82E7-9340-9941-E04E96F3C4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905000"/>
            <a:ext cx="5562600" cy="13716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48131" name="Picture 17">
            <a:extLst>
              <a:ext uri="{FF2B5EF4-FFF2-40B4-BE49-F238E27FC236}">
                <a16:creationId xmlns:a16="http://schemas.microsoft.com/office/drawing/2014/main" id="{8488C3FC-F631-6C4F-9D5D-F8116F02F6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109788"/>
            <a:ext cx="1316038" cy="109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2" name="Rectangle 55">
            <a:extLst>
              <a:ext uri="{FF2B5EF4-FFF2-40B4-BE49-F238E27FC236}">
                <a16:creationId xmlns:a16="http://schemas.microsoft.com/office/drawing/2014/main" id="{89A4ED4B-CB05-0742-91AD-D1816709DA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Joining BGP with IGP Information</a:t>
            </a:r>
          </a:p>
        </p:txBody>
      </p:sp>
      <p:sp>
        <p:nvSpPr>
          <p:cNvPr id="48133" name="Slide Number Placeholder 2">
            <a:extLst>
              <a:ext uri="{FF2B5EF4-FFF2-40B4-BE49-F238E27FC236}">
                <a16:creationId xmlns:a16="http://schemas.microsoft.com/office/drawing/2014/main" id="{1A3D1703-6799-FE42-86A1-26A53C55C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E0B489A-BB3D-184E-9BA5-CA19E90A7992}" type="slidenum">
              <a:rPr lang="en-US" altLang="en-US" sz="1200">
                <a:solidFill>
                  <a:srgbClr val="898989"/>
                </a:solidFill>
                <a:latin typeface="Helvetica" pitchFamily="2" charset="0"/>
              </a:rPr>
              <a:pPr eaLnBrk="1" hangingPunct="1"/>
              <a:t>40</a:t>
            </a:fld>
            <a:endParaRPr lang="en-US" altLang="en-US" sz="1200">
              <a:solidFill>
                <a:srgbClr val="898989"/>
              </a:solidFill>
              <a:latin typeface="Helvetica" pitchFamily="2" charset="0"/>
            </a:endParaRPr>
          </a:p>
        </p:txBody>
      </p:sp>
      <p:sp>
        <p:nvSpPr>
          <p:cNvPr id="88068" name="Text Box 3">
            <a:extLst>
              <a:ext uri="{FF2B5EF4-FFF2-40B4-BE49-F238E27FC236}">
                <a16:creationId xmlns:a16="http://schemas.microsoft.com/office/drawing/2014/main" id="{F9F3472E-DD00-AC47-965D-D4DFDA94E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4300" y="3429000"/>
            <a:ext cx="922338" cy="519113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2800" b="0" dirty="0">
                <a:solidFill>
                  <a:schemeClr val="bg1"/>
                </a:solidFill>
                <a:latin typeface="Arial Black" pitchFamily="-112" charset="0"/>
                <a:ea typeface="+mn-ea"/>
              </a:rPr>
              <a:t>IGP</a:t>
            </a:r>
          </a:p>
        </p:txBody>
      </p:sp>
      <p:sp>
        <p:nvSpPr>
          <p:cNvPr id="88069" name="AutoShape 4">
            <a:extLst>
              <a:ext uri="{FF2B5EF4-FFF2-40B4-BE49-F238E27FC236}">
                <a16:creationId xmlns:a16="http://schemas.microsoft.com/office/drawing/2014/main" id="{6DC202AE-BF3C-914D-A3E9-CB329E5839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1905000"/>
            <a:ext cx="2590800" cy="15240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8136" name="Text Box 7">
            <a:extLst>
              <a:ext uri="{FF2B5EF4-FFF2-40B4-BE49-F238E27FC236}">
                <a16:creationId xmlns:a16="http://schemas.microsoft.com/office/drawing/2014/main" id="{D58931D0-FF33-2A49-93D5-E75F969AA4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752725"/>
            <a:ext cx="18018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sz="2800" b="0">
                <a:solidFill>
                  <a:schemeClr val="bg1"/>
                </a:solidFill>
                <a:latin typeface="Arial Black" panose="020B0604020202020204" pitchFamily="34" charset="0"/>
              </a:rPr>
              <a:t>AS 7018</a:t>
            </a:r>
          </a:p>
        </p:txBody>
      </p:sp>
      <p:sp>
        <p:nvSpPr>
          <p:cNvPr id="48137" name="Text Box 8">
            <a:extLst>
              <a:ext uri="{FF2B5EF4-FFF2-40B4-BE49-F238E27FC236}">
                <a16:creationId xmlns:a16="http://schemas.microsoft.com/office/drawing/2014/main" id="{DFB3C49D-3304-5F48-8B17-9337382A3C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2895600"/>
            <a:ext cx="13223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sz="2800" b="0">
                <a:solidFill>
                  <a:schemeClr val="bg1"/>
                </a:solidFill>
                <a:latin typeface="Arial Black" panose="020B0604020202020204" pitchFamily="34" charset="0"/>
              </a:rPr>
              <a:t>AS 88</a:t>
            </a:r>
          </a:p>
        </p:txBody>
      </p:sp>
      <p:sp>
        <p:nvSpPr>
          <p:cNvPr id="48138" name="Line 9">
            <a:extLst>
              <a:ext uri="{FF2B5EF4-FFF2-40B4-BE49-F238E27FC236}">
                <a16:creationId xmlns:a16="http://schemas.microsoft.com/office/drawing/2014/main" id="{5AE15083-4BED-E244-99DD-6D84F76EA0F7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2362200"/>
            <a:ext cx="1279525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8139" name="Picture 10">
            <a:extLst>
              <a:ext uri="{FF2B5EF4-FFF2-40B4-BE49-F238E27FC236}">
                <a16:creationId xmlns:a16="http://schemas.microsoft.com/office/drawing/2014/main" id="{63846EDF-B4CE-D940-AFB7-0E6B5A27BC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300" y="2109788"/>
            <a:ext cx="1316038" cy="109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40" name="Picture 11">
            <a:extLst>
              <a:ext uri="{FF2B5EF4-FFF2-40B4-BE49-F238E27FC236}">
                <a16:creationId xmlns:a16="http://schemas.microsoft.com/office/drawing/2014/main" id="{4F78D755-6B06-D141-A58F-EA7B220B2B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1163" y="2109788"/>
            <a:ext cx="1316037" cy="109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41" name="Text Box 12">
            <a:extLst>
              <a:ext uri="{FF2B5EF4-FFF2-40B4-BE49-F238E27FC236}">
                <a16:creationId xmlns:a16="http://schemas.microsoft.com/office/drawing/2014/main" id="{0279CD51-4347-DD4D-93FA-28C5281E7A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8700" y="2651125"/>
            <a:ext cx="1190625" cy="3968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solidFill>
                  <a:schemeClr val="bg1"/>
                </a:solidFill>
                <a:latin typeface="Times New Roman" panose="02020603050405020304" pitchFamily="18" charset="0"/>
              </a:rPr>
              <a:t>192.0.2.1</a:t>
            </a:r>
          </a:p>
        </p:txBody>
      </p:sp>
      <p:sp>
        <p:nvSpPr>
          <p:cNvPr id="48142" name="AutoShape 13">
            <a:extLst>
              <a:ext uri="{FF2B5EF4-FFF2-40B4-BE49-F238E27FC236}">
                <a16:creationId xmlns:a16="http://schemas.microsoft.com/office/drawing/2014/main" id="{D759CD43-B9CC-974E-BE7B-7D2A3C0C02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2362200"/>
            <a:ext cx="304800" cy="3810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27822" name="Text Box 14">
            <a:extLst>
              <a:ext uri="{FF2B5EF4-FFF2-40B4-BE49-F238E27FC236}">
                <a16:creationId xmlns:a16="http://schemas.microsoft.com/office/drawing/2014/main" id="{5BBDCB50-A936-FA4C-BAAE-8093F79CB4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6925" y="1752600"/>
            <a:ext cx="1692275" cy="4000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  <a:latin typeface="Times New Roman" pitchFamily="-112" charset="0"/>
              </a:rPr>
              <a:t>128.112.0.0/16</a:t>
            </a:r>
          </a:p>
        </p:txBody>
      </p:sp>
      <p:sp>
        <p:nvSpPr>
          <p:cNvPr id="48145" name="Line 16">
            <a:extLst>
              <a:ext uri="{FF2B5EF4-FFF2-40B4-BE49-F238E27FC236}">
                <a16:creationId xmlns:a16="http://schemas.microsoft.com/office/drawing/2014/main" id="{0A002CC6-995E-A24A-9653-2C6E4DD9A072}"/>
              </a:ext>
            </a:extLst>
          </p:cNvPr>
          <p:cNvSpPr>
            <a:spLocks noChangeShapeType="1"/>
          </p:cNvSpPr>
          <p:nvPr/>
        </p:nvSpPr>
        <p:spPr bwMode="auto">
          <a:xfrm>
            <a:off x="1646238" y="2362200"/>
            <a:ext cx="1096962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8146" name="Picture 19">
            <a:extLst>
              <a:ext uri="{FF2B5EF4-FFF2-40B4-BE49-F238E27FC236}">
                <a16:creationId xmlns:a16="http://schemas.microsoft.com/office/drawing/2014/main" id="{75ACD2F7-0596-8748-A836-8B51757734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109788"/>
            <a:ext cx="1316038" cy="109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47" name="AutoShape 20">
            <a:extLst>
              <a:ext uri="{FF2B5EF4-FFF2-40B4-BE49-F238E27FC236}">
                <a16:creationId xmlns:a16="http://schemas.microsoft.com/office/drawing/2014/main" id="{AB9A3DA7-3167-344C-93BA-18BBA81BF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362200"/>
            <a:ext cx="304800" cy="381000"/>
          </a:xfrm>
          <a:prstGeom prst="triangle">
            <a:avLst>
              <a:gd name="adj" fmla="val 53722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48148" name="Group 56">
            <a:extLst>
              <a:ext uri="{FF2B5EF4-FFF2-40B4-BE49-F238E27FC236}">
                <a16:creationId xmlns:a16="http://schemas.microsoft.com/office/drawing/2014/main" id="{437E5145-8B40-9440-BCCA-2C1966A45477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5257800"/>
            <a:ext cx="3292475" cy="1371600"/>
            <a:chOff x="192" y="3312"/>
            <a:chExt cx="2074" cy="864"/>
          </a:xfrm>
        </p:grpSpPr>
        <p:sp>
          <p:nvSpPr>
            <p:cNvPr id="88111" name="Text Box 22">
              <a:extLst>
                <a:ext uri="{FF2B5EF4-FFF2-40B4-BE49-F238E27FC236}">
                  <a16:creationId xmlns:a16="http://schemas.microsoft.com/office/drawing/2014/main" id="{59519110-E464-CD41-975E-22C331AE98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3312"/>
              <a:ext cx="576" cy="28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  <a:defRPr/>
              </a:pPr>
              <a:r>
                <a:rPr lang="en-US" sz="2400" b="0" dirty="0">
                  <a:solidFill>
                    <a:schemeClr val="bg1"/>
                  </a:solidFill>
                  <a:latin typeface="Arial Black" pitchFamily="-112" charset="0"/>
                </a:rPr>
                <a:t>BGP</a:t>
              </a:r>
            </a:p>
          </p:txBody>
        </p:sp>
        <p:sp>
          <p:nvSpPr>
            <p:cNvPr id="48176" name="Rectangle 23">
              <a:extLst>
                <a:ext uri="{FF2B5EF4-FFF2-40B4-BE49-F238E27FC236}">
                  <a16:creationId xmlns:a16="http://schemas.microsoft.com/office/drawing/2014/main" id="{A90AE2B6-FB53-B349-BABC-54B78702CE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3600"/>
              <a:ext cx="1920" cy="57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8177" name="Text Box 24">
              <a:extLst>
                <a:ext uri="{FF2B5EF4-FFF2-40B4-BE49-F238E27FC236}">
                  <a16:creationId xmlns:a16="http://schemas.microsoft.com/office/drawing/2014/main" id="{0D4E8D7D-476E-8E43-BAFC-A7A7E2E4A3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3840"/>
              <a:ext cx="92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>
                  <a:latin typeface="Times New Roman" panose="02020603050405020304" pitchFamily="18" charset="0"/>
                </a:rPr>
                <a:t>192.0.2.1</a:t>
              </a:r>
            </a:p>
          </p:txBody>
        </p:sp>
        <p:sp>
          <p:nvSpPr>
            <p:cNvPr id="48178" name="Text Box 25">
              <a:extLst>
                <a:ext uri="{FF2B5EF4-FFF2-40B4-BE49-F238E27FC236}">
                  <a16:creationId xmlns:a16="http://schemas.microsoft.com/office/drawing/2014/main" id="{50785D85-F1CA-A74E-A2CE-93DFE856C4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840"/>
              <a:ext cx="11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>
                  <a:latin typeface="Times New Roman" panose="02020603050405020304" pitchFamily="18" charset="0"/>
                </a:rPr>
                <a:t>128.112.0.0/16</a:t>
              </a:r>
            </a:p>
          </p:txBody>
        </p:sp>
        <p:sp>
          <p:nvSpPr>
            <p:cNvPr id="48179" name="Line 26">
              <a:extLst>
                <a:ext uri="{FF2B5EF4-FFF2-40B4-BE49-F238E27FC236}">
                  <a16:creationId xmlns:a16="http://schemas.microsoft.com/office/drawing/2014/main" id="{0F8CFF5D-B682-A846-947D-88437A6985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" y="3840"/>
              <a:ext cx="172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80" name="Line 27">
              <a:extLst>
                <a:ext uri="{FF2B5EF4-FFF2-40B4-BE49-F238E27FC236}">
                  <a16:creationId xmlns:a16="http://schemas.microsoft.com/office/drawing/2014/main" id="{FF789554-D0E3-FA47-A56D-1E53100671E4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1056" y="3888"/>
              <a:ext cx="48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81" name="Text Box 28">
              <a:extLst>
                <a:ext uri="{FF2B5EF4-FFF2-40B4-BE49-F238E27FC236}">
                  <a16:creationId xmlns:a16="http://schemas.microsoft.com/office/drawing/2014/main" id="{AA34E047-D636-0047-9483-1540966D5E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552"/>
              <a:ext cx="9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>
                  <a:latin typeface="Times New Roman" panose="02020603050405020304" pitchFamily="18" charset="0"/>
                </a:rPr>
                <a:t>destination</a:t>
              </a:r>
            </a:p>
          </p:txBody>
        </p:sp>
      </p:grpSp>
      <p:sp>
        <p:nvSpPr>
          <p:cNvPr id="48149" name="Text Box 29">
            <a:extLst>
              <a:ext uri="{FF2B5EF4-FFF2-40B4-BE49-F238E27FC236}">
                <a16:creationId xmlns:a16="http://schemas.microsoft.com/office/drawing/2014/main" id="{F209CC0D-D3F9-ED46-9C2F-F06223962D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638800"/>
            <a:ext cx="152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latin typeface="Times New Roman" panose="02020603050405020304" pitchFamily="18" charset="0"/>
              </a:rPr>
              <a:t>next hop</a:t>
            </a:r>
          </a:p>
        </p:txBody>
      </p:sp>
      <p:sp>
        <p:nvSpPr>
          <p:cNvPr id="48150" name="Rectangle 30">
            <a:extLst>
              <a:ext uri="{FF2B5EF4-FFF2-40B4-BE49-F238E27FC236}">
                <a16:creationId xmlns:a16="http://schemas.microsoft.com/office/drawing/2014/main" id="{71304B09-FCC4-6346-BB03-13A5CD2850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962400"/>
            <a:ext cx="2971800" cy="9144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8151" name="Text Box 31">
            <a:extLst>
              <a:ext uri="{FF2B5EF4-FFF2-40B4-BE49-F238E27FC236}">
                <a16:creationId xmlns:a16="http://schemas.microsoft.com/office/drawing/2014/main" id="{44014520-7848-3C40-BA2F-F84F90D048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343400"/>
            <a:ext cx="14636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dirty="0">
                <a:latin typeface="Times New Roman" panose="02020603050405020304" pitchFamily="18" charset="0"/>
              </a:rPr>
              <a:t>10.10.10.10</a:t>
            </a:r>
          </a:p>
        </p:txBody>
      </p:sp>
      <p:sp>
        <p:nvSpPr>
          <p:cNvPr id="48152" name="Text Box 32">
            <a:extLst>
              <a:ext uri="{FF2B5EF4-FFF2-40B4-BE49-F238E27FC236}">
                <a16:creationId xmlns:a16="http://schemas.microsoft.com/office/drawing/2014/main" id="{8B56C354-4D4E-8047-968C-9C0EB8D84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343400"/>
            <a:ext cx="16557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latin typeface="Times New Roman" panose="02020603050405020304" pitchFamily="18" charset="0"/>
              </a:rPr>
              <a:t>192.0.2.0/30</a:t>
            </a:r>
          </a:p>
        </p:txBody>
      </p:sp>
      <p:sp>
        <p:nvSpPr>
          <p:cNvPr id="48153" name="Line 33">
            <a:extLst>
              <a:ext uri="{FF2B5EF4-FFF2-40B4-BE49-F238E27FC236}">
                <a16:creationId xmlns:a16="http://schemas.microsoft.com/office/drawing/2014/main" id="{6FD451F8-3624-7048-ADE3-418ACBF3311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4343400"/>
            <a:ext cx="2743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54" name="Line 34">
            <a:extLst>
              <a:ext uri="{FF2B5EF4-FFF2-40B4-BE49-F238E27FC236}">
                <a16:creationId xmlns:a16="http://schemas.microsoft.com/office/drawing/2014/main" id="{F2210E29-3F6E-F04A-B1C0-341BF47C05F8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1447800" y="4419600"/>
            <a:ext cx="762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55" name="Text Box 35">
            <a:extLst>
              <a:ext uri="{FF2B5EF4-FFF2-40B4-BE49-F238E27FC236}">
                <a16:creationId xmlns:a16="http://schemas.microsoft.com/office/drawing/2014/main" id="{5F230D03-FF1E-834E-8EE4-2BFF0E807A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86200"/>
            <a:ext cx="152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latin typeface="Times New Roman" panose="02020603050405020304" pitchFamily="18" charset="0"/>
              </a:rPr>
              <a:t>destination</a:t>
            </a:r>
          </a:p>
        </p:txBody>
      </p:sp>
      <p:sp>
        <p:nvSpPr>
          <p:cNvPr id="48156" name="Text Box 36">
            <a:extLst>
              <a:ext uri="{FF2B5EF4-FFF2-40B4-BE49-F238E27FC236}">
                <a16:creationId xmlns:a16="http://schemas.microsoft.com/office/drawing/2014/main" id="{89DFC692-F973-E645-9073-B87F6AF48B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886200"/>
            <a:ext cx="152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>
                <a:latin typeface="Times New Roman" panose="02020603050405020304" pitchFamily="18" charset="0"/>
              </a:rPr>
              <a:t>next hop</a:t>
            </a:r>
          </a:p>
        </p:txBody>
      </p:sp>
      <p:sp>
        <p:nvSpPr>
          <p:cNvPr id="1527845" name="Rectangle 37">
            <a:extLst>
              <a:ext uri="{FF2B5EF4-FFF2-40B4-BE49-F238E27FC236}">
                <a16:creationId xmlns:a16="http://schemas.microsoft.com/office/drawing/2014/main" id="{ECD7F4A6-C847-B143-A673-37BCF9FB74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1219200"/>
            <a:ext cx="2649538" cy="6477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2075" tIns="46038" rIns="92075" bIns="46038">
            <a:spAutoFit/>
          </a:bodyPr>
          <a:lstStyle/>
          <a:p>
            <a:pPr algn="l" eaLnBrk="0" hangingPunct="0">
              <a:defRPr/>
            </a:pPr>
            <a:r>
              <a:rPr lang="en-US" sz="1800" dirty="0">
                <a:solidFill>
                  <a:schemeClr val="bg1"/>
                </a:solidFill>
                <a:latin typeface="Arial" pitchFamily="-112" charset="0"/>
              </a:rPr>
              <a:t>128.112.0.0/16</a:t>
            </a:r>
          </a:p>
          <a:p>
            <a:pPr algn="l" eaLnBrk="0" hangingPunct="0">
              <a:defRPr/>
            </a:pPr>
            <a:r>
              <a:rPr lang="en-US" sz="1800" dirty="0">
                <a:solidFill>
                  <a:schemeClr val="bg1"/>
                </a:solidFill>
                <a:latin typeface="Arial" pitchFamily="-112" charset="0"/>
              </a:rPr>
              <a:t>Next  Hop = 192.0.2.1</a:t>
            </a:r>
          </a:p>
        </p:txBody>
      </p:sp>
      <p:sp>
        <p:nvSpPr>
          <p:cNvPr id="1527846" name="AutoShape 38">
            <a:extLst>
              <a:ext uri="{FF2B5EF4-FFF2-40B4-BE49-F238E27FC236}">
                <a16:creationId xmlns:a16="http://schemas.microsoft.com/office/drawing/2014/main" id="{7081D65C-539A-E141-9A6F-5DEA775FB5AA}"/>
              </a:ext>
            </a:extLst>
          </p:cNvPr>
          <p:cNvSpPr>
            <a:spLocks noChangeArrowheads="1"/>
          </p:cNvSpPr>
          <p:nvPr/>
        </p:nvSpPr>
        <p:spPr bwMode="auto">
          <a:xfrm rot="1437296">
            <a:off x="5589588" y="1571625"/>
            <a:ext cx="1212850" cy="533400"/>
          </a:xfrm>
          <a:prstGeom prst="leftArrow">
            <a:avLst>
              <a:gd name="adj1" fmla="val 50000"/>
              <a:gd name="adj2" fmla="val 78571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27847" name="AutoShape 39">
            <a:extLst>
              <a:ext uri="{FF2B5EF4-FFF2-40B4-BE49-F238E27FC236}">
                <a16:creationId xmlns:a16="http://schemas.microsoft.com/office/drawing/2014/main" id="{A1172358-9A48-6945-8087-453ED594BB56}"/>
              </a:ext>
            </a:extLst>
          </p:cNvPr>
          <p:cNvSpPr>
            <a:spLocks noChangeArrowheads="1"/>
          </p:cNvSpPr>
          <p:nvPr/>
        </p:nvSpPr>
        <p:spPr bwMode="auto">
          <a:xfrm rot="20382916">
            <a:off x="1500188" y="1581150"/>
            <a:ext cx="1304925" cy="533400"/>
          </a:xfrm>
          <a:prstGeom prst="leftArrow">
            <a:avLst>
              <a:gd name="adj1" fmla="val 50000"/>
              <a:gd name="adj2" fmla="val 71429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8160" name="Text Box 49">
            <a:extLst>
              <a:ext uri="{FF2B5EF4-FFF2-40B4-BE49-F238E27FC236}">
                <a16:creationId xmlns:a16="http://schemas.microsoft.com/office/drawing/2014/main" id="{A60A22F6-FB2D-E14C-9291-9B06BCE93E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754563"/>
            <a:ext cx="45243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sz="3200" b="0">
                <a:latin typeface="Arial Black" panose="020B0604020202020204" pitchFamily="34" charset="0"/>
              </a:rPr>
              <a:t>+</a:t>
            </a:r>
          </a:p>
        </p:txBody>
      </p:sp>
      <p:grpSp>
        <p:nvGrpSpPr>
          <p:cNvPr id="48161" name="Group 57">
            <a:extLst>
              <a:ext uri="{FF2B5EF4-FFF2-40B4-BE49-F238E27FC236}">
                <a16:creationId xmlns:a16="http://schemas.microsoft.com/office/drawing/2014/main" id="{8AB26C44-300C-9D45-9974-968765CF8534}"/>
              </a:ext>
            </a:extLst>
          </p:cNvPr>
          <p:cNvGrpSpPr>
            <a:grpSpLocks/>
          </p:cNvGrpSpPr>
          <p:nvPr/>
        </p:nvGrpSpPr>
        <p:grpSpPr bwMode="auto">
          <a:xfrm>
            <a:off x="3657600" y="4648200"/>
            <a:ext cx="4724400" cy="1676400"/>
            <a:chOff x="2016" y="2928"/>
            <a:chExt cx="2976" cy="1056"/>
          </a:xfrm>
        </p:grpSpPr>
        <p:sp>
          <p:nvSpPr>
            <p:cNvPr id="88100" name="Text Box 2">
              <a:extLst>
                <a:ext uri="{FF2B5EF4-FFF2-40B4-BE49-F238E27FC236}">
                  <a16:creationId xmlns:a16="http://schemas.microsoft.com/office/drawing/2014/main" id="{7A9CC506-11F9-274B-8F2E-465D364D88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4" y="2928"/>
              <a:ext cx="1728" cy="250"/>
            </a:xfrm>
            <a:prstGeom prst="rect">
              <a:avLst/>
            </a:prstGeom>
            <a:gradFill rotWithShape="1">
              <a:gsLst>
                <a:gs pos="0">
                  <a:srgbClr val="FF9A99"/>
                </a:gs>
                <a:gs pos="100000">
                  <a:srgbClr val="D1403C"/>
                </a:gs>
              </a:gsLst>
              <a:lin ang="5400000"/>
            </a:gradFill>
            <a:ln w="9525">
              <a:solidFill>
                <a:srgbClr val="BE4B48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  <a:defRPr/>
              </a:pPr>
              <a:r>
                <a:rPr lang="en-US" b="0" dirty="0">
                  <a:solidFill>
                    <a:schemeClr val="bg1"/>
                  </a:solidFill>
                  <a:latin typeface="Arial Black" pitchFamily="-112" charset="0"/>
                  <a:ea typeface="+mn-ea"/>
                </a:rPr>
                <a:t>Forwarding Table</a:t>
              </a:r>
            </a:p>
          </p:txBody>
        </p:sp>
        <p:sp>
          <p:nvSpPr>
            <p:cNvPr id="48165" name="Rectangle 42">
              <a:extLst>
                <a:ext uri="{FF2B5EF4-FFF2-40B4-BE49-F238E27FC236}">
                  <a16:creationId xmlns:a16="http://schemas.microsoft.com/office/drawing/2014/main" id="{BBD87ACC-0151-0940-B78C-F9587952BB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3216"/>
              <a:ext cx="2256" cy="76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8166" name="Text Box 43">
              <a:extLst>
                <a:ext uri="{FF2B5EF4-FFF2-40B4-BE49-F238E27FC236}">
                  <a16:creationId xmlns:a16="http://schemas.microsoft.com/office/drawing/2014/main" id="{75148BBC-5ED1-9249-98FB-CE9EABE1E5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4" y="3456"/>
              <a:ext cx="11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>
                  <a:latin typeface="Times New Roman" panose="02020603050405020304" pitchFamily="18" charset="0"/>
                </a:rPr>
                <a:t>128.112.0.0/16</a:t>
              </a:r>
            </a:p>
          </p:txBody>
        </p:sp>
        <p:sp>
          <p:nvSpPr>
            <p:cNvPr id="48167" name="Line 44">
              <a:extLst>
                <a:ext uri="{FF2B5EF4-FFF2-40B4-BE49-F238E27FC236}">
                  <a16:creationId xmlns:a16="http://schemas.microsoft.com/office/drawing/2014/main" id="{33D2DC97-FDCB-AC4F-88AF-653A340C68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0" y="3456"/>
              <a:ext cx="201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68" name="Line 45">
              <a:extLst>
                <a:ext uri="{FF2B5EF4-FFF2-40B4-BE49-F238E27FC236}">
                  <a16:creationId xmlns:a16="http://schemas.microsoft.com/office/drawing/2014/main" id="{45446017-9B04-114C-9284-8754E645076F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3600" y="3600"/>
              <a:ext cx="57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69" name="Text Box 46">
              <a:extLst>
                <a:ext uri="{FF2B5EF4-FFF2-40B4-BE49-F238E27FC236}">
                  <a16:creationId xmlns:a16="http://schemas.microsoft.com/office/drawing/2014/main" id="{8B8B6519-C244-A84A-80F3-D634769B3A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" y="3168"/>
              <a:ext cx="9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>
                  <a:latin typeface="Times New Roman" panose="02020603050405020304" pitchFamily="18" charset="0"/>
                </a:rPr>
                <a:t>destination</a:t>
              </a:r>
            </a:p>
          </p:txBody>
        </p:sp>
        <p:sp>
          <p:nvSpPr>
            <p:cNvPr id="48170" name="Text Box 47">
              <a:extLst>
                <a:ext uri="{FF2B5EF4-FFF2-40B4-BE49-F238E27FC236}">
                  <a16:creationId xmlns:a16="http://schemas.microsoft.com/office/drawing/2014/main" id="{BC3AB268-4A29-3B4C-8A33-1E6C40052F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3168"/>
              <a:ext cx="9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>
                  <a:latin typeface="Times New Roman" panose="02020603050405020304" pitchFamily="18" charset="0"/>
                </a:rPr>
                <a:t>next hop</a:t>
              </a:r>
            </a:p>
          </p:txBody>
        </p:sp>
        <p:sp>
          <p:nvSpPr>
            <p:cNvPr id="48171" name="Text Box 48">
              <a:extLst>
                <a:ext uri="{FF2B5EF4-FFF2-40B4-BE49-F238E27FC236}">
                  <a16:creationId xmlns:a16="http://schemas.microsoft.com/office/drawing/2014/main" id="{EF19FC4C-C344-9640-80D6-6C462481B4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3504"/>
              <a:ext cx="92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>
                  <a:latin typeface="Times New Roman" panose="02020603050405020304" pitchFamily="18" charset="0"/>
                </a:rPr>
                <a:t>10.10.10.10</a:t>
              </a:r>
            </a:p>
          </p:txBody>
        </p:sp>
        <p:sp>
          <p:nvSpPr>
            <p:cNvPr id="88108" name="AutoShape 50">
              <a:extLst>
                <a:ext uri="{FF2B5EF4-FFF2-40B4-BE49-F238E27FC236}">
                  <a16:creationId xmlns:a16="http://schemas.microsoft.com/office/drawing/2014/main" id="{60330B70-2906-B041-ABD4-FB5DEF6A69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6" y="3120"/>
              <a:ext cx="480" cy="384"/>
            </a:xfrm>
            <a:prstGeom prst="rightArrow">
              <a:avLst>
                <a:gd name="adj1" fmla="val 50000"/>
                <a:gd name="adj2" fmla="val 31250"/>
              </a:avLst>
            </a:prstGeom>
            <a:gradFill rotWithShape="1">
              <a:gsLst>
                <a:gs pos="0">
                  <a:srgbClr val="FF9A99"/>
                </a:gs>
                <a:gs pos="100000">
                  <a:srgbClr val="D1403C"/>
                </a:gs>
              </a:gsLst>
              <a:lin ang="5400000"/>
            </a:gradFill>
            <a:ln w="9525">
              <a:solidFill>
                <a:srgbClr val="BE4B48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sz="2400" b="0">
                <a:solidFill>
                  <a:schemeClr val="lt1"/>
                </a:solidFill>
                <a:latin typeface="Arial Black" pitchFamily="-112" charset="0"/>
                <a:ea typeface="+mn-ea"/>
              </a:endParaRPr>
            </a:p>
          </p:txBody>
        </p:sp>
        <p:sp>
          <p:nvSpPr>
            <p:cNvPr id="48173" name="Text Box 51">
              <a:extLst>
                <a:ext uri="{FF2B5EF4-FFF2-40B4-BE49-F238E27FC236}">
                  <a16:creationId xmlns:a16="http://schemas.microsoft.com/office/drawing/2014/main" id="{C89F6B9E-2FA0-C643-8E5A-66A0461A57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4" y="3696"/>
              <a:ext cx="9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>
                  <a:latin typeface="Times New Roman" panose="02020603050405020304" pitchFamily="18" charset="0"/>
                </a:rPr>
                <a:t>192.0.2.0/30</a:t>
              </a:r>
            </a:p>
          </p:txBody>
        </p:sp>
        <p:sp>
          <p:nvSpPr>
            <p:cNvPr id="48174" name="Text Box 52">
              <a:extLst>
                <a:ext uri="{FF2B5EF4-FFF2-40B4-BE49-F238E27FC236}">
                  <a16:creationId xmlns:a16="http://schemas.microsoft.com/office/drawing/2014/main" id="{49727C26-A392-1943-AECB-267D4F9AB5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3696"/>
              <a:ext cx="92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/>
              <a:r>
                <a:rPr lang="en-US" altLang="en-US">
                  <a:latin typeface="Times New Roman" panose="02020603050405020304" pitchFamily="18" charset="0"/>
                </a:rPr>
                <a:t>10.10.10.10</a:t>
              </a:r>
            </a:p>
          </p:txBody>
        </p:sp>
      </p:grpSp>
      <p:sp>
        <p:nvSpPr>
          <p:cNvPr id="48162" name="Line 16">
            <a:extLst>
              <a:ext uri="{FF2B5EF4-FFF2-40B4-BE49-F238E27FC236}">
                <a16:creationId xmlns:a16="http://schemas.microsoft.com/office/drawing/2014/main" id="{D427BB02-76E5-1A4C-8551-31145F68E8F0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2362200"/>
            <a:ext cx="15240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63" name="Freeform 53">
            <a:extLst>
              <a:ext uri="{FF2B5EF4-FFF2-40B4-BE49-F238E27FC236}">
                <a16:creationId xmlns:a16="http://schemas.microsoft.com/office/drawing/2014/main" id="{ED3439F2-D893-994A-8B86-65A0037EC2C6}"/>
              </a:ext>
            </a:extLst>
          </p:cNvPr>
          <p:cNvSpPr>
            <a:spLocks/>
          </p:cNvSpPr>
          <p:nvPr/>
        </p:nvSpPr>
        <p:spPr bwMode="auto">
          <a:xfrm>
            <a:off x="76200" y="1981200"/>
            <a:ext cx="9067800" cy="4826000"/>
          </a:xfrm>
          <a:custGeom>
            <a:avLst/>
            <a:gdLst>
              <a:gd name="T0" fmla="*/ 2018542194 w 5232"/>
              <a:gd name="T1" fmla="*/ 120967500 h 3040"/>
              <a:gd name="T2" fmla="*/ 1441814863 w 5232"/>
              <a:gd name="T3" fmla="*/ 846772500 h 3040"/>
              <a:gd name="T4" fmla="*/ 1009271097 w 5232"/>
              <a:gd name="T5" fmla="*/ 1330642500 h 3040"/>
              <a:gd name="T6" fmla="*/ 432543766 w 5232"/>
              <a:gd name="T7" fmla="*/ 2056447500 h 3040"/>
              <a:gd name="T8" fmla="*/ 144181833 w 5232"/>
              <a:gd name="T9" fmla="*/ 2147483647 h 3040"/>
              <a:gd name="T10" fmla="*/ 144181833 w 5232"/>
              <a:gd name="T11" fmla="*/ 2147483647 h 3040"/>
              <a:gd name="T12" fmla="*/ 0 w 5232"/>
              <a:gd name="T13" fmla="*/ 2147483647 h 3040"/>
              <a:gd name="T14" fmla="*/ 144181833 w 5232"/>
              <a:gd name="T15" fmla="*/ 2147483647 h 3040"/>
              <a:gd name="T16" fmla="*/ 288363666 w 5232"/>
              <a:gd name="T17" fmla="*/ 2147483647 h 3040"/>
              <a:gd name="T18" fmla="*/ 144181833 w 5232"/>
              <a:gd name="T19" fmla="*/ 2147483647 h 3040"/>
              <a:gd name="T20" fmla="*/ 144181833 w 5232"/>
              <a:gd name="T21" fmla="*/ 2147483647 h 3040"/>
              <a:gd name="T22" fmla="*/ 288363666 w 5232"/>
              <a:gd name="T23" fmla="*/ 2147483647 h 3040"/>
              <a:gd name="T24" fmla="*/ 1009271097 w 5232"/>
              <a:gd name="T25" fmla="*/ 2147483647 h 3040"/>
              <a:gd name="T26" fmla="*/ 2147483647 w 5232"/>
              <a:gd name="T27" fmla="*/ 2147483647 h 3040"/>
              <a:gd name="T28" fmla="*/ 2147483647 w 5232"/>
              <a:gd name="T29" fmla="*/ 2147483647 h 3040"/>
              <a:gd name="T30" fmla="*/ 2147483647 w 5232"/>
              <a:gd name="T31" fmla="*/ 2147483647 h 3040"/>
              <a:gd name="T32" fmla="*/ 2147483647 w 5232"/>
              <a:gd name="T33" fmla="*/ 2147483647 h 3040"/>
              <a:gd name="T34" fmla="*/ 2147483647 w 5232"/>
              <a:gd name="T35" fmla="*/ 2147483647 h 3040"/>
              <a:gd name="T36" fmla="*/ 2147483647 w 5232"/>
              <a:gd name="T37" fmla="*/ 2147483647 h 3040"/>
              <a:gd name="T38" fmla="*/ 2147483647 w 5232"/>
              <a:gd name="T39" fmla="*/ 2147483647 h 3040"/>
              <a:gd name="T40" fmla="*/ 2147483647 w 5232"/>
              <a:gd name="T41" fmla="*/ 2147483647 h 3040"/>
              <a:gd name="T42" fmla="*/ 2147483647 w 5232"/>
              <a:gd name="T43" fmla="*/ 2147483647 h 3040"/>
              <a:gd name="T44" fmla="*/ 2147483647 w 5232"/>
              <a:gd name="T45" fmla="*/ 2147483647 h 3040"/>
              <a:gd name="T46" fmla="*/ 2147483647 w 5232"/>
              <a:gd name="T47" fmla="*/ 2147483647 h 3040"/>
              <a:gd name="T48" fmla="*/ 2147483647 w 5232"/>
              <a:gd name="T49" fmla="*/ 2147483647 h 3040"/>
              <a:gd name="T50" fmla="*/ 2147483647 w 5232"/>
              <a:gd name="T51" fmla="*/ 2147483647 h 3040"/>
              <a:gd name="T52" fmla="*/ 2147483647 w 5232"/>
              <a:gd name="T53" fmla="*/ 2147483647 h 3040"/>
              <a:gd name="T54" fmla="*/ 2147483647 w 5232"/>
              <a:gd name="T55" fmla="*/ 2147483647 h 3040"/>
              <a:gd name="T56" fmla="*/ 2147483647 w 5232"/>
              <a:gd name="T57" fmla="*/ 2147483647 h 3040"/>
              <a:gd name="T58" fmla="*/ 2147483647 w 5232"/>
              <a:gd name="T59" fmla="*/ 2147483647 h 3040"/>
              <a:gd name="T60" fmla="*/ 2147483647 w 5232"/>
              <a:gd name="T61" fmla="*/ 2147483647 h 3040"/>
              <a:gd name="T62" fmla="*/ 2147483647 w 5232"/>
              <a:gd name="T63" fmla="*/ 2147483647 h 3040"/>
              <a:gd name="T64" fmla="*/ 2147483647 w 5232"/>
              <a:gd name="T65" fmla="*/ 2147483647 h 3040"/>
              <a:gd name="T66" fmla="*/ 2147483647 w 5232"/>
              <a:gd name="T67" fmla="*/ 2147483647 h 3040"/>
              <a:gd name="T68" fmla="*/ 2147483647 w 5232"/>
              <a:gd name="T69" fmla="*/ 2147483647 h 3040"/>
              <a:gd name="T70" fmla="*/ 2147483647 w 5232"/>
              <a:gd name="T71" fmla="*/ 2147483647 h 3040"/>
              <a:gd name="T72" fmla="*/ 2147483647 w 5232"/>
              <a:gd name="T73" fmla="*/ 2056447500 h 3040"/>
              <a:gd name="T74" fmla="*/ 2147483647 w 5232"/>
              <a:gd name="T75" fmla="*/ 2056447500 h 3040"/>
              <a:gd name="T76" fmla="*/ 2147483647 w 5232"/>
              <a:gd name="T77" fmla="*/ 1572577500 h 3040"/>
              <a:gd name="T78" fmla="*/ 2147483647 w 5232"/>
              <a:gd name="T79" fmla="*/ 846772500 h 3040"/>
              <a:gd name="T80" fmla="*/ 2147483647 w 5232"/>
              <a:gd name="T81" fmla="*/ 241935000 h 3040"/>
              <a:gd name="T82" fmla="*/ 2147483647 w 5232"/>
              <a:gd name="T83" fmla="*/ 120967500 h 3040"/>
              <a:gd name="T84" fmla="*/ 2018542194 w 5232"/>
              <a:gd name="T85" fmla="*/ 120967500 h 3040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5232"/>
              <a:gd name="T130" fmla="*/ 0 h 3040"/>
              <a:gd name="T131" fmla="*/ 5232 w 5232"/>
              <a:gd name="T132" fmla="*/ 3040 h 3040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5232" h="3040">
                <a:moveTo>
                  <a:pt x="672" y="48"/>
                </a:moveTo>
                <a:cubicBezTo>
                  <a:pt x="608" y="96"/>
                  <a:pt x="536" y="256"/>
                  <a:pt x="480" y="336"/>
                </a:cubicBezTo>
                <a:cubicBezTo>
                  <a:pt x="424" y="416"/>
                  <a:pt x="392" y="448"/>
                  <a:pt x="336" y="528"/>
                </a:cubicBezTo>
                <a:cubicBezTo>
                  <a:pt x="280" y="608"/>
                  <a:pt x="192" y="736"/>
                  <a:pt x="144" y="816"/>
                </a:cubicBezTo>
                <a:cubicBezTo>
                  <a:pt x="96" y="896"/>
                  <a:pt x="64" y="912"/>
                  <a:pt x="48" y="1008"/>
                </a:cubicBezTo>
                <a:cubicBezTo>
                  <a:pt x="32" y="1104"/>
                  <a:pt x="56" y="1288"/>
                  <a:pt x="48" y="1392"/>
                </a:cubicBezTo>
                <a:cubicBezTo>
                  <a:pt x="40" y="1496"/>
                  <a:pt x="0" y="1544"/>
                  <a:pt x="0" y="1632"/>
                </a:cubicBezTo>
                <a:cubicBezTo>
                  <a:pt x="0" y="1720"/>
                  <a:pt x="32" y="1824"/>
                  <a:pt x="48" y="1920"/>
                </a:cubicBezTo>
                <a:cubicBezTo>
                  <a:pt x="64" y="2016"/>
                  <a:pt x="96" y="2120"/>
                  <a:pt x="96" y="2208"/>
                </a:cubicBezTo>
                <a:cubicBezTo>
                  <a:pt x="96" y="2296"/>
                  <a:pt x="56" y="2368"/>
                  <a:pt x="48" y="2448"/>
                </a:cubicBezTo>
                <a:cubicBezTo>
                  <a:pt x="40" y="2528"/>
                  <a:pt x="40" y="2608"/>
                  <a:pt x="48" y="2688"/>
                </a:cubicBezTo>
                <a:cubicBezTo>
                  <a:pt x="56" y="2768"/>
                  <a:pt x="48" y="2872"/>
                  <a:pt x="96" y="2928"/>
                </a:cubicBezTo>
                <a:cubicBezTo>
                  <a:pt x="144" y="2984"/>
                  <a:pt x="232" y="3008"/>
                  <a:pt x="336" y="3024"/>
                </a:cubicBezTo>
                <a:cubicBezTo>
                  <a:pt x="440" y="3040"/>
                  <a:pt x="584" y="3024"/>
                  <a:pt x="720" y="3024"/>
                </a:cubicBezTo>
                <a:cubicBezTo>
                  <a:pt x="856" y="3024"/>
                  <a:pt x="1000" y="3032"/>
                  <a:pt x="1152" y="3024"/>
                </a:cubicBezTo>
                <a:cubicBezTo>
                  <a:pt x="1304" y="3016"/>
                  <a:pt x="1496" y="2976"/>
                  <a:pt x="1632" y="2976"/>
                </a:cubicBezTo>
                <a:cubicBezTo>
                  <a:pt x="1768" y="2976"/>
                  <a:pt x="1848" y="3032"/>
                  <a:pt x="1968" y="3024"/>
                </a:cubicBezTo>
                <a:cubicBezTo>
                  <a:pt x="2088" y="3016"/>
                  <a:pt x="2240" y="2960"/>
                  <a:pt x="2352" y="2928"/>
                </a:cubicBezTo>
                <a:cubicBezTo>
                  <a:pt x="2464" y="2896"/>
                  <a:pt x="2488" y="2840"/>
                  <a:pt x="2640" y="2832"/>
                </a:cubicBezTo>
                <a:cubicBezTo>
                  <a:pt x="2792" y="2824"/>
                  <a:pt x="3048" y="2872"/>
                  <a:pt x="3264" y="2880"/>
                </a:cubicBezTo>
                <a:cubicBezTo>
                  <a:pt x="3480" y="2888"/>
                  <a:pt x="3744" y="2880"/>
                  <a:pt x="3936" y="2880"/>
                </a:cubicBezTo>
                <a:cubicBezTo>
                  <a:pt x="4128" y="2880"/>
                  <a:pt x="4232" y="2888"/>
                  <a:pt x="4416" y="2880"/>
                </a:cubicBezTo>
                <a:cubicBezTo>
                  <a:pt x="4600" y="2872"/>
                  <a:pt x="4912" y="2856"/>
                  <a:pt x="5040" y="2832"/>
                </a:cubicBezTo>
                <a:cubicBezTo>
                  <a:pt x="5168" y="2808"/>
                  <a:pt x="5152" y="2800"/>
                  <a:pt x="5184" y="2736"/>
                </a:cubicBezTo>
                <a:cubicBezTo>
                  <a:pt x="5216" y="2672"/>
                  <a:pt x="5232" y="2560"/>
                  <a:pt x="5232" y="2448"/>
                </a:cubicBezTo>
                <a:cubicBezTo>
                  <a:pt x="5232" y="2336"/>
                  <a:pt x="5200" y="2176"/>
                  <a:pt x="5184" y="2064"/>
                </a:cubicBezTo>
                <a:cubicBezTo>
                  <a:pt x="5168" y="1952"/>
                  <a:pt x="5208" y="1864"/>
                  <a:pt x="5136" y="1776"/>
                </a:cubicBezTo>
                <a:cubicBezTo>
                  <a:pt x="5064" y="1688"/>
                  <a:pt x="4928" y="1584"/>
                  <a:pt x="4752" y="1536"/>
                </a:cubicBezTo>
                <a:cubicBezTo>
                  <a:pt x="4576" y="1488"/>
                  <a:pt x="4264" y="1496"/>
                  <a:pt x="4080" y="1488"/>
                </a:cubicBezTo>
                <a:cubicBezTo>
                  <a:pt x="3896" y="1480"/>
                  <a:pt x="3800" y="1504"/>
                  <a:pt x="3648" y="1488"/>
                </a:cubicBezTo>
                <a:cubicBezTo>
                  <a:pt x="3496" y="1472"/>
                  <a:pt x="3320" y="1408"/>
                  <a:pt x="3168" y="1392"/>
                </a:cubicBezTo>
                <a:cubicBezTo>
                  <a:pt x="3016" y="1376"/>
                  <a:pt x="2888" y="1392"/>
                  <a:pt x="2736" y="1392"/>
                </a:cubicBezTo>
                <a:lnTo>
                  <a:pt x="2256" y="1392"/>
                </a:lnTo>
                <a:cubicBezTo>
                  <a:pt x="2152" y="1392"/>
                  <a:pt x="2144" y="1416"/>
                  <a:pt x="2112" y="1392"/>
                </a:cubicBezTo>
                <a:cubicBezTo>
                  <a:pt x="2080" y="1368"/>
                  <a:pt x="2088" y="1312"/>
                  <a:pt x="2064" y="1248"/>
                </a:cubicBezTo>
                <a:cubicBezTo>
                  <a:pt x="2040" y="1184"/>
                  <a:pt x="2040" y="1080"/>
                  <a:pt x="1968" y="1008"/>
                </a:cubicBezTo>
                <a:cubicBezTo>
                  <a:pt x="1896" y="936"/>
                  <a:pt x="1760" y="848"/>
                  <a:pt x="1632" y="816"/>
                </a:cubicBezTo>
                <a:cubicBezTo>
                  <a:pt x="1504" y="784"/>
                  <a:pt x="1288" y="848"/>
                  <a:pt x="1200" y="816"/>
                </a:cubicBezTo>
                <a:cubicBezTo>
                  <a:pt x="1112" y="784"/>
                  <a:pt x="1120" y="704"/>
                  <a:pt x="1104" y="624"/>
                </a:cubicBezTo>
                <a:cubicBezTo>
                  <a:pt x="1088" y="544"/>
                  <a:pt x="1112" y="424"/>
                  <a:pt x="1104" y="336"/>
                </a:cubicBezTo>
                <a:cubicBezTo>
                  <a:pt x="1096" y="248"/>
                  <a:pt x="1096" y="144"/>
                  <a:pt x="1056" y="96"/>
                </a:cubicBezTo>
                <a:cubicBezTo>
                  <a:pt x="1016" y="48"/>
                  <a:pt x="928" y="56"/>
                  <a:pt x="864" y="48"/>
                </a:cubicBezTo>
                <a:cubicBezTo>
                  <a:pt x="800" y="40"/>
                  <a:pt x="736" y="0"/>
                  <a:pt x="672" y="48"/>
                </a:cubicBezTo>
                <a:close/>
              </a:path>
            </a:pathLst>
          </a:custGeom>
          <a:noFill/>
          <a:ln w="76200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8144" name="Text Box 15">
            <a:extLst>
              <a:ext uri="{FF2B5EF4-FFF2-40B4-BE49-F238E27FC236}">
                <a16:creationId xmlns:a16="http://schemas.microsoft.com/office/drawing/2014/main" id="{0E84E930-61A2-B641-8384-CFA1003E45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0125" y="2651125"/>
            <a:ext cx="1463675" cy="3968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dirty="0">
                <a:solidFill>
                  <a:schemeClr val="bg1"/>
                </a:solidFill>
                <a:latin typeface="Times New Roman" panose="02020603050405020304" pitchFamily="18" charset="0"/>
              </a:rPr>
              <a:t>10.10.10.10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0">
            <a:extLst>
              <a:ext uri="{FF2B5EF4-FFF2-40B4-BE49-F238E27FC236}">
                <a16:creationId xmlns:a16="http://schemas.microsoft.com/office/drawing/2014/main" id="{8991E57F-2D30-6D43-A40C-DBFD608DCF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Backbone Traffic Engineering</a:t>
            </a:r>
          </a:p>
        </p:txBody>
      </p:sp>
      <p:sp>
        <p:nvSpPr>
          <p:cNvPr id="12" name="Subtitle 11">
            <a:extLst>
              <a:ext uri="{FF2B5EF4-FFF2-40B4-BE49-F238E27FC236}">
                <a16:creationId xmlns:a16="http://schemas.microsoft.com/office/drawing/2014/main" id="{5F849D55-2DD0-9342-B9C8-EEBDC2A9A9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1" charset="0"/>
              <a:buNone/>
              <a:defRPr/>
            </a:pPr>
            <a:endParaRPr lang="en-US"/>
          </a:p>
        </p:txBody>
      </p:sp>
      <p:sp>
        <p:nvSpPr>
          <p:cNvPr id="66564" name="Slide Number Placeholder 3">
            <a:extLst>
              <a:ext uri="{FF2B5EF4-FFF2-40B4-BE49-F238E27FC236}">
                <a16:creationId xmlns:a16="http://schemas.microsoft.com/office/drawing/2014/main" id="{0A9205B9-60F8-2A4C-A670-8F7A080C4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D1DB6549-758C-6D44-A0B4-FB83B231FA04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41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>
            <a:extLst>
              <a:ext uri="{FF2B5EF4-FFF2-40B4-BE49-F238E27FC236}">
                <a16:creationId xmlns:a16="http://schemas.microsoft.com/office/drawing/2014/main" id="{1EE134AC-8BC3-B144-B663-95915C862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Routing With “Static” Link Weights</a:t>
            </a:r>
          </a:p>
        </p:txBody>
      </p:sp>
      <p:sp>
        <p:nvSpPr>
          <p:cNvPr id="67587" name="Content Placeholder 2">
            <a:extLst>
              <a:ext uri="{FF2B5EF4-FFF2-40B4-BE49-F238E27FC236}">
                <a16:creationId xmlns:a16="http://schemas.microsoft.com/office/drawing/2014/main" id="{BC551853-02BE-D64E-AFA3-DDDDC08185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Routers flood information to learn topology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Determine “next hop” to reach other routers…</a:t>
            </a:r>
          </a:p>
          <a:p>
            <a:pPr lvl="1">
              <a:spcAft>
                <a:spcPts val="6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Compute shortest paths based on link weights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Link weights configured by network operator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67588" name="Slide Number Placeholder 3">
            <a:extLst>
              <a:ext uri="{FF2B5EF4-FFF2-40B4-BE49-F238E27FC236}">
                <a16:creationId xmlns:a16="http://schemas.microsoft.com/office/drawing/2014/main" id="{65C381EB-A641-BA4D-B300-2878CD9E4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4FD7B4CB-619D-974E-AF1B-33A2C10FB166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42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67589" name="Oval 4">
            <a:extLst>
              <a:ext uri="{FF2B5EF4-FFF2-40B4-BE49-F238E27FC236}">
                <a16:creationId xmlns:a16="http://schemas.microsoft.com/office/drawing/2014/main" id="{1D8AAD87-9991-DA40-ABF4-8A912C4BC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3663" y="4802188"/>
            <a:ext cx="287337" cy="25241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7590" name="Oval 5">
            <a:extLst>
              <a:ext uri="{FF2B5EF4-FFF2-40B4-BE49-F238E27FC236}">
                <a16:creationId xmlns:a16="http://schemas.microsoft.com/office/drawing/2014/main" id="{A65864AA-84F1-414E-AB02-4B56EFEC05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5675" y="5473700"/>
            <a:ext cx="287338" cy="25241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7591" name="Oval 6">
            <a:extLst>
              <a:ext uri="{FF2B5EF4-FFF2-40B4-BE49-F238E27FC236}">
                <a16:creationId xmlns:a16="http://schemas.microsoft.com/office/drawing/2014/main" id="{4EDF336C-6843-AB4B-8917-58649AD338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0925" y="4214813"/>
            <a:ext cx="287338" cy="250825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7592" name="Oval 7">
            <a:extLst>
              <a:ext uri="{FF2B5EF4-FFF2-40B4-BE49-F238E27FC236}">
                <a16:creationId xmlns:a16="http://schemas.microsoft.com/office/drawing/2014/main" id="{84B56E00-1C84-5649-9093-11DF037B31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7688" y="4886325"/>
            <a:ext cx="287337" cy="25241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7593" name="Oval 8">
            <a:extLst>
              <a:ext uri="{FF2B5EF4-FFF2-40B4-BE49-F238E27FC236}">
                <a16:creationId xmlns:a16="http://schemas.microsoft.com/office/drawing/2014/main" id="{4D2A28DB-A414-0240-BC47-35407B408D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700" y="5473700"/>
            <a:ext cx="287338" cy="252413"/>
          </a:xfrm>
          <a:prstGeom prst="ellipse">
            <a:avLst/>
          </a:prstGeom>
          <a:solidFill>
            <a:srgbClr val="3333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7594" name="Oval 9">
            <a:extLst>
              <a:ext uri="{FF2B5EF4-FFF2-40B4-BE49-F238E27FC236}">
                <a16:creationId xmlns:a16="http://schemas.microsoft.com/office/drawing/2014/main" id="{28F3E557-1908-C943-9F1C-BD63FF92E4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700" y="4214813"/>
            <a:ext cx="287338" cy="250825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7595" name="Oval 10">
            <a:extLst>
              <a:ext uri="{FF2B5EF4-FFF2-40B4-BE49-F238E27FC236}">
                <a16:creationId xmlns:a16="http://schemas.microsoft.com/office/drawing/2014/main" id="{8A52CE6D-06DC-D44D-8EEC-2FFE78B819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2938" y="5978525"/>
            <a:ext cx="287337" cy="25241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7596" name="Oval 11">
            <a:extLst>
              <a:ext uri="{FF2B5EF4-FFF2-40B4-BE49-F238E27FC236}">
                <a16:creationId xmlns:a16="http://schemas.microsoft.com/office/drawing/2014/main" id="{64A59E13-F9B7-5941-A2BA-18A7798E74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6963" y="4802188"/>
            <a:ext cx="287337" cy="25241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7597" name="Line 12">
            <a:extLst>
              <a:ext uri="{FF2B5EF4-FFF2-40B4-BE49-F238E27FC236}">
                <a16:creationId xmlns:a16="http://schemas.microsoft.com/office/drawing/2014/main" id="{B45FBE7F-1599-614F-932F-49A05462378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21000" y="4381500"/>
            <a:ext cx="66992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8" name="Line 13">
            <a:extLst>
              <a:ext uri="{FF2B5EF4-FFF2-40B4-BE49-F238E27FC236}">
                <a16:creationId xmlns:a16="http://schemas.microsoft.com/office/drawing/2014/main" id="{5D40CA6E-5595-274E-A173-FD10209EE20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71788" y="5026025"/>
            <a:ext cx="623887" cy="531813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99" name="Line 14">
            <a:extLst>
              <a:ext uri="{FF2B5EF4-FFF2-40B4-BE49-F238E27FC236}">
                <a16:creationId xmlns:a16="http://schemas.microsoft.com/office/drawing/2014/main" id="{524EC876-0570-3A45-AC80-A56BBB7C1C9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30638" y="4395788"/>
            <a:ext cx="574675" cy="5318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00" name="Line 15">
            <a:extLst>
              <a:ext uri="{FF2B5EF4-FFF2-40B4-BE49-F238E27FC236}">
                <a16:creationId xmlns:a16="http://schemas.microsoft.com/office/drawing/2014/main" id="{D80E5A06-2194-FE4B-94AB-FB934E2D4C5C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5388" y="5641975"/>
            <a:ext cx="717550" cy="4206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01" name="Line 16">
            <a:extLst>
              <a:ext uri="{FF2B5EF4-FFF2-40B4-BE49-F238E27FC236}">
                <a16:creationId xmlns:a16="http://schemas.microsoft.com/office/drawing/2014/main" id="{3E64AE2E-3A4C-B548-B374-3A82E1CD3F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67138" y="5095875"/>
            <a:ext cx="638175" cy="420688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02" name="Line 17">
            <a:extLst>
              <a:ext uri="{FF2B5EF4-FFF2-40B4-BE49-F238E27FC236}">
                <a16:creationId xmlns:a16="http://schemas.microsoft.com/office/drawing/2014/main" id="{50598B68-0A14-064A-8A82-3858AA877AA1}"/>
              </a:ext>
            </a:extLst>
          </p:cNvPr>
          <p:cNvSpPr>
            <a:spLocks noChangeShapeType="1"/>
          </p:cNvSpPr>
          <p:nvPr/>
        </p:nvSpPr>
        <p:spPr bwMode="auto">
          <a:xfrm>
            <a:off x="4597400" y="5110163"/>
            <a:ext cx="654050" cy="392112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03" name="Line 18">
            <a:extLst>
              <a:ext uri="{FF2B5EF4-FFF2-40B4-BE49-F238E27FC236}">
                <a16:creationId xmlns:a16="http://schemas.microsoft.com/office/drawing/2014/main" id="{8F9705D4-BC6E-734B-80C5-1C933543D5F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92650" y="5684838"/>
            <a:ext cx="590550" cy="334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04" name="Line 19">
            <a:extLst>
              <a:ext uri="{FF2B5EF4-FFF2-40B4-BE49-F238E27FC236}">
                <a16:creationId xmlns:a16="http://schemas.microsoft.com/office/drawing/2014/main" id="{298907B2-DA59-8A41-8A44-6B12449B4C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45025" y="4927600"/>
            <a:ext cx="1531938" cy="9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05" name="Line 20">
            <a:extLst>
              <a:ext uri="{FF2B5EF4-FFF2-40B4-BE49-F238E27FC236}">
                <a16:creationId xmlns:a16="http://schemas.microsoft.com/office/drawing/2014/main" id="{D3AC752E-EF60-4242-9968-E531486DEE5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46513" y="4325938"/>
            <a:ext cx="1373187" cy="14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06" name="Line 21">
            <a:extLst>
              <a:ext uri="{FF2B5EF4-FFF2-40B4-BE49-F238E27FC236}">
                <a16:creationId xmlns:a16="http://schemas.microsoft.com/office/drawing/2014/main" id="{304478E8-EF40-0141-A116-CF84E7E7A540}"/>
              </a:ext>
            </a:extLst>
          </p:cNvPr>
          <p:cNvSpPr>
            <a:spLocks noChangeShapeType="1"/>
          </p:cNvSpPr>
          <p:nvPr/>
        </p:nvSpPr>
        <p:spPr bwMode="auto">
          <a:xfrm>
            <a:off x="5491163" y="4424363"/>
            <a:ext cx="766762" cy="419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07" name="Text Box 22">
            <a:extLst>
              <a:ext uri="{FF2B5EF4-FFF2-40B4-BE49-F238E27FC236}">
                <a16:creationId xmlns:a16="http://schemas.microsoft.com/office/drawing/2014/main" id="{A4D7C9D4-75B6-6949-80CC-8132FBEAB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3863" y="416083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/>
              <a:t>3</a:t>
            </a:r>
          </a:p>
        </p:txBody>
      </p:sp>
      <p:sp>
        <p:nvSpPr>
          <p:cNvPr id="67608" name="Text Box 23">
            <a:extLst>
              <a:ext uri="{FF2B5EF4-FFF2-40B4-BE49-F238E27FC236}">
                <a16:creationId xmlns:a16="http://schemas.microsoft.com/office/drawing/2014/main" id="{B1D45822-1460-8842-807F-456B3B400E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1175" y="3811588"/>
            <a:ext cx="334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/>
              <a:t>2</a:t>
            </a:r>
          </a:p>
        </p:txBody>
      </p:sp>
      <p:sp>
        <p:nvSpPr>
          <p:cNvPr id="67609" name="Text Box 24">
            <a:extLst>
              <a:ext uri="{FF2B5EF4-FFF2-40B4-BE49-F238E27FC236}">
                <a16:creationId xmlns:a16="http://schemas.microsoft.com/office/drawing/2014/main" id="{41D8D69B-A225-BA42-96D0-E402BAC63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6575" y="483393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/>
              <a:t>2</a:t>
            </a:r>
          </a:p>
        </p:txBody>
      </p:sp>
      <p:sp>
        <p:nvSpPr>
          <p:cNvPr id="67610" name="Text Box 25">
            <a:extLst>
              <a:ext uri="{FF2B5EF4-FFF2-40B4-BE49-F238E27FC236}">
                <a16:creationId xmlns:a16="http://schemas.microsoft.com/office/drawing/2014/main" id="{C4DEB77E-BAA9-0E4B-A2B8-2E6EF75D17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1463" y="42592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/>
              <a:t>1</a:t>
            </a:r>
          </a:p>
        </p:txBody>
      </p:sp>
      <p:sp>
        <p:nvSpPr>
          <p:cNvPr id="67611" name="Text Box 26">
            <a:extLst>
              <a:ext uri="{FF2B5EF4-FFF2-40B4-BE49-F238E27FC236}">
                <a16:creationId xmlns:a16="http://schemas.microsoft.com/office/drawing/2014/main" id="{FBB99D13-C384-4140-BA76-4E5EF9B0F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1575" y="4875213"/>
            <a:ext cx="334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/>
              <a:t>1</a:t>
            </a:r>
          </a:p>
        </p:txBody>
      </p:sp>
      <p:sp>
        <p:nvSpPr>
          <p:cNvPr id="67612" name="Text Box 27">
            <a:extLst>
              <a:ext uri="{FF2B5EF4-FFF2-40B4-BE49-F238E27FC236}">
                <a16:creationId xmlns:a16="http://schemas.microsoft.com/office/drawing/2014/main" id="{66F35777-1483-1440-9FEA-83F44FBE0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6188" y="449738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/>
              <a:t>3</a:t>
            </a:r>
          </a:p>
        </p:txBody>
      </p:sp>
      <p:sp>
        <p:nvSpPr>
          <p:cNvPr id="67613" name="Text Box 28">
            <a:extLst>
              <a:ext uri="{FF2B5EF4-FFF2-40B4-BE49-F238E27FC236}">
                <a16:creationId xmlns:a16="http://schemas.microsoft.com/office/drawing/2014/main" id="{F9605529-24C0-3346-9179-346CDEF1A8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7863" y="409098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/>
              <a:t>1</a:t>
            </a:r>
          </a:p>
        </p:txBody>
      </p:sp>
      <p:sp>
        <p:nvSpPr>
          <p:cNvPr id="67614" name="Text Box 29">
            <a:extLst>
              <a:ext uri="{FF2B5EF4-FFF2-40B4-BE49-F238E27FC236}">
                <a16:creationId xmlns:a16="http://schemas.microsoft.com/office/drawing/2014/main" id="{21EC604D-0A39-5044-A223-938972482B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0625" y="5716588"/>
            <a:ext cx="338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/>
              <a:t>4</a:t>
            </a:r>
          </a:p>
        </p:txBody>
      </p:sp>
      <p:sp>
        <p:nvSpPr>
          <p:cNvPr id="67615" name="Text Box 30">
            <a:extLst>
              <a:ext uri="{FF2B5EF4-FFF2-40B4-BE49-F238E27FC236}">
                <a16:creationId xmlns:a16="http://schemas.microsoft.com/office/drawing/2014/main" id="{5EC65DD7-D083-C64B-B15F-E11087A30C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1725" y="49323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/>
              <a:t>5</a:t>
            </a:r>
          </a:p>
        </p:txBody>
      </p:sp>
      <p:sp>
        <p:nvSpPr>
          <p:cNvPr id="67616" name="Text Box 31">
            <a:extLst>
              <a:ext uri="{FF2B5EF4-FFF2-40B4-BE49-F238E27FC236}">
                <a16:creationId xmlns:a16="http://schemas.microsoft.com/office/drawing/2014/main" id="{2832F6BB-0E9F-8C47-9B0D-40C213112E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6813" y="574357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/>
              <a:t>3</a:t>
            </a:r>
          </a:p>
        </p:txBody>
      </p:sp>
      <p:sp>
        <p:nvSpPr>
          <p:cNvPr id="67617" name="Oval 32">
            <a:extLst>
              <a:ext uri="{FF2B5EF4-FFF2-40B4-BE49-F238E27FC236}">
                <a16:creationId xmlns:a16="http://schemas.microsoft.com/office/drawing/2014/main" id="{433B0355-8384-8445-A2BA-AB89DA7017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1238" y="3765550"/>
            <a:ext cx="4598987" cy="26749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7618" name="Line 33">
            <a:extLst>
              <a:ext uri="{FF2B5EF4-FFF2-40B4-BE49-F238E27FC236}">
                <a16:creationId xmlns:a16="http://schemas.microsoft.com/office/drawing/2014/main" id="{15F35858-E671-364F-BE8D-9D891F09F7B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674813" y="4606925"/>
            <a:ext cx="958850" cy="293688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19" name="Line 34">
            <a:extLst>
              <a:ext uri="{FF2B5EF4-FFF2-40B4-BE49-F238E27FC236}">
                <a16:creationId xmlns:a16="http://schemas.microsoft.com/office/drawing/2014/main" id="{4727D687-1B24-314C-9A30-E399B18364D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43063" y="5011738"/>
            <a:ext cx="1006475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20" name="Line 35">
            <a:extLst>
              <a:ext uri="{FF2B5EF4-FFF2-40B4-BE49-F238E27FC236}">
                <a16:creationId xmlns:a16="http://schemas.microsoft.com/office/drawing/2014/main" id="{60B98726-E8FC-0D4A-A055-3DF16D8EF990}"/>
              </a:ext>
            </a:extLst>
          </p:cNvPr>
          <p:cNvSpPr>
            <a:spLocks noChangeShapeType="1"/>
          </p:cNvSpPr>
          <p:nvPr/>
        </p:nvSpPr>
        <p:spPr bwMode="auto">
          <a:xfrm>
            <a:off x="5507038" y="5600700"/>
            <a:ext cx="1612900" cy="6985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21" name="Line 36">
            <a:extLst>
              <a:ext uri="{FF2B5EF4-FFF2-40B4-BE49-F238E27FC236}">
                <a16:creationId xmlns:a16="http://schemas.microsoft.com/office/drawing/2014/main" id="{20279E79-7180-604F-B653-E9BA9BD64737}"/>
              </a:ext>
            </a:extLst>
          </p:cNvPr>
          <p:cNvSpPr>
            <a:spLocks noChangeShapeType="1"/>
          </p:cNvSpPr>
          <p:nvPr/>
        </p:nvSpPr>
        <p:spPr bwMode="auto">
          <a:xfrm>
            <a:off x="5459413" y="5699125"/>
            <a:ext cx="1117600" cy="474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22" name="Line 37">
            <a:extLst>
              <a:ext uri="{FF2B5EF4-FFF2-40B4-BE49-F238E27FC236}">
                <a16:creationId xmlns:a16="http://schemas.microsoft.com/office/drawing/2014/main" id="{FB067B68-A24A-9145-AFB0-48C585F3B3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32550" y="4660900"/>
            <a:ext cx="1006475" cy="19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23" name="Line 38">
            <a:extLst>
              <a:ext uri="{FF2B5EF4-FFF2-40B4-BE49-F238E27FC236}">
                <a16:creationId xmlns:a16="http://schemas.microsoft.com/office/drawing/2014/main" id="{802E8A70-5C26-CF4A-AF71-4EC88E34127D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2613" y="3505200"/>
            <a:ext cx="574675" cy="715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24" name="Line 39">
            <a:extLst>
              <a:ext uri="{FF2B5EF4-FFF2-40B4-BE49-F238E27FC236}">
                <a16:creationId xmlns:a16="http://schemas.microsoft.com/office/drawing/2014/main" id="{7C78CFA3-D656-6744-A0D0-5A172A783B8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06675" y="5653088"/>
            <a:ext cx="915988" cy="511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>
            <a:extLst>
              <a:ext uri="{FF2B5EF4-FFF2-40B4-BE49-F238E27FC236}">
                <a16:creationId xmlns:a16="http://schemas.microsoft.com/office/drawing/2014/main" id="{229BD2C7-F140-314D-BD57-E6C720595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Setting the Link Weights</a:t>
            </a:r>
          </a:p>
        </p:txBody>
      </p:sp>
      <p:sp>
        <p:nvSpPr>
          <p:cNvPr id="69635" name="Content Placeholder 2">
            <a:extLst>
              <a:ext uri="{FF2B5EF4-FFF2-40B4-BE49-F238E27FC236}">
                <a16:creationId xmlns:a16="http://schemas.microsoft.com/office/drawing/2014/main" id="{3B2CB8DA-5D0C-1847-A5C2-E0620C88E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How to set the weights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Inversely proportional to link capacity?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Proportional to propagation delay?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Network-wide optimization based on traffic?</a:t>
            </a: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69636" name="Slide Number Placeholder 3">
            <a:extLst>
              <a:ext uri="{FF2B5EF4-FFF2-40B4-BE49-F238E27FC236}">
                <a16:creationId xmlns:a16="http://schemas.microsoft.com/office/drawing/2014/main" id="{A19FACAF-A92C-844E-976B-3A4FEDEC4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AEB1D92C-32DE-8744-BF2C-78BB7B8284FE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43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69637" name="Oval 4">
            <a:extLst>
              <a:ext uri="{FF2B5EF4-FFF2-40B4-BE49-F238E27FC236}">
                <a16:creationId xmlns:a16="http://schemas.microsoft.com/office/drawing/2014/main" id="{C461DF9F-810C-1845-8AEA-6B0E87CB8C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3663" y="4802188"/>
            <a:ext cx="287337" cy="25241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9638" name="Oval 5">
            <a:extLst>
              <a:ext uri="{FF2B5EF4-FFF2-40B4-BE49-F238E27FC236}">
                <a16:creationId xmlns:a16="http://schemas.microsoft.com/office/drawing/2014/main" id="{C60BD950-800C-604C-9D16-0DA2CF5D1B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5675" y="5473700"/>
            <a:ext cx="287338" cy="25241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9639" name="Oval 6">
            <a:extLst>
              <a:ext uri="{FF2B5EF4-FFF2-40B4-BE49-F238E27FC236}">
                <a16:creationId xmlns:a16="http://schemas.microsoft.com/office/drawing/2014/main" id="{01171C26-1120-E941-986B-D079132201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0925" y="4214813"/>
            <a:ext cx="287338" cy="250825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9640" name="Oval 7">
            <a:extLst>
              <a:ext uri="{FF2B5EF4-FFF2-40B4-BE49-F238E27FC236}">
                <a16:creationId xmlns:a16="http://schemas.microsoft.com/office/drawing/2014/main" id="{1136CF1C-C4CB-F04F-ADBA-E939EB512D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7688" y="4886325"/>
            <a:ext cx="287337" cy="25241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9641" name="Oval 8">
            <a:extLst>
              <a:ext uri="{FF2B5EF4-FFF2-40B4-BE49-F238E27FC236}">
                <a16:creationId xmlns:a16="http://schemas.microsoft.com/office/drawing/2014/main" id="{D8DCE7A2-09A5-2249-8F08-E55AD01199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700" y="5473700"/>
            <a:ext cx="287338" cy="252413"/>
          </a:xfrm>
          <a:prstGeom prst="ellipse">
            <a:avLst/>
          </a:prstGeom>
          <a:solidFill>
            <a:srgbClr val="3333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9642" name="Oval 9">
            <a:extLst>
              <a:ext uri="{FF2B5EF4-FFF2-40B4-BE49-F238E27FC236}">
                <a16:creationId xmlns:a16="http://schemas.microsoft.com/office/drawing/2014/main" id="{1CDCECEB-6E77-584F-8EBD-AE4854B68A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700" y="4214813"/>
            <a:ext cx="287338" cy="250825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9643" name="Oval 10">
            <a:extLst>
              <a:ext uri="{FF2B5EF4-FFF2-40B4-BE49-F238E27FC236}">
                <a16:creationId xmlns:a16="http://schemas.microsoft.com/office/drawing/2014/main" id="{91FDC1C8-29FC-3445-8B71-07EFAAEC4D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2938" y="5978525"/>
            <a:ext cx="287337" cy="25241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9644" name="Oval 11">
            <a:extLst>
              <a:ext uri="{FF2B5EF4-FFF2-40B4-BE49-F238E27FC236}">
                <a16:creationId xmlns:a16="http://schemas.microsoft.com/office/drawing/2014/main" id="{2831EDDD-7A19-D74F-8B62-48EF72532E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6963" y="4802188"/>
            <a:ext cx="287337" cy="252412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9645" name="Line 12">
            <a:extLst>
              <a:ext uri="{FF2B5EF4-FFF2-40B4-BE49-F238E27FC236}">
                <a16:creationId xmlns:a16="http://schemas.microsoft.com/office/drawing/2014/main" id="{787BA4B2-5222-834D-8E91-B1A000BE94A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21000" y="4381500"/>
            <a:ext cx="66992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46" name="Line 13">
            <a:extLst>
              <a:ext uri="{FF2B5EF4-FFF2-40B4-BE49-F238E27FC236}">
                <a16:creationId xmlns:a16="http://schemas.microsoft.com/office/drawing/2014/main" id="{B1686053-303C-BD48-A2E2-4840F97C81A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71788" y="5026025"/>
            <a:ext cx="623887" cy="531813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47" name="Line 14">
            <a:extLst>
              <a:ext uri="{FF2B5EF4-FFF2-40B4-BE49-F238E27FC236}">
                <a16:creationId xmlns:a16="http://schemas.microsoft.com/office/drawing/2014/main" id="{65B0C8AF-070F-5349-A4F1-DA1E7390555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30638" y="4395788"/>
            <a:ext cx="574675" cy="5318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48" name="Line 15">
            <a:extLst>
              <a:ext uri="{FF2B5EF4-FFF2-40B4-BE49-F238E27FC236}">
                <a16:creationId xmlns:a16="http://schemas.microsoft.com/office/drawing/2014/main" id="{252DA362-CB6B-234B-94BC-E5C5905F82E8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5388" y="5641975"/>
            <a:ext cx="717550" cy="4206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49" name="Line 16">
            <a:extLst>
              <a:ext uri="{FF2B5EF4-FFF2-40B4-BE49-F238E27FC236}">
                <a16:creationId xmlns:a16="http://schemas.microsoft.com/office/drawing/2014/main" id="{8332C16B-D7BA-734D-9EB8-19AFA837AB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67138" y="5095875"/>
            <a:ext cx="638175" cy="420688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50" name="Line 17">
            <a:extLst>
              <a:ext uri="{FF2B5EF4-FFF2-40B4-BE49-F238E27FC236}">
                <a16:creationId xmlns:a16="http://schemas.microsoft.com/office/drawing/2014/main" id="{1489B8F0-AC13-2944-9DBE-6EBD73B75F7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97400" y="5110163"/>
            <a:ext cx="654050" cy="392112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51" name="Line 18">
            <a:extLst>
              <a:ext uri="{FF2B5EF4-FFF2-40B4-BE49-F238E27FC236}">
                <a16:creationId xmlns:a16="http://schemas.microsoft.com/office/drawing/2014/main" id="{F2598F27-BEE8-D246-8232-59B3B564AAC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92650" y="5684838"/>
            <a:ext cx="590550" cy="334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52" name="Line 19">
            <a:extLst>
              <a:ext uri="{FF2B5EF4-FFF2-40B4-BE49-F238E27FC236}">
                <a16:creationId xmlns:a16="http://schemas.microsoft.com/office/drawing/2014/main" id="{705479E0-C536-9A47-84DA-43794C43C20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45025" y="4927600"/>
            <a:ext cx="1531938" cy="9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53" name="Line 20">
            <a:extLst>
              <a:ext uri="{FF2B5EF4-FFF2-40B4-BE49-F238E27FC236}">
                <a16:creationId xmlns:a16="http://schemas.microsoft.com/office/drawing/2014/main" id="{3642AE95-9CB9-F848-8F3A-95A7A6ED83D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46513" y="4325938"/>
            <a:ext cx="1373187" cy="14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54" name="Line 21">
            <a:extLst>
              <a:ext uri="{FF2B5EF4-FFF2-40B4-BE49-F238E27FC236}">
                <a16:creationId xmlns:a16="http://schemas.microsoft.com/office/drawing/2014/main" id="{08F6C20A-EDA9-414E-9D9E-2D932108A6F3}"/>
              </a:ext>
            </a:extLst>
          </p:cNvPr>
          <p:cNvSpPr>
            <a:spLocks noChangeShapeType="1"/>
          </p:cNvSpPr>
          <p:nvPr/>
        </p:nvSpPr>
        <p:spPr bwMode="auto">
          <a:xfrm>
            <a:off x="5491163" y="4424363"/>
            <a:ext cx="766762" cy="419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55" name="Text Box 22">
            <a:extLst>
              <a:ext uri="{FF2B5EF4-FFF2-40B4-BE49-F238E27FC236}">
                <a16:creationId xmlns:a16="http://schemas.microsoft.com/office/drawing/2014/main" id="{59B75855-C3DB-D34A-B03C-9908B63D29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3863" y="416083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/>
              <a:t>3</a:t>
            </a:r>
          </a:p>
        </p:txBody>
      </p:sp>
      <p:sp>
        <p:nvSpPr>
          <p:cNvPr id="69656" name="Text Box 23">
            <a:extLst>
              <a:ext uri="{FF2B5EF4-FFF2-40B4-BE49-F238E27FC236}">
                <a16:creationId xmlns:a16="http://schemas.microsoft.com/office/drawing/2014/main" id="{61789570-D98F-6A4A-98AD-9C4914C031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1175" y="3811588"/>
            <a:ext cx="334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/>
              <a:t>2</a:t>
            </a:r>
          </a:p>
        </p:txBody>
      </p:sp>
      <p:sp>
        <p:nvSpPr>
          <p:cNvPr id="69657" name="Text Box 24">
            <a:extLst>
              <a:ext uri="{FF2B5EF4-FFF2-40B4-BE49-F238E27FC236}">
                <a16:creationId xmlns:a16="http://schemas.microsoft.com/office/drawing/2014/main" id="{DC616912-4C00-734A-BE87-5A91A6D5F8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6575" y="483393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/>
              <a:t>2</a:t>
            </a:r>
          </a:p>
        </p:txBody>
      </p:sp>
      <p:sp>
        <p:nvSpPr>
          <p:cNvPr id="69658" name="Text Box 25">
            <a:extLst>
              <a:ext uri="{FF2B5EF4-FFF2-40B4-BE49-F238E27FC236}">
                <a16:creationId xmlns:a16="http://schemas.microsoft.com/office/drawing/2014/main" id="{2B635D04-E5AD-9446-A212-17D66A5E38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1463" y="42592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/>
              <a:t>1</a:t>
            </a:r>
          </a:p>
        </p:txBody>
      </p:sp>
      <p:sp>
        <p:nvSpPr>
          <p:cNvPr id="69659" name="Text Box 26">
            <a:extLst>
              <a:ext uri="{FF2B5EF4-FFF2-40B4-BE49-F238E27FC236}">
                <a16:creationId xmlns:a16="http://schemas.microsoft.com/office/drawing/2014/main" id="{C4BC5D27-6786-104C-BA44-69EF0A0B9C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1575" y="4875213"/>
            <a:ext cx="334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/>
              <a:t>1</a:t>
            </a:r>
          </a:p>
        </p:txBody>
      </p:sp>
      <p:sp>
        <p:nvSpPr>
          <p:cNvPr id="69660" name="Text Box 27">
            <a:extLst>
              <a:ext uri="{FF2B5EF4-FFF2-40B4-BE49-F238E27FC236}">
                <a16:creationId xmlns:a16="http://schemas.microsoft.com/office/drawing/2014/main" id="{E65D56D7-0545-B84E-9AA6-059DCE22E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6188" y="449738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/>
              <a:t>3</a:t>
            </a:r>
          </a:p>
        </p:txBody>
      </p:sp>
      <p:sp>
        <p:nvSpPr>
          <p:cNvPr id="69661" name="Text Box 28">
            <a:extLst>
              <a:ext uri="{FF2B5EF4-FFF2-40B4-BE49-F238E27FC236}">
                <a16:creationId xmlns:a16="http://schemas.microsoft.com/office/drawing/2014/main" id="{113A70CC-85E5-6C46-8BA6-2D7995F790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7863" y="409098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/>
              <a:t>1</a:t>
            </a:r>
          </a:p>
        </p:txBody>
      </p:sp>
      <p:sp>
        <p:nvSpPr>
          <p:cNvPr id="69662" name="Text Box 29">
            <a:extLst>
              <a:ext uri="{FF2B5EF4-FFF2-40B4-BE49-F238E27FC236}">
                <a16:creationId xmlns:a16="http://schemas.microsoft.com/office/drawing/2014/main" id="{B509D33D-186E-E440-880F-6799568D10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0625" y="5716588"/>
            <a:ext cx="338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/>
              <a:t>4</a:t>
            </a:r>
          </a:p>
        </p:txBody>
      </p:sp>
      <p:sp>
        <p:nvSpPr>
          <p:cNvPr id="69663" name="Text Box 30">
            <a:extLst>
              <a:ext uri="{FF2B5EF4-FFF2-40B4-BE49-F238E27FC236}">
                <a16:creationId xmlns:a16="http://schemas.microsoft.com/office/drawing/2014/main" id="{91C05A67-CEBB-9741-AD0D-C6DD532136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1725" y="49323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/>
              <a:t>5</a:t>
            </a:r>
          </a:p>
        </p:txBody>
      </p:sp>
      <p:sp>
        <p:nvSpPr>
          <p:cNvPr id="69664" name="Text Box 31">
            <a:extLst>
              <a:ext uri="{FF2B5EF4-FFF2-40B4-BE49-F238E27FC236}">
                <a16:creationId xmlns:a16="http://schemas.microsoft.com/office/drawing/2014/main" id="{1C902782-8B8E-6744-B09A-FA7CC86E1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6813" y="574357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/>
              <a:t>3</a:t>
            </a:r>
          </a:p>
        </p:txBody>
      </p:sp>
      <p:sp>
        <p:nvSpPr>
          <p:cNvPr id="69665" name="Oval 32">
            <a:extLst>
              <a:ext uri="{FF2B5EF4-FFF2-40B4-BE49-F238E27FC236}">
                <a16:creationId xmlns:a16="http://schemas.microsoft.com/office/drawing/2014/main" id="{FC630C3E-CF2E-6747-BB53-4EC61082B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1238" y="3765550"/>
            <a:ext cx="4598987" cy="26749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9666" name="Line 33">
            <a:extLst>
              <a:ext uri="{FF2B5EF4-FFF2-40B4-BE49-F238E27FC236}">
                <a16:creationId xmlns:a16="http://schemas.microsoft.com/office/drawing/2014/main" id="{C1882BBA-7005-9846-9132-7BA941FF95B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674813" y="4606925"/>
            <a:ext cx="958850" cy="293688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67" name="Line 34">
            <a:extLst>
              <a:ext uri="{FF2B5EF4-FFF2-40B4-BE49-F238E27FC236}">
                <a16:creationId xmlns:a16="http://schemas.microsoft.com/office/drawing/2014/main" id="{960AB459-226E-C94A-97F5-E6EABD269D4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43063" y="5011738"/>
            <a:ext cx="1006475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68" name="Line 35">
            <a:extLst>
              <a:ext uri="{FF2B5EF4-FFF2-40B4-BE49-F238E27FC236}">
                <a16:creationId xmlns:a16="http://schemas.microsoft.com/office/drawing/2014/main" id="{4CA735E5-A4B9-D54A-97A7-B2D5365CD739}"/>
              </a:ext>
            </a:extLst>
          </p:cNvPr>
          <p:cNvSpPr>
            <a:spLocks noChangeShapeType="1"/>
          </p:cNvSpPr>
          <p:nvPr/>
        </p:nvSpPr>
        <p:spPr bwMode="auto">
          <a:xfrm>
            <a:off x="5507038" y="5600700"/>
            <a:ext cx="1612900" cy="6985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69" name="Line 36">
            <a:extLst>
              <a:ext uri="{FF2B5EF4-FFF2-40B4-BE49-F238E27FC236}">
                <a16:creationId xmlns:a16="http://schemas.microsoft.com/office/drawing/2014/main" id="{94AFFBF0-05EE-F247-8ACD-E8BCEC40B779}"/>
              </a:ext>
            </a:extLst>
          </p:cNvPr>
          <p:cNvSpPr>
            <a:spLocks noChangeShapeType="1"/>
          </p:cNvSpPr>
          <p:nvPr/>
        </p:nvSpPr>
        <p:spPr bwMode="auto">
          <a:xfrm>
            <a:off x="5459413" y="5699125"/>
            <a:ext cx="1117600" cy="474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70" name="Line 37">
            <a:extLst>
              <a:ext uri="{FF2B5EF4-FFF2-40B4-BE49-F238E27FC236}">
                <a16:creationId xmlns:a16="http://schemas.microsoft.com/office/drawing/2014/main" id="{CEF88031-6271-4442-B9CA-B823708DCE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32550" y="4660900"/>
            <a:ext cx="1006475" cy="19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71" name="Line 38">
            <a:extLst>
              <a:ext uri="{FF2B5EF4-FFF2-40B4-BE49-F238E27FC236}">
                <a16:creationId xmlns:a16="http://schemas.microsoft.com/office/drawing/2014/main" id="{7803D39E-33A8-BC4E-905A-43A8DA2A9FF6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2613" y="3505200"/>
            <a:ext cx="574675" cy="715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72" name="Line 39">
            <a:extLst>
              <a:ext uri="{FF2B5EF4-FFF2-40B4-BE49-F238E27FC236}">
                <a16:creationId xmlns:a16="http://schemas.microsoft.com/office/drawing/2014/main" id="{3CB220D3-3ADE-C141-AA4A-441855B4D8D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06675" y="5653088"/>
            <a:ext cx="915988" cy="511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Text Box 46">
            <a:extLst>
              <a:ext uri="{FF2B5EF4-FFF2-40B4-BE49-F238E27FC236}">
                <a16:creationId xmlns:a16="http://schemas.microsoft.com/office/drawing/2014/main" id="{23F45AB5-211D-7D47-ABC9-B158ADB396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3638" y="4833938"/>
            <a:ext cx="33655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FF9900"/>
                </a:solidFill>
              </a:rPr>
              <a:t>3</a:t>
            </a:r>
          </a:p>
        </p:txBody>
      </p:sp>
      <p:sp>
        <p:nvSpPr>
          <p:cNvPr id="42" name="Oval 45">
            <a:extLst>
              <a:ext uri="{FF2B5EF4-FFF2-40B4-BE49-F238E27FC236}">
                <a16:creationId xmlns:a16="http://schemas.microsoft.com/office/drawing/2014/main" id="{A6EDA67E-4CC3-2545-8D38-0166AE4823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0925" y="4891088"/>
            <a:ext cx="554038" cy="4318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" name="Freeform 48">
            <a:extLst>
              <a:ext uri="{FF2B5EF4-FFF2-40B4-BE49-F238E27FC236}">
                <a16:creationId xmlns:a16="http://schemas.microsoft.com/office/drawing/2014/main" id="{211A326B-1F6C-B249-88E3-3FC27CA56D76}"/>
              </a:ext>
            </a:extLst>
          </p:cNvPr>
          <p:cNvSpPr>
            <a:spLocks/>
          </p:cNvSpPr>
          <p:nvPr/>
        </p:nvSpPr>
        <p:spPr bwMode="auto">
          <a:xfrm>
            <a:off x="1612900" y="4848225"/>
            <a:ext cx="5281613" cy="1552575"/>
          </a:xfrm>
          <a:custGeom>
            <a:avLst/>
            <a:gdLst>
              <a:gd name="T0" fmla="*/ 0 w 3327"/>
              <a:gd name="T1" fmla="*/ 0 h 978"/>
              <a:gd name="T2" fmla="*/ 2147483647 w 3327"/>
              <a:gd name="T3" fmla="*/ 2147483647 h 978"/>
              <a:gd name="T4" fmla="*/ 2147483647 w 3327"/>
              <a:gd name="T5" fmla="*/ 2147483647 h 978"/>
              <a:gd name="T6" fmla="*/ 2147483647 w 3327"/>
              <a:gd name="T7" fmla="*/ 2147483647 h 978"/>
              <a:gd name="T8" fmla="*/ 2147483647 w 3327"/>
              <a:gd name="T9" fmla="*/ 2147483647 h 978"/>
              <a:gd name="T10" fmla="*/ 2147483647 w 3327"/>
              <a:gd name="T11" fmla="*/ 2147483647 h 978"/>
              <a:gd name="T12" fmla="*/ 2147483647 w 3327"/>
              <a:gd name="T13" fmla="*/ 2147483647 h 97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327"/>
              <a:gd name="T22" fmla="*/ 0 h 978"/>
              <a:gd name="T23" fmla="*/ 3327 w 3327"/>
              <a:gd name="T24" fmla="*/ 978 h 97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327" h="978">
                <a:moveTo>
                  <a:pt x="0" y="0"/>
                </a:moveTo>
                <a:cubicBezTo>
                  <a:pt x="12" y="1"/>
                  <a:pt x="25" y="3"/>
                  <a:pt x="130" y="32"/>
                </a:cubicBezTo>
                <a:cubicBezTo>
                  <a:pt x="235" y="61"/>
                  <a:pt x="469" y="92"/>
                  <a:pt x="628" y="175"/>
                </a:cubicBezTo>
                <a:cubicBezTo>
                  <a:pt x="787" y="258"/>
                  <a:pt x="891" y="400"/>
                  <a:pt x="1087" y="530"/>
                </a:cubicBezTo>
                <a:cubicBezTo>
                  <a:pt x="1283" y="660"/>
                  <a:pt x="1562" y="938"/>
                  <a:pt x="1806" y="958"/>
                </a:cubicBezTo>
                <a:cubicBezTo>
                  <a:pt x="2050" y="978"/>
                  <a:pt x="2297" y="693"/>
                  <a:pt x="2550" y="653"/>
                </a:cubicBezTo>
                <a:cubicBezTo>
                  <a:pt x="2803" y="613"/>
                  <a:pt x="3065" y="665"/>
                  <a:pt x="3327" y="718"/>
                </a:cubicBezTo>
              </a:path>
            </a:pathLst>
          </a:custGeom>
          <a:noFill/>
          <a:ln w="50800">
            <a:solidFill>
              <a:srgbClr val="FF99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>
            <a:extLst>
              <a:ext uri="{FF2B5EF4-FFF2-40B4-BE49-F238E27FC236}">
                <a16:creationId xmlns:a16="http://schemas.microsoft.com/office/drawing/2014/main" id="{5C46F264-F521-5740-BE9A-9628BF63D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Measure, Model, and Control</a:t>
            </a:r>
          </a:p>
        </p:txBody>
      </p:sp>
      <p:sp>
        <p:nvSpPr>
          <p:cNvPr id="70659" name="Slide Number Placeholder 3">
            <a:extLst>
              <a:ext uri="{FF2B5EF4-FFF2-40B4-BE49-F238E27FC236}">
                <a16:creationId xmlns:a16="http://schemas.microsoft.com/office/drawing/2014/main" id="{0AEEBE68-DB72-D143-860C-51BF0B9CF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7E8B655A-169F-C44B-8A03-D1018AC8770C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44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70660" name="Oval 3">
            <a:extLst>
              <a:ext uri="{FF2B5EF4-FFF2-40B4-BE49-F238E27FC236}">
                <a16:creationId xmlns:a16="http://schemas.microsoft.com/office/drawing/2014/main" id="{E548CF23-9F05-134E-8B02-32C3F44FDA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5475" y="4649788"/>
            <a:ext cx="5467350" cy="1719262"/>
          </a:xfrm>
          <a:prstGeom prst="ellipse">
            <a:avLst/>
          </a:prstGeom>
          <a:solidFill>
            <a:srgbClr val="99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0661" name="Text Box 4">
            <a:extLst>
              <a:ext uri="{FF2B5EF4-FFF2-40B4-BE49-F238E27FC236}">
                <a16:creationId xmlns:a16="http://schemas.microsoft.com/office/drawing/2014/main" id="{B3CC5C91-909E-5C4B-82AA-FE90108E9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675" y="3230563"/>
            <a:ext cx="2487613" cy="984250"/>
          </a:xfrm>
          <a:prstGeom prst="rect">
            <a:avLst/>
          </a:prstGeom>
          <a:noFill/>
          <a:ln w="38100">
            <a:solidFill>
              <a:srgbClr val="3333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274320" tIns="182880" rIns="274320" bIns="18288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Tahoma" panose="020B0604030504040204" pitchFamily="34" charset="0"/>
              </a:rPr>
              <a:t>Topology/</a:t>
            </a:r>
          </a:p>
          <a:p>
            <a:pPr eaLnBrk="1" hangingPunct="1"/>
            <a:r>
              <a:rPr lang="en-US" altLang="en-US">
                <a:latin typeface="Tahoma" panose="020B0604030504040204" pitchFamily="34" charset="0"/>
              </a:rPr>
              <a:t>Configuration</a:t>
            </a:r>
          </a:p>
        </p:txBody>
      </p:sp>
      <p:sp>
        <p:nvSpPr>
          <p:cNvPr id="70662" name="Text Box 5">
            <a:extLst>
              <a:ext uri="{FF2B5EF4-FFF2-40B4-BE49-F238E27FC236}">
                <a16:creationId xmlns:a16="http://schemas.microsoft.com/office/drawing/2014/main" id="{624487CD-534F-E24C-8253-A65D4009D5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9238" y="3230563"/>
            <a:ext cx="1525587" cy="984250"/>
          </a:xfrm>
          <a:prstGeom prst="rect">
            <a:avLst/>
          </a:prstGeom>
          <a:noFill/>
          <a:ln w="38100">
            <a:solidFill>
              <a:srgbClr val="3333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274320" tIns="182880" rIns="274320" bIns="18288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Tahoma" panose="020B0604030504040204" pitchFamily="34" charset="0"/>
              </a:rPr>
              <a:t>Offered</a:t>
            </a:r>
          </a:p>
          <a:p>
            <a:pPr eaLnBrk="1" hangingPunct="1"/>
            <a:r>
              <a:rPr lang="en-US" altLang="en-US">
                <a:latin typeface="Tahoma" panose="020B0604030504040204" pitchFamily="34" charset="0"/>
              </a:rPr>
              <a:t>traffic</a:t>
            </a:r>
          </a:p>
        </p:txBody>
      </p:sp>
      <p:sp>
        <p:nvSpPr>
          <p:cNvPr id="70663" name="Text Box 6">
            <a:extLst>
              <a:ext uri="{FF2B5EF4-FFF2-40B4-BE49-F238E27FC236}">
                <a16:creationId xmlns:a16="http://schemas.microsoft.com/office/drawing/2014/main" id="{A17B6C59-2337-0B44-9B28-17B257AFFB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1438" y="3230563"/>
            <a:ext cx="2132012" cy="984250"/>
          </a:xfrm>
          <a:prstGeom prst="rect">
            <a:avLst/>
          </a:prstGeom>
          <a:noFill/>
          <a:ln w="38100">
            <a:solidFill>
              <a:srgbClr val="3333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274320" tIns="182880" rIns="274320" bIns="18288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Tahoma" panose="020B0604030504040204" pitchFamily="34" charset="0"/>
              </a:rPr>
              <a:t>Changes to</a:t>
            </a:r>
          </a:p>
          <a:p>
            <a:pPr eaLnBrk="1" hangingPunct="1"/>
            <a:r>
              <a:rPr lang="en-US" altLang="en-US">
                <a:latin typeface="Tahoma" panose="020B0604030504040204" pitchFamily="34" charset="0"/>
              </a:rPr>
              <a:t>the network</a:t>
            </a:r>
          </a:p>
        </p:txBody>
      </p:sp>
      <p:sp>
        <p:nvSpPr>
          <p:cNvPr id="70664" name="Line 7">
            <a:extLst>
              <a:ext uri="{FF2B5EF4-FFF2-40B4-BE49-F238E27FC236}">
                <a16:creationId xmlns:a16="http://schemas.microsoft.com/office/drawing/2014/main" id="{80917888-3049-2E4D-84B4-F321409FF29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254125" y="4229100"/>
            <a:ext cx="915988" cy="1189038"/>
          </a:xfrm>
          <a:prstGeom prst="line">
            <a:avLst/>
          </a:prstGeom>
          <a:noFill/>
          <a:ln w="50800">
            <a:solidFill>
              <a:srgbClr val="3333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65" name="Line 8">
            <a:extLst>
              <a:ext uri="{FF2B5EF4-FFF2-40B4-BE49-F238E27FC236}">
                <a16:creationId xmlns:a16="http://schemas.microsoft.com/office/drawing/2014/main" id="{1B033A6B-1E81-2E4E-A9E2-9907D821363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62175" y="4235450"/>
            <a:ext cx="584200" cy="1133475"/>
          </a:xfrm>
          <a:prstGeom prst="line">
            <a:avLst/>
          </a:prstGeom>
          <a:noFill/>
          <a:ln w="50800">
            <a:solidFill>
              <a:srgbClr val="3333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66" name="Line 9">
            <a:extLst>
              <a:ext uri="{FF2B5EF4-FFF2-40B4-BE49-F238E27FC236}">
                <a16:creationId xmlns:a16="http://schemas.microsoft.com/office/drawing/2014/main" id="{0A842E89-26A7-9B4B-8BE8-DCDD9DC0EFF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95738" y="4227513"/>
            <a:ext cx="752475" cy="1149350"/>
          </a:xfrm>
          <a:prstGeom prst="line">
            <a:avLst/>
          </a:prstGeom>
          <a:noFill/>
          <a:ln w="50800">
            <a:solidFill>
              <a:srgbClr val="3333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67" name="Line 10">
            <a:extLst>
              <a:ext uri="{FF2B5EF4-FFF2-40B4-BE49-F238E27FC236}">
                <a16:creationId xmlns:a16="http://schemas.microsoft.com/office/drawing/2014/main" id="{023FE2A4-6A38-3243-ACC0-C79DAC67845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205413" y="4222750"/>
            <a:ext cx="474662" cy="1189038"/>
          </a:xfrm>
          <a:prstGeom prst="line">
            <a:avLst/>
          </a:prstGeom>
          <a:noFill/>
          <a:ln w="50800">
            <a:solidFill>
              <a:srgbClr val="3333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68" name="Line 11">
            <a:extLst>
              <a:ext uri="{FF2B5EF4-FFF2-40B4-BE49-F238E27FC236}">
                <a16:creationId xmlns:a16="http://schemas.microsoft.com/office/drawing/2014/main" id="{4ACB4F18-DB42-AD4D-AFD8-AFD11D7C79F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15050" y="4217988"/>
            <a:ext cx="804863" cy="1117600"/>
          </a:xfrm>
          <a:prstGeom prst="line">
            <a:avLst/>
          </a:prstGeom>
          <a:noFill/>
          <a:ln w="50800">
            <a:solidFill>
              <a:srgbClr val="3333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69" name="Line 12">
            <a:extLst>
              <a:ext uri="{FF2B5EF4-FFF2-40B4-BE49-F238E27FC236}">
                <a16:creationId xmlns:a16="http://schemas.microsoft.com/office/drawing/2014/main" id="{63BA2BDB-8C7F-0B4C-8339-5BB0399FF8C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78575" y="4227513"/>
            <a:ext cx="1771650" cy="1611312"/>
          </a:xfrm>
          <a:prstGeom prst="line">
            <a:avLst/>
          </a:prstGeom>
          <a:noFill/>
          <a:ln w="50800">
            <a:solidFill>
              <a:srgbClr val="3333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0" name="Text Box 13">
            <a:extLst>
              <a:ext uri="{FF2B5EF4-FFF2-40B4-BE49-F238E27FC236}">
                <a16:creationId xmlns:a16="http://schemas.microsoft.com/office/drawing/2014/main" id="{C65B62C6-50B7-C54F-8CBD-E308AC0A01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1738" y="5511800"/>
            <a:ext cx="38750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Tahoma" panose="020B0604030504040204" pitchFamily="34" charset="0"/>
              </a:rPr>
              <a:t>Operational network</a:t>
            </a:r>
          </a:p>
        </p:txBody>
      </p:sp>
      <p:sp>
        <p:nvSpPr>
          <p:cNvPr id="70671" name="Text Box 14">
            <a:extLst>
              <a:ext uri="{FF2B5EF4-FFF2-40B4-BE49-F238E27FC236}">
                <a16:creationId xmlns:a16="http://schemas.microsoft.com/office/drawing/2014/main" id="{940517DF-D779-9343-919A-720B43A39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9163" y="1295400"/>
            <a:ext cx="2687637" cy="984250"/>
          </a:xfrm>
          <a:prstGeom prst="rect">
            <a:avLst/>
          </a:prstGeom>
          <a:noFill/>
          <a:ln w="38100">
            <a:solidFill>
              <a:srgbClr val="3333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274320" tIns="182880" rIns="274320" bIns="18288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Tahoma" panose="020B0604030504040204" pitchFamily="34" charset="0"/>
              </a:rPr>
              <a:t>Network-wide</a:t>
            </a:r>
          </a:p>
          <a:p>
            <a:pPr eaLnBrk="1" hangingPunct="1"/>
            <a:r>
              <a:rPr lang="en-US" altLang="en-US">
                <a:latin typeface="Tahoma" panose="020B0604030504040204" pitchFamily="34" charset="0"/>
              </a:rPr>
              <a:t>“what if” model</a:t>
            </a:r>
          </a:p>
        </p:txBody>
      </p:sp>
      <p:sp>
        <p:nvSpPr>
          <p:cNvPr id="70672" name="Line 15">
            <a:extLst>
              <a:ext uri="{FF2B5EF4-FFF2-40B4-BE49-F238E27FC236}">
                <a16:creationId xmlns:a16="http://schemas.microsoft.com/office/drawing/2014/main" id="{8D7865F6-4608-6644-97FD-830ADD6041D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30400" y="2332038"/>
            <a:ext cx="1173163" cy="87471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3" name="Line 16">
            <a:extLst>
              <a:ext uri="{FF2B5EF4-FFF2-40B4-BE49-F238E27FC236}">
                <a16:creationId xmlns:a16="http://schemas.microsoft.com/office/drawing/2014/main" id="{159F9347-EFA4-F245-95ED-33BC00C8AB0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800475" y="2336800"/>
            <a:ext cx="1173163" cy="874713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4" name="Line 17">
            <a:extLst>
              <a:ext uri="{FF2B5EF4-FFF2-40B4-BE49-F238E27FC236}">
                <a16:creationId xmlns:a16="http://schemas.microsoft.com/office/drawing/2014/main" id="{58FD06BA-362C-A24E-8740-1E292EC595C8}"/>
              </a:ext>
            </a:extLst>
          </p:cNvPr>
          <p:cNvSpPr>
            <a:spLocks noChangeShapeType="1"/>
          </p:cNvSpPr>
          <p:nvPr/>
        </p:nvSpPr>
        <p:spPr bwMode="auto">
          <a:xfrm>
            <a:off x="4930775" y="1760538"/>
            <a:ext cx="2413000" cy="1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5" name="Line 18">
            <a:extLst>
              <a:ext uri="{FF2B5EF4-FFF2-40B4-BE49-F238E27FC236}">
                <a16:creationId xmlns:a16="http://schemas.microsoft.com/office/drawing/2014/main" id="{0876666E-4016-9348-8EFD-3AAD9FCB45CA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9963" y="1754188"/>
            <a:ext cx="15875" cy="14668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6" name="Text Box 19">
            <a:extLst>
              <a:ext uri="{FF2B5EF4-FFF2-40B4-BE49-F238E27FC236}">
                <a16:creationId xmlns:a16="http://schemas.microsoft.com/office/drawing/2014/main" id="{16B0B537-2647-D44A-9938-6160079C85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0013" y="4175125"/>
            <a:ext cx="15303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3333FF"/>
                </a:solidFill>
                <a:latin typeface="Tahoma" panose="020B0604030504040204" pitchFamily="34" charset="0"/>
              </a:rPr>
              <a:t>measure</a:t>
            </a:r>
          </a:p>
        </p:txBody>
      </p:sp>
      <p:sp>
        <p:nvSpPr>
          <p:cNvPr id="70677" name="Text Box 20">
            <a:extLst>
              <a:ext uri="{FF2B5EF4-FFF2-40B4-BE49-F238E27FC236}">
                <a16:creationId xmlns:a16="http://schemas.microsoft.com/office/drawing/2014/main" id="{416D8FBB-4B67-594A-B1E8-118862F587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6175" y="4860925"/>
            <a:ext cx="12620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3333FF"/>
                </a:solidFill>
                <a:latin typeface="Tahoma" panose="020B0604030504040204" pitchFamily="34" charset="0"/>
              </a:rPr>
              <a:t>control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>
            <a:extLst>
              <a:ext uri="{FF2B5EF4-FFF2-40B4-BE49-F238E27FC236}">
                <a16:creationId xmlns:a16="http://schemas.microsoft.com/office/drawing/2014/main" id="{269C9C8A-928B-BB41-A84F-0700DF2C6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1143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Limitations of Shortest-Path Routing</a:t>
            </a:r>
          </a:p>
        </p:txBody>
      </p:sp>
      <p:sp>
        <p:nvSpPr>
          <p:cNvPr id="71683" name="Content Placeholder 2">
            <a:extLst>
              <a:ext uri="{FF2B5EF4-FFF2-40B4-BE49-F238E27FC236}">
                <a16:creationId xmlns:a16="http://schemas.microsoft.com/office/drawing/2014/main" id="{9BFD0CD7-B930-574D-81BF-A9ADFBE7F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534400" cy="4906963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Sub-optimal traffic engineering</a:t>
            </a:r>
          </a:p>
          <a:p>
            <a:pPr lvl="1">
              <a:spcAft>
                <a:spcPts val="6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Restricted to paths expressible as link weights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Limited use of multiple paths</a:t>
            </a:r>
          </a:p>
          <a:p>
            <a:pPr lvl="1">
              <a:spcAft>
                <a:spcPts val="6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Only equal-cost multi-path, with even splitting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Disruptions when changing the link weights</a:t>
            </a:r>
          </a:p>
          <a:p>
            <a:pPr lvl="1">
              <a:spcAft>
                <a:spcPts val="6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Transient packet loss and delay, and out-of-order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Slow adaptation to congestion</a:t>
            </a:r>
          </a:p>
          <a:p>
            <a:pPr lvl="1">
              <a:spcAft>
                <a:spcPts val="6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Network-wide re-optimization and configuration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Overhead of the management system</a:t>
            </a:r>
          </a:p>
        </p:txBody>
      </p:sp>
      <p:sp>
        <p:nvSpPr>
          <p:cNvPr id="71684" name="Slide Number Placeholder 3">
            <a:extLst>
              <a:ext uri="{FF2B5EF4-FFF2-40B4-BE49-F238E27FC236}">
                <a16:creationId xmlns:a16="http://schemas.microsoft.com/office/drawing/2014/main" id="{9AE994C8-5D48-3542-AF0D-F67EA1FEE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AC06E2FB-E433-F34F-B61A-1A009F105866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45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>
            <a:extLst>
              <a:ext uri="{FF2B5EF4-FFF2-40B4-BE49-F238E27FC236}">
                <a16:creationId xmlns:a16="http://schemas.microsoft.com/office/drawing/2014/main" id="{217751EB-43E5-8443-B5C9-C8BE44F55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Constrained Shortest Path First</a:t>
            </a:r>
          </a:p>
        </p:txBody>
      </p:sp>
      <p:sp>
        <p:nvSpPr>
          <p:cNvPr id="72707" name="Content Placeholder 2">
            <a:extLst>
              <a:ext uri="{FF2B5EF4-FFF2-40B4-BE49-F238E27FC236}">
                <a16:creationId xmlns:a16="http://schemas.microsoft.com/office/drawing/2014/main" id="{34EA129D-2963-2F4E-85EE-CAF2D82A6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Run a link-state routing protocol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Configurable link weights</a:t>
            </a:r>
          </a:p>
          <a:p>
            <a:pPr lvl="1">
              <a:spcAft>
                <a:spcPts val="30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Plus other metrics like available bandwidth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Constrained shortest-path computation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Prune unwanted links 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	(e.g., not enough bw)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Compute shortest path 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on the remaining graph</a:t>
            </a:r>
          </a:p>
        </p:txBody>
      </p:sp>
      <p:sp>
        <p:nvSpPr>
          <p:cNvPr id="72708" name="Slide Number Placeholder 3">
            <a:extLst>
              <a:ext uri="{FF2B5EF4-FFF2-40B4-BE49-F238E27FC236}">
                <a16:creationId xmlns:a16="http://schemas.microsoft.com/office/drawing/2014/main" id="{DA61E9CD-060C-7647-A71D-80A1FD630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4ED0E68A-B584-824F-850E-3C3DD721AB37}" type="slidenum">
              <a:rPr lang="en-US" altLang="en-US" sz="1200">
                <a:solidFill>
                  <a:srgbClr val="898989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pPr algn="l" eaLnBrk="1" hangingPunct="1"/>
              <a:t>46</a:t>
            </a:fld>
            <a:endParaRPr lang="en-US" altLang="en-US" sz="1200">
              <a:solidFill>
                <a:srgbClr val="898989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2709" name="Oval 8">
            <a:extLst>
              <a:ext uri="{FF2B5EF4-FFF2-40B4-BE49-F238E27FC236}">
                <a16:creationId xmlns:a16="http://schemas.microsoft.com/office/drawing/2014/main" id="{10482C28-E628-3D44-9334-7BC50368FF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7088" y="4262438"/>
            <a:ext cx="287337" cy="250825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710" name="Oval 11">
            <a:extLst>
              <a:ext uri="{FF2B5EF4-FFF2-40B4-BE49-F238E27FC236}">
                <a16:creationId xmlns:a16="http://schemas.microsoft.com/office/drawing/2014/main" id="{0CB339BF-B7B2-A846-A20C-BCF50DCC92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5863" y="4262438"/>
            <a:ext cx="287337" cy="250825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711" name="Line 22">
            <a:extLst>
              <a:ext uri="{FF2B5EF4-FFF2-40B4-BE49-F238E27FC236}">
                <a16:creationId xmlns:a16="http://schemas.microsoft.com/office/drawing/2014/main" id="{2093B5B7-8F0B-7A41-BFAE-923AE9835B96}"/>
              </a:ext>
            </a:extLst>
          </p:cNvPr>
          <p:cNvSpPr>
            <a:spLocks noChangeShapeType="1"/>
          </p:cNvSpPr>
          <p:nvPr/>
        </p:nvSpPr>
        <p:spPr bwMode="auto">
          <a:xfrm>
            <a:off x="6162675" y="4373563"/>
            <a:ext cx="1373188" cy="14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12" name="Oval 8">
            <a:extLst>
              <a:ext uri="{FF2B5EF4-FFF2-40B4-BE49-F238E27FC236}">
                <a16:creationId xmlns:a16="http://schemas.microsoft.com/office/drawing/2014/main" id="{33672E38-51EB-914F-B28D-5742A73552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0425" y="5481638"/>
            <a:ext cx="287338" cy="250825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713" name="Oval 11">
            <a:extLst>
              <a:ext uri="{FF2B5EF4-FFF2-40B4-BE49-F238E27FC236}">
                <a16:creationId xmlns:a16="http://schemas.microsoft.com/office/drawing/2014/main" id="{6E94FF45-07BD-1841-A002-FC7C95BA41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9200" y="5481638"/>
            <a:ext cx="287338" cy="250825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714" name="Line 22">
            <a:extLst>
              <a:ext uri="{FF2B5EF4-FFF2-40B4-BE49-F238E27FC236}">
                <a16:creationId xmlns:a16="http://schemas.microsoft.com/office/drawing/2014/main" id="{9F499FBB-5411-D24B-99DC-0B97C28E047D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6013" y="5592763"/>
            <a:ext cx="1373187" cy="14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15" name="Line 22">
            <a:extLst>
              <a:ext uri="{FF2B5EF4-FFF2-40B4-BE49-F238E27FC236}">
                <a16:creationId xmlns:a16="http://schemas.microsoft.com/office/drawing/2014/main" id="{E10AA5BC-7B5F-7E46-BEC4-AC928480305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27738" y="4491038"/>
            <a:ext cx="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16" name="Line 22">
            <a:extLst>
              <a:ext uri="{FF2B5EF4-FFF2-40B4-BE49-F238E27FC236}">
                <a16:creationId xmlns:a16="http://schemas.microsoft.com/office/drawing/2014/main" id="{831E6049-B20A-D242-B3ED-7DE049AB7368}"/>
              </a:ext>
            </a:extLst>
          </p:cNvPr>
          <p:cNvSpPr>
            <a:spLocks noChangeShapeType="1"/>
          </p:cNvSpPr>
          <p:nvPr/>
        </p:nvSpPr>
        <p:spPr bwMode="auto">
          <a:xfrm>
            <a:off x="7704138" y="4491038"/>
            <a:ext cx="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17" name="TextBox 12">
            <a:extLst>
              <a:ext uri="{FF2B5EF4-FFF2-40B4-BE49-F238E27FC236}">
                <a16:creationId xmlns:a16="http://schemas.microsoft.com/office/drawing/2014/main" id="{5700583A-D264-924B-A665-083371D888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0063" y="4033838"/>
            <a:ext cx="3079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</a:p>
        </p:txBody>
      </p:sp>
      <p:sp>
        <p:nvSpPr>
          <p:cNvPr id="72718" name="TextBox 14">
            <a:extLst>
              <a:ext uri="{FF2B5EF4-FFF2-40B4-BE49-F238E27FC236}">
                <a16:creationId xmlns:a16="http://schemas.microsoft.com/office/drawing/2014/main" id="{BB9B5AB4-C73C-274A-969E-976DDD1268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3363" y="4110038"/>
            <a:ext cx="3492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</a:p>
        </p:txBody>
      </p:sp>
      <p:sp>
        <p:nvSpPr>
          <p:cNvPr id="72719" name="TextBox 15">
            <a:extLst>
              <a:ext uri="{FF2B5EF4-FFF2-40B4-BE49-F238E27FC236}">
                <a16:creationId xmlns:a16="http://schemas.microsoft.com/office/drawing/2014/main" id="{28D8BCE8-3254-1746-A130-9FAE2D54D0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3788" y="3900488"/>
            <a:ext cx="13509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5, bw=10</a:t>
            </a:r>
          </a:p>
        </p:txBody>
      </p:sp>
      <p:sp>
        <p:nvSpPr>
          <p:cNvPr id="72720" name="TextBox 16">
            <a:extLst>
              <a:ext uri="{FF2B5EF4-FFF2-40B4-BE49-F238E27FC236}">
                <a16:creationId xmlns:a16="http://schemas.microsoft.com/office/drawing/2014/main" id="{6DB69E95-07D1-8B4A-80C8-DCD0B5C84C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7125" y="5557838"/>
            <a:ext cx="13509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6, bw=60</a:t>
            </a:r>
          </a:p>
        </p:txBody>
      </p:sp>
      <p:sp>
        <p:nvSpPr>
          <p:cNvPr id="72721" name="TextBox 17">
            <a:extLst>
              <a:ext uri="{FF2B5EF4-FFF2-40B4-BE49-F238E27FC236}">
                <a16:creationId xmlns:a16="http://schemas.microsoft.com/office/drawing/2014/main" id="{282CA6DA-5905-8E49-98C9-E87FBD1DE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94625" y="4586288"/>
            <a:ext cx="10445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</a:p>
          <a:p>
            <a:pPr algn="l"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bw=70</a:t>
            </a:r>
          </a:p>
        </p:txBody>
      </p:sp>
      <p:sp>
        <p:nvSpPr>
          <p:cNvPr id="72722" name="TextBox 18">
            <a:extLst>
              <a:ext uri="{FF2B5EF4-FFF2-40B4-BE49-F238E27FC236}">
                <a16:creationId xmlns:a16="http://schemas.microsoft.com/office/drawing/2014/main" id="{5C3EC53D-8E01-8D41-8D97-0944C0EEE7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4586288"/>
            <a:ext cx="10445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3, </a:t>
            </a:r>
          </a:p>
          <a:p>
            <a:pPr algn="r"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bw=80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>
            <a:extLst>
              <a:ext uri="{FF2B5EF4-FFF2-40B4-BE49-F238E27FC236}">
                <a16:creationId xmlns:a16="http://schemas.microsoft.com/office/drawing/2014/main" id="{39F3AC75-4CC7-194C-BBA6-A13F30C5D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Conclusions</a:t>
            </a:r>
          </a:p>
        </p:txBody>
      </p:sp>
      <p:sp>
        <p:nvSpPr>
          <p:cNvPr id="79875" name="Content Placeholder 2">
            <a:extLst>
              <a:ext uri="{FF2B5EF4-FFF2-40B4-BE49-F238E27FC236}">
                <a16:creationId xmlns:a16="http://schemas.microsoft.com/office/drawing/2014/main" id="{35D0765F-3934-0247-8EF7-B16790218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Interdomain routing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Business relationships reflected in interdomain routing, leads to more stable paths</a:t>
            </a:r>
          </a:p>
          <a:p>
            <a:pPr lvl="1">
              <a:spcAft>
                <a:spcPts val="1200"/>
              </a:spcAft>
            </a:pPr>
            <a:r>
              <a:rPr lang="en-US" altLang="en-US" dirty="0">
                <a:ea typeface="ＭＳ Ｐゴシック" panose="020B0600070205080204" pitchFamily="34" charset="-128"/>
              </a:rPr>
              <a:t>Peering and transit key ideas between providers, peers, and customer AS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Backbone networks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Transit service for customers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Combine inter and intradomain routing</a:t>
            </a:r>
          </a:p>
          <a:p>
            <a:pPr lvl="1">
              <a:spcAft>
                <a:spcPts val="1800"/>
              </a:spcAft>
            </a:pPr>
            <a:r>
              <a:rPr lang="en-US" altLang="en-US" dirty="0">
                <a:ea typeface="ＭＳ Ｐゴシック" panose="020B0600070205080204" pitchFamily="34" charset="-128"/>
              </a:rPr>
              <a:t>Glue that holds the Internet together</a:t>
            </a:r>
          </a:p>
          <a:p>
            <a:pPr marL="0" indent="0"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79876" name="Slide Number Placeholder 3">
            <a:extLst>
              <a:ext uri="{FF2B5EF4-FFF2-40B4-BE49-F238E27FC236}">
                <a16:creationId xmlns:a16="http://schemas.microsoft.com/office/drawing/2014/main" id="{C90DD169-E11D-164B-B679-136F386D2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4ED809EE-7D96-7B47-9C18-4F56D7CC2F97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47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6D6C66C2-95A1-0A48-A310-C2B5C30387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Peer-Peer Relationship</a:t>
            </a:r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342F3C05-B243-9247-B5B9-8184464B9C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Peers exchange traffic between their customers 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AS exports only customer routes to a peer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AS exports a peer’s routes only to its customers</a:t>
            </a:r>
          </a:p>
        </p:txBody>
      </p:sp>
      <p:sp>
        <p:nvSpPr>
          <p:cNvPr id="84996" name="Oval 4">
            <a:extLst>
              <a:ext uri="{FF2B5EF4-FFF2-40B4-BE49-F238E27FC236}">
                <a16:creationId xmlns:a16="http://schemas.microsoft.com/office/drawing/2014/main" id="{7914EBFB-2C34-7F47-BACC-B35E9F7559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0" y="4648200"/>
            <a:ext cx="571500" cy="609600"/>
          </a:xfrm>
          <a:prstGeom prst="ellipse">
            <a:avLst/>
          </a:prstGeom>
          <a:noFill/>
          <a:ln w="41275">
            <a:solidFill>
              <a:srgbClr val="99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4997" name="Oval 5">
            <a:extLst>
              <a:ext uri="{FF2B5EF4-FFF2-40B4-BE49-F238E27FC236}">
                <a16:creationId xmlns:a16="http://schemas.microsoft.com/office/drawing/2014/main" id="{4C6D03DA-C351-9348-A5AF-E30B4C3971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4975" y="4648200"/>
            <a:ext cx="571500" cy="600075"/>
          </a:xfrm>
          <a:prstGeom prst="ellips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4998" name="Line 6">
            <a:extLst>
              <a:ext uri="{FF2B5EF4-FFF2-40B4-BE49-F238E27FC236}">
                <a16:creationId xmlns:a16="http://schemas.microsoft.com/office/drawing/2014/main" id="{C648B6B8-E90D-D54F-A07A-D35747D2BD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76500" y="5181600"/>
            <a:ext cx="457200" cy="762000"/>
          </a:xfrm>
          <a:prstGeom prst="line">
            <a:avLst/>
          </a:prstGeom>
          <a:noFill/>
          <a:ln w="25400">
            <a:solidFill>
              <a:srgbClr val="9966FF"/>
            </a:solidFill>
            <a:round/>
            <a:headEnd type="arrow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7">
            <a:extLst>
              <a:ext uri="{FF2B5EF4-FFF2-40B4-BE49-F238E27FC236}">
                <a16:creationId xmlns:a16="http://schemas.microsoft.com/office/drawing/2014/main" id="{955CF2A0-37F0-844F-AA82-FD2A437DC678}"/>
              </a:ext>
            </a:extLst>
          </p:cNvPr>
          <p:cNvGrpSpPr>
            <a:grpSpLocks/>
          </p:cNvGrpSpPr>
          <p:nvPr/>
        </p:nvGrpSpPr>
        <p:grpSpPr bwMode="auto">
          <a:xfrm>
            <a:off x="5133975" y="3962400"/>
            <a:ext cx="1295400" cy="1981200"/>
            <a:chOff x="2880" y="2592"/>
            <a:chExt cx="816" cy="1248"/>
          </a:xfrm>
        </p:grpSpPr>
        <p:sp>
          <p:nvSpPr>
            <p:cNvPr id="85014" name="Line 8">
              <a:extLst>
                <a:ext uri="{FF2B5EF4-FFF2-40B4-BE49-F238E27FC236}">
                  <a16:creationId xmlns:a16="http://schemas.microsoft.com/office/drawing/2014/main" id="{CCF4BA3A-E58B-0E4E-ABEE-D95BDB492B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2592"/>
              <a:ext cx="288" cy="4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015" name="Line 9">
              <a:extLst>
                <a:ext uri="{FF2B5EF4-FFF2-40B4-BE49-F238E27FC236}">
                  <a16:creationId xmlns:a16="http://schemas.microsoft.com/office/drawing/2014/main" id="{32980B84-8571-554B-AECD-5E1E5DB789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08" y="2592"/>
              <a:ext cx="288" cy="4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016" name="Line 10">
              <a:extLst>
                <a:ext uri="{FF2B5EF4-FFF2-40B4-BE49-F238E27FC236}">
                  <a16:creationId xmlns:a16="http://schemas.microsoft.com/office/drawing/2014/main" id="{4580FFED-F264-AC4B-9993-73DB72D3DF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3360"/>
              <a:ext cx="288" cy="48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arrow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017" name="Line 11">
              <a:extLst>
                <a:ext uri="{FF2B5EF4-FFF2-40B4-BE49-F238E27FC236}">
                  <a16:creationId xmlns:a16="http://schemas.microsoft.com/office/drawing/2014/main" id="{881FB760-C83F-694C-A263-CA451CB2E8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80" y="3360"/>
              <a:ext cx="288" cy="48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arrow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5000" name="Text Box 12">
            <a:extLst>
              <a:ext uri="{FF2B5EF4-FFF2-40B4-BE49-F238E27FC236}">
                <a16:creationId xmlns:a16="http://schemas.microsoft.com/office/drawing/2014/main" id="{08F571B4-6421-0147-AD25-6085FE8C6A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1550" y="4953000"/>
            <a:ext cx="7683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peer</a:t>
            </a:r>
          </a:p>
        </p:txBody>
      </p:sp>
      <p:sp>
        <p:nvSpPr>
          <p:cNvPr id="85001" name="Text Box 13">
            <a:extLst>
              <a:ext uri="{FF2B5EF4-FFF2-40B4-BE49-F238E27FC236}">
                <a16:creationId xmlns:a16="http://schemas.microsoft.com/office/drawing/2014/main" id="{240BDAF5-4025-1343-AB09-A2DF35B79D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3288" y="4953000"/>
            <a:ext cx="769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peer</a:t>
            </a:r>
          </a:p>
        </p:txBody>
      </p:sp>
      <p:sp>
        <p:nvSpPr>
          <p:cNvPr id="85002" name="Text Box 14">
            <a:extLst>
              <a:ext uri="{FF2B5EF4-FFF2-40B4-BE49-F238E27FC236}">
                <a16:creationId xmlns:a16="http://schemas.microsoft.com/office/drawing/2014/main" id="{2D828B52-25A0-8743-AF10-D27DA0938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3813" y="3200400"/>
            <a:ext cx="64023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Traffic to/from the peer and its customers</a:t>
            </a:r>
          </a:p>
        </p:txBody>
      </p:sp>
      <p:sp>
        <p:nvSpPr>
          <p:cNvPr id="85003" name="Text Box 15">
            <a:extLst>
              <a:ext uri="{FF2B5EF4-FFF2-40B4-BE49-F238E27FC236}">
                <a16:creationId xmlns:a16="http://schemas.microsoft.com/office/drawing/2014/main" id="{EB31A737-D37B-9849-B8FD-D9423561D9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3463" y="5943600"/>
            <a:ext cx="3778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endParaRPr lang="en-US" altLang="en-US" sz="2800" baseline="-25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3" name="Group 16">
            <a:extLst>
              <a:ext uri="{FF2B5EF4-FFF2-40B4-BE49-F238E27FC236}">
                <a16:creationId xmlns:a16="http://schemas.microsoft.com/office/drawing/2014/main" id="{12798D55-24DD-7648-A804-E32A19FAE75A}"/>
              </a:ext>
            </a:extLst>
          </p:cNvPr>
          <p:cNvGrpSpPr>
            <a:grpSpLocks/>
          </p:cNvGrpSpPr>
          <p:nvPr/>
        </p:nvGrpSpPr>
        <p:grpSpPr bwMode="auto">
          <a:xfrm>
            <a:off x="2628900" y="3886200"/>
            <a:ext cx="2895600" cy="2057400"/>
            <a:chOff x="1440" y="2544"/>
            <a:chExt cx="1824" cy="1296"/>
          </a:xfrm>
        </p:grpSpPr>
        <p:sp>
          <p:nvSpPr>
            <p:cNvPr id="85009" name="Line 17">
              <a:extLst>
                <a:ext uri="{FF2B5EF4-FFF2-40B4-BE49-F238E27FC236}">
                  <a16:creationId xmlns:a16="http://schemas.microsoft.com/office/drawing/2014/main" id="{C0EBA7F5-24A6-9942-8314-D75BB91F52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6" y="3216"/>
              <a:ext cx="1200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prstDash val="sysDot"/>
              <a:round/>
              <a:headEnd/>
              <a:tailEnd type="arrow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010" name="Line 18">
              <a:extLst>
                <a:ext uri="{FF2B5EF4-FFF2-40B4-BE49-F238E27FC236}">
                  <a16:creationId xmlns:a16="http://schemas.microsoft.com/office/drawing/2014/main" id="{7E8AAE0C-BEC9-E846-B93D-BF06620DD4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0" y="2544"/>
              <a:ext cx="288" cy="48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 type="arrow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011" name="Line 19">
              <a:extLst>
                <a:ext uri="{FF2B5EF4-FFF2-40B4-BE49-F238E27FC236}">
                  <a16:creationId xmlns:a16="http://schemas.microsoft.com/office/drawing/2014/main" id="{BCD734C2-2CF9-BE47-BE2A-13C8F803C15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24" y="2544"/>
              <a:ext cx="288" cy="48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 type="arrow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012" name="Line 20">
              <a:extLst>
                <a:ext uri="{FF2B5EF4-FFF2-40B4-BE49-F238E27FC236}">
                  <a16:creationId xmlns:a16="http://schemas.microsoft.com/office/drawing/2014/main" id="{1A186D7C-EAF4-AB48-A1CC-4D7C63D799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2" y="3360"/>
              <a:ext cx="288" cy="48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arrow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013" name="Text Box 21">
              <a:extLst>
                <a:ext uri="{FF2B5EF4-FFF2-40B4-BE49-F238E27FC236}">
                  <a16:creationId xmlns:a16="http://schemas.microsoft.com/office/drawing/2014/main" id="{9961DAE1-9978-E849-88C9-8FD4DC1EDB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1" y="2880"/>
              <a:ext cx="136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40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advertisements</a:t>
              </a:r>
            </a:p>
          </p:txBody>
        </p:sp>
      </p:grpSp>
      <p:grpSp>
        <p:nvGrpSpPr>
          <p:cNvPr id="4" name="Group 22">
            <a:extLst>
              <a:ext uri="{FF2B5EF4-FFF2-40B4-BE49-F238E27FC236}">
                <a16:creationId xmlns:a16="http://schemas.microsoft.com/office/drawing/2014/main" id="{7FB1FA4F-4157-4C47-A802-D17E500E5BF0}"/>
              </a:ext>
            </a:extLst>
          </p:cNvPr>
          <p:cNvGrpSpPr>
            <a:grpSpLocks/>
          </p:cNvGrpSpPr>
          <p:nvPr/>
        </p:nvGrpSpPr>
        <p:grpSpPr bwMode="auto">
          <a:xfrm>
            <a:off x="3086100" y="5105400"/>
            <a:ext cx="2971800" cy="838200"/>
            <a:chOff x="1632" y="3312"/>
            <a:chExt cx="1872" cy="528"/>
          </a:xfrm>
        </p:grpSpPr>
        <p:sp>
          <p:nvSpPr>
            <p:cNvPr id="85007" name="Freeform 23">
              <a:extLst>
                <a:ext uri="{FF2B5EF4-FFF2-40B4-BE49-F238E27FC236}">
                  <a16:creationId xmlns:a16="http://schemas.microsoft.com/office/drawing/2014/main" id="{6DC26815-ABA1-E54E-9D78-2A88DA57E8F7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2" y="3312"/>
              <a:ext cx="1872" cy="528"/>
            </a:xfrm>
            <a:custGeom>
              <a:avLst/>
              <a:gdLst>
                <a:gd name="T0" fmla="*/ 0 w 1872"/>
                <a:gd name="T1" fmla="*/ 244 h 616"/>
                <a:gd name="T2" fmla="*/ 384 w 1872"/>
                <a:gd name="T3" fmla="*/ 34 h 616"/>
                <a:gd name="T4" fmla="*/ 1440 w 1872"/>
                <a:gd name="T5" fmla="*/ 34 h 616"/>
                <a:gd name="T6" fmla="*/ 1872 w 1872"/>
                <a:gd name="T7" fmla="*/ 244 h 61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72"/>
                <a:gd name="T13" fmla="*/ 0 h 616"/>
                <a:gd name="T14" fmla="*/ 1872 w 1872"/>
                <a:gd name="T15" fmla="*/ 616 h 61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72" h="616">
                  <a:moveTo>
                    <a:pt x="0" y="616"/>
                  </a:moveTo>
                  <a:cubicBezTo>
                    <a:pt x="72" y="396"/>
                    <a:pt x="144" y="176"/>
                    <a:pt x="384" y="88"/>
                  </a:cubicBezTo>
                  <a:cubicBezTo>
                    <a:pt x="624" y="0"/>
                    <a:pt x="1192" y="0"/>
                    <a:pt x="1440" y="88"/>
                  </a:cubicBezTo>
                  <a:cubicBezTo>
                    <a:pt x="1688" y="176"/>
                    <a:pt x="1780" y="396"/>
                    <a:pt x="1872" y="616"/>
                  </a:cubicBezTo>
                </a:path>
              </a:pathLst>
            </a:custGeom>
            <a:noFill/>
            <a:ln w="50800">
              <a:solidFill>
                <a:srgbClr val="3333FF"/>
              </a:solidFill>
              <a:round/>
              <a:headEnd type="arrow" w="lg" len="med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24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5008" name="Text Box 24">
              <a:extLst>
                <a:ext uri="{FF2B5EF4-FFF2-40B4-BE49-F238E27FC236}">
                  <a16:creationId xmlns:a16="http://schemas.microsoft.com/office/drawing/2014/main" id="{5B2DCBA0-98D2-C342-AF84-A361812FB2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15" y="3360"/>
              <a:ext cx="58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400">
                  <a:solidFill>
                    <a:srgbClr val="3333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traffic</a:t>
              </a:r>
            </a:p>
          </p:txBody>
        </p:sp>
      </p:grpSp>
      <p:sp>
        <p:nvSpPr>
          <p:cNvPr id="85006" name="Slide Number Placeholder 3">
            <a:extLst>
              <a:ext uri="{FF2B5EF4-FFF2-40B4-BE49-F238E27FC236}">
                <a16:creationId xmlns:a16="http://schemas.microsoft.com/office/drawing/2014/main" id="{591B94E8-D88E-184C-9A41-8B628833EFF2}"/>
              </a:ext>
            </a:extLst>
          </p:cNvPr>
          <p:cNvSpPr txBox="1">
            <a:spLocks/>
          </p:cNvSpPr>
          <p:nvPr/>
        </p:nvSpPr>
        <p:spPr bwMode="auto">
          <a:xfrm>
            <a:off x="6781800" y="64166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C237646B-03EB-1045-8FCF-4B30FA2F7EBE}" type="slidenum">
              <a:rPr lang="en-US" altLang="en-US" sz="1400"/>
              <a:pPr algn="r" eaLnBrk="1" hangingPunct="1"/>
              <a:t>5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062056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EEF65219-3F98-AD49-BEA7-D338F511C5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Hierarchical AS Relationships</a:t>
            </a:r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B956645B-40B2-404A-A802-8BE655D353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Provider-customer graph is directed and acyclic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If u is a customer of v and v is a customer of w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… then w is not a customer of u</a:t>
            </a:r>
          </a:p>
        </p:txBody>
      </p:sp>
      <p:sp>
        <p:nvSpPr>
          <p:cNvPr id="87044" name="Oval 5">
            <a:extLst>
              <a:ext uri="{FF2B5EF4-FFF2-40B4-BE49-F238E27FC236}">
                <a16:creationId xmlns:a16="http://schemas.microsoft.com/office/drawing/2014/main" id="{E099EB0C-3757-124F-99A2-08C78FDB17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8100" y="4572000"/>
            <a:ext cx="571500" cy="6096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7045" name="Oval 6">
            <a:extLst>
              <a:ext uri="{FF2B5EF4-FFF2-40B4-BE49-F238E27FC236}">
                <a16:creationId xmlns:a16="http://schemas.microsoft.com/office/drawing/2014/main" id="{9F54FF9E-D151-E745-BCEA-772E5B8936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6500" y="4572000"/>
            <a:ext cx="571500" cy="600075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7046" name="Line 7">
            <a:extLst>
              <a:ext uri="{FF2B5EF4-FFF2-40B4-BE49-F238E27FC236}">
                <a16:creationId xmlns:a16="http://schemas.microsoft.com/office/drawing/2014/main" id="{38B08444-9894-D24C-B3F6-465D1FA33CEE}"/>
              </a:ext>
            </a:extLst>
          </p:cNvPr>
          <p:cNvSpPr>
            <a:spLocks noChangeShapeType="1"/>
          </p:cNvSpPr>
          <p:nvPr/>
        </p:nvSpPr>
        <p:spPr bwMode="auto">
          <a:xfrm>
            <a:off x="4394200" y="4864100"/>
            <a:ext cx="1892300" cy="12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47" name="Line 8">
            <a:extLst>
              <a:ext uri="{FF2B5EF4-FFF2-40B4-BE49-F238E27FC236}">
                <a16:creationId xmlns:a16="http://schemas.microsoft.com/office/drawing/2014/main" id="{73864F70-48E5-9B4F-9499-C6CCF6920C1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05125" y="4876800"/>
            <a:ext cx="9429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48" name="Line 10">
            <a:extLst>
              <a:ext uri="{FF2B5EF4-FFF2-40B4-BE49-F238E27FC236}">
                <a16:creationId xmlns:a16="http://schemas.microsoft.com/office/drawing/2014/main" id="{0B8B5FC5-BA3D-D445-B53C-3A8CB3BEE65D}"/>
              </a:ext>
            </a:extLst>
          </p:cNvPr>
          <p:cNvSpPr>
            <a:spLocks noChangeShapeType="1"/>
          </p:cNvSpPr>
          <p:nvPr/>
        </p:nvSpPr>
        <p:spPr bwMode="auto">
          <a:xfrm>
            <a:off x="3619500" y="3810000"/>
            <a:ext cx="45720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49" name="Line 11">
            <a:extLst>
              <a:ext uri="{FF2B5EF4-FFF2-40B4-BE49-F238E27FC236}">
                <a16:creationId xmlns:a16="http://schemas.microsoft.com/office/drawing/2014/main" id="{C12393A7-05F4-3941-BA4C-06037DB26AB3}"/>
              </a:ext>
            </a:extLst>
          </p:cNvPr>
          <p:cNvSpPr>
            <a:spLocks noChangeShapeType="1"/>
          </p:cNvSpPr>
          <p:nvPr/>
        </p:nvSpPr>
        <p:spPr bwMode="auto">
          <a:xfrm>
            <a:off x="5981700" y="3886200"/>
            <a:ext cx="45720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50" name="Line 12">
            <a:extLst>
              <a:ext uri="{FF2B5EF4-FFF2-40B4-BE49-F238E27FC236}">
                <a16:creationId xmlns:a16="http://schemas.microsoft.com/office/drawing/2014/main" id="{72B85F21-D92E-6E40-8222-CC45FDA45F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41800" y="3848100"/>
            <a:ext cx="45720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51" name="Line 14">
            <a:extLst>
              <a:ext uri="{FF2B5EF4-FFF2-40B4-BE49-F238E27FC236}">
                <a16:creationId xmlns:a16="http://schemas.microsoft.com/office/drawing/2014/main" id="{A46D7D21-0336-4F4B-9B20-8CA531BA973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19500" y="5105400"/>
            <a:ext cx="3048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52" name="Line 15">
            <a:extLst>
              <a:ext uri="{FF2B5EF4-FFF2-40B4-BE49-F238E27FC236}">
                <a16:creationId xmlns:a16="http://schemas.microsoft.com/office/drawing/2014/main" id="{1FCA0058-48D9-0E48-B47D-C8389E9A7D8D}"/>
              </a:ext>
            </a:extLst>
          </p:cNvPr>
          <p:cNvSpPr>
            <a:spLocks noChangeShapeType="1"/>
          </p:cNvSpPr>
          <p:nvPr/>
        </p:nvSpPr>
        <p:spPr bwMode="auto">
          <a:xfrm>
            <a:off x="4305300" y="5105400"/>
            <a:ext cx="45720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53" name="Line 17">
            <a:extLst>
              <a:ext uri="{FF2B5EF4-FFF2-40B4-BE49-F238E27FC236}">
                <a16:creationId xmlns:a16="http://schemas.microsoft.com/office/drawing/2014/main" id="{47BBD1F7-6CD5-1E47-B792-2400C5FD63B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05500" y="5105400"/>
            <a:ext cx="45720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54" name="Oval 20">
            <a:extLst>
              <a:ext uri="{FF2B5EF4-FFF2-40B4-BE49-F238E27FC236}">
                <a16:creationId xmlns:a16="http://schemas.microsoft.com/office/drawing/2014/main" id="{DEB91A53-BE25-D645-8BFC-CB1B77F48C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3900" y="5867400"/>
            <a:ext cx="571500" cy="6096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7055" name="Oval 21">
            <a:extLst>
              <a:ext uri="{FF2B5EF4-FFF2-40B4-BE49-F238E27FC236}">
                <a16:creationId xmlns:a16="http://schemas.microsoft.com/office/drawing/2014/main" id="{DD1AB48C-3DB9-0F43-A3FD-CD8584A3EB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0700" y="5867400"/>
            <a:ext cx="571500" cy="6096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7056" name="Line 22">
            <a:extLst>
              <a:ext uri="{FF2B5EF4-FFF2-40B4-BE49-F238E27FC236}">
                <a16:creationId xmlns:a16="http://schemas.microsoft.com/office/drawing/2014/main" id="{AD20D41A-CA33-FB4C-B7CF-B31BE7B292D8}"/>
              </a:ext>
            </a:extLst>
          </p:cNvPr>
          <p:cNvSpPr>
            <a:spLocks noChangeShapeType="1"/>
          </p:cNvSpPr>
          <p:nvPr/>
        </p:nvSpPr>
        <p:spPr bwMode="auto">
          <a:xfrm>
            <a:off x="5067300" y="61722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57" name="Oval 23">
            <a:extLst>
              <a:ext uri="{FF2B5EF4-FFF2-40B4-BE49-F238E27FC236}">
                <a16:creationId xmlns:a16="http://schemas.microsoft.com/office/drawing/2014/main" id="{2B2A96A1-6C3D-4D42-9D55-8150E6CB21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2300" y="5867400"/>
            <a:ext cx="571500" cy="6096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7058" name="Oval 24">
            <a:extLst>
              <a:ext uri="{FF2B5EF4-FFF2-40B4-BE49-F238E27FC236}">
                <a16:creationId xmlns:a16="http://schemas.microsoft.com/office/drawing/2014/main" id="{784CFA89-8537-434B-B35A-F732EC8399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4100" y="4495800"/>
            <a:ext cx="571500" cy="6096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7059" name="Line 26">
            <a:extLst>
              <a:ext uri="{FF2B5EF4-FFF2-40B4-BE49-F238E27FC236}">
                <a16:creationId xmlns:a16="http://schemas.microsoft.com/office/drawing/2014/main" id="{BB507440-7A8A-C349-AD8F-E530961468FD}"/>
              </a:ext>
            </a:extLst>
          </p:cNvPr>
          <p:cNvSpPr>
            <a:spLocks noChangeShapeType="1"/>
          </p:cNvSpPr>
          <p:nvPr/>
        </p:nvSpPr>
        <p:spPr bwMode="auto">
          <a:xfrm>
            <a:off x="2781300" y="5029200"/>
            <a:ext cx="53340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60" name="Oval 27">
            <a:extLst>
              <a:ext uri="{FF2B5EF4-FFF2-40B4-BE49-F238E27FC236}">
                <a16:creationId xmlns:a16="http://schemas.microsoft.com/office/drawing/2014/main" id="{CBF62FDF-486D-4142-89F3-B9FFD5976C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2300" y="3276600"/>
            <a:ext cx="571500" cy="6096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7061" name="Oval 28">
            <a:extLst>
              <a:ext uri="{FF2B5EF4-FFF2-40B4-BE49-F238E27FC236}">
                <a16:creationId xmlns:a16="http://schemas.microsoft.com/office/drawing/2014/main" id="{9D3BF9EC-B543-F248-83CA-DEAB92F49A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3900" y="3276600"/>
            <a:ext cx="571500" cy="6096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7062" name="Oval 29">
            <a:extLst>
              <a:ext uri="{FF2B5EF4-FFF2-40B4-BE49-F238E27FC236}">
                <a16:creationId xmlns:a16="http://schemas.microsoft.com/office/drawing/2014/main" id="{DF595AC6-A73B-6847-9437-55D0D72079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6900" y="3276600"/>
            <a:ext cx="571500" cy="6096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7063" name="Line 31">
            <a:extLst>
              <a:ext uri="{FF2B5EF4-FFF2-40B4-BE49-F238E27FC236}">
                <a16:creationId xmlns:a16="http://schemas.microsoft.com/office/drawing/2014/main" id="{0D13EF4A-8178-2A49-BBAE-2171BBE32D7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95700" y="3581400"/>
            <a:ext cx="838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64" name="Line 32">
            <a:extLst>
              <a:ext uri="{FF2B5EF4-FFF2-40B4-BE49-F238E27FC236}">
                <a16:creationId xmlns:a16="http://schemas.microsoft.com/office/drawing/2014/main" id="{28B2F1AA-0ADC-C24F-9E80-7304EB71D88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67300" y="3581400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65" name="Line 34">
            <a:extLst>
              <a:ext uri="{FF2B5EF4-FFF2-40B4-BE49-F238E27FC236}">
                <a16:creationId xmlns:a16="http://schemas.microsoft.com/office/drawing/2014/main" id="{E70E3F85-BE38-0D43-A5D7-27C2034632A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81300" y="3810000"/>
            <a:ext cx="45720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66" name="Text Box 35">
            <a:extLst>
              <a:ext uri="{FF2B5EF4-FFF2-40B4-BE49-F238E27FC236}">
                <a16:creationId xmlns:a16="http://schemas.microsoft.com/office/drawing/2014/main" id="{7065C5B7-89CF-AD4C-99F5-FD3567240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0" y="5907088"/>
            <a:ext cx="3492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</a:p>
        </p:txBody>
      </p:sp>
      <p:sp>
        <p:nvSpPr>
          <p:cNvPr id="87067" name="Text Box 36">
            <a:extLst>
              <a:ext uri="{FF2B5EF4-FFF2-40B4-BE49-F238E27FC236}">
                <a16:creationId xmlns:a16="http://schemas.microsoft.com/office/drawing/2014/main" id="{B722818B-9332-4D49-A395-B714B7DB6E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5225" y="4548188"/>
            <a:ext cx="342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</a:p>
        </p:txBody>
      </p:sp>
      <p:sp>
        <p:nvSpPr>
          <p:cNvPr id="87068" name="Text Box 37">
            <a:extLst>
              <a:ext uri="{FF2B5EF4-FFF2-40B4-BE49-F238E27FC236}">
                <a16:creationId xmlns:a16="http://schemas.microsoft.com/office/drawing/2014/main" id="{BC93E640-9776-3844-AD77-1C004A207F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3738" y="3303588"/>
            <a:ext cx="4143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</a:p>
        </p:txBody>
      </p:sp>
      <p:sp>
        <p:nvSpPr>
          <p:cNvPr id="87069" name="Line 38">
            <a:extLst>
              <a:ext uri="{FF2B5EF4-FFF2-40B4-BE49-F238E27FC236}">
                <a16:creationId xmlns:a16="http://schemas.microsoft.com/office/drawing/2014/main" id="{EE3CAA43-84EB-6441-8D45-C83869FC27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81500" y="3810000"/>
            <a:ext cx="137160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70" name="Slide Number Placeholder 3">
            <a:extLst>
              <a:ext uri="{FF2B5EF4-FFF2-40B4-BE49-F238E27FC236}">
                <a16:creationId xmlns:a16="http://schemas.microsoft.com/office/drawing/2014/main" id="{71B8D1A5-671C-1C46-9335-C0D864F3826C}"/>
              </a:ext>
            </a:extLst>
          </p:cNvPr>
          <p:cNvSpPr txBox="1">
            <a:spLocks/>
          </p:cNvSpPr>
          <p:nvPr/>
        </p:nvSpPr>
        <p:spPr bwMode="auto">
          <a:xfrm>
            <a:off x="6781800" y="64166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0E7D7339-52BC-914F-B54C-7A03494CF9B0}" type="slidenum">
              <a:rPr lang="en-US" altLang="en-US" sz="1400"/>
              <a:pPr algn="r" eaLnBrk="1" hangingPunct="1"/>
              <a:t>6</a:t>
            </a:fld>
            <a:endParaRPr lang="en-US" altLang="en-US" sz="1400"/>
          </a:p>
        </p:txBody>
      </p:sp>
      <p:cxnSp>
        <p:nvCxnSpPr>
          <p:cNvPr id="33" name="Curved Connector 32">
            <a:extLst>
              <a:ext uri="{FF2B5EF4-FFF2-40B4-BE49-F238E27FC236}">
                <a16:creationId xmlns:a16="http://schemas.microsoft.com/office/drawing/2014/main" id="{DA9EEE9C-92C0-A341-917C-CD65BF7148C2}"/>
              </a:ext>
            </a:extLst>
          </p:cNvPr>
          <p:cNvCxnSpPr>
            <a:stCxn id="87057" idx="2"/>
            <a:endCxn id="87060" idx="2"/>
          </p:cNvCxnSpPr>
          <p:nvPr/>
        </p:nvCxnSpPr>
        <p:spPr>
          <a:xfrm rot="10800000">
            <a:off x="3162300" y="3581400"/>
            <a:ext cx="1588" cy="2590800"/>
          </a:xfrm>
          <a:prstGeom prst="curvedConnector3">
            <a:avLst>
              <a:gd name="adj1" fmla="val 126360202"/>
            </a:avLst>
          </a:prstGeom>
          <a:ln w="50800">
            <a:solidFill>
              <a:srgbClr val="FF0000"/>
            </a:solidFill>
            <a:prstDash val="sysDot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1729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Line 7">
            <a:extLst>
              <a:ext uri="{FF2B5EF4-FFF2-40B4-BE49-F238E27FC236}">
                <a16:creationId xmlns:a16="http://schemas.microsoft.com/office/drawing/2014/main" id="{6DA3D790-9294-7645-9A5F-92ABBB54BC32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0825" y="2624138"/>
            <a:ext cx="609600" cy="684212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 type="stealth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091" name="Line 8">
            <a:extLst>
              <a:ext uri="{FF2B5EF4-FFF2-40B4-BE49-F238E27FC236}">
                <a16:creationId xmlns:a16="http://schemas.microsoft.com/office/drawing/2014/main" id="{FB24D0F9-BBE9-C34C-91B2-9853C372003A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4025" y="3706813"/>
            <a:ext cx="685800" cy="51435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 type="stealth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092" name="Line 9">
            <a:extLst>
              <a:ext uri="{FF2B5EF4-FFF2-40B4-BE49-F238E27FC236}">
                <a16:creationId xmlns:a16="http://schemas.microsoft.com/office/drawing/2014/main" id="{BC365FF4-C756-0E46-A0A0-ED2892D14DE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0825" y="3649663"/>
            <a:ext cx="609600" cy="57150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 type="stealth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093" name="Line 10">
            <a:extLst>
              <a:ext uri="{FF2B5EF4-FFF2-40B4-BE49-F238E27FC236}">
                <a16:creationId xmlns:a16="http://schemas.microsoft.com/office/drawing/2014/main" id="{B1C00D4D-7621-6B42-8BC0-C84CF3661B7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59625" y="3663950"/>
            <a:ext cx="581025" cy="557213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 type="stealth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094" name="Line 11">
            <a:extLst>
              <a:ext uri="{FF2B5EF4-FFF2-40B4-BE49-F238E27FC236}">
                <a16:creationId xmlns:a16="http://schemas.microsoft.com/office/drawing/2014/main" id="{0CA880E5-FD77-4C4A-8A0F-43F4B1D322C2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0825" y="4562475"/>
            <a:ext cx="457200" cy="57150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 type="stealth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095" name="Line 12">
            <a:extLst>
              <a:ext uri="{FF2B5EF4-FFF2-40B4-BE49-F238E27FC236}">
                <a16:creationId xmlns:a16="http://schemas.microsoft.com/office/drawing/2014/main" id="{04EE1B32-6390-AD44-A5C1-1C912B0AB55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92625" y="4562475"/>
            <a:ext cx="457200" cy="57150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 type="stealth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096" name="Line 14">
            <a:extLst>
              <a:ext uri="{FF2B5EF4-FFF2-40B4-BE49-F238E27FC236}">
                <a16:creationId xmlns:a16="http://schemas.microsoft.com/office/drawing/2014/main" id="{F31CDDEA-1CD4-C747-8FC3-10FB84699819}"/>
              </a:ext>
            </a:extLst>
          </p:cNvPr>
          <p:cNvSpPr>
            <a:spLocks noChangeShapeType="1"/>
          </p:cNvSpPr>
          <p:nvPr/>
        </p:nvSpPr>
        <p:spPr bwMode="auto">
          <a:xfrm>
            <a:off x="5421313" y="2481263"/>
            <a:ext cx="2271712" cy="827087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 type="stealth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097" name="Line 19">
            <a:extLst>
              <a:ext uri="{FF2B5EF4-FFF2-40B4-BE49-F238E27FC236}">
                <a16:creationId xmlns:a16="http://schemas.microsoft.com/office/drawing/2014/main" id="{5469A57F-7D60-F84B-9A92-1642DF3D646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46575" y="2624138"/>
            <a:ext cx="609600" cy="684212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 type="stealth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098" name="Line 22">
            <a:extLst>
              <a:ext uri="{FF2B5EF4-FFF2-40B4-BE49-F238E27FC236}">
                <a16:creationId xmlns:a16="http://schemas.microsoft.com/office/drawing/2014/main" id="{93B52398-AEB1-9748-B87C-3548B828117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16625" y="4562475"/>
            <a:ext cx="838200" cy="62865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 type="stealth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099" name="Line 23">
            <a:extLst>
              <a:ext uri="{FF2B5EF4-FFF2-40B4-BE49-F238E27FC236}">
                <a16:creationId xmlns:a16="http://schemas.microsoft.com/office/drawing/2014/main" id="{1E89DE1A-E9CA-7243-BBF5-657DBB9D0930}"/>
              </a:ext>
            </a:extLst>
          </p:cNvPr>
          <p:cNvSpPr>
            <a:spLocks noChangeShapeType="1"/>
          </p:cNvSpPr>
          <p:nvPr/>
        </p:nvSpPr>
        <p:spPr bwMode="auto">
          <a:xfrm>
            <a:off x="8074025" y="3649663"/>
            <a:ext cx="485775" cy="585787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 type="stealth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100" name="Rectangle 2">
            <a:extLst>
              <a:ext uri="{FF2B5EF4-FFF2-40B4-BE49-F238E27FC236}">
                <a16:creationId xmlns:a16="http://schemas.microsoft.com/office/drawing/2014/main" id="{E03E7B47-BCA2-354B-A19F-E9BBF169E4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Valid and Invalid Paths</a:t>
            </a:r>
          </a:p>
        </p:txBody>
      </p:sp>
      <p:sp>
        <p:nvSpPr>
          <p:cNvPr id="89101" name="Oval 4">
            <a:extLst>
              <a:ext uri="{FF2B5EF4-FFF2-40B4-BE49-F238E27FC236}">
                <a16:creationId xmlns:a16="http://schemas.microsoft.com/office/drawing/2014/main" id="{1AD1A7F5-7337-7543-8CE0-0C9DF792B4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8025" y="3251200"/>
            <a:ext cx="571500" cy="455613"/>
          </a:xfrm>
          <a:prstGeom prst="ellipse">
            <a:avLst/>
          </a:prstGeom>
          <a:solidFill>
            <a:srgbClr val="99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102" name="Oval 5">
            <a:extLst>
              <a:ext uri="{FF2B5EF4-FFF2-40B4-BE49-F238E27FC236}">
                <a16:creationId xmlns:a16="http://schemas.microsoft.com/office/drawing/2014/main" id="{665592B6-B0CC-0A4F-8220-B54119DB23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2425" y="4164013"/>
            <a:ext cx="571500" cy="449262"/>
          </a:xfrm>
          <a:prstGeom prst="ellipse">
            <a:avLst/>
          </a:prstGeom>
          <a:solidFill>
            <a:srgbClr val="99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103" name="Line 6">
            <a:extLst>
              <a:ext uri="{FF2B5EF4-FFF2-40B4-BE49-F238E27FC236}">
                <a16:creationId xmlns:a16="http://schemas.microsoft.com/office/drawing/2014/main" id="{E6A577FC-E157-F84E-8D7D-53E71FD8E4F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51588" y="3479800"/>
            <a:ext cx="1265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104" name="Oval 13">
            <a:extLst>
              <a:ext uri="{FF2B5EF4-FFF2-40B4-BE49-F238E27FC236}">
                <a16:creationId xmlns:a16="http://schemas.microsoft.com/office/drawing/2014/main" id="{17849C2B-A80A-6B42-8A3C-91D2E9075E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3625" y="2224088"/>
            <a:ext cx="571500" cy="455612"/>
          </a:xfrm>
          <a:prstGeom prst="ellipse">
            <a:avLst/>
          </a:prstGeom>
          <a:solidFill>
            <a:srgbClr val="99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105" name="Oval 15">
            <a:extLst>
              <a:ext uri="{FF2B5EF4-FFF2-40B4-BE49-F238E27FC236}">
                <a16:creationId xmlns:a16="http://schemas.microsoft.com/office/drawing/2014/main" id="{C281B765-7412-704C-AEE3-4675385562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3025" y="3251200"/>
            <a:ext cx="571500" cy="455613"/>
          </a:xfrm>
          <a:prstGeom prst="ellipse">
            <a:avLst/>
          </a:prstGeom>
          <a:solidFill>
            <a:srgbClr val="99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106" name="Oval 16">
            <a:extLst>
              <a:ext uri="{FF2B5EF4-FFF2-40B4-BE49-F238E27FC236}">
                <a16:creationId xmlns:a16="http://schemas.microsoft.com/office/drawing/2014/main" id="{D686BA9F-0E84-CC48-A53C-5FA4B7D5CC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3625" y="4164013"/>
            <a:ext cx="571500" cy="455612"/>
          </a:xfrm>
          <a:prstGeom prst="ellipse">
            <a:avLst/>
          </a:prstGeom>
          <a:solidFill>
            <a:srgbClr val="99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107" name="Oval 17">
            <a:extLst>
              <a:ext uri="{FF2B5EF4-FFF2-40B4-BE49-F238E27FC236}">
                <a16:creationId xmlns:a16="http://schemas.microsoft.com/office/drawing/2014/main" id="{0E1E2F28-8B2E-A946-B1F8-4949530EA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825" y="3251200"/>
            <a:ext cx="571500" cy="455613"/>
          </a:xfrm>
          <a:prstGeom prst="ellipse">
            <a:avLst/>
          </a:prstGeom>
          <a:solidFill>
            <a:srgbClr val="99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108" name="Line 18">
            <a:extLst>
              <a:ext uri="{FF2B5EF4-FFF2-40B4-BE49-F238E27FC236}">
                <a16:creationId xmlns:a16="http://schemas.microsoft.com/office/drawing/2014/main" id="{F5642E21-68F5-7743-B51C-D35A14C0AA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49888" y="4391025"/>
            <a:ext cx="12525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109" name="Oval 20">
            <a:extLst>
              <a:ext uri="{FF2B5EF4-FFF2-40B4-BE49-F238E27FC236}">
                <a16:creationId xmlns:a16="http://schemas.microsoft.com/office/drawing/2014/main" id="{D40C0CF1-988E-0E4C-AFC1-D2D28CC470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1625" y="5076825"/>
            <a:ext cx="571500" cy="455613"/>
          </a:xfrm>
          <a:prstGeom prst="ellipse">
            <a:avLst/>
          </a:prstGeom>
          <a:solidFill>
            <a:srgbClr val="99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110" name="Oval 21">
            <a:extLst>
              <a:ext uri="{FF2B5EF4-FFF2-40B4-BE49-F238E27FC236}">
                <a16:creationId xmlns:a16="http://schemas.microsoft.com/office/drawing/2014/main" id="{1C1A2360-541E-D34A-B03A-CF9DDFC877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9425" y="5133975"/>
            <a:ext cx="571500" cy="455613"/>
          </a:xfrm>
          <a:prstGeom prst="ellipse">
            <a:avLst/>
          </a:prstGeom>
          <a:solidFill>
            <a:srgbClr val="99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111" name="Oval 24">
            <a:extLst>
              <a:ext uri="{FF2B5EF4-FFF2-40B4-BE49-F238E27FC236}">
                <a16:creationId xmlns:a16="http://schemas.microsoft.com/office/drawing/2014/main" id="{D25D69E2-957E-C140-BF12-8FEE312438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8825" y="4221163"/>
            <a:ext cx="571500" cy="449262"/>
          </a:xfrm>
          <a:prstGeom prst="ellipse">
            <a:avLst/>
          </a:prstGeom>
          <a:solidFill>
            <a:srgbClr val="99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112" name="Text Box 25">
            <a:extLst>
              <a:ext uri="{FF2B5EF4-FFF2-40B4-BE49-F238E27FC236}">
                <a16:creationId xmlns:a16="http://schemas.microsoft.com/office/drawing/2014/main" id="{F4CE72EE-2E34-034A-9D3E-3A4D454504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5263" y="3265488"/>
            <a:ext cx="339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89113" name="Text Box 26">
            <a:extLst>
              <a:ext uri="{FF2B5EF4-FFF2-40B4-BE49-F238E27FC236}">
                <a16:creationId xmlns:a16="http://schemas.microsoft.com/office/drawing/2014/main" id="{DD06E0BC-1905-774D-8D34-F58BA279A8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4550" y="3251200"/>
            <a:ext cx="3397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89114" name="Text Box 27">
            <a:extLst>
              <a:ext uri="{FF2B5EF4-FFF2-40B4-BE49-F238E27FC236}">
                <a16:creationId xmlns:a16="http://schemas.microsoft.com/office/drawing/2014/main" id="{74BFE788-D3E6-0547-999E-C34C966139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0150" y="2209800"/>
            <a:ext cx="3397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89115" name="Text Box 28">
            <a:extLst>
              <a:ext uri="{FF2B5EF4-FFF2-40B4-BE49-F238E27FC236}">
                <a16:creationId xmlns:a16="http://schemas.microsoft.com/office/drawing/2014/main" id="{EBD3525D-DBE8-4B4F-9051-0C4F6720E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9513" y="4168775"/>
            <a:ext cx="349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</a:p>
        </p:txBody>
      </p:sp>
      <p:sp>
        <p:nvSpPr>
          <p:cNvPr id="89116" name="Text Box 29">
            <a:extLst>
              <a:ext uri="{FF2B5EF4-FFF2-40B4-BE49-F238E27FC236}">
                <a16:creationId xmlns:a16="http://schemas.microsoft.com/office/drawing/2014/main" id="{C13E79C9-CB3A-A54E-BA12-20CB52E60F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9700" y="3246438"/>
            <a:ext cx="339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89117" name="Text Box 30">
            <a:extLst>
              <a:ext uri="{FF2B5EF4-FFF2-40B4-BE49-F238E27FC236}">
                <a16:creationId xmlns:a16="http://schemas.microsoft.com/office/drawing/2014/main" id="{8ABDB293-1F41-A145-8562-CBDD357BC3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7363" y="4168775"/>
            <a:ext cx="3397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  <p:sp>
        <p:nvSpPr>
          <p:cNvPr id="89118" name="Text Box 31">
            <a:extLst>
              <a:ext uri="{FF2B5EF4-FFF2-40B4-BE49-F238E27FC236}">
                <a16:creationId xmlns:a16="http://schemas.microsoft.com/office/drawing/2014/main" id="{A2E7366A-D4B6-0D41-8221-BB6013EB60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89950" y="4206875"/>
            <a:ext cx="3397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sp>
        <p:nvSpPr>
          <p:cNvPr id="89119" name="Text Box 32">
            <a:extLst>
              <a:ext uri="{FF2B5EF4-FFF2-40B4-BE49-F238E27FC236}">
                <a16:creationId xmlns:a16="http://schemas.microsoft.com/office/drawing/2014/main" id="{09A7B223-08B9-C44D-8097-226D39A4A4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5925" y="5091113"/>
            <a:ext cx="339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</a:p>
        </p:txBody>
      </p:sp>
      <p:sp>
        <p:nvSpPr>
          <p:cNvPr id="89120" name="Text Box 33">
            <a:extLst>
              <a:ext uri="{FF2B5EF4-FFF2-40B4-BE49-F238E27FC236}">
                <a16:creationId xmlns:a16="http://schemas.microsoft.com/office/drawing/2014/main" id="{562B4269-5140-9645-A996-B40BCED79D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6425" y="5129213"/>
            <a:ext cx="339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89121" name="Line 34">
            <a:extLst>
              <a:ext uri="{FF2B5EF4-FFF2-40B4-BE49-F238E27FC236}">
                <a16:creationId xmlns:a16="http://schemas.microsoft.com/office/drawing/2014/main" id="{43457F76-A7B9-0047-81ED-51D7CBD7CBA6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538" y="4821238"/>
            <a:ext cx="6572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122" name="Line 35">
            <a:extLst>
              <a:ext uri="{FF2B5EF4-FFF2-40B4-BE49-F238E27FC236}">
                <a16:creationId xmlns:a16="http://schemas.microsoft.com/office/drawing/2014/main" id="{FA2AE5B7-DCD5-7748-A20B-57FDBC7B90A7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538" y="5281613"/>
            <a:ext cx="6572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123" name="Text Box 36">
            <a:extLst>
              <a:ext uri="{FF2B5EF4-FFF2-40B4-BE49-F238E27FC236}">
                <a16:creationId xmlns:a16="http://schemas.microsoft.com/office/drawing/2014/main" id="{4A31441D-F416-404F-ADC8-90BCA349C9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1425" y="4572000"/>
            <a:ext cx="21875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Provider-Customer</a:t>
            </a:r>
          </a:p>
        </p:txBody>
      </p:sp>
      <p:sp>
        <p:nvSpPr>
          <p:cNvPr id="89124" name="Text Box 37">
            <a:extLst>
              <a:ext uri="{FF2B5EF4-FFF2-40B4-BE49-F238E27FC236}">
                <a16:creationId xmlns:a16="http://schemas.microsoft.com/office/drawing/2014/main" id="{F9ACAE50-15D4-1A4D-9045-38D39A5532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3813" y="5010150"/>
            <a:ext cx="12239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Peer-Peer</a:t>
            </a:r>
          </a:p>
        </p:txBody>
      </p:sp>
      <p:sp>
        <p:nvSpPr>
          <p:cNvPr id="298023" name="Text Box 39">
            <a:extLst>
              <a:ext uri="{FF2B5EF4-FFF2-40B4-BE49-F238E27FC236}">
                <a16:creationId xmlns:a16="http://schemas.microsoft.com/office/drawing/2014/main" id="{C7C94F24-9DBA-C94D-9F27-2CC38CAB9C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138" y="1219200"/>
            <a:ext cx="1922462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Path 1 2 d</a:t>
            </a:r>
          </a:p>
          <a:p>
            <a:pPr algn="l" eaLnBrk="1" hangingPunct="1"/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Path 7 d</a:t>
            </a:r>
          </a:p>
          <a:p>
            <a:pPr algn="l" eaLnBrk="1" hangingPunct="1"/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Path 5 8 d</a:t>
            </a:r>
          </a:p>
          <a:p>
            <a:pPr algn="l" eaLnBrk="1" hangingPunct="1"/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Path </a:t>
            </a: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6 4 3 d</a:t>
            </a:r>
          </a:p>
          <a:p>
            <a:pPr algn="l" eaLnBrk="1" hangingPunct="1"/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Path 8 5 d</a:t>
            </a:r>
          </a:p>
          <a:p>
            <a:pPr algn="l" eaLnBrk="1" hangingPunct="1"/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Path 6 5 d</a:t>
            </a:r>
          </a:p>
          <a:p>
            <a:pPr algn="l" eaLnBrk="1" hangingPunct="1"/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Path 1 4 3 d</a:t>
            </a:r>
          </a:p>
          <a:p>
            <a:pPr algn="l" eaLnBrk="1" hangingPunct="1"/>
            <a:endParaRPr lang="en-US" alt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8024" name="Freeform 40">
            <a:extLst>
              <a:ext uri="{FF2B5EF4-FFF2-40B4-BE49-F238E27FC236}">
                <a16:creationId xmlns:a16="http://schemas.microsoft.com/office/drawing/2014/main" id="{69F6A5F9-ECDB-BF4D-8A8B-5DEAF6E1F27A}"/>
              </a:ext>
            </a:extLst>
          </p:cNvPr>
          <p:cNvSpPr>
            <a:spLocks/>
          </p:cNvSpPr>
          <p:nvPr/>
        </p:nvSpPr>
        <p:spPr bwMode="auto">
          <a:xfrm>
            <a:off x="4525963" y="2824163"/>
            <a:ext cx="582612" cy="1228725"/>
          </a:xfrm>
          <a:custGeom>
            <a:avLst/>
            <a:gdLst>
              <a:gd name="T0" fmla="*/ 2147483647 w 367"/>
              <a:gd name="T1" fmla="*/ 0 h 774"/>
              <a:gd name="T2" fmla="*/ 2147483647 w 367"/>
              <a:gd name="T3" fmla="*/ 2147483647 h 774"/>
              <a:gd name="T4" fmla="*/ 2147483647 w 367"/>
              <a:gd name="T5" fmla="*/ 2147483647 h 774"/>
              <a:gd name="T6" fmla="*/ 0 60000 65536"/>
              <a:gd name="T7" fmla="*/ 0 60000 65536"/>
              <a:gd name="T8" fmla="*/ 0 60000 65536"/>
              <a:gd name="T9" fmla="*/ 0 w 367"/>
              <a:gd name="T10" fmla="*/ 0 h 774"/>
              <a:gd name="T11" fmla="*/ 367 w 367"/>
              <a:gd name="T12" fmla="*/ 774 h 77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7" h="774">
                <a:moveTo>
                  <a:pt x="367" y="0"/>
                </a:moveTo>
                <a:cubicBezTo>
                  <a:pt x="187" y="153"/>
                  <a:pt x="8" y="307"/>
                  <a:pt x="4" y="436"/>
                </a:cubicBezTo>
                <a:cubicBezTo>
                  <a:pt x="0" y="565"/>
                  <a:pt x="171" y="669"/>
                  <a:pt x="343" y="774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8025" name="Line 41">
            <a:extLst>
              <a:ext uri="{FF2B5EF4-FFF2-40B4-BE49-F238E27FC236}">
                <a16:creationId xmlns:a16="http://schemas.microsoft.com/office/drawing/2014/main" id="{9303087E-D5A9-B845-969A-A056A161ED4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86238" y="4376738"/>
            <a:ext cx="614362" cy="72866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28" name="Line 44">
            <a:extLst>
              <a:ext uri="{FF2B5EF4-FFF2-40B4-BE49-F238E27FC236}">
                <a16:creationId xmlns:a16="http://schemas.microsoft.com/office/drawing/2014/main" id="{B81D37D3-ABA1-D246-84E4-B52413A972D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59638" y="4398963"/>
            <a:ext cx="11144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129" name="Slide Number Placeholder 3">
            <a:extLst>
              <a:ext uri="{FF2B5EF4-FFF2-40B4-BE49-F238E27FC236}">
                <a16:creationId xmlns:a16="http://schemas.microsoft.com/office/drawing/2014/main" id="{824FF13C-27C0-324D-8BC0-E53BEDC2B6A6}"/>
              </a:ext>
            </a:extLst>
          </p:cNvPr>
          <p:cNvSpPr txBox="1">
            <a:spLocks/>
          </p:cNvSpPr>
          <p:nvPr/>
        </p:nvSpPr>
        <p:spPr bwMode="auto">
          <a:xfrm>
            <a:off x="6781800" y="64166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61CBE906-E99F-BC40-944C-C60DA5EA7AD6}" type="slidenum">
              <a:rPr lang="en-US" altLang="en-US" sz="1400">
                <a:latin typeface="Calibri" panose="020F0502020204030204" pitchFamily="34" charset="0"/>
                <a:cs typeface="Calibri" panose="020F0502020204030204" pitchFamily="34" charset="0"/>
              </a:rPr>
              <a:pPr algn="r" eaLnBrk="1" hangingPunct="1"/>
              <a:t>7</a:t>
            </a:fld>
            <a:endParaRPr lang="en-US" alt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445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8024" grpId="0" animBg="1"/>
      <p:bldP spid="2980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Line 7">
            <a:extLst>
              <a:ext uri="{FF2B5EF4-FFF2-40B4-BE49-F238E27FC236}">
                <a16:creationId xmlns:a16="http://schemas.microsoft.com/office/drawing/2014/main" id="{6DA3D790-9294-7645-9A5F-92ABBB54BC32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0825" y="2624138"/>
            <a:ext cx="609600" cy="684212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 type="stealth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091" name="Line 8">
            <a:extLst>
              <a:ext uri="{FF2B5EF4-FFF2-40B4-BE49-F238E27FC236}">
                <a16:creationId xmlns:a16="http://schemas.microsoft.com/office/drawing/2014/main" id="{FB24D0F9-BBE9-C34C-91B2-9853C372003A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4025" y="3706813"/>
            <a:ext cx="685800" cy="51435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 type="stealth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092" name="Line 9">
            <a:extLst>
              <a:ext uri="{FF2B5EF4-FFF2-40B4-BE49-F238E27FC236}">
                <a16:creationId xmlns:a16="http://schemas.microsoft.com/office/drawing/2014/main" id="{BC365FF4-C756-0E46-A0A0-ED2892D14DE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0825" y="3649663"/>
            <a:ext cx="609600" cy="57150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 type="stealth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093" name="Line 10">
            <a:extLst>
              <a:ext uri="{FF2B5EF4-FFF2-40B4-BE49-F238E27FC236}">
                <a16:creationId xmlns:a16="http://schemas.microsoft.com/office/drawing/2014/main" id="{B1C00D4D-7621-6B42-8BC0-C84CF3661B7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59625" y="3663950"/>
            <a:ext cx="581025" cy="557213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 type="stealth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094" name="Line 11">
            <a:extLst>
              <a:ext uri="{FF2B5EF4-FFF2-40B4-BE49-F238E27FC236}">
                <a16:creationId xmlns:a16="http://schemas.microsoft.com/office/drawing/2014/main" id="{0CA880E5-FD77-4C4A-8A0F-43F4B1D322C2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0825" y="4562475"/>
            <a:ext cx="457200" cy="57150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 type="stealth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095" name="Line 12">
            <a:extLst>
              <a:ext uri="{FF2B5EF4-FFF2-40B4-BE49-F238E27FC236}">
                <a16:creationId xmlns:a16="http://schemas.microsoft.com/office/drawing/2014/main" id="{04EE1B32-6390-AD44-A5C1-1C912B0AB55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92625" y="4562475"/>
            <a:ext cx="457200" cy="57150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 type="stealth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096" name="Line 14">
            <a:extLst>
              <a:ext uri="{FF2B5EF4-FFF2-40B4-BE49-F238E27FC236}">
                <a16:creationId xmlns:a16="http://schemas.microsoft.com/office/drawing/2014/main" id="{F31CDDEA-1CD4-C747-8FC3-10FB84699819}"/>
              </a:ext>
            </a:extLst>
          </p:cNvPr>
          <p:cNvSpPr>
            <a:spLocks noChangeShapeType="1"/>
          </p:cNvSpPr>
          <p:nvPr/>
        </p:nvSpPr>
        <p:spPr bwMode="auto">
          <a:xfrm>
            <a:off x="5421313" y="2481263"/>
            <a:ext cx="2271712" cy="827087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 type="stealth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097" name="Line 19">
            <a:extLst>
              <a:ext uri="{FF2B5EF4-FFF2-40B4-BE49-F238E27FC236}">
                <a16:creationId xmlns:a16="http://schemas.microsoft.com/office/drawing/2014/main" id="{5469A57F-7D60-F84B-9A92-1642DF3D646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46575" y="2624138"/>
            <a:ext cx="609600" cy="684212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 type="stealth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098" name="Line 22">
            <a:extLst>
              <a:ext uri="{FF2B5EF4-FFF2-40B4-BE49-F238E27FC236}">
                <a16:creationId xmlns:a16="http://schemas.microsoft.com/office/drawing/2014/main" id="{93B52398-AEB1-9748-B87C-3548B828117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16625" y="4562475"/>
            <a:ext cx="838200" cy="62865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 type="stealth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099" name="Line 23">
            <a:extLst>
              <a:ext uri="{FF2B5EF4-FFF2-40B4-BE49-F238E27FC236}">
                <a16:creationId xmlns:a16="http://schemas.microsoft.com/office/drawing/2014/main" id="{1E89DE1A-E9CA-7243-BBF5-657DBB9D0930}"/>
              </a:ext>
            </a:extLst>
          </p:cNvPr>
          <p:cNvSpPr>
            <a:spLocks noChangeShapeType="1"/>
          </p:cNvSpPr>
          <p:nvPr/>
        </p:nvSpPr>
        <p:spPr bwMode="auto">
          <a:xfrm>
            <a:off x="8074025" y="3649663"/>
            <a:ext cx="485775" cy="585787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 type="stealth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100" name="Rectangle 2">
            <a:extLst>
              <a:ext uri="{FF2B5EF4-FFF2-40B4-BE49-F238E27FC236}">
                <a16:creationId xmlns:a16="http://schemas.microsoft.com/office/drawing/2014/main" id="{E03E7B47-BCA2-354B-A19F-E9BBF169E4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Valid and Invalid Paths</a:t>
            </a:r>
          </a:p>
        </p:txBody>
      </p:sp>
      <p:sp>
        <p:nvSpPr>
          <p:cNvPr id="89101" name="Oval 4">
            <a:extLst>
              <a:ext uri="{FF2B5EF4-FFF2-40B4-BE49-F238E27FC236}">
                <a16:creationId xmlns:a16="http://schemas.microsoft.com/office/drawing/2014/main" id="{1AD1A7F5-7337-7543-8CE0-0C9DF792B4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8025" y="3251200"/>
            <a:ext cx="571500" cy="455613"/>
          </a:xfrm>
          <a:prstGeom prst="ellipse">
            <a:avLst/>
          </a:prstGeom>
          <a:solidFill>
            <a:srgbClr val="99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102" name="Oval 5">
            <a:extLst>
              <a:ext uri="{FF2B5EF4-FFF2-40B4-BE49-F238E27FC236}">
                <a16:creationId xmlns:a16="http://schemas.microsoft.com/office/drawing/2014/main" id="{665592B6-B0CC-0A4F-8220-B54119DB23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2425" y="4164013"/>
            <a:ext cx="571500" cy="449262"/>
          </a:xfrm>
          <a:prstGeom prst="ellipse">
            <a:avLst/>
          </a:prstGeom>
          <a:solidFill>
            <a:srgbClr val="99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103" name="Line 6">
            <a:extLst>
              <a:ext uri="{FF2B5EF4-FFF2-40B4-BE49-F238E27FC236}">
                <a16:creationId xmlns:a16="http://schemas.microsoft.com/office/drawing/2014/main" id="{E6A577FC-E157-F84E-8D7D-53E71FD8E4F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51588" y="3479800"/>
            <a:ext cx="1265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104" name="Oval 13">
            <a:extLst>
              <a:ext uri="{FF2B5EF4-FFF2-40B4-BE49-F238E27FC236}">
                <a16:creationId xmlns:a16="http://schemas.microsoft.com/office/drawing/2014/main" id="{17849C2B-A80A-6B42-8A3C-91D2E9075E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3625" y="2224088"/>
            <a:ext cx="571500" cy="455612"/>
          </a:xfrm>
          <a:prstGeom prst="ellipse">
            <a:avLst/>
          </a:prstGeom>
          <a:solidFill>
            <a:srgbClr val="99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105" name="Oval 15">
            <a:extLst>
              <a:ext uri="{FF2B5EF4-FFF2-40B4-BE49-F238E27FC236}">
                <a16:creationId xmlns:a16="http://schemas.microsoft.com/office/drawing/2014/main" id="{C281B765-7412-704C-AEE3-4675385562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3025" y="3251200"/>
            <a:ext cx="571500" cy="455613"/>
          </a:xfrm>
          <a:prstGeom prst="ellipse">
            <a:avLst/>
          </a:prstGeom>
          <a:solidFill>
            <a:srgbClr val="99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106" name="Oval 16">
            <a:extLst>
              <a:ext uri="{FF2B5EF4-FFF2-40B4-BE49-F238E27FC236}">
                <a16:creationId xmlns:a16="http://schemas.microsoft.com/office/drawing/2014/main" id="{D686BA9F-0E84-CC48-A53C-5FA4B7D5CC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3625" y="4164013"/>
            <a:ext cx="571500" cy="455612"/>
          </a:xfrm>
          <a:prstGeom prst="ellipse">
            <a:avLst/>
          </a:prstGeom>
          <a:solidFill>
            <a:srgbClr val="99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107" name="Oval 17">
            <a:extLst>
              <a:ext uri="{FF2B5EF4-FFF2-40B4-BE49-F238E27FC236}">
                <a16:creationId xmlns:a16="http://schemas.microsoft.com/office/drawing/2014/main" id="{0E1E2F28-8B2E-A946-B1F8-4949530EA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825" y="3251200"/>
            <a:ext cx="571500" cy="455613"/>
          </a:xfrm>
          <a:prstGeom prst="ellipse">
            <a:avLst/>
          </a:prstGeom>
          <a:solidFill>
            <a:srgbClr val="99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108" name="Line 18">
            <a:extLst>
              <a:ext uri="{FF2B5EF4-FFF2-40B4-BE49-F238E27FC236}">
                <a16:creationId xmlns:a16="http://schemas.microsoft.com/office/drawing/2014/main" id="{F5642E21-68F5-7743-B51C-D35A14C0AA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49888" y="4391025"/>
            <a:ext cx="12525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109" name="Oval 20">
            <a:extLst>
              <a:ext uri="{FF2B5EF4-FFF2-40B4-BE49-F238E27FC236}">
                <a16:creationId xmlns:a16="http://schemas.microsoft.com/office/drawing/2014/main" id="{D40C0CF1-988E-0E4C-AFC1-D2D28CC470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1625" y="5076825"/>
            <a:ext cx="571500" cy="455613"/>
          </a:xfrm>
          <a:prstGeom prst="ellipse">
            <a:avLst/>
          </a:prstGeom>
          <a:solidFill>
            <a:srgbClr val="99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110" name="Oval 21">
            <a:extLst>
              <a:ext uri="{FF2B5EF4-FFF2-40B4-BE49-F238E27FC236}">
                <a16:creationId xmlns:a16="http://schemas.microsoft.com/office/drawing/2014/main" id="{1C1A2360-541E-D34A-B03A-CF9DDFC877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9425" y="5133975"/>
            <a:ext cx="571500" cy="455613"/>
          </a:xfrm>
          <a:prstGeom prst="ellipse">
            <a:avLst/>
          </a:prstGeom>
          <a:solidFill>
            <a:srgbClr val="99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111" name="Oval 24">
            <a:extLst>
              <a:ext uri="{FF2B5EF4-FFF2-40B4-BE49-F238E27FC236}">
                <a16:creationId xmlns:a16="http://schemas.microsoft.com/office/drawing/2014/main" id="{D25D69E2-957E-C140-BF12-8FEE312438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8825" y="4221163"/>
            <a:ext cx="571500" cy="449262"/>
          </a:xfrm>
          <a:prstGeom prst="ellipse">
            <a:avLst/>
          </a:prstGeom>
          <a:solidFill>
            <a:srgbClr val="99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112" name="Text Box 25">
            <a:extLst>
              <a:ext uri="{FF2B5EF4-FFF2-40B4-BE49-F238E27FC236}">
                <a16:creationId xmlns:a16="http://schemas.microsoft.com/office/drawing/2014/main" id="{F4CE72EE-2E34-034A-9D3E-3A4D454504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5263" y="3265488"/>
            <a:ext cx="339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89113" name="Text Box 26">
            <a:extLst>
              <a:ext uri="{FF2B5EF4-FFF2-40B4-BE49-F238E27FC236}">
                <a16:creationId xmlns:a16="http://schemas.microsoft.com/office/drawing/2014/main" id="{DD06E0BC-1905-774D-8D34-F58BA279A8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4550" y="3251200"/>
            <a:ext cx="3397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89114" name="Text Box 27">
            <a:extLst>
              <a:ext uri="{FF2B5EF4-FFF2-40B4-BE49-F238E27FC236}">
                <a16:creationId xmlns:a16="http://schemas.microsoft.com/office/drawing/2014/main" id="{74BFE788-D3E6-0547-999E-C34C966139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0150" y="2209800"/>
            <a:ext cx="3397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89115" name="Text Box 28">
            <a:extLst>
              <a:ext uri="{FF2B5EF4-FFF2-40B4-BE49-F238E27FC236}">
                <a16:creationId xmlns:a16="http://schemas.microsoft.com/office/drawing/2014/main" id="{EBD3525D-DBE8-4B4F-9051-0C4F6720E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9513" y="4168775"/>
            <a:ext cx="349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</a:p>
        </p:txBody>
      </p:sp>
      <p:sp>
        <p:nvSpPr>
          <p:cNvPr id="89116" name="Text Box 29">
            <a:extLst>
              <a:ext uri="{FF2B5EF4-FFF2-40B4-BE49-F238E27FC236}">
                <a16:creationId xmlns:a16="http://schemas.microsoft.com/office/drawing/2014/main" id="{C13E79C9-CB3A-A54E-BA12-20CB52E60F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9700" y="3246438"/>
            <a:ext cx="339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89117" name="Text Box 30">
            <a:extLst>
              <a:ext uri="{FF2B5EF4-FFF2-40B4-BE49-F238E27FC236}">
                <a16:creationId xmlns:a16="http://schemas.microsoft.com/office/drawing/2014/main" id="{8ABDB293-1F41-A145-8562-CBDD357BC3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7363" y="4168775"/>
            <a:ext cx="3397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  <p:sp>
        <p:nvSpPr>
          <p:cNvPr id="89118" name="Text Box 31">
            <a:extLst>
              <a:ext uri="{FF2B5EF4-FFF2-40B4-BE49-F238E27FC236}">
                <a16:creationId xmlns:a16="http://schemas.microsoft.com/office/drawing/2014/main" id="{A2E7366A-D4B6-0D41-8221-BB6013EB60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89950" y="4206875"/>
            <a:ext cx="3397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sp>
        <p:nvSpPr>
          <p:cNvPr id="89119" name="Text Box 32">
            <a:extLst>
              <a:ext uri="{FF2B5EF4-FFF2-40B4-BE49-F238E27FC236}">
                <a16:creationId xmlns:a16="http://schemas.microsoft.com/office/drawing/2014/main" id="{09A7B223-08B9-C44D-8097-226D39A4A4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5925" y="5091113"/>
            <a:ext cx="339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</a:p>
        </p:txBody>
      </p:sp>
      <p:sp>
        <p:nvSpPr>
          <p:cNvPr id="89120" name="Text Box 33">
            <a:extLst>
              <a:ext uri="{FF2B5EF4-FFF2-40B4-BE49-F238E27FC236}">
                <a16:creationId xmlns:a16="http://schemas.microsoft.com/office/drawing/2014/main" id="{562B4269-5140-9645-A996-B40BCED79D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6425" y="5129213"/>
            <a:ext cx="339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89121" name="Line 34">
            <a:extLst>
              <a:ext uri="{FF2B5EF4-FFF2-40B4-BE49-F238E27FC236}">
                <a16:creationId xmlns:a16="http://schemas.microsoft.com/office/drawing/2014/main" id="{43457F76-A7B9-0047-81ED-51D7CBD7CBA6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538" y="4821238"/>
            <a:ext cx="6572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122" name="Line 35">
            <a:extLst>
              <a:ext uri="{FF2B5EF4-FFF2-40B4-BE49-F238E27FC236}">
                <a16:creationId xmlns:a16="http://schemas.microsoft.com/office/drawing/2014/main" id="{FA2AE5B7-DCD5-7748-A20B-57FDBC7B90A7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538" y="5281613"/>
            <a:ext cx="6572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123" name="Text Box 36">
            <a:extLst>
              <a:ext uri="{FF2B5EF4-FFF2-40B4-BE49-F238E27FC236}">
                <a16:creationId xmlns:a16="http://schemas.microsoft.com/office/drawing/2014/main" id="{4A31441D-F416-404F-ADC8-90BCA349C9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1425" y="4572000"/>
            <a:ext cx="21875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Provider-Customer</a:t>
            </a:r>
          </a:p>
        </p:txBody>
      </p:sp>
      <p:sp>
        <p:nvSpPr>
          <p:cNvPr id="89124" name="Text Box 37">
            <a:extLst>
              <a:ext uri="{FF2B5EF4-FFF2-40B4-BE49-F238E27FC236}">
                <a16:creationId xmlns:a16="http://schemas.microsoft.com/office/drawing/2014/main" id="{F9ACAE50-15D4-1A4D-9045-38D39A5532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3813" y="5010150"/>
            <a:ext cx="12239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Peer-Peer</a:t>
            </a:r>
          </a:p>
        </p:txBody>
      </p:sp>
      <p:sp>
        <p:nvSpPr>
          <p:cNvPr id="298023" name="Text Box 39">
            <a:extLst>
              <a:ext uri="{FF2B5EF4-FFF2-40B4-BE49-F238E27FC236}">
                <a16:creationId xmlns:a16="http://schemas.microsoft.com/office/drawing/2014/main" id="{C7C94F24-9DBA-C94D-9F27-2CC38CAB9C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138" y="1219200"/>
            <a:ext cx="1922462" cy="3016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Path 1 2 d</a:t>
            </a:r>
          </a:p>
          <a:p>
            <a:pPr algn="l" eaLnBrk="1" hangingPunct="1"/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Path 7 d</a:t>
            </a:r>
          </a:p>
          <a:p>
            <a:pPr algn="l" eaLnBrk="1" hangingPunct="1"/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Path 5 8 d</a:t>
            </a:r>
          </a:p>
          <a:p>
            <a:pPr algn="l" eaLnBrk="1" hangingPunct="1"/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Path </a:t>
            </a: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6 4 3 d</a:t>
            </a:r>
          </a:p>
          <a:p>
            <a:pPr algn="l" eaLnBrk="1" hangingPunct="1"/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Path 8 5 d</a:t>
            </a:r>
          </a:p>
          <a:p>
            <a:pPr algn="l" eaLnBrk="1" hangingPunct="1"/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Path 6 5 d</a:t>
            </a:r>
          </a:p>
          <a:p>
            <a:pPr algn="l" eaLnBrk="1" hangingPunct="1"/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Path 1 4 3 d</a:t>
            </a:r>
          </a:p>
        </p:txBody>
      </p:sp>
      <p:sp>
        <p:nvSpPr>
          <p:cNvPr id="298024" name="Freeform 40">
            <a:extLst>
              <a:ext uri="{FF2B5EF4-FFF2-40B4-BE49-F238E27FC236}">
                <a16:creationId xmlns:a16="http://schemas.microsoft.com/office/drawing/2014/main" id="{69F6A5F9-ECDB-BF4D-8A8B-5DEAF6E1F27A}"/>
              </a:ext>
            </a:extLst>
          </p:cNvPr>
          <p:cNvSpPr>
            <a:spLocks/>
          </p:cNvSpPr>
          <p:nvPr/>
        </p:nvSpPr>
        <p:spPr bwMode="auto">
          <a:xfrm>
            <a:off x="4525963" y="2824163"/>
            <a:ext cx="582612" cy="1228725"/>
          </a:xfrm>
          <a:custGeom>
            <a:avLst/>
            <a:gdLst>
              <a:gd name="T0" fmla="*/ 2147483647 w 367"/>
              <a:gd name="T1" fmla="*/ 0 h 774"/>
              <a:gd name="T2" fmla="*/ 2147483647 w 367"/>
              <a:gd name="T3" fmla="*/ 2147483647 h 774"/>
              <a:gd name="T4" fmla="*/ 2147483647 w 367"/>
              <a:gd name="T5" fmla="*/ 2147483647 h 774"/>
              <a:gd name="T6" fmla="*/ 0 60000 65536"/>
              <a:gd name="T7" fmla="*/ 0 60000 65536"/>
              <a:gd name="T8" fmla="*/ 0 60000 65536"/>
              <a:gd name="T9" fmla="*/ 0 w 367"/>
              <a:gd name="T10" fmla="*/ 0 h 774"/>
              <a:gd name="T11" fmla="*/ 367 w 367"/>
              <a:gd name="T12" fmla="*/ 774 h 77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7" h="774">
                <a:moveTo>
                  <a:pt x="367" y="0"/>
                </a:moveTo>
                <a:cubicBezTo>
                  <a:pt x="187" y="153"/>
                  <a:pt x="8" y="307"/>
                  <a:pt x="4" y="436"/>
                </a:cubicBezTo>
                <a:cubicBezTo>
                  <a:pt x="0" y="565"/>
                  <a:pt x="171" y="669"/>
                  <a:pt x="343" y="774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8025" name="Line 41">
            <a:extLst>
              <a:ext uri="{FF2B5EF4-FFF2-40B4-BE49-F238E27FC236}">
                <a16:creationId xmlns:a16="http://schemas.microsoft.com/office/drawing/2014/main" id="{9303087E-D5A9-B845-969A-A056A161ED4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86238" y="4376738"/>
            <a:ext cx="614362" cy="72866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28" name="Line 44">
            <a:extLst>
              <a:ext uri="{FF2B5EF4-FFF2-40B4-BE49-F238E27FC236}">
                <a16:creationId xmlns:a16="http://schemas.microsoft.com/office/drawing/2014/main" id="{B81D37D3-ABA1-D246-84E4-B52413A972D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59638" y="4398963"/>
            <a:ext cx="11144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129" name="Slide Number Placeholder 3">
            <a:extLst>
              <a:ext uri="{FF2B5EF4-FFF2-40B4-BE49-F238E27FC236}">
                <a16:creationId xmlns:a16="http://schemas.microsoft.com/office/drawing/2014/main" id="{824FF13C-27C0-324D-8BC0-E53BEDC2B6A6}"/>
              </a:ext>
            </a:extLst>
          </p:cNvPr>
          <p:cNvSpPr txBox="1">
            <a:spLocks/>
          </p:cNvSpPr>
          <p:nvPr/>
        </p:nvSpPr>
        <p:spPr bwMode="auto">
          <a:xfrm>
            <a:off x="6781800" y="64166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61CBE906-E99F-BC40-944C-C60DA5EA7AD6}" type="slidenum">
              <a:rPr lang="en-US" altLang="en-US" sz="1400">
                <a:latin typeface="Calibri" panose="020F0502020204030204" pitchFamily="34" charset="0"/>
                <a:cs typeface="Calibri" panose="020F0502020204030204" pitchFamily="34" charset="0"/>
              </a:rPr>
              <a:pPr algn="r" eaLnBrk="1" hangingPunct="1"/>
              <a:t>8</a:t>
            </a:fld>
            <a:endParaRPr lang="en-US" alt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130" name="TextBox 48">
            <a:extLst>
              <a:ext uri="{FF2B5EF4-FFF2-40B4-BE49-F238E27FC236}">
                <a16:creationId xmlns:a16="http://schemas.microsoft.com/office/drawing/2014/main" id="{BDF44FF7-0E37-CF44-8B7A-8CF99F0BA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4421" y="1447800"/>
            <a:ext cx="313290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Y)  Valid   M) Invalid</a:t>
            </a:r>
          </a:p>
        </p:txBody>
      </p:sp>
      <p:sp>
        <p:nvSpPr>
          <p:cNvPr id="43" name="Text Box 39">
            <a:extLst>
              <a:ext uri="{FF2B5EF4-FFF2-40B4-BE49-F238E27FC236}">
                <a16:creationId xmlns:a16="http://schemas.microsoft.com/office/drawing/2014/main" id="{9AE94995-D73D-CC40-97A3-E17F9838EA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4930" y="1204702"/>
            <a:ext cx="1922462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en-US" sz="27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Valid</a:t>
            </a:r>
          </a:p>
          <a:p>
            <a:pPr algn="l" eaLnBrk="1" hangingPunct="1"/>
            <a:r>
              <a:rPr lang="en-US" altLang="en-US" sz="27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Valid</a:t>
            </a:r>
          </a:p>
          <a:p>
            <a:pPr algn="l" eaLnBrk="1" hangingPunct="1"/>
            <a:r>
              <a:rPr lang="en-US" altLang="en-US" sz="27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Invalid</a:t>
            </a:r>
          </a:p>
          <a:p>
            <a:pPr algn="l" eaLnBrk="1" hangingPunct="1"/>
            <a:r>
              <a:rPr lang="en-US" altLang="en-US" sz="27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Valid</a:t>
            </a:r>
          </a:p>
          <a:p>
            <a:pPr algn="l" eaLnBrk="1" hangingPunct="1"/>
            <a:r>
              <a:rPr lang="en-US" altLang="en-US" sz="27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Valid</a:t>
            </a:r>
          </a:p>
          <a:p>
            <a:pPr algn="l" eaLnBrk="1" hangingPunct="1"/>
            <a:r>
              <a:rPr lang="en-US" altLang="en-US" sz="27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Invalid</a:t>
            </a:r>
          </a:p>
          <a:p>
            <a:pPr algn="l" eaLnBrk="1" hangingPunct="1"/>
            <a:r>
              <a:rPr lang="en-US" altLang="en-US" sz="27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Invalid </a:t>
            </a:r>
          </a:p>
        </p:txBody>
      </p:sp>
    </p:spTree>
    <p:extLst>
      <p:ext uri="{BB962C8B-B14F-4D97-AF65-F5344CB8AC3E}">
        <p14:creationId xmlns:p14="http://schemas.microsoft.com/office/powerpoint/2010/main" val="3281660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8A825572-7047-7B4E-80EF-299BD5C98A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Valid and Invalid Paths</a:t>
            </a:r>
          </a:p>
        </p:txBody>
      </p:sp>
      <p:sp>
        <p:nvSpPr>
          <p:cNvPr id="91139" name="Oval 4">
            <a:extLst>
              <a:ext uri="{FF2B5EF4-FFF2-40B4-BE49-F238E27FC236}">
                <a16:creationId xmlns:a16="http://schemas.microsoft.com/office/drawing/2014/main" id="{6F4418F0-1D07-3441-8AA1-EDBFD5CBA0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8025" y="3251200"/>
            <a:ext cx="571500" cy="455613"/>
          </a:xfrm>
          <a:prstGeom prst="ellipse">
            <a:avLst/>
          </a:prstGeom>
          <a:solidFill>
            <a:srgbClr val="99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1140" name="Oval 5">
            <a:extLst>
              <a:ext uri="{FF2B5EF4-FFF2-40B4-BE49-F238E27FC236}">
                <a16:creationId xmlns:a16="http://schemas.microsoft.com/office/drawing/2014/main" id="{66D13ADD-5C8D-7B4C-9C8A-1A537C1DD6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2425" y="4164013"/>
            <a:ext cx="571500" cy="449262"/>
          </a:xfrm>
          <a:prstGeom prst="ellipse">
            <a:avLst/>
          </a:prstGeom>
          <a:solidFill>
            <a:srgbClr val="99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1141" name="Line 6">
            <a:extLst>
              <a:ext uri="{FF2B5EF4-FFF2-40B4-BE49-F238E27FC236}">
                <a16:creationId xmlns:a16="http://schemas.microsoft.com/office/drawing/2014/main" id="{A4DCAB46-3946-634C-82CA-CEABC562BE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51588" y="3479800"/>
            <a:ext cx="1265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142" name="Line 7">
            <a:extLst>
              <a:ext uri="{FF2B5EF4-FFF2-40B4-BE49-F238E27FC236}">
                <a16:creationId xmlns:a16="http://schemas.microsoft.com/office/drawing/2014/main" id="{366A0B5D-42D2-BE4E-A8B7-E23A3A19B1DB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0825" y="2624138"/>
            <a:ext cx="609600" cy="6842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143" name="Line 8">
            <a:extLst>
              <a:ext uri="{FF2B5EF4-FFF2-40B4-BE49-F238E27FC236}">
                <a16:creationId xmlns:a16="http://schemas.microsoft.com/office/drawing/2014/main" id="{EECA9EB3-CE35-5B4D-95FD-FCA6367D3D92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4025" y="3706813"/>
            <a:ext cx="685800" cy="514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144" name="Line 9">
            <a:extLst>
              <a:ext uri="{FF2B5EF4-FFF2-40B4-BE49-F238E27FC236}">
                <a16:creationId xmlns:a16="http://schemas.microsoft.com/office/drawing/2014/main" id="{E657213A-CB3B-914D-8E13-3974D6B249C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0825" y="3649663"/>
            <a:ext cx="609600" cy="571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145" name="Line 10">
            <a:extLst>
              <a:ext uri="{FF2B5EF4-FFF2-40B4-BE49-F238E27FC236}">
                <a16:creationId xmlns:a16="http://schemas.microsoft.com/office/drawing/2014/main" id="{642919CA-2293-3C42-B595-B2A68F06C14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59625" y="3663950"/>
            <a:ext cx="581025" cy="5572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146" name="Line 11">
            <a:extLst>
              <a:ext uri="{FF2B5EF4-FFF2-40B4-BE49-F238E27FC236}">
                <a16:creationId xmlns:a16="http://schemas.microsoft.com/office/drawing/2014/main" id="{6A814C52-75D5-204B-B422-B4D4993647B7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0825" y="4562475"/>
            <a:ext cx="457200" cy="571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147" name="Line 12">
            <a:extLst>
              <a:ext uri="{FF2B5EF4-FFF2-40B4-BE49-F238E27FC236}">
                <a16:creationId xmlns:a16="http://schemas.microsoft.com/office/drawing/2014/main" id="{E0F0D12A-C8E8-A94F-9558-86DFF9CC153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92625" y="4562475"/>
            <a:ext cx="457200" cy="571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148" name="Oval 13">
            <a:extLst>
              <a:ext uri="{FF2B5EF4-FFF2-40B4-BE49-F238E27FC236}">
                <a16:creationId xmlns:a16="http://schemas.microsoft.com/office/drawing/2014/main" id="{4ED3C92A-6471-BF41-8CEA-97318E5A78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3625" y="2224088"/>
            <a:ext cx="571500" cy="455612"/>
          </a:xfrm>
          <a:prstGeom prst="ellipse">
            <a:avLst/>
          </a:prstGeom>
          <a:solidFill>
            <a:srgbClr val="99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1149" name="Line 14">
            <a:extLst>
              <a:ext uri="{FF2B5EF4-FFF2-40B4-BE49-F238E27FC236}">
                <a16:creationId xmlns:a16="http://schemas.microsoft.com/office/drawing/2014/main" id="{66D04425-48DC-AC48-B994-9A19865DF47F}"/>
              </a:ext>
            </a:extLst>
          </p:cNvPr>
          <p:cNvSpPr>
            <a:spLocks noChangeShapeType="1"/>
          </p:cNvSpPr>
          <p:nvPr/>
        </p:nvSpPr>
        <p:spPr bwMode="auto">
          <a:xfrm>
            <a:off x="5421313" y="2481263"/>
            <a:ext cx="2271712" cy="8270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150" name="Oval 15">
            <a:extLst>
              <a:ext uri="{FF2B5EF4-FFF2-40B4-BE49-F238E27FC236}">
                <a16:creationId xmlns:a16="http://schemas.microsoft.com/office/drawing/2014/main" id="{9868374E-9CA0-9746-94F6-B6A88B706B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3025" y="3251200"/>
            <a:ext cx="571500" cy="455613"/>
          </a:xfrm>
          <a:prstGeom prst="ellipse">
            <a:avLst/>
          </a:prstGeom>
          <a:solidFill>
            <a:srgbClr val="99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1151" name="Oval 16">
            <a:extLst>
              <a:ext uri="{FF2B5EF4-FFF2-40B4-BE49-F238E27FC236}">
                <a16:creationId xmlns:a16="http://schemas.microsoft.com/office/drawing/2014/main" id="{977A8F8D-028D-CE4F-A6F0-00B6F00DD6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3625" y="4164013"/>
            <a:ext cx="571500" cy="455612"/>
          </a:xfrm>
          <a:prstGeom prst="ellipse">
            <a:avLst/>
          </a:prstGeom>
          <a:solidFill>
            <a:srgbClr val="99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1152" name="Oval 17">
            <a:extLst>
              <a:ext uri="{FF2B5EF4-FFF2-40B4-BE49-F238E27FC236}">
                <a16:creationId xmlns:a16="http://schemas.microsoft.com/office/drawing/2014/main" id="{10C6FBF1-92A2-0344-ADEF-F18CD0B731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825" y="3251200"/>
            <a:ext cx="571500" cy="455613"/>
          </a:xfrm>
          <a:prstGeom prst="ellipse">
            <a:avLst/>
          </a:prstGeom>
          <a:solidFill>
            <a:srgbClr val="99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1153" name="Line 18">
            <a:extLst>
              <a:ext uri="{FF2B5EF4-FFF2-40B4-BE49-F238E27FC236}">
                <a16:creationId xmlns:a16="http://schemas.microsoft.com/office/drawing/2014/main" id="{E08B4562-44A9-3040-8B42-45954F321C6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49888" y="4391025"/>
            <a:ext cx="12525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154" name="Line 19">
            <a:extLst>
              <a:ext uri="{FF2B5EF4-FFF2-40B4-BE49-F238E27FC236}">
                <a16:creationId xmlns:a16="http://schemas.microsoft.com/office/drawing/2014/main" id="{C9E77A7A-18FD-4842-8D00-DE0A10AFC2C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46575" y="2624138"/>
            <a:ext cx="609600" cy="6842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155" name="Oval 20">
            <a:extLst>
              <a:ext uri="{FF2B5EF4-FFF2-40B4-BE49-F238E27FC236}">
                <a16:creationId xmlns:a16="http://schemas.microsoft.com/office/drawing/2014/main" id="{5BF63406-9602-5749-A925-B7F209B01E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1625" y="5076825"/>
            <a:ext cx="571500" cy="455613"/>
          </a:xfrm>
          <a:prstGeom prst="ellipse">
            <a:avLst/>
          </a:prstGeom>
          <a:solidFill>
            <a:srgbClr val="99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1156" name="Oval 21">
            <a:extLst>
              <a:ext uri="{FF2B5EF4-FFF2-40B4-BE49-F238E27FC236}">
                <a16:creationId xmlns:a16="http://schemas.microsoft.com/office/drawing/2014/main" id="{76A9FD04-A79D-1E4D-8F3D-0D2F2A1265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9425" y="5133975"/>
            <a:ext cx="571500" cy="455613"/>
          </a:xfrm>
          <a:prstGeom prst="ellipse">
            <a:avLst/>
          </a:prstGeom>
          <a:solidFill>
            <a:srgbClr val="99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1157" name="Line 22">
            <a:extLst>
              <a:ext uri="{FF2B5EF4-FFF2-40B4-BE49-F238E27FC236}">
                <a16:creationId xmlns:a16="http://schemas.microsoft.com/office/drawing/2014/main" id="{12F75C73-E57E-D14E-9BF7-95E6CCA1B73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16625" y="4562475"/>
            <a:ext cx="838200" cy="6286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158" name="Line 23">
            <a:extLst>
              <a:ext uri="{FF2B5EF4-FFF2-40B4-BE49-F238E27FC236}">
                <a16:creationId xmlns:a16="http://schemas.microsoft.com/office/drawing/2014/main" id="{8CDA9510-3F71-1D4F-B855-C8FD287AC564}"/>
              </a:ext>
            </a:extLst>
          </p:cNvPr>
          <p:cNvSpPr>
            <a:spLocks noChangeShapeType="1"/>
          </p:cNvSpPr>
          <p:nvPr/>
        </p:nvSpPr>
        <p:spPr bwMode="auto">
          <a:xfrm>
            <a:off x="8074025" y="3649663"/>
            <a:ext cx="485775" cy="5857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159" name="Oval 24">
            <a:extLst>
              <a:ext uri="{FF2B5EF4-FFF2-40B4-BE49-F238E27FC236}">
                <a16:creationId xmlns:a16="http://schemas.microsoft.com/office/drawing/2014/main" id="{D2A40CD4-5E88-AB47-AC70-DF05B507FA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8825" y="4221163"/>
            <a:ext cx="571500" cy="449262"/>
          </a:xfrm>
          <a:prstGeom prst="ellipse">
            <a:avLst/>
          </a:prstGeom>
          <a:solidFill>
            <a:srgbClr val="99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1160" name="Text Box 25">
            <a:extLst>
              <a:ext uri="{FF2B5EF4-FFF2-40B4-BE49-F238E27FC236}">
                <a16:creationId xmlns:a16="http://schemas.microsoft.com/office/drawing/2014/main" id="{6282804C-2A05-0B41-9F15-240DF9C0D4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5263" y="3265488"/>
            <a:ext cx="339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91161" name="Text Box 26">
            <a:extLst>
              <a:ext uri="{FF2B5EF4-FFF2-40B4-BE49-F238E27FC236}">
                <a16:creationId xmlns:a16="http://schemas.microsoft.com/office/drawing/2014/main" id="{17FEAE8E-64BA-7E40-8E59-570D5658DB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4550" y="3251200"/>
            <a:ext cx="3397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91162" name="Text Box 27">
            <a:extLst>
              <a:ext uri="{FF2B5EF4-FFF2-40B4-BE49-F238E27FC236}">
                <a16:creationId xmlns:a16="http://schemas.microsoft.com/office/drawing/2014/main" id="{1BC7F7D9-F655-3D40-B6D7-9C1DCF4746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0150" y="2209800"/>
            <a:ext cx="3397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91163" name="Text Box 28">
            <a:extLst>
              <a:ext uri="{FF2B5EF4-FFF2-40B4-BE49-F238E27FC236}">
                <a16:creationId xmlns:a16="http://schemas.microsoft.com/office/drawing/2014/main" id="{60F633FB-098D-ED44-BEED-E0C3477E87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9513" y="4168775"/>
            <a:ext cx="349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</a:p>
        </p:txBody>
      </p:sp>
      <p:sp>
        <p:nvSpPr>
          <p:cNvPr id="91164" name="Text Box 29">
            <a:extLst>
              <a:ext uri="{FF2B5EF4-FFF2-40B4-BE49-F238E27FC236}">
                <a16:creationId xmlns:a16="http://schemas.microsoft.com/office/drawing/2014/main" id="{0F9BFA24-094A-D544-B238-4FBA110891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9700" y="3246438"/>
            <a:ext cx="339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91165" name="Text Box 30">
            <a:extLst>
              <a:ext uri="{FF2B5EF4-FFF2-40B4-BE49-F238E27FC236}">
                <a16:creationId xmlns:a16="http://schemas.microsoft.com/office/drawing/2014/main" id="{0EA5F084-8299-9E45-A06B-7264DBF841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7363" y="4168775"/>
            <a:ext cx="3397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  <p:sp>
        <p:nvSpPr>
          <p:cNvPr id="91166" name="Text Box 31">
            <a:extLst>
              <a:ext uri="{FF2B5EF4-FFF2-40B4-BE49-F238E27FC236}">
                <a16:creationId xmlns:a16="http://schemas.microsoft.com/office/drawing/2014/main" id="{8483849D-77B6-C24C-A859-E4E1EABE5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89950" y="4206875"/>
            <a:ext cx="3397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sp>
        <p:nvSpPr>
          <p:cNvPr id="91167" name="Text Box 32">
            <a:extLst>
              <a:ext uri="{FF2B5EF4-FFF2-40B4-BE49-F238E27FC236}">
                <a16:creationId xmlns:a16="http://schemas.microsoft.com/office/drawing/2014/main" id="{6ABDE037-195C-D246-9A0B-602C65F822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5925" y="5091113"/>
            <a:ext cx="339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</a:p>
        </p:txBody>
      </p:sp>
      <p:sp>
        <p:nvSpPr>
          <p:cNvPr id="91168" name="Text Box 33">
            <a:extLst>
              <a:ext uri="{FF2B5EF4-FFF2-40B4-BE49-F238E27FC236}">
                <a16:creationId xmlns:a16="http://schemas.microsoft.com/office/drawing/2014/main" id="{CFA087A9-A344-B045-B9BE-3ADD2F2CC6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6425" y="5129213"/>
            <a:ext cx="339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91169" name="Line 34">
            <a:extLst>
              <a:ext uri="{FF2B5EF4-FFF2-40B4-BE49-F238E27FC236}">
                <a16:creationId xmlns:a16="http://schemas.microsoft.com/office/drawing/2014/main" id="{8D5A8D65-7C1E-F64F-AD88-A2332ECC7A4A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538" y="4821238"/>
            <a:ext cx="6572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170" name="Line 35">
            <a:extLst>
              <a:ext uri="{FF2B5EF4-FFF2-40B4-BE49-F238E27FC236}">
                <a16:creationId xmlns:a16="http://schemas.microsoft.com/office/drawing/2014/main" id="{D39F51BF-1001-8743-8A9A-522D3810630A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538" y="5281613"/>
            <a:ext cx="6572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171" name="Text Box 36">
            <a:extLst>
              <a:ext uri="{FF2B5EF4-FFF2-40B4-BE49-F238E27FC236}">
                <a16:creationId xmlns:a16="http://schemas.microsoft.com/office/drawing/2014/main" id="{BBE0C5E8-B143-654C-8CE8-23BF84A7E6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1425" y="4572000"/>
            <a:ext cx="21875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Provider-Customer</a:t>
            </a:r>
          </a:p>
        </p:txBody>
      </p:sp>
      <p:sp>
        <p:nvSpPr>
          <p:cNvPr id="91172" name="Text Box 37">
            <a:extLst>
              <a:ext uri="{FF2B5EF4-FFF2-40B4-BE49-F238E27FC236}">
                <a16:creationId xmlns:a16="http://schemas.microsoft.com/office/drawing/2014/main" id="{1A0D1364-3AE3-AE4C-B08C-9AA48BAB2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3813" y="5010150"/>
            <a:ext cx="12239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Peer-Peer</a:t>
            </a:r>
          </a:p>
        </p:txBody>
      </p:sp>
      <p:sp>
        <p:nvSpPr>
          <p:cNvPr id="298023" name="Text Box 39">
            <a:extLst>
              <a:ext uri="{FF2B5EF4-FFF2-40B4-BE49-F238E27FC236}">
                <a16:creationId xmlns:a16="http://schemas.microsoft.com/office/drawing/2014/main" id="{BB20F049-E9C9-234C-9696-43640C4FEF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663" y="1905000"/>
            <a:ext cx="39147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Valid paths: “1 2 d” and “7 d”</a:t>
            </a:r>
          </a:p>
          <a:p>
            <a:pPr eaLnBrk="1" hangingPunct="1"/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Invalid path: “5 8 d”</a:t>
            </a:r>
          </a:p>
        </p:txBody>
      </p:sp>
      <p:sp>
        <p:nvSpPr>
          <p:cNvPr id="298024" name="Freeform 40">
            <a:extLst>
              <a:ext uri="{FF2B5EF4-FFF2-40B4-BE49-F238E27FC236}">
                <a16:creationId xmlns:a16="http://schemas.microsoft.com/office/drawing/2014/main" id="{FCC5BB16-9E1A-D14A-8D62-4FE484BD9410}"/>
              </a:ext>
            </a:extLst>
          </p:cNvPr>
          <p:cNvSpPr>
            <a:spLocks/>
          </p:cNvSpPr>
          <p:nvPr/>
        </p:nvSpPr>
        <p:spPr bwMode="auto">
          <a:xfrm>
            <a:off x="4525963" y="2824163"/>
            <a:ext cx="582612" cy="1228725"/>
          </a:xfrm>
          <a:custGeom>
            <a:avLst/>
            <a:gdLst>
              <a:gd name="T0" fmla="*/ 2147483647 w 367"/>
              <a:gd name="T1" fmla="*/ 0 h 774"/>
              <a:gd name="T2" fmla="*/ 2147483647 w 367"/>
              <a:gd name="T3" fmla="*/ 2147483647 h 774"/>
              <a:gd name="T4" fmla="*/ 2147483647 w 367"/>
              <a:gd name="T5" fmla="*/ 2147483647 h 774"/>
              <a:gd name="T6" fmla="*/ 0 60000 65536"/>
              <a:gd name="T7" fmla="*/ 0 60000 65536"/>
              <a:gd name="T8" fmla="*/ 0 60000 65536"/>
              <a:gd name="T9" fmla="*/ 0 w 367"/>
              <a:gd name="T10" fmla="*/ 0 h 774"/>
              <a:gd name="T11" fmla="*/ 367 w 367"/>
              <a:gd name="T12" fmla="*/ 774 h 77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7" h="774">
                <a:moveTo>
                  <a:pt x="367" y="0"/>
                </a:moveTo>
                <a:cubicBezTo>
                  <a:pt x="187" y="153"/>
                  <a:pt x="8" y="307"/>
                  <a:pt x="4" y="436"/>
                </a:cubicBezTo>
                <a:cubicBezTo>
                  <a:pt x="0" y="565"/>
                  <a:pt x="171" y="669"/>
                  <a:pt x="343" y="774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8025" name="Line 41">
            <a:extLst>
              <a:ext uri="{FF2B5EF4-FFF2-40B4-BE49-F238E27FC236}">
                <a16:creationId xmlns:a16="http://schemas.microsoft.com/office/drawing/2014/main" id="{9D5F2F06-681B-F040-AD73-4824F5E2875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71938" y="4322763"/>
            <a:ext cx="614362" cy="72866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8026" name="Freeform 42">
            <a:extLst>
              <a:ext uri="{FF2B5EF4-FFF2-40B4-BE49-F238E27FC236}">
                <a16:creationId xmlns:a16="http://schemas.microsoft.com/office/drawing/2014/main" id="{5E8E5B3C-0763-7A4C-845A-56A166F982BF}"/>
              </a:ext>
            </a:extLst>
          </p:cNvPr>
          <p:cNvSpPr>
            <a:spLocks/>
          </p:cNvSpPr>
          <p:nvPr/>
        </p:nvSpPr>
        <p:spPr bwMode="auto">
          <a:xfrm>
            <a:off x="5530850" y="4502150"/>
            <a:ext cx="1114425" cy="511175"/>
          </a:xfrm>
          <a:custGeom>
            <a:avLst/>
            <a:gdLst>
              <a:gd name="T0" fmla="*/ 2147483647 w 702"/>
              <a:gd name="T1" fmla="*/ 0 h 322"/>
              <a:gd name="T2" fmla="*/ 2147483647 w 702"/>
              <a:gd name="T3" fmla="*/ 2147483647 h 322"/>
              <a:gd name="T4" fmla="*/ 0 w 702"/>
              <a:gd name="T5" fmla="*/ 2147483647 h 322"/>
              <a:gd name="T6" fmla="*/ 0 60000 65536"/>
              <a:gd name="T7" fmla="*/ 0 60000 65536"/>
              <a:gd name="T8" fmla="*/ 0 60000 65536"/>
              <a:gd name="T9" fmla="*/ 0 w 702"/>
              <a:gd name="T10" fmla="*/ 0 h 322"/>
              <a:gd name="T11" fmla="*/ 702 w 702"/>
              <a:gd name="T12" fmla="*/ 322 h 32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02" h="322">
                <a:moveTo>
                  <a:pt x="702" y="0"/>
                </a:moveTo>
                <a:cubicBezTo>
                  <a:pt x="555" y="153"/>
                  <a:pt x="408" y="306"/>
                  <a:pt x="291" y="314"/>
                </a:cubicBezTo>
                <a:cubicBezTo>
                  <a:pt x="174" y="322"/>
                  <a:pt x="87" y="185"/>
                  <a:pt x="0" y="48"/>
                </a:cubicBezTo>
              </a:path>
            </a:pathLst>
          </a:custGeom>
          <a:noFill/>
          <a:ln w="38100">
            <a:solidFill>
              <a:srgbClr val="FF33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1177" name="Line 44">
            <a:extLst>
              <a:ext uri="{FF2B5EF4-FFF2-40B4-BE49-F238E27FC236}">
                <a16:creationId xmlns:a16="http://schemas.microsoft.com/office/drawing/2014/main" id="{9172C0E7-7E13-E242-A513-D280CED6075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59638" y="4398963"/>
            <a:ext cx="11144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178" name="Slide Number Placeholder 3">
            <a:extLst>
              <a:ext uri="{FF2B5EF4-FFF2-40B4-BE49-F238E27FC236}">
                <a16:creationId xmlns:a16="http://schemas.microsoft.com/office/drawing/2014/main" id="{BFFE065B-A8C0-4A40-89FE-565AA5617F10}"/>
              </a:ext>
            </a:extLst>
          </p:cNvPr>
          <p:cNvSpPr txBox="1">
            <a:spLocks/>
          </p:cNvSpPr>
          <p:nvPr/>
        </p:nvSpPr>
        <p:spPr bwMode="auto">
          <a:xfrm>
            <a:off x="6781800" y="64166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C20ED30F-1D5D-F745-A455-811249FFFEB0}" type="slidenum">
              <a:rPr lang="en-US" altLang="en-US" sz="1400">
                <a:latin typeface="Calibri" panose="020F0502020204030204" pitchFamily="34" charset="0"/>
                <a:cs typeface="Calibri" panose="020F0502020204030204" pitchFamily="34" charset="0"/>
              </a:rPr>
              <a:pPr algn="r" eaLnBrk="1" hangingPunct="1"/>
              <a:t>9</a:t>
            </a:fld>
            <a:endParaRPr lang="en-US" alt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1705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8023" grpId="0"/>
      <p:bldP spid="298023" grpId="1"/>
      <p:bldP spid="298024" grpId="0" animBg="1"/>
      <p:bldP spid="298024" grpId="1" animBg="1"/>
      <p:bldP spid="298026" grpId="0" animBg="1"/>
      <p:bldP spid="298026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20049</TotalTime>
  <Words>2043</Words>
  <Application>Microsoft Macintosh PowerPoint</Application>
  <PresentationFormat>On-screen Show (4:3)</PresentationFormat>
  <Paragraphs>655</Paragraphs>
  <Slides>47</Slides>
  <Notes>33</Notes>
  <HiddenSlides>2</HiddenSlides>
  <MMClips>0</MMClips>
  <ScaleCrop>false</ScaleCrop>
  <HeadingPairs>
    <vt:vector size="10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Links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61" baseType="lpstr">
      <vt:lpstr>Courier New</vt:lpstr>
      <vt:lpstr>ＭＳ Ｐゴシック</vt:lpstr>
      <vt:lpstr>Arial</vt:lpstr>
      <vt:lpstr>Calibri</vt:lpstr>
      <vt:lpstr>Times New Roman</vt:lpstr>
      <vt:lpstr>Helvetica</vt:lpstr>
      <vt:lpstr>Arial Black</vt:lpstr>
      <vt:lpstr>Tahoma</vt:lpstr>
      <vt:lpstr>Office Theme</vt:lpstr>
      <vt:lpstr>/Users/mfreed/teaching/cos461/Desktop/spring10-cos461-exam2.doc!OLE_LINK1</vt:lpstr>
      <vt:lpstr>/Users/mfreed/teaching/cos461/Desktop/spring10-cos461-exam2.doc!OLE_LINK1</vt:lpstr>
      <vt:lpstr>/Users/mfreed/teaching/cos461/Desktop/spring10-cos461-exam2.doc!OLE_LINK1</vt:lpstr>
      <vt:lpstr>/Users/mfreed/teaching/cos461/Desktop/spring10-cos461-exam2.doc!OLE_LINK1</vt:lpstr>
      <vt:lpstr>Microsoft Photo Editor 3.0 Photo</vt:lpstr>
      <vt:lpstr>Interdomain Routing</vt:lpstr>
      <vt:lpstr>How to avoid BGP Instability</vt:lpstr>
      <vt:lpstr>AS (Autonomous System) Business Relationships</vt:lpstr>
      <vt:lpstr>Customer-Provider Relationship</vt:lpstr>
      <vt:lpstr>Peer-Peer Relationship</vt:lpstr>
      <vt:lpstr>Hierarchical AS Relationships</vt:lpstr>
      <vt:lpstr>Valid and Invalid Paths</vt:lpstr>
      <vt:lpstr>Valid and Invalid Paths</vt:lpstr>
      <vt:lpstr>Valid and Invalid Paths</vt:lpstr>
      <vt:lpstr>Valid and Invalid Paths</vt:lpstr>
      <vt:lpstr>Local Control, Global Stability: “Gao-Rexford Conditions”</vt:lpstr>
      <vt:lpstr>How do we implement Interdomain Routing Policy?</vt:lpstr>
      <vt:lpstr>Selecting a Best Path</vt:lpstr>
      <vt:lpstr>Import Policy: Local Preference</vt:lpstr>
      <vt:lpstr>Import Policy: Filtering</vt:lpstr>
      <vt:lpstr>Export Policy: Filtering</vt:lpstr>
      <vt:lpstr>Export Policy: Attribute Manipulation</vt:lpstr>
      <vt:lpstr>Reflect Business Relationships</vt:lpstr>
      <vt:lpstr>BGP Policy</vt:lpstr>
      <vt:lpstr>BGP Policy</vt:lpstr>
      <vt:lpstr>BGP Policy</vt:lpstr>
      <vt:lpstr>BGP Policy</vt:lpstr>
      <vt:lpstr>BGP Policy Configuration</vt:lpstr>
      <vt:lpstr>How do backbone AS operate?</vt:lpstr>
      <vt:lpstr>Backbone Networks</vt:lpstr>
      <vt:lpstr>Abilene Internet2 Backbone</vt:lpstr>
      <vt:lpstr>Points-of-Presence (PoPs)</vt:lpstr>
      <vt:lpstr>Where to Locate Nodes and Links</vt:lpstr>
      <vt:lpstr>Peering</vt:lpstr>
      <vt:lpstr>Combining Intradomain and Interdomain Routing</vt:lpstr>
      <vt:lpstr>Intradomain Routing</vt:lpstr>
      <vt:lpstr>Interdomain Routing</vt:lpstr>
      <vt:lpstr>An AS is Not a Single Node</vt:lpstr>
      <vt:lpstr>Internal BGP and Local Preference</vt:lpstr>
      <vt:lpstr>Hot-Potato (Early-Exit) Routing</vt:lpstr>
      <vt:lpstr>Hot-Potato Routing</vt:lpstr>
      <vt:lpstr>Joining BGP and IGP Information</vt:lpstr>
      <vt:lpstr>Joining BGP with IGP Information</vt:lpstr>
      <vt:lpstr>Joining BGP with IGP Information</vt:lpstr>
      <vt:lpstr>Joining BGP with IGP Information</vt:lpstr>
      <vt:lpstr>Backbone Traffic Engineering</vt:lpstr>
      <vt:lpstr>Routing With “Static” Link Weights</vt:lpstr>
      <vt:lpstr>Setting the Link Weights</vt:lpstr>
      <vt:lpstr>Measure, Model, and Control</vt:lpstr>
      <vt:lpstr>Limitations of Shortest-Path Routing</vt:lpstr>
      <vt:lpstr>Constrained Shortest Path First</vt:lpstr>
      <vt:lpstr>Conclusions</vt:lpstr>
    </vt:vector>
  </TitlesOfParts>
  <Company>Princeton University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Freedman</cp:lastModifiedBy>
  <cp:revision>2076</cp:revision>
  <cp:lastPrinted>2020-03-09T05:06:02Z</cp:lastPrinted>
  <dcterms:created xsi:type="dcterms:W3CDTF">2014-04-16T01:46:25Z</dcterms:created>
  <dcterms:modified xsi:type="dcterms:W3CDTF">2020-03-09T05:06:04Z</dcterms:modified>
</cp:coreProperties>
</file>