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44"/>
  </p:notesMasterIdLst>
  <p:handoutMasterIdLst>
    <p:handoutMasterId r:id="rId4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94" r:id="rId9"/>
    <p:sldId id="265" r:id="rId10"/>
    <p:sldId id="266" r:id="rId11"/>
    <p:sldId id="267" r:id="rId12"/>
    <p:sldId id="268" r:id="rId13"/>
    <p:sldId id="269" r:id="rId14"/>
    <p:sldId id="304" r:id="rId15"/>
    <p:sldId id="303" r:id="rId16"/>
    <p:sldId id="270" r:id="rId17"/>
    <p:sldId id="305" r:id="rId18"/>
    <p:sldId id="271" r:id="rId19"/>
    <p:sldId id="306" r:id="rId20"/>
    <p:sldId id="272" r:id="rId21"/>
    <p:sldId id="273" r:id="rId22"/>
    <p:sldId id="274" r:id="rId23"/>
    <p:sldId id="275" r:id="rId24"/>
    <p:sldId id="277" r:id="rId25"/>
    <p:sldId id="278" r:id="rId26"/>
    <p:sldId id="279" r:id="rId27"/>
    <p:sldId id="280" r:id="rId28"/>
    <p:sldId id="281" r:id="rId29"/>
    <p:sldId id="295" r:id="rId30"/>
    <p:sldId id="283" r:id="rId31"/>
    <p:sldId id="300" r:id="rId32"/>
    <p:sldId id="301" r:id="rId33"/>
    <p:sldId id="297" r:id="rId34"/>
    <p:sldId id="285" r:id="rId35"/>
    <p:sldId id="286" r:id="rId36"/>
    <p:sldId id="287" r:id="rId37"/>
    <p:sldId id="293" r:id="rId38"/>
    <p:sldId id="308" r:id="rId39"/>
    <p:sldId id="309" r:id="rId40"/>
    <p:sldId id="445" r:id="rId41"/>
    <p:sldId id="446" r:id="rId42"/>
    <p:sldId id="447" r:id="rId43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52"/>
    <p:restoredTop sz="93692"/>
  </p:normalViewPr>
  <p:slideViewPr>
    <p:cSldViewPr>
      <p:cViewPr varScale="1">
        <p:scale>
          <a:sx n="66" d="100"/>
          <a:sy n="66" d="100"/>
        </p:scale>
        <p:origin x="84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9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8456588A-FD80-4447-952B-939697487C4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80938750-4AA8-3747-B57E-C7B081A231F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>
            <a:extLst>
              <a:ext uri="{FF2B5EF4-FFF2-40B4-BE49-F238E27FC236}">
                <a16:creationId xmlns:a16="http://schemas.microsoft.com/office/drawing/2014/main" id="{F77F15FE-8D93-C242-B65C-2FE19F0D8D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>
            <a:extLst>
              <a:ext uri="{FF2B5EF4-FFF2-40B4-BE49-F238E27FC236}">
                <a16:creationId xmlns:a16="http://schemas.microsoft.com/office/drawing/2014/main" id="{C876569C-5EE7-4340-AD67-3A1A626D1F9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30AA64E-5D40-1D4D-8A37-EE2CB6B160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36A63668-7748-0F4A-8FBE-A736218FF5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6B8EB925-FBA5-9C44-9D09-D9832BB4FF2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64F03C48-4C2D-184C-B6BA-6F58F4E3610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3" name="Rectangle 5">
            <a:extLst>
              <a:ext uri="{FF2B5EF4-FFF2-40B4-BE49-F238E27FC236}">
                <a16:creationId xmlns:a16="http://schemas.microsoft.com/office/drawing/2014/main" id="{33D1C145-39A5-BD4B-B468-515FFB1DEF0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>
            <a:extLst>
              <a:ext uri="{FF2B5EF4-FFF2-40B4-BE49-F238E27FC236}">
                <a16:creationId xmlns:a16="http://schemas.microsoft.com/office/drawing/2014/main" id="{F8725987-413E-9B49-BA73-DB6E60A4512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>
            <a:extLst>
              <a:ext uri="{FF2B5EF4-FFF2-40B4-BE49-F238E27FC236}">
                <a16:creationId xmlns:a16="http://schemas.microsoft.com/office/drawing/2014/main" id="{E598EED4-63CD-5B47-8095-3F45CD6564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anose="02020603050405020304" pitchFamily="18" charset="0"/>
              </a:defRPr>
            </a:lvl1pPr>
          </a:lstStyle>
          <a:p>
            <a:fld id="{5ED81FF7-4836-DB47-9E7C-3746348506C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1ABFFC1-DF10-0941-9152-7C1B533A42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BA4DC32-CCD2-7C48-AFAD-3115CAB43FC3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D4EAA3A-3FE0-2641-8E62-03AA486DC7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1CC4A23-7208-6544-8943-9E4C5EAF11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F37009DF-FEF5-2544-BD2C-BBEC0AB000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1B1B36D-B022-D142-B6F0-9B4B4B2B54E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00919153-3418-D84C-AC81-FD52BF2A92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EADAA7AC-3C87-0C48-8BBE-B2C4C243C4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D46ECA0C-C25B-B842-B252-4E2A08EB6F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BDD013-5DF4-2841-AE30-4EE032DCDB16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D8513622-E047-7644-BE6A-2E27C04F1A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BE09A097-D95E-E843-85C9-8BDC6A00B8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C742EC5-9480-E04C-8C79-CAE99CAEDF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8EAB0E8-FE94-2B47-80B6-781921184019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2F7BC8D8-6A46-A44C-AF18-9E5B07F837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6E042183-6710-FD48-82B5-F9902E5A57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C6ED4C35-9C79-0C41-96CD-C6A4B51B6C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57D9B3A-F344-F847-B38C-0ADF7C52BB7D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CE785EFD-14F1-4048-BB1D-B40CFF8AAB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767FDBF0-5250-B447-9679-0212C6E037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C6ED4C35-9C79-0C41-96CD-C6A4B51B6C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57D9B3A-F344-F847-B38C-0ADF7C52BB7D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CE785EFD-14F1-4048-BB1D-B40CFF8AAB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767FDBF0-5250-B447-9679-0212C6E037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448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D54AE59F-6878-DE4F-AD78-1DDD0A00F4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765673C-C3C1-2946-A1E6-63C31A18E56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B94BCAD5-5B4A-0F41-B199-106601FD16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125B8838-3402-1B4D-8C3A-B5EEE33C82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EBB2BFE7-0CB8-AB4B-9F9A-4864208825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E1FDFB8-3B38-7E44-A6DD-CCFBB0BC4FFE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B257BDD8-D4C1-B545-98F4-3B31BE6267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EA8B698E-A9B3-7C4E-AB79-84905F1F07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22F8454B-5C33-6647-A12A-1BC4D9D1A8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CFDBF04-EC27-B44B-9E1F-740DF40134DA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346BAA1C-9C28-B44A-8475-68347771BF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A485D163-4A24-664D-94DA-55215DB5D4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39A90A18-000F-FD46-88C6-5036E06F18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4F9A12C-9498-6842-ADC9-2014DC10C10F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0E87524F-BE68-5D42-8F99-77EEE040F4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E1F9B51A-CB64-484A-931B-7AD690FF4B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DAB69FAE-429F-AD45-971E-12B9D73955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B54D78A-1F1E-5648-AE68-57F6EF595C5F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EC6A8E4E-A6FC-0D47-BEC4-9139704936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78BC29D4-CE50-EE46-9284-62FDD4E23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49812757-1623-3046-A6D6-183B7694B7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C9A632C-BC0C-3A4C-B0FD-C0152C433D91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36B40E5-AA54-7849-9914-0A932D84DC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8E7C46F-5DFB-BE4C-86F3-877D6E1E8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5759E73A-6F63-FB4C-B9B3-CB551DB086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A0676A8-54E6-D641-B050-6301829EDE89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29AA9DC2-17E0-0541-A6EF-B5BC8D205F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6EC1C343-ACF4-2247-B87C-F330490D4E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A5630806-5A5D-BF48-9415-632CBDFB45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D6B9BB-DDAC-284E-A776-C296EF3188D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EA8EBA1F-705A-6E4E-9B65-38C59B29D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7E2E2F2B-7548-9C47-A1A7-0162AF0972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956E237E-5DF3-C942-BB0A-4F247C1BA7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7137FD4-32C1-A04B-A900-01B51E6AD199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23B6E0B8-B7EE-D645-9D4E-245F95CBD8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C086E8DF-82E0-F945-80C5-BA62BCF582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A3C5A1D0-2A27-8648-B5E6-69B0265945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A7ED418-4E4B-F04A-BCDE-B3AF1553ECC4}" type="slidenum">
              <a:rPr lang="en-US" altLang="en-US" sz="13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30</a:t>
            </a:fld>
            <a:endParaRPr lang="en-US" altLang="en-US" sz="13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91718FB3-28EE-B045-A9EB-54B2E80CEF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9738" y="554038"/>
            <a:ext cx="3643312" cy="2732087"/>
          </a:xfrm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0778A3FB-2910-6F4A-9879-9EA6FC763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3753"/>
            <a:ext cx="7042547" cy="32923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09" tIns="47955" rIns="95909" bIns="47955"/>
          <a:lstStyle/>
          <a:p>
            <a:endParaRPr lang="en-GB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F9352589-F7EC-0A49-A1CB-8A0BD8B750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F5B208E-3C9C-E946-8D8E-A5A03B73F362}" type="slidenum">
              <a:rPr lang="en-US" altLang="en-US" sz="13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31</a:t>
            </a:fld>
            <a:endParaRPr lang="en-US" altLang="en-US" sz="13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9D9F4178-1F67-334C-AAF0-A0819D8ABE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9738" y="554038"/>
            <a:ext cx="3643312" cy="2732087"/>
          </a:xfrm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CF50A234-A070-B94E-A19B-F14CD3FA99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3753"/>
            <a:ext cx="7042547" cy="32923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09" tIns="47955" rIns="95909" bIns="47955"/>
          <a:lstStyle/>
          <a:p>
            <a:endParaRPr lang="en-GB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D34B01F7-553D-D843-A12F-E79358BDD5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56D656B-C8C3-054C-8044-2C07934242C4}" type="slidenum">
              <a:rPr lang="en-US" altLang="en-US" sz="13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32</a:t>
            </a:fld>
            <a:endParaRPr lang="en-US" altLang="en-US" sz="13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777C4A8C-4607-8243-B6D8-0769F73BE6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9738" y="554038"/>
            <a:ext cx="3643312" cy="2732087"/>
          </a:xfrm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49914BED-86D0-CF4F-A3E5-EB7398B75C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3753"/>
            <a:ext cx="7042547" cy="32923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09" tIns="47955" rIns="95909" bIns="47955"/>
          <a:lstStyle/>
          <a:p>
            <a:endParaRPr lang="en-GB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BE88225C-ABD2-4347-BD68-7FD121CC70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29E2289-9F3E-AD4E-ACCC-1B49C3856171}" type="slidenum">
              <a:rPr lang="en-US" altLang="en-US" sz="13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33</a:t>
            </a:fld>
            <a:endParaRPr lang="en-US" altLang="en-US" sz="13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EEE8BD8E-E905-974D-B6D9-7DD78292DE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9738" y="554038"/>
            <a:ext cx="3643312" cy="2732087"/>
          </a:xfrm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5F6F12BE-C912-5E48-A7E2-C1B33BC88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3753"/>
            <a:ext cx="7042547" cy="32923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09" tIns="47955" rIns="95909" bIns="47955"/>
          <a:lstStyle/>
          <a:p>
            <a:endParaRPr lang="en-GB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5BA0A3F2-E6FF-3B4E-925A-5D7810FEC8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933F033-0744-E443-9A51-FCDF44281006}" type="slidenum">
              <a:rPr lang="en-US" altLang="en-US" sz="13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34</a:t>
            </a:fld>
            <a:endParaRPr lang="en-US" altLang="en-US" sz="13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011A5FA5-8C05-2647-A195-DC71AC5648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9738" y="554038"/>
            <a:ext cx="3643312" cy="2732087"/>
          </a:xfrm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2AB4D028-6C83-FF44-A1A3-84175E77B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3753"/>
            <a:ext cx="7042547" cy="32923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09" tIns="47955" rIns="95909" bIns="47955"/>
          <a:lstStyle/>
          <a:p>
            <a:endParaRPr lang="en-GB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C402E05B-6D64-3742-9A91-D6911132C1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E3F73F8-2D0A-1F42-BDBA-7E8F542FB591}" type="slidenum">
              <a:rPr lang="en-US" altLang="en-US" sz="13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35</a:t>
            </a:fld>
            <a:endParaRPr lang="en-US" altLang="en-US" sz="13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32DDB875-FAFC-BE4B-98E0-2F179B3BBA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9738" y="554038"/>
            <a:ext cx="3643312" cy="2732087"/>
          </a:xfrm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026692D2-7B0F-7C46-A852-C7F428C27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3753"/>
            <a:ext cx="7042547" cy="32923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09" tIns="47955" rIns="95909" bIns="47955"/>
          <a:lstStyle/>
          <a:p>
            <a:endParaRPr lang="en-GB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64D6C5-473F-EB43-9293-CF06776CF214}" type="slidenum">
              <a:rPr lang="en-US">
                <a:latin typeface="Times New Roman" pitchFamily="-1" charset="0"/>
              </a:rPr>
              <a:pPr/>
              <a:t>39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1:  B (</a:t>
            </a:r>
            <a:r>
              <a:rPr lang="en-US" dirty="0" err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t,s</a:t>
            </a:r>
            <a:r>
              <a:rPr lang="en-US" dirty="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), gets to X in 4</a:t>
            </a:r>
          </a:p>
          <a:p>
            <a:r>
              <a:rPr lang="en-US" dirty="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2:  B:  7</a:t>
            </a:r>
          </a:p>
          <a:p>
            <a:r>
              <a:rPr lang="en-US" dirty="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3:  A (non-negative weights)</a:t>
            </a:r>
          </a:p>
        </p:txBody>
      </p:sp>
    </p:spTree>
    <p:extLst>
      <p:ext uri="{BB962C8B-B14F-4D97-AF65-F5344CB8AC3E}">
        <p14:creationId xmlns:p14="http://schemas.microsoft.com/office/powerpoint/2010/main" val="2262394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6C12D7CE-D3B6-1040-9881-0CF4ACAFFF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13AB3A0-7CD5-1248-AA39-2B14287792FD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7ACBF66-A45B-9C44-AE5C-824EAD114D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7CDC6F7D-8553-4D41-9278-BB5D66225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35EB0A05-1AE2-0747-B7F8-7DF7BE30D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71D5110-7A69-2A4F-A795-4395C2553094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4898A6D-992F-EC4E-A15A-F0D0CB698F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B8BD9F4-3B6E-AE4E-8FA0-4A7FC44223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A9DB431D-9F3E-FB42-BF20-1B959F4810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025666B-013B-9D44-AE85-A1E552F86822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3C6DCE3-F3E5-904D-B9F0-6C3DDCCCC0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A44EACA-E8DA-CC40-A5F1-E660C9BAF3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278562D0-EE35-7D45-A6CF-0B7069A8B0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F03A1EE-5B84-AD4D-A8A6-AC74DA5ADCCC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7F3A281C-E9C6-D248-99BB-F2EBBA7574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8FC5131E-1251-7945-B4F9-CDFF70CF92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9197D239-5E30-7B49-A10A-96B75A76E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E514562-9A5E-E845-AF93-54BDCDC18B4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2135127-FCBD-7A4D-8318-CEC6263FE7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824B5BAB-420E-3343-BD16-CE7DD163D3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E153334C-BD96-F545-BC1C-ECE60592BB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4E68A2E-931B-E044-A438-28398985B449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A70335D8-1B82-BA48-A767-32C5D6B7BE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F122723-2F96-6041-ABD4-03A51BE762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3FCDB42E-615B-9049-AA90-9D2134C7CA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C8E76A5-C1FD-F945-BB27-28368E08AD0A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738E5E3F-5348-8343-8647-BFAFEDA87D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1C8556C9-A94C-0447-94D9-C0C8733AF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973A8-9748-6F42-817E-F3DFBFAF0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5979B9-AC8E-684B-A6AA-7D5CF8DAEE91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B25B-293F-3F42-807C-4585BFFF3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84706-DE6E-B74D-9F02-2F607D11D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2000"/>
            </a:lvl1pPr>
          </a:lstStyle>
          <a:p>
            <a:fld id="{D21CD960-E8D5-934B-AED5-E8500011CE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123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BA065-805E-D84C-8C18-3907A5ED3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D6031B-60D9-6349-8A95-9754728F2558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E274D-D7FF-0444-B48A-AD54725D0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8673B-6A80-AF41-932D-28136D9F7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2000"/>
            </a:lvl1pPr>
          </a:lstStyle>
          <a:p>
            <a:fld id="{2688FD04-B20D-D949-8C03-EC516FFB6D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49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EB285-7968-A941-A357-BE541E71D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D3AC83-3D72-9E44-9796-C3196085C67C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C53CC-BE49-6445-A4C5-864AE2F78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EB3F8-C507-C34D-A645-A9B257942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2000"/>
            </a:lvl1pPr>
          </a:lstStyle>
          <a:p>
            <a:fld id="{37DCF8D5-70AA-B945-B8B5-62164E168A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505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A4B6E-BE91-334D-ACF9-2F56C1C8D4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 sz="2000"/>
            </a:lvl1pPr>
          </a:lstStyle>
          <a:p>
            <a:fld id="{7D471CDD-EEDA-2F45-ADCA-AD3F99A946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8706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788F1-874C-7B49-B004-66E16F1A86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 sz="2000"/>
            </a:lvl1pPr>
          </a:lstStyle>
          <a:p>
            <a:fld id="{F8254AE9-B719-D34A-BC3C-183A09D437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031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2192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40386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08C5F-72FA-4341-B12C-EC49C6C442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 sz="2000"/>
            </a:lvl1pPr>
          </a:lstStyle>
          <a:p>
            <a:fld id="{4B94DBCC-7017-3849-B718-E6C918CEB6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85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95905-1B57-C74D-B6F4-B1BB18F3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80AF98-3669-BB4F-8A54-3A10E5081103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3BE38-ABC5-4248-86C6-2066B3057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0D3B3-BECB-B44E-8BAE-281FA4E05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2000"/>
            </a:lvl1pPr>
          </a:lstStyle>
          <a:p>
            <a:fld id="{791015AE-3416-A743-A060-190E482F30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438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B7EE8-A60D-BD45-AFA7-99F3DDA2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CC1CDD-6A23-D042-AC70-AE27248CCD49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61967-3E9D-0C40-BE16-A78DB75FC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0009A-74D9-AF42-B395-158C642CB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2000"/>
            </a:lvl1pPr>
          </a:lstStyle>
          <a:p>
            <a:fld id="{7FDA0986-6590-8E4C-A532-511E505B8F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551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3657CD-9738-3B47-B2D8-637E7667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40AC44-D129-E843-B794-12800A064335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685BB20-5496-AF46-81F7-7948B0227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344AFDB-784F-F348-B867-77D5EC0C1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2000"/>
            </a:lvl1pPr>
          </a:lstStyle>
          <a:p>
            <a:fld id="{1AEF0373-879B-CC42-B572-5A2F45D8DD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0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9C1BFE7-FD11-9343-B442-00A67354A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38026-4556-3A4B-A5C1-F6A7391CC6F9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2BAA0DE-D070-3141-A9E6-A65D0A2F3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6DF6E1-7904-0343-BA54-45D6B06EE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2000"/>
            </a:lvl1pPr>
          </a:lstStyle>
          <a:p>
            <a:fld id="{2C147FDE-F7EA-0A42-B183-0253B91C34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04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F995113-708C-3C4E-B3D0-0DB5E4B79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216BF1-E223-AD43-ACFC-68F5EE7A928E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39EF80C-3256-E948-B325-8DA67C267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BF54C12-FF7B-B440-8F01-3DACD1F8D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2000"/>
            </a:lvl1pPr>
          </a:lstStyle>
          <a:p>
            <a:fld id="{AC723B43-B1B9-1F4E-A2AF-9573EF3383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0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7B0942E-37EA-B142-B905-FABA221F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8C79D4-B341-BF42-A0DF-71D17EE3ADE1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1214191-3CD5-934F-9B0F-FC0F4A68E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FCB121A-80A6-254C-A8CD-43C4ECAA1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2000"/>
            </a:lvl1pPr>
          </a:lstStyle>
          <a:p>
            <a:fld id="{EA7A6826-1B9D-C942-A8D9-DECD55244A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809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F56855-8976-AE44-9719-E7C6E1A95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BC177B-0439-294F-8C7D-20EF75AFAEFF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38D8928-C93B-9643-B1DC-BD532992A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A9FF915-D728-CB45-90E7-652C5D74B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2000"/>
            </a:lvl1pPr>
          </a:lstStyle>
          <a:p>
            <a:fld id="{E1A692A6-116A-E24E-88E9-1A6ECF78EF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22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C69C6EC-1A41-E549-938A-DDC10BE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062BD2-EEC4-3242-B9BA-F9931044188A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717747B-270B-F147-B605-7DE558D97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D9CC16-56BF-FE4E-B20C-E19C3FF56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2000"/>
            </a:lvl1pPr>
          </a:lstStyle>
          <a:p>
            <a:fld id="{6BD999F9-C22A-6248-97D6-6554A57CE4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306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E55FA08-C3A6-9E46-A276-2C55292BA57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A0F646D-B355-C741-A8BA-EFDD59E4EA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81000" y="1219200"/>
            <a:ext cx="85344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0433C-8974-754E-9AD6-ACB37DBFDA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BDE03E8C-4150-A441-9FEB-CF29B1D163F7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28EE5-A639-C148-8082-A4DA5A6FA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F9AE8B1-C78B-084C-8B68-233CC10E9277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36E2E1-89CB-D74D-8C03-79802B18965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  <p:sldLayoutId id="2147484105" r:id="rId12"/>
    <p:sldLayoutId id="2147484106" r:id="rId13"/>
    <p:sldLayoutId id="2147484107" r:id="rId1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9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80000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png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png"/><Relationship Id="rId4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E3E6BD6-A43A-F743-8ED6-9393EAE5A47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5400">
                <a:ea typeface="ＭＳ Ｐゴシック" panose="020B0600070205080204" pitchFamily="34" charset="-128"/>
              </a:rPr>
              <a:t>Routing Convergence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4B87CAE-9D8F-B84E-AB17-C51FBC873A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038600"/>
            <a:ext cx="9144000" cy="24384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Mike Freedman</a:t>
            </a:r>
          </a:p>
          <a:p>
            <a:pPr eaLnBrk="1" hangingPunct="1"/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COS 461: Computer Networks</a:t>
            </a:r>
          </a:p>
          <a:p>
            <a:pPr eaLnBrk="1" hangingPunct="1"/>
            <a:endParaRPr lang="en-US" altLang="en-US" sz="2600" dirty="0">
              <a:solidFill>
                <a:srgbClr val="262626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http://</a:t>
            </a:r>
            <a:r>
              <a:rPr lang="en-US" altLang="en-US" sz="2600" dirty="0" err="1">
                <a:solidFill>
                  <a:srgbClr val="262626"/>
                </a:solidFill>
                <a:ea typeface="ＭＳ Ｐゴシック" panose="020B0600070205080204" pitchFamily="34" charset="-128"/>
              </a:rPr>
              <a:t>www.cs.princeton.edu</a:t>
            </a:r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/courses/archive/spr20/cos461/</a:t>
            </a:r>
          </a:p>
        </p:txBody>
      </p:sp>
      <p:grpSp>
        <p:nvGrpSpPr>
          <p:cNvPr id="18436" name="Group 24">
            <a:extLst>
              <a:ext uri="{FF2B5EF4-FFF2-40B4-BE49-F238E27FC236}">
                <a16:creationId xmlns:a16="http://schemas.microsoft.com/office/drawing/2014/main" id="{942FBF91-66D6-B845-AC76-DCE287E4C2A4}"/>
              </a:ext>
            </a:extLst>
          </p:cNvPr>
          <p:cNvGrpSpPr>
            <a:grpSpLocks/>
          </p:cNvGrpSpPr>
          <p:nvPr/>
        </p:nvGrpSpPr>
        <p:grpSpPr bwMode="auto">
          <a:xfrm>
            <a:off x="2249488" y="381000"/>
            <a:ext cx="4645025" cy="2057400"/>
            <a:chOff x="2211388" y="228600"/>
            <a:chExt cx="4646612" cy="2057400"/>
          </a:xfrm>
        </p:grpSpPr>
        <p:sp>
          <p:nvSpPr>
            <p:cNvPr id="18437" name="Oval 4">
              <a:extLst>
                <a:ext uri="{FF2B5EF4-FFF2-40B4-BE49-F238E27FC236}">
                  <a16:creationId xmlns:a16="http://schemas.microsoft.com/office/drawing/2014/main" id="{56F1F1AF-52C2-6544-9492-8911B946BE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990600"/>
              <a:ext cx="571500" cy="609600"/>
            </a:xfrm>
            <a:prstGeom prst="ellipse">
              <a:avLst/>
            </a:prstGeom>
            <a:noFill/>
            <a:ln w="41275">
              <a:solidFill>
                <a:srgbClr val="99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2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438" name="Oval 5">
              <a:extLst>
                <a:ext uri="{FF2B5EF4-FFF2-40B4-BE49-F238E27FC236}">
                  <a16:creationId xmlns:a16="http://schemas.microsoft.com/office/drawing/2014/main" id="{0AFC880C-0B7A-BA4C-B49D-39A0EC0DB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3075" y="990600"/>
              <a:ext cx="571500" cy="600075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2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439" name="Line 6">
              <a:extLst>
                <a:ext uri="{FF2B5EF4-FFF2-40B4-BE49-F238E27FC236}">
                  <a16:creationId xmlns:a16="http://schemas.microsoft.com/office/drawing/2014/main" id="{0D309E2C-C73E-F74F-84A2-5BFBAE0D81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14600" y="1524000"/>
              <a:ext cx="457200" cy="762000"/>
            </a:xfrm>
            <a:prstGeom prst="line">
              <a:avLst/>
            </a:prstGeom>
            <a:noFill/>
            <a:ln w="25400">
              <a:solidFill>
                <a:srgbClr val="9966FF"/>
              </a:solidFill>
              <a:round/>
              <a:headEnd type="arrow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40" name="Group 7">
              <a:extLst>
                <a:ext uri="{FF2B5EF4-FFF2-40B4-BE49-F238E27FC236}">
                  <a16:creationId xmlns:a16="http://schemas.microsoft.com/office/drawing/2014/main" id="{EEAA5A60-CECA-ED40-96CE-FC7E35097A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72075" y="304800"/>
              <a:ext cx="1295400" cy="1981200"/>
              <a:chOff x="2880" y="2592"/>
              <a:chExt cx="816" cy="1248"/>
            </a:xfrm>
          </p:grpSpPr>
          <p:sp>
            <p:nvSpPr>
              <p:cNvPr id="18452" name="Line 8">
                <a:extLst>
                  <a:ext uri="{FF2B5EF4-FFF2-40B4-BE49-F238E27FC236}">
                    <a16:creationId xmlns:a16="http://schemas.microsoft.com/office/drawing/2014/main" id="{B9C94A1E-A784-6448-81CA-B5E24D68A4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8" y="2592"/>
                <a:ext cx="288" cy="4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3" name="Line 9">
                <a:extLst>
                  <a:ext uri="{FF2B5EF4-FFF2-40B4-BE49-F238E27FC236}">
                    <a16:creationId xmlns:a16="http://schemas.microsoft.com/office/drawing/2014/main" id="{810CB7A8-D173-E741-9A60-D7846ADB5A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08" y="2592"/>
                <a:ext cx="288" cy="4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4" name="Line 10">
                <a:extLst>
                  <a:ext uri="{FF2B5EF4-FFF2-40B4-BE49-F238E27FC236}">
                    <a16:creationId xmlns:a16="http://schemas.microsoft.com/office/drawing/2014/main" id="{A105EA1B-F974-FB46-958F-83221481FA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360"/>
                <a:ext cx="288" cy="48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5" name="Line 11">
                <a:extLst>
                  <a:ext uri="{FF2B5EF4-FFF2-40B4-BE49-F238E27FC236}">
                    <a16:creationId xmlns:a16="http://schemas.microsoft.com/office/drawing/2014/main" id="{5874A8C2-3551-A64B-B7B6-6213C7CD42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80" y="3360"/>
                <a:ext cx="288" cy="48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41" name="Text Box 12">
              <a:extLst>
                <a:ext uri="{FF2B5EF4-FFF2-40B4-BE49-F238E27FC236}">
                  <a16:creationId xmlns:a16="http://schemas.microsoft.com/office/drawing/2014/main" id="{C55C8112-2703-A648-8D1E-FF2992ACA3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9650" y="1295400"/>
              <a:ext cx="76835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peer</a:t>
              </a:r>
            </a:p>
          </p:txBody>
        </p:sp>
        <p:sp>
          <p:nvSpPr>
            <p:cNvPr id="18442" name="Text Box 13">
              <a:extLst>
                <a:ext uri="{FF2B5EF4-FFF2-40B4-BE49-F238E27FC236}">
                  <a16:creationId xmlns:a16="http://schemas.microsoft.com/office/drawing/2014/main" id="{1F7E1527-BE16-C149-9464-1E818CF432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1388" y="1295400"/>
              <a:ext cx="76993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peer</a:t>
              </a:r>
            </a:p>
          </p:txBody>
        </p:sp>
        <p:grpSp>
          <p:nvGrpSpPr>
            <p:cNvPr id="18443" name="Group 16">
              <a:extLst>
                <a:ext uri="{FF2B5EF4-FFF2-40B4-BE49-F238E27FC236}">
                  <a16:creationId xmlns:a16="http://schemas.microsoft.com/office/drawing/2014/main" id="{E06F2363-4B71-8F43-8405-A468C6AFF0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7000" y="228600"/>
              <a:ext cx="2895600" cy="2057400"/>
              <a:chOff x="1440" y="2544"/>
              <a:chExt cx="1824" cy="1296"/>
            </a:xfrm>
          </p:grpSpPr>
          <p:sp>
            <p:nvSpPr>
              <p:cNvPr id="18447" name="Line 17">
                <a:extLst>
                  <a:ext uri="{FF2B5EF4-FFF2-40B4-BE49-F238E27FC236}">
                    <a16:creationId xmlns:a16="http://schemas.microsoft.com/office/drawing/2014/main" id="{8356DD5C-7646-1545-8D0D-3C2958E12A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3216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prstDash val="sysDot"/>
                <a:round/>
                <a:headEnd/>
                <a:tailEnd type="arrow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8" name="Line 18">
                <a:extLst>
                  <a:ext uri="{FF2B5EF4-FFF2-40B4-BE49-F238E27FC236}">
                    <a16:creationId xmlns:a16="http://schemas.microsoft.com/office/drawing/2014/main" id="{FCF0B709-6123-2B4F-8881-E57111AA4A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544"/>
                <a:ext cx="288" cy="48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 type="arrow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9" name="Line 19">
                <a:extLst>
                  <a:ext uri="{FF2B5EF4-FFF2-40B4-BE49-F238E27FC236}">
                    <a16:creationId xmlns:a16="http://schemas.microsoft.com/office/drawing/2014/main" id="{2704E0D0-4BF1-5C46-AE4A-FDAECB981A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24" y="2544"/>
                <a:ext cx="288" cy="48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 type="arrow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0" name="Line 20">
                <a:extLst>
                  <a:ext uri="{FF2B5EF4-FFF2-40B4-BE49-F238E27FC236}">
                    <a16:creationId xmlns:a16="http://schemas.microsoft.com/office/drawing/2014/main" id="{0144CD59-5828-3942-A3AA-9DBD676A18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3360"/>
                <a:ext cx="288" cy="48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1" name="Text Box 21">
                <a:extLst>
                  <a:ext uri="{FF2B5EF4-FFF2-40B4-BE49-F238E27FC236}">
                    <a16:creationId xmlns:a16="http://schemas.microsoft.com/office/drawing/2014/main" id="{821CE2B5-FE4F-C749-AA05-CB3CECA699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01" y="2880"/>
                <a:ext cx="136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40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advertisements</a:t>
                </a:r>
              </a:p>
            </p:txBody>
          </p:sp>
        </p:grpSp>
        <p:grpSp>
          <p:nvGrpSpPr>
            <p:cNvPr id="18444" name="Group 22">
              <a:extLst>
                <a:ext uri="{FF2B5EF4-FFF2-40B4-BE49-F238E27FC236}">
                  <a16:creationId xmlns:a16="http://schemas.microsoft.com/office/drawing/2014/main" id="{6B255A4B-AF01-D649-BB59-9140387296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4200" y="1447800"/>
              <a:ext cx="2971800" cy="838200"/>
              <a:chOff x="1632" y="3312"/>
              <a:chExt cx="1872" cy="528"/>
            </a:xfrm>
          </p:grpSpPr>
          <p:sp>
            <p:nvSpPr>
              <p:cNvPr id="18445" name="Freeform 23">
                <a:extLst>
                  <a:ext uri="{FF2B5EF4-FFF2-40B4-BE49-F238E27FC236}">
                    <a16:creationId xmlns:a16="http://schemas.microsoft.com/office/drawing/2014/main" id="{D2A6CD23-EAAE-B941-A881-36BE1A314C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2" y="3312"/>
                <a:ext cx="1872" cy="528"/>
              </a:xfrm>
              <a:custGeom>
                <a:avLst/>
                <a:gdLst>
                  <a:gd name="T0" fmla="*/ 0 w 1872"/>
                  <a:gd name="T1" fmla="*/ 244 h 616"/>
                  <a:gd name="T2" fmla="*/ 384 w 1872"/>
                  <a:gd name="T3" fmla="*/ 34 h 616"/>
                  <a:gd name="T4" fmla="*/ 1440 w 1872"/>
                  <a:gd name="T5" fmla="*/ 34 h 616"/>
                  <a:gd name="T6" fmla="*/ 1872 w 1872"/>
                  <a:gd name="T7" fmla="*/ 244 h 6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72"/>
                  <a:gd name="T13" fmla="*/ 0 h 616"/>
                  <a:gd name="T14" fmla="*/ 1872 w 1872"/>
                  <a:gd name="T15" fmla="*/ 616 h 6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72" h="616">
                    <a:moveTo>
                      <a:pt x="0" y="616"/>
                    </a:moveTo>
                    <a:cubicBezTo>
                      <a:pt x="72" y="396"/>
                      <a:pt x="144" y="176"/>
                      <a:pt x="384" y="88"/>
                    </a:cubicBezTo>
                    <a:cubicBezTo>
                      <a:pt x="624" y="0"/>
                      <a:pt x="1192" y="0"/>
                      <a:pt x="1440" y="88"/>
                    </a:cubicBezTo>
                    <a:cubicBezTo>
                      <a:pt x="1688" y="176"/>
                      <a:pt x="1780" y="396"/>
                      <a:pt x="1872" y="616"/>
                    </a:cubicBezTo>
                  </a:path>
                </a:pathLst>
              </a:custGeom>
              <a:noFill/>
              <a:ln w="50800">
                <a:solidFill>
                  <a:srgbClr val="3333FF"/>
                </a:solidFill>
                <a:round/>
                <a:headEnd type="arrow" w="lg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8446" name="Text Box 24">
                <a:extLst>
                  <a:ext uri="{FF2B5EF4-FFF2-40B4-BE49-F238E27FC236}">
                    <a16:creationId xmlns:a16="http://schemas.microsoft.com/office/drawing/2014/main" id="{6F64DF7B-1B98-0D40-A06B-8C070BE8BD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5" y="3360"/>
                <a:ext cx="587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400">
                    <a:solidFill>
                      <a:srgbClr val="3333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traffic</a:t>
                </a:r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67B9F56-9AC2-CC45-B8CF-D0D4B2ADF4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Convergence Delay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1B62DCA-2DE7-654C-BEC1-E9FB37FAD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Sources of convergence delay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Detection latency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Updating control-plane information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Computing and install new forwarding tables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Performance during convergence period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Lost packets due to blackholes and TTL expiry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Looping packets consuming resources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Out-of-order packets reaching the destination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Very bad for VoIP, online gaming, and video</a:t>
            </a:r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BCE8851E-2009-4C47-914D-CF8167CC5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FE1CD43-59E2-8D49-8C71-438FBC20031C}" type="slidenum">
              <a:rPr lang="en-US" altLang="en-US" sz="1400"/>
              <a:pPr eaLnBrk="1" hangingPunct="1"/>
              <a:t>10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E13DC34-FEF9-F849-AF01-172B3EE642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Reducing Convergence Delay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24F64AF-014F-184B-9F74-C5EA6E7A71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Faster detection</a:t>
            </a:r>
          </a:p>
          <a:p>
            <a:pPr lvl="1">
              <a:spcBef>
                <a:spcPts val="300"/>
              </a:spcBef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Smaller hello timers, better link-layer technologies</a:t>
            </a:r>
          </a:p>
          <a:p>
            <a:pPr>
              <a:spcBef>
                <a:spcPts val="30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Faster control plane</a:t>
            </a:r>
          </a:p>
          <a:p>
            <a:pPr lvl="1">
              <a:spcBef>
                <a:spcPts val="30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Flooding immediately</a:t>
            </a:r>
          </a:p>
          <a:p>
            <a:pPr lvl="1">
              <a:spcBef>
                <a:spcPts val="300"/>
              </a:spcBef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Sending routing messages with high-priority</a:t>
            </a:r>
          </a:p>
          <a:p>
            <a:pPr>
              <a:spcBef>
                <a:spcPts val="30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Faster computation</a:t>
            </a:r>
          </a:p>
          <a:p>
            <a:pPr lvl="1">
              <a:spcBef>
                <a:spcPts val="300"/>
              </a:spcBef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Faster processors, and incremental computation</a:t>
            </a:r>
          </a:p>
          <a:p>
            <a:pPr>
              <a:spcBef>
                <a:spcPts val="30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Faster forwarding-table update</a:t>
            </a:r>
          </a:p>
          <a:p>
            <a:pPr lvl="1">
              <a:spcBef>
                <a:spcPts val="30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Data structures supporting incremental updates</a:t>
            </a: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A3C258B1-2170-C64E-ADDA-7E34F670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5C8EAD6-1AD5-624E-BA91-26548E44CA06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4">
            <a:extLst>
              <a:ext uri="{FF2B5EF4-FFF2-40B4-BE49-F238E27FC236}">
                <a16:creationId xmlns:a16="http://schemas.microsoft.com/office/drawing/2014/main" id="{1A9E75D7-9F5D-C14B-9845-78F796729D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Slow Convergence in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Distance-Vector Routing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2281EA9E-59C9-8B40-A24B-33A4E5BC4A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F944E3D4-0FA9-7845-BB97-D11C549C7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46AF46A-0209-8246-B986-5AE19B826B9D}" type="slidenum">
              <a:rPr lang="en-US" altLang="en-US" sz="1400"/>
              <a:pPr eaLnBrk="1" hangingPunct="1"/>
              <a:t>12</a:t>
            </a:fld>
            <a:endParaRPr lang="en-US" altLang="en-US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E75DB94-BCD4-8943-8B9A-7EB19F268C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Distance Vector: Link Cost Changes</a:t>
            </a:r>
          </a:p>
        </p:txBody>
      </p:sp>
      <p:sp>
        <p:nvSpPr>
          <p:cNvPr id="37891" name="Content Placeholder 44">
            <a:extLst>
              <a:ext uri="{FF2B5EF4-FFF2-40B4-BE49-F238E27FC236}">
                <a16:creationId xmlns:a16="http://schemas.microsoft.com/office/drawing/2014/main" id="{9CB8495E-E858-634E-B103-4BB788E7F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Link cost decreases and recovery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Node updates the distance table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cost change in least cost path, notify neighbors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grpSp>
        <p:nvGrpSpPr>
          <p:cNvPr id="37892" name="Group 4">
            <a:extLst>
              <a:ext uri="{FF2B5EF4-FFF2-40B4-BE49-F238E27FC236}">
                <a16:creationId xmlns:a16="http://schemas.microsoft.com/office/drawing/2014/main" id="{EA50F893-DCEA-DB42-8391-706D3734F4D2}"/>
              </a:ext>
            </a:extLst>
          </p:cNvPr>
          <p:cNvGrpSpPr>
            <a:grpSpLocks/>
          </p:cNvGrpSpPr>
          <p:nvPr/>
        </p:nvGrpSpPr>
        <p:grpSpPr bwMode="auto">
          <a:xfrm>
            <a:off x="6453188" y="990600"/>
            <a:ext cx="2184400" cy="1319213"/>
            <a:chOff x="169" y="1316"/>
            <a:chExt cx="1376" cy="831"/>
          </a:xfrm>
        </p:grpSpPr>
        <p:sp>
          <p:nvSpPr>
            <p:cNvPr id="37898" name="Freeform 5">
              <a:extLst>
                <a:ext uri="{FF2B5EF4-FFF2-40B4-BE49-F238E27FC236}">
                  <a16:creationId xmlns:a16="http://schemas.microsoft.com/office/drawing/2014/main" id="{EF0EA66D-D22A-D54F-AD41-EF4B98FDC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" y="1383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899" name="Freeform 6">
              <a:extLst>
                <a:ext uri="{FF2B5EF4-FFF2-40B4-BE49-F238E27FC236}">
                  <a16:creationId xmlns:a16="http://schemas.microsoft.com/office/drawing/2014/main" id="{BD8DA2F8-4FD0-C14B-8D75-DB9616F7EA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" y="164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900" name="Oval 7">
              <a:extLst>
                <a:ext uri="{FF2B5EF4-FFF2-40B4-BE49-F238E27FC236}">
                  <a16:creationId xmlns:a16="http://schemas.microsoft.com/office/drawing/2014/main" id="{527A7787-0A8A-2646-856E-992796899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" y="188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901" name="Line 8">
              <a:extLst>
                <a:ext uri="{FF2B5EF4-FFF2-40B4-BE49-F238E27FC236}">
                  <a16:creationId xmlns:a16="http://schemas.microsoft.com/office/drawing/2014/main" id="{C3ECBE2C-DCAB-CE4B-8C44-B0AA6CA013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2" name="Line 9">
              <a:extLst>
                <a:ext uri="{FF2B5EF4-FFF2-40B4-BE49-F238E27FC236}">
                  <a16:creationId xmlns:a16="http://schemas.microsoft.com/office/drawing/2014/main" id="{3286A57A-933B-F746-B97C-954FB87EBA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1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3" name="Rectangle 10">
              <a:extLst>
                <a:ext uri="{FF2B5EF4-FFF2-40B4-BE49-F238E27FC236}">
                  <a16:creationId xmlns:a16="http://schemas.microsoft.com/office/drawing/2014/main" id="{D94CCC45-A319-DD46-B95B-4AED64BBB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" y="187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37904" name="Oval 11">
              <a:extLst>
                <a:ext uri="{FF2B5EF4-FFF2-40B4-BE49-F238E27FC236}">
                  <a16:creationId xmlns:a16="http://schemas.microsoft.com/office/drawing/2014/main" id="{87C0EEF2-F71C-C14E-8280-E255DD898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" y="181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905" name="Freeform 12">
              <a:extLst>
                <a:ext uri="{FF2B5EF4-FFF2-40B4-BE49-F238E27FC236}">
                  <a16:creationId xmlns:a16="http://schemas.microsoft.com/office/drawing/2014/main" id="{67E7F553-CB38-C047-A10E-8C3F3747C25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" y="164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906" name="Freeform 13">
              <a:extLst>
                <a:ext uri="{FF2B5EF4-FFF2-40B4-BE49-F238E27FC236}">
                  <a16:creationId xmlns:a16="http://schemas.microsoft.com/office/drawing/2014/main" id="{087CCD62-8163-AE4A-99B3-F559C3D8FB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" y="190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37907" name="Group 14">
              <a:extLst>
                <a:ext uri="{FF2B5EF4-FFF2-40B4-BE49-F238E27FC236}">
                  <a16:creationId xmlns:a16="http://schemas.microsoft.com/office/drawing/2014/main" id="{48665368-9D18-C243-B356-A71132FEC3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3" y="1766"/>
              <a:ext cx="232" cy="250"/>
              <a:chOff x="2940" y="2429"/>
              <a:chExt cx="235" cy="250"/>
            </a:xfrm>
          </p:grpSpPr>
          <p:sp>
            <p:nvSpPr>
              <p:cNvPr id="37931" name="Rectangle 15">
                <a:extLst>
                  <a:ext uri="{FF2B5EF4-FFF2-40B4-BE49-F238E27FC236}">
                    <a16:creationId xmlns:a16="http://schemas.microsoft.com/office/drawing/2014/main" id="{BC283292-96AF-E442-B8D4-2B89B4BD09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932" name="Text Box 16">
                <a:extLst>
                  <a:ext uri="{FF2B5EF4-FFF2-40B4-BE49-F238E27FC236}">
                    <a16:creationId xmlns:a16="http://schemas.microsoft.com/office/drawing/2014/main" id="{E9C54265-2E95-BA46-9C22-DE5654C3D8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b="0">
                    <a:solidFill>
                      <a:srgbClr val="FFFF00"/>
                    </a:solidFill>
                    <a:latin typeface="Comic Sans MS" panose="030F0902030302020204" pitchFamily="66" charset="0"/>
                  </a:rPr>
                  <a:t>X</a:t>
                </a:r>
                <a:endParaRPr lang="en-US" altLang="en-US" sz="2400" b="0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908" name="Group 17">
              <a:extLst>
                <a:ext uri="{FF2B5EF4-FFF2-40B4-BE49-F238E27FC236}">
                  <a16:creationId xmlns:a16="http://schemas.microsoft.com/office/drawing/2014/main" id="{A8335464-57E9-9C49-BC7E-404A401169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0" y="1778"/>
              <a:ext cx="316" cy="250"/>
              <a:chOff x="1740" y="2306"/>
              <a:chExt cx="316" cy="250"/>
            </a:xfrm>
          </p:grpSpPr>
          <p:sp>
            <p:nvSpPr>
              <p:cNvPr id="37923" name="Oval 18">
                <a:extLst>
                  <a:ext uri="{FF2B5EF4-FFF2-40B4-BE49-F238E27FC236}">
                    <a16:creationId xmlns:a16="http://schemas.microsoft.com/office/drawing/2014/main" id="{022EA1B7-D935-1845-A798-D18C409A1E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924" name="Line 19">
                <a:extLst>
                  <a:ext uri="{FF2B5EF4-FFF2-40B4-BE49-F238E27FC236}">
                    <a16:creationId xmlns:a16="http://schemas.microsoft.com/office/drawing/2014/main" id="{F7F7EB6C-C867-DD4B-B288-1AA60FDEB2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25" name="Line 20">
                <a:extLst>
                  <a:ext uri="{FF2B5EF4-FFF2-40B4-BE49-F238E27FC236}">
                    <a16:creationId xmlns:a16="http://schemas.microsoft.com/office/drawing/2014/main" id="{3645877C-9D8C-C041-90C0-61A08C1865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26" name="Rectangle 21">
                <a:extLst>
                  <a:ext uri="{FF2B5EF4-FFF2-40B4-BE49-F238E27FC236}">
                    <a16:creationId xmlns:a16="http://schemas.microsoft.com/office/drawing/2014/main" id="{DF11DBC7-7D2D-674B-959D-5DE951F89B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27" name="Oval 22">
                <a:extLst>
                  <a:ext uri="{FF2B5EF4-FFF2-40B4-BE49-F238E27FC236}">
                    <a16:creationId xmlns:a16="http://schemas.microsoft.com/office/drawing/2014/main" id="{ABF7983D-C838-AF4C-93FD-2DBA3657E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37928" name="Group 23">
                <a:extLst>
                  <a:ext uri="{FF2B5EF4-FFF2-40B4-BE49-F238E27FC236}">
                    <a16:creationId xmlns:a16="http://schemas.microsoft.com/office/drawing/2014/main" id="{98D1949C-3FF7-5043-B9B4-6425BB779A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88" y="2306"/>
                <a:ext cx="227" cy="250"/>
                <a:chOff x="2943" y="2429"/>
                <a:chExt cx="230" cy="250"/>
              </a:xfrm>
            </p:grpSpPr>
            <p:sp>
              <p:nvSpPr>
                <p:cNvPr id="37929" name="Rectangle 24">
                  <a:extLst>
                    <a:ext uri="{FF2B5EF4-FFF2-40B4-BE49-F238E27FC236}">
                      <a16:creationId xmlns:a16="http://schemas.microsoft.com/office/drawing/2014/main" id="{E8D4D99F-9682-554E-BAC1-4BC3A81233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30" name="Text Box 25">
                  <a:extLst>
                    <a:ext uri="{FF2B5EF4-FFF2-40B4-BE49-F238E27FC236}">
                      <a16:creationId xmlns:a16="http://schemas.microsoft.com/office/drawing/2014/main" id="{C306DEC5-A798-B143-95F7-94FD769CDB1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43" y="2429"/>
                  <a:ext cx="23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b="0">
                      <a:solidFill>
                        <a:srgbClr val="FFFF00"/>
                      </a:solidFill>
                      <a:latin typeface="Comic Sans MS" panose="030F0902030302020204" pitchFamily="66" charset="0"/>
                    </a:rPr>
                    <a:t>Z</a:t>
                  </a:r>
                  <a:endParaRPr lang="en-US" altLang="en-US" sz="2400" b="0">
                    <a:solidFill>
                      <a:srgbClr val="FFFF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37909" name="Text Box 26">
              <a:extLst>
                <a:ext uri="{FF2B5EF4-FFF2-40B4-BE49-F238E27FC236}">
                  <a16:creationId xmlns:a16="http://schemas.microsoft.com/office/drawing/2014/main" id="{22B43E56-F8D0-1A4F-B7CE-7B8E79847B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3" y="1568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1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37910" name="Text Box 27">
              <a:extLst>
                <a:ext uri="{FF2B5EF4-FFF2-40B4-BE49-F238E27FC236}">
                  <a16:creationId xmlns:a16="http://schemas.microsoft.com/office/drawing/2014/main" id="{2D643B91-BC04-AD4B-9654-511BC6F8ED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" y="1565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4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37911" name="Text Box 28">
              <a:extLst>
                <a:ext uri="{FF2B5EF4-FFF2-40B4-BE49-F238E27FC236}">
                  <a16:creationId xmlns:a16="http://schemas.microsoft.com/office/drawing/2014/main" id="{A5BF5EF2-A8C9-194F-B920-FF6D023AD1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" y="189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50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grpSp>
          <p:nvGrpSpPr>
            <p:cNvPr id="37912" name="Group 29">
              <a:extLst>
                <a:ext uri="{FF2B5EF4-FFF2-40B4-BE49-F238E27FC236}">
                  <a16:creationId xmlns:a16="http://schemas.microsoft.com/office/drawing/2014/main" id="{BD673522-D7B9-A848-8214-CDF790AC16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0" y="1454"/>
              <a:ext cx="316" cy="250"/>
              <a:chOff x="1740" y="2306"/>
              <a:chExt cx="316" cy="250"/>
            </a:xfrm>
          </p:grpSpPr>
          <p:sp>
            <p:nvSpPr>
              <p:cNvPr id="37915" name="Oval 30">
                <a:extLst>
                  <a:ext uri="{FF2B5EF4-FFF2-40B4-BE49-F238E27FC236}">
                    <a16:creationId xmlns:a16="http://schemas.microsoft.com/office/drawing/2014/main" id="{F3F3C257-727B-724C-97E0-2183B60CA7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916" name="Line 31">
                <a:extLst>
                  <a:ext uri="{FF2B5EF4-FFF2-40B4-BE49-F238E27FC236}">
                    <a16:creationId xmlns:a16="http://schemas.microsoft.com/office/drawing/2014/main" id="{1CDE0568-04ED-ED4C-96CA-730E5B0474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7" name="Line 32">
                <a:extLst>
                  <a:ext uri="{FF2B5EF4-FFF2-40B4-BE49-F238E27FC236}">
                    <a16:creationId xmlns:a16="http://schemas.microsoft.com/office/drawing/2014/main" id="{33588C63-51AB-E245-8C78-2AB331F12D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8" name="Rectangle 33">
                <a:extLst>
                  <a:ext uri="{FF2B5EF4-FFF2-40B4-BE49-F238E27FC236}">
                    <a16:creationId xmlns:a16="http://schemas.microsoft.com/office/drawing/2014/main" id="{C3B119F9-E4DC-0148-B630-C0F76D1FF6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19" name="Oval 34">
                <a:extLst>
                  <a:ext uri="{FF2B5EF4-FFF2-40B4-BE49-F238E27FC236}">
                    <a16:creationId xmlns:a16="http://schemas.microsoft.com/office/drawing/2014/main" id="{8E202800-A1C3-A448-8E2C-14E6E021B5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37920" name="Group 35">
                <a:extLst>
                  <a:ext uri="{FF2B5EF4-FFF2-40B4-BE49-F238E27FC236}">
                    <a16:creationId xmlns:a16="http://schemas.microsoft.com/office/drawing/2014/main" id="{B464B4AC-1C4D-4F48-B303-43FCCF8FEF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92" y="2306"/>
                <a:ext cx="218" cy="250"/>
                <a:chOff x="2947" y="2429"/>
                <a:chExt cx="221" cy="250"/>
              </a:xfrm>
            </p:grpSpPr>
            <p:sp>
              <p:nvSpPr>
                <p:cNvPr id="37921" name="Rectangle 36">
                  <a:extLst>
                    <a:ext uri="{FF2B5EF4-FFF2-40B4-BE49-F238E27FC236}">
                      <a16:creationId xmlns:a16="http://schemas.microsoft.com/office/drawing/2014/main" id="{718540AF-0C1C-8543-9918-D1DE87A1CC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22" name="Text Box 37">
                  <a:extLst>
                    <a:ext uri="{FF2B5EF4-FFF2-40B4-BE49-F238E27FC236}">
                      <a16:creationId xmlns:a16="http://schemas.microsoft.com/office/drawing/2014/main" id="{699DF587-CAF4-664E-A56A-3A4F2F59CFF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47" y="2429"/>
                  <a:ext cx="221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b="0">
                      <a:solidFill>
                        <a:srgbClr val="FFFF00"/>
                      </a:solidFill>
                      <a:latin typeface="Comic Sans MS" panose="030F0902030302020204" pitchFamily="66" charset="0"/>
                    </a:rPr>
                    <a:t>Y</a:t>
                  </a:r>
                  <a:endParaRPr lang="en-US" altLang="en-US" sz="2400" b="0">
                    <a:solidFill>
                      <a:srgbClr val="FFFF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37913" name="Text Box 38">
              <a:extLst>
                <a:ext uri="{FF2B5EF4-FFF2-40B4-BE49-F238E27FC236}">
                  <a16:creationId xmlns:a16="http://schemas.microsoft.com/office/drawing/2014/main" id="{11C548E0-B02E-5046-B53E-2DB7261696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" y="1316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solidFill>
                    <a:srgbClr val="FF0000"/>
                  </a:solidFill>
                  <a:latin typeface="Comic Sans MS" panose="030F0902030302020204" pitchFamily="66" charset="0"/>
                </a:rPr>
                <a:t>1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37914" name="Line 39">
              <a:extLst>
                <a:ext uri="{FF2B5EF4-FFF2-40B4-BE49-F238E27FC236}">
                  <a16:creationId xmlns:a16="http://schemas.microsoft.com/office/drawing/2014/main" id="{E8BCAFAF-E62E-2D4B-9715-53E0E213B7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92" y="151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7893" name="Picture 40" descr="dv_good">
            <a:extLst>
              <a:ext uri="{FF2B5EF4-FFF2-40B4-BE49-F238E27FC236}">
                <a16:creationId xmlns:a16="http://schemas.microsoft.com/office/drawing/2014/main" id="{94D5F389-C683-C04F-A22D-1D8AD6084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276600"/>
            <a:ext cx="7772400" cy="315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Slide Number Placeholder 3">
            <a:extLst>
              <a:ext uri="{FF2B5EF4-FFF2-40B4-BE49-F238E27FC236}">
                <a16:creationId xmlns:a16="http://schemas.microsoft.com/office/drawing/2014/main" id="{97C8C77B-A05D-374E-B18D-826F0F827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7419201-61D1-A941-BB81-79BB94CE0577}" type="slidenum">
              <a:rPr lang="en-US" altLang="en-US" sz="1400"/>
              <a:pPr eaLnBrk="1" hangingPunct="1"/>
              <a:t>13</a:t>
            </a:fld>
            <a:endParaRPr lang="en-US" altLang="en-US" sz="1400"/>
          </a:p>
        </p:txBody>
      </p:sp>
      <p:sp>
        <p:nvSpPr>
          <p:cNvPr id="37896" name="TextBox 44">
            <a:extLst>
              <a:ext uri="{FF2B5EF4-FFF2-40B4-BE49-F238E27FC236}">
                <a16:creationId xmlns:a16="http://schemas.microsoft.com/office/drawing/2014/main" id="{2E648B0C-ACF2-6D4E-A1CF-D479AC651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52750"/>
            <a:ext cx="2954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altLang="en-US" baseline="3000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= Distances known to Y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885DB77-9B2E-8540-A865-ED5A04FC61E5}"/>
              </a:ext>
            </a:extLst>
          </p:cNvPr>
          <p:cNvSpPr/>
          <p:nvPr/>
        </p:nvSpPr>
        <p:spPr>
          <a:xfrm>
            <a:off x="2819400" y="3276600"/>
            <a:ext cx="5867400" cy="228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518C0A7-6DA7-634A-9C7E-C65C450EEB96}"/>
              </a:ext>
            </a:extLst>
          </p:cNvPr>
          <p:cNvSpPr/>
          <p:nvPr/>
        </p:nvSpPr>
        <p:spPr>
          <a:xfrm>
            <a:off x="2362200" y="5486400"/>
            <a:ext cx="11430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4793614-B7E0-6A40-A202-858F06981C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Distance Vector: Link Cost Changes</a:t>
            </a:r>
          </a:p>
        </p:txBody>
      </p:sp>
      <p:sp>
        <p:nvSpPr>
          <p:cNvPr id="39939" name="Content Placeholder 44">
            <a:extLst>
              <a:ext uri="{FF2B5EF4-FFF2-40B4-BE49-F238E27FC236}">
                <a16:creationId xmlns:a16="http://schemas.microsoft.com/office/drawing/2014/main" id="{6525CCDD-085B-1E4E-8859-3BE4B9104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Link cost decreases and recovery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Node updates the distance table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cost change in least cost path, notify neighbors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grpSp>
        <p:nvGrpSpPr>
          <p:cNvPr id="39940" name="Group 4">
            <a:extLst>
              <a:ext uri="{FF2B5EF4-FFF2-40B4-BE49-F238E27FC236}">
                <a16:creationId xmlns:a16="http://schemas.microsoft.com/office/drawing/2014/main" id="{8E969CC4-DE89-324F-B1A5-08444C6E3A4A}"/>
              </a:ext>
            </a:extLst>
          </p:cNvPr>
          <p:cNvGrpSpPr>
            <a:grpSpLocks/>
          </p:cNvGrpSpPr>
          <p:nvPr/>
        </p:nvGrpSpPr>
        <p:grpSpPr bwMode="auto">
          <a:xfrm>
            <a:off x="6453188" y="990600"/>
            <a:ext cx="2184400" cy="1319213"/>
            <a:chOff x="169" y="1316"/>
            <a:chExt cx="1376" cy="831"/>
          </a:xfrm>
        </p:grpSpPr>
        <p:sp>
          <p:nvSpPr>
            <p:cNvPr id="39946" name="Freeform 5">
              <a:extLst>
                <a:ext uri="{FF2B5EF4-FFF2-40B4-BE49-F238E27FC236}">
                  <a16:creationId xmlns:a16="http://schemas.microsoft.com/office/drawing/2014/main" id="{04E6E36C-DDA3-BC4C-B9E3-561BBC57E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" y="1383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9947" name="Freeform 6">
              <a:extLst>
                <a:ext uri="{FF2B5EF4-FFF2-40B4-BE49-F238E27FC236}">
                  <a16:creationId xmlns:a16="http://schemas.microsoft.com/office/drawing/2014/main" id="{80D67C6B-4201-E846-9DAB-B727313CE9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" y="164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9948" name="Oval 7">
              <a:extLst>
                <a:ext uri="{FF2B5EF4-FFF2-40B4-BE49-F238E27FC236}">
                  <a16:creationId xmlns:a16="http://schemas.microsoft.com/office/drawing/2014/main" id="{FFD965AF-BF8D-4148-AFAB-C35F5F970A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" y="188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9949" name="Line 8">
              <a:extLst>
                <a:ext uri="{FF2B5EF4-FFF2-40B4-BE49-F238E27FC236}">
                  <a16:creationId xmlns:a16="http://schemas.microsoft.com/office/drawing/2014/main" id="{BBD4FB2E-FD18-3D4A-8A99-C4BDB7824F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0" name="Line 9">
              <a:extLst>
                <a:ext uri="{FF2B5EF4-FFF2-40B4-BE49-F238E27FC236}">
                  <a16:creationId xmlns:a16="http://schemas.microsoft.com/office/drawing/2014/main" id="{345DF306-0E82-8547-A0C8-A3A3C9AF0A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1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1" name="Rectangle 10">
              <a:extLst>
                <a:ext uri="{FF2B5EF4-FFF2-40B4-BE49-F238E27FC236}">
                  <a16:creationId xmlns:a16="http://schemas.microsoft.com/office/drawing/2014/main" id="{FC09C2ED-D5F4-EC45-B8E7-C118E52A0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" y="187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39952" name="Oval 11">
              <a:extLst>
                <a:ext uri="{FF2B5EF4-FFF2-40B4-BE49-F238E27FC236}">
                  <a16:creationId xmlns:a16="http://schemas.microsoft.com/office/drawing/2014/main" id="{1B9C3BB6-00DD-E44C-A59E-48EA7D5C3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" y="181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9953" name="Freeform 12">
              <a:extLst>
                <a:ext uri="{FF2B5EF4-FFF2-40B4-BE49-F238E27FC236}">
                  <a16:creationId xmlns:a16="http://schemas.microsoft.com/office/drawing/2014/main" id="{4E913591-FC70-2D4E-AC75-A7A3AE0EF9D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" y="164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9954" name="Freeform 13">
              <a:extLst>
                <a:ext uri="{FF2B5EF4-FFF2-40B4-BE49-F238E27FC236}">
                  <a16:creationId xmlns:a16="http://schemas.microsoft.com/office/drawing/2014/main" id="{60D1E54B-5E70-1649-AEC6-680F33F25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" y="190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39955" name="Group 14">
              <a:extLst>
                <a:ext uri="{FF2B5EF4-FFF2-40B4-BE49-F238E27FC236}">
                  <a16:creationId xmlns:a16="http://schemas.microsoft.com/office/drawing/2014/main" id="{50062D24-0614-5947-BBB3-8D59145EC2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3" y="1766"/>
              <a:ext cx="232" cy="250"/>
              <a:chOff x="2940" y="2429"/>
              <a:chExt cx="235" cy="250"/>
            </a:xfrm>
          </p:grpSpPr>
          <p:sp>
            <p:nvSpPr>
              <p:cNvPr id="39979" name="Rectangle 15">
                <a:extLst>
                  <a:ext uri="{FF2B5EF4-FFF2-40B4-BE49-F238E27FC236}">
                    <a16:creationId xmlns:a16="http://schemas.microsoft.com/office/drawing/2014/main" id="{8ED892DE-E891-B04A-9631-3061EFB1F5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980" name="Text Box 16">
                <a:extLst>
                  <a:ext uri="{FF2B5EF4-FFF2-40B4-BE49-F238E27FC236}">
                    <a16:creationId xmlns:a16="http://schemas.microsoft.com/office/drawing/2014/main" id="{14B7D53D-2445-AD46-8D7A-AF431DB1E9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b="0">
                    <a:solidFill>
                      <a:srgbClr val="FFFF00"/>
                    </a:solidFill>
                    <a:latin typeface="Comic Sans MS" panose="030F0902030302020204" pitchFamily="66" charset="0"/>
                  </a:rPr>
                  <a:t>X</a:t>
                </a:r>
                <a:endParaRPr lang="en-US" altLang="en-US" sz="2400" b="0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9956" name="Group 17">
              <a:extLst>
                <a:ext uri="{FF2B5EF4-FFF2-40B4-BE49-F238E27FC236}">
                  <a16:creationId xmlns:a16="http://schemas.microsoft.com/office/drawing/2014/main" id="{DA54B772-ED1C-2743-A446-72A3C4E4A9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0" y="1778"/>
              <a:ext cx="316" cy="250"/>
              <a:chOff x="1740" y="2306"/>
              <a:chExt cx="316" cy="250"/>
            </a:xfrm>
          </p:grpSpPr>
          <p:sp>
            <p:nvSpPr>
              <p:cNvPr id="39971" name="Oval 18">
                <a:extLst>
                  <a:ext uri="{FF2B5EF4-FFF2-40B4-BE49-F238E27FC236}">
                    <a16:creationId xmlns:a16="http://schemas.microsoft.com/office/drawing/2014/main" id="{CEE1B3B5-8D83-794A-9E13-4F3D3713E2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972" name="Line 19">
                <a:extLst>
                  <a:ext uri="{FF2B5EF4-FFF2-40B4-BE49-F238E27FC236}">
                    <a16:creationId xmlns:a16="http://schemas.microsoft.com/office/drawing/2014/main" id="{B2D01EE6-DF09-F64B-8118-89B7863223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3" name="Line 20">
                <a:extLst>
                  <a:ext uri="{FF2B5EF4-FFF2-40B4-BE49-F238E27FC236}">
                    <a16:creationId xmlns:a16="http://schemas.microsoft.com/office/drawing/2014/main" id="{B38F8C5C-ECFB-974C-B44A-913523E180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4" name="Rectangle 21">
                <a:extLst>
                  <a:ext uri="{FF2B5EF4-FFF2-40B4-BE49-F238E27FC236}">
                    <a16:creationId xmlns:a16="http://schemas.microsoft.com/office/drawing/2014/main" id="{0FBCD337-1913-224F-A50C-EFBD5822DB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75" name="Oval 22">
                <a:extLst>
                  <a:ext uri="{FF2B5EF4-FFF2-40B4-BE49-F238E27FC236}">
                    <a16:creationId xmlns:a16="http://schemas.microsoft.com/office/drawing/2014/main" id="{4AF3209E-DBA0-0C46-BE94-5191A17064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39976" name="Group 23">
                <a:extLst>
                  <a:ext uri="{FF2B5EF4-FFF2-40B4-BE49-F238E27FC236}">
                    <a16:creationId xmlns:a16="http://schemas.microsoft.com/office/drawing/2014/main" id="{CDAD10B3-3EFF-6F4F-9138-58171B59BB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88" y="2306"/>
                <a:ext cx="227" cy="250"/>
                <a:chOff x="2943" y="2429"/>
                <a:chExt cx="230" cy="250"/>
              </a:xfrm>
            </p:grpSpPr>
            <p:sp>
              <p:nvSpPr>
                <p:cNvPr id="39977" name="Rectangle 24">
                  <a:extLst>
                    <a:ext uri="{FF2B5EF4-FFF2-40B4-BE49-F238E27FC236}">
                      <a16:creationId xmlns:a16="http://schemas.microsoft.com/office/drawing/2014/main" id="{EC51BFED-2390-D743-BC3A-58C37EAEB7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78" name="Text Box 25">
                  <a:extLst>
                    <a:ext uri="{FF2B5EF4-FFF2-40B4-BE49-F238E27FC236}">
                      <a16:creationId xmlns:a16="http://schemas.microsoft.com/office/drawing/2014/main" id="{96C4E030-E5B7-CA47-8911-A3B1A5F9E36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43" y="2429"/>
                  <a:ext cx="23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b="0">
                      <a:solidFill>
                        <a:srgbClr val="FFFF00"/>
                      </a:solidFill>
                      <a:latin typeface="Comic Sans MS" panose="030F0902030302020204" pitchFamily="66" charset="0"/>
                    </a:rPr>
                    <a:t>Z</a:t>
                  </a:r>
                  <a:endParaRPr lang="en-US" altLang="en-US" sz="2400" b="0">
                    <a:solidFill>
                      <a:srgbClr val="FFFF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39957" name="Text Box 26">
              <a:extLst>
                <a:ext uri="{FF2B5EF4-FFF2-40B4-BE49-F238E27FC236}">
                  <a16:creationId xmlns:a16="http://schemas.microsoft.com/office/drawing/2014/main" id="{F5F4D0E9-DB24-934B-8D2E-32C46B8257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3" y="1568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1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39958" name="Text Box 27">
              <a:extLst>
                <a:ext uri="{FF2B5EF4-FFF2-40B4-BE49-F238E27FC236}">
                  <a16:creationId xmlns:a16="http://schemas.microsoft.com/office/drawing/2014/main" id="{E4A9002A-7736-2C4B-A0EA-8CE29E9EC8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" y="1565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4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39959" name="Text Box 28">
              <a:extLst>
                <a:ext uri="{FF2B5EF4-FFF2-40B4-BE49-F238E27FC236}">
                  <a16:creationId xmlns:a16="http://schemas.microsoft.com/office/drawing/2014/main" id="{36F0293A-F165-1F40-BA43-1E99F10B46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" y="189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50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grpSp>
          <p:nvGrpSpPr>
            <p:cNvPr id="39960" name="Group 29">
              <a:extLst>
                <a:ext uri="{FF2B5EF4-FFF2-40B4-BE49-F238E27FC236}">
                  <a16:creationId xmlns:a16="http://schemas.microsoft.com/office/drawing/2014/main" id="{007CC122-27CA-4A4F-B3E6-61C3B8C186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0" y="1454"/>
              <a:ext cx="316" cy="250"/>
              <a:chOff x="1740" y="2306"/>
              <a:chExt cx="316" cy="250"/>
            </a:xfrm>
          </p:grpSpPr>
          <p:sp>
            <p:nvSpPr>
              <p:cNvPr id="39963" name="Oval 30">
                <a:extLst>
                  <a:ext uri="{FF2B5EF4-FFF2-40B4-BE49-F238E27FC236}">
                    <a16:creationId xmlns:a16="http://schemas.microsoft.com/office/drawing/2014/main" id="{E6437188-0D62-5243-9A79-83F55E6E1B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964" name="Line 31">
                <a:extLst>
                  <a:ext uri="{FF2B5EF4-FFF2-40B4-BE49-F238E27FC236}">
                    <a16:creationId xmlns:a16="http://schemas.microsoft.com/office/drawing/2014/main" id="{F870A07F-A131-DC4B-8039-C4593C2A6A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65" name="Line 32">
                <a:extLst>
                  <a:ext uri="{FF2B5EF4-FFF2-40B4-BE49-F238E27FC236}">
                    <a16:creationId xmlns:a16="http://schemas.microsoft.com/office/drawing/2014/main" id="{DE01EFB4-ED12-D04A-9910-0E9FB04038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66" name="Rectangle 33">
                <a:extLst>
                  <a:ext uri="{FF2B5EF4-FFF2-40B4-BE49-F238E27FC236}">
                    <a16:creationId xmlns:a16="http://schemas.microsoft.com/office/drawing/2014/main" id="{F1AAF662-2307-0A4A-8FB3-31AC425622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9967" name="Oval 34">
                <a:extLst>
                  <a:ext uri="{FF2B5EF4-FFF2-40B4-BE49-F238E27FC236}">
                    <a16:creationId xmlns:a16="http://schemas.microsoft.com/office/drawing/2014/main" id="{CC24C273-27CB-DD49-9E16-E10BF44F91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39968" name="Group 35">
                <a:extLst>
                  <a:ext uri="{FF2B5EF4-FFF2-40B4-BE49-F238E27FC236}">
                    <a16:creationId xmlns:a16="http://schemas.microsoft.com/office/drawing/2014/main" id="{70C66107-8320-C944-8A77-E9D786999C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92" y="2306"/>
                <a:ext cx="218" cy="250"/>
                <a:chOff x="2947" y="2429"/>
                <a:chExt cx="221" cy="250"/>
              </a:xfrm>
            </p:grpSpPr>
            <p:sp>
              <p:nvSpPr>
                <p:cNvPr id="39969" name="Rectangle 36">
                  <a:extLst>
                    <a:ext uri="{FF2B5EF4-FFF2-40B4-BE49-F238E27FC236}">
                      <a16:creationId xmlns:a16="http://schemas.microsoft.com/office/drawing/2014/main" id="{A0800921-F57D-5C40-8576-7D9BBAABCE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70" name="Text Box 37">
                  <a:extLst>
                    <a:ext uri="{FF2B5EF4-FFF2-40B4-BE49-F238E27FC236}">
                      <a16:creationId xmlns:a16="http://schemas.microsoft.com/office/drawing/2014/main" id="{D7F804F4-9720-FE45-BD9A-00B59E57DC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47" y="2429"/>
                  <a:ext cx="221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b="0">
                      <a:solidFill>
                        <a:srgbClr val="FFFF00"/>
                      </a:solidFill>
                      <a:latin typeface="Comic Sans MS" panose="030F0902030302020204" pitchFamily="66" charset="0"/>
                    </a:rPr>
                    <a:t>Y</a:t>
                  </a:r>
                  <a:endParaRPr lang="en-US" altLang="en-US" sz="2400" b="0">
                    <a:solidFill>
                      <a:srgbClr val="FFFF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39961" name="Text Box 38">
              <a:extLst>
                <a:ext uri="{FF2B5EF4-FFF2-40B4-BE49-F238E27FC236}">
                  <a16:creationId xmlns:a16="http://schemas.microsoft.com/office/drawing/2014/main" id="{5205A6CE-E8D5-9C43-8AE5-AEBD0351E9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" y="1316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solidFill>
                    <a:srgbClr val="FF0000"/>
                  </a:solidFill>
                  <a:latin typeface="Comic Sans MS" panose="030F0902030302020204" pitchFamily="66" charset="0"/>
                </a:rPr>
                <a:t>1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39962" name="Line 39">
              <a:extLst>
                <a:ext uri="{FF2B5EF4-FFF2-40B4-BE49-F238E27FC236}">
                  <a16:creationId xmlns:a16="http://schemas.microsoft.com/office/drawing/2014/main" id="{7C1CCBD4-4D3F-9549-834D-D7AE2D4AB5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92" y="151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9941" name="Picture 40" descr="dv_good">
            <a:extLst>
              <a:ext uri="{FF2B5EF4-FFF2-40B4-BE49-F238E27FC236}">
                <a16:creationId xmlns:a16="http://schemas.microsoft.com/office/drawing/2014/main" id="{EB49D80C-C34D-704A-AC8C-B33FC149B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276600"/>
            <a:ext cx="7772400" cy="315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Slide Number Placeholder 3">
            <a:extLst>
              <a:ext uri="{FF2B5EF4-FFF2-40B4-BE49-F238E27FC236}">
                <a16:creationId xmlns:a16="http://schemas.microsoft.com/office/drawing/2014/main" id="{1BDC7CB4-1A05-3544-8D19-75780D74D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EE36A16-A6E9-9B45-B4C5-8FB19397249D}" type="slidenum">
              <a:rPr lang="en-US" altLang="en-US" sz="1400"/>
              <a:pPr eaLnBrk="1" hangingPunct="1"/>
              <a:t>14</a:t>
            </a:fld>
            <a:endParaRPr lang="en-US" altLang="en-US" sz="1400"/>
          </a:p>
        </p:txBody>
      </p:sp>
      <p:sp>
        <p:nvSpPr>
          <p:cNvPr id="39943" name="TextBox 44">
            <a:extLst>
              <a:ext uri="{FF2B5EF4-FFF2-40B4-BE49-F238E27FC236}">
                <a16:creationId xmlns:a16="http://schemas.microsoft.com/office/drawing/2014/main" id="{A539945F-571C-624D-A6BC-05E5384CF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52750"/>
            <a:ext cx="2954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altLang="en-US" baseline="3000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= Distances known to Y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A1A55F0-B5B1-E649-AB99-4E29A40AD8BE}"/>
              </a:ext>
            </a:extLst>
          </p:cNvPr>
          <p:cNvSpPr/>
          <p:nvPr/>
        </p:nvSpPr>
        <p:spPr>
          <a:xfrm>
            <a:off x="4572000" y="3276600"/>
            <a:ext cx="4191000" cy="228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115907F-532C-614F-8E55-8D3D2A9C9394}"/>
              </a:ext>
            </a:extLst>
          </p:cNvPr>
          <p:cNvSpPr/>
          <p:nvPr/>
        </p:nvSpPr>
        <p:spPr>
          <a:xfrm>
            <a:off x="4419600" y="3657600"/>
            <a:ext cx="11430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24AC502-9239-9F4F-B39F-3E0876F784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Distance Vector: Link Cost Changes</a:t>
            </a:r>
          </a:p>
        </p:txBody>
      </p:sp>
      <p:sp>
        <p:nvSpPr>
          <p:cNvPr id="41987" name="Content Placeholder 44">
            <a:extLst>
              <a:ext uri="{FF2B5EF4-FFF2-40B4-BE49-F238E27FC236}">
                <a16:creationId xmlns:a16="http://schemas.microsoft.com/office/drawing/2014/main" id="{2569C980-54CD-294F-9F6A-F826C5C7E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Link cost decreases and recovery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Node updates the distance table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cost change in least cost path, notify neighbors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grpSp>
        <p:nvGrpSpPr>
          <p:cNvPr id="41988" name="Group 4">
            <a:extLst>
              <a:ext uri="{FF2B5EF4-FFF2-40B4-BE49-F238E27FC236}">
                <a16:creationId xmlns:a16="http://schemas.microsoft.com/office/drawing/2014/main" id="{BE96918F-EBA8-6E45-A5E8-AEF259928D99}"/>
              </a:ext>
            </a:extLst>
          </p:cNvPr>
          <p:cNvGrpSpPr>
            <a:grpSpLocks/>
          </p:cNvGrpSpPr>
          <p:nvPr/>
        </p:nvGrpSpPr>
        <p:grpSpPr bwMode="auto">
          <a:xfrm>
            <a:off x="6453188" y="990600"/>
            <a:ext cx="2184400" cy="1319213"/>
            <a:chOff x="169" y="1316"/>
            <a:chExt cx="1376" cy="831"/>
          </a:xfrm>
        </p:grpSpPr>
        <p:sp>
          <p:nvSpPr>
            <p:cNvPr id="41993" name="Freeform 5">
              <a:extLst>
                <a:ext uri="{FF2B5EF4-FFF2-40B4-BE49-F238E27FC236}">
                  <a16:creationId xmlns:a16="http://schemas.microsoft.com/office/drawing/2014/main" id="{0AF79465-58E2-A54C-A8AC-1F6479724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" y="1383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4" name="Freeform 6">
              <a:extLst>
                <a:ext uri="{FF2B5EF4-FFF2-40B4-BE49-F238E27FC236}">
                  <a16:creationId xmlns:a16="http://schemas.microsoft.com/office/drawing/2014/main" id="{D68EBB7F-9530-254E-94CF-661B64BB9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" y="164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5" name="Oval 7">
              <a:extLst>
                <a:ext uri="{FF2B5EF4-FFF2-40B4-BE49-F238E27FC236}">
                  <a16:creationId xmlns:a16="http://schemas.microsoft.com/office/drawing/2014/main" id="{F1629616-7A55-884A-9F95-E3EA73136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" y="188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996" name="Line 8">
              <a:extLst>
                <a:ext uri="{FF2B5EF4-FFF2-40B4-BE49-F238E27FC236}">
                  <a16:creationId xmlns:a16="http://schemas.microsoft.com/office/drawing/2014/main" id="{9E84A5CD-935F-6143-BD33-6CD7CA5590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7" name="Line 9">
              <a:extLst>
                <a:ext uri="{FF2B5EF4-FFF2-40B4-BE49-F238E27FC236}">
                  <a16:creationId xmlns:a16="http://schemas.microsoft.com/office/drawing/2014/main" id="{9095AC79-0D9F-9441-8C67-0477ABCAF5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1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8" name="Rectangle 10">
              <a:extLst>
                <a:ext uri="{FF2B5EF4-FFF2-40B4-BE49-F238E27FC236}">
                  <a16:creationId xmlns:a16="http://schemas.microsoft.com/office/drawing/2014/main" id="{AD5BB67E-53C6-C049-B0C2-AD4002C7C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" y="187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1999" name="Oval 11">
              <a:extLst>
                <a:ext uri="{FF2B5EF4-FFF2-40B4-BE49-F238E27FC236}">
                  <a16:creationId xmlns:a16="http://schemas.microsoft.com/office/drawing/2014/main" id="{4D47F2E8-09F3-4D48-BAD7-18CEE3CEB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" y="181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2000" name="Freeform 12">
              <a:extLst>
                <a:ext uri="{FF2B5EF4-FFF2-40B4-BE49-F238E27FC236}">
                  <a16:creationId xmlns:a16="http://schemas.microsoft.com/office/drawing/2014/main" id="{945FE47C-A824-CA48-B7B7-D86390424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" y="164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2001" name="Freeform 13">
              <a:extLst>
                <a:ext uri="{FF2B5EF4-FFF2-40B4-BE49-F238E27FC236}">
                  <a16:creationId xmlns:a16="http://schemas.microsoft.com/office/drawing/2014/main" id="{504F7500-B523-5D44-96AB-AE2DC5CC8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" y="190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2002" name="Group 14">
              <a:extLst>
                <a:ext uri="{FF2B5EF4-FFF2-40B4-BE49-F238E27FC236}">
                  <a16:creationId xmlns:a16="http://schemas.microsoft.com/office/drawing/2014/main" id="{95D71590-883F-6E41-A380-63B8C79303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3" y="1766"/>
              <a:ext cx="232" cy="250"/>
              <a:chOff x="2940" y="2429"/>
              <a:chExt cx="235" cy="250"/>
            </a:xfrm>
          </p:grpSpPr>
          <p:sp>
            <p:nvSpPr>
              <p:cNvPr id="42026" name="Rectangle 15">
                <a:extLst>
                  <a:ext uri="{FF2B5EF4-FFF2-40B4-BE49-F238E27FC236}">
                    <a16:creationId xmlns:a16="http://schemas.microsoft.com/office/drawing/2014/main" id="{579D1E4E-D893-2349-8647-871C1C5635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27" name="Text Box 16">
                <a:extLst>
                  <a:ext uri="{FF2B5EF4-FFF2-40B4-BE49-F238E27FC236}">
                    <a16:creationId xmlns:a16="http://schemas.microsoft.com/office/drawing/2014/main" id="{5836E503-CBF7-1D49-9143-58E3FA7C06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b="0">
                    <a:solidFill>
                      <a:srgbClr val="FFFF00"/>
                    </a:solidFill>
                    <a:latin typeface="Comic Sans MS" panose="030F0902030302020204" pitchFamily="66" charset="0"/>
                  </a:rPr>
                  <a:t>X</a:t>
                </a:r>
                <a:endParaRPr lang="en-US" altLang="en-US" sz="2400" b="0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42003" name="Group 17">
              <a:extLst>
                <a:ext uri="{FF2B5EF4-FFF2-40B4-BE49-F238E27FC236}">
                  <a16:creationId xmlns:a16="http://schemas.microsoft.com/office/drawing/2014/main" id="{36F6A1BC-D2C7-D144-A92D-321AFD69F8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0" y="1778"/>
              <a:ext cx="316" cy="250"/>
              <a:chOff x="1740" y="2306"/>
              <a:chExt cx="316" cy="250"/>
            </a:xfrm>
          </p:grpSpPr>
          <p:sp>
            <p:nvSpPr>
              <p:cNvPr id="42018" name="Oval 18">
                <a:extLst>
                  <a:ext uri="{FF2B5EF4-FFF2-40B4-BE49-F238E27FC236}">
                    <a16:creationId xmlns:a16="http://schemas.microsoft.com/office/drawing/2014/main" id="{57179D09-69A0-1840-BF5C-69D209F1C0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19" name="Line 19">
                <a:extLst>
                  <a:ext uri="{FF2B5EF4-FFF2-40B4-BE49-F238E27FC236}">
                    <a16:creationId xmlns:a16="http://schemas.microsoft.com/office/drawing/2014/main" id="{741F8AA6-2F7A-E440-B10E-6157E42F15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20" name="Line 20">
                <a:extLst>
                  <a:ext uri="{FF2B5EF4-FFF2-40B4-BE49-F238E27FC236}">
                    <a16:creationId xmlns:a16="http://schemas.microsoft.com/office/drawing/2014/main" id="{54607205-3F12-B641-AD3F-794AB66C66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21" name="Rectangle 21">
                <a:extLst>
                  <a:ext uri="{FF2B5EF4-FFF2-40B4-BE49-F238E27FC236}">
                    <a16:creationId xmlns:a16="http://schemas.microsoft.com/office/drawing/2014/main" id="{6763F397-F9DA-624D-8469-EF76727B52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2022" name="Oval 22">
                <a:extLst>
                  <a:ext uri="{FF2B5EF4-FFF2-40B4-BE49-F238E27FC236}">
                    <a16:creationId xmlns:a16="http://schemas.microsoft.com/office/drawing/2014/main" id="{628D175A-E69B-7043-BA25-3190BF1D5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42023" name="Group 23">
                <a:extLst>
                  <a:ext uri="{FF2B5EF4-FFF2-40B4-BE49-F238E27FC236}">
                    <a16:creationId xmlns:a16="http://schemas.microsoft.com/office/drawing/2014/main" id="{75D4533E-616D-8240-83A3-33D5C022D1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88" y="2306"/>
                <a:ext cx="227" cy="250"/>
                <a:chOff x="2943" y="2429"/>
                <a:chExt cx="230" cy="250"/>
              </a:xfrm>
            </p:grpSpPr>
            <p:sp>
              <p:nvSpPr>
                <p:cNvPr id="42024" name="Rectangle 24">
                  <a:extLst>
                    <a:ext uri="{FF2B5EF4-FFF2-40B4-BE49-F238E27FC236}">
                      <a16:creationId xmlns:a16="http://schemas.microsoft.com/office/drawing/2014/main" id="{4ADC2288-DA43-F047-AAB7-F307FD12EE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25" name="Text Box 25">
                  <a:extLst>
                    <a:ext uri="{FF2B5EF4-FFF2-40B4-BE49-F238E27FC236}">
                      <a16:creationId xmlns:a16="http://schemas.microsoft.com/office/drawing/2014/main" id="{7F434BCD-792C-3D4A-8A3F-EA30A882F8A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43" y="2429"/>
                  <a:ext cx="23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b="0">
                      <a:solidFill>
                        <a:srgbClr val="FFFF00"/>
                      </a:solidFill>
                      <a:latin typeface="Comic Sans MS" panose="030F0902030302020204" pitchFamily="66" charset="0"/>
                    </a:rPr>
                    <a:t>Z</a:t>
                  </a:r>
                  <a:endParaRPr lang="en-US" altLang="en-US" sz="2400" b="0">
                    <a:solidFill>
                      <a:srgbClr val="FFFF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2004" name="Text Box 26">
              <a:extLst>
                <a:ext uri="{FF2B5EF4-FFF2-40B4-BE49-F238E27FC236}">
                  <a16:creationId xmlns:a16="http://schemas.microsoft.com/office/drawing/2014/main" id="{1F9085A6-FB91-B441-8789-6B908F1504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3" y="1568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1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2005" name="Text Box 27">
              <a:extLst>
                <a:ext uri="{FF2B5EF4-FFF2-40B4-BE49-F238E27FC236}">
                  <a16:creationId xmlns:a16="http://schemas.microsoft.com/office/drawing/2014/main" id="{DED6F413-0306-8E4F-B6E0-7050F996EE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" y="1565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4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2006" name="Text Box 28">
              <a:extLst>
                <a:ext uri="{FF2B5EF4-FFF2-40B4-BE49-F238E27FC236}">
                  <a16:creationId xmlns:a16="http://schemas.microsoft.com/office/drawing/2014/main" id="{A149EA79-32BD-3340-9C44-DFF1A753AF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" y="189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50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grpSp>
          <p:nvGrpSpPr>
            <p:cNvPr id="42007" name="Group 29">
              <a:extLst>
                <a:ext uri="{FF2B5EF4-FFF2-40B4-BE49-F238E27FC236}">
                  <a16:creationId xmlns:a16="http://schemas.microsoft.com/office/drawing/2014/main" id="{EC07BB28-7D57-6846-A2E9-63CB491EC8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0" y="1454"/>
              <a:ext cx="316" cy="250"/>
              <a:chOff x="1740" y="2306"/>
              <a:chExt cx="316" cy="250"/>
            </a:xfrm>
          </p:grpSpPr>
          <p:sp>
            <p:nvSpPr>
              <p:cNvPr id="42010" name="Oval 30">
                <a:extLst>
                  <a:ext uri="{FF2B5EF4-FFF2-40B4-BE49-F238E27FC236}">
                    <a16:creationId xmlns:a16="http://schemas.microsoft.com/office/drawing/2014/main" id="{C67E2143-E070-AE47-8CF3-C067AA6132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11" name="Line 31">
                <a:extLst>
                  <a:ext uri="{FF2B5EF4-FFF2-40B4-BE49-F238E27FC236}">
                    <a16:creationId xmlns:a16="http://schemas.microsoft.com/office/drawing/2014/main" id="{1F499AF5-E39E-664D-AECF-E70C4BAEBD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12" name="Line 32">
                <a:extLst>
                  <a:ext uri="{FF2B5EF4-FFF2-40B4-BE49-F238E27FC236}">
                    <a16:creationId xmlns:a16="http://schemas.microsoft.com/office/drawing/2014/main" id="{3416885A-ACEF-F34E-ABAC-DDD61D1454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13" name="Rectangle 33">
                <a:extLst>
                  <a:ext uri="{FF2B5EF4-FFF2-40B4-BE49-F238E27FC236}">
                    <a16:creationId xmlns:a16="http://schemas.microsoft.com/office/drawing/2014/main" id="{C1ADA499-59A2-EB42-8814-5DD7C31CA8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2014" name="Oval 34">
                <a:extLst>
                  <a:ext uri="{FF2B5EF4-FFF2-40B4-BE49-F238E27FC236}">
                    <a16:creationId xmlns:a16="http://schemas.microsoft.com/office/drawing/2014/main" id="{9ABDB4B6-4185-6B4D-9079-185DC9DF84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42015" name="Group 35">
                <a:extLst>
                  <a:ext uri="{FF2B5EF4-FFF2-40B4-BE49-F238E27FC236}">
                    <a16:creationId xmlns:a16="http://schemas.microsoft.com/office/drawing/2014/main" id="{DC856A1D-EDB8-3947-A8F7-CAC7BDD773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92" y="2306"/>
                <a:ext cx="218" cy="250"/>
                <a:chOff x="2947" y="2429"/>
                <a:chExt cx="221" cy="250"/>
              </a:xfrm>
            </p:grpSpPr>
            <p:sp>
              <p:nvSpPr>
                <p:cNvPr id="42016" name="Rectangle 36">
                  <a:extLst>
                    <a:ext uri="{FF2B5EF4-FFF2-40B4-BE49-F238E27FC236}">
                      <a16:creationId xmlns:a16="http://schemas.microsoft.com/office/drawing/2014/main" id="{C6B54EB7-9764-D044-A6AA-E3783AFF21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17" name="Text Box 37">
                  <a:extLst>
                    <a:ext uri="{FF2B5EF4-FFF2-40B4-BE49-F238E27FC236}">
                      <a16:creationId xmlns:a16="http://schemas.microsoft.com/office/drawing/2014/main" id="{C4A9915F-BA55-1547-9709-F01F8471C87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47" y="2429"/>
                  <a:ext cx="221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b="0">
                      <a:solidFill>
                        <a:srgbClr val="FFFF00"/>
                      </a:solidFill>
                      <a:latin typeface="Comic Sans MS" panose="030F0902030302020204" pitchFamily="66" charset="0"/>
                    </a:rPr>
                    <a:t>Y</a:t>
                  </a:r>
                  <a:endParaRPr lang="en-US" altLang="en-US" sz="2400" b="0">
                    <a:solidFill>
                      <a:srgbClr val="FFFF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2008" name="Text Box 38">
              <a:extLst>
                <a:ext uri="{FF2B5EF4-FFF2-40B4-BE49-F238E27FC236}">
                  <a16:creationId xmlns:a16="http://schemas.microsoft.com/office/drawing/2014/main" id="{1477BCDB-1D0A-CE4E-B9BD-889CA5EB16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" y="1316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solidFill>
                    <a:srgbClr val="FF0000"/>
                  </a:solidFill>
                  <a:latin typeface="Comic Sans MS" panose="030F0902030302020204" pitchFamily="66" charset="0"/>
                </a:rPr>
                <a:t>1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2009" name="Line 39">
              <a:extLst>
                <a:ext uri="{FF2B5EF4-FFF2-40B4-BE49-F238E27FC236}">
                  <a16:creationId xmlns:a16="http://schemas.microsoft.com/office/drawing/2014/main" id="{3CF58987-CCD6-3A44-9CBD-051CC52C43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92" y="151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1989" name="Picture 40" descr="dv_good">
            <a:extLst>
              <a:ext uri="{FF2B5EF4-FFF2-40B4-BE49-F238E27FC236}">
                <a16:creationId xmlns:a16="http://schemas.microsoft.com/office/drawing/2014/main" id="{A4DAA138-F40F-A14F-9982-ADB53502C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276600"/>
            <a:ext cx="7772400" cy="315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Text Box 43">
            <a:extLst>
              <a:ext uri="{FF2B5EF4-FFF2-40B4-BE49-F238E27FC236}">
                <a16:creationId xmlns:a16="http://schemas.microsoft.com/office/drawing/2014/main" id="{DC15BB2F-35F4-2D4D-8475-685364302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3565525"/>
            <a:ext cx="10795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6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“good</a:t>
            </a:r>
          </a:p>
          <a:p>
            <a:pPr algn="l"/>
            <a:r>
              <a:rPr lang="en-US" altLang="en-US" sz="26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news </a:t>
            </a:r>
          </a:p>
          <a:p>
            <a:pPr algn="l"/>
            <a:r>
              <a:rPr lang="en-US" altLang="en-US" sz="26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travels</a:t>
            </a:r>
          </a:p>
          <a:p>
            <a:pPr algn="l"/>
            <a:r>
              <a:rPr lang="en-US" altLang="en-US" sz="26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fast”</a:t>
            </a:r>
          </a:p>
        </p:txBody>
      </p:sp>
      <p:sp>
        <p:nvSpPr>
          <p:cNvPr id="41991" name="Slide Number Placeholder 3">
            <a:extLst>
              <a:ext uri="{FF2B5EF4-FFF2-40B4-BE49-F238E27FC236}">
                <a16:creationId xmlns:a16="http://schemas.microsoft.com/office/drawing/2014/main" id="{EF7E5750-1092-4C4C-A763-E097A7621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1E386E7-3238-EF42-8143-4159E407369C}" type="slidenum">
              <a:rPr lang="en-US" altLang="en-US" sz="1400"/>
              <a:pPr eaLnBrk="1" hangingPunct="1"/>
              <a:t>15</a:t>
            </a:fld>
            <a:endParaRPr lang="en-US" altLang="en-US" sz="1400"/>
          </a:p>
        </p:txBody>
      </p:sp>
      <p:sp>
        <p:nvSpPr>
          <p:cNvPr id="41992" name="TextBox 44">
            <a:extLst>
              <a:ext uri="{FF2B5EF4-FFF2-40B4-BE49-F238E27FC236}">
                <a16:creationId xmlns:a16="http://schemas.microsoft.com/office/drawing/2014/main" id="{CDDCB71C-DC6D-594B-A446-E730FF901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952750"/>
            <a:ext cx="2954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altLang="en-US" baseline="3000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= Distances known to 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A89D1A8-2A1E-1F45-8254-D5783C769C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Distance Vector: Link Cost Changes</a:t>
            </a:r>
          </a:p>
        </p:txBody>
      </p:sp>
      <p:sp>
        <p:nvSpPr>
          <p:cNvPr id="44035" name="Content Placeholder 42">
            <a:extLst>
              <a:ext uri="{FF2B5EF4-FFF2-40B4-BE49-F238E27FC236}">
                <a16:creationId xmlns:a16="http://schemas.microsoft.com/office/drawing/2014/main" id="{B259259F-703D-E04D-8AB6-8681191F4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Link cost increases and failures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Bad news travels slowly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“Count to infinity” problem!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grpSp>
        <p:nvGrpSpPr>
          <p:cNvPr id="44036" name="Group 4">
            <a:extLst>
              <a:ext uri="{FF2B5EF4-FFF2-40B4-BE49-F238E27FC236}">
                <a16:creationId xmlns:a16="http://schemas.microsoft.com/office/drawing/2014/main" id="{CA0B7E47-0888-FD4E-B199-D7F6D61730D4}"/>
              </a:ext>
            </a:extLst>
          </p:cNvPr>
          <p:cNvGrpSpPr>
            <a:grpSpLocks/>
          </p:cNvGrpSpPr>
          <p:nvPr/>
        </p:nvGrpSpPr>
        <p:grpSpPr bwMode="auto">
          <a:xfrm>
            <a:off x="5997575" y="1470025"/>
            <a:ext cx="2184400" cy="1314450"/>
            <a:chOff x="169" y="1316"/>
            <a:chExt cx="1376" cy="828"/>
          </a:xfrm>
        </p:grpSpPr>
        <p:sp>
          <p:nvSpPr>
            <p:cNvPr id="44041" name="Freeform 5">
              <a:extLst>
                <a:ext uri="{FF2B5EF4-FFF2-40B4-BE49-F238E27FC236}">
                  <a16:creationId xmlns:a16="http://schemas.microsoft.com/office/drawing/2014/main" id="{168CAA1D-956E-0A45-ABC3-D4371CAB4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" y="138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42" name="Freeform 6">
              <a:extLst>
                <a:ext uri="{FF2B5EF4-FFF2-40B4-BE49-F238E27FC236}">
                  <a16:creationId xmlns:a16="http://schemas.microsoft.com/office/drawing/2014/main" id="{1584A45B-B11C-A04C-9656-C93D996B80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" y="164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43" name="Oval 7">
              <a:extLst>
                <a:ext uri="{FF2B5EF4-FFF2-40B4-BE49-F238E27FC236}">
                  <a16:creationId xmlns:a16="http://schemas.microsoft.com/office/drawing/2014/main" id="{AEC20E9A-2C28-5549-8092-B3861FFA52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" y="188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44" name="Line 8">
              <a:extLst>
                <a:ext uri="{FF2B5EF4-FFF2-40B4-BE49-F238E27FC236}">
                  <a16:creationId xmlns:a16="http://schemas.microsoft.com/office/drawing/2014/main" id="{D6A1E095-5DF6-A74A-BA12-A9BBA26279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5" name="Line 9">
              <a:extLst>
                <a:ext uri="{FF2B5EF4-FFF2-40B4-BE49-F238E27FC236}">
                  <a16:creationId xmlns:a16="http://schemas.microsoft.com/office/drawing/2014/main" id="{91B3CF50-1133-574C-94C3-5C68606FE2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1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6" name="Rectangle 10">
              <a:extLst>
                <a:ext uri="{FF2B5EF4-FFF2-40B4-BE49-F238E27FC236}">
                  <a16:creationId xmlns:a16="http://schemas.microsoft.com/office/drawing/2014/main" id="{328358AD-2267-414B-8A16-3113559AA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" y="187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4047" name="Oval 11">
              <a:extLst>
                <a:ext uri="{FF2B5EF4-FFF2-40B4-BE49-F238E27FC236}">
                  <a16:creationId xmlns:a16="http://schemas.microsoft.com/office/drawing/2014/main" id="{C2AF419E-AB15-D646-86E0-66107F301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" y="181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48" name="Freeform 12">
              <a:extLst>
                <a:ext uri="{FF2B5EF4-FFF2-40B4-BE49-F238E27FC236}">
                  <a16:creationId xmlns:a16="http://schemas.microsoft.com/office/drawing/2014/main" id="{3447945E-C608-D74C-B80E-051D353BFD36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" y="164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49" name="Freeform 13">
              <a:extLst>
                <a:ext uri="{FF2B5EF4-FFF2-40B4-BE49-F238E27FC236}">
                  <a16:creationId xmlns:a16="http://schemas.microsoft.com/office/drawing/2014/main" id="{0D38D5FD-C1BF-8944-A6F4-6E1838B43C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" y="190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050" name="Group 14">
              <a:extLst>
                <a:ext uri="{FF2B5EF4-FFF2-40B4-BE49-F238E27FC236}">
                  <a16:creationId xmlns:a16="http://schemas.microsoft.com/office/drawing/2014/main" id="{01050AD6-8D87-5B47-876F-242DF5663D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3" y="1766"/>
              <a:ext cx="232" cy="250"/>
              <a:chOff x="2940" y="2429"/>
              <a:chExt cx="235" cy="250"/>
            </a:xfrm>
          </p:grpSpPr>
          <p:sp>
            <p:nvSpPr>
              <p:cNvPr id="44074" name="Rectangle 15">
                <a:extLst>
                  <a:ext uri="{FF2B5EF4-FFF2-40B4-BE49-F238E27FC236}">
                    <a16:creationId xmlns:a16="http://schemas.microsoft.com/office/drawing/2014/main" id="{8BA9412B-379F-3545-80D7-A0F4F92A6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075" name="Text Box 16">
                <a:extLst>
                  <a:ext uri="{FF2B5EF4-FFF2-40B4-BE49-F238E27FC236}">
                    <a16:creationId xmlns:a16="http://schemas.microsoft.com/office/drawing/2014/main" id="{17559333-7A83-0A49-A14B-B12CFF0F69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b="0">
                    <a:solidFill>
                      <a:srgbClr val="FFFF00"/>
                    </a:solidFill>
                    <a:latin typeface="Comic Sans MS" panose="030F0902030302020204" pitchFamily="66" charset="0"/>
                  </a:rPr>
                  <a:t>X</a:t>
                </a:r>
                <a:endParaRPr lang="en-US" altLang="en-US" sz="2400" b="0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44051" name="Group 17">
              <a:extLst>
                <a:ext uri="{FF2B5EF4-FFF2-40B4-BE49-F238E27FC236}">
                  <a16:creationId xmlns:a16="http://schemas.microsoft.com/office/drawing/2014/main" id="{9FCAB0B3-6515-7945-BE95-3682B1F704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0" y="1778"/>
              <a:ext cx="316" cy="250"/>
              <a:chOff x="1740" y="2306"/>
              <a:chExt cx="316" cy="250"/>
            </a:xfrm>
          </p:grpSpPr>
          <p:sp>
            <p:nvSpPr>
              <p:cNvPr id="44066" name="Oval 18">
                <a:extLst>
                  <a:ext uri="{FF2B5EF4-FFF2-40B4-BE49-F238E27FC236}">
                    <a16:creationId xmlns:a16="http://schemas.microsoft.com/office/drawing/2014/main" id="{0C1BBCF4-446A-594B-A6BD-26B1526B91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067" name="Line 19">
                <a:extLst>
                  <a:ext uri="{FF2B5EF4-FFF2-40B4-BE49-F238E27FC236}">
                    <a16:creationId xmlns:a16="http://schemas.microsoft.com/office/drawing/2014/main" id="{84B464C3-F480-3343-AC18-24BAF17CAE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68" name="Line 20">
                <a:extLst>
                  <a:ext uri="{FF2B5EF4-FFF2-40B4-BE49-F238E27FC236}">
                    <a16:creationId xmlns:a16="http://schemas.microsoft.com/office/drawing/2014/main" id="{F7254BC2-978D-6740-AB05-BAC2B046A1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69" name="Rectangle 21">
                <a:extLst>
                  <a:ext uri="{FF2B5EF4-FFF2-40B4-BE49-F238E27FC236}">
                    <a16:creationId xmlns:a16="http://schemas.microsoft.com/office/drawing/2014/main" id="{2DE24D25-F7DE-A44A-B746-C63D24A148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4070" name="Oval 22">
                <a:extLst>
                  <a:ext uri="{FF2B5EF4-FFF2-40B4-BE49-F238E27FC236}">
                    <a16:creationId xmlns:a16="http://schemas.microsoft.com/office/drawing/2014/main" id="{725C8636-3945-E243-8823-3941ECA5B5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44071" name="Group 23">
                <a:extLst>
                  <a:ext uri="{FF2B5EF4-FFF2-40B4-BE49-F238E27FC236}">
                    <a16:creationId xmlns:a16="http://schemas.microsoft.com/office/drawing/2014/main" id="{775458B9-ECC3-DA42-8DE2-69094EF8567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88" y="2306"/>
                <a:ext cx="227" cy="250"/>
                <a:chOff x="2943" y="2429"/>
                <a:chExt cx="230" cy="250"/>
              </a:xfrm>
            </p:grpSpPr>
            <p:sp>
              <p:nvSpPr>
                <p:cNvPr id="44072" name="Rectangle 24">
                  <a:extLst>
                    <a:ext uri="{FF2B5EF4-FFF2-40B4-BE49-F238E27FC236}">
                      <a16:creationId xmlns:a16="http://schemas.microsoft.com/office/drawing/2014/main" id="{F5C5C381-DED8-AF4A-9A38-B8631C807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73" name="Text Box 25">
                  <a:extLst>
                    <a:ext uri="{FF2B5EF4-FFF2-40B4-BE49-F238E27FC236}">
                      <a16:creationId xmlns:a16="http://schemas.microsoft.com/office/drawing/2014/main" id="{83365DE7-14E3-5C43-AEFD-55507872A67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43" y="2429"/>
                  <a:ext cx="23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b="0">
                      <a:solidFill>
                        <a:srgbClr val="FFFF00"/>
                      </a:solidFill>
                      <a:latin typeface="Comic Sans MS" panose="030F0902030302020204" pitchFamily="66" charset="0"/>
                    </a:rPr>
                    <a:t>Z</a:t>
                  </a:r>
                  <a:endParaRPr lang="en-US" altLang="en-US" sz="2400" b="0">
                    <a:solidFill>
                      <a:srgbClr val="FFFF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4052" name="Text Box 26">
              <a:extLst>
                <a:ext uri="{FF2B5EF4-FFF2-40B4-BE49-F238E27FC236}">
                  <a16:creationId xmlns:a16="http://schemas.microsoft.com/office/drawing/2014/main" id="{D68943B8-AD7F-E342-AC2E-CBF3057D87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3" y="1568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1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4053" name="Text Box 27">
              <a:extLst>
                <a:ext uri="{FF2B5EF4-FFF2-40B4-BE49-F238E27FC236}">
                  <a16:creationId xmlns:a16="http://schemas.microsoft.com/office/drawing/2014/main" id="{A0A4FA6B-942F-8740-ACAB-8AC8B693F8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" y="1565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4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4054" name="Text Box 28">
              <a:extLst>
                <a:ext uri="{FF2B5EF4-FFF2-40B4-BE49-F238E27FC236}">
                  <a16:creationId xmlns:a16="http://schemas.microsoft.com/office/drawing/2014/main" id="{8A28525D-34E1-4741-8136-73106DE085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" y="189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50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grpSp>
          <p:nvGrpSpPr>
            <p:cNvPr id="44055" name="Group 29">
              <a:extLst>
                <a:ext uri="{FF2B5EF4-FFF2-40B4-BE49-F238E27FC236}">
                  <a16:creationId xmlns:a16="http://schemas.microsoft.com/office/drawing/2014/main" id="{9D630F31-6500-EF4A-9386-9D7EC92C21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0" y="1454"/>
              <a:ext cx="316" cy="250"/>
              <a:chOff x="1740" y="2306"/>
              <a:chExt cx="316" cy="250"/>
            </a:xfrm>
          </p:grpSpPr>
          <p:sp>
            <p:nvSpPr>
              <p:cNvPr id="44058" name="Oval 30">
                <a:extLst>
                  <a:ext uri="{FF2B5EF4-FFF2-40B4-BE49-F238E27FC236}">
                    <a16:creationId xmlns:a16="http://schemas.microsoft.com/office/drawing/2014/main" id="{6C6AAD87-0E3A-0344-AA0E-20C5251BA8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059" name="Line 31">
                <a:extLst>
                  <a:ext uri="{FF2B5EF4-FFF2-40B4-BE49-F238E27FC236}">
                    <a16:creationId xmlns:a16="http://schemas.microsoft.com/office/drawing/2014/main" id="{421EA726-963E-3B47-8F96-096E1A75FF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60" name="Line 32">
                <a:extLst>
                  <a:ext uri="{FF2B5EF4-FFF2-40B4-BE49-F238E27FC236}">
                    <a16:creationId xmlns:a16="http://schemas.microsoft.com/office/drawing/2014/main" id="{62AC6235-8821-704F-8A59-61BAB87A3C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61" name="Rectangle 33">
                <a:extLst>
                  <a:ext uri="{FF2B5EF4-FFF2-40B4-BE49-F238E27FC236}">
                    <a16:creationId xmlns:a16="http://schemas.microsoft.com/office/drawing/2014/main" id="{D94DE860-7AE4-454A-AB73-E8D65A97E7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4062" name="Oval 34">
                <a:extLst>
                  <a:ext uri="{FF2B5EF4-FFF2-40B4-BE49-F238E27FC236}">
                    <a16:creationId xmlns:a16="http://schemas.microsoft.com/office/drawing/2014/main" id="{6E812CFE-E0D6-9C49-A09B-A99B2D52F8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44063" name="Group 35">
                <a:extLst>
                  <a:ext uri="{FF2B5EF4-FFF2-40B4-BE49-F238E27FC236}">
                    <a16:creationId xmlns:a16="http://schemas.microsoft.com/office/drawing/2014/main" id="{1F0C10FA-07DB-BA4C-AF7A-DC1CC0FD39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92" y="2306"/>
                <a:ext cx="218" cy="250"/>
                <a:chOff x="2947" y="2429"/>
                <a:chExt cx="221" cy="250"/>
              </a:xfrm>
            </p:grpSpPr>
            <p:sp>
              <p:nvSpPr>
                <p:cNvPr id="44064" name="Rectangle 36">
                  <a:extLst>
                    <a:ext uri="{FF2B5EF4-FFF2-40B4-BE49-F238E27FC236}">
                      <a16:creationId xmlns:a16="http://schemas.microsoft.com/office/drawing/2014/main" id="{EB13208F-1802-AA4F-AA30-DE054B178A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65" name="Text Box 37">
                  <a:extLst>
                    <a:ext uri="{FF2B5EF4-FFF2-40B4-BE49-F238E27FC236}">
                      <a16:creationId xmlns:a16="http://schemas.microsoft.com/office/drawing/2014/main" id="{E67A2E84-65BD-894C-A33B-8705B4210CF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47" y="2429"/>
                  <a:ext cx="221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b="0">
                      <a:solidFill>
                        <a:srgbClr val="FFFF00"/>
                      </a:solidFill>
                      <a:latin typeface="Comic Sans MS" panose="030F0902030302020204" pitchFamily="66" charset="0"/>
                    </a:rPr>
                    <a:t>Y</a:t>
                  </a:r>
                  <a:endParaRPr lang="en-US" altLang="en-US" sz="2400" b="0">
                    <a:solidFill>
                      <a:srgbClr val="FFFF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4056" name="Text Box 38">
              <a:extLst>
                <a:ext uri="{FF2B5EF4-FFF2-40B4-BE49-F238E27FC236}">
                  <a16:creationId xmlns:a16="http://schemas.microsoft.com/office/drawing/2014/main" id="{59185C3B-C690-A646-900E-7CDE4D4E0D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" y="1316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solidFill>
                    <a:srgbClr val="FF0000"/>
                  </a:solidFill>
                  <a:latin typeface="Comic Sans MS" panose="030F0902030302020204" pitchFamily="66" charset="0"/>
                </a:rPr>
                <a:t>60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4057" name="Line 39">
              <a:extLst>
                <a:ext uri="{FF2B5EF4-FFF2-40B4-BE49-F238E27FC236}">
                  <a16:creationId xmlns:a16="http://schemas.microsoft.com/office/drawing/2014/main" id="{35A648CF-5CFD-5142-94E7-8F7BF5365D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92" y="151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9941" name="Picture 40" descr="dv_bad">
            <a:extLst>
              <a:ext uri="{FF2B5EF4-FFF2-40B4-BE49-F238E27FC236}">
                <a16:creationId xmlns:a16="http://schemas.microsoft.com/office/drawing/2014/main" id="{0A382212-33B1-1B4E-B086-0F37119BD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925763"/>
            <a:ext cx="8229600" cy="339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8" name="Slide Number Placeholder 3">
            <a:extLst>
              <a:ext uri="{FF2B5EF4-FFF2-40B4-BE49-F238E27FC236}">
                <a16:creationId xmlns:a16="http://schemas.microsoft.com/office/drawing/2014/main" id="{B88D3DA1-B97E-BC46-B8AA-4AF0A7D9A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018CBE9-C968-4148-A996-9FF2C2940272}" type="slidenum">
              <a:rPr lang="en-US" altLang="en-US" sz="1400"/>
              <a:pPr eaLnBrk="1" hangingPunct="1"/>
              <a:t>16</a:t>
            </a:fld>
            <a:endParaRPr lang="en-US" altLang="en-US" sz="14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4B0301B-532F-7A47-8959-AADCD5C93275}"/>
              </a:ext>
            </a:extLst>
          </p:cNvPr>
          <p:cNvSpPr/>
          <p:nvPr/>
        </p:nvSpPr>
        <p:spPr>
          <a:xfrm>
            <a:off x="3200400" y="2895600"/>
            <a:ext cx="5334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6DED686-32B6-D44C-B835-4F2C3604BAB0}"/>
              </a:ext>
            </a:extLst>
          </p:cNvPr>
          <p:cNvSpPr/>
          <p:nvPr/>
        </p:nvSpPr>
        <p:spPr>
          <a:xfrm>
            <a:off x="3048000" y="3859213"/>
            <a:ext cx="609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E753B94F-1BAA-7D4E-8AB8-97680F75FA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Distance Vector: Link Cost Changes</a:t>
            </a:r>
          </a:p>
        </p:txBody>
      </p:sp>
      <p:sp>
        <p:nvSpPr>
          <p:cNvPr id="46083" name="Content Placeholder 42">
            <a:extLst>
              <a:ext uri="{FF2B5EF4-FFF2-40B4-BE49-F238E27FC236}">
                <a16:creationId xmlns:a16="http://schemas.microsoft.com/office/drawing/2014/main" id="{81F079F4-8D6F-C547-8CC3-EC6B85AD9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Link cost increases and failures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Bad news travels slowly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“Count to infinity” problem!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grpSp>
        <p:nvGrpSpPr>
          <p:cNvPr id="46084" name="Group 4">
            <a:extLst>
              <a:ext uri="{FF2B5EF4-FFF2-40B4-BE49-F238E27FC236}">
                <a16:creationId xmlns:a16="http://schemas.microsoft.com/office/drawing/2014/main" id="{CEB80A4B-CBC1-434F-89A3-0171230A4802}"/>
              </a:ext>
            </a:extLst>
          </p:cNvPr>
          <p:cNvGrpSpPr>
            <a:grpSpLocks/>
          </p:cNvGrpSpPr>
          <p:nvPr/>
        </p:nvGrpSpPr>
        <p:grpSpPr bwMode="auto">
          <a:xfrm>
            <a:off x="5997575" y="1470025"/>
            <a:ext cx="2184400" cy="1314450"/>
            <a:chOff x="169" y="1316"/>
            <a:chExt cx="1376" cy="828"/>
          </a:xfrm>
        </p:grpSpPr>
        <p:sp>
          <p:nvSpPr>
            <p:cNvPr id="46088" name="Freeform 5">
              <a:extLst>
                <a:ext uri="{FF2B5EF4-FFF2-40B4-BE49-F238E27FC236}">
                  <a16:creationId xmlns:a16="http://schemas.microsoft.com/office/drawing/2014/main" id="{9AB32E2F-60EB-2A4C-B109-0A458822A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" y="138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089" name="Freeform 6">
              <a:extLst>
                <a:ext uri="{FF2B5EF4-FFF2-40B4-BE49-F238E27FC236}">
                  <a16:creationId xmlns:a16="http://schemas.microsoft.com/office/drawing/2014/main" id="{340CE578-9E71-A049-A118-496DCAA91A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" y="164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090" name="Oval 7">
              <a:extLst>
                <a:ext uri="{FF2B5EF4-FFF2-40B4-BE49-F238E27FC236}">
                  <a16:creationId xmlns:a16="http://schemas.microsoft.com/office/drawing/2014/main" id="{36CF9931-E335-4943-8281-9B1F258658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" y="188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091" name="Line 8">
              <a:extLst>
                <a:ext uri="{FF2B5EF4-FFF2-40B4-BE49-F238E27FC236}">
                  <a16:creationId xmlns:a16="http://schemas.microsoft.com/office/drawing/2014/main" id="{048AFA04-6D5C-5048-86A6-7EE2EDA192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2" name="Line 9">
              <a:extLst>
                <a:ext uri="{FF2B5EF4-FFF2-40B4-BE49-F238E27FC236}">
                  <a16:creationId xmlns:a16="http://schemas.microsoft.com/office/drawing/2014/main" id="{2911AE16-20B9-8D43-8541-5C0B70EE96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1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3" name="Rectangle 10">
              <a:extLst>
                <a:ext uri="{FF2B5EF4-FFF2-40B4-BE49-F238E27FC236}">
                  <a16:creationId xmlns:a16="http://schemas.microsoft.com/office/drawing/2014/main" id="{911E0EDC-A4F2-644F-BB72-0F6EE52AC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" y="187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6094" name="Oval 11">
              <a:extLst>
                <a:ext uri="{FF2B5EF4-FFF2-40B4-BE49-F238E27FC236}">
                  <a16:creationId xmlns:a16="http://schemas.microsoft.com/office/drawing/2014/main" id="{90A07743-ECC2-1549-AAF7-168933CE7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" y="181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095" name="Freeform 12">
              <a:extLst>
                <a:ext uri="{FF2B5EF4-FFF2-40B4-BE49-F238E27FC236}">
                  <a16:creationId xmlns:a16="http://schemas.microsoft.com/office/drawing/2014/main" id="{51AF16F8-55F0-AE4B-8DE7-371C7DA6A6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" y="164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096" name="Freeform 13">
              <a:extLst>
                <a:ext uri="{FF2B5EF4-FFF2-40B4-BE49-F238E27FC236}">
                  <a16:creationId xmlns:a16="http://schemas.microsoft.com/office/drawing/2014/main" id="{54E3DADC-2F99-9141-B8A0-88DA83A82E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" y="190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6097" name="Group 14">
              <a:extLst>
                <a:ext uri="{FF2B5EF4-FFF2-40B4-BE49-F238E27FC236}">
                  <a16:creationId xmlns:a16="http://schemas.microsoft.com/office/drawing/2014/main" id="{26573762-271A-ED4E-8A82-281C75B7B9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3" y="1766"/>
              <a:ext cx="232" cy="250"/>
              <a:chOff x="2940" y="2429"/>
              <a:chExt cx="235" cy="250"/>
            </a:xfrm>
          </p:grpSpPr>
          <p:sp>
            <p:nvSpPr>
              <p:cNvPr id="46121" name="Rectangle 15">
                <a:extLst>
                  <a:ext uri="{FF2B5EF4-FFF2-40B4-BE49-F238E27FC236}">
                    <a16:creationId xmlns:a16="http://schemas.microsoft.com/office/drawing/2014/main" id="{4D962C35-BFE1-5849-B4EC-3AE26387A1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122" name="Text Box 16">
                <a:extLst>
                  <a:ext uri="{FF2B5EF4-FFF2-40B4-BE49-F238E27FC236}">
                    <a16:creationId xmlns:a16="http://schemas.microsoft.com/office/drawing/2014/main" id="{1F3C73F7-72E1-E34C-A1CD-07FBCE1858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b="0">
                    <a:solidFill>
                      <a:srgbClr val="FFFF00"/>
                    </a:solidFill>
                    <a:latin typeface="Comic Sans MS" panose="030F0902030302020204" pitchFamily="66" charset="0"/>
                  </a:rPr>
                  <a:t>X</a:t>
                </a:r>
                <a:endParaRPr lang="en-US" altLang="en-US" sz="2400" b="0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46098" name="Group 17">
              <a:extLst>
                <a:ext uri="{FF2B5EF4-FFF2-40B4-BE49-F238E27FC236}">
                  <a16:creationId xmlns:a16="http://schemas.microsoft.com/office/drawing/2014/main" id="{85E28584-6656-8C4E-99EF-9CE618F7B5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0" y="1778"/>
              <a:ext cx="316" cy="250"/>
              <a:chOff x="1740" y="2306"/>
              <a:chExt cx="316" cy="250"/>
            </a:xfrm>
          </p:grpSpPr>
          <p:sp>
            <p:nvSpPr>
              <p:cNvPr id="46113" name="Oval 18">
                <a:extLst>
                  <a:ext uri="{FF2B5EF4-FFF2-40B4-BE49-F238E27FC236}">
                    <a16:creationId xmlns:a16="http://schemas.microsoft.com/office/drawing/2014/main" id="{FBFC395D-5DAF-854C-8A17-BA70038F23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114" name="Line 19">
                <a:extLst>
                  <a:ext uri="{FF2B5EF4-FFF2-40B4-BE49-F238E27FC236}">
                    <a16:creationId xmlns:a16="http://schemas.microsoft.com/office/drawing/2014/main" id="{A35A345E-02AC-F140-947D-DCF7965D04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15" name="Line 20">
                <a:extLst>
                  <a:ext uri="{FF2B5EF4-FFF2-40B4-BE49-F238E27FC236}">
                    <a16:creationId xmlns:a16="http://schemas.microsoft.com/office/drawing/2014/main" id="{DAAF9740-4F2B-2643-B74E-BD6C8C416A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16" name="Rectangle 21">
                <a:extLst>
                  <a:ext uri="{FF2B5EF4-FFF2-40B4-BE49-F238E27FC236}">
                    <a16:creationId xmlns:a16="http://schemas.microsoft.com/office/drawing/2014/main" id="{816CFA4D-E76A-D64C-A8D8-03280B5587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6117" name="Oval 22">
                <a:extLst>
                  <a:ext uri="{FF2B5EF4-FFF2-40B4-BE49-F238E27FC236}">
                    <a16:creationId xmlns:a16="http://schemas.microsoft.com/office/drawing/2014/main" id="{9488DA52-709D-9F4E-8F8F-1120C0B805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46118" name="Group 23">
                <a:extLst>
                  <a:ext uri="{FF2B5EF4-FFF2-40B4-BE49-F238E27FC236}">
                    <a16:creationId xmlns:a16="http://schemas.microsoft.com/office/drawing/2014/main" id="{E714EDFC-D3DA-A24B-A1CA-98B8D44073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88" y="2306"/>
                <a:ext cx="227" cy="250"/>
                <a:chOff x="2943" y="2429"/>
                <a:chExt cx="230" cy="250"/>
              </a:xfrm>
            </p:grpSpPr>
            <p:sp>
              <p:nvSpPr>
                <p:cNvPr id="46119" name="Rectangle 24">
                  <a:extLst>
                    <a:ext uri="{FF2B5EF4-FFF2-40B4-BE49-F238E27FC236}">
                      <a16:creationId xmlns:a16="http://schemas.microsoft.com/office/drawing/2014/main" id="{5AEC273F-D4DF-F54A-86CC-0AC793F6E2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6120" name="Text Box 25">
                  <a:extLst>
                    <a:ext uri="{FF2B5EF4-FFF2-40B4-BE49-F238E27FC236}">
                      <a16:creationId xmlns:a16="http://schemas.microsoft.com/office/drawing/2014/main" id="{6DB6A89C-B8E1-2447-BEAA-AA84F5F20AA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43" y="2429"/>
                  <a:ext cx="23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b="0">
                      <a:solidFill>
                        <a:srgbClr val="FFFF00"/>
                      </a:solidFill>
                      <a:latin typeface="Comic Sans MS" panose="030F0902030302020204" pitchFamily="66" charset="0"/>
                    </a:rPr>
                    <a:t>Z</a:t>
                  </a:r>
                  <a:endParaRPr lang="en-US" altLang="en-US" sz="2400" b="0">
                    <a:solidFill>
                      <a:srgbClr val="FFFF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6099" name="Text Box 26">
              <a:extLst>
                <a:ext uri="{FF2B5EF4-FFF2-40B4-BE49-F238E27FC236}">
                  <a16:creationId xmlns:a16="http://schemas.microsoft.com/office/drawing/2014/main" id="{98A79A65-44A7-1547-A54E-98E29567A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3" y="1568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1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6100" name="Text Box 27">
              <a:extLst>
                <a:ext uri="{FF2B5EF4-FFF2-40B4-BE49-F238E27FC236}">
                  <a16:creationId xmlns:a16="http://schemas.microsoft.com/office/drawing/2014/main" id="{842EBD9D-0FF7-F64D-A406-9C1CDC7911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" y="1565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4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6101" name="Text Box 28">
              <a:extLst>
                <a:ext uri="{FF2B5EF4-FFF2-40B4-BE49-F238E27FC236}">
                  <a16:creationId xmlns:a16="http://schemas.microsoft.com/office/drawing/2014/main" id="{108A1FC1-CA12-E248-8C1E-A2D72EC131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" y="189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50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grpSp>
          <p:nvGrpSpPr>
            <p:cNvPr id="46102" name="Group 29">
              <a:extLst>
                <a:ext uri="{FF2B5EF4-FFF2-40B4-BE49-F238E27FC236}">
                  <a16:creationId xmlns:a16="http://schemas.microsoft.com/office/drawing/2014/main" id="{AEAC0BA2-039C-FD4C-8E7A-B8E177AE0C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0" y="1454"/>
              <a:ext cx="316" cy="250"/>
              <a:chOff x="1740" y="2306"/>
              <a:chExt cx="316" cy="250"/>
            </a:xfrm>
          </p:grpSpPr>
          <p:sp>
            <p:nvSpPr>
              <p:cNvPr id="46105" name="Oval 30">
                <a:extLst>
                  <a:ext uri="{FF2B5EF4-FFF2-40B4-BE49-F238E27FC236}">
                    <a16:creationId xmlns:a16="http://schemas.microsoft.com/office/drawing/2014/main" id="{324FF028-60FF-9A46-BA19-735852F2B7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106" name="Line 31">
                <a:extLst>
                  <a:ext uri="{FF2B5EF4-FFF2-40B4-BE49-F238E27FC236}">
                    <a16:creationId xmlns:a16="http://schemas.microsoft.com/office/drawing/2014/main" id="{91CD237F-DD3E-3245-AEEA-346BB583BE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07" name="Line 32">
                <a:extLst>
                  <a:ext uri="{FF2B5EF4-FFF2-40B4-BE49-F238E27FC236}">
                    <a16:creationId xmlns:a16="http://schemas.microsoft.com/office/drawing/2014/main" id="{576B0932-8C71-8947-B4D1-116BF9FA08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08" name="Rectangle 33">
                <a:extLst>
                  <a:ext uri="{FF2B5EF4-FFF2-40B4-BE49-F238E27FC236}">
                    <a16:creationId xmlns:a16="http://schemas.microsoft.com/office/drawing/2014/main" id="{90145FC4-D2CF-B64A-9D65-9CD2DFD39C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6109" name="Oval 34">
                <a:extLst>
                  <a:ext uri="{FF2B5EF4-FFF2-40B4-BE49-F238E27FC236}">
                    <a16:creationId xmlns:a16="http://schemas.microsoft.com/office/drawing/2014/main" id="{1F313B8D-B920-094B-8907-218E5062EC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46110" name="Group 35">
                <a:extLst>
                  <a:ext uri="{FF2B5EF4-FFF2-40B4-BE49-F238E27FC236}">
                    <a16:creationId xmlns:a16="http://schemas.microsoft.com/office/drawing/2014/main" id="{A8F3667A-8D26-F949-97FA-2E90FCE7E9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92" y="2306"/>
                <a:ext cx="218" cy="250"/>
                <a:chOff x="2947" y="2429"/>
                <a:chExt cx="221" cy="250"/>
              </a:xfrm>
            </p:grpSpPr>
            <p:sp>
              <p:nvSpPr>
                <p:cNvPr id="46111" name="Rectangle 36">
                  <a:extLst>
                    <a:ext uri="{FF2B5EF4-FFF2-40B4-BE49-F238E27FC236}">
                      <a16:creationId xmlns:a16="http://schemas.microsoft.com/office/drawing/2014/main" id="{64CFEA34-500C-3E46-84CE-7C48A36523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6112" name="Text Box 37">
                  <a:extLst>
                    <a:ext uri="{FF2B5EF4-FFF2-40B4-BE49-F238E27FC236}">
                      <a16:creationId xmlns:a16="http://schemas.microsoft.com/office/drawing/2014/main" id="{86BA9AC4-3944-9A43-AA45-8D4BCD93C1A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47" y="2429"/>
                  <a:ext cx="221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b="0">
                      <a:solidFill>
                        <a:srgbClr val="FFFF00"/>
                      </a:solidFill>
                      <a:latin typeface="Comic Sans MS" panose="030F0902030302020204" pitchFamily="66" charset="0"/>
                    </a:rPr>
                    <a:t>Y</a:t>
                  </a:r>
                  <a:endParaRPr lang="en-US" altLang="en-US" sz="2400" b="0">
                    <a:solidFill>
                      <a:srgbClr val="FFFF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6103" name="Text Box 38">
              <a:extLst>
                <a:ext uri="{FF2B5EF4-FFF2-40B4-BE49-F238E27FC236}">
                  <a16:creationId xmlns:a16="http://schemas.microsoft.com/office/drawing/2014/main" id="{A20D7D13-5676-4942-AE7E-068BB0F60F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" y="1316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solidFill>
                    <a:srgbClr val="FF0000"/>
                  </a:solidFill>
                  <a:latin typeface="Comic Sans MS" panose="030F0902030302020204" pitchFamily="66" charset="0"/>
                </a:rPr>
                <a:t>60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6104" name="Line 39">
              <a:extLst>
                <a:ext uri="{FF2B5EF4-FFF2-40B4-BE49-F238E27FC236}">
                  <a16:creationId xmlns:a16="http://schemas.microsoft.com/office/drawing/2014/main" id="{D4583F5A-0889-384C-8802-6F2DE916BD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92" y="151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6085" name="Picture 40" descr="dv_bad">
            <a:extLst>
              <a:ext uri="{FF2B5EF4-FFF2-40B4-BE49-F238E27FC236}">
                <a16:creationId xmlns:a16="http://schemas.microsoft.com/office/drawing/2014/main" id="{83A7F00B-51D3-DA47-AABD-34D0A9563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925763"/>
            <a:ext cx="8229600" cy="339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Text Box 41">
            <a:extLst>
              <a:ext uri="{FF2B5EF4-FFF2-40B4-BE49-F238E27FC236}">
                <a16:creationId xmlns:a16="http://schemas.microsoft.com/office/drawing/2014/main" id="{475745E2-E70A-2248-B8E2-F59BFBE1A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124200"/>
            <a:ext cx="11064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18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algorithm</a:t>
            </a:r>
          </a:p>
          <a:p>
            <a:pPr algn="r"/>
            <a:r>
              <a:rPr lang="en-US" altLang="en-US" sz="18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continues</a:t>
            </a:r>
          </a:p>
          <a:p>
            <a:pPr algn="r"/>
            <a:r>
              <a:rPr lang="en-US" altLang="en-US" sz="1800" b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on!</a:t>
            </a:r>
          </a:p>
        </p:txBody>
      </p:sp>
      <p:sp>
        <p:nvSpPr>
          <p:cNvPr id="46087" name="Slide Number Placeholder 3">
            <a:extLst>
              <a:ext uri="{FF2B5EF4-FFF2-40B4-BE49-F238E27FC236}">
                <a16:creationId xmlns:a16="http://schemas.microsoft.com/office/drawing/2014/main" id="{854A1635-BA77-934A-A7DB-041825E4E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D67AD7-834F-5842-B600-66D4F117B36A}" type="slidenum">
              <a:rPr lang="en-US" altLang="en-US" sz="1400"/>
              <a:pPr eaLnBrk="1" hangingPunct="1"/>
              <a:t>17</a:t>
            </a:fld>
            <a:endParaRPr lang="en-US" altLang="en-US"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0" descr="dv_pois">
            <a:extLst>
              <a:ext uri="{FF2B5EF4-FFF2-40B4-BE49-F238E27FC236}">
                <a16:creationId xmlns:a16="http://schemas.microsoft.com/office/drawing/2014/main" id="{5FCFAF36-D66D-3244-AD24-8A0F791913A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52" y="2926080"/>
            <a:ext cx="8229600" cy="3401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0" name="Rectangle 2">
            <a:extLst>
              <a:ext uri="{FF2B5EF4-FFF2-40B4-BE49-F238E27FC236}">
                <a16:creationId xmlns:a16="http://schemas.microsoft.com/office/drawing/2014/main" id="{9C3EF350-35D7-C14E-9310-BF8D0C6B6E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Distance Vector: Poison Reverse</a:t>
            </a:r>
          </a:p>
        </p:txBody>
      </p:sp>
      <p:sp>
        <p:nvSpPr>
          <p:cNvPr id="48131" name="Content Placeholder 43">
            <a:extLst>
              <a:ext uri="{FF2B5EF4-FFF2-40B4-BE49-F238E27FC236}">
                <a16:creationId xmlns:a16="http://schemas.microsoft.com/office/drawing/2014/main" id="{2F2EA983-9F7B-9D40-B7C9-4B5855D82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32620"/>
            <a:ext cx="8534400" cy="38862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If Z routes through Y to get to X :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Z tells Y its (Z’s) distance to X is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 infinite (so Y won’t route to X via Z)</a:t>
            </a:r>
          </a:p>
          <a:p>
            <a:pPr marL="0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grpSp>
        <p:nvGrpSpPr>
          <p:cNvPr id="48132" name="Group 4">
            <a:extLst>
              <a:ext uri="{FF2B5EF4-FFF2-40B4-BE49-F238E27FC236}">
                <a16:creationId xmlns:a16="http://schemas.microsoft.com/office/drawing/2014/main" id="{E1BFE057-2A74-BE40-B1D6-E80797D3F341}"/>
              </a:ext>
            </a:extLst>
          </p:cNvPr>
          <p:cNvGrpSpPr>
            <a:grpSpLocks/>
          </p:cNvGrpSpPr>
          <p:nvPr/>
        </p:nvGrpSpPr>
        <p:grpSpPr bwMode="auto">
          <a:xfrm>
            <a:off x="6654800" y="1489075"/>
            <a:ext cx="2184400" cy="1314450"/>
            <a:chOff x="169" y="1316"/>
            <a:chExt cx="1376" cy="828"/>
          </a:xfrm>
        </p:grpSpPr>
        <p:sp>
          <p:nvSpPr>
            <p:cNvPr id="48137" name="Freeform 5">
              <a:extLst>
                <a:ext uri="{FF2B5EF4-FFF2-40B4-BE49-F238E27FC236}">
                  <a16:creationId xmlns:a16="http://schemas.microsoft.com/office/drawing/2014/main" id="{9679558D-8E08-9548-943E-B2C3FE7E51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" y="138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8138" name="Freeform 6">
              <a:extLst>
                <a:ext uri="{FF2B5EF4-FFF2-40B4-BE49-F238E27FC236}">
                  <a16:creationId xmlns:a16="http://schemas.microsoft.com/office/drawing/2014/main" id="{475CDA06-FBBC-F148-BF10-EDEA14993F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" y="164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8139" name="Oval 7">
              <a:extLst>
                <a:ext uri="{FF2B5EF4-FFF2-40B4-BE49-F238E27FC236}">
                  <a16:creationId xmlns:a16="http://schemas.microsoft.com/office/drawing/2014/main" id="{720C563A-AA97-C741-934B-5DEC0A43E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" y="188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8140" name="Line 8">
              <a:extLst>
                <a:ext uri="{FF2B5EF4-FFF2-40B4-BE49-F238E27FC236}">
                  <a16:creationId xmlns:a16="http://schemas.microsoft.com/office/drawing/2014/main" id="{E0412B72-3AAC-7845-AAC6-CCEC1D38DF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1" name="Line 9">
              <a:extLst>
                <a:ext uri="{FF2B5EF4-FFF2-40B4-BE49-F238E27FC236}">
                  <a16:creationId xmlns:a16="http://schemas.microsoft.com/office/drawing/2014/main" id="{E735516D-930A-FA43-A162-3C9A109A0E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1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2" name="Rectangle 10">
              <a:extLst>
                <a:ext uri="{FF2B5EF4-FFF2-40B4-BE49-F238E27FC236}">
                  <a16:creationId xmlns:a16="http://schemas.microsoft.com/office/drawing/2014/main" id="{7679AF22-0DBC-DB4A-85D8-75E70B349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" y="187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8143" name="Oval 11">
              <a:extLst>
                <a:ext uri="{FF2B5EF4-FFF2-40B4-BE49-F238E27FC236}">
                  <a16:creationId xmlns:a16="http://schemas.microsoft.com/office/drawing/2014/main" id="{69F9AC27-D256-574E-A8CE-E712A832CA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" y="181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8144" name="Freeform 12">
              <a:extLst>
                <a:ext uri="{FF2B5EF4-FFF2-40B4-BE49-F238E27FC236}">
                  <a16:creationId xmlns:a16="http://schemas.microsoft.com/office/drawing/2014/main" id="{FA50E2CD-D349-384B-93F7-91E52BA8B9A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" y="164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8145" name="Freeform 13">
              <a:extLst>
                <a:ext uri="{FF2B5EF4-FFF2-40B4-BE49-F238E27FC236}">
                  <a16:creationId xmlns:a16="http://schemas.microsoft.com/office/drawing/2014/main" id="{C3F38C4E-E4EC-BF4B-9BAB-C4E17D5096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" y="190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8146" name="Group 14">
              <a:extLst>
                <a:ext uri="{FF2B5EF4-FFF2-40B4-BE49-F238E27FC236}">
                  <a16:creationId xmlns:a16="http://schemas.microsoft.com/office/drawing/2014/main" id="{51292725-E72A-1247-BB28-12955D79AB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3" y="1766"/>
              <a:ext cx="232" cy="250"/>
              <a:chOff x="2940" y="2429"/>
              <a:chExt cx="235" cy="250"/>
            </a:xfrm>
          </p:grpSpPr>
          <p:sp>
            <p:nvSpPr>
              <p:cNvPr id="48170" name="Rectangle 15">
                <a:extLst>
                  <a:ext uri="{FF2B5EF4-FFF2-40B4-BE49-F238E27FC236}">
                    <a16:creationId xmlns:a16="http://schemas.microsoft.com/office/drawing/2014/main" id="{E4B19E3C-585E-B243-ABDE-52ED2DDA26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8171" name="Text Box 16">
                <a:extLst>
                  <a:ext uri="{FF2B5EF4-FFF2-40B4-BE49-F238E27FC236}">
                    <a16:creationId xmlns:a16="http://schemas.microsoft.com/office/drawing/2014/main" id="{68DB8C58-FBF1-5B49-AED4-01375B8165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b="0">
                    <a:solidFill>
                      <a:srgbClr val="FFFF00"/>
                    </a:solidFill>
                    <a:latin typeface="Comic Sans MS" panose="030F0902030302020204" pitchFamily="66" charset="0"/>
                  </a:rPr>
                  <a:t>X</a:t>
                </a:r>
                <a:endParaRPr lang="en-US" altLang="en-US" sz="2400" b="0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48147" name="Group 17">
              <a:extLst>
                <a:ext uri="{FF2B5EF4-FFF2-40B4-BE49-F238E27FC236}">
                  <a16:creationId xmlns:a16="http://schemas.microsoft.com/office/drawing/2014/main" id="{058874B4-24E5-A44C-9D00-F2ADB77D55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0" y="1778"/>
              <a:ext cx="316" cy="250"/>
              <a:chOff x="1740" y="2306"/>
              <a:chExt cx="316" cy="250"/>
            </a:xfrm>
          </p:grpSpPr>
          <p:sp>
            <p:nvSpPr>
              <p:cNvPr id="48162" name="Oval 18">
                <a:extLst>
                  <a:ext uri="{FF2B5EF4-FFF2-40B4-BE49-F238E27FC236}">
                    <a16:creationId xmlns:a16="http://schemas.microsoft.com/office/drawing/2014/main" id="{32615034-B022-5944-B4C8-0CA62BBC70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8163" name="Line 19">
                <a:extLst>
                  <a:ext uri="{FF2B5EF4-FFF2-40B4-BE49-F238E27FC236}">
                    <a16:creationId xmlns:a16="http://schemas.microsoft.com/office/drawing/2014/main" id="{F6D205E8-33E6-5E4D-B8E0-3172EFD474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64" name="Line 20">
                <a:extLst>
                  <a:ext uri="{FF2B5EF4-FFF2-40B4-BE49-F238E27FC236}">
                    <a16:creationId xmlns:a16="http://schemas.microsoft.com/office/drawing/2014/main" id="{5FC70AC5-2274-B94B-A6E1-B1415F955C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65" name="Rectangle 21">
                <a:extLst>
                  <a:ext uri="{FF2B5EF4-FFF2-40B4-BE49-F238E27FC236}">
                    <a16:creationId xmlns:a16="http://schemas.microsoft.com/office/drawing/2014/main" id="{6B3024E4-10B4-A746-AAE7-75A4843DCA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166" name="Oval 22">
                <a:extLst>
                  <a:ext uri="{FF2B5EF4-FFF2-40B4-BE49-F238E27FC236}">
                    <a16:creationId xmlns:a16="http://schemas.microsoft.com/office/drawing/2014/main" id="{B6AD153A-1435-614C-8975-76EDA3C8CD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48167" name="Group 23">
                <a:extLst>
                  <a:ext uri="{FF2B5EF4-FFF2-40B4-BE49-F238E27FC236}">
                    <a16:creationId xmlns:a16="http://schemas.microsoft.com/office/drawing/2014/main" id="{EC69B7ED-9BDC-8C4F-BFA6-2A609AF46C3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88" y="2306"/>
                <a:ext cx="227" cy="250"/>
                <a:chOff x="2943" y="2429"/>
                <a:chExt cx="230" cy="250"/>
              </a:xfrm>
            </p:grpSpPr>
            <p:sp>
              <p:nvSpPr>
                <p:cNvPr id="48168" name="Rectangle 24">
                  <a:extLst>
                    <a:ext uri="{FF2B5EF4-FFF2-40B4-BE49-F238E27FC236}">
                      <a16:creationId xmlns:a16="http://schemas.microsoft.com/office/drawing/2014/main" id="{051F7C0B-14DC-6F4C-B146-CFA3F38C62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8169" name="Text Box 25">
                  <a:extLst>
                    <a:ext uri="{FF2B5EF4-FFF2-40B4-BE49-F238E27FC236}">
                      <a16:creationId xmlns:a16="http://schemas.microsoft.com/office/drawing/2014/main" id="{4012D373-23EB-2441-B5DA-CF7A25F551D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43" y="2429"/>
                  <a:ext cx="230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b="0">
                      <a:solidFill>
                        <a:srgbClr val="FFFF00"/>
                      </a:solidFill>
                      <a:latin typeface="Comic Sans MS" panose="030F0902030302020204" pitchFamily="66" charset="0"/>
                    </a:rPr>
                    <a:t>Z</a:t>
                  </a:r>
                  <a:endParaRPr lang="en-US" altLang="en-US" sz="2400" b="0">
                    <a:solidFill>
                      <a:srgbClr val="FFFF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8148" name="Text Box 26">
              <a:extLst>
                <a:ext uri="{FF2B5EF4-FFF2-40B4-BE49-F238E27FC236}">
                  <a16:creationId xmlns:a16="http://schemas.microsoft.com/office/drawing/2014/main" id="{E87DE44A-9208-DD4A-B48A-E9906AE0E4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3" y="1568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1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8149" name="Text Box 27">
              <a:extLst>
                <a:ext uri="{FF2B5EF4-FFF2-40B4-BE49-F238E27FC236}">
                  <a16:creationId xmlns:a16="http://schemas.microsoft.com/office/drawing/2014/main" id="{050CB7D5-B9E6-2646-AC9A-627DC017CA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" y="1565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4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8150" name="Text Box 28">
              <a:extLst>
                <a:ext uri="{FF2B5EF4-FFF2-40B4-BE49-F238E27FC236}">
                  <a16:creationId xmlns:a16="http://schemas.microsoft.com/office/drawing/2014/main" id="{0706AC42-B102-A84E-850F-B5E6EFDE0A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" y="189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50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grpSp>
          <p:nvGrpSpPr>
            <p:cNvPr id="48151" name="Group 29">
              <a:extLst>
                <a:ext uri="{FF2B5EF4-FFF2-40B4-BE49-F238E27FC236}">
                  <a16:creationId xmlns:a16="http://schemas.microsoft.com/office/drawing/2014/main" id="{18C9740F-45C8-0345-BAFA-3F0EDB8909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0" y="1454"/>
              <a:ext cx="316" cy="250"/>
              <a:chOff x="1740" y="2306"/>
              <a:chExt cx="316" cy="250"/>
            </a:xfrm>
          </p:grpSpPr>
          <p:sp>
            <p:nvSpPr>
              <p:cNvPr id="48154" name="Oval 30">
                <a:extLst>
                  <a:ext uri="{FF2B5EF4-FFF2-40B4-BE49-F238E27FC236}">
                    <a16:creationId xmlns:a16="http://schemas.microsoft.com/office/drawing/2014/main" id="{143E098D-D6F0-3B4D-9A44-D1C71FC898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8155" name="Line 31">
                <a:extLst>
                  <a:ext uri="{FF2B5EF4-FFF2-40B4-BE49-F238E27FC236}">
                    <a16:creationId xmlns:a16="http://schemas.microsoft.com/office/drawing/2014/main" id="{885321CC-D069-7B42-8147-87E2ED9B45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6" name="Line 32">
                <a:extLst>
                  <a:ext uri="{FF2B5EF4-FFF2-40B4-BE49-F238E27FC236}">
                    <a16:creationId xmlns:a16="http://schemas.microsoft.com/office/drawing/2014/main" id="{B30CB94B-9920-4A40-ACDE-71DDDE4ED7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7" name="Rectangle 33">
                <a:extLst>
                  <a:ext uri="{FF2B5EF4-FFF2-40B4-BE49-F238E27FC236}">
                    <a16:creationId xmlns:a16="http://schemas.microsoft.com/office/drawing/2014/main" id="{844D3F41-B27E-CC42-B745-B0DF2B2BE0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158" name="Oval 34">
                <a:extLst>
                  <a:ext uri="{FF2B5EF4-FFF2-40B4-BE49-F238E27FC236}">
                    <a16:creationId xmlns:a16="http://schemas.microsoft.com/office/drawing/2014/main" id="{754D0CF2-934D-604D-B468-A40B132B53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48159" name="Group 35">
                <a:extLst>
                  <a:ext uri="{FF2B5EF4-FFF2-40B4-BE49-F238E27FC236}">
                    <a16:creationId xmlns:a16="http://schemas.microsoft.com/office/drawing/2014/main" id="{EEFB0F55-64B3-9E4A-9B0A-EE044AA7C8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92" y="2306"/>
                <a:ext cx="218" cy="250"/>
                <a:chOff x="2947" y="2429"/>
                <a:chExt cx="221" cy="250"/>
              </a:xfrm>
            </p:grpSpPr>
            <p:sp>
              <p:nvSpPr>
                <p:cNvPr id="48160" name="Rectangle 36">
                  <a:extLst>
                    <a:ext uri="{FF2B5EF4-FFF2-40B4-BE49-F238E27FC236}">
                      <a16:creationId xmlns:a16="http://schemas.microsoft.com/office/drawing/2014/main" id="{3DB5C168-607C-4D48-86B9-055590BE9D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8161" name="Text Box 37">
                  <a:extLst>
                    <a:ext uri="{FF2B5EF4-FFF2-40B4-BE49-F238E27FC236}">
                      <a16:creationId xmlns:a16="http://schemas.microsoft.com/office/drawing/2014/main" id="{3B664EA3-4331-7746-BBEA-60748A5043F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47" y="2429"/>
                  <a:ext cx="221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b="0">
                      <a:solidFill>
                        <a:srgbClr val="FFFF00"/>
                      </a:solidFill>
                      <a:latin typeface="Comic Sans MS" panose="030F0902030302020204" pitchFamily="66" charset="0"/>
                    </a:rPr>
                    <a:t>Y</a:t>
                  </a:r>
                  <a:endParaRPr lang="en-US" altLang="en-US" sz="2400" b="0">
                    <a:solidFill>
                      <a:srgbClr val="FFFF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8152" name="Text Box 38">
              <a:extLst>
                <a:ext uri="{FF2B5EF4-FFF2-40B4-BE49-F238E27FC236}">
                  <a16:creationId xmlns:a16="http://schemas.microsoft.com/office/drawing/2014/main" id="{599EEE63-8F17-C044-85B0-939208C620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" y="1316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solidFill>
                    <a:srgbClr val="FF0000"/>
                  </a:solidFill>
                  <a:latin typeface="Comic Sans MS" panose="030F0902030302020204" pitchFamily="66" charset="0"/>
                </a:rPr>
                <a:t>60</a:t>
              </a:r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8153" name="Line 39">
              <a:extLst>
                <a:ext uri="{FF2B5EF4-FFF2-40B4-BE49-F238E27FC236}">
                  <a16:creationId xmlns:a16="http://schemas.microsoft.com/office/drawing/2014/main" id="{76B97FA6-32FC-5D4C-B5D9-EBB06E1DF0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92" y="151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36" name="Slide Number Placeholder 3">
            <a:extLst>
              <a:ext uri="{FF2B5EF4-FFF2-40B4-BE49-F238E27FC236}">
                <a16:creationId xmlns:a16="http://schemas.microsoft.com/office/drawing/2014/main" id="{3D5C297D-B6E8-E040-BDDC-530C6ADF0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AD987C7-6308-004F-8756-EB5898B8072F}" type="slidenum">
              <a:rPr lang="en-US" altLang="en-US" sz="1400"/>
              <a:pPr eaLnBrk="1" hangingPunct="1"/>
              <a:t>18</a:t>
            </a:fld>
            <a:endParaRPr lang="en-US" altLang="en-US" sz="1400"/>
          </a:p>
        </p:txBody>
      </p:sp>
      <p:sp>
        <p:nvSpPr>
          <p:cNvPr id="45" name="Line 41">
            <a:extLst>
              <a:ext uri="{FF2B5EF4-FFF2-40B4-BE49-F238E27FC236}">
                <a16:creationId xmlns:a16="http://schemas.microsoft.com/office/drawing/2014/main" id="{5FA37F6B-A297-7340-9EA5-58571F4214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978775" y="3161580"/>
            <a:ext cx="11269" cy="276374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42">
            <a:extLst>
              <a:ext uri="{FF2B5EF4-FFF2-40B4-BE49-F238E27FC236}">
                <a16:creationId xmlns:a16="http://schemas.microsoft.com/office/drawing/2014/main" id="{CEECF0F5-BA98-0C4B-B0F4-391495C31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0045" y="3941693"/>
            <a:ext cx="121299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80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algorithm</a:t>
            </a:r>
          </a:p>
          <a:p>
            <a:pPr algn="l"/>
            <a:r>
              <a:rPr lang="en-US" altLang="en-US" sz="180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9C3EF350-35D7-C14E-9310-BF8D0C6B6E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Distance Vector: Poison Reverse</a:t>
            </a:r>
          </a:p>
        </p:txBody>
      </p:sp>
      <p:sp>
        <p:nvSpPr>
          <p:cNvPr id="48131" name="Content Placeholder 43">
            <a:extLst>
              <a:ext uri="{FF2B5EF4-FFF2-40B4-BE49-F238E27FC236}">
                <a16:creationId xmlns:a16="http://schemas.microsoft.com/office/drawing/2014/main" id="{2F2EA983-9F7B-9D40-B7C9-4B5855D82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5715000"/>
          </a:xfrm>
        </p:spPr>
        <p:txBody>
          <a:bodyPr/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Can still have problems in larger networks</a:t>
            </a: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altLang="en-US" sz="3600" dirty="0">
              <a:ea typeface="ＭＳ Ｐゴシック" panose="020B0600070205080204" pitchFamily="34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 and B use ACD and BCD, so A and B both poison to C.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But when CD withdrawn (cost goes to infinity), B switches to BACD, so BC no longer poisoned to C.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 then starts using CBACD.  Loop. </a:t>
            </a:r>
          </a:p>
        </p:txBody>
      </p:sp>
      <p:sp>
        <p:nvSpPr>
          <p:cNvPr id="48136" name="Slide Number Placeholder 3">
            <a:extLst>
              <a:ext uri="{FF2B5EF4-FFF2-40B4-BE49-F238E27FC236}">
                <a16:creationId xmlns:a16="http://schemas.microsoft.com/office/drawing/2014/main" id="{3D5C297D-B6E8-E040-BDDC-530C6ADF0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AD987C7-6308-004F-8756-EB5898B8072F}" type="slidenum">
              <a:rPr lang="en-US" altLang="en-US" sz="1400"/>
              <a:pPr eaLnBrk="1" hangingPunct="1"/>
              <a:t>19</a:t>
            </a:fld>
            <a:endParaRPr lang="en-US" altLang="en-US" sz="1400"/>
          </a:p>
        </p:txBody>
      </p:sp>
      <p:grpSp>
        <p:nvGrpSpPr>
          <p:cNvPr id="59" name="Group 29">
            <a:extLst>
              <a:ext uri="{FF2B5EF4-FFF2-40B4-BE49-F238E27FC236}">
                <a16:creationId xmlns:a16="http://schemas.microsoft.com/office/drawing/2014/main" id="{C74B6CED-0E7E-6E4C-BBE9-5DF1F43FED41}"/>
              </a:ext>
            </a:extLst>
          </p:cNvPr>
          <p:cNvGrpSpPr>
            <a:grpSpLocks/>
          </p:cNvGrpSpPr>
          <p:nvPr/>
        </p:nvGrpSpPr>
        <p:grpSpPr bwMode="auto">
          <a:xfrm>
            <a:off x="1883650" y="1938577"/>
            <a:ext cx="1177309" cy="678361"/>
            <a:chOff x="1740" y="2354"/>
            <a:chExt cx="316" cy="152"/>
          </a:xfrm>
        </p:grpSpPr>
        <p:sp>
          <p:nvSpPr>
            <p:cNvPr id="62" name="Oval 30">
              <a:extLst>
                <a:ext uri="{FF2B5EF4-FFF2-40B4-BE49-F238E27FC236}">
                  <a16:creationId xmlns:a16="http://schemas.microsoft.com/office/drawing/2014/main" id="{8231A261-96A6-C142-8959-BA28F2DCC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" y="242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" name="Line 31">
              <a:extLst>
                <a:ext uri="{FF2B5EF4-FFF2-40B4-BE49-F238E27FC236}">
                  <a16:creationId xmlns:a16="http://schemas.microsoft.com/office/drawing/2014/main" id="{D4A45ACE-B375-9B45-88E9-C39CC63AAA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3" y="24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32">
              <a:extLst>
                <a:ext uri="{FF2B5EF4-FFF2-40B4-BE49-F238E27FC236}">
                  <a16:creationId xmlns:a16="http://schemas.microsoft.com/office/drawing/2014/main" id="{611F7A7E-1CC9-EF4C-BF96-427532A3F9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6" y="24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33">
              <a:extLst>
                <a:ext uri="{FF2B5EF4-FFF2-40B4-BE49-F238E27FC236}">
                  <a16:creationId xmlns:a16="http://schemas.microsoft.com/office/drawing/2014/main" id="{22EF43C2-F7A3-BC4C-8F96-689B8AE57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" y="241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66" name="Oval 34">
              <a:extLst>
                <a:ext uri="{FF2B5EF4-FFF2-40B4-BE49-F238E27FC236}">
                  <a16:creationId xmlns:a16="http://schemas.microsoft.com/office/drawing/2014/main" id="{FDF2F181-8E88-6343-8C7D-FB2F44444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0" y="235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67" name="Group 35">
              <a:extLst>
                <a:ext uri="{FF2B5EF4-FFF2-40B4-BE49-F238E27FC236}">
                  <a16:creationId xmlns:a16="http://schemas.microsoft.com/office/drawing/2014/main" id="{EF44EBBE-B033-CD46-B460-4F9DA78704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6" y="2361"/>
              <a:ext cx="142" cy="145"/>
              <a:chOff x="2982" y="2484"/>
              <a:chExt cx="144" cy="145"/>
            </a:xfrm>
          </p:grpSpPr>
          <p:sp>
            <p:nvSpPr>
              <p:cNvPr id="68" name="Rectangle 36">
                <a:extLst>
                  <a:ext uri="{FF2B5EF4-FFF2-40B4-BE49-F238E27FC236}">
                    <a16:creationId xmlns:a16="http://schemas.microsoft.com/office/drawing/2014/main" id="{8211ED05-3C48-704F-ACA2-0CE5D7397C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84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9" name="Text Box 37">
                <a:extLst>
                  <a:ext uri="{FF2B5EF4-FFF2-40B4-BE49-F238E27FC236}">
                    <a16:creationId xmlns:a16="http://schemas.microsoft.com/office/drawing/2014/main" id="{3B3F6D01-A529-7948-A389-BF76116C6F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9" y="2484"/>
                <a:ext cx="6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3600" dirty="0">
                    <a:solidFill>
                      <a:srgbClr val="FFFF00"/>
                    </a:solidFill>
                    <a:latin typeface="Comic Sans MS" panose="030F0902030302020204" pitchFamily="66" charset="0"/>
                  </a:rPr>
                  <a:t>A</a:t>
                </a:r>
                <a:endParaRPr lang="en-US" altLang="en-US" sz="3600" dirty="0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89" name="Group 29">
            <a:extLst>
              <a:ext uri="{FF2B5EF4-FFF2-40B4-BE49-F238E27FC236}">
                <a16:creationId xmlns:a16="http://schemas.microsoft.com/office/drawing/2014/main" id="{08F55684-B7B2-FA40-8FD3-223309F58113}"/>
              </a:ext>
            </a:extLst>
          </p:cNvPr>
          <p:cNvGrpSpPr>
            <a:grpSpLocks/>
          </p:cNvGrpSpPr>
          <p:nvPr/>
        </p:nvGrpSpPr>
        <p:grpSpPr bwMode="auto">
          <a:xfrm>
            <a:off x="1883650" y="3902789"/>
            <a:ext cx="1177309" cy="678361"/>
            <a:chOff x="1740" y="2354"/>
            <a:chExt cx="316" cy="152"/>
          </a:xfrm>
        </p:grpSpPr>
        <p:sp>
          <p:nvSpPr>
            <p:cNvPr id="90" name="Oval 30">
              <a:extLst>
                <a:ext uri="{FF2B5EF4-FFF2-40B4-BE49-F238E27FC236}">
                  <a16:creationId xmlns:a16="http://schemas.microsoft.com/office/drawing/2014/main" id="{14951583-5562-3E4B-B6AC-A13B370C0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" y="242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1" name="Line 31">
              <a:extLst>
                <a:ext uri="{FF2B5EF4-FFF2-40B4-BE49-F238E27FC236}">
                  <a16:creationId xmlns:a16="http://schemas.microsoft.com/office/drawing/2014/main" id="{F5BD4036-70D1-FF4C-A014-66D8775416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3" y="24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32">
              <a:extLst>
                <a:ext uri="{FF2B5EF4-FFF2-40B4-BE49-F238E27FC236}">
                  <a16:creationId xmlns:a16="http://schemas.microsoft.com/office/drawing/2014/main" id="{F7744F87-55A7-1346-99A9-C343211DD3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6" y="24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33">
              <a:extLst>
                <a:ext uri="{FF2B5EF4-FFF2-40B4-BE49-F238E27FC236}">
                  <a16:creationId xmlns:a16="http://schemas.microsoft.com/office/drawing/2014/main" id="{320C0255-C8C1-AD48-9CED-5B627A00B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" y="241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94" name="Oval 34">
              <a:extLst>
                <a:ext uri="{FF2B5EF4-FFF2-40B4-BE49-F238E27FC236}">
                  <a16:creationId xmlns:a16="http://schemas.microsoft.com/office/drawing/2014/main" id="{D1E3C764-ADFA-8546-80F0-570629910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0" y="235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95" name="Group 35">
              <a:extLst>
                <a:ext uri="{FF2B5EF4-FFF2-40B4-BE49-F238E27FC236}">
                  <a16:creationId xmlns:a16="http://schemas.microsoft.com/office/drawing/2014/main" id="{5A185086-4BEC-F84A-978B-B1B76541C3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6" y="2361"/>
              <a:ext cx="142" cy="145"/>
              <a:chOff x="2982" y="2484"/>
              <a:chExt cx="144" cy="145"/>
            </a:xfrm>
          </p:grpSpPr>
          <p:sp>
            <p:nvSpPr>
              <p:cNvPr id="96" name="Rectangle 36">
                <a:extLst>
                  <a:ext uri="{FF2B5EF4-FFF2-40B4-BE49-F238E27FC236}">
                    <a16:creationId xmlns:a16="http://schemas.microsoft.com/office/drawing/2014/main" id="{35B203C3-A6F2-044B-AB14-62DC8BCF96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84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7" name="Text Box 37">
                <a:extLst>
                  <a:ext uri="{FF2B5EF4-FFF2-40B4-BE49-F238E27FC236}">
                    <a16:creationId xmlns:a16="http://schemas.microsoft.com/office/drawing/2014/main" id="{0614FA98-94F9-1746-ADBA-7B467B37A1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9" y="2484"/>
                <a:ext cx="6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3600" dirty="0">
                    <a:solidFill>
                      <a:srgbClr val="FFFF00"/>
                    </a:solidFill>
                    <a:latin typeface="Comic Sans MS" panose="030F0902030302020204" pitchFamily="66" charset="0"/>
                  </a:rPr>
                  <a:t>B</a:t>
                </a:r>
                <a:endParaRPr lang="en-US" altLang="en-US" sz="3600" dirty="0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8" name="Group 29">
            <a:extLst>
              <a:ext uri="{FF2B5EF4-FFF2-40B4-BE49-F238E27FC236}">
                <a16:creationId xmlns:a16="http://schemas.microsoft.com/office/drawing/2014/main" id="{08383660-81FA-3E4A-B9A2-81A20F76E132}"/>
              </a:ext>
            </a:extLst>
          </p:cNvPr>
          <p:cNvGrpSpPr>
            <a:grpSpLocks/>
          </p:cNvGrpSpPr>
          <p:nvPr/>
        </p:nvGrpSpPr>
        <p:grpSpPr bwMode="auto">
          <a:xfrm>
            <a:off x="4210759" y="2922281"/>
            <a:ext cx="1177309" cy="678361"/>
            <a:chOff x="1740" y="2354"/>
            <a:chExt cx="316" cy="152"/>
          </a:xfrm>
        </p:grpSpPr>
        <p:sp>
          <p:nvSpPr>
            <p:cNvPr id="99" name="Oval 30">
              <a:extLst>
                <a:ext uri="{FF2B5EF4-FFF2-40B4-BE49-F238E27FC236}">
                  <a16:creationId xmlns:a16="http://schemas.microsoft.com/office/drawing/2014/main" id="{FA492BDA-306B-1641-BA0F-4F8DB443B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" y="242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0" name="Line 31">
              <a:extLst>
                <a:ext uri="{FF2B5EF4-FFF2-40B4-BE49-F238E27FC236}">
                  <a16:creationId xmlns:a16="http://schemas.microsoft.com/office/drawing/2014/main" id="{3BE32D46-39EE-4E4E-B77E-C9D78F54DC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3" y="24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32">
              <a:extLst>
                <a:ext uri="{FF2B5EF4-FFF2-40B4-BE49-F238E27FC236}">
                  <a16:creationId xmlns:a16="http://schemas.microsoft.com/office/drawing/2014/main" id="{6A703B4F-A915-DF4A-A631-B89B102732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6" y="24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33">
              <a:extLst>
                <a:ext uri="{FF2B5EF4-FFF2-40B4-BE49-F238E27FC236}">
                  <a16:creationId xmlns:a16="http://schemas.microsoft.com/office/drawing/2014/main" id="{D42EED95-89E5-3947-ADDD-D3D1BE70E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" y="241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103" name="Oval 34">
              <a:extLst>
                <a:ext uri="{FF2B5EF4-FFF2-40B4-BE49-F238E27FC236}">
                  <a16:creationId xmlns:a16="http://schemas.microsoft.com/office/drawing/2014/main" id="{B4F03823-A4FE-A640-B335-F28E74244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0" y="235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04" name="Group 35">
              <a:extLst>
                <a:ext uri="{FF2B5EF4-FFF2-40B4-BE49-F238E27FC236}">
                  <a16:creationId xmlns:a16="http://schemas.microsoft.com/office/drawing/2014/main" id="{64D107B0-537F-E543-9B57-F5C8D42C69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6" y="2361"/>
              <a:ext cx="142" cy="145"/>
              <a:chOff x="2982" y="2484"/>
              <a:chExt cx="144" cy="145"/>
            </a:xfrm>
          </p:grpSpPr>
          <p:sp>
            <p:nvSpPr>
              <p:cNvPr id="105" name="Rectangle 36">
                <a:extLst>
                  <a:ext uri="{FF2B5EF4-FFF2-40B4-BE49-F238E27FC236}">
                    <a16:creationId xmlns:a16="http://schemas.microsoft.com/office/drawing/2014/main" id="{1BEF390B-F677-7648-9085-E88A48857C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84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6" name="Text Box 37">
                <a:extLst>
                  <a:ext uri="{FF2B5EF4-FFF2-40B4-BE49-F238E27FC236}">
                    <a16:creationId xmlns:a16="http://schemas.microsoft.com/office/drawing/2014/main" id="{60D49BF6-E9FD-5145-A68A-9AB5C509B4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9" y="2484"/>
                <a:ext cx="6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3600" dirty="0">
                    <a:solidFill>
                      <a:srgbClr val="FFFF00"/>
                    </a:solidFill>
                    <a:latin typeface="Comic Sans MS" panose="030F0902030302020204" pitchFamily="66" charset="0"/>
                  </a:rPr>
                  <a:t>C</a:t>
                </a:r>
                <a:endParaRPr lang="en-US" altLang="en-US" sz="3600" dirty="0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07" name="Group 29">
            <a:extLst>
              <a:ext uri="{FF2B5EF4-FFF2-40B4-BE49-F238E27FC236}">
                <a16:creationId xmlns:a16="http://schemas.microsoft.com/office/drawing/2014/main" id="{9D3E0258-0D13-A243-8250-631793D1CD32}"/>
              </a:ext>
            </a:extLst>
          </p:cNvPr>
          <p:cNvGrpSpPr>
            <a:grpSpLocks/>
          </p:cNvGrpSpPr>
          <p:nvPr/>
        </p:nvGrpSpPr>
        <p:grpSpPr bwMode="auto">
          <a:xfrm>
            <a:off x="6385529" y="2901201"/>
            <a:ext cx="1177309" cy="678361"/>
            <a:chOff x="1740" y="2354"/>
            <a:chExt cx="316" cy="152"/>
          </a:xfrm>
        </p:grpSpPr>
        <p:sp>
          <p:nvSpPr>
            <p:cNvPr id="108" name="Oval 30">
              <a:extLst>
                <a:ext uri="{FF2B5EF4-FFF2-40B4-BE49-F238E27FC236}">
                  <a16:creationId xmlns:a16="http://schemas.microsoft.com/office/drawing/2014/main" id="{32A1B243-A612-3B47-BA6E-2F7958884B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" y="242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" name="Line 31">
              <a:extLst>
                <a:ext uri="{FF2B5EF4-FFF2-40B4-BE49-F238E27FC236}">
                  <a16:creationId xmlns:a16="http://schemas.microsoft.com/office/drawing/2014/main" id="{0C68114E-F59C-AA4B-A21B-30016DCA2A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3" y="24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32">
              <a:extLst>
                <a:ext uri="{FF2B5EF4-FFF2-40B4-BE49-F238E27FC236}">
                  <a16:creationId xmlns:a16="http://schemas.microsoft.com/office/drawing/2014/main" id="{E532BD78-1345-5C45-8D15-40717FC8E5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6" y="24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33">
              <a:extLst>
                <a:ext uri="{FF2B5EF4-FFF2-40B4-BE49-F238E27FC236}">
                  <a16:creationId xmlns:a16="http://schemas.microsoft.com/office/drawing/2014/main" id="{DE6724C3-65CA-7F47-8E67-6047EA4F5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" y="241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112" name="Oval 34">
              <a:extLst>
                <a:ext uri="{FF2B5EF4-FFF2-40B4-BE49-F238E27FC236}">
                  <a16:creationId xmlns:a16="http://schemas.microsoft.com/office/drawing/2014/main" id="{D6FC78DA-243D-B840-AF09-F35EAEE2C9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0" y="235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13" name="Group 35">
              <a:extLst>
                <a:ext uri="{FF2B5EF4-FFF2-40B4-BE49-F238E27FC236}">
                  <a16:creationId xmlns:a16="http://schemas.microsoft.com/office/drawing/2014/main" id="{51A31A06-E0AE-5B40-9F1D-A4CDAEA79C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6" y="2361"/>
              <a:ext cx="142" cy="145"/>
              <a:chOff x="2982" y="2484"/>
              <a:chExt cx="144" cy="145"/>
            </a:xfrm>
          </p:grpSpPr>
          <p:sp>
            <p:nvSpPr>
              <p:cNvPr id="114" name="Rectangle 36">
                <a:extLst>
                  <a:ext uri="{FF2B5EF4-FFF2-40B4-BE49-F238E27FC236}">
                    <a16:creationId xmlns:a16="http://schemas.microsoft.com/office/drawing/2014/main" id="{7551B572-095E-3346-B6C2-6B8D6B5988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84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5" name="Text Box 37">
                <a:extLst>
                  <a:ext uri="{FF2B5EF4-FFF2-40B4-BE49-F238E27FC236}">
                    <a16:creationId xmlns:a16="http://schemas.microsoft.com/office/drawing/2014/main" id="{DA6F51DE-948B-3047-98DE-70D485B31F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9" y="2484"/>
                <a:ext cx="6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3600" dirty="0">
                    <a:solidFill>
                      <a:srgbClr val="FFFF00"/>
                    </a:solidFill>
                    <a:latin typeface="Comic Sans MS" panose="030F0902030302020204" pitchFamily="66" charset="0"/>
                  </a:rPr>
                  <a:t>D</a:t>
                </a:r>
                <a:endParaRPr lang="en-US" altLang="en-US" sz="3600" dirty="0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DDA05BF-29CC-D34C-8C15-E9127FC8E72D}"/>
              </a:ext>
            </a:extLst>
          </p:cNvPr>
          <p:cNvCxnSpPr>
            <a:stCxn id="69" idx="2"/>
            <a:endCxn id="97" idx="0"/>
          </p:cNvCxnSpPr>
          <p:nvPr/>
        </p:nvCxnSpPr>
        <p:spPr>
          <a:xfrm>
            <a:off x="2466742" y="2616938"/>
            <a:ext cx="0" cy="13170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DE20399F-CE15-B146-B4FC-19AC42F76159}"/>
              </a:ext>
            </a:extLst>
          </p:cNvPr>
          <p:cNvCxnSpPr>
            <a:cxnSpLocks/>
            <a:stCxn id="62" idx="5"/>
            <a:endCxn id="102" idx="1"/>
          </p:cNvCxnSpPr>
          <p:nvPr/>
        </p:nvCxnSpPr>
        <p:spPr>
          <a:xfrm>
            <a:off x="2890183" y="2541683"/>
            <a:ext cx="1331753" cy="753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5C438B89-F769-BB46-A378-9457A8FE0E8A}"/>
              </a:ext>
            </a:extLst>
          </p:cNvPr>
          <p:cNvCxnSpPr>
            <a:cxnSpLocks/>
            <a:stCxn id="94" idx="7"/>
            <a:endCxn id="102" idx="1"/>
          </p:cNvCxnSpPr>
          <p:nvPr/>
        </p:nvCxnSpPr>
        <p:spPr>
          <a:xfrm flipV="1">
            <a:off x="2879006" y="3294933"/>
            <a:ext cx="1342930" cy="6699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39EDE2D-4CA7-8C4E-B115-D321F2638417}"/>
              </a:ext>
            </a:extLst>
          </p:cNvPr>
          <p:cNvCxnSpPr>
            <a:cxnSpLocks/>
            <a:stCxn id="111" idx="1"/>
            <a:endCxn id="102" idx="3"/>
          </p:cNvCxnSpPr>
          <p:nvPr/>
        </p:nvCxnSpPr>
        <p:spPr>
          <a:xfrm flipH="1">
            <a:off x="5376891" y="3273853"/>
            <a:ext cx="1019815" cy="21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Explosion 1 131">
            <a:extLst>
              <a:ext uri="{FF2B5EF4-FFF2-40B4-BE49-F238E27FC236}">
                <a16:creationId xmlns:a16="http://schemas.microsoft.com/office/drawing/2014/main" id="{D143DA90-7AC9-7F44-B1DC-39D0E39F6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7586" y="2953521"/>
            <a:ext cx="609600" cy="685800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27332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4">
            <a:extLst>
              <a:ext uri="{FF2B5EF4-FFF2-40B4-BE49-F238E27FC236}">
                <a16:creationId xmlns:a16="http://schemas.microsoft.com/office/drawing/2014/main" id="{3F8B047F-756B-E648-9B9F-9259CDFD3F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66800"/>
            <a:ext cx="1016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le 1">
            <a:extLst>
              <a:ext uri="{FF2B5EF4-FFF2-40B4-BE49-F238E27FC236}">
                <a16:creationId xmlns:a16="http://schemas.microsoft.com/office/drawing/2014/main" id="{D862F2B0-D375-6A4A-BA54-80406B39D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Routing Changes</a:t>
            </a:r>
          </a:p>
        </p:txBody>
      </p:sp>
      <p:sp>
        <p:nvSpPr>
          <p:cNvPr id="20484" name="Content Placeholder 32">
            <a:extLst>
              <a:ext uri="{FF2B5EF4-FFF2-40B4-BE49-F238E27FC236}">
                <a16:creationId xmlns:a16="http://schemas.microsoft.com/office/drawing/2014/main" id="{81B84EF0-0EC8-3444-B37F-472636C1B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4648200"/>
            <a:ext cx="8534400" cy="1477963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Topology changes: </a:t>
            </a:r>
            <a:r>
              <a:rPr lang="en-US" altLang="en-US">
                <a:solidFill>
                  <a:schemeClr val="tx1"/>
                </a:solidFill>
                <a:ea typeface="ＭＳ Ｐゴシック" panose="020B0600070205080204" pitchFamily="34" charset="-128"/>
              </a:rPr>
              <a:t>new route to the same pla</a:t>
            </a:r>
            <a:r>
              <a:rPr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ce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Host mobility: </a:t>
            </a:r>
            <a:r>
              <a:rPr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route to a different place</a:t>
            </a:r>
          </a:p>
        </p:txBody>
      </p:sp>
      <p:sp>
        <p:nvSpPr>
          <p:cNvPr id="20485" name="Slide Number Placeholder 3">
            <a:extLst>
              <a:ext uri="{FF2B5EF4-FFF2-40B4-BE49-F238E27FC236}">
                <a16:creationId xmlns:a16="http://schemas.microsoft.com/office/drawing/2014/main" id="{64A35DFA-C6A6-E249-B156-8BC19DE63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794A857-3C65-C84B-9B4B-CCC1CE3DD3EA}" type="slidenum">
              <a:rPr lang="en-US" altLang="en-US" sz="1400"/>
              <a:pPr eaLnBrk="1" hangingPunct="1"/>
              <a:t>2</a:t>
            </a:fld>
            <a:endParaRPr lang="en-US" altLang="en-US" sz="140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9346684-923B-3A42-8714-11A509721142}"/>
              </a:ext>
            </a:extLst>
          </p:cNvPr>
          <p:cNvCxnSpPr>
            <a:cxnSpLocks noChangeShapeType="1"/>
            <a:stCxn id="7" idx="7"/>
            <a:endCxn id="5" idx="2"/>
          </p:cNvCxnSpPr>
          <p:nvPr/>
        </p:nvCxnSpPr>
        <p:spPr bwMode="auto">
          <a:xfrm rot="5400000" flipH="1" flipV="1">
            <a:off x="2681287" y="2324101"/>
            <a:ext cx="557213" cy="633412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701183F-2071-4240-B79A-44674AACDF1E}"/>
              </a:ext>
            </a:extLst>
          </p:cNvPr>
          <p:cNvCxnSpPr>
            <a:cxnSpLocks noChangeShapeType="1"/>
            <a:stCxn id="7" idx="5"/>
            <a:endCxn id="6" idx="2"/>
          </p:cNvCxnSpPr>
          <p:nvPr/>
        </p:nvCxnSpPr>
        <p:spPr bwMode="auto">
          <a:xfrm rot="16200000" flipH="1">
            <a:off x="3005138" y="3043238"/>
            <a:ext cx="595312" cy="1319212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 type="triangle" w="lg" len="lg"/>
            <a:tailEnd type="non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1EF0EE1-4FF7-6F43-A82F-32A79E60BD86}"/>
              </a:ext>
            </a:extLst>
          </p:cNvPr>
          <p:cNvCxnSpPr>
            <a:cxnSpLocks noChangeShapeType="1"/>
            <a:stCxn id="6" idx="6"/>
            <a:endCxn id="9" idx="3"/>
          </p:cNvCxnSpPr>
          <p:nvPr/>
        </p:nvCxnSpPr>
        <p:spPr bwMode="auto">
          <a:xfrm flipV="1">
            <a:off x="4648200" y="3405188"/>
            <a:ext cx="1471613" cy="595312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 type="triangle" w="lg" len="lg"/>
            <a:tailEnd type="non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90FBAF1-AA35-1946-BA1B-2312F8D5A6EA}"/>
              </a:ext>
            </a:extLst>
          </p:cNvPr>
          <p:cNvCxnSpPr>
            <a:cxnSpLocks noChangeShapeType="1"/>
            <a:stCxn id="5" idx="6"/>
            <a:endCxn id="8" idx="2"/>
          </p:cNvCxnSpPr>
          <p:nvPr/>
        </p:nvCxnSpPr>
        <p:spPr bwMode="auto">
          <a:xfrm>
            <a:off x="3962400" y="2362200"/>
            <a:ext cx="838200" cy="0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D952663-C7F5-DD44-985E-29B21B51F59C}"/>
              </a:ext>
            </a:extLst>
          </p:cNvPr>
          <p:cNvCxnSpPr>
            <a:cxnSpLocks noChangeShapeType="1"/>
            <a:stCxn id="8" idx="6"/>
            <a:endCxn id="9" idx="1"/>
          </p:cNvCxnSpPr>
          <p:nvPr/>
        </p:nvCxnSpPr>
        <p:spPr bwMode="auto">
          <a:xfrm>
            <a:off x="5486400" y="2362200"/>
            <a:ext cx="633413" cy="557213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1" name="Picture 4">
            <a:extLst>
              <a:ext uri="{FF2B5EF4-FFF2-40B4-BE49-F238E27FC236}">
                <a16:creationId xmlns:a16="http://schemas.microsoft.com/office/drawing/2014/main" id="{B00BBB67-3F61-BF40-A27E-E785271414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62200"/>
            <a:ext cx="1016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7" name="Picture 6">
            <a:extLst>
              <a:ext uri="{FF2B5EF4-FFF2-40B4-BE49-F238E27FC236}">
                <a16:creationId xmlns:a16="http://schemas.microsoft.com/office/drawing/2014/main" id="{DD36FFBE-CC8E-3441-A54F-856C79B49C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76400"/>
            <a:ext cx="18288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4C320B9-CBAC-EC41-A268-2C876DB4FAC3}"/>
              </a:ext>
            </a:extLst>
          </p:cNvPr>
          <p:cNvCxnSpPr>
            <a:cxnSpLocks noChangeShapeType="1"/>
            <a:endCxn id="7" idx="2"/>
          </p:cNvCxnSpPr>
          <p:nvPr/>
        </p:nvCxnSpPr>
        <p:spPr bwMode="auto">
          <a:xfrm flipV="1">
            <a:off x="1371600" y="3162300"/>
            <a:ext cx="685800" cy="38100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 type="triangle" w="lg" len="lg"/>
            <a:tailEnd type="non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EEE2A6F-11B6-0642-8DDA-C745607DACF5}"/>
              </a:ext>
            </a:extLst>
          </p:cNvPr>
          <p:cNvCxnSpPr>
            <a:cxnSpLocks noChangeShapeType="1"/>
            <a:stCxn id="9" idx="6"/>
          </p:cNvCxnSpPr>
          <p:nvPr/>
        </p:nvCxnSpPr>
        <p:spPr bwMode="auto">
          <a:xfrm flipV="1">
            <a:off x="6705600" y="3048000"/>
            <a:ext cx="1143000" cy="114300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 type="triangle" w="lg" len="lg"/>
            <a:tailEnd type="non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4EFF2D4-E748-D743-8CB9-5C5FCD3CBE0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4600" y="1828800"/>
            <a:ext cx="838200" cy="304800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 type="triangle" w="lg" len="lg"/>
            <a:tailEnd type="non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" name="Explosion 1 40">
            <a:extLst>
              <a:ext uri="{FF2B5EF4-FFF2-40B4-BE49-F238E27FC236}">
                <a16:creationId xmlns:a16="http://schemas.microsoft.com/office/drawing/2014/main" id="{624EE6AD-9699-8E47-889A-478C883D2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352800"/>
            <a:ext cx="609600" cy="685800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069ED60-735B-564C-A165-8A2E011BF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019300"/>
            <a:ext cx="685800" cy="68580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19E697A-6AC3-9641-B566-FD2FCC111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657600"/>
            <a:ext cx="685800" cy="68580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FA3E660-F1DC-9E40-948A-83751A70D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819400"/>
            <a:ext cx="685800" cy="68580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C5802E1-58B4-6B4A-9DCD-30817393A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019300"/>
            <a:ext cx="685800" cy="68580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4923335-B1AF-F24E-B266-002A36003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819400"/>
            <a:ext cx="685800" cy="68580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499FC67D-6803-684D-AFC7-E92D9DBF86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Redefining Infinity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7B86B8C6-7EA9-8F41-8E2C-7EBD0DAF42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7638"/>
            <a:ext cx="7924800" cy="490696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Avoid “counting to infinity”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By making “infinity” smaller!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Routing Information Protocol (RIP)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All links have cost 1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Valid path distances of 1 through 15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… with 16 representing infinity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Used mainly in small networks</a:t>
            </a:r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7CC0041A-102C-2C41-9B70-BE01D2669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9159A6C-65B8-D446-BBFF-AF8AE254D1C6}" type="slidenum">
              <a:rPr lang="en-US" altLang="en-US" sz="1400"/>
              <a:pPr eaLnBrk="1" hangingPunct="1"/>
              <a:t>20</a:t>
            </a:fld>
            <a:endParaRPr lang="en-US" altLang="en-US"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4">
            <a:extLst>
              <a:ext uri="{FF2B5EF4-FFF2-40B4-BE49-F238E27FC236}">
                <a16:creationId xmlns:a16="http://schemas.microsoft.com/office/drawing/2014/main" id="{40D62E3E-02BA-7740-BE57-3987C2391C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Reducing Convergence Time With Path-Vector Routing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(e.g., Border Gateway Protocol)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7898F14-BAD3-AF46-93AB-9092499F93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A57F57B9-DE83-5B41-9756-FFAEEC6A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8A11B93-5A55-8444-85FD-0DB5D4B441F5}" type="slidenum">
              <a:rPr lang="en-US" altLang="en-US" sz="1400"/>
              <a:pPr eaLnBrk="1" hangingPunct="1"/>
              <a:t>21</a:t>
            </a:fld>
            <a:endParaRPr lang="en-US" altLang="en-US" sz="1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>
            <a:extLst>
              <a:ext uri="{FF2B5EF4-FFF2-40B4-BE49-F238E27FC236}">
                <a16:creationId xmlns:a16="http://schemas.microsoft.com/office/drawing/2014/main" id="{5115B9F1-BDB2-BC48-B427-C08D945397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Path-Vector Routing</a:t>
            </a:r>
          </a:p>
        </p:txBody>
      </p:sp>
      <p:sp>
        <p:nvSpPr>
          <p:cNvPr id="53254" name="Rectangle 3">
            <a:extLst>
              <a:ext uri="{FF2B5EF4-FFF2-40B4-BE49-F238E27FC236}">
                <a16:creationId xmlns:a16="http://schemas.microsoft.com/office/drawing/2014/main" id="{48459CE4-A046-E643-9B5C-401ED6E4F5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4906963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Extension of distance-vector routing</a:t>
            </a:r>
          </a:p>
          <a:p>
            <a:pPr lvl="1">
              <a:spcBef>
                <a:spcPts val="30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Support flexible routing policies</a:t>
            </a:r>
          </a:p>
          <a:p>
            <a:pPr lvl="1">
              <a:spcBef>
                <a:spcPts val="300"/>
              </a:spcBef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Avoid count-to-infinity problem</a:t>
            </a:r>
          </a:p>
          <a:p>
            <a:pPr>
              <a:spcBef>
                <a:spcPts val="30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Key idea: advertise the entire path</a:t>
            </a:r>
          </a:p>
          <a:p>
            <a:pPr lvl="1">
              <a:spcBef>
                <a:spcPts val="30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Distance vector: send distance metric per dest d</a:t>
            </a:r>
          </a:p>
          <a:p>
            <a:pPr lvl="1">
              <a:spcBef>
                <a:spcPts val="30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Path vector: send the entire path for each dest d</a:t>
            </a:r>
          </a:p>
        </p:txBody>
      </p:sp>
      <p:graphicFrame>
        <p:nvGraphicFramePr>
          <p:cNvPr id="53250" name="Object 2">
            <a:extLst>
              <a:ext uri="{FF2B5EF4-FFF2-40B4-BE49-F238E27FC236}">
                <a16:creationId xmlns:a16="http://schemas.microsoft.com/office/drawing/2014/main" id="{C983B234-ACB0-C64D-9245-65EE8E6919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0688" y="4267200"/>
          <a:ext cx="2647950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1" name="Photo Editor Photo" r:id="rId4" imgW="1270000" imgH="927100" progId="MSPhotoEd.3">
                  <p:embed/>
                </p:oleObj>
              </mc:Choice>
              <mc:Fallback>
                <p:oleObj name="Photo Editor Photo" r:id="rId4" imgW="1270000" imgH="927100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8" y="4267200"/>
                        <a:ext cx="2647950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5" name="Text Box 5">
            <a:extLst>
              <a:ext uri="{FF2B5EF4-FFF2-40B4-BE49-F238E27FC236}">
                <a16:creationId xmlns:a16="http://schemas.microsoft.com/office/drawing/2014/main" id="{7E2DCEF9-6F9E-CB42-A84E-23629859B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338" y="4872038"/>
            <a:ext cx="341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6" name="Line 6">
            <a:extLst>
              <a:ext uri="{FF2B5EF4-FFF2-40B4-BE49-F238E27FC236}">
                <a16:creationId xmlns:a16="http://schemas.microsoft.com/office/drawing/2014/main" id="{724645CC-BC46-A144-85D2-8D0E65D34C4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84888" y="5391150"/>
            <a:ext cx="2024062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3257" name="Group 7">
            <a:extLst>
              <a:ext uri="{FF2B5EF4-FFF2-40B4-BE49-F238E27FC236}">
                <a16:creationId xmlns:a16="http://schemas.microsoft.com/office/drawing/2014/main" id="{6791865A-5AD6-5B4B-B7A8-CA6DECCD5633}"/>
              </a:ext>
            </a:extLst>
          </p:cNvPr>
          <p:cNvGrpSpPr>
            <a:grpSpLocks/>
          </p:cNvGrpSpPr>
          <p:nvPr/>
        </p:nvGrpSpPr>
        <p:grpSpPr bwMode="auto">
          <a:xfrm>
            <a:off x="4867275" y="4743450"/>
            <a:ext cx="1290638" cy="1098550"/>
            <a:chOff x="2193" y="3325"/>
            <a:chExt cx="813" cy="692"/>
          </a:xfrm>
        </p:grpSpPr>
        <p:graphicFrame>
          <p:nvGraphicFramePr>
            <p:cNvPr id="53252" name="Object 4">
              <a:extLst>
                <a:ext uri="{FF2B5EF4-FFF2-40B4-BE49-F238E27FC236}">
                  <a16:creationId xmlns:a16="http://schemas.microsoft.com/office/drawing/2014/main" id="{32158F52-326B-6845-A352-25D3D77A060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93" y="3325"/>
            <a:ext cx="813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292" name="Photo Editor Photo" r:id="rId6" imgW="1270000" imgH="927100" progId="MSPhotoEd.3">
                    <p:embed/>
                  </p:oleObj>
                </mc:Choice>
                <mc:Fallback>
                  <p:oleObj name="Photo Editor Photo" r:id="rId6" imgW="1270000" imgH="927100" progId="MSPhotoEd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3" y="3325"/>
                          <a:ext cx="813" cy="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269" name="Text Box 9">
              <a:extLst>
                <a:ext uri="{FF2B5EF4-FFF2-40B4-BE49-F238E27FC236}">
                  <a16:creationId xmlns:a16="http://schemas.microsoft.com/office/drawing/2014/main" id="{E57ABA1B-63E9-E241-9459-27D7E72BB8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7" y="3501"/>
              <a:ext cx="21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</p:grpSp>
      <p:sp>
        <p:nvSpPr>
          <p:cNvPr id="53258" name="Line 10">
            <a:extLst>
              <a:ext uri="{FF2B5EF4-FFF2-40B4-BE49-F238E27FC236}">
                <a16:creationId xmlns:a16="http://schemas.microsoft.com/office/drawing/2014/main" id="{DEA3B488-F2E8-924D-A9FD-8897B23AED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52738" y="5370513"/>
            <a:ext cx="2157412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3251" name="Object 3">
            <a:extLst>
              <a:ext uri="{FF2B5EF4-FFF2-40B4-BE49-F238E27FC236}">
                <a16:creationId xmlns:a16="http://schemas.microsoft.com/office/drawing/2014/main" id="{236CCD89-3718-D545-A685-91532EB55B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40688" y="4892675"/>
          <a:ext cx="833437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3" name="Photo Editor Photo" r:id="rId7" imgW="1270000" imgH="927100" progId="MSPhotoEd.3">
                  <p:embed/>
                </p:oleObj>
              </mc:Choice>
              <mc:Fallback>
                <p:oleObj name="Photo Editor Photo" r:id="rId7" imgW="1270000" imgH="927100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688" y="4892675"/>
                        <a:ext cx="833437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9" name="Line 12">
            <a:extLst>
              <a:ext uri="{FF2B5EF4-FFF2-40B4-BE49-F238E27FC236}">
                <a16:creationId xmlns:a16="http://schemas.microsoft.com/office/drawing/2014/main" id="{AC5231CE-E0E9-B54C-8137-BDA1B947B27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35975" y="5502275"/>
            <a:ext cx="0" cy="40005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0" name="Text Box 13">
            <a:extLst>
              <a:ext uri="{FF2B5EF4-FFF2-40B4-BE49-F238E27FC236}">
                <a16:creationId xmlns:a16="http://schemas.microsoft.com/office/drawing/2014/main" id="{B77F5A33-CD67-4844-8F6D-B0398C026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5325" y="5019675"/>
            <a:ext cx="31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61" name="Text Box 14">
            <a:extLst>
              <a:ext uri="{FF2B5EF4-FFF2-40B4-BE49-F238E27FC236}">
                <a16:creationId xmlns:a16="http://schemas.microsoft.com/office/drawing/2014/main" id="{9AA8F235-DF58-7549-8177-487390471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1988" y="5810250"/>
            <a:ext cx="3825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80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  <p:sp>
        <p:nvSpPr>
          <p:cNvPr id="53262" name="Text Box 15">
            <a:extLst>
              <a:ext uri="{FF2B5EF4-FFF2-40B4-BE49-F238E27FC236}">
                <a16:creationId xmlns:a16="http://schemas.microsoft.com/office/drawing/2014/main" id="{B3E8A0B6-9A8C-FE46-8247-C17D3ED72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3100" y="4608513"/>
            <a:ext cx="1697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“d: path (2,1)”</a:t>
            </a:r>
            <a:endParaRPr lang="en-US" altLang="en-US" b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63" name="Line 16">
            <a:extLst>
              <a:ext uri="{FF2B5EF4-FFF2-40B4-BE49-F238E27FC236}">
                <a16:creationId xmlns:a16="http://schemas.microsoft.com/office/drawing/2014/main" id="{DA216179-DC88-F04E-B3F3-6D7E0441E0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28938" y="5062538"/>
            <a:ext cx="21177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Text Box 17">
            <a:extLst>
              <a:ext uri="{FF2B5EF4-FFF2-40B4-BE49-F238E27FC236}">
                <a16:creationId xmlns:a16="http://schemas.microsoft.com/office/drawing/2014/main" id="{FEAED12F-E15E-CA49-BD6F-FD8B0A03F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2700" y="4610100"/>
            <a:ext cx="1500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“d: path (1)”</a:t>
            </a:r>
          </a:p>
        </p:txBody>
      </p:sp>
      <p:sp>
        <p:nvSpPr>
          <p:cNvPr id="53265" name="Line 18">
            <a:extLst>
              <a:ext uri="{FF2B5EF4-FFF2-40B4-BE49-F238E27FC236}">
                <a16:creationId xmlns:a16="http://schemas.microsoft.com/office/drawing/2014/main" id="{9CC02AE7-865A-4246-BFB5-7DBB15B87D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51550" y="5065713"/>
            <a:ext cx="2146300" cy="15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6" name="Text Box 19">
            <a:extLst>
              <a:ext uri="{FF2B5EF4-FFF2-40B4-BE49-F238E27FC236}">
                <a16:creationId xmlns:a16="http://schemas.microsoft.com/office/drawing/2014/main" id="{8A1A9198-3E58-3740-88D1-974C4CDA3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700" y="5467350"/>
            <a:ext cx="1311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3333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traffic</a:t>
            </a:r>
          </a:p>
        </p:txBody>
      </p:sp>
      <p:sp>
        <p:nvSpPr>
          <p:cNvPr id="53267" name="Text Box 20">
            <a:extLst>
              <a:ext uri="{FF2B5EF4-FFF2-40B4-BE49-F238E27FC236}">
                <a16:creationId xmlns:a16="http://schemas.microsoft.com/office/drawing/2014/main" id="{5DD7F774-002E-5146-B91C-35BE7213E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5497513"/>
            <a:ext cx="1311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solidFill>
                  <a:srgbClr val="3333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traffic</a:t>
            </a:r>
          </a:p>
        </p:txBody>
      </p:sp>
      <p:sp>
        <p:nvSpPr>
          <p:cNvPr id="53268" name="Slide Number Placeholder 3">
            <a:extLst>
              <a:ext uri="{FF2B5EF4-FFF2-40B4-BE49-F238E27FC236}">
                <a16:creationId xmlns:a16="http://schemas.microsoft.com/office/drawing/2014/main" id="{B6A0D82E-CA6F-3E48-B676-008B3E8AA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D5693DC-CA24-9D49-9FCB-E5AA52F199DB}" type="slidenum"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pPr eaLnBrk="1" hangingPunct="1"/>
              <a:t>22</a:t>
            </a:fld>
            <a:endParaRPr lang="en-US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>
            <a:extLst>
              <a:ext uri="{FF2B5EF4-FFF2-40B4-BE49-F238E27FC236}">
                <a16:creationId xmlns:a16="http://schemas.microsoft.com/office/drawing/2014/main" id="{A436E7D9-574E-1A44-9DE1-4731EE0B86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Faster Loop Detection</a:t>
            </a:r>
          </a:p>
        </p:txBody>
      </p:sp>
      <p:sp>
        <p:nvSpPr>
          <p:cNvPr id="55302" name="Rectangle 3">
            <a:extLst>
              <a:ext uri="{FF2B5EF4-FFF2-40B4-BE49-F238E27FC236}">
                <a16:creationId xmlns:a16="http://schemas.microsoft.com/office/drawing/2014/main" id="{ABD11FFE-3D74-ED41-A5E3-0FB4C4E73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Node can easily detect a loop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Look for its own node identifier in the path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E.g., node 1 sees itself in the path “3, 2, 1”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Node can simply discard paths with loops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E.g., node 1 simply discards the advertisement</a:t>
            </a:r>
          </a:p>
        </p:txBody>
      </p:sp>
      <p:sp>
        <p:nvSpPr>
          <p:cNvPr id="55303" name="Freeform 15">
            <a:extLst>
              <a:ext uri="{FF2B5EF4-FFF2-40B4-BE49-F238E27FC236}">
                <a16:creationId xmlns:a16="http://schemas.microsoft.com/office/drawing/2014/main" id="{19EF0A39-359B-FB42-AE49-D291A4B047B5}"/>
              </a:ext>
            </a:extLst>
          </p:cNvPr>
          <p:cNvSpPr>
            <a:spLocks/>
          </p:cNvSpPr>
          <p:nvPr/>
        </p:nvSpPr>
        <p:spPr bwMode="auto">
          <a:xfrm>
            <a:off x="879475" y="5486400"/>
            <a:ext cx="8166100" cy="903288"/>
          </a:xfrm>
          <a:custGeom>
            <a:avLst/>
            <a:gdLst>
              <a:gd name="T0" fmla="*/ 2147483647 w 5144"/>
              <a:gd name="T1" fmla="*/ 2147483647 h 569"/>
              <a:gd name="T2" fmla="*/ 2147483647 w 5144"/>
              <a:gd name="T3" fmla="*/ 2147483647 h 569"/>
              <a:gd name="T4" fmla="*/ 2147483647 w 5144"/>
              <a:gd name="T5" fmla="*/ 2147483647 h 569"/>
              <a:gd name="T6" fmla="*/ 2147483647 w 5144"/>
              <a:gd name="T7" fmla="*/ 0 h 569"/>
              <a:gd name="T8" fmla="*/ 0 60000 65536"/>
              <a:gd name="T9" fmla="*/ 0 60000 65536"/>
              <a:gd name="T10" fmla="*/ 0 60000 65536"/>
              <a:gd name="T11" fmla="*/ 0 60000 65536"/>
              <a:gd name="T12" fmla="*/ 0 w 5144"/>
              <a:gd name="T13" fmla="*/ 0 h 569"/>
              <a:gd name="T14" fmla="*/ 5144 w 5144"/>
              <a:gd name="T15" fmla="*/ 569 h 5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144" h="569">
                <a:moveTo>
                  <a:pt x="366" y="194"/>
                </a:moveTo>
                <a:cubicBezTo>
                  <a:pt x="183" y="327"/>
                  <a:pt x="0" y="460"/>
                  <a:pt x="681" y="508"/>
                </a:cubicBezTo>
                <a:cubicBezTo>
                  <a:pt x="1362" y="556"/>
                  <a:pt x="3766" y="569"/>
                  <a:pt x="4455" y="484"/>
                </a:cubicBezTo>
                <a:cubicBezTo>
                  <a:pt x="5144" y="399"/>
                  <a:pt x="4981" y="199"/>
                  <a:pt x="4818" y="0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4" name="Text Box 16">
            <a:extLst>
              <a:ext uri="{FF2B5EF4-FFF2-40B4-BE49-F238E27FC236}">
                <a16:creationId xmlns:a16="http://schemas.microsoft.com/office/drawing/2014/main" id="{62344B72-330A-1C40-8C9A-B6349694A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3838" y="5927725"/>
            <a:ext cx="1960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“d: path (3,2,1)”</a:t>
            </a:r>
            <a:endParaRPr lang="en-US" altLang="en-US" b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5" name="Slide Number Placeholder 3">
            <a:extLst>
              <a:ext uri="{FF2B5EF4-FFF2-40B4-BE49-F238E27FC236}">
                <a16:creationId xmlns:a16="http://schemas.microsoft.com/office/drawing/2014/main" id="{59941FC3-D1D6-BA4A-B5F0-07D98941F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8CD8D99-C2FF-5D4E-B319-17555EF0D6FD}" type="slidenum"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pPr eaLnBrk="1" hangingPunct="1"/>
              <a:t>23</a:t>
            </a:fld>
            <a:endParaRPr lang="en-US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5298" name="Object 2">
            <a:extLst>
              <a:ext uri="{FF2B5EF4-FFF2-40B4-BE49-F238E27FC236}">
                <a16:creationId xmlns:a16="http://schemas.microsoft.com/office/drawing/2014/main" id="{03272646-B5A5-4741-BDB5-0C2F4F297C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0688" y="4267200"/>
          <a:ext cx="2647950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5" name="Photo Editor Photo" r:id="rId4" imgW="1270000" imgH="927100" progId="MSPhotoEd.3">
                  <p:embed/>
                </p:oleObj>
              </mc:Choice>
              <mc:Fallback>
                <p:oleObj name="Photo Editor Photo" r:id="rId4" imgW="1270000" imgH="927100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8" y="4267200"/>
                        <a:ext cx="2647950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6" name="Text Box 5">
            <a:extLst>
              <a:ext uri="{FF2B5EF4-FFF2-40B4-BE49-F238E27FC236}">
                <a16:creationId xmlns:a16="http://schemas.microsoft.com/office/drawing/2014/main" id="{68222F55-DC28-264A-A036-4F0030665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338" y="4872038"/>
            <a:ext cx="341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5307" name="Group 7">
            <a:extLst>
              <a:ext uri="{FF2B5EF4-FFF2-40B4-BE49-F238E27FC236}">
                <a16:creationId xmlns:a16="http://schemas.microsoft.com/office/drawing/2014/main" id="{B3824F51-578A-BE42-9D10-4D138443B75B}"/>
              </a:ext>
            </a:extLst>
          </p:cNvPr>
          <p:cNvGrpSpPr>
            <a:grpSpLocks/>
          </p:cNvGrpSpPr>
          <p:nvPr/>
        </p:nvGrpSpPr>
        <p:grpSpPr bwMode="auto">
          <a:xfrm>
            <a:off x="4867275" y="4743450"/>
            <a:ext cx="1290638" cy="1098550"/>
            <a:chOff x="2193" y="3325"/>
            <a:chExt cx="813" cy="692"/>
          </a:xfrm>
        </p:grpSpPr>
        <p:graphicFrame>
          <p:nvGraphicFramePr>
            <p:cNvPr id="55300" name="Object 4">
              <a:extLst>
                <a:ext uri="{FF2B5EF4-FFF2-40B4-BE49-F238E27FC236}">
                  <a16:creationId xmlns:a16="http://schemas.microsoft.com/office/drawing/2014/main" id="{EDBA1828-BBDB-2843-A570-A0A547B303D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93" y="3325"/>
            <a:ext cx="813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336" name="Photo Editor Photo" r:id="rId6" imgW="1270000" imgH="927100" progId="MSPhotoEd.3">
                    <p:embed/>
                  </p:oleObj>
                </mc:Choice>
                <mc:Fallback>
                  <p:oleObj name="Photo Editor Photo" r:id="rId6" imgW="1270000" imgH="927100" progId="MSPhotoEd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3" y="3325"/>
                          <a:ext cx="813" cy="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313" name="Text Box 9">
              <a:extLst>
                <a:ext uri="{FF2B5EF4-FFF2-40B4-BE49-F238E27FC236}">
                  <a16:creationId xmlns:a16="http://schemas.microsoft.com/office/drawing/2014/main" id="{470C4BAB-1843-C64C-8E7D-9FBC62BBC7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7" y="3501"/>
              <a:ext cx="21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</p:grpSp>
      <p:graphicFrame>
        <p:nvGraphicFramePr>
          <p:cNvPr id="55299" name="Object 3">
            <a:extLst>
              <a:ext uri="{FF2B5EF4-FFF2-40B4-BE49-F238E27FC236}">
                <a16:creationId xmlns:a16="http://schemas.microsoft.com/office/drawing/2014/main" id="{B3CEA486-5A53-3B44-A356-84AE83EEAA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40688" y="4892675"/>
          <a:ext cx="833437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7" name="Photo Editor Photo" r:id="rId7" imgW="1270000" imgH="927100" progId="MSPhotoEd.3">
                  <p:embed/>
                </p:oleObj>
              </mc:Choice>
              <mc:Fallback>
                <p:oleObj name="Photo Editor Photo" r:id="rId7" imgW="1270000" imgH="927100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688" y="4892675"/>
                        <a:ext cx="833437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8" name="Text Box 13">
            <a:extLst>
              <a:ext uri="{FF2B5EF4-FFF2-40B4-BE49-F238E27FC236}">
                <a16:creationId xmlns:a16="http://schemas.microsoft.com/office/drawing/2014/main" id="{33C37C7C-1CD8-784E-9547-F9183E1E7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5325" y="5019675"/>
            <a:ext cx="31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9" name="Text Box 15">
            <a:extLst>
              <a:ext uri="{FF2B5EF4-FFF2-40B4-BE49-F238E27FC236}">
                <a16:creationId xmlns:a16="http://schemas.microsoft.com/office/drawing/2014/main" id="{320D37CF-F071-024E-A3E9-DE78F6117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3100" y="4608513"/>
            <a:ext cx="1697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“d: path (2,1)”</a:t>
            </a:r>
            <a:endParaRPr lang="en-US" altLang="en-US" b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10" name="Line 16">
            <a:extLst>
              <a:ext uri="{FF2B5EF4-FFF2-40B4-BE49-F238E27FC236}">
                <a16:creationId xmlns:a16="http://schemas.microsoft.com/office/drawing/2014/main" id="{B4697C91-92BE-F84C-B199-77A5B3DDB5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28938" y="5062538"/>
            <a:ext cx="21177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Text Box 17">
            <a:extLst>
              <a:ext uri="{FF2B5EF4-FFF2-40B4-BE49-F238E27FC236}">
                <a16:creationId xmlns:a16="http://schemas.microsoft.com/office/drawing/2014/main" id="{7C515AD8-2349-CC4A-9BEC-7E6BD287E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2700" y="4610100"/>
            <a:ext cx="1500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“d: path (1)”</a:t>
            </a:r>
          </a:p>
        </p:txBody>
      </p:sp>
      <p:sp>
        <p:nvSpPr>
          <p:cNvPr id="55312" name="Line 18">
            <a:extLst>
              <a:ext uri="{FF2B5EF4-FFF2-40B4-BE49-F238E27FC236}">
                <a16:creationId xmlns:a16="http://schemas.microsoft.com/office/drawing/2014/main" id="{04AAED24-45DC-5542-8C04-F130393653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51550" y="5065713"/>
            <a:ext cx="2146300" cy="15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89B28C29-3764-EE47-87D2-873F052157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BGP Session Failure 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366AFF2-D8C2-A245-A70D-2D4C07634E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BGP runs over TCP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BGP only sends updates when changes occur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TCP doesn’t detect lost connectivity on its own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Detecting a failure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Keep-alive: 60 seconds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Hold timer: 180 seconds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Reacting to a failure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Discard all routes learned from neighbor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Send new updates for any routes that change</a:t>
            </a:r>
          </a:p>
        </p:txBody>
      </p:sp>
      <p:sp>
        <p:nvSpPr>
          <p:cNvPr id="57348" name="Line 4">
            <a:extLst>
              <a:ext uri="{FF2B5EF4-FFF2-40B4-BE49-F238E27FC236}">
                <a16:creationId xmlns:a16="http://schemas.microsoft.com/office/drawing/2014/main" id="{23DD0A39-B2F4-0E42-80BB-0A5378ECB4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3754438"/>
            <a:ext cx="685800" cy="6858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7349" name="Picture 5">
            <a:extLst>
              <a:ext uri="{FF2B5EF4-FFF2-40B4-BE49-F238E27FC236}">
                <a16:creationId xmlns:a16="http://schemas.microsoft.com/office/drawing/2014/main" id="{879DD034-9B48-9344-AC6D-6380D9CD487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916238"/>
            <a:ext cx="224631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0" name="Picture 6">
            <a:extLst>
              <a:ext uri="{FF2B5EF4-FFF2-40B4-BE49-F238E27FC236}">
                <a16:creationId xmlns:a16="http://schemas.microsoft.com/office/drawing/2014/main" id="{F101F1D5-2D61-BA47-B21E-F4CEFD4B3BAA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449638"/>
            <a:ext cx="839788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1" name="Picture 7">
            <a:extLst>
              <a:ext uri="{FF2B5EF4-FFF2-40B4-BE49-F238E27FC236}">
                <a16:creationId xmlns:a16="http://schemas.microsoft.com/office/drawing/2014/main" id="{8308CC46-1739-5F47-A614-7788773EC3F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488" y="4211638"/>
            <a:ext cx="2246312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2" name="Picture 8">
            <a:extLst>
              <a:ext uri="{FF2B5EF4-FFF2-40B4-BE49-F238E27FC236}">
                <a16:creationId xmlns:a16="http://schemas.microsoft.com/office/drawing/2014/main" id="{98FCE90C-8B9D-414D-A667-BC23D1319B3F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211638"/>
            <a:ext cx="8413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3" name="Rectangle 9">
            <a:extLst>
              <a:ext uri="{FF2B5EF4-FFF2-40B4-BE49-F238E27FC236}">
                <a16:creationId xmlns:a16="http://schemas.microsoft.com/office/drawing/2014/main" id="{695A150C-AC8C-8D4B-AF3D-0C43612DA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373438"/>
            <a:ext cx="8763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800">
                <a:latin typeface="Arial" panose="020B0604020202020204" pitchFamily="34" charset="0"/>
              </a:rPr>
              <a:t>AS1</a:t>
            </a:r>
          </a:p>
        </p:txBody>
      </p:sp>
      <p:sp>
        <p:nvSpPr>
          <p:cNvPr id="57354" name="Rectangle 10">
            <a:extLst>
              <a:ext uri="{FF2B5EF4-FFF2-40B4-BE49-F238E27FC236}">
                <a16:creationId xmlns:a16="http://schemas.microsoft.com/office/drawing/2014/main" id="{89722CA2-0BA7-2F4F-8D0D-543C2ACC3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821238"/>
            <a:ext cx="8763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800">
                <a:latin typeface="Arial" panose="020B0604020202020204" pitchFamily="34" charset="0"/>
              </a:rPr>
              <a:t>AS2</a:t>
            </a:r>
          </a:p>
        </p:txBody>
      </p:sp>
      <p:sp>
        <p:nvSpPr>
          <p:cNvPr id="57355" name="Slide Number Placeholder 3">
            <a:extLst>
              <a:ext uri="{FF2B5EF4-FFF2-40B4-BE49-F238E27FC236}">
                <a16:creationId xmlns:a16="http://schemas.microsoft.com/office/drawing/2014/main" id="{29094ECD-9F6D-A047-A4EE-CA6F98858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8186290-A321-E847-AEAB-955E795228E7}" type="slidenum">
              <a:rPr lang="en-US" altLang="en-US" sz="1400"/>
              <a:pPr eaLnBrk="1" hangingPunct="1"/>
              <a:t>24</a:t>
            </a:fld>
            <a:endParaRPr lang="en-US" altLang="en-US" sz="1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0D3CE49F-20B8-904E-B858-9EDE1576E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Routing Change: Before and After</a:t>
            </a:r>
          </a:p>
        </p:txBody>
      </p:sp>
      <p:pic>
        <p:nvPicPr>
          <p:cNvPr id="59395" name="Picture 15">
            <a:extLst>
              <a:ext uri="{FF2B5EF4-FFF2-40B4-BE49-F238E27FC236}">
                <a16:creationId xmlns:a16="http://schemas.microsoft.com/office/drawing/2014/main" id="{C0178EA6-09AD-D549-A87B-045363EDB74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700" y="1260475"/>
            <a:ext cx="178435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6" name="Picture 16">
            <a:extLst>
              <a:ext uri="{FF2B5EF4-FFF2-40B4-BE49-F238E27FC236}">
                <a16:creationId xmlns:a16="http://schemas.microsoft.com/office/drawing/2014/main" id="{9A104FB3-9C09-9040-8030-FA4D94AB92D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88" y="3275013"/>
            <a:ext cx="1784350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7" name="Picture 17">
            <a:extLst>
              <a:ext uri="{FF2B5EF4-FFF2-40B4-BE49-F238E27FC236}">
                <a16:creationId xmlns:a16="http://schemas.microsoft.com/office/drawing/2014/main" id="{FE7F383C-EB56-B44F-926D-9640823F78A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3128963"/>
            <a:ext cx="1784350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8" name="Picture 18">
            <a:extLst>
              <a:ext uri="{FF2B5EF4-FFF2-40B4-BE49-F238E27FC236}">
                <a16:creationId xmlns:a16="http://schemas.microsoft.com/office/drawing/2014/main" id="{CD2FAF4E-68FE-EA42-A47E-BA5F2A6E0775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75" y="5308600"/>
            <a:ext cx="1785938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9" name="Line 19">
            <a:extLst>
              <a:ext uri="{FF2B5EF4-FFF2-40B4-BE49-F238E27FC236}">
                <a16:creationId xmlns:a16="http://schemas.microsoft.com/office/drawing/2014/main" id="{921DFC28-41BA-6145-ABA3-0749F655A1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79513" y="2460625"/>
            <a:ext cx="314325" cy="7270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0" name="Line 20">
            <a:extLst>
              <a:ext uri="{FF2B5EF4-FFF2-40B4-BE49-F238E27FC236}">
                <a16:creationId xmlns:a16="http://schemas.microsoft.com/office/drawing/2014/main" id="{45297876-783C-D743-8982-C172CEBB5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4638" y="2425700"/>
            <a:ext cx="536575" cy="9810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1" name="Line 21">
            <a:extLst>
              <a:ext uri="{FF2B5EF4-FFF2-40B4-BE49-F238E27FC236}">
                <a16:creationId xmlns:a16="http://schemas.microsoft.com/office/drawing/2014/main" id="{63BE482C-CF6F-ED4E-8E54-C9BE28B7DE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4188" y="3911600"/>
            <a:ext cx="955675" cy="111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2" name="Line 22">
            <a:extLst>
              <a:ext uri="{FF2B5EF4-FFF2-40B4-BE49-F238E27FC236}">
                <a16:creationId xmlns:a16="http://schemas.microsoft.com/office/drawing/2014/main" id="{B7EDEA23-D463-004A-AF32-289AFB29C1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4452938"/>
            <a:ext cx="463550" cy="10461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Line 23">
            <a:extLst>
              <a:ext uri="{FF2B5EF4-FFF2-40B4-BE49-F238E27FC236}">
                <a16:creationId xmlns:a16="http://schemas.microsoft.com/office/drawing/2014/main" id="{FDABC8D7-2140-7F40-9875-D43CFB247C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1088" y="4540250"/>
            <a:ext cx="700087" cy="9699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Text Box 24">
            <a:extLst>
              <a:ext uri="{FF2B5EF4-FFF2-40B4-BE49-F238E27FC236}">
                <a16:creationId xmlns:a16="http://schemas.microsoft.com/office/drawing/2014/main" id="{8620D008-B4A8-1C4F-93B0-202BD2C54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825" y="16192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600" b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9405" name="Text Box 25">
            <a:extLst>
              <a:ext uri="{FF2B5EF4-FFF2-40B4-BE49-F238E27FC236}">
                <a16:creationId xmlns:a16="http://schemas.microsoft.com/office/drawing/2014/main" id="{B1BFEC95-4F4A-8D47-A6B8-6BD95D9BF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925" y="3546475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600" b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9406" name="Text Box 26">
            <a:extLst>
              <a:ext uri="{FF2B5EF4-FFF2-40B4-BE49-F238E27FC236}">
                <a16:creationId xmlns:a16="http://schemas.microsoft.com/office/drawing/2014/main" id="{9D4020AE-7935-0542-8AD2-DD48E9A57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2650" y="36322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600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9407" name="Text Box 27">
            <a:extLst>
              <a:ext uri="{FF2B5EF4-FFF2-40B4-BE49-F238E27FC236}">
                <a16:creationId xmlns:a16="http://schemas.microsoft.com/office/drawing/2014/main" id="{F7CB146F-D61A-BC47-BE5A-7EFCA9BAF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3" y="5668963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600" b="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9408" name="Text Box 28">
            <a:extLst>
              <a:ext uri="{FF2B5EF4-FFF2-40B4-BE49-F238E27FC236}">
                <a16:creationId xmlns:a16="http://schemas.microsoft.com/office/drawing/2014/main" id="{8D8E98D4-D1F0-A442-B8DE-2D0F485C6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2540000"/>
            <a:ext cx="866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solidFill>
                  <a:schemeClr val="accent2"/>
                </a:solidFill>
                <a:latin typeface="Times New Roman" panose="02020603050405020304" pitchFamily="18" charset="0"/>
              </a:rPr>
              <a:t>(1,0)</a:t>
            </a:r>
          </a:p>
        </p:txBody>
      </p:sp>
      <p:sp>
        <p:nvSpPr>
          <p:cNvPr id="59409" name="Text Box 29">
            <a:extLst>
              <a:ext uri="{FF2B5EF4-FFF2-40B4-BE49-F238E27FC236}">
                <a16:creationId xmlns:a16="http://schemas.microsoft.com/office/drawing/2014/main" id="{24EF5DAC-651F-9D4F-990E-5989DCCC7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075" y="2536825"/>
            <a:ext cx="866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solidFill>
                  <a:schemeClr val="accent2"/>
                </a:solidFill>
                <a:latin typeface="Times New Roman" panose="02020603050405020304" pitchFamily="18" charset="0"/>
              </a:rPr>
              <a:t>(2,0)</a:t>
            </a:r>
          </a:p>
        </p:txBody>
      </p:sp>
      <p:sp>
        <p:nvSpPr>
          <p:cNvPr id="59410" name="Text Box 30">
            <a:extLst>
              <a:ext uri="{FF2B5EF4-FFF2-40B4-BE49-F238E27FC236}">
                <a16:creationId xmlns:a16="http://schemas.microsoft.com/office/drawing/2014/main" id="{C3A2DC09-CD7B-5642-81B0-E446EAD26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3" y="5057775"/>
            <a:ext cx="11334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solidFill>
                  <a:schemeClr val="accent2"/>
                </a:solidFill>
                <a:latin typeface="Times New Roman" panose="02020603050405020304" pitchFamily="18" charset="0"/>
              </a:rPr>
              <a:t>(3,1,0)</a:t>
            </a:r>
          </a:p>
        </p:txBody>
      </p:sp>
      <p:grpSp>
        <p:nvGrpSpPr>
          <p:cNvPr id="2" name="Group 38">
            <a:extLst>
              <a:ext uri="{FF2B5EF4-FFF2-40B4-BE49-F238E27FC236}">
                <a16:creationId xmlns:a16="http://schemas.microsoft.com/office/drawing/2014/main" id="{0BC52835-3BBC-CA41-9275-970BE6DB6DBE}"/>
              </a:ext>
            </a:extLst>
          </p:cNvPr>
          <p:cNvGrpSpPr>
            <a:grpSpLocks/>
          </p:cNvGrpSpPr>
          <p:nvPr/>
        </p:nvGrpSpPr>
        <p:grpSpPr bwMode="auto">
          <a:xfrm>
            <a:off x="4737100" y="1282700"/>
            <a:ext cx="4386263" cy="5475288"/>
            <a:chOff x="4737100" y="1282700"/>
            <a:chExt cx="4386263" cy="5475288"/>
          </a:xfrm>
        </p:grpSpPr>
        <p:pic>
          <p:nvPicPr>
            <p:cNvPr id="59413" name="Picture 3">
              <a:extLst>
                <a:ext uri="{FF2B5EF4-FFF2-40B4-BE49-F238E27FC236}">
                  <a16:creationId xmlns:a16="http://schemas.microsoft.com/office/drawing/2014/main" id="{A9D79537-81C0-A548-BD18-897DEF64E3E8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6125" y="1282700"/>
              <a:ext cx="1784350" cy="1427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414" name="Picture 4">
              <a:extLst>
                <a:ext uri="{FF2B5EF4-FFF2-40B4-BE49-F238E27FC236}">
                  <a16:creationId xmlns:a16="http://schemas.microsoft.com/office/drawing/2014/main" id="{179FF948-13B2-9747-AE0F-C7D7121A39E6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9013" y="3297238"/>
              <a:ext cx="1784350" cy="1427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415" name="Picture 5">
              <a:extLst>
                <a:ext uri="{FF2B5EF4-FFF2-40B4-BE49-F238E27FC236}">
                  <a16:creationId xmlns:a16="http://schemas.microsoft.com/office/drawing/2014/main" id="{4A7C3DD7-CA7E-8146-B352-FB7E5DD35E53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7100" y="3151188"/>
              <a:ext cx="1784350" cy="1427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416" name="Picture 6">
              <a:extLst>
                <a:ext uri="{FF2B5EF4-FFF2-40B4-BE49-F238E27FC236}">
                  <a16:creationId xmlns:a16="http://schemas.microsoft.com/office/drawing/2014/main" id="{438421D4-2F9B-054B-8910-044C8CE3EA98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83300" y="5330825"/>
              <a:ext cx="1785938" cy="1427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9417" name="Line 7">
              <a:extLst>
                <a:ext uri="{FF2B5EF4-FFF2-40B4-BE49-F238E27FC236}">
                  <a16:creationId xmlns:a16="http://schemas.microsoft.com/office/drawing/2014/main" id="{658499B4-9254-B643-AD5B-93D1D75295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49938" y="2482850"/>
              <a:ext cx="314325" cy="7270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8" name="Line 8">
              <a:extLst>
                <a:ext uri="{FF2B5EF4-FFF2-40B4-BE49-F238E27FC236}">
                  <a16:creationId xmlns:a16="http://schemas.microsoft.com/office/drawing/2014/main" id="{B89C1ED9-10E0-1D4A-8A9D-C4A88892D9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24613" y="3933825"/>
              <a:ext cx="955675" cy="1111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9" name="Line 9">
              <a:extLst>
                <a:ext uri="{FF2B5EF4-FFF2-40B4-BE49-F238E27FC236}">
                  <a16:creationId xmlns:a16="http://schemas.microsoft.com/office/drawing/2014/main" id="{C47D641C-A2AE-0446-BC93-DBA15F6DC7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442200" y="4475163"/>
              <a:ext cx="463550" cy="104616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arrow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20" name="Line 10">
              <a:extLst>
                <a:ext uri="{FF2B5EF4-FFF2-40B4-BE49-F238E27FC236}">
                  <a16:creationId xmlns:a16="http://schemas.microsoft.com/office/drawing/2014/main" id="{72C7BFD8-52AB-6C4E-A7E4-B76A99BF1D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51513" y="4562475"/>
              <a:ext cx="700087" cy="9699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21" name="Text Box 11">
              <a:extLst>
                <a:ext uri="{FF2B5EF4-FFF2-40B4-BE49-F238E27FC236}">
                  <a16:creationId xmlns:a16="http://schemas.microsoft.com/office/drawing/2014/main" id="{CCCF8067-9411-E344-8AA7-37A5F79572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72250" y="1641475"/>
              <a:ext cx="4127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3600" b="0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59422" name="Text Box 12">
              <a:extLst>
                <a:ext uri="{FF2B5EF4-FFF2-40B4-BE49-F238E27FC236}">
                  <a16:creationId xmlns:a16="http://schemas.microsoft.com/office/drawing/2014/main" id="{1E35436D-9B4E-854D-BDA2-F4C2C38AFD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67350" y="3568700"/>
              <a:ext cx="4127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3600" b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9423" name="Text Box 13">
              <a:extLst>
                <a:ext uri="{FF2B5EF4-FFF2-40B4-BE49-F238E27FC236}">
                  <a16:creationId xmlns:a16="http://schemas.microsoft.com/office/drawing/2014/main" id="{C1FF7A1B-5348-B640-83A3-E85431F90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93075" y="3654425"/>
              <a:ext cx="4127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3600" b="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59424" name="Text Box 14">
              <a:extLst>
                <a:ext uri="{FF2B5EF4-FFF2-40B4-BE49-F238E27FC236}">
                  <a16:creationId xmlns:a16="http://schemas.microsoft.com/office/drawing/2014/main" id="{87D7108D-1249-D248-B2E2-DE684BDF37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21488" y="5691188"/>
              <a:ext cx="4127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3600" b="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9425" name="Line 33">
              <a:extLst>
                <a:ext uri="{FF2B5EF4-FFF2-40B4-BE49-F238E27FC236}">
                  <a16:creationId xmlns:a16="http://schemas.microsoft.com/office/drawing/2014/main" id="{6BD5A815-FDA0-C44E-8441-BD3FB87360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39038" y="2413000"/>
              <a:ext cx="536575" cy="981075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arrow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26" name="Text Box 34">
              <a:extLst>
                <a:ext uri="{FF2B5EF4-FFF2-40B4-BE49-F238E27FC236}">
                  <a16:creationId xmlns:a16="http://schemas.microsoft.com/office/drawing/2014/main" id="{95A9399B-B014-7A44-AB9E-9BD4B1BF67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91475" y="2524125"/>
              <a:ext cx="86677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 b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(2,0)</a:t>
              </a:r>
            </a:p>
          </p:txBody>
        </p:sp>
        <p:sp>
          <p:nvSpPr>
            <p:cNvPr id="59427" name="Text Box 35">
              <a:extLst>
                <a:ext uri="{FF2B5EF4-FFF2-40B4-BE49-F238E27FC236}">
                  <a16:creationId xmlns:a16="http://schemas.microsoft.com/office/drawing/2014/main" id="{9D679B1B-C78F-7C44-9877-2BBD6318BA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02388" y="3260725"/>
              <a:ext cx="113347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 b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(1,2,0)</a:t>
              </a:r>
            </a:p>
          </p:txBody>
        </p:sp>
        <p:sp>
          <p:nvSpPr>
            <p:cNvPr id="59428" name="Text Box 36">
              <a:extLst>
                <a:ext uri="{FF2B5EF4-FFF2-40B4-BE49-F238E27FC236}">
                  <a16:creationId xmlns:a16="http://schemas.microsoft.com/office/drawing/2014/main" id="{A57655F9-1015-1A46-AFB5-D583CD3213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00963" y="5000625"/>
              <a:ext cx="113347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 b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(3,2,0)</a:t>
              </a:r>
            </a:p>
          </p:txBody>
        </p:sp>
        <p:sp>
          <p:nvSpPr>
            <p:cNvPr id="38" name="Explosion 1 37">
              <a:extLst>
                <a:ext uri="{FF2B5EF4-FFF2-40B4-BE49-F238E27FC236}">
                  <a16:creationId xmlns:a16="http://schemas.microsoft.com/office/drawing/2014/main" id="{6BC010E9-6406-3247-8B86-77171FF06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5000" y="2514600"/>
              <a:ext cx="609600" cy="685800"/>
            </a:xfrm>
            <a:prstGeom prst="irregularSeal1">
              <a:avLst/>
            </a:prstGeom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59412" name="Slide Number Placeholder 3">
            <a:extLst>
              <a:ext uri="{FF2B5EF4-FFF2-40B4-BE49-F238E27FC236}">
                <a16:creationId xmlns:a16="http://schemas.microsoft.com/office/drawing/2014/main" id="{A9A7BAD6-8F48-AB43-A4CF-83C1A01312FE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E067671E-D9DA-5647-8A9C-DC5A6617424B}" type="slidenum">
              <a:rPr lang="en-US" altLang="en-US" sz="1400"/>
              <a:pPr algn="r" eaLnBrk="1" hangingPunct="1"/>
              <a:t>25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8062EA28-7362-584E-8FAE-909FA8418C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Routing Change: Path Exploration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0DC88E37-9675-9144-9C94-B66107E20A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534400" cy="4906963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AS 1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Delete the route (1,0)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Switch to next route (1,2,0)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Send route (1,2,0) to AS 3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AS 3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Sees (1,2,0) replace (1,0)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Compares to route (2,0)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Switches to using AS 2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61444" name="Picture 4">
            <a:extLst>
              <a:ext uri="{FF2B5EF4-FFF2-40B4-BE49-F238E27FC236}">
                <a16:creationId xmlns:a16="http://schemas.microsoft.com/office/drawing/2014/main" id="{3E0DD661-8E69-E541-B34A-77964511D08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25" y="1282700"/>
            <a:ext cx="178435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5" name="Picture 5">
            <a:extLst>
              <a:ext uri="{FF2B5EF4-FFF2-40B4-BE49-F238E27FC236}">
                <a16:creationId xmlns:a16="http://schemas.microsoft.com/office/drawing/2014/main" id="{73817D59-0FF7-6C45-B5EF-98EF6D808AC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013" y="3297238"/>
            <a:ext cx="1784350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6" name="Picture 6">
            <a:extLst>
              <a:ext uri="{FF2B5EF4-FFF2-40B4-BE49-F238E27FC236}">
                <a16:creationId xmlns:a16="http://schemas.microsoft.com/office/drawing/2014/main" id="{17CDCAAB-9322-914E-A368-3BF231B273F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100" y="3151188"/>
            <a:ext cx="1784350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7" name="Picture 7">
            <a:extLst>
              <a:ext uri="{FF2B5EF4-FFF2-40B4-BE49-F238E27FC236}">
                <a16:creationId xmlns:a16="http://schemas.microsoft.com/office/drawing/2014/main" id="{15C20E70-5C8F-1542-8DF9-7B464BA2C40E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5330825"/>
            <a:ext cx="1785938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8" name="Line 8">
            <a:extLst>
              <a:ext uri="{FF2B5EF4-FFF2-40B4-BE49-F238E27FC236}">
                <a16:creationId xmlns:a16="http://schemas.microsoft.com/office/drawing/2014/main" id="{CFB73DC7-6D6B-0144-881D-04F7FE8E97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49938" y="2482850"/>
            <a:ext cx="314325" cy="727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Line 9">
            <a:extLst>
              <a:ext uri="{FF2B5EF4-FFF2-40B4-BE49-F238E27FC236}">
                <a16:creationId xmlns:a16="http://schemas.microsoft.com/office/drawing/2014/main" id="{B41FD34C-03C4-6444-94F0-0049F99B686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4613" y="3933825"/>
            <a:ext cx="955675" cy="111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>
            <a:extLst>
              <a:ext uri="{FF2B5EF4-FFF2-40B4-BE49-F238E27FC236}">
                <a16:creationId xmlns:a16="http://schemas.microsoft.com/office/drawing/2014/main" id="{AD4AF0DF-A120-6746-9673-2C445288E3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42200" y="4475163"/>
            <a:ext cx="463550" cy="10461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>
            <a:extLst>
              <a:ext uri="{FF2B5EF4-FFF2-40B4-BE49-F238E27FC236}">
                <a16:creationId xmlns:a16="http://schemas.microsoft.com/office/drawing/2014/main" id="{DCC11836-BFC1-9449-BDEB-1634DCC6126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1513" y="4562475"/>
            <a:ext cx="700087" cy="9699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Text Box 12">
            <a:extLst>
              <a:ext uri="{FF2B5EF4-FFF2-40B4-BE49-F238E27FC236}">
                <a16:creationId xmlns:a16="http://schemas.microsoft.com/office/drawing/2014/main" id="{10B37E55-CEC0-3444-9EFC-9CF37579B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0" y="1641475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600" b="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61453" name="Text Box 13">
            <a:extLst>
              <a:ext uri="{FF2B5EF4-FFF2-40B4-BE49-F238E27FC236}">
                <a16:creationId xmlns:a16="http://schemas.microsoft.com/office/drawing/2014/main" id="{4A45E8C8-4189-1C45-8876-72CA40031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350" y="356870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600" b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1454" name="Text Box 14">
            <a:extLst>
              <a:ext uri="{FF2B5EF4-FFF2-40B4-BE49-F238E27FC236}">
                <a16:creationId xmlns:a16="http://schemas.microsoft.com/office/drawing/2014/main" id="{E916F9FD-8533-164A-805D-16707AFC3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3075" y="3654425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600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455" name="Text Box 15">
            <a:extLst>
              <a:ext uri="{FF2B5EF4-FFF2-40B4-BE49-F238E27FC236}">
                <a16:creationId xmlns:a16="http://schemas.microsoft.com/office/drawing/2014/main" id="{A00AE660-3E48-BA49-B89F-BE10EEACA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1488" y="5691188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600" b="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456" name="Line 18">
            <a:extLst>
              <a:ext uri="{FF2B5EF4-FFF2-40B4-BE49-F238E27FC236}">
                <a16:creationId xmlns:a16="http://schemas.microsoft.com/office/drawing/2014/main" id="{8900D84C-68E4-AB4D-A881-0F8BB59E46F1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9038" y="2413000"/>
            <a:ext cx="536575" cy="9810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Text Box 19">
            <a:extLst>
              <a:ext uri="{FF2B5EF4-FFF2-40B4-BE49-F238E27FC236}">
                <a16:creationId xmlns:a16="http://schemas.microsoft.com/office/drawing/2014/main" id="{DF7FE515-CA4A-5E42-9187-330FC5985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1475" y="2524125"/>
            <a:ext cx="866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solidFill>
                  <a:schemeClr val="accent2"/>
                </a:solidFill>
                <a:latin typeface="Times New Roman" panose="02020603050405020304" pitchFamily="18" charset="0"/>
              </a:rPr>
              <a:t>(2,0)</a:t>
            </a:r>
          </a:p>
        </p:txBody>
      </p:sp>
      <p:sp>
        <p:nvSpPr>
          <p:cNvPr id="61458" name="Text Box 20">
            <a:extLst>
              <a:ext uri="{FF2B5EF4-FFF2-40B4-BE49-F238E27FC236}">
                <a16:creationId xmlns:a16="http://schemas.microsoft.com/office/drawing/2014/main" id="{780B670F-A264-6041-82D9-800C3D860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2388" y="3260725"/>
            <a:ext cx="11334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solidFill>
                  <a:schemeClr val="accent2"/>
                </a:solidFill>
                <a:latin typeface="Times New Roman" panose="02020603050405020304" pitchFamily="18" charset="0"/>
              </a:rPr>
              <a:t>(1,2,0)</a:t>
            </a:r>
          </a:p>
        </p:txBody>
      </p:sp>
      <p:sp>
        <p:nvSpPr>
          <p:cNvPr id="61459" name="Text Box 21">
            <a:extLst>
              <a:ext uri="{FF2B5EF4-FFF2-40B4-BE49-F238E27FC236}">
                <a16:creationId xmlns:a16="http://schemas.microsoft.com/office/drawing/2014/main" id="{5FC4D595-4536-5B41-953E-4FE1936C3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0963" y="5000625"/>
            <a:ext cx="11334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solidFill>
                  <a:schemeClr val="accent2"/>
                </a:solidFill>
                <a:latin typeface="Times New Roman" panose="02020603050405020304" pitchFamily="18" charset="0"/>
              </a:rPr>
              <a:t>(3,2,0)</a:t>
            </a:r>
          </a:p>
        </p:txBody>
      </p:sp>
      <p:sp>
        <p:nvSpPr>
          <p:cNvPr id="23" name="Explosion 1 22">
            <a:extLst>
              <a:ext uri="{FF2B5EF4-FFF2-40B4-BE49-F238E27FC236}">
                <a16:creationId xmlns:a16="http://schemas.microsoft.com/office/drawing/2014/main" id="{D87BE212-BB75-CC4E-AE20-159E42B51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514600"/>
            <a:ext cx="609600" cy="685800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1461" name="Slide Number Placeholder 3">
            <a:extLst>
              <a:ext uri="{FF2B5EF4-FFF2-40B4-BE49-F238E27FC236}">
                <a16:creationId xmlns:a16="http://schemas.microsoft.com/office/drawing/2014/main" id="{45BC6473-880C-E548-A8E2-B08739CC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C45AB71-4EC6-134F-B336-705E2E379DBB}" type="slidenum">
              <a:rPr lang="en-US" altLang="en-US" sz="1400"/>
              <a:pPr eaLnBrk="1" hangingPunct="1"/>
              <a:t>26</a:t>
            </a:fld>
            <a:endParaRPr lang="en-US" altLang="en-US" sz="1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94FC709C-F095-074F-B3A3-B86038ECD6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Routing Change: Path Exploration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086CB8A2-ECAA-564C-B353-831836A36E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5943600" cy="49069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Initial:  All AS use direct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Then destination 0 dies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All ASes lose direct path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All switch to longer paths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Eventually withdrawn</a:t>
            </a:r>
          </a:p>
          <a:p>
            <a:pPr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How many intermediate routes following (2,0) withdrawal until no route known to 2?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(2,0) </a:t>
            </a:r>
            <a:r>
              <a:rPr lang="en-US" altLang="en-US" sz="2200">
                <a:ea typeface="ＭＳ Ｐゴシック" panose="020B0600070205080204" pitchFamily="34" charset="-128"/>
                <a:sym typeface="Wingdings" pitchFamily="2" charset="2"/>
              </a:rPr>
              <a:t> </a:t>
            </a:r>
            <a:r>
              <a:rPr lang="en-US" altLang="en-US" sz="2200">
                <a:ea typeface="ＭＳ Ｐゴシック" panose="020B0600070205080204" pitchFamily="34" charset="-128"/>
              </a:rPr>
              <a:t>(2,1,0) </a:t>
            </a:r>
            <a:r>
              <a:rPr lang="en-US" altLang="en-US" sz="2200">
                <a:ea typeface="ＭＳ Ｐゴシック" panose="020B0600070205080204" pitchFamily="34" charset="-128"/>
                <a:sym typeface="Wingdings" pitchFamily="2" charset="2"/>
              </a:rPr>
              <a:t> (2,3,0)  (2,1,3,0)  null</a:t>
            </a:r>
            <a:endParaRPr lang="en-US" altLang="en-US" sz="2200">
              <a:ea typeface="ＭＳ Ｐゴシック" panose="020B0600070205080204" pitchFamily="34" charset="-128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</a:t>
            </a:r>
            <a:endParaRPr lang="en-US" altLang="en-US" sz="2200">
              <a:ea typeface="ＭＳ Ｐゴシック" panose="020B0600070205080204" pitchFamily="34" charset="-128"/>
            </a:endParaRPr>
          </a:p>
        </p:txBody>
      </p:sp>
      <p:sp>
        <p:nvSpPr>
          <p:cNvPr id="63492" name="Slide Number Placeholder 4">
            <a:extLst>
              <a:ext uri="{FF2B5EF4-FFF2-40B4-BE49-F238E27FC236}">
                <a16:creationId xmlns:a16="http://schemas.microsoft.com/office/drawing/2014/main" id="{EF25327C-51C2-674E-A9D1-E824DA9B0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32FC183-1AA2-2C45-B77A-2C7A55F0CD43}" type="slidenum">
              <a:rPr lang="en-US" altLang="en-US"/>
              <a:pPr eaLnBrk="1" hangingPunct="1"/>
              <a:t>27</a:t>
            </a:fld>
            <a:endParaRPr lang="en-US" altLang="en-US"/>
          </a:p>
        </p:txBody>
      </p:sp>
      <p:pic>
        <p:nvPicPr>
          <p:cNvPr id="63493" name="Picture 4">
            <a:extLst>
              <a:ext uri="{FF2B5EF4-FFF2-40B4-BE49-F238E27FC236}">
                <a16:creationId xmlns:a16="http://schemas.microsoft.com/office/drawing/2014/main" id="{179A58F4-AF73-A640-9499-C2C6028C2F9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013" y="2608263"/>
            <a:ext cx="1784350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4" name="Picture 5">
            <a:extLst>
              <a:ext uri="{FF2B5EF4-FFF2-40B4-BE49-F238E27FC236}">
                <a16:creationId xmlns:a16="http://schemas.microsoft.com/office/drawing/2014/main" id="{680CE41B-832F-8A45-B927-CD28889541F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100" y="2473325"/>
            <a:ext cx="178435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5" name="Picture 6">
            <a:extLst>
              <a:ext uri="{FF2B5EF4-FFF2-40B4-BE49-F238E27FC236}">
                <a16:creationId xmlns:a16="http://schemas.microsoft.com/office/drawing/2014/main" id="{B32AEF7C-3809-5F40-BDF5-BC08027155E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4652963"/>
            <a:ext cx="1785938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6" name="Line 7">
            <a:extLst>
              <a:ext uri="{FF2B5EF4-FFF2-40B4-BE49-F238E27FC236}">
                <a16:creationId xmlns:a16="http://schemas.microsoft.com/office/drawing/2014/main" id="{1E19987A-63DE-E34D-994B-30DD8F444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4613" y="3255963"/>
            <a:ext cx="955675" cy="11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Line 8">
            <a:extLst>
              <a:ext uri="{FF2B5EF4-FFF2-40B4-BE49-F238E27FC236}">
                <a16:creationId xmlns:a16="http://schemas.microsoft.com/office/drawing/2014/main" id="{181A74D6-ACFA-FD40-9BBA-6502881855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42200" y="3797300"/>
            <a:ext cx="463550" cy="1046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Line 9">
            <a:extLst>
              <a:ext uri="{FF2B5EF4-FFF2-40B4-BE49-F238E27FC236}">
                <a16:creationId xmlns:a16="http://schemas.microsoft.com/office/drawing/2014/main" id="{AAC2FBED-11F1-0145-A796-ED720C54F5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1513" y="3884613"/>
            <a:ext cx="700087" cy="9699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Text Box 10">
            <a:extLst>
              <a:ext uri="{FF2B5EF4-FFF2-40B4-BE49-F238E27FC236}">
                <a16:creationId xmlns:a16="http://schemas.microsoft.com/office/drawing/2014/main" id="{8616C018-4B84-8B4C-9361-96FB00FD5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350" y="2890838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600" b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3500" name="Text Box 11">
            <a:extLst>
              <a:ext uri="{FF2B5EF4-FFF2-40B4-BE49-F238E27FC236}">
                <a16:creationId xmlns:a16="http://schemas.microsoft.com/office/drawing/2014/main" id="{75C29557-1F30-A94A-AEF5-266122E50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3075" y="2976563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600" b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3501" name="Text Box 12">
            <a:extLst>
              <a:ext uri="{FF2B5EF4-FFF2-40B4-BE49-F238E27FC236}">
                <a16:creationId xmlns:a16="http://schemas.microsoft.com/office/drawing/2014/main" id="{B1DFAE92-AB98-CB40-AD1F-E3851893E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1488" y="5013325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600" b="0">
                <a:latin typeface="Times New Roman" panose="02020603050405020304" pitchFamily="18" charset="0"/>
              </a:rPr>
              <a:t>3</a:t>
            </a:r>
          </a:p>
        </p:txBody>
      </p:sp>
      <p:grpSp>
        <p:nvGrpSpPr>
          <p:cNvPr id="2" name="Group 13">
            <a:extLst>
              <a:ext uri="{FF2B5EF4-FFF2-40B4-BE49-F238E27FC236}">
                <a16:creationId xmlns:a16="http://schemas.microsoft.com/office/drawing/2014/main" id="{2C6312A5-1B8D-8F4C-92F7-28861EE684D9}"/>
              </a:ext>
            </a:extLst>
          </p:cNvPr>
          <p:cNvGrpSpPr>
            <a:grpSpLocks/>
          </p:cNvGrpSpPr>
          <p:nvPr/>
        </p:nvGrpSpPr>
        <p:grpSpPr bwMode="auto">
          <a:xfrm>
            <a:off x="6313488" y="3705225"/>
            <a:ext cx="1255712" cy="1000125"/>
            <a:chOff x="3977" y="2334"/>
            <a:chExt cx="791" cy="630"/>
          </a:xfrm>
        </p:grpSpPr>
        <p:sp>
          <p:nvSpPr>
            <p:cNvPr id="63510" name="Line 14">
              <a:extLst>
                <a:ext uri="{FF2B5EF4-FFF2-40B4-BE49-F238E27FC236}">
                  <a16:creationId xmlns:a16="http://schemas.microsoft.com/office/drawing/2014/main" id="{C1341EF3-B4B7-ED43-BFB0-E40F69E112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7" y="2334"/>
              <a:ext cx="277" cy="14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1" name="Line 15">
              <a:extLst>
                <a:ext uri="{FF2B5EF4-FFF2-40B4-BE49-F238E27FC236}">
                  <a16:creationId xmlns:a16="http://schemas.microsoft.com/office/drawing/2014/main" id="{E00758B4-43C6-7A41-90A7-764F08B512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73" y="2383"/>
              <a:ext cx="195" cy="1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2" name="Line 16">
              <a:extLst>
                <a:ext uri="{FF2B5EF4-FFF2-40B4-BE49-F238E27FC236}">
                  <a16:creationId xmlns:a16="http://schemas.microsoft.com/office/drawing/2014/main" id="{68090150-0BDB-EA49-AB00-8D7C3156EB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2" y="2659"/>
              <a:ext cx="7" cy="305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arrow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3" name="Text Box 17">
              <a:extLst>
                <a:ext uri="{FF2B5EF4-FFF2-40B4-BE49-F238E27FC236}">
                  <a16:creationId xmlns:a16="http://schemas.microsoft.com/office/drawing/2014/main" id="{79C8B353-4741-214C-894D-ACF1CD9BFD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4" y="2352"/>
              <a:ext cx="2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2800">
                  <a:solidFill>
                    <a:srgbClr val="FF0000"/>
                  </a:solidFill>
                  <a:latin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63503" name="Text Box 18">
            <a:extLst>
              <a:ext uri="{FF2B5EF4-FFF2-40B4-BE49-F238E27FC236}">
                <a16:creationId xmlns:a16="http://schemas.microsoft.com/office/drawing/2014/main" id="{7CD43543-0CD9-1F47-9F27-B3D64FC84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6188" y="1085850"/>
            <a:ext cx="113347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latin typeface="Times New Roman" panose="02020603050405020304" pitchFamily="18" charset="0"/>
              </a:rPr>
              <a:t>(1,0)</a:t>
            </a:r>
          </a:p>
          <a:p>
            <a:r>
              <a:rPr lang="en-US" altLang="en-US" sz="2800" b="0">
                <a:latin typeface="Times New Roman" panose="02020603050405020304" pitchFamily="18" charset="0"/>
              </a:rPr>
              <a:t>(1,2,0)</a:t>
            </a:r>
          </a:p>
          <a:p>
            <a:r>
              <a:rPr lang="en-US" altLang="en-US" sz="2800" b="0">
                <a:latin typeface="Times New Roman" panose="02020603050405020304" pitchFamily="18" charset="0"/>
              </a:rPr>
              <a:t>(1,3,0)</a:t>
            </a:r>
          </a:p>
        </p:txBody>
      </p:sp>
      <p:sp>
        <p:nvSpPr>
          <p:cNvPr id="63504" name="Text Box 19">
            <a:extLst>
              <a:ext uri="{FF2B5EF4-FFF2-40B4-BE49-F238E27FC236}">
                <a16:creationId xmlns:a16="http://schemas.microsoft.com/office/drawing/2014/main" id="{AEE6FCB5-B738-C14F-9BC4-55E710E67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4113" y="936625"/>
            <a:ext cx="14001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latin typeface="Times New Roman" panose="02020603050405020304" pitchFamily="18" charset="0"/>
              </a:rPr>
              <a:t>(2,0)</a:t>
            </a:r>
          </a:p>
          <a:p>
            <a:r>
              <a:rPr lang="en-US" altLang="en-US" sz="2800" b="0">
                <a:latin typeface="Times New Roman" panose="02020603050405020304" pitchFamily="18" charset="0"/>
              </a:rPr>
              <a:t>(2,1,0)</a:t>
            </a:r>
          </a:p>
          <a:p>
            <a:r>
              <a:rPr lang="en-US" altLang="en-US" sz="2800" b="0">
                <a:latin typeface="Times New Roman" panose="02020603050405020304" pitchFamily="18" charset="0"/>
              </a:rPr>
              <a:t>(2,3,0)</a:t>
            </a:r>
          </a:p>
          <a:p>
            <a:r>
              <a:rPr lang="en-US" altLang="en-US" sz="2800" b="0">
                <a:latin typeface="Times New Roman" panose="02020603050405020304" pitchFamily="18" charset="0"/>
              </a:rPr>
              <a:t>(2,1,3,0)</a:t>
            </a:r>
          </a:p>
        </p:txBody>
      </p:sp>
      <p:sp>
        <p:nvSpPr>
          <p:cNvPr id="63505" name="Text Box 20">
            <a:extLst>
              <a:ext uri="{FF2B5EF4-FFF2-40B4-BE49-F238E27FC236}">
                <a16:creationId xmlns:a16="http://schemas.microsoft.com/office/drawing/2014/main" id="{C9F1FD62-9381-4B4F-BB41-5BAE81341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7975" y="5335588"/>
            <a:ext cx="1133475" cy="1373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latin typeface="Times New Roman" panose="02020603050405020304" pitchFamily="18" charset="0"/>
              </a:rPr>
              <a:t>(3,0)</a:t>
            </a:r>
          </a:p>
          <a:p>
            <a:r>
              <a:rPr lang="en-US" altLang="en-US" sz="2800" b="0">
                <a:latin typeface="Times New Roman" panose="02020603050405020304" pitchFamily="18" charset="0"/>
              </a:rPr>
              <a:t>(3,1,0)</a:t>
            </a:r>
          </a:p>
          <a:p>
            <a:r>
              <a:rPr lang="en-US" altLang="en-US" sz="2800" b="0">
                <a:latin typeface="Times New Roman" panose="02020603050405020304" pitchFamily="18" charset="0"/>
              </a:rPr>
              <a:t>(3,2,0)</a:t>
            </a:r>
          </a:p>
        </p:txBody>
      </p:sp>
      <p:grpSp>
        <p:nvGrpSpPr>
          <p:cNvPr id="3" name="Group 21">
            <a:extLst>
              <a:ext uri="{FF2B5EF4-FFF2-40B4-BE49-F238E27FC236}">
                <a16:creationId xmlns:a16="http://schemas.microsoft.com/office/drawing/2014/main" id="{53EFDB3E-9035-CB42-8ADC-5251585C456D}"/>
              </a:ext>
            </a:extLst>
          </p:cNvPr>
          <p:cNvGrpSpPr>
            <a:grpSpLocks/>
          </p:cNvGrpSpPr>
          <p:nvPr/>
        </p:nvGrpSpPr>
        <p:grpSpPr bwMode="auto">
          <a:xfrm>
            <a:off x="5013325" y="1208088"/>
            <a:ext cx="3995738" cy="4405312"/>
            <a:chOff x="3158" y="761"/>
            <a:chExt cx="2517" cy="2775"/>
          </a:xfrm>
        </p:grpSpPr>
        <p:sp>
          <p:nvSpPr>
            <p:cNvPr id="63507" name="Line 22">
              <a:extLst>
                <a:ext uri="{FF2B5EF4-FFF2-40B4-BE49-F238E27FC236}">
                  <a16:creationId xmlns:a16="http://schemas.microsoft.com/office/drawing/2014/main" id="{7944AA84-41FB-7743-BE46-5508370E1C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8" y="861"/>
              <a:ext cx="714" cy="6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8" name="Line 23">
              <a:extLst>
                <a:ext uri="{FF2B5EF4-FFF2-40B4-BE49-F238E27FC236}">
                  <a16:creationId xmlns:a16="http://schemas.microsoft.com/office/drawing/2014/main" id="{47039C47-21C2-7E49-B33C-A0C2F8C083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8" y="761"/>
              <a:ext cx="714" cy="6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9" name="Line 24">
              <a:extLst>
                <a:ext uri="{FF2B5EF4-FFF2-40B4-BE49-F238E27FC236}">
                  <a16:creationId xmlns:a16="http://schemas.microsoft.com/office/drawing/2014/main" id="{4755637F-E727-A74D-BF93-DF5575D30F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1" y="3530"/>
              <a:ext cx="714" cy="6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D7B7B18-4DAC-3D4E-A92A-19C238D74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BGP Converges Slowly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98F5DE75-4C69-6B43-B281-769941B3C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Path vector avoids count-to-infinity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But, ASes still must explore many alternate paths to find highest-ranked available path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Fortunately, in practice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Most popular destinations have stable BGP routes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Most instability lies in a few unpopular destinations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Still, lower BGP convergence delay is a goal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Can be tens of seconds to tens of minutes</a:t>
            </a:r>
          </a:p>
        </p:txBody>
      </p:sp>
      <p:sp>
        <p:nvSpPr>
          <p:cNvPr id="65540" name="Slide Number Placeholder 3">
            <a:extLst>
              <a:ext uri="{FF2B5EF4-FFF2-40B4-BE49-F238E27FC236}">
                <a16:creationId xmlns:a16="http://schemas.microsoft.com/office/drawing/2014/main" id="{F593D55C-9553-114E-AD32-367D4A1E70F5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593512FA-CB00-5F49-8BE0-3F24EC4AA60A}" type="slidenum">
              <a:rPr lang="en-US" altLang="en-US" sz="1400"/>
              <a:pPr algn="r" eaLnBrk="1" hangingPunct="1"/>
              <a:t>28</a:t>
            </a:fld>
            <a:endParaRPr lang="en-US" altLang="en-US" sz="1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4">
            <a:extLst>
              <a:ext uri="{FF2B5EF4-FFF2-40B4-BE49-F238E27FC236}">
                <a16:creationId xmlns:a16="http://schemas.microsoft.com/office/drawing/2014/main" id="{20765105-15B9-A645-B483-48F3C9DF4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BGP Instability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D7E7C79-0358-5E47-A8CE-4267FCB0ED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773F3288-7BC4-884F-BD03-5B1C2601B53C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304EDB44-5F09-944F-BA52-5D8E08A23CC5}" type="slidenum">
              <a:rPr lang="en-US" altLang="en-US" sz="1400"/>
              <a:pPr algn="r" eaLnBrk="1" hangingPunct="1"/>
              <a:t>29</a:t>
            </a:fld>
            <a:endParaRPr lang="en-US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6">
            <a:extLst>
              <a:ext uri="{FF2B5EF4-FFF2-40B4-BE49-F238E27FC236}">
                <a16:creationId xmlns:a16="http://schemas.microsoft.com/office/drawing/2014/main" id="{2691CD35-7BD2-4548-BB4E-7C672534A0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Topology Changes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A4DC6B5B-6306-E045-BC36-D6CD807D7E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30B38DA8-875F-2C4D-9A75-6A1C5EC54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F1F8EB3-D5D1-8940-B04C-A939697DCAB5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Line 3">
            <a:extLst>
              <a:ext uri="{FF2B5EF4-FFF2-40B4-BE49-F238E27FC236}">
                <a16:creationId xmlns:a16="http://schemas.microsoft.com/office/drawing/2014/main" id="{15788B77-A7CC-1643-B121-56AA568179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1981200"/>
            <a:ext cx="1143000" cy="6096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8B00A0F9-9249-DB4D-9CF0-511BA3194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41960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28DC9DB6-48E4-9F4A-914A-E5A789106A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Stable Paths Problem (SPP) Instance</a:t>
            </a:r>
          </a:p>
        </p:txBody>
      </p:sp>
      <p:sp>
        <p:nvSpPr>
          <p:cNvPr id="68613" name="Rectangle 4">
            <a:extLst>
              <a:ext uri="{FF2B5EF4-FFF2-40B4-BE49-F238E27FC236}">
                <a16:creationId xmlns:a16="http://schemas.microsoft.com/office/drawing/2014/main" id="{E87AB26A-154C-254F-9E6A-2979A58A36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Node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BGP-speaking router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Node 0 is destination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Edge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BGP adjacency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Permitted paths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Set of routes to 0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at each node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Ranking of the paths</a:t>
            </a:r>
          </a:p>
        </p:txBody>
      </p:sp>
      <p:sp>
        <p:nvSpPr>
          <p:cNvPr id="68614" name="Rectangle 5">
            <a:extLst>
              <a:ext uri="{FF2B5EF4-FFF2-40B4-BE49-F238E27FC236}">
                <a16:creationId xmlns:a16="http://schemas.microsoft.com/office/drawing/2014/main" id="{2C3EC3D7-FFBC-AF4F-A3A5-10A731931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73355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68615" name="Group 7">
            <a:extLst>
              <a:ext uri="{FF2B5EF4-FFF2-40B4-BE49-F238E27FC236}">
                <a16:creationId xmlns:a16="http://schemas.microsoft.com/office/drawing/2014/main" id="{D44746E8-304D-8C46-9FB1-6F8F24595886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1733550"/>
            <a:ext cx="2644775" cy="914400"/>
            <a:chOff x="3984" y="1104"/>
            <a:chExt cx="1666" cy="576"/>
          </a:xfrm>
        </p:grpSpPr>
        <p:sp>
          <p:nvSpPr>
            <p:cNvPr id="68644" name="Line 8">
              <a:extLst>
                <a:ext uri="{FF2B5EF4-FFF2-40B4-BE49-F238E27FC236}">
                  <a16:creationId xmlns:a16="http://schemas.microsoft.com/office/drawing/2014/main" id="{FCE9F543-7DAB-D043-A134-A2B9EBFE61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4" y="1296"/>
              <a:ext cx="720" cy="38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8645" name="Group 9">
              <a:extLst>
                <a:ext uri="{FF2B5EF4-FFF2-40B4-BE49-F238E27FC236}">
                  <a16:creationId xmlns:a16="http://schemas.microsoft.com/office/drawing/2014/main" id="{6FDE57CC-7A26-214D-B47F-38155724B7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2" y="1104"/>
              <a:ext cx="480" cy="327"/>
              <a:chOff x="2400" y="2208"/>
              <a:chExt cx="480" cy="327"/>
            </a:xfrm>
          </p:grpSpPr>
          <p:sp>
            <p:nvSpPr>
              <p:cNvPr id="68647" name="Oval 10">
                <a:extLst>
                  <a:ext uri="{FF2B5EF4-FFF2-40B4-BE49-F238E27FC236}">
                    <a16:creationId xmlns:a16="http://schemas.microsoft.com/office/drawing/2014/main" id="{213BF758-C347-EA40-A61B-8877468AFB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2208"/>
                <a:ext cx="480" cy="28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8648" name="Rectangle 11">
                <a:extLst>
                  <a:ext uri="{FF2B5EF4-FFF2-40B4-BE49-F238E27FC236}">
                    <a16:creationId xmlns:a16="http://schemas.microsoft.com/office/drawing/2014/main" id="{EF556AAA-2762-7642-9E3D-E41B3872CD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208"/>
                <a:ext cx="24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/>
                <a:r>
                  <a:rPr lang="en-US" altLang="en-US">
                    <a:solidFill>
                      <a:schemeClr val="bg1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sp>
          <p:nvSpPr>
            <p:cNvPr id="68646" name="Rectangle 12">
              <a:extLst>
                <a:ext uri="{FF2B5EF4-FFF2-40B4-BE49-F238E27FC236}">
                  <a16:creationId xmlns:a16="http://schemas.microsoft.com/office/drawing/2014/main" id="{FA62D30F-C061-6B4E-9AC2-2DB5CE89E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1104"/>
              <a:ext cx="610" cy="25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Arial" panose="020B0604020202020204" pitchFamily="34" charset="0"/>
                </a:rPr>
                <a:t>5 2 1 0</a:t>
              </a:r>
            </a:p>
          </p:txBody>
        </p:sp>
      </p:grpSp>
      <p:sp>
        <p:nvSpPr>
          <p:cNvPr id="68616" name="Line 13">
            <a:extLst>
              <a:ext uri="{FF2B5EF4-FFF2-40B4-BE49-F238E27FC236}">
                <a16:creationId xmlns:a16="http://schemas.microsoft.com/office/drawing/2014/main" id="{4D4836D6-FA8E-4240-9424-9FCF5EE611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7600" y="3333750"/>
            <a:ext cx="0" cy="8382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Line 14">
            <a:extLst>
              <a:ext uri="{FF2B5EF4-FFF2-40B4-BE49-F238E27FC236}">
                <a16:creationId xmlns:a16="http://schemas.microsoft.com/office/drawing/2014/main" id="{7E23732B-6A7F-0242-8849-1DB92DCADE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2724150"/>
            <a:ext cx="838200" cy="12192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8" name="Line 15">
            <a:extLst>
              <a:ext uri="{FF2B5EF4-FFF2-40B4-BE49-F238E27FC236}">
                <a16:creationId xmlns:a16="http://schemas.microsoft.com/office/drawing/2014/main" id="{F1D47CFF-7392-CA42-A7D6-7CE4CA7380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2724150"/>
            <a:ext cx="838200" cy="5334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9" name="Line 16">
            <a:extLst>
              <a:ext uri="{FF2B5EF4-FFF2-40B4-BE49-F238E27FC236}">
                <a16:creationId xmlns:a16="http://schemas.microsoft.com/office/drawing/2014/main" id="{7F6B0EC5-B44A-2A4D-AB8D-172A7710C0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724150"/>
            <a:ext cx="0" cy="6858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0" name="Line 17">
            <a:extLst>
              <a:ext uri="{FF2B5EF4-FFF2-40B4-BE49-F238E27FC236}">
                <a16:creationId xmlns:a16="http://schemas.microsoft.com/office/drawing/2014/main" id="{D6CEFA93-CACF-D649-81AB-DECCC2B792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3562350"/>
            <a:ext cx="685800" cy="4572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1" name="Line 18">
            <a:extLst>
              <a:ext uri="{FF2B5EF4-FFF2-40B4-BE49-F238E27FC236}">
                <a16:creationId xmlns:a16="http://schemas.microsoft.com/office/drawing/2014/main" id="{F29862B0-609C-714E-AB6F-44AA16EA10B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53200" y="3714750"/>
            <a:ext cx="685800" cy="3810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2" name="Line 19">
            <a:extLst>
              <a:ext uri="{FF2B5EF4-FFF2-40B4-BE49-F238E27FC236}">
                <a16:creationId xmlns:a16="http://schemas.microsoft.com/office/drawing/2014/main" id="{49DB8043-1B3F-A54F-9913-64F7C55FEA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4171950"/>
            <a:ext cx="1676400" cy="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23" name="Group 20">
            <a:extLst>
              <a:ext uri="{FF2B5EF4-FFF2-40B4-BE49-F238E27FC236}">
                <a16:creationId xmlns:a16="http://schemas.microsoft.com/office/drawing/2014/main" id="{6CE3A48C-63C5-034A-A373-9D9674320227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3409950"/>
            <a:ext cx="762000" cy="519113"/>
            <a:chOff x="2400" y="2208"/>
            <a:chExt cx="480" cy="327"/>
          </a:xfrm>
        </p:grpSpPr>
        <p:sp>
          <p:nvSpPr>
            <p:cNvPr id="68642" name="Oval 21">
              <a:extLst>
                <a:ext uri="{FF2B5EF4-FFF2-40B4-BE49-F238E27FC236}">
                  <a16:creationId xmlns:a16="http://schemas.microsoft.com/office/drawing/2014/main" id="{300ED961-C7A4-BF47-BF73-3C6658D28A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643" name="Rectangle 22">
              <a:extLst>
                <a:ext uri="{FF2B5EF4-FFF2-40B4-BE49-F238E27FC236}">
                  <a16:creationId xmlns:a16="http://schemas.microsoft.com/office/drawing/2014/main" id="{72410076-146A-2F4E-86E3-5AD515151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</p:grpSp>
      <p:sp>
        <p:nvSpPr>
          <p:cNvPr id="68624" name="Rectangle 23">
            <a:extLst>
              <a:ext uri="{FF2B5EF4-FFF2-40B4-BE49-F238E27FC236}">
                <a16:creationId xmlns:a16="http://schemas.microsoft.com/office/drawing/2014/main" id="{0AF7D04C-C8F8-814B-AFA1-D29CB0649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1657350"/>
            <a:ext cx="747713" cy="7016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2 1 0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2 0</a:t>
            </a:r>
          </a:p>
        </p:txBody>
      </p:sp>
      <p:sp>
        <p:nvSpPr>
          <p:cNvPr id="68625" name="Rectangle 24">
            <a:extLst>
              <a:ext uri="{FF2B5EF4-FFF2-40B4-BE49-F238E27FC236}">
                <a16:creationId xmlns:a16="http://schemas.microsoft.com/office/drawing/2014/main" id="{18C8CAEE-3CAB-6B43-AB7B-B4DC43934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00550"/>
            <a:ext cx="747713" cy="7016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1 3 0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1 0</a:t>
            </a:r>
          </a:p>
        </p:txBody>
      </p:sp>
      <p:sp>
        <p:nvSpPr>
          <p:cNvPr id="68626" name="Rectangle 25">
            <a:extLst>
              <a:ext uri="{FF2B5EF4-FFF2-40B4-BE49-F238E27FC236}">
                <a16:creationId xmlns:a16="http://schemas.microsoft.com/office/drawing/2014/main" id="{028F857B-1A10-274F-8E64-57CA450FE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171950"/>
            <a:ext cx="536575" cy="396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3 0</a:t>
            </a:r>
          </a:p>
        </p:txBody>
      </p:sp>
      <p:sp>
        <p:nvSpPr>
          <p:cNvPr id="68627" name="Rectangle 26">
            <a:extLst>
              <a:ext uri="{FF2B5EF4-FFF2-40B4-BE49-F238E27FC236}">
                <a16:creationId xmlns:a16="http://schemas.microsoft.com/office/drawing/2014/main" id="{DA4F2E73-88F1-1745-BCAE-C7E473C75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876550"/>
            <a:ext cx="757238" cy="711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4 2 0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4 3 0</a:t>
            </a:r>
          </a:p>
        </p:txBody>
      </p:sp>
      <p:grpSp>
        <p:nvGrpSpPr>
          <p:cNvPr id="68628" name="Group 27">
            <a:extLst>
              <a:ext uri="{FF2B5EF4-FFF2-40B4-BE49-F238E27FC236}">
                <a16:creationId xmlns:a16="http://schemas.microsoft.com/office/drawing/2014/main" id="{5D851149-FC0A-A243-A1D6-E9811AA5817A}"/>
              </a:ext>
            </a:extLst>
          </p:cNvPr>
          <p:cNvGrpSpPr>
            <a:grpSpLocks/>
          </p:cNvGrpSpPr>
          <p:nvPr/>
        </p:nvGrpSpPr>
        <p:grpSpPr bwMode="auto">
          <a:xfrm>
            <a:off x="7086600" y="3943350"/>
            <a:ext cx="762000" cy="519113"/>
            <a:chOff x="2400" y="2208"/>
            <a:chExt cx="480" cy="327"/>
          </a:xfrm>
        </p:grpSpPr>
        <p:sp>
          <p:nvSpPr>
            <p:cNvPr id="68640" name="Oval 28">
              <a:extLst>
                <a:ext uri="{FF2B5EF4-FFF2-40B4-BE49-F238E27FC236}">
                  <a16:creationId xmlns:a16="http://schemas.microsoft.com/office/drawing/2014/main" id="{8058873A-7D23-E541-A764-90C5170AA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641" name="Rectangle 29">
              <a:extLst>
                <a:ext uri="{FF2B5EF4-FFF2-40B4-BE49-F238E27FC236}">
                  <a16:creationId xmlns:a16="http://schemas.microsoft.com/office/drawing/2014/main" id="{5C53A44D-85F4-7A43-B561-768F91FA1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68629" name="Group 30">
            <a:extLst>
              <a:ext uri="{FF2B5EF4-FFF2-40B4-BE49-F238E27FC236}">
                <a16:creationId xmlns:a16="http://schemas.microsoft.com/office/drawing/2014/main" id="{ECC35F65-F8A5-114E-8C9B-EBE3F1AE4084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3028950"/>
            <a:ext cx="762000" cy="519113"/>
            <a:chOff x="2400" y="2208"/>
            <a:chExt cx="480" cy="327"/>
          </a:xfrm>
        </p:grpSpPr>
        <p:sp>
          <p:nvSpPr>
            <p:cNvPr id="68638" name="Oval 31">
              <a:extLst>
                <a:ext uri="{FF2B5EF4-FFF2-40B4-BE49-F238E27FC236}">
                  <a16:creationId xmlns:a16="http://schemas.microsoft.com/office/drawing/2014/main" id="{816E467F-832B-4742-96D5-988EA3B64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639" name="Rectangle 32">
              <a:extLst>
                <a:ext uri="{FF2B5EF4-FFF2-40B4-BE49-F238E27FC236}">
                  <a16:creationId xmlns:a16="http://schemas.microsoft.com/office/drawing/2014/main" id="{F3D5453B-1C7E-A243-91E4-35C6A60E0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</p:grpSp>
      <p:grpSp>
        <p:nvGrpSpPr>
          <p:cNvPr id="68630" name="Group 33">
            <a:extLst>
              <a:ext uri="{FF2B5EF4-FFF2-40B4-BE49-F238E27FC236}">
                <a16:creationId xmlns:a16="http://schemas.microsoft.com/office/drawing/2014/main" id="{54B6AB5A-4694-8C4D-AF42-AACF57F0BC7A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2419350"/>
            <a:ext cx="762000" cy="519113"/>
            <a:chOff x="2400" y="2208"/>
            <a:chExt cx="480" cy="327"/>
          </a:xfrm>
        </p:grpSpPr>
        <p:sp>
          <p:nvSpPr>
            <p:cNvPr id="68636" name="Oval 34">
              <a:extLst>
                <a:ext uri="{FF2B5EF4-FFF2-40B4-BE49-F238E27FC236}">
                  <a16:creationId xmlns:a16="http://schemas.microsoft.com/office/drawing/2014/main" id="{242F0BA2-0709-0A47-BADD-6CF611968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637" name="Rectangle 35">
              <a:extLst>
                <a:ext uri="{FF2B5EF4-FFF2-40B4-BE49-F238E27FC236}">
                  <a16:creationId xmlns:a16="http://schemas.microsoft.com/office/drawing/2014/main" id="{0A60CA15-A98B-CA47-BA1B-1CC76B90DB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68631" name="Group 36">
            <a:extLst>
              <a:ext uri="{FF2B5EF4-FFF2-40B4-BE49-F238E27FC236}">
                <a16:creationId xmlns:a16="http://schemas.microsoft.com/office/drawing/2014/main" id="{CB7011CB-ED65-C043-A7BF-6BA815A85363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867150"/>
            <a:ext cx="762000" cy="519113"/>
            <a:chOff x="2400" y="2208"/>
            <a:chExt cx="480" cy="327"/>
          </a:xfrm>
        </p:grpSpPr>
        <p:sp>
          <p:nvSpPr>
            <p:cNvPr id="68634" name="Oval 37">
              <a:extLst>
                <a:ext uri="{FF2B5EF4-FFF2-40B4-BE49-F238E27FC236}">
                  <a16:creationId xmlns:a16="http://schemas.microsoft.com/office/drawing/2014/main" id="{746293E7-9677-0840-83B8-01C35D487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8635" name="Rectangle 38">
              <a:extLst>
                <a:ext uri="{FF2B5EF4-FFF2-40B4-BE49-F238E27FC236}">
                  <a16:creationId xmlns:a16="http://schemas.microsoft.com/office/drawing/2014/main" id="{B5036F83-4D5A-804A-8109-C7C93F7FB3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68632" name="Text Box 39">
            <a:extLst>
              <a:ext uri="{FF2B5EF4-FFF2-40B4-BE49-F238E27FC236}">
                <a16:creationId xmlns:a16="http://schemas.microsoft.com/office/drawing/2014/main" id="{BE3F3FF3-1C57-CD4D-B07C-740B96985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572000"/>
            <a:ext cx="1654175" cy="8255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1600">
                <a:latin typeface="Arial" panose="020B0604020202020204" pitchFamily="34" charset="0"/>
              </a:rPr>
              <a:t>most preferred</a:t>
            </a:r>
          </a:p>
          <a:p>
            <a:pPr algn="l" eaLnBrk="1" hangingPunct="1"/>
            <a:r>
              <a:rPr lang="en-US" altLang="en-US" sz="1600">
                <a:latin typeface="Arial" panose="020B0604020202020204" pitchFamily="34" charset="0"/>
              </a:rPr>
              <a:t>…</a:t>
            </a:r>
          </a:p>
          <a:p>
            <a:pPr algn="l" eaLnBrk="1" hangingPunct="1"/>
            <a:r>
              <a:rPr lang="en-US" altLang="en-US" sz="1600">
                <a:latin typeface="Arial" panose="020B0604020202020204" pitchFamily="34" charset="0"/>
              </a:rPr>
              <a:t>least preferred </a:t>
            </a:r>
          </a:p>
        </p:txBody>
      </p:sp>
      <p:sp>
        <p:nvSpPr>
          <p:cNvPr id="68633" name="Slide Number Placeholder 3">
            <a:extLst>
              <a:ext uri="{FF2B5EF4-FFF2-40B4-BE49-F238E27FC236}">
                <a16:creationId xmlns:a16="http://schemas.microsoft.com/office/drawing/2014/main" id="{E9CA2FA8-308E-3F43-9D41-A6557100694D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AFD4C7C1-C710-A648-9E6D-412E2622F38E}" type="slidenum">
              <a:rPr lang="en-US" altLang="en-US" sz="1400"/>
              <a:pPr algn="r" eaLnBrk="1" hangingPunct="1"/>
              <a:t>30</a:t>
            </a:fld>
            <a:endParaRPr lang="en-US" altLang="en-US" sz="1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Line 3">
            <a:extLst>
              <a:ext uri="{FF2B5EF4-FFF2-40B4-BE49-F238E27FC236}">
                <a16:creationId xmlns:a16="http://schemas.microsoft.com/office/drawing/2014/main" id="{7B3D226D-53A9-0B40-9D0D-BB39054453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1981200"/>
            <a:ext cx="1143000" cy="6096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08F04464-9E46-BB49-8234-025B3EF5D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41960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A7C3B9B0-9714-0B48-9E7D-255917ECD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Stable Paths Problem (SPP) Instance</a:t>
            </a:r>
          </a:p>
        </p:txBody>
      </p:sp>
      <p:sp>
        <p:nvSpPr>
          <p:cNvPr id="70661" name="Rectangle 4">
            <a:extLst>
              <a:ext uri="{FF2B5EF4-FFF2-40B4-BE49-F238E27FC236}">
                <a16:creationId xmlns:a16="http://schemas.microsoft.com/office/drawing/2014/main" id="{DF7AE49F-89AD-3146-89A3-CC272A445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Solution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Path assignment per node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Can be the “null” path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If node u has path uwP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{u,w} is edge in graph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w is assigned path wP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Each node is assigned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Highest ranked path consistent with its neighbors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70662" name="Rectangle 5">
            <a:extLst>
              <a:ext uri="{FF2B5EF4-FFF2-40B4-BE49-F238E27FC236}">
                <a16:creationId xmlns:a16="http://schemas.microsoft.com/office/drawing/2014/main" id="{95628BE9-FD36-5947-BB0B-9A1A565B9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73355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70663" name="Group 7">
            <a:extLst>
              <a:ext uri="{FF2B5EF4-FFF2-40B4-BE49-F238E27FC236}">
                <a16:creationId xmlns:a16="http://schemas.microsoft.com/office/drawing/2014/main" id="{8AAEAA0E-FE6F-2C49-9766-F8836EA8E313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1733550"/>
            <a:ext cx="2644775" cy="914400"/>
            <a:chOff x="3984" y="1104"/>
            <a:chExt cx="1666" cy="576"/>
          </a:xfrm>
        </p:grpSpPr>
        <p:sp>
          <p:nvSpPr>
            <p:cNvPr id="70692" name="Line 8">
              <a:extLst>
                <a:ext uri="{FF2B5EF4-FFF2-40B4-BE49-F238E27FC236}">
                  <a16:creationId xmlns:a16="http://schemas.microsoft.com/office/drawing/2014/main" id="{F605861D-DD71-4142-B9D2-930D51E435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4" y="1296"/>
              <a:ext cx="720" cy="38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693" name="Group 9">
              <a:extLst>
                <a:ext uri="{FF2B5EF4-FFF2-40B4-BE49-F238E27FC236}">
                  <a16:creationId xmlns:a16="http://schemas.microsoft.com/office/drawing/2014/main" id="{6B265A34-62B8-E24F-A2DC-C1A2D88B6F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2" y="1104"/>
              <a:ext cx="480" cy="327"/>
              <a:chOff x="2400" y="2208"/>
              <a:chExt cx="480" cy="327"/>
            </a:xfrm>
          </p:grpSpPr>
          <p:sp>
            <p:nvSpPr>
              <p:cNvPr id="70695" name="Oval 10">
                <a:extLst>
                  <a:ext uri="{FF2B5EF4-FFF2-40B4-BE49-F238E27FC236}">
                    <a16:creationId xmlns:a16="http://schemas.microsoft.com/office/drawing/2014/main" id="{0C44E3F2-3C31-734C-A750-268D64EA8A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2208"/>
                <a:ext cx="480" cy="28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0696" name="Rectangle 11">
                <a:extLst>
                  <a:ext uri="{FF2B5EF4-FFF2-40B4-BE49-F238E27FC236}">
                    <a16:creationId xmlns:a16="http://schemas.microsoft.com/office/drawing/2014/main" id="{DE7FF7A3-1B08-4F49-9105-818865131A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208"/>
                <a:ext cx="24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/>
                <a:r>
                  <a:rPr lang="en-US" altLang="en-US">
                    <a:solidFill>
                      <a:schemeClr val="bg1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sp>
          <p:nvSpPr>
            <p:cNvPr id="70694" name="Rectangle 12">
              <a:extLst>
                <a:ext uri="{FF2B5EF4-FFF2-40B4-BE49-F238E27FC236}">
                  <a16:creationId xmlns:a16="http://schemas.microsoft.com/office/drawing/2014/main" id="{9647A598-F374-5549-B3F3-47ECBB762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1104"/>
              <a:ext cx="610" cy="25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Arial" panose="020B0604020202020204" pitchFamily="34" charset="0"/>
                </a:rPr>
                <a:t>5 2 1 0</a:t>
              </a:r>
            </a:p>
          </p:txBody>
        </p:sp>
      </p:grpSp>
      <p:sp>
        <p:nvSpPr>
          <p:cNvPr id="70664" name="Line 13">
            <a:extLst>
              <a:ext uri="{FF2B5EF4-FFF2-40B4-BE49-F238E27FC236}">
                <a16:creationId xmlns:a16="http://schemas.microsoft.com/office/drawing/2014/main" id="{BE1E62BC-033D-A547-903B-BF254C6385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7600" y="3333750"/>
            <a:ext cx="0" cy="8382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Line 14">
            <a:extLst>
              <a:ext uri="{FF2B5EF4-FFF2-40B4-BE49-F238E27FC236}">
                <a16:creationId xmlns:a16="http://schemas.microsoft.com/office/drawing/2014/main" id="{BF0F813F-FD58-9249-A3D5-45F1396ED7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2724150"/>
            <a:ext cx="838200" cy="12192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6" name="Line 15">
            <a:extLst>
              <a:ext uri="{FF2B5EF4-FFF2-40B4-BE49-F238E27FC236}">
                <a16:creationId xmlns:a16="http://schemas.microsoft.com/office/drawing/2014/main" id="{C38992C4-C5C0-354B-968E-77CFE5632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2724150"/>
            <a:ext cx="838200" cy="5334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7" name="Line 16">
            <a:extLst>
              <a:ext uri="{FF2B5EF4-FFF2-40B4-BE49-F238E27FC236}">
                <a16:creationId xmlns:a16="http://schemas.microsoft.com/office/drawing/2014/main" id="{D947F3E3-4547-8346-B488-AA028E35E8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724150"/>
            <a:ext cx="0" cy="6858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Line 17">
            <a:extLst>
              <a:ext uri="{FF2B5EF4-FFF2-40B4-BE49-F238E27FC236}">
                <a16:creationId xmlns:a16="http://schemas.microsoft.com/office/drawing/2014/main" id="{1E85375E-8194-D54F-86A3-FCA984B556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3562350"/>
            <a:ext cx="685800" cy="4572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Line 18">
            <a:extLst>
              <a:ext uri="{FF2B5EF4-FFF2-40B4-BE49-F238E27FC236}">
                <a16:creationId xmlns:a16="http://schemas.microsoft.com/office/drawing/2014/main" id="{3D3FEB48-9982-1B49-9A38-BADBAE0D5C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53200" y="3714750"/>
            <a:ext cx="685800" cy="3810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Line 19">
            <a:extLst>
              <a:ext uri="{FF2B5EF4-FFF2-40B4-BE49-F238E27FC236}">
                <a16:creationId xmlns:a16="http://schemas.microsoft.com/office/drawing/2014/main" id="{0A6BE83A-CD30-E84F-8232-A18D67CCAB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4171950"/>
            <a:ext cx="1676400" cy="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71" name="Group 20">
            <a:extLst>
              <a:ext uri="{FF2B5EF4-FFF2-40B4-BE49-F238E27FC236}">
                <a16:creationId xmlns:a16="http://schemas.microsoft.com/office/drawing/2014/main" id="{870D6997-CD26-F84B-BD7B-091676303096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3409950"/>
            <a:ext cx="762000" cy="519113"/>
            <a:chOff x="2400" y="2208"/>
            <a:chExt cx="480" cy="327"/>
          </a:xfrm>
        </p:grpSpPr>
        <p:sp>
          <p:nvSpPr>
            <p:cNvPr id="70690" name="Oval 21">
              <a:extLst>
                <a:ext uri="{FF2B5EF4-FFF2-40B4-BE49-F238E27FC236}">
                  <a16:creationId xmlns:a16="http://schemas.microsoft.com/office/drawing/2014/main" id="{FD8CC46E-7BDE-E040-9A63-725C5F6532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0691" name="Rectangle 22">
              <a:extLst>
                <a:ext uri="{FF2B5EF4-FFF2-40B4-BE49-F238E27FC236}">
                  <a16:creationId xmlns:a16="http://schemas.microsoft.com/office/drawing/2014/main" id="{E3B7F395-A482-EC46-929C-CAEAC6F9B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</p:grpSp>
      <p:sp>
        <p:nvSpPr>
          <p:cNvPr id="70672" name="Rectangle 23">
            <a:extLst>
              <a:ext uri="{FF2B5EF4-FFF2-40B4-BE49-F238E27FC236}">
                <a16:creationId xmlns:a16="http://schemas.microsoft.com/office/drawing/2014/main" id="{A342C06B-9FFE-5A44-AD6C-584150E56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1657350"/>
            <a:ext cx="747713" cy="7016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2 1 0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2 0</a:t>
            </a:r>
          </a:p>
        </p:txBody>
      </p:sp>
      <p:sp>
        <p:nvSpPr>
          <p:cNvPr id="70673" name="Rectangle 24">
            <a:extLst>
              <a:ext uri="{FF2B5EF4-FFF2-40B4-BE49-F238E27FC236}">
                <a16:creationId xmlns:a16="http://schemas.microsoft.com/office/drawing/2014/main" id="{2CB19870-76AE-054E-8796-A803DD139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00550"/>
            <a:ext cx="747713" cy="7016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1 3 0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1 0</a:t>
            </a:r>
          </a:p>
        </p:txBody>
      </p:sp>
      <p:sp>
        <p:nvSpPr>
          <p:cNvPr id="70674" name="Rectangle 25">
            <a:extLst>
              <a:ext uri="{FF2B5EF4-FFF2-40B4-BE49-F238E27FC236}">
                <a16:creationId xmlns:a16="http://schemas.microsoft.com/office/drawing/2014/main" id="{00CB2DB6-760D-3F44-ABCE-4B9C64E80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171950"/>
            <a:ext cx="536575" cy="396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3 0</a:t>
            </a:r>
          </a:p>
        </p:txBody>
      </p:sp>
      <p:sp>
        <p:nvSpPr>
          <p:cNvPr id="70675" name="Rectangle 26">
            <a:extLst>
              <a:ext uri="{FF2B5EF4-FFF2-40B4-BE49-F238E27FC236}">
                <a16:creationId xmlns:a16="http://schemas.microsoft.com/office/drawing/2014/main" id="{C838DF68-30B2-8E47-8708-E9F89C8EB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876550"/>
            <a:ext cx="757238" cy="711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4 2 0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4 3 0</a:t>
            </a:r>
          </a:p>
        </p:txBody>
      </p:sp>
      <p:grpSp>
        <p:nvGrpSpPr>
          <p:cNvPr id="70676" name="Group 27">
            <a:extLst>
              <a:ext uri="{FF2B5EF4-FFF2-40B4-BE49-F238E27FC236}">
                <a16:creationId xmlns:a16="http://schemas.microsoft.com/office/drawing/2014/main" id="{B7E493B6-759B-DB4B-82F1-F3480DB0C15A}"/>
              </a:ext>
            </a:extLst>
          </p:cNvPr>
          <p:cNvGrpSpPr>
            <a:grpSpLocks/>
          </p:cNvGrpSpPr>
          <p:nvPr/>
        </p:nvGrpSpPr>
        <p:grpSpPr bwMode="auto">
          <a:xfrm>
            <a:off x="7086600" y="3943350"/>
            <a:ext cx="762000" cy="519113"/>
            <a:chOff x="2400" y="2208"/>
            <a:chExt cx="480" cy="327"/>
          </a:xfrm>
        </p:grpSpPr>
        <p:sp>
          <p:nvSpPr>
            <p:cNvPr id="70688" name="Oval 28">
              <a:extLst>
                <a:ext uri="{FF2B5EF4-FFF2-40B4-BE49-F238E27FC236}">
                  <a16:creationId xmlns:a16="http://schemas.microsoft.com/office/drawing/2014/main" id="{EBD662C3-9A00-874F-9582-71C4F21AB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0689" name="Rectangle 29">
              <a:extLst>
                <a:ext uri="{FF2B5EF4-FFF2-40B4-BE49-F238E27FC236}">
                  <a16:creationId xmlns:a16="http://schemas.microsoft.com/office/drawing/2014/main" id="{5F621F29-6AF9-D14B-A576-E61EB917C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70677" name="Group 30">
            <a:extLst>
              <a:ext uri="{FF2B5EF4-FFF2-40B4-BE49-F238E27FC236}">
                <a16:creationId xmlns:a16="http://schemas.microsoft.com/office/drawing/2014/main" id="{FB2EACE2-2BC7-2446-8DCB-4418A449CA2A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3028950"/>
            <a:ext cx="762000" cy="519113"/>
            <a:chOff x="2400" y="2208"/>
            <a:chExt cx="480" cy="327"/>
          </a:xfrm>
        </p:grpSpPr>
        <p:sp>
          <p:nvSpPr>
            <p:cNvPr id="70686" name="Oval 31">
              <a:extLst>
                <a:ext uri="{FF2B5EF4-FFF2-40B4-BE49-F238E27FC236}">
                  <a16:creationId xmlns:a16="http://schemas.microsoft.com/office/drawing/2014/main" id="{14F1D177-5181-DB48-8F41-7E70CB3F9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0687" name="Rectangle 32">
              <a:extLst>
                <a:ext uri="{FF2B5EF4-FFF2-40B4-BE49-F238E27FC236}">
                  <a16:creationId xmlns:a16="http://schemas.microsoft.com/office/drawing/2014/main" id="{F8654CB8-218D-F340-9B23-94222D830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</p:grpSp>
      <p:grpSp>
        <p:nvGrpSpPr>
          <p:cNvPr id="70678" name="Group 33">
            <a:extLst>
              <a:ext uri="{FF2B5EF4-FFF2-40B4-BE49-F238E27FC236}">
                <a16:creationId xmlns:a16="http://schemas.microsoft.com/office/drawing/2014/main" id="{603471F2-19DC-F04C-8BC3-2B56E8D778A0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2419350"/>
            <a:ext cx="762000" cy="519113"/>
            <a:chOff x="2400" y="2208"/>
            <a:chExt cx="480" cy="327"/>
          </a:xfrm>
        </p:grpSpPr>
        <p:sp>
          <p:nvSpPr>
            <p:cNvPr id="70684" name="Oval 34">
              <a:extLst>
                <a:ext uri="{FF2B5EF4-FFF2-40B4-BE49-F238E27FC236}">
                  <a16:creationId xmlns:a16="http://schemas.microsoft.com/office/drawing/2014/main" id="{D236877B-E245-1E44-B52A-0851A6ADC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0685" name="Rectangle 35">
              <a:extLst>
                <a:ext uri="{FF2B5EF4-FFF2-40B4-BE49-F238E27FC236}">
                  <a16:creationId xmlns:a16="http://schemas.microsoft.com/office/drawing/2014/main" id="{2144589F-7541-3D4D-9847-E46670F31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70679" name="Group 36">
            <a:extLst>
              <a:ext uri="{FF2B5EF4-FFF2-40B4-BE49-F238E27FC236}">
                <a16:creationId xmlns:a16="http://schemas.microsoft.com/office/drawing/2014/main" id="{1BAD99BA-B8AF-4C46-A76A-9B6A01DC6214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867150"/>
            <a:ext cx="762000" cy="519113"/>
            <a:chOff x="2400" y="2208"/>
            <a:chExt cx="480" cy="327"/>
          </a:xfrm>
        </p:grpSpPr>
        <p:sp>
          <p:nvSpPr>
            <p:cNvPr id="70682" name="Oval 37">
              <a:extLst>
                <a:ext uri="{FF2B5EF4-FFF2-40B4-BE49-F238E27FC236}">
                  <a16:creationId xmlns:a16="http://schemas.microsoft.com/office/drawing/2014/main" id="{25B3083A-AD2D-0446-8B80-82FD7C388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0683" name="Rectangle 38">
              <a:extLst>
                <a:ext uri="{FF2B5EF4-FFF2-40B4-BE49-F238E27FC236}">
                  <a16:creationId xmlns:a16="http://schemas.microsoft.com/office/drawing/2014/main" id="{0C1CB646-B61A-F84E-AB9E-4E65D415E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70680" name="Text Box 39">
            <a:extLst>
              <a:ext uri="{FF2B5EF4-FFF2-40B4-BE49-F238E27FC236}">
                <a16:creationId xmlns:a16="http://schemas.microsoft.com/office/drawing/2014/main" id="{B06CA003-D078-CB44-9383-CB6210A58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572000"/>
            <a:ext cx="1654175" cy="8255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1600">
                <a:latin typeface="Arial" panose="020B0604020202020204" pitchFamily="34" charset="0"/>
              </a:rPr>
              <a:t>most preferred</a:t>
            </a:r>
          </a:p>
          <a:p>
            <a:pPr algn="l" eaLnBrk="1" hangingPunct="1"/>
            <a:r>
              <a:rPr lang="en-US" altLang="en-US" sz="1600">
                <a:latin typeface="Arial" panose="020B0604020202020204" pitchFamily="34" charset="0"/>
              </a:rPr>
              <a:t>…</a:t>
            </a:r>
          </a:p>
          <a:p>
            <a:pPr algn="l" eaLnBrk="1" hangingPunct="1"/>
            <a:r>
              <a:rPr lang="en-US" altLang="en-US" sz="1600">
                <a:latin typeface="Arial" panose="020B0604020202020204" pitchFamily="34" charset="0"/>
              </a:rPr>
              <a:t>least preferred </a:t>
            </a:r>
          </a:p>
        </p:txBody>
      </p:sp>
      <p:sp>
        <p:nvSpPr>
          <p:cNvPr id="70681" name="Slide Number Placeholder 3">
            <a:extLst>
              <a:ext uri="{FF2B5EF4-FFF2-40B4-BE49-F238E27FC236}">
                <a16:creationId xmlns:a16="http://schemas.microsoft.com/office/drawing/2014/main" id="{497DA089-ABE1-FB43-8293-48576ACEC013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D61DAC3E-678F-3C49-BC32-8254BB5720B9}" type="slidenum">
              <a:rPr lang="en-US" altLang="en-US" sz="1400"/>
              <a:pPr algn="r" eaLnBrk="1" hangingPunct="1"/>
              <a:t>31</a:t>
            </a:fld>
            <a:endParaRPr lang="en-US" altLang="en-US" sz="140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Line 3">
            <a:extLst>
              <a:ext uri="{FF2B5EF4-FFF2-40B4-BE49-F238E27FC236}">
                <a16:creationId xmlns:a16="http://schemas.microsoft.com/office/drawing/2014/main" id="{584C3EB5-31AE-544E-9CC0-6CF44A3836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1981200"/>
            <a:ext cx="1143000" cy="6096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52BF4A45-7D8F-7C41-9ACC-7F429120A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41960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794B35A6-B1E3-3644-99CB-276C687C2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Stable Paths Problem (SPP) Instance</a:t>
            </a:r>
          </a:p>
        </p:txBody>
      </p:sp>
      <p:sp>
        <p:nvSpPr>
          <p:cNvPr id="72709" name="Rectangle 4">
            <a:extLst>
              <a:ext uri="{FF2B5EF4-FFF2-40B4-BE49-F238E27FC236}">
                <a16:creationId xmlns:a16="http://schemas.microsoft.com/office/drawing/2014/main" id="{1F05FA09-7D32-7440-AC44-66EAFA5748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1 will use a direct path to 0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	(Y) True    (M)  False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5 has a path to 0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	(Y) True    (M)  False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72710" name="Rectangle 5">
            <a:extLst>
              <a:ext uri="{FF2B5EF4-FFF2-40B4-BE49-F238E27FC236}">
                <a16:creationId xmlns:a16="http://schemas.microsoft.com/office/drawing/2014/main" id="{78361F7F-C991-8343-8B31-F08FD2F49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73355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72711" name="Group 7">
            <a:extLst>
              <a:ext uri="{FF2B5EF4-FFF2-40B4-BE49-F238E27FC236}">
                <a16:creationId xmlns:a16="http://schemas.microsoft.com/office/drawing/2014/main" id="{1A725470-1C80-824A-B64E-191F85326AA1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1733550"/>
            <a:ext cx="2644775" cy="914400"/>
            <a:chOff x="3984" y="1104"/>
            <a:chExt cx="1666" cy="576"/>
          </a:xfrm>
        </p:grpSpPr>
        <p:sp>
          <p:nvSpPr>
            <p:cNvPr id="72740" name="Line 8">
              <a:extLst>
                <a:ext uri="{FF2B5EF4-FFF2-40B4-BE49-F238E27FC236}">
                  <a16:creationId xmlns:a16="http://schemas.microsoft.com/office/drawing/2014/main" id="{9FAE2A2F-FFF1-3C42-BFA5-3747FC7D98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4" y="1296"/>
              <a:ext cx="720" cy="38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741" name="Group 9">
              <a:extLst>
                <a:ext uri="{FF2B5EF4-FFF2-40B4-BE49-F238E27FC236}">
                  <a16:creationId xmlns:a16="http://schemas.microsoft.com/office/drawing/2014/main" id="{F549E684-754E-F343-BB92-C277631525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2" y="1104"/>
              <a:ext cx="480" cy="327"/>
              <a:chOff x="2400" y="2208"/>
              <a:chExt cx="480" cy="327"/>
            </a:xfrm>
          </p:grpSpPr>
          <p:sp>
            <p:nvSpPr>
              <p:cNvPr id="72743" name="Oval 10">
                <a:extLst>
                  <a:ext uri="{FF2B5EF4-FFF2-40B4-BE49-F238E27FC236}">
                    <a16:creationId xmlns:a16="http://schemas.microsoft.com/office/drawing/2014/main" id="{1A34E868-8940-6C46-8231-9F2CCF4CD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2208"/>
                <a:ext cx="480" cy="28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744" name="Rectangle 11">
                <a:extLst>
                  <a:ext uri="{FF2B5EF4-FFF2-40B4-BE49-F238E27FC236}">
                    <a16:creationId xmlns:a16="http://schemas.microsoft.com/office/drawing/2014/main" id="{5E3FC23B-9DFC-824F-A259-BD3B03593E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208"/>
                <a:ext cx="24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/>
                <a:r>
                  <a:rPr lang="en-US" altLang="en-US">
                    <a:solidFill>
                      <a:schemeClr val="bg1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sp>
          <p:nvSpPr>
            <p:cNvPr id="72742" name="Rectangle 12">
              <a:extLst>
                <a:ext uri="{FF2B5EF4-FFF2-40B4-BE49-F238E27FC236}">
                  <a16:creationId xmlns:a16="http://schemas.microsoft.com/office/drawing/2014/main" id="{9B9A706F-CFFF-0C4E-875D-579FCEA115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1104"/>
              <a:ext cx="610" cy="25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Arial" panose="020B0604020202020204" pitchFamily="34" charset="0"/>
                </a:rPr>
                <a:t>5 2 1 0</a:t>
              </a:r>
            </a:p>
          </p:txBody>
        </p:sp>
      </p:grpSp>
      <p:sp>
        <p:nvSpPr>
          <p:cNvPr id="72712" name="Line 13">
            <a:extLst>
              <a:ext uri="{FF2B5EF4-FFF2-40B4-BE49-F238E27FC236}">
                <a16:creationId xmlns:a16="http://schemas.microsoft.com/office/drawing/2014/main" id="{1F16A98D-CD2D-DC48-8B43-10F7486919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7600" y="3333750"/>
            <a:ext cx="0" cy="8382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Line 14">
            <a:extLst>
              <a:ext uri="{FF2B5EF4-FFF2-40B4-BE49-F238E27FC236}">
                <a16:creationId xmlns:a16="http://schemas.microsoft.com/office/drawing/2014/main" id="{C5D5DD10-5BB1-BC4B-9D3A-583F3A0631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2724150"/>
            <a:ext cx="838200" cy="12192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4" name="Line 15">
            <a:extLst>
              <a:ext uri="{FF2B5EF4-FFF2-40B4-BE49-F238E27FC236}">
                <a16:creationId xmlns:a16="http://schemas.microsoft.com/office/drawing/2014/main" id="{C59C02DB-DB09-7747-9A3A-4755C24709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2724150"/>
            <a:ext cx="838200" cy="5334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5" name="Line 16">
            <a:extLst>
              <a:ext uri="{FF2B5EF4-FFF2-40B4-BE49-F238E27FC236}">
                <a16:creationId xmlns:a16="http://schemas.microsoft.com/office/drawing/2014/main" id="{0AFAE25B-7C70-9249-A24B-C8F9C01CFD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724150"/>
            <a:ext cx="0" cy="6858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Line 17">
            <a:extLst>
              <a:ext uri="{FF2B5EF4-FFF2-40B4-BE49-F238E27FC236}">
                <a16:creationId xmlns:a16="http://schemas.microsoft.com/office/drawing/2014/main" id="{CC5E6246-9338-EA4F-92E3-31741D27BB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3562350"/>
            <a:ext cx="685800" cy="4572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Line 18">
            <a:extLst>
              <a:ext uri="{FF2B5EF4-FFF2-40B4-BE49-F238E27FC236}">
                <a16:creationId xmlns:a16="http://schemas.microsoft.com/office/drawing/2014/main" id="{00D059A8-5A9B-884A-9558-2DC01EB4334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53200" y="3714750"/>
            <a:ext cx="685800" cy="3810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8" name="Line 19">
            <a:extLst>
              <a:ext uri="{FF2B5EF4-FFF2-40B4-BE49-F238E27FC236}">
                <a16:creationId xmlns:a16="http://schemas.microsoft.com/office/drawing/2014/main" id="{1999E853-5396-EF4D-BA9E-90E0D49BA9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4171950"/>
            <a:ext cx="1676400" cy="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719" name="Group 20">
            <a:extLst>
              <a:ext uri="{FF2B5EF4-FFF2-40B4-BE49-F238E27FC236}">
                <a16:creationId xmlns:a16="http://schemas.microsoft.com/office/drawing/2014/main" id="{D9A2AE4C-6374-DC4E-849E-0DDFEA7EB9EF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3409950"/>
            <a:ext cx="762000" cy="519113"/>
            <a:chOff x="2400" y="2208"/>
            <a:chExt cx="480" cy="327"/>
          </a:xfrm>
        </p:grpSpPr>
        <p:sp>
          <p:nvSpPr>
            <p:cNvPr id="72738" name="Oval 21">
              <a:extLst>
                <a:ext uri="{FF2B5EF4-FFF2-40B4-BE49-F238E27FC236}">
                  <a16:creationId xmlns:a16="http://schemas.microsoft.com/office/drawing/2014/main" id="{4CBF4AC3-DD92-9F46-ABFD-C45C3EBC5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739" name="Rectangle 22">
              <a:extLst>
                <a:ext uri="{FF2B5EF4-FFF2-40B4-BE49-F238E27FC236}">
                  <a16:creationId xmlns:a16="http://schemas.microsoft.com/office/drawing/2014/main" id="{3A3A08AC-8345-A449-B2CB-24BB3B2ECF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</p:grpSp>
      <p:sp>
        <p:nvSpPr>
          <p:cNvPr id="72720" name="Rectangle 23">
            <a:extLst>
              <a:ext uri="{FF2B5EF4-FFF2-40B4-BE49-F238E27FC236}">
                <a16:creationId xmlns:a16="http://schemas.microsoft.com/office/drawing/2014/main" id="{17410BD0-C302-C042-BB72-F9F6A6F6F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1657350"/>
            <a:ext cx="747713" cy="7016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2 1 0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2 0</a:t>
            </a:r>
          </a:p>
        </p:txBody>
      </p:sp>
      <p:sp>
        <p:nvSpPr>
          <p:cNvPr id="72721" name="Rectangle 24">
            <a:extLst>
              <a:ext uri="{FF2B5EF4-FFF2-40B4-BE49-F238E27FC236}">
                <a16:creationId xmlns:a16="http://schemas.microsoft.com/office/drawing/2014/main" id="{72F8D156-746E-D74F-9D10-7C94DAA99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00550"/>
            <a:ext cx="747713" cy="7016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1 3 0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1 0</a:t>
            </a:r>
          </a:p>
        </p:txBody>
      </p:sp>
      <p:sp>
        <p:nvSpPr>
          <p:cNvPr id="72722" name="Rectangle 25">
            <a:extLst>
              <a:ext uri="{FF2B5EF4-FFF2-40B4-BE49-F238E27FC236}">
                <a16:creationId xmlns:a16="http://schemas.microsoft.com/office/drawing/2014/main" id="{BB0D407A-6C6C-2E4D-B8B1-0BFB042B8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171950"/>
            <a:ext cx="536575" cy="396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3 0</a:t>
            </a:r>
          </a:p>
        </p:txBody>
      </p:sp>
      <p:sp>
        <p:nvSpPr>
          <p:cNvPr id="72723" name="Rectangle 26">
            <a:extLst>
              <a:ext uri="{FF2B5EF4-FFF2-40B4-BE49-F238E27FC236}">
                <a16:creationId xmlns:a16="http://schemas.microsoft.com/office/drawing/2014/main" id="{E345EE71-0DCD-F84D-9A68-962EE9ABC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876550"/>
            <a:ext cx="757238" cy="711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4 2 0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4 3 0</a:t>
            </a:r>
          </a:p>
        </p:txBody>
      </p:sp>
      <p:grpSp>
        <p:nvGrpSpPr>
          <p:cNvPr id="72724" name="Group 27">
            <a:extLst>
              <a:ext uri="{FF2B5EF4-FFF2-40B4-BE49-F238E27FC236}">
                <a16:creationId xmlns:a16="http://schemas.microsoft.com/office/drawing/2014/main" id="{14CE33EC-F952-2D47-98EF-6C3881CBBA27}"/>
              </a:ext>
            </a:extLst>
          </p:cNvPr>
          <p:cNvGrpSpPr>
            <a:grpSpLocks/>
          </p:cNvGrpSpPr>
          <p:nvPr/>
        </p:nvGrpSpPr>
        <p:grpSpPr bwMode="auto">
          <a:xfrm>
            <a:off x="7086600" y="3943350"/>
            <a:ext cx="762000" cy="519113"/>
            <a:chOff x="2400" y="2208"/>
            <a:chExt cx="480" cy="327"/>
          </a:xfrm>
        </p:grpSpPr>
        <p:sp>
          <p:nvSpPr>
            <p:cNvPr id="72736" name="Oval 28">
              <a:extLst>
                <a:ext uri="{FF2B5EF4-FFF2-40B4-BE49-F238E27FC236}">
                  <a16:creationId xmlns:a16="http://schemas.microsoft.com/office/drawing/2014/main" id="{7B81E2B9-2B81-A44E-8BE6-A4365C7A4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737" name="Rectangle 29">
              <a:extLst>
                <a:ext uri="{FF2B5EF4-FFF2-40B4-BE49-F238E27FC236}">
                  <a16:creationId xmlns:a16="http://schemas.microsoft.com/office/drawing/2014/main" id="{14EBD991-546C-5244-825F-C3A9041B5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72725" name="Group 30">
            <a:extLst>
              <a:ext uri="{FF2B5EF4-FFF2-40B4-BE49-F238E27FC236}">
                <a16:creationId xmlns:a16="http://schemas.microsoft.com/office/drawing/2014/main" id="{74A63F3C-E0B5-D944-992C-93824276C784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3028950"/>
            <a:ext cx="762000" cy="519113"/>
            <a:chOff x="2400" y="2208"/>
            <a:chExt cx="480" cy="327"/>
          </a:xfrm>
        </p:grpSpPr>
        <p:sp>
          <p:nvSpPr>
            <p:cNvPr id="72734" name="Oval 31">
              <a:extLst>
                <a:ext uri="{FF2B5EF4-FFF2-40B4-BE49-F238E27FC236}">
                  <a16:creationId xmlns:a16="http://schemas.microsoft.com/office/drawing/2014/main" id="{200E2FA1-C8A4-E44A-A4E8-FEDEA3451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735" name="Rectangle 32">
              <a:extLst>
                <a:ext uri="{FF2B5EF4-FFF2-40B4-BE49-F238E27FC236}">
                  <a16:creationId xmlns:a16="http://schemas.microsoft.com/office/drawing/2014/main" id="{A99FF09F-4B47-3C44-9093-083967B85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</p:grpSp>
      <p:grpSp>
        <p:nvGrpSpPr>
          <p:cNvPr id="72726" name="Group 33">
            <a:extLst>
              <a:ext uri="{FF2B5EF4-FFF2-40B4-BE49-F238E27FC236}">
                <a16:creationId xmlns:a16="http://schemas.microsoft.com/office/drawing/2014/main" id="{2A217F89-3904-E749-A809-FAB3B3F01891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2419350"/>
            <a:ext cx="762000" cy="519113"/>
            <a:chOff x="2400" y="2208"/>
            <a:chExt cx="480" cy="327"/>
          </a:xfrm>
        </p:grpSpPr>
        <p:sp>
          <p:nvSpPr>
            <p:cNvPr id="72732" name="Oval 34">
              <a:extLst>
                <a:ext uri="{FF2B5EF4-FFF2-40B4-BE49-F238E27FC236}">
                  <a16:creationId xmlns:a16="http://schemas.microsoft.com/office/drawing/2014/main" id="{02D426C2-DFDE-6D4D-A9B6-34CE9F3DD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733" name="Rectangle 35">
              <a:extLst>
                <a:ext uri="{FF2B5EF4-FFF2-40B4-BE49-F238E27FC236}">
                  <a16:creationId xmlns:a16="http://schemas.microsoft.com/office/drawing/2014/main" id="{30715FB2-BB6D-4B4D-A01C-7E250DB37B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72727" name="Group 36">
            <a:extLst>
              <a:ext uri="{FF2B5EF4-FFF2-40B4-BE49-F238E27FC236}">
                <a16:creationId xmlns:a16="http://schemas.microsoft.com/office/drawing/2014/main" id="{49766AC9-0FF3-214A-8D58-130A0412A76C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867150"/>
            <a:ext cx="762000" cy="519113"/>
            <a:chOff x="2400" y="2208"/>
            <a:chExt cx="480" cy="327"/>
          </a:xfrm>
        </p:grpSpPr>
        <p:sp>
          <p:nvSpPr>
            <p:cNvPr id="72730" name="Oval 37">
              <a:extLst>
                <a:ext uri="{FF2B5EF4-FFF2-40B4-BE49-F238E27FC236}">
                  <a16:creationId xmlns:a16="http://schemas.microsoft.com/office/drawing/2014/main" id="{5E59D2CC-6D78-3444-A811-B913B2390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731" name="Rectangle 38">
              <a:extLst>
                <a:ext uri="{FF2B5EF4-FFF2-40B4-BE49-F238E27FC236}">
                  <a16:creationId xmlns:a16="http://schemas.microsoft.com/office/drawing/2014/main" id="{B41C1166-2361-B649-BC4D-E0D3DC6042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72728" name="Text Box 39">
            <a:extLst>
              <a:ext uri="{FF2B5EF4-FFF2-40B4-BE49-F238E27FC236}">
                <a16:creationId xmlns:a16="http://schemas.microsoft.com/office/drawing/2014/main" id="{CA4889C3-C69B-4944-9229-527FE2D9C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572000"/>
            <a:ext cx="1654175" cy="8255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1600">
                <a:latin typeface="Arial" panose="020B0604020202020204" pitchFamily="34" charset="0"/>
              </a:rPr>
              <a:t>most preferred</a:t>
            </a:r>
          </a:p>
          <a:p>
            <a:pPr algn="l" eaLnBrk="1" hangingPunct="1"/>
            <a:r>
              <a:rPr lang="en-US" altLang="en-US" sz="1600">
                <a:latin typeface="Arial" panose="020B0604020202020204" pitchFamily="34" charset="0"/>
              </a:rPr>
              <a:t>…</a:t>
            </a:r>
          </a:p>
          <a:p>
            <a:pPr algn="l" eaLnBrk="1" hangingPunct="1"/>
            <a:r>
              <a:rPr lang="en-US" altLang="en-US" sz="1600">
                <a:latin typeface="Arial" panose="020B0604020202020204" pitchFamily="34" charset="0"/>
              </a:rPr>
              <a:t>least preferred </a:t>
            </a:r>
          </a:p>
        </p:txBody>
      </p:sp>
      <p:sp>
        <p:nvSpPr>
          <p:cNvPr id="72729" name="Slide Number Placeholder 3">
            <a:extLst>
              <a:ext uri="{FF2B5EF4-FFF2-40B4-BE49-F238E27FC236}">
                <a16:creationId xmlns:a16="http://schemas.microsoft.com/office/drawing/2014/main" id="{5AAE267C-012C-334E-BE72-A66D2F127BD7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4DAF5C1-E414-E04E-8FC3-2428B3D6856B}" type="slidenum">
              <a:rPr lang="en-US" altLang="en-US" sz="1400"/>
              <a:pPr algn="r" eaLnBrk="1" hangingPunct="1"/>
              <a:t>32</a:t>
            </a:fld>
            <a:endParaRPr lang="en-US" altLang="en-US" sz="1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Line 3">
            <a:extLst>
              <a:ext uri="{FF2B5EF4-FFF2-40B4-BE49-F238E27FC236}">
                <a16:creationId xmlns:a16="http://schemas.microsoft.com/office/drawing/2014/main" id="{630457F6-9E64-C342-90F5-CE84C33465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1981200"/>
            <a:ext cx="1143000" cy="6096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00B510B0-C313-5B44-A6E9-F5F05CB3E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41960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9C4E224A-4742-A54C-A384-63A692B7E7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Stable Paths Problem (SPP) Instance</a:t>
            </a:r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8F33A546-5AB1-3845-8FAA-A98DBA695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73355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74758" name="Group 7">
            <a:extLst>
              <a:ext uri="{FF2B5EF4-FFF2-40B4-BE49-F238E27FC236}">
                <a16:creationId xmlns:a16="http://schemas.microsoft.com/office/drawing/2014/main" id="{F0B5AAD9-2085-1740-80E9-68C25394E1EF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1733550"/>
            <a:ext cx="2644775" cy="914400"/>
            <a:chOff x="3984" y="1104"/>
            <a:chExt cx="1666" cy="576"/>
          </a:xfrm>
        </p:grpSpPr>
        <p:sp>
          <p:nvSpPr>
            <p:cNvPr id="74787" name="Line 8">
              <a:extLst>
                <a:ext uri="{FF2B5EF4-FFF2-40B4-BE49-F238E27FC236}">
                  <a16:creationId xmlns:a16="http://schemas.microsoft.com/office/drawing/2014/main" id="{1399DBC2-D07C-F543-B05F-98D4EC32D1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4" y="1296"/>
              <a:ext cx="720" cy="38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4788" name="Group 9">
              <a:extLst>
                <a:ext uri="{FF2B5EF4-FFF2-40B4-BE49-F238E27FC236}">
                  <a16:creationId xmlns:a16="http://schemas.microsoft.com/office/drawing/2014/main" id="{AD9F1B15-ED16-224A-B37A-44F2AE2283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2" y="1104"/>
              <a:ext cx="480" cy="327"/>
              <a:chOff x="2400" y="2208"/>
              <a:chExt cx="480" cy="327"/>
            </a:xfrm>
          </p:grpSpPr>
          <p:sp>
            <p:nvSpPr>
              <p:cNvPr id="74790" name="Oval 10">
                <a:extLst>
                  <a:ext uri="{FF2B5EF4-FFF2-40B4-BE49-F238E27FC236}">
                    <a16:creationId xmlns:a16="http://schemas.microsoft.com/office/drawing/2014/main" id="{E9467B09-F6F1-244C-97D4-35F22363B0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2208"/>
                <a:ext cx="480" cy="28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4791" name="Rectangle 11">
                <a:extLst>
                  <a:ext uri="{FF2B5EF4-FFF2-40B4-BE49-F238E27FC236}">
                    <a16:creationId xmlns:a16="http://schemas.microsoft.com/office/drawing/2014/main" id="{8A1B1FB7-9C8C-A640-8603-FD66E371D0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208"/>
                <a:ext cx="24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/>
                <a:r>
                  <a:rPr lang="en-US" altLang="en-US">
                    <a:solidFill>
                      <a:schemeClr val="bg1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sp>
          <p:nvSpPr>
            <p:cNvPr id="74789" name="Rectangle 12">
              <a:extLst>
                <a:ext uri="{FF2B5EF4-FFF2-40B4-BE49-F238E27FC236}">
                  <a16:creationId xmlns:a16="http://schemas.microsoft.com/office/drawing/2014/main" id="{9AF32754-8544-B34C-9383-0A99520CA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1104"/>
              <a:ext cx="610" cy="25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Arial" panose="020B0604020202020204" pitchFamily="34" charset="0"/>
                </a:rPr>
                <a:t>5 2 1 0</a:t>
              </a:r>
            </a:p>
          </p:txBody>
        </p:sp>
      </p:grpSp>
      <p:sp>
        <p:nvSpPr>
          <p:cNvPr id="74759" name="Line 13">
            <a:extLst>
              <a:ext uri="{FF2B5EF4-FFF2-40B4-BE49-F238E27FC236}">
                <a16:creationId xmlns:a16="http://schemas.microsoft.com/office/drawing/2014/main" id="{BA815F12-1BB6-D04C-B860-4CCB046A0C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7600" y="3333750"/>
            <a:ext cx="0" cy="8382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Line 14">
            <a:extLst>
              <a:ext uri="{FF2B5EF4-FFF2-40B4-BE49-F238E27FC236}">
                <a16:creationId xmlns:a16="http://schemas.microsoft.com/office/drawing/2014/main" id="{29A128F1-F72A-6A48-9A71-8775422E2D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2724150"/>
            <a:ext cx="838200" cy="12192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1" name="Line 15">
            <a:extLst>
              <a:ext uri="{FF2B5EF4-FFF2-40B4-BE49-F238E27FC236}">
                <a16:creationId xmlns:a16="http://schemas.microsoft.com/office/drawing/2014/main" id="{B021CAA6-A89D-C849-90B8-B551C920859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2724150"/>
            <a:ext cx="838200" cy="5334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2" name="Line 16">
            <a:extLst>
              <a:ext uri="{FF2B5EF4-FFF2-40B4-BE49-F238E27FC236}">
                <a16:creationId xmlns:a16="http://schemas.microsoft.com/office/drawing/2014/main" id="{83F324FC-FB32-D04A-84E8-0A9014A40E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724150"/>
            <a:ext cx="0" cy="6858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3" name="Line 17">
            <a:extLst>
              <a:ext uri="{FF2B5EF4-FFF2-40B4-BE49-F238E27FC236}">
                <a16:creationId xmlns:a16="http://schemas.microsoft.com/office/drawing/2014/main" id="{2BE9FA81-A19E-BD4D-93A9-C011661935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3562350"/>
            <a:ext cx="685800" cy="4572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4" name="Line 18">
            <a:extLst>
              <a:ext uri="{FF2B5EF4-FFF2-40B4-BE49-F238E27FC236}">
                <a16:creationId xmlns:a16="http://schemas.microsoft.com/office/drawing/2014/main" id="{74155ABB-7273-C146-AEA0-EEC9350BE57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53200" y="3714750"/>
            <a:ext cx="685800" cy="3810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5" name="Line 19">
            <a:extLst>
              <a:ext uri="{FF2B5EF4-FFF2-40B4-BE49-F238E27FC236}">
                <a16:creationId xmlns:a16="http://schemas.microsoft.com/office/drawing/2014/main" id="{3D2A003A-64C5-614D-8F83-FB0BD8F197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4171950"/>
            <a:ext cx="1676400" cy="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4766" name="Group 20">
            <a:extLst>
              <a:ext uri="{FF2B5EF4-FFF2-40B4-BE49-F238E27FC236}">
                <a16:creationId xmlns:a16="http://schemas.microsoft.com/office/drawing/2014/main" id="{A2A88852-3A67-3044-9AFC-1CB159B7FFEF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3409950"/>
            <a:ext cx="762000" cy="519113"/>
            <a:chOff x="2400" y="2208"/>
            <a:chExt cx="480" cy="327"/>
          </a:xfrm>
        </p:grpSpPr>
        <p:sp>
          <p:nvSpPr>
            <p:cNvPr id="74785" name="Oval 21">
              <a:extLst>
                <a:ext uri="{FF2B5EF4-FFF2-40B4-BE49-F238E27FC236}">
                  <a16:creationId xmlns:a16="http://schemas.microsoft.com/office/drawing/2014/main" id="{C4BE86DC-F204-B041-9A1C-6E989C1C6A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786" name="Rectangle 22">
              <a:extLst>
                <a:ext uri="{FF2B5EF4-FFF2-40B4-BE49-F238E27FC236}">
                  <a16:creationId xmlns:a16="http://schemas.microsoft.com/office/drawing/2014/main" id="{2E29D03F-9321-FA4A-8BC6-4F69C6629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</p:grpSp>
      <p:sp>
        <p:nvSpPr>
          <p:cNvPr id="74767" name="Rectangle 23">
            <a:extLst>
              <a:ext uri="{FF2B5EF4-FFF2-40B4-BE49-F238E27FC236}">
                <a16:creationId xmlns:a16="http://schemas.microsoft.com/office/drawing/2014/main" id="{FDE46C03-7261-8D4C-9E81-6FD55AAAB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1657350"/>
            <a:ext cx="755650" cy="7080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2 1 0</a:t>
            </a:r>
          </a:p>
          <a:p>
            <a:pPr algn="l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2 0</a:t>
            </a:r>
          </a:p>
        </p:txBody>
      </p:sp>
      <p:sp>
        <p:nvSpPr>
          <p:cNvPr id="74768" name="Rectangle 24">
            <a:extLst>
              <a:ext uri="{FF2B5EF4-FFF2-40B4-BE49-F238E27FC236}">
                <a16:creationId xmlns:a16="http://schemas.microsoft.com/office/drawing/2014/main" id="{F6559445-CCB4-F949-A30D-A4E2C302E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00550"/>
            <a:ext cx="755650" cy="7080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1 3 0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1 0</a:t>
            </a:r>
          </a:p>
        </p:txBody>
      </p:sp>
      <p:sp>
        <p:nvSpPr>
          <p:cNvPr id="74769" name="Rectangle 25">
            <a:extLst>
              <a:ext uri="{FF2B5EF4-FFF2-40B4-BE49-F238E27FC236}">
                <a16:creationId xmlns:a16="http://schemas.microsoft.com/office/drawing/2014/main" id="{C2F4078E-47D7-E148-BB24-E41A5393F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171950"/>
            <a:ext cx="542925" cy="4000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3 0</a:t>
            </a:r>
          </a:p>
        </p:txBody>
      </p:sp>
      <p:sp>
        <p:nvSpPr>
          <p:cNvPr id="74770" name="Rectangle 26">
            <a:extLst>
              <a:ext uri="{FF2B5EF4-FFF2-40B4-BE49-F238E27FC236}">
                <a16:creationId xmlns:a16="http://schemas.microsoft.com/office/drawing/2014/main" id="{588F4786-7733-5841-8189-853CB8AA1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876550"/>
            <a:ext cx="757238" cy="711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4 2 0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4 3 0</a:t>
            </a:r>
          </a:p>
        </p:txBody>
      </p:sp>
      <p:grpSp>
        <p:nvGrpSpPr>
          <p:cNvPr id="74771" name="Group 27">
            <a:extLst>
              <a:ext uri="{FF2B5EF4-FFF2-40B4-BE49-F238E27FC236}">
                <a16:creationId xmlns:a16="http://schemas.microsoft.com/office/drawing/2014/main" id="{70B6E0B4-974B-E74B-9DBD-D333C99ADAF7}"/>
              </a:ext>
            </a:extLst>
          </p:cNvPr>
          <p:cNvGrpSpPr>
            <a:grpSpLocks/>
          </p:cNvGrpSpPr>
          <p:nvPr/>
        </p:nvGrpSpPr>
        <p:grpSpPr bwMode="auto">
          <a:xfrm>
            <a:off x="7086600" y="3943350"/>
            <a:ext cx="762000" cy="519113"/>
            <a:chOff x="2400" y="2208"/>
            <a:chExt cx="480" cy="327"/>
          </a:xfrm>
        </p:grpSpPr>
        <p:sp>
          <p:nvSpPr>
            <p:cNvPr id="74783" name="Oval 28">
              <a:extLst>
                <a:ext uri="{FF2B5EF4-FFF2-40B4-BE49-F238E27FC236}">
                  <a16:creationId xmlns:a16="http://schemas.microsoft.com/office/drawing/2014/main" id="{6FE8937A-0064-594F-B564-5117A72FE9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784" name="Rectangle 29">
              <a:extLst>
                <a:ext uri="{FF2B5EF4-FFF2-40B4-BE49-F238E27FC236}">
                  <a16:creationId xmlns:a16="http://schemas.microsoft.com/office/drawing/2014/main" id="{2A6536D0-8D8D-5E44-AB8E-3A67A3CC78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74772" name="Group 30">
            <a:extLst>
              <a:ext uri="{FF2B5EF4-FFF2-40B4-BE49-F238E27FC236}">
                <a16:creationId xmlns:a16="http://schemas.microsoft.com/office/drawing/2014/main" id="{A5D7771E-9A73-A14D-B69A-84C719B7260D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3028950"/>
            <a:ext cx="762000" cy="519113"/>
            <a:chOff x="2400" y="2208"/>
            <a:chExt cx="480" cy="327"/>
          </a:xfrm>
        </p:grpSpPr>
        <p:sp>
          <p:nvSpPr>
            <p:cNvPr id="74781" name="Oval 31">
              <a:extLst>
                <a:ext uri="{FF2B5EF4-FFF2-40B4-BE49-F238E27FC236}">
                  <a16:creationId xmlns:a16="http://schemas.microsoft.com/office/drawing/2014/main" id="{47E811AE-B0E5-D34B-92FE-6254D6F27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782" name="Rectangle 32">
              <a:extLst>
                <a:ext uri="{FF2B5EF4-FFF2-40B4-BE49-F238E27FC236}">
                  <a16:creationId xmlns:a16="http://schemas.microsoft.com/office/drawing/2014/main" id="{8EA78716-CD10-EC4B-BBAD-D79E64062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</p:grpSp>
      <p:grpSp>
        <p:nvGrpSpPr>
          <p:cNvPr id="74773" name="Group 33">
            <a:extLst>
              <a:ext uri="{FF2B5EF4-FFF2-40B4-BE49-F238E27FC236}">
                <a16:creationId xmlns:a16="http://schemas.microsoft.com/office/drawing/2014/main" id="{AE0796FF-003D-EB41-AEB6-5F908560A3F4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2419350"/>
            <a:ext cx="762000" cy="519113"/>
            <a:chOff x="2400" y="2208"/>
            <a:chExt cx="480" cy="327"/>
          </a:xfrm>
        </p:grpSpPr>
        <p:sp>
          <p:nvSpPr>
            <p:cNvPr id="74779" name="Oval 34">
              <a:extLst>
                <a:ext uri="{FF2B5EF4-FFF2-40B4-BE49-F238E27FC236}">
                  <a16:creationId xmlns:a16="http://schemas.microsoft.com/office/drawing/2014/main" id="{2EEA43EA-99D9-604F-8DD5-770C46D02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780" name="Rectangle 35">
              <a:extLst>
                <a:ext uri="{FF2B5EF4-FFF2-40B4-BE49-F238E27FC236}">
                  <a16:creationId xmlns:a16="http://schemas.microsoft.com/office/drawing/2014/main" id="{FA41B025-1E8C-C349-81AB-147354A8E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74774" name="Group 36">
            <a:extLst>
              <a:ext uri="{FF2B5EF4-FFF2-40B4-BE49-F238E27FC236}">
                <a16:creationId xmlns:a16="http://schemas.microsoft.com/office/drawing/2014/main" id="{CA7906F9-DEE8-2D43-A11F-6F182A1FB627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867150"/>
            <a:ext cx="762000" cy="519113"/>
            <a:chOff x="2400" y="2208"/>
            <a:chExt cx="480" cy="327"/>
          </a:xfrm>
        </p:grpSpPr>
        <p:sp>
          <p:nvSpPr>
            <p:cNvPr id="74777" name="Oval 37">
              <a:extLst>
                <a:ext uri="{FF2B5EF4-FFF2-40B4-BE49-F238E27FC236}">
                  <a16:creationId xmlns:a16="http://schemas.microsoft.com/office/drawing/2014/main" id="{4CC20DE1-FC24-C24B-8C42-7F629F1D4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480" cy="2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4778" name="Rectangle 38">
              <a:extLst>
                <a:ext uri="{FF2B5EF4-FFF2-40B4-BE49-F238E27FC236}">
                  <a16:creationId xmlns:a16="http://schemas.microsoft.com/office/drawing/2014/main" id="{A514E6DB-0673-EC44-B481-1D2041555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74775" name="Slide Number Placeholder 3">
            <a:extLst>
              <a:ext uri="{FF2B5EF4-FFF2-40B4-BE49-F238E27FC236}">
                <a16:creationId xmlns:a16="http://schemas.microsoft.com/office/drawing/2014/main" id="{C311648E-C7FA-1A41-AC6A-4BA17D068092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DFAF7E01-DD4F-5C47-AAAB-115446B49B2E}" type="slidenum">
              <a:rPr lang="en-US" altLang="en-US" sz="1400"/>
              <a:pPr algn="r" eaLnBrk="1" hangingPunct="1"/>
              <a:t>33</a:t>
            </a:fld>
            <a:endParaRPr lang="en-US" altLang="en-US" sz="1400"/>
          </a:p>
        </p:txBody>
      </p:sp>
      <p:sp>
        <p:nvSpPr>
          <p:cNvPr id="74776" name="Text Box 39">
            <a:extLst>
              <a:ext uri="{FF2B5EF4-FFF2-40B4-BE49-F238E27FC236}">
                <a16:creationId xmlns:a16="http://schemas.microsoft.com/office/drawing/2014/main" id="{B64F909E-E018-7941-88E3-793144497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572000"/>
            <a:ext cx="1654175" cy="8255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1600">
                <a:latin typeface="Arial" panose="020B0604020202020204" pitchFamily="34" charset="0"/>
              </a:rPr>
              <a:t>most preferred</a:t>
            </a:r>
          </a:p>
          <a:p>
            <a:pPr algn="l" eaLnBrk="1" hangingPunct="1"/>
            <a:r>
              <a:rPr lang="en-US" altLang="en-US" sz="1600">
                <a:latin typeface="Arial" panose="020B0604020202020204" pitchFamily="34" charset="0"/>
              </a:rPr>
              <a:t>…</a:t>
            </a:r>
          </a:p>
          <a:p>
            <a:pPr algn="l" eaLnBrk="1" hangingPunct="1"/>
            <a:r>
              <a:rPr lang="en-US" altLang="en-US" sz="1600">
                <a:latin typeface="Arial" panose="020B0604020202020204" pitchFamily="34" charset="0"/>
              </a:rPr>
              <a:t>least preferred </a:t>
            </a:r>
          </a:p>
        </p:txBody>
      </p:sp>
      <p:sp>
        <p:nvSpPr>
          <p:cNvPr id="40" name="Rectangle 4">
            <a:extLst>
              <a:ext uri="{FF2B5EF4-FFF2-40B4-BE49-F238E27FC236}">
                <a16:creationId xmlns:a16="http://schemas.microsoft.com/office/drawing/2014/main" id="{BFED0148-00EE-1E43-8F32-F62AB715C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19200"/>
            <a:ext cx="85344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800000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b="0" dirty="0">
                <a:ea typeface="ＭＳ Ｐゴシック" panose="020B0600070205080204" pitchFamily="34" charset="-128"/>
              </a:rPr>
              <a:t>1 will use a direct path to 0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b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	(Y) True    (M)  False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b="0" dirty="0">
              <a:ea typeface="ＭＳ Ｐゴシック" panose="020B0600070205080204" pitchFamily="34" charset="-128"/>
            </a:endParaRPr>
          </a:p>
          <a:p>
            <a:r>
              <a:rPr lang="en-US" altLang="en-US" b="0" dirty="0">
                <a:ea typeface="ＭＳ Ｐゴシック" panose="020B0600070205080204" pitchFamily="34" charset="-128"/>
              </a:rPr>
              <a:t>5 has a path to 0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b="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	(Y) True    (M)  False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b="0" dirty="0"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b="0" dirty="0">
              <a:ea typeface="ＭＳ Ｐゴシック" panose="020B0600070205080204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F3F069-736E-A541-999C-1AF709C5094F}"/>
              </a:ext>
            </a:extLst>
          </p:cNvPr>
          <p:cNvSpPr/>
          <p:nvPr/>
        </p:nvSpPr>
        <p:spPr>
          <a:xfrm>
            <a:off x="2344510" y="1815990"/>
            <a:ext cx="1783317" cy="622105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5A9E2D2-5C65-8B44-B4CE-06ED99F1D880}"/>
              </a:ext>
            </a:extLst>
          </p:cNvPr>
          <p:cNvSpPr/>
          <p:nvPr/>
        </p:nvSpPr>
        <p:spPr>
          <a:xfrm>
            <a:off x="2366228" y="3548063"/>
            <a:ext cx="1783317" cy="622105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9B090EDD-1FBA-E345-817D-7DCE488730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SPP May Have Multiple Solutions </a:t>
            </a:r>
          </a:p>
        </p:txBody>
      </p:sp>
      <p:sp>
        <p:nvSpPr>
          <p:cNvPr id="76803" name="Line 3">
            <a:extLst>
              <a:ext uri="{FF2B5EF4-FFF2-40B4-BE49-F238E27FC236}">
                <a16:creationId xmlns:a16="http://schemas.microsoft.com/office/drawing/2014/main" id="{5A70CCF8-DE78-0D48-9970-061B651382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09713" y="2865438"/>
            <a:ext cx="0" cy="16764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4" name="Line 4">
            <a:extLst>
              <a:ext uri="{FF2B5EF4-FFF2-40B4-BE49-F238E27FC236}">
                <a16:creationId xmlns:a16="http://schemas.microsoft.com/office/drawing/2014/main" id="{6FBD575F-C007-FF4B-BFB1-CC1D44A1E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5913" y="2790825"/>
            <a:ext cx="685800" cy="912813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5" name="Line 5">
            <a:extLst>
              <a:ext uri="{FF2B5EF4-FFF2-40B4-BE49-F238E27FC236}">
                <a16:creationId xmlns:a16="http://schemas.microsoft.com/office/drawing/2014/main" id="{852B27A8-65E2-E049-BC66-9C6C81F87A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85913" y="3779838"/>
            <a:ext cx="685800" cy="8382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6806" name="Group 6">
            <a:extLst>
              <a:ext uri="{FF2B5EF4-FFF2-40B4-BE49-F238E27FC236}">
                <a16:creationId xmlns:a16="http://schemas.microsoft.com/office/drawing/2014/main" id="{1D71FA9A-E83F-CF4A-8941-127DDE2D35D2}"/>
              </a:ext>
            </a:extLst>
          </p:cNvPr>
          <p:cNvGrpSpPr>
            <a:grpSpLocks/>
          </p:cNvGrpSpPr>
          <p:nvPr/>
        </p:nvGrpSpPr>
        <p:grpSpPr bwMode="auto">
          <a:xfrm>
            <a:off x="1135063" y="2414588"/>
            <a:ext cx="749300" cy="596900"/>
            <a:chOff x="292" y="1588"/>
            <a:chExt cx="472" cy="376"/>
          </a:xfrm>
        </p:grpSpPr>
        <p:sp>
          <p:nvSpPr>
            <p:cNvPr id="76848" name="Oval 7">
              <a:extLst>
                <a:ext uri="{FF2B5EF4-FFF2-40B4-BE49-F238E27FC236}">
                  <a16:creationId xmlns:a16="http://schemas.microsoft.com/office/drawing/2014/main" id="{76AF2C41-1848-1541-9455-06AAD60A6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" y="1588"/>
              <a:ext cx="472" cy="37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49" name="Rectangle 8">
              <a:extLst>
                <a:ext uri="{FF2B5EF4-FFF2-40B4-BE49-F238E27FC236}">
                  <a16:creationId xmlns:a16="http://schemas.microsoft.com/office/drawing/2014/main" id="{72AFD716-D282-DA4E-A4A0-A627ABDC1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" y="1593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76807" name="Group 9">
            <a:extLst>
              <a:ext uri="{FF2B5EF4-FFF2-40B4-BE49-F238E27FC236}">
                <a16:creationId xmlns:a16="http://schemas.microsoft.com/office/drawing/2014/main" id="{010E3835-03EB-6640-AFA9-30D70B974909}"/>
              </a:ext>
            </a:extLst>
          </p:cNvPr>
          <p:cNvGrpSpPr>
            <a:grpSpLocks/>
          </p:cNvGrpSpPr>
          <p:nvPr/>
        </p:nvGrpSpPr>
        <p:grpSpPr bwMode="auto">
          <a:xfrm>
            <a:off x="1973263" y="3405188"/>
            <a:ext cx="749300" cy="596900"/>
            <a:chOff x="820" y="2212"/>
            <a:chExt cx="472" cy="376"/>
          </a:xfrm>
        </p:grpSpPr>
        <p:sp>
          <p:nvSpPr>
            <p:cNvPr id="76846" name="Oval 10">
              <a:extLst>
                <a:ext uri="{FF2B5EF4-FFF2-40B4-BE49-F238E27FC236}">
                  <a16:creationId xmlns:a16="http://schemas.microsoft.com/office/drawing/2014/main" id="{EAA07B1A-0D1C-8A45-87F1-29AB8E97DA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" y="2212"/>
              <a:ext cx="472" cy="37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47" name="Rectangle 11">
              <a:extLst>
                <a:ext uri="{FF2B5EF4-FFF2-40B4-BE49-F238E27FC236}">
                  <a16:creationId xmlns:a16="http://schemas.microsoft.com/office/drawing/2014/main" id="{FFDB6565-70D6-DF4F-8EBD-BEFAFB676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" y="2217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</p:grpSp>
      <p:grpSp>
        <p:nvGrpSpPr>
          <p:cNvPr id="76808" name="Group 12">
            <a:extLst>
              <a:ext uri="{FF2B5EF4-FFF2-40B4-BE49-F238E27FC236}">
                <a16:creationId xmlns:a16="http://schemas.microsoft.com/office/drawing/2014/main" id="{75A45B5A-A7F8-7647-BB4D-4825B0531FDB}"/>
              </a:ext>
            </a:extLst>
          </p:cNvPr>
          <p:cNvGrpSpPr>
            <a:grpSpLocks/>
          </p:cNvGrpSpPr>
          <p:nvPr/>
        </p:nvGrpSpPr>
        <p:grpSpPr bwMode="auto">
          <a:xfrm>
            <a:off x="1135063" y="4395788"/>
            <a:ext cx="749300" cy="596900"/>
            <a:chOff x="292" y="2836"/>
            <a:chExt cx="472" cy="376"/>
          </a:xfrm>
        </p:grpSpPr>
        <p:sp>
          <p:nvSpPr>
            <p:cNvPr id="76844" name="Oval 13">
              <a:extLst>
                <a:ext uri="{FF2B5EF4-FFF2-40B4-BE49-F238E27FC236}">
                  <a16:creationId xmlns:a16="http://schemas.microsoft.com/office/drawing/2014/main" id="{64463224-DC9E-2B4E-BCA5-DBD50EC56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" y="2836"/>
              <a:ext cx="472" cy="37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45" name="Rectangle 14">
              <a:extLst>
                <a:ext uri="{FF2B5EF4-FFF2-40B4-BE49-F238E27FC236}">
                  <a16:creationId xmlns:a16="http://schemas.microsoft.com/office/drawing/2014/main" id="{4002BA8F-2214-0A44-B954-48A702220F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" y="2841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76809" name="Rectangle 15">
            <a:extLst>
              <a:ext uri="{FF2B5EF4-FFF2-40B4-BE49-F238E27FC236}">
                <a16:creationId xmlns:a16="http://schemas.microsoft.com/office/drawing/2014/main" id="{33198939-65A7-C245-B2F2-5D7A62F10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663" y="1347788"/>
            <a:ext cx="976312" cy="9461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1 2 0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1 0</a:t>
            </a:r>
          </a:p>
        </p:txBody>
      </p:sp>
      <p:sp>
        <p:nvSpPr>
          <p:cNvPr id="76810" name="Rectangle 16">
            <a:extLst>
              <a:ext uri="{FF2B5EF4-FFF2-40B4-BE49-F238E27FC236}">
                <a16:creationId xmlns:a16="http://schemas.microsoft.com/office/drawing/2014/main" id="{0AA7845A-A7E4-6046-95F9-6A8D097B9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63" y="5081588"/>
            <a:ext cx="976312" cy="9461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2 1 0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2 0</a:t>
            </a:r>
          </a:p>
        </p:txBody>
      </p:sp>
      <p:sp>
        <p:nvSpPr>
          <p:cNvPr id="76811" name="Rectangle 18">
            <a:extLst>
              <a:ext uri="{FF2B5EF4-FFF2-40B4-BE49-F238E27FC236}">
                <a16:creationId xmlns:a16="http://schemas.microsoft.com/office/drawing/2014/main" id="{0131092F-9237-144C-BD2C-2F4670E6D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7663" y="6072188"/>
            <a:ext cx="2111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FF"/>
                </a:solidFill>
                <a:latin typeface="Arial" panose="020B0604020202020204" pitchFamily="34" charset="0"/>
              </a:rPr>
              <a:t>First solution</a:t>
            </a:r>
          </a:p>
        </p:txBody>
      </p:sp>
      <p:sp>
        <p:nvSpPr>
          <p:cNvPr id="76812" name="Rectangle 19">
            <a:extLst>
              <a:ext uri="{FF2B5EF4-FFF2-40B4-BE49-F238E27FC236}">
                <a16:creationId xmlns:a16="http://schemas.microsoft.com/office/drawing/2014/main" id="{469B7821-01D9-AD49-9766-D080E356F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7663" y="1195388"/>
            <a:ext cx="2590800" cy="4876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GB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76813" name="Line 20">
            <a:extLst>
              <a:ext uri="{FF2B5EF4-FFF2-40B4-BE49-F238E27FC236}">
                <a16:creationId xmlns:a16="http://schemas.microsoft.com/office/drawing/2014/main" id="{96A0178E-4971-2243-8491-9CD6B69164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4313" y="2865438"/>
            <a:ext cx="0" cy="1524000"/>
          </a:xfrm>
          <a:prstGeom prst="line">
            <a:avLst/>
          </a:prstGeom>
          <a:noFill/>
          <a:ln w="101600">
            <a:solidFill>
              <a:srgbClr val="FF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4" name="Line 21">
            <a:extLst>
              <a:ext uri="{FF2B5EF4-FFF2-40B4-BE49-F238E27FC236}">
                <a16:creationId xmlns:a16="http://schemas.microsoft.com/office/drawing/2014/main" id="{DF6F9016-232D-CF41-8006-C5833F995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00513" y="2790825"/>
            <a:ext cx="685800" cy="912813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5" name="Line 22">
            <a:extLst>
              <a:ext uri="{FF2B5EF4-FFF2-40B4-BE49-F238E27FC236}">
                <a16:creationId xmlns:a16="http://schemas.microsoft.com/office/drawing/2014/main" id="{750211FD-F14F-544C-8C6A-54B13101B6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00513" y="3932238"/>
            <a:ext cx="533400" cy="685800"/>
          </a:xfrm>
          <a:prstGeom prst="line">
            <a:avLst/>
          </a:prstGeom>
          <a:noFill/>
          <a:ln w="101600">
            <a:solidFill>
              <a:srgbClr val="FF0033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6816" name="Group 23">
            <a:extLst>
              <a:ext uri="{FF2B5EF4-FFF2-40B4-BE49-F238E27FC236}">
                <a16:creationId xmlns:a16="http://schemas.microsoft.com/office/drawing/2014/main" id="{C0EA61F6-4769-D84F-A42D-09E75FAC34AA}"/>
              </a:ext>
            </a:extLst>
          </p:cNvPr>
          <p:cNvGrpSpPr>
            <a:grpSpLocks/>
          </p:cNvGrpSpPr>
          <p:nvPr/>
        </p:nvGrpSpPr>
        <p:grpSpPr bwMode="auto">
          <a:xfrm>
            <a:off x="3649663" y="2414588"/>
            <a:ext cx="749300" cy="596900"/>
            <a:chOff x="2740" y="1540"/>
            <a:chExt cx="472" cy="376"/>
          </a:xfrm>
        </p:grpSpPr>
        <p:sp>
          <p:nvSpPr>
            <p:cNvPr id="76842" name="Oval 24">
              <a:extLst>
                <a:ext uri="{FF2B5EF4-FFF2-40B4-BE49-F238E27FC236}">
                  <a16:creationId xmlns:a16="http://schemas.microsoft.com/office/drawing/2014/main" id="{D8A60E51-4C70-9E43-A9C3-B03D92730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0" y="1540"/>
              <a:ext cx="472" cy="37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43" name="Rectangle 25">
              <a:extLst>
                <a:ext uri="{FF2B5EF4-FFF2-40B4-BE49-F238E27FC236}">
                  <a16:creationId xmlns:a16="http://schemas.microsoft.com/office/drawing/2014/main" id="{A29747A8-61E6-814B-B955-F94B751271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0" y="1545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76817" name="Group 26">
            <a:extLst>
              <a:ext uri="{FF2B5EF4-FFF2-40B4-BE49-F238E27FC236}">
                <a16:creationId xmlns:a16="http://schemas.microsoft.com/office/drawing/2014/main" id="{25E867E8-6422-C94D-899F-BFE23FF31F1B}"/>
              </a:ext>
            </a:extLst>
          </p:cNvPr>
          <p:cNvGrpSpPr>
            <a:grpSpLocks/>
          </p:cNvGrpSpPr>
          <p:nvPr/>
        </p:nvGrpSpPr>
        <p:grpSpPr bwMode="auto">
          <a:xfrm>
            <a:off x="4487863" y="3405188"/>
            <a:ext cx="749300" cy="596900"/>
            <a:chOff x="3268" y="2164"/>
            <a:chExt cx="472" cy="376"/>
          </a:xfrm>
        </p:grpSpPr>
        <p:sp>
          <p:nvSpPr>
            <p:cNvPr id="76840" name="Oval 27">
              <a:extLst>
                <a:ext uri="{FF2B5EF4-FFF2-40B4-BE49-F238E27FC236}">
                  <a16:creationId xmlns:a16="http://schemas.microsoft.com/office/drawing/2014/main" id="{E2DF3A1B-AE53-D24C-B195-95FE742DB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164"/>
              <a:ext cx="472" cy="37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41" name="Rectangle 28">
              <a:extLst>
                <a:ext uri="{FF2B5EF4-FFF2-40B4-BE49-F238E27FC236}">
                  <a16:creationId xmlns:a16="http://schemas.microsoft.com/office/drawing/2014/main" id="{4253E143-7203-E842-BE4F-8226E16B0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8" y="2169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</p:grpSp>
      <p:grpSp>
        <p:nvGrpSpPr>
          <p:cNvPr id="76818" name="Group 29">
            <a:extLst>
              <a:ext uri="{FF2B5EF4-FFF2-40B4-BE49-F238E27FC236}">
                <a16:creationId xmlns:a16="http://schemas.microsoft.com/office/drawing/2014/main" id="{2CEF0602-EC8E-5047-BC86-18C9A7F8B025}"/>
              </a:ext>
            </a:extLst>
          </p:cNvPr>
          <p:cNvGrpSpPr>
            <a:grpSpLocks/>
          </p:cNvGrpSpPr>
          <p:nvPr/>
        </p:nvGrpSpPr>
        <p:grpSpPr bwMode="auto">
          <a:xfrm>
            <a:off x="3649663" y="4395788"/>
            <a:ext cx="749300" cy="596900"/>
            <a:chOff x="2740" y="2788"/>
            <a:chExt cx="472" cy="376"/>
          </a:xfrm>
        </p:grpSpPr>
        <p:sp>
          <p:nvSpPr>
            <p:cNvPr id="76838" name="Oval 30">
              <a:extLst>
                <a:ext uri="{FF2B5EF4-FFF2-40B4-BE49-F238E27FC236}">
                  <a16:creationId xmlns:a16="http://schemas.microsoft.com/office/drawing/2014/main" id="{2F1FA485-6414-BA43-B324-1116DA688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0" y="2788"/>
              <a:ext cx="472" cy="37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39" name="Rectangle 31">
              <a:extLst>
                <a:ext uri="{FF2B5EF4-FFF2-40B4-BE49-F238E27FC236}">
                  <a16:creationId xmlns:a16="http://schemas.microsoft.com/office/drawing/2014/main" id="{ACD8057F-F066-1746-9C64-4AA49EC29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0" y="2793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76819" name="Rectangle 32">
            <a:extLst>
              <a:ext uri="{FF2B5EF4-FFF2-40B4-BE49-F238E27FC236}">
                <a16:creationId xmlns:a16="http://schemas.microsoft.com/office/drawing/2014/main" id="{E7FB6CF8-11DC-B24D-A8C2-C56C10D31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0063" y="1347788"/>
            <a:ext cx="976312" cy="9461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u="sng">
                <a:solidFill>
                  <a:srgbClr val="FF0033"/>
                </a:solidFill>
                <a:latin typeface="Arial" panose="020B0604020202020204" pitchFamily="34" charset="0"/>
              </a:rPr>
              <a:t>1 2 0</a:t>
            </a:r>
            <a:endParaRPr lang="en-US" altLang="en-US">
              <a:latin typeface="Arial" panose="020B0604020202020204" pitchFamily="34" charset="0"/>
            </a:endParaRP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1 0</a:t>
            </a:r>
          </a:p>
        </p:txBody>
      </p:sp>
      <p:sp>
        <p:nvSpPr>
          <p:cNvPr id="76820" name="Rectangle 33">
            <a:extLst>
              <a:ext uri="{FF2B5EF4-FFF2-40B4-BE49-F238E27FC236}">
                <a16:creationId xmlns:a16="http://schemas.microsoft.com/office/drawing/2014/main" id="{74A61096-7C66-3A4F-A3D2-56D0F9F69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0063" y="5049838"/>
            <a:ext cx="976312" cy="9461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2 1 0</a:t>
            </a:r>
          </a:p>
          <a:p>
            <a:pPr algn="l" eaLnBrk="1" hangingPunct="1"/>
            <a:r>
              <a:rPr lang="en-US" altLang="en-US" u="sng">
                <a:solidFill>
                  <a:srgbClr val="FF0033"/>
                </a:solidFill>
                <a:latin typeface="Arial" panose="020B0604020202020204" pitchFamily="34" charset="0"/>
              </a:rPr>
              <a:t>2 0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6821" name="Rectangle 35">
            <a:extLst>
              <a:ext uri="{FF2B5EF4-FFF2-40B4-BE49-F238E27FC236}">
                <a16:creationId xmlns:a16="http://schemas.microsoft.com/office/drawing/2014/main" id="{7AD2C54F-D7EE-EF4C-925E-A29D32E4D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3" y="1195388"/>
            <a:ext cx="2590800" cy="4876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6822" name="Line 36">
            <a:extLst>
              <a:ext uri="{FF2B5EF4-FFF2-40B4-BE49-F238E27FC236}">
                <a16:creationId xmlns:a16="http://schemas.microsoft.com/office/drawing/2014/main" id="{D352A16A-8B25-2544-BABD-F963DCA2CC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00913" y="3017838"/>
            <a:ext cx="0" cy="1524000"/>
          </a:xfrm>
          <a:prstGeom prst="line">
            <a:avLst/>
          </a:prstGeom>
          <a:noFill/>
          <a:ln w="101600">
            <a:solidFill>
              <a:srgbClr val="FF0033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23" name="Line 37">
            <a:extLst>
              <a:ext uri="{FF2B5EF4-FFF2-40B4-BE49-F238E27FC236}">
                <a16:creationId xmlns:a16="http://schemas.microsoft.com/office/drawing/2014/main" id="{3CDA3358-2EEE-7546-AB5B-92820B4F5B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77113" y="2790825"/>
            <a:ext cx="533400" cy="684213"/>
          </a:xfrm>
          <a:prstGeom prst="line">
            <a:avLst/>
          </a:prstGeom>
          <a:noFill/>
          <a:ln w="101600">
            <a:solidFill>
              <a:srgbClr val="FF0033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24" name="Line 38">
            <a:extLst>
              <a:ext uri="{FF2B5EF4-FFF2-40B4-BE49-F238E27FC236}">
                <a16:creationId xmlns:a16="http://schemas.microsoft.com/office/drawing/2014/main" id="{EBC1CDF5-67A8-4F44-8C86-3F37A7784E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77113" y="3779838"/>
            <a:ext cx="685800" cy="83820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6825" name="Group 39">
            <a:extLst>
              <a:ext uri="{FF2B5EF4-FFF2-40B4-BE49-F238E27FC236}">
                <a16:creationId xmlns:a16="http://schemas.microsoft.com/office/drawing/2014/main" id="{D0BBF666-B01B-7D42-8624-0374AA0FADE9}"/>
              </a:ext>
            </a:extLst>
          </p:cNvPr>
          <p:cNvGrpSpPr>
            <a:grpSpLocks/>
          </p:cNvGrpSpPr>
          <p:nvPr/>
        </p:nvGrpSpPr>
        <p:grpSpPr bwMode="auto">
          <a:xfrm>
            <a:off x="6926263" y="2414588"/>
            <a:ext cx="749300" cy="596900"/>
            <a:chOff x="4276" y="1588"/>
            <a:chExt cx="472" cy="376"/>
          </a:xfrm>
        </p:grpSpPr>
        <p:sp>
          <p:nvSpPr>
            <p:cNvPr id="76836" name="Oval 40">
              <a:extLst>
                <a:ext uri="{FF2B5EF4-FFF2-40B4-BE49-F238E27FC236}">
                  <a16:creationId xmlns:a16="http://schemas.microsoft.com/office/drawing/2014/main" id="{05359AFB-9E8A-6D4B-967B-0ED725947B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6" y="1588"/>
              <a:ext cx="472" cy="37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37" name="Rectangle 41">
              <a:extLst>
                <a:ext uri="{FF2B5EF4-FFF2-40B4-BE49-F238E27FC236}">
                  <a16:creationId xmlns:a16="http://schemas.microsoft.com/office/drawing/2014/main" id="{580F9E9E-45E5-5047-BB49-AD99C58EC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1593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76826" name="Group 42">
            <a:extLst>
              <a:ext uri="{FF2B5EF4-FFF2-40B4-BE49-F238E27FC236}">
                <a16:creationId xmlns:a16="http://schemas.microsoft.com/office/drawing/2014/main" id="{623906A3-68A7-8C43-8535-0563E9AA6CB8}"/>
              </a:ext>
            </a:extLst>
          </p:cNvPr>
          <p:cNvGrpSpPr>
            <a:grpSpLocks/>
          </p:cNvGrpSpPr>
          <p:nvPr/>
        </p:nvGrpSpPr>
        <p:grpSpPr bwMode="auto">
          <a:xfrm>
            <a:off x="7764463" y="3405188"/>
            <a:ext cx="749300" cy="596900"/>
            <a:chOff x="4804" y="2212"/>
            <a:chExt cx="472" cy="376"/>
          </a:xfrm>
        </p:grpSpPr>
        <p:sp>
          <p:nvSpPr>
            <p:cNvPr id="76834" name="Oval 43">
              <a:extLst>
                <a:ext uri="{FF2B5EF4-FFF2-40B4-BE49-F238E27FC236}">
                  <a16:creationId xmlns:a16="http://schemas.microsoft.com/office/drawing/2014/main" id="{D223CA53-3670-134A-9443-8A73FE467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4" y="2212"/>
              <a:ext cx="472" cy="37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35" name="Rectangle 44">
              <a:extLst>
                <a:ext uri="{FF2B5EF4-FFF2-40B4-BE49-F238E27FC236}">
                  <a16:creationId xmlns:a16="http://schemas.microsoft.com/office/drawing/2014/main" id="{A5805896-B98C-0A48-A3FC-52C1B8009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4" y="2217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</p:grpSp>
      <p:grpSp>
        <p:nvGrpSpPr>
          <p:cNvPr id="76827" name="Group 45">
            <a:extLst>
              <a:ext uri="{FF2B5EF4-FFF2-40B4-BE49-F238E27FC236}">
                <a16:creationId xmlns:a16="http://schemas.microsoft.com/office/drawing/2014/main" id="{F9882949-F22D-E04A-BDEB-6773547AE664}"/>
              </a:ext>
            </a:extLst>
          </p:cNvPr>
          <p:cNvGrpSpPr>
            <a:grpSpLocks/>
          </p:cNvGrpSpPr>
          <p:nvPr/>
        </p:nvGrpSpPr>
        <p:grpSpPr bwMode="auto">
          <a:xfrm>
            <a:off x="6926263" y="4395788"/>
            <a:ext cx="749300" cy="596900"/>
            <a:chOff x="4276" y="2836"/>
            <a:chExt cx="472" cy="376"/>
          </a:xfrm>
        </p:grpSpPr>
        <p:sp>
          <p:nvSpPr>
            <p:cNvPr id="76832" name="Oval 46">
              <a:extLst>
                <a:ext uri="{FF2B5EF4-FFF2-40B4-BE49-F238E27FC236}">
                  <a16:creationId xmlns:a16="http://schemas.microsoft.com/office/drawing/2014/main" id="{835EC234-1F0C-DC4B-8286-E2AFC5B684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6" y="2836"/>
              <a:ext cx="472" cy="37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6833" name="Rectangle 47">
              <a:extLst>
                <a:ext uri="{FF2B5EF4-FFF2-40B4-BE49-F238E27FC236}">
                  <a16:creationId xmlns:a16="http://schemas.microsoft.com/office/drawing/2014/main" id="{006B6E91-4E9B-3142-A7FB-3598ED7DE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2841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76828" name="Rectangle 48">
            <a:extLst>
              <a:ext uri="{FF2B5EF4-FFF2-40B4-BE49-F238E27FC236}">
                <a16:creationId xmlns:a16="http://schemas.microsoft.com/office/drawing/2014/main" id="{7ECC2C68-A50D-684D-9EC2-56C471552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2863" y="1347788"/>
            <a:ext cx="976312" cy="9461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1 2 0</a:t>
            </a:r>
          </a:p>
          <a:p>
            <a:pPr algn="l" eaLnBrk="1" hangingPunct="1"/>
            <a:r>
              <a:rPr lang="en-US" altLang="en-US" u="sng">
                <a:solidFill>
                  <a:srgbClr val="FF0033"/>
                </a:solidFill>
                <a:latin typeface="Arial" panose="020B0604020202020204" pitchFamily="34" charset="0"/>
              </a:rPr>
              <a:t>1 0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6829" name="Rectangle 49">
            <a:extLst>
              <a:ext uri="{FF2B5EF4-FFF2-40B4-BE49-F238E27FC236}">
                <a16:creationId xmlns:a16="http://schemas.microsoft.com/office/drawing/2014/main" id="{0AB637D1-DEA6-BB4B-98AB-6C142A5DF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2863" y="5049838"/>
            <a:ext cx="976312" cy="9461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u="sng">
                <a:solidFill>
                  <a:srgbClr val="FF0033"/>
                </a:solidFill>
                <a:latin typeface="Arial" panose="020B0604020202020204" pitchFamily="34" charset="0"/>
              </a:rPr>
              <a:t>2 1 0</a:t>
            </a:r>
            <a:endParaRPr lang="en-US" altLang="en-US">
              <a:latin typeface="Arial" panose="020B0604020202020204" pitchFamily="34" charset="0"/>
            </a:endParaRP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2 0</a:t>
            </a:r>
          </a:p>
        </p:txBody>
      </p:sp>
      <p:sp>
        <p:nvSpPr>
          <p:cNvPr id="76830" name="Rectangle 50">
            <a:extLst>
              <a:ext uri="{FF2B5EF4-FFF2-40B4-BE49-F238E27FC236}">
                <a16:creationId xmlns:a16="http://schemas.microsoft.com/office/drawing/2014/main" id="{590B4822-DC49-0E41-B04E-3A73B49B3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3" y="6072188"/>
            <a:ext cx="2551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FF"/>
                </a:solidFill>
                <a:latin typeface="Arial" panose="020B0604020202020204" pitchFamily="34" charset="0"/>
              </a:rPr>
              <a:t>Second solution</a:t>
            </a:r>
          </a:p>
        </p:txBody>
      </p:sp>
      <p:sp>
        <p:nvSpPr>
          <p:cNvPr id="76831" name="Slide Number Placeholder 3">
            <a:extLst>
              <a:ext uri="{FF2B5EF4-FFF2-40B4-BE49-F238E27FC236}">
                <a16:creationId xmlns:a16="http://schemas.microsoft.com/office/drawing/2014/main" id="{66143894-6DDB-4F48-85E2-EA5D87F3F407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1161FBD7-FEBC-164E-8A98-9C3E199FA77C}" type="slidenum">
              <a:rPr lang="en-US" altLang="en-US" sz="1400"/>
              <a:pPr algn="r" eaLnBrk="1" hangingPunct="1"/>
              <a:t>34</a:t>
            </a:fld>
            <a:endParaRPr lang="en-US" altLang="en-US" sz="140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9BBEA69B-9614-EF4B-82EC-5795364BDE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An SPP May Have No Solution</a:t>
            </a:r>
          </a:p>
        </p:txBody>
      </p:sp>
      <p:sp>
        <p:nvSpPr>
          <p:cNvPr id="78851" name="Line 3">
            <a:extLst>
              <a:ext uri="{FF2B5EF4-FFF2-40B4-BE49-F238E27FC236}">
                <a16:creationId xmlns:a16="http://schemas.microsoft.com/office/drawing/2014/main" id="{AE7F3B2E-8269-8147-A5F0-085D411DE15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2438400"/>
            <a:ext cx="1752600" cy="20574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2" name="Line 4">
            <a:extLst>
              <a:ext uri="{FF2B5EF4-FFF2-40B4-BE49-F238E27FC236}">
                <a16:creationId xmlns:a16="http://schemas.microsoft.com/office/drawing/2014/main" id="{43239FE4-1B68-E74E-9E6F-333CBC3DF7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2438400"/>
            <a:ext cx="1828800" cy="22098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Line 5">
            <a:extLst>
              <a:ext uri="{FF2B5EF4-FFF2-40B4-BE49-F238E27FC236}">
                <a16:creationId xmlns:a16="http://schemas.microsoft.com/office/drawing/2014/main" id="{9031F410-836D-5F40-BB73-68A404A930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209800"/>
            <a:ext cx="0" cy="11430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4" name="Oval 6">
            <a:extLst>
              <a:ext uri="{FF2B5EF4-FFF2-40B4-BE49-F238E27FC236}">
                <a16:creationId xmlns:a16="http://schemas.microsoft.com/office/drawing/2014/main" id="{7DD485A1-1297-9A4B-A773-16E8CDD36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057400"/>
            <a:ext cx="1358900" cy="825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BC03729F-8284-134A-9BDA-59E51583A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28600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78856" name="Line 8">
            <a:extLst>
              <a:ext uri="{FF2B5EF4-FFF2-40B4-BE49-F238E27FC236}">
                <a16:creationId xmlns:a16="http://schemas.microsoft.com/office/drawing/2014/main" id="{603949C7-0530-9A47-BAC2-90131CABF5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810000"/>
            <a:ext cx="1219200" cy="6096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7" name="Line 9">
            <a:extLst>
              <a:ext uri="{FF2B5EF4-FFF2-40B4-BE49-F238E27FC236}">
                <a16:creationId xmlns:a16="http://schemas.microsoft.com/office/drawing/2014/main" id="{6D62C5E1-BF1A-824C-BC07-3A614AF876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76800" y="3962400"/>
            <a:ext cx="914400" cy="45720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Line 10">
            <a:extLst>
              <a:ext uri="{FF2B5EF4-FFF2-40B4-BE49-F238E27FC236}">
                <a16:creationId xmlns:a16="http://schemas.microsoft.com/office/drawing/2014/main" id="{469459DD-A24F-294C-A545-A87590164A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4572000"/>
            <a:ext cx="4114800" cy="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9" name="Oval 11">
            <a:extLst>
              <a:ext uri="{FF2B5EF4-FFF2-40B4-BE49-F238E27FC236}">
                <a16:creationId xmlns:a16="http://schemas.microsoft.com/office/drawing/2014/main" id="{CFE6427B-0B79-8842-928C-D05337CEF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0150" y="3359150"/>
            <a:ext cx="1358900" cy="825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60" name="Rectangle 12">
            <a:extLst>
              <a:ext uri="{FF2B5EF4-FFF2-40B4-BE49-F238E27FC236}">
                <a16:creationId xmlns:a16="http://schemas.microsoft.com/office/drawing/2014/main" id="{923DDE8C-91C8-8446-9413-9AF9B4C35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50520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78861" name="Oval 13">
            <a:extLst>
              <a:ext uri="{FF2B5EF4-FFF2-40B4-BE49-F238E27FC236}">
                <a16:creationId xmlns:a16="http://schemas.microsoft.com/office/drawing/2014/main" id="{B8E24712-BF3C-E945-8E3B-38A823F58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358900" cy="825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62" name="Rectangle 14">
            <a:extLst>
              <a:ext uri="{FF2B5EF4-FFF2-40B4-BE49-F238E27FC236}">
                <a16:creationId xmlns:a16="http://schemas.microsoft.com/office/drawing/2014/main" id="{A2CA8748-B32E-EA43-A366-18BB0DCDC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57200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</a:p>
        </p:txBody>
      </p:sp>
      <p:grpSp>
        <p:nvGrpSpPr>
          <p:cNvPr id="78863" name="Group 15">
            <a:extLst>
              <a:ext uri="{FF2B5EF4-FFF2-40B4-BE49-F238E27FC236}">
                <a16:creationId xmlns:a16="http://schemas.microsoft.com/office/drawing/2014/main" id="{DACE16DD-2821-2941-B194-5A3CAB043AAA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114800"/>
            <a:ext cx="1358900" cy="825500"/>
            <a:chOff x="724" y="2692"/>
            <a:chExt cx="856" cy="520"/>
          </a:xfrm>
        </p:grpSpPr>
        <p:sp>
          <p:nvSpPr>
            <p:cNvPr id="78876" name="Oval 16">
              <a:extLst>
                <a:ext uri="{FF2B5EF4-FFF2-40B4-BE49-F238E27FC236}">
                  <a16:creationId xmlns:a16="http://schemas.microsoft.com/office/drawing/2014/main" id="{B0E21D4F-BDF6-8E42-B402-8E2239C23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" y="2692"/>
              <a:ext cx="856" cy="520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8877" name="Rectangle 17">
              <a:extLst>
                <a:ext uri="{FF2B5EF4-FFF2-40B4-BE49-F238E27FC236}">
                  <a16:creationId xmlns:a16="http://schemas.microsoft.com/office/drawing/2014/main" id="{9D6B5A90-BFA5-6047-B18C-D66D7DB0C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784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bg1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78864" name="Rectangle 18">
            <a:extLst>
              <a:ext uri="{FF2B5EF4-FFF2-40B4-BE49-F238E27FC236}">
                <a16:creationId xmlns:a16="http://schemas.microsoft.com/office/drawing/2014/main" id="{CD29E275-889F-9E4D-984B-56552106C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05000"/>
            <a:ext cx="976313" cy="9461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2 1 0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2 0</a:t>
            </a:r>
          </a:p>
        </p:txBody>
      </p:sp>
      <p:sp>
        <p:nvSpPr>
          <p:cNvPr id="78865" name="Rectangle 19">
            <a:extLst>
              <a:ext uri="{FF2B5EF4-FFF2-40B4-BE49-F238E27FC236}">
                <a16:creationId xmlns:a16="http://schemas.microsoft.com/office/drawing/2014/main" id="{27D4F4BD-7C3F-F848-A0F8-8811D3BA4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038600"/>
            <a:ext cx="976313" cy="9461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1 3 0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1 0</a:t>
            </a:r>
          </a:p>
        </p:txBody>
      </p:sp>
      <p:sp>
        <p:nvSpPr>
          <p:cNvPr id="78866" name="Rectangle 20">
            <a:extLst>
              <a:ext uri="{FF2B5EF4-FFF2-40B4-BE49-F238E27FC236}">
                <a16:creationId xmlns:a16="http://schemas.microsoft.com/office/drawing/2014/main" id="{6C427145-E28D-1440-B7ED-B949D47B8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886200"/>
            <a:ext cx="976313" cy="9461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3 2 0</a:t>
            </a:r>
          </a:p>
          <a:p>
            <a:pPr algn="l" eaLnBrk="1" hangingPunct="1"/>
            <a:r>
              <a:rPr lang="en-US" altLang="en-US">
                <a:latin typeface="Arial" panose="020B0604020202020204" pitchFamily="34" charset="0"/>
              </a:rPr>
              <a:t>3 0</a:t>
            </a:r>
          </a:p>
        </p:txBody>
      </p:sp>
      <p:sp>
        <p:nvSpPr>
          <p:cNvPr id="78867" name="Rectangle 21">
            <a:extLst>
              <a:ext uri="{FF2B5EF4-FFF2-40B4-BE49-F238E27FC236}">
                <a16:creationId xmlns:a16="http://schemas.microsoft.com/office/drawing/2014/main" id="{81231581-FA0D-AA4C-B9C7-590170400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66700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78868" name="Rectangle 22">
            <a:extLst>
              <a:ext uri="{FF2B5EF4-FFF2-40B4-BE49-F238E27FC236}">
                <a16:creationId xmlns:a16="http://schemas.microsoft.com/office/drawing/2014/main" id="{5FA93068-A953-594D-BB20-B806CF9C8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9100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470487" name="Line 23">
            <a:extLst>
              <a:ext uri="{FF2B5EF4-FFF2-40B4-BE49-F238E27FC236}">
                <a16:creationId xmlns:a16="http://schemas.microsoft.com/office/drawing/2014/main" id="{957EA17F-A559-A74B-9905-98F856D1CA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6738" y="3867150"/>
            <a:ext cx="573087" cy="307975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0488" name="Line 24">
            <a:extLst>
              <a:ext uri="{FF2B5EF4-FFF2-40B4-BE49-F238E27FC236}">
                <a16:creationId xmlns:a16="http://schemas.microsoft.com/office/drawing/2014/main" id="{FECAEAC7-AFC7-F944-B9E8-44F177BA23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8188" y="2917825"/>
            <a:ext cx="22225" cy="407988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0489" name="Line 25">
            <a:extLst>
              <a:ext uri="{FF2B5EF4-FFF2-40B4-BE49-F238E27FC236}">
                <a16:creationId xmlns:a16="http://schemas.microsoft.com/office/drawing/2014/main" id="{D5282917-F45C-AE49-ADAC-F034753BD10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89500" y="4140200"/>
            <a:ext cx="430213" cy="19685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0490" name="Freeform 26">
            <a:extLst>
              <a:ext uri="{FF2B5EF4-FFF2-40B4-BE49-F238E27FC236}">
                <a16:creationId xmlns:a16="http://schemas.microsoft.com/office/drawing/2014/main" id="{827173DF-B609-BC4B-BEF2-3E9DA4915CCF}"/>
              </a:ext>
            </a:extLst>
          </p:cNvPr>
          <p:cNvSpPr>
            <a:spLocks/>
          </p:cNvSpPr>
          <p:nvPr/>
        </p:nvSpPr>
        <p:spPr bwMode="auto">
          <a:xfrm>
            <a:off x="3305175" y="4197350"/>
            <a:ext cx="1944688" cy="293688"/>
          </a:xfrm>
          <a:custGeom>
            <a:avLst/>
            <a:gdLst>
              <a:gd name="T0" fmla="*/ 0 w 1225"/>
              <a:gd name="T1" fmla="*/ 2147483647 h 185"/>
              <a:gd name="T2" fmla="*/ 2147483647 w 1225"/>
              <a:gd name="T3" fmla="*/ 2147483647 h 185"/>
              <a:gd name="T4" fmla="*/ 2147483647 w 1225"/>
              <a:gd name="T5" fmla="*/ 0 h 185"/>
              <a:gd name="T6" fmla="*/ 0 60000 65536"/>
              <a:gd name="T7" fmla="*/ 0 60000 65536"/>
              <a:gd name="T8" fmla="*/ 0 60000 65536"/>
              <a:gd name="T9" fmla="*/ 0 w 1225"/>
              <a:gd name="T10" fmla="*/ 0 h 185"/>
              <a:gd name="T11" fmla="*/ 1225 w 1225"/>
              <a:gd name="T12" fmla="*/ 185 h 1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25" h="185">
                <a:moveTo>
                  <a:pt x="0" y="153"/>
                </a:moveTo>
                <a:cubicBezTo>
                  <a:pt x="463" y="169"/>
                  <a:pt x="927" y="185"/>
                  <a:pt x="1076" y="160"/>
                </a:cubicBezTo>
                <a:cubicBezTo>
                  <a:pt x="1225" y="135"/>
                  <a:pt x="1060" y="67"/>
                  <a:pt x="895" y="0"/>
                </a:cubicBezTo>
              </a:path>
            </a:pathLst>
          </a:cu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70491" name="Freeform 27">
            <a:extLst>
              <a:ext uri="{FF2B5EF4-FFF2-40B4-BE49-F238E27FC236}">
                <a16:creationId xmlns:a16="http://schemas.microsoft.com/office/drawing/2014/main" id="{2448ED57-5677-C447-A948-4C8FBDD40A6D}"/>
              </a:ext>
            </a:extLst>
          </p:cNvPr>
          <p:cNvSpPr>
            <a:spLocks/>
          </p:cNvSpPr>
          <p:nvPr/>
        </p:nvSpPr>
        <p:spPr bwMode="auto">
          <a:xfrm>
            <a:off x="3054350" y="2874963"/>
            <a:ext cx="933450" cy="1219200"/>
          </a:xfrm>
          <a:custGeom>
            <a:avLst/>
            <a:gdLst>
              <a:gd name="T0" fmla="*/ 2147483647 w 588"/>
              <a:gd name="T1" fmla="*/ 0 h 768"/>
              <a:gd name="T2" fmla="*/ 2147483647 w 588"/>
              <a:gd name="T3" fmla="*/ 2147483647 h 768"/>
              <a:gd name="T4" fmla="*/ 2147483647 w 588"/>
              <a:gd name="T5" fmla="*/ 2147483647 h 768"/>
              <a:gd name="T6" fmla="*/ 0 60000 65536"/>
              <a:gd name="T7" fmla="*/ 0 60000 65536"/>
              <a:gd name="T8" fmla="*/ 0 60000 65536"/>
              <a:gd name="T9" fmla="*/ 0 w 588"/>
              <a:gd name="T10" fmla="*/ 0 h 768"/>
              <a:gd name="T11" fmla="*/ 588 w 588"/>
              <a:gd name="T12" fmla="*/ 768 h 7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8" h="768">
                <a:moveTo>
                  <a:pt x="588" y="0"/>
                </a:moveTo>
                <a:cubicBezTo>
                  <a:pt x="327" y="296"/>
                  <a:pt x="66" y="592"/>
                  <a:pt x="33" y="680"/>
                </a:cubicBezTo>
                <a:cubicBezTo>
                  <a:pt x="0" y="768"/>
                  <a:pt x="193" y="648"/>
                  <a:pt x="387" y="528"/>
                </a:cubicBezTo>
              </a:path>
            </a:pathLst>
          </a:cu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70492" name="Freeform 28">
            <a:extLst>
              <a:ext uri="{FF2B5EF4-FFF2-40B4-BE49-F238E27FC236}">
                <a16:creationId xmlns:a16="http://schemas.microsoft.com/office/drawing/2014/main" id="{FB08F2F7-5554-2142-BF38-01DCD95B7C0B}"/>
              </a:ext>
            </a:extLst>
          </p:cNvPr>
          <p:cNvSpPr>
            <a:spLocks/>
          </p:cNvSpPr>
          <p:nvPr/>
        </p:nvSpPr>
        <p:spPr bwMode="auto">
          <a:xfrm>
            <a:off x="4637088" y="2782888"/>
            <a:ext cx="1157287" cy="1238250"/>
          </a:xfrm>
          <a:custGeom>
            <a:avLst/>
            <a:gdLst>
              <a:gd name="T0" fmla="*/ 2147483647 w 729"/>
              <a:gd name="T1" fmla="*/ 2147483647 h 780"/>
              <a:gd name="T2" fmla="*/ 2147483647 w 729"/>
              <a:gd name="T3" fmla="*/ 2147483647 h 780"/>
              <a:gd name="T4" fmla="*/ 2147483647 w 729"/>
              <a:gd name="T5" fmla="*/ 2147483647 h 780"/>
              <a:gd name="T6" fmla="*/ 0 60000 65536"/>
              <a:gd name="T7" fmla="*/ 0 60000 65536"/>
              <a:gd name="T8" fmla="*/ 0 60000 65536"/>
              <a:gd name="T9" fmla="*/ 0 w 729"/>
              <a:gd name="T10" fmla="*/ 0 h 780"/>
              <a:gd name="T11" fmla="*/ 729 w 729"/>
              <a:gd name="T12" fmla="*/ 780 h 7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9" h="780">
                <a:moveTo>
                  <a:pt x="729" y="780"/>
                </a:moveTo>
                <a:cubicBezTo>
                  <a:pt x="476" y="469"/>
                  <a:pt x="224" y="158"/>
                  <a:pt x="112" y="79"/>
                </a:cubicBezTo>
                <a:cubicBezTo>
                  <a:pt x="0" y="0"/>
                  <a:pt x="28" y="154"/>
                  <a:pt x="56" y="308"/>
                </a:cubicBezTo>
              </a:path>
            </a:pathLst>
          </a:cu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75" name="Slide Number Placeholder 3">
            <a:extLst>
              <a:ext uri="{FF2B5EF4-FFF2-40B4-BE49-F238E27FC236}">
                <a16:creationId xmlns:a16="http://schemas.microsoft.com/office/drawing/2014/main" id="{440EC010-24E4-434F-ADFF-8749F7B83348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7C55FEAF-14F8-F14E-B34B-8DB50505BC3F}" type="slidenum">
              <a:rPr lang="en-US" altLang="en-US" sz="1400"/>
              <a:pPr algn="r" eaLnBrk="1" hangingPunct="1"/>
              <a:t>35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0490" grpId="0" animBg="1"/>
      <p:bldP spid="1470491" grpId="0" animBg="1"/>
      <p:bldP spid="1470491" grpId="1" animBg="1"/>
      <p:bldP spid="1470492" grpId="0" animBg="1"/>
      <p:bldP spid="1470492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>
            <a:extLst>
              <a:ext uri="{FF2B5EF4-FFF2-40B4-BE49-F238E27FC236}">
                <a16:creationId xmlns:a16="http://schemas.microsoft.com/office/drawing/2014/main" id="{12C3C691-0518-6F40-BCF0-E5112B9DC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Avoiding BGP Instability</a:t>
            </a:r>
          </a:p>
        </p:txBody>
      </p:sp>
      <p:sp>
        <p:nvSpPr>
          <p:cNvPr id="74755" name="Content Placeholder 2">
            <a:extLst>
              <a:ext uri="{FF2B5EF4-FFF2-40B4-BE49-F238E27FC236}">
                <a16:creationId xmlns:a16="http://schemas.microsoft.com/office/drawing/2014/main" id="{F67273EB-C280-9C42-98D5-95DF2D046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Detecting conflicting policies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Computationally expensive</a:t>
            </a:r>
          </a:p>
          <a:p>
            <a:pPr lvl="1">
              <a:spcAft>
                <a:spcPts val="24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Requires too much cooperation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Detecting oscillations</a:t>
            </a:r>
          </a:p>
          <a:p>
            <a:pPr lvl="1">
              <a:spcAft>
                <a:spcPts val="24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Observing the repetitive BGP routing messages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Restricted routing policies and topologies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Policies based on business relationships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52D70F46-DBEF-B34C-B524-E4CED0DF333D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91645020-D33A-4749-AB47-0B8B0B00963E}" type="slidenum">
              <a:rPr lang="en-US" altLang="en-US" sz="1400"/>
              <a:pPr algn="r" eaLnBrk="1" hangingPunct="1"/>
              <a:t>36</a:t>
            </a:fld>
            <a:endParaRPr lang="en-US" altLang="en-US" sz="1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>
            <a:extLst>
              <a:ext uri="{FF2B5EF4-FFF2-40B4-BE49-F238E27FC236}">
                <a16:creationId xmlns:a16="http://schemas.microsoft.com/office/drawing/2014/main" id="{B8A7A636-C334-D74F-9D6B-D6899E5AD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Conclusion</a:t>
            </a:r>
          </a:p>
        </p:txBody>
      </p:sp>
      <p:sp>
        <p:nvSpPr>
          <p:cNvPr id="97283" name="Content Placeholder 2">
            <a:extLst>
              <a:ext uri="{FF2B5EF4-FFF2-40B4-BE49-F238E27FC236}">
                <a16:creationId xmlns:a16="http://schemas.microsoft.com/office/drawing/2014/main" id="{3018B6BF-EC77-6A45-BB24-998DAFFD5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only constant is change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Planned topology and configuration changes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Unplanned failure and recovery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Routing-protocol convergence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Transient period of disagreement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Blackholes, loops, and out-of-order packets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Routing instability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Permanent conflicts in routing policy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Leading to bi-stability or oscillation</a:t>
            </a:r>
          </a:p>
        </p:txBody>
      </p:sp>
      <p:sp>
        <p:nvSpPr>
          <p:cNvPr id="97284" name="Slide Number Placeholder 3">
            <a:extLst>
              <a:ext uri="{FF2B5EF4-FFF2-40B4-BE49-F238E27FC236}">
                <a16:creationId xmlns:a16="http://schemas.microsoft.com/office/drawing/2014/main" id="{6FC34F65-9663-9043-83E3-04FE7D643581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9FA43616-1CEC-DE40-9994-FCA562DE2266}" type="slidenum">
              <a:rPr lang="en-US" altLang="en-US" sz="1400"/>
              <a:pPr algn="r" eaLnBrk="1" hangingPunct="1"/>
              <a:t>37</a:t>
            </a:fld>
            <a:endParaRPr lang="en-US" altLang="en-US" sz="14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59722C-2A7D-644F-9502-67BE361FD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A6826-1B9D-C942-A8D9-DECD55244AE6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14386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Link State: Shortest-Path Tree</a:t>
            </a:r>
          </a:p>
        </p:txBody>
      </p:sp>
      <p:sp>
        <p:nvSpPr>
          <p:cNvPr id="44036" name="Rectangle 42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295400"/>
            <a:ext cx="4648200" cy="4525963"/>
          </a:xfrm>
        </p:spPr>
        <p:txBody>
          <a:bodyPr/>
          <a:lstStyle/>
          <a:p>
            <a:pPr>
              <a:spcAft>
                <a:spcPts val="1200"/>
              </a:spcAft>
              <a:buFont typeface="Arial" pitchFamily="-1" charset="0"/>
              <a:buNone/>
            </a:pPr>
            <a:r>
              <a:rPr lang="en-US" sz="3200" dirty="0">
                <a:ea typeface="ＭＳ Ｐゴシック" pitchFamily="-1" charset="-128"/>
                <a:cs typeface="ＭＳ Ｐゴシック" pitchFamily="-1" charset="-128"/>
              </a:rPr>
              <a:t>Find shortest path</a:t>
            </a:r>
            <a:r>
              <a:rPr lang="en-US" sz="3200" i="1" dirty="0">
                <a:ea typeface="ＭＳ Ｐゴシック" pitchFamily="-1" charset="-128"/>
                <a:cs typeface="ＭＳ Ｐゴシック" pitchFamily="-1" charset="-128"/>
              </a:rPr>
              <a:t> t </a:t>
            </a:r>
            <a:r>
              <a:rPr lang="en-US" sz="3200" dirty="0">
                <a:ea typeface="ＭＳ Ｐゴシック" pitchFamily="-1" charset="-128"/>
                <a:cs typeface="ＭＳ Ｐゴシック" pitchFamily="-1" charset="-128"/>
              </a:rPr>
              <a:t>to </a:t>
            </a:r>
            <a:r>
              <a:rPr lang="en-US" sz="3200" i="1" dirty="0">
                <a:ea typeface="ＭＳ Ｐゴシック" pitchFamily="-1" charset="-128"/>
                <a:cs typeface="ＭＳ Ｐゴシック" pitchFamily="-1" charset="-128"/>
              </a:rPr>
              <a:t>v</a:t>
            </a:r>
            <a:endParaRPr lang="en-US" sz="3200" dirty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Forwarding table entry at </a:t>
            </a:r>
            <a:r>
              <a:rPr lang="en-US" sz="2700" i="1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</a:p>
          <a:p>
            <a:pPr>
              <a:spcAft>
                <a:spcPts val="1800"/>
              </a:spcAft>
              <a:buFont typeface="Arial" pitchFamily="-1" charset="0"/>
              <a:buNone/>
            </a:pP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		(Y)  (</a:t>
            </a:r>
            <a:r>
              <a:rPr lang="en-US" sz="2700" dirty="0" err="1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t,x</a:t>
            </a: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)      (M) (t, s)</a:t>
            </a:r>
          </a:p>
          <a:p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Distance from </a:t>
            </a:r>
            <a:r>
              <a:rPr lang="en-US" sz="2700" i="1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 to </a:t>
            </a:r>
            <a:r>
              <a:rPr lang="en-US" sz="2700" i="1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v</a:t>
            </a:r>
            <a:endParaRPr lang="en-US" sz="2700" dirty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spcAft>
                <a:spcPts val="1800"/>
              </a:spcAft>
              <a:buFont typeface="Arial" pitchFamily="-1" charset="0"/>
              <a:buNone/>
            </a:pP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	  (Y) 6    (M) 7   (C) 8    (A) 9</a:t>
            </a:r>
          </a:p>
          <a:p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Rounds to find shortest path</a:t>
            </a:r>
          </a:p>
          <a:p>
            <a:pPr>
              <a:buFont typeface="Arial" pitchFamily="-1" charset="0"/>
              <a:buNone/>
            </a:pPr>
            <a:r>
              <a:rPr lang="en-US" sz="27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      (Y) 5    (M) 6    (C) 7    (A) 8</a:t>
            </a:r>
          </a:p>
        </p:txBody>
      </p:sp>
      <p:sp>
        <p:nvSpPr>
          <p:cNvPr id="47108" name="Oval 5"/>
          <p:cNvSpPr>
            <a:spLocks noChangeArrowheads="1"/>
          </p:cNvSpPr>
          <p:nvPr/>
        </p:nvSpPr>
        <p:spPr bwMode="auto">
          <a:xfrm>
            <a:off x="623888" y="2770188"/>
            <a:ext cx="287337" cy="25241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9" name="Oval 6"/>
          <p:cNvSpPr>
            <a:spLocks noChangeArrowheads="1"/>
          </p:cNvSpPr>
          <p:nvPr/>
        </p:nvSpPr>
        <p:spPr bwMode="auto">
          <a:xfrm>
            <a:off x="1485900" y="3441700"/>
            <a:ext cx="287338" cy="25241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0" name="Oval 9"/>
          <p:cNvSpPr>
            <a:spLocks noChangeArrowheads="1"/>
          </p:cNvSpPr>
          <p:nvPr/>
        </p:nvSpPr>
        <p:spPr bwMode="auto">
          <a:xfrm>
            <a:off x="3209925" y="3441700"/>
            <a:ext cx="287338" cy="252413"/>
          </a:xfrm>
          <a:prstGeom prst="ellipse">
            <a:avLst/>
          </a:prstGeom>
          <a:solidFill>
            <a:srgbClr val="FF0000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1" name="Line 13"/>
          <p:cNvSpPr>
            <a:spLocks noChangeShapeType="1"/>
          </p:cNvSpPr>
          <p:nvPr/>
        </p:nvSpPr>
        <p:spPr bwMode="auto">
          <a:xfrm flipV="1">
            <a:off x="911225" y="2349500"/>
            <a:ext cx="669925" cy="5048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2" name="Line 14"/>
          <p:cNvSpPr>
            <a:spLocks noChangeShapeType="1"/>
          </p:cNvSpPr>
          <p:nvPr/>
        </p:nvSpPr>
        <p:spPr bwMode="auto">
          <a:xfrm>
            <a:off x="855663" y="3009900"/>
            <a:ext cx="623887" cy="531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3" name="Line 15"/>
          <p:cNvSpPr>
            <a:spLocks noChangeShapeType="1"/>
          </p:cNvSpPr>
          <p:nvPr/>
        </p:nvSpPr>
        <p:spPr bwMode="auto">
          <a:xfrm>
            <a:off x="1820863" y="2363788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4" name="Line 16"/>
          <p:cNvSpPr>
            <a:spLocks noChangeShapeType="1"/>
          </p:cNvSpPr>
          <p:nvPr/>
        </p:nvSpPr>
        <p:spPr bwMode="auto">
          <a:xfrm>
            <a:off x="1725613" y="3609975"/>
            <a:ext cx="717550" cy="4206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5" name="Line 17"/>
          <p:cNvSpPr>
            <a:spLocks noChangeShapeType="1"/>
          </p:cNvSpPr>
          <p:nvPr/>
        </p:nvSpPr>
        <p:spPr bwMode="auto">
          <a:xfrm flipV="1">
            <a:off x="1757363" y="3063875"/>
            <a:ext cx="638175" cy="4206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6" name="Line 18"/>
          <p:cNvSpPr>
            <a:spLocks noChangeShapeType="1"/>
          </p:cNvSpPr>
          <p:nvPr/>
        </p:nvSpPr>
        <p:spPr bwMode="auto">
          <a:xfrm>
            <a:off x="2587625" y="3078163"/>
            <a:ext cx="654050" cy="3921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7" name="Line 19"/>
          <p:cNvSpPr>
            <a:spLocks noChangeShapeType="1"/>
          </p:cNvSpPr>
          <p:nvPr/>
        </p:nvSpPr>
        <p:spPr bwMode="auto">
          <a:xfrm flipV="1">
            <a:off x="2682875" y="3652838"/>
            <a:ext cx="59055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8" name="Line 20"/>
          <p:cNvSpPr>
            <a:spLocks noChangeShapeType="1"/>
          </p:cNvSpPr>
          <p:nvPr/>
        </p:nvSpPr>
        <p:spPr bwMode="auto">
          <a:xfrm flipV="1">
            <a:off x="2635250" y="2895600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9" name="Line 21"/>
          <p:cNvSpPr>
            <a:spLocks noChangeShapeType="1"/>
          </p:cNvSpPr>
          <p:nvPr/>
        </p:nvSpPr>
        <p:spPr bwMode="auto">
          <a:xfrm>
            <a:off x="1836738" y="2293938"/>
            <a:ext cx="1373187" cy="142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0" name="Line 22"/>
          <p:cNvSpPr>
            <a:spLocks noChangeShapeType="1"/>
          </p:cNvSpPr>
          <p:nvPr/>
        </p:nvSpPr>
        <p:spPr bwMode="auto">
          <a:xfrm>
            <a:off x="3481388" y="2392363"/>
            <a:ext cx="766762" cy="4191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21" name="Text Box 23"/>
          <p:cNvSpPr txBox="1">
            <a:spLocks noChangeArrowheads="1"/>
          </p:cNvSpPr>
          <p:nvPr/>
        </p:nvSpPr>
        <p:spPr bwMode="auto">
          <a:xfrm>
            <a:off x="954088" y="2128838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4</a:t>
            </a:r>
          </a:p>
        </p:txBody>
      </p:sp>
      <p:sp>
        <p:nvSpPr>
          <p:cNvPr id="47122" name="Text Box 24"/>
          <p:cNvSpPr txBox="1">
            <a:spLocks noChangeArrowheads="1"/>
          </p:cNvSpPr>
          <p:nvPr/>
        </p:nvSpPr>
        <p:spPr bwMode="auto">
          <a:xfrm>
            <a:off x="2311400" y="177958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7123" name="Text Box 25"/>
          <p:cNvSpPr txBox="1">
            <a:spLocks noChangeArrowheads="1"/>
          </p:cNvSpPr>
          <p:nvPr/>
        </p:nvSpPr>
        <p:spPr bwMode="auto">
          <a:xfrm>
            <a:off x="1066800" y="280193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3</a:t>
            </a:r>
          </a:p>
        </p:txBody>
      </p:sp>
      <p:sp>
        <p:nvSpPr>
          <p:cNvPr id="47124" name="Text Box 26"/>
          <p:cNvSpPr txBox="1">
            <a:spLocks noChangeArrowheads="1"/>
          </p:cNvSpPr>
          <p:nvPr/>
        </p:nvSpPr>
        <p:spPr bwMode="auto">
          <a:xfrm>
            <a:off x="2071688" y="2227263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4</a:t>
            </a:r>
          </a:p>
        </p:txBody>
      </p:sp>
      <p:sp>
        <p:nvSpPr>
          <p:cNvPr id="47125" name="Text Box 27"/>
          <p:cNvSpPr txBox="1">
            <a:spLocks noChangeArrowheads="1"/>
          </p:cNvSpPr>
          <p:nvPr/>
        </p:nvSpPr>
        <p:spPr bwMode="auto">
          <a:xfrm>
            <a:off x="1768475" y="287178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7126" name="Text Box 28"/>
          <p:cNvSpPr txBox="1">
            <a:spLocks noChangeArrowheads="1"/>
          </p:cNvSpPr>
          <p:nvPr/>
        </p:nvSpPr>
        <p:spPr bwMode="auto">
          <a:xfrm>
            <a:off x="3046413" y="2465388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7127" name="Text Box 29"/>
          <p:cNvSpPr txBox="1">
            <a:spLocks noChangeArrowheads="1"/>
          </p:cNvSpPr>
          <p:nvPr/>
        </p:nvSpPr>
        <p:spPr bwMode="auto">
          <a:xfrm>
            <a:off x="3748088" y="2058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7128" name="Text Box 30"/>
          <p:cNvSpPr txBox="1">
            <a:spLocks noChangeArrowheads="1"/>
          </p:cNvSpPr>
          <p:nvPr/>
        </p:nvSpPr>
        <p:spPr bwMode="auto">
          <a:xfrm>
            <a:off x="1720850" y="3684588"/>
            <a:ext cx="33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1</a:t>
            </a:r>
          </a:p>
        </p:txBody>
      </p:sp>
      <p:sp>
        <p:nvSpPr>
          <p:cNvPr id="47129" name="Text Box 31"/>
          <p:cNvSpPr txBox="1">
            <a:spLocks noChangeArrowheads="1"/>
          </p:cNvSpPr>
          <p:nvPr/>
        </p:nvSpPr>
        <p:spPr bwMode="auto">
          <a:xfrm>
            <a:off x="2570163" y="3144838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5</a:t>
            </a:r>
          </a:p>
        </p:txBody>
      </p:sp>
      <p:sp>
        <p:nvSpPr>
          <p:cNvPr id="47130" name="Text Box 32"/>
          <p:cNvSpPr txBox="1">
            <a:spLocks noChangeArrowheads="1"/>
          </p:cNvSpPr>
          <p:nvPr/>
        </p:nvSpPr>
        <p:spPr bwMode="auto">
          <a:xfrm>
            <a:off x="2967038" y="3711575"/>
            <a:ext cx="33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0">
                <a:latin typeface="Times New Roman" pitchFamily="-1" charset="0"/>
              </a:rPr>
              <a:t>2</a:t>
            </a:r>
          </a:p>
        </p:txBody>
      </p:sp>
      <p:sp>
        <p:nvSpPr>
          <p:cNvPr id="47131" name="Text Box 33"/>
          <p:cNvSpPr txBox="1">
            <a:spLocks noChangeArrowheads="1"/>
          </p:cNvSpPr>
          <p:nvPr/>
        </p:nvSpPr>
        <p:spPr bwMode="auto">
          <a:xfrm>
            <a:off x="228600" y="2663825"/>
            <a:ext cx="33972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u</a:t>
            </a:r>
          </a:p>
        </p:txBody>
      </p:sp>
      <p:sp>
        <p:nvSpPr>
          <p:cNvPr id="47132" name="Text Box 34"/>
          <p:cNvSpPr txBox="1">
            <a:spLocks noChangeArrowheads="1"/>
          </p:cNvSpPr>
          <p:nvPr/>
        </p:nvSpPr>
        <p:spPr bwMode="auto">
          <a:xfrm>
            <a:off x="1425575" y="1685925"/>
            <a:ext cx="403225" cy="523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v</a:t>
            </a:r>
          </a:p>
        </p:txBody>
      </p:sp>
      <p:sp>
        <p:nvSpPr>
          <p:cNvPr id="47133" name="Text Box 35"/>
          <p:cNvSpPr txBox="1">
            <a:spLocks noChangeArrowheads="1"/>
          </p:cNvSpPr>
          <p:nvPr/>
        </p:nvSpPr>
        <p:spPr bwMode="auto">
          <a:xfrm>
            <a:off x="1425575" y="3662363"/>
            <a:ext cx="3889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w</a:t>
            </a:r>
          </a:p>
        </p:txBody>
      </p:sp>
      <p:sp>
        <p:nvSpPr>
          <p:cNvPr id="47134" name="Text Box 37"/>
          <p:cNvSpPr txBox="1">
            <a:spLocks noChangeArrowheads="1"/>
          </p:cNvSpPr>
          <p:nvPr/>
        </p:nvSpPr>
        <p:spPr bwMode="auto">
          <a:xfrm>
            <a:off x="2400300" y="2497138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47135" name="Text Box 38"/>
          <p:cNvSpPr txBox="1">
            <a:spLocks noChangeArrowheads="1"/>
          </p:cNvSpPr>
          <p:nvPr/>
        </p:nvSpPr>
        <p:spPr bwMode="auto">
          <a:xfrm>
            <a:off x="3208338" y="1804988"/>
            <a:ext cx="32067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47136" name="Text Box 39"/>
          <p:cNvSpPr txBox="1">
            <a:spLocks noChangeArrowheads="1"/>
          </p:cNvSpPr>
          <p:nvPr/>
        </p:nvSpPr>
        <p:spPr bwMode="auto">
          <a:xfrm>
            <a:off x="4483100" y="2651125"/>
            <a:ext cx="3111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z</a:t>
            </a:r>
          </a:p>
        </p:txBody>
      </p:sp>
      <p:sp>
        <p:nvSpPr>
          <p:cNvPr id="47137" name="Text Box 40"/>
          <p:cNvSpPr txBox="1">
            <a:spLocks noChangeArrowheads="1"/>
          </p:cNvSpPr>
          <p:nvPr/>
        </p:nvSpPr>
        <p:spPr bwMode="auto">
          <a:xfrm>
            <a:off x="2649538" y="4008438"/>
            <a:ext cx="325437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47138" name="Text Box 41"/>
          <p:cNvSpPr txBox="1">
            <a:spLocks noChangeArrowheads="1"/>
          </p:cNvSpPr>
          <p:nvPr/>
        </p:nvSpPr>
        <p:spPr bwMode="auto">
          <a:xfrm>
            <a:off x="3476625" y="3341688"/>
            <a:ext cx="401638" cy="523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47139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/>
            <a:fld id="{492A365E-5CD0-BB45-8FDA-1FE34168F649}" type="slidenum">
              <a:rPr lang="en-US" sz="1200">
                <a:solidFill>
                  <a:srgbClr val="898989"/>
                </a:solidFill>
              </a:rPr>
              <a:pPr algn="r"/>
              <a:t>39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47140" name="Oval 7"/>
          <p:cNvSpPr>
            <a:spLocks noChangeArrowheads="1"/>
          </p:cNvSpPr>
          <p:nvPr/>
        </p:nvSpPr>
        <p:spPr bwMode="auto">
          <a:xfrm>
            <a:off x="1581150" y="2182813"/>
            <a:ext cx="287338" cy="250825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1" name="Oval 8"/>
          <p:cNvSpPr>
            <a:spLocks noChangeArrowheads="1"/>
          </p:cNvSpPr>
          <p:nvPr/>
        </p:nvSpPr>
        <p:spPr bwMode="auto">
          <a:xfrm>
            <a:off x="2347913" y="2854325"/>
            <a:ext cx="287337" cy="252413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2" name="Oval 10"/>
          <p:cNvSpPr>
            <a:spLocks noChangeArrowheads="1"/>
          </p:cNvSpPr>
          <p:nvPr/>
        </p:nvSpPr>
        <p:spPr bwMode="auto">
          <a:xfrm>
            <a:off x="3209925" y="2182813"/>
            <a:ext cx="287338" cy="250825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3" name="Oval 11"/>
          <p:cNvSpPr>
            <a:spLocks noChangeArrowheads="1"/>
          </p:cNvSpPr>
          <p:nvPr/>
        </p:nvSpPr>
        <p:spPr bwMode="auto">
          <a:xfrm>
            <a:off x="2443163" y="3946525"/>
            <a:ext cx="287337" cy="252413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44" name="Oval 12"/>
          <p:cNvSpPr>
            <a:spLocks noChangeArrowheads="1"/>
          </p:cNvSpPr>
          <p:nvPr/>
        </p:nvSpPr>
        <p:spPr bwMode="auto">
          <a:xfrm>
            <a:off x="4167188" y="2770188"/>
            <a:ext cx="287337" cy="252412"/>
          </a:xfrm>
          <a:prstGeom prst="ellipse">
            <a:avLst/>
          </a:prstGeom>
          <a:solidFill>
            <a:schemeClr val="accent1"/>
          </a:solidFill>
          <a:ln w="3175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4ABEBC-54EE-584A-8220-3B77681CF64E}"/>
              </a:ext>
            </a:extLst>
          </p:cNvPr>
          <p:cNvSpPr/>
          <p:nvPr/>
        </p:nvSpPr>
        <p:spPr>
          <a:xfrm>
            <a:off x="6498467" y="2480734"/>
            <a:ext cx="1376363" cy="625733"/>
          </a:xfrm>
          <a:prstGeom prst="rect">
            <a:avLst/>
          </a:prstGeom>
          <a:noFill/>
          <a:ln w="635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A055240-2C12-1C41-A6B9-FD02DCD76646}"/>
              </a:ext>
            </a:extLst>
          </p:cNvPr>
          <p:cNvSpPr/>
          <p:nvPr/>
        </p:nvSpPr>
        <p:spPr>
          <a:xfrm>
            <a:off x="5867113" y="3706557"/>
            <a:ext cx="1085998" cy="625733"/>
          </a:xfrm>
          <a:prstGeom prst="rect">
            <a:avLst/>
          </a:prstGeom>
          <a:noFill/>
          <a:ln w="635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4AAC368-DBAA-F746-A558-605F7959657B}"/>
              </a:ext>
            </a:extLst>
          </p:cNvPr>
          <p:cNvSpPr/>
          <p:nvPr/>
        </p:nvSpPr>
        <p:spPr>
          <a:xfrm>
            <a:off x="4806163" y="4932380"/>
            <a:ext cx="2146947" cy="625733"/>
          </a:xfrm>
          <a:prstGeom prst="rect">
            <a:avLst/>
          </a:prstGeom>
          <a:noFill/>
          <a:ln w="635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7CD653-0608-C640-9638-C6F23424F015}"/>
              </a:ext>
            </a:extLst>
          </p:cNvPr>
          <p:cNvSpPr txBox="1"/>
          <p:nvPr/>
        </p:nvSpPr>
        <p:spPr>
          <a:xfrm>
            <a:off x="2812256" y="5733300"/>
            <a:ext cx="5849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Rounds:  Add s (distance 2), w (distance 3), x (distance 4), z (distance 5), </a:t>
            </a:r>
            <a:r>
              <a:rPr lang="en-US" b="0" dirty="0" err="1">
                <a:latin typeface="Calibri" panose="020F0502020204030204" pitchFamily="34" charset="0"/>
                <a:cs typeface="Calibri" panose="020F0502020204030204" pitchFamily="34" charset="0"/>
              </a:rPr>
              <a:t>equi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-distance to u or y (distance 6) </a:t>
            </a:r>
          </a:p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So could be 5 (via y) or 6 (via u then y) </a:t>
            </a:r>
          </a:p>
        </p:txBody>
      </p:sp>
    </p:spTree>
    <p:extLst>
      <p:ext uri="{BB962C8B-B14F-4D97-AF65-F5344CB8AC3E}">
        <p14:creationId xmlns:p14="http://schemas.microsoft.com/office/powerpoint/2010/main" val="2074620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F8BDD982-3C07-2340-95D1-12E91C7B5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Two Types of Topology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525AE-1E20-7E48-A601-BA620A6B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Planned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Maintenance: shut down a node or link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Energy savings: shut down a node or link </a:t>
            </a:r>
          </a:p>
          <a:p>
            <a:pPr lvl="1">
              <a:spcAft>
                <a:spcPts val="24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Traffic engineering: change routing configuration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Unplanned Failures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Fiber cut,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faulty equipment,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power outage,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software bugs, …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D14F8D0-5370-5049-B0D3-EDBFB07938A5}"/>
              </a:ext>
            </a:extLst>
          </p:cNvPr>
          <p:cNvCxnSpPr>
            <a:cxnSpLocks noChangeShapeType="1"/>
            <a:stCxn id="7" idx="7"/>
            <a:endCxn id="5" idx="2"/>
          </p:cNvCxnSpPr>
          <p:nvPr/>
        </p:nvCxnSpPr>
        <p:spPr bwMode="auto">
          <a:xfrm rot="5400000" flipH="1" flipV="1">
            <a:off x="4738687" y="4251671"/>
            <a:ext cx="557213" cy="633412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1B83E61-4F4F-5944-BB4E-945A657D1EAA}"/>
              </a:ext>
            </a:extLst>
          </p:cNvPr>
          <p:cNvCxnSpPr>
            <a:cxnSpLocks noChangeShapeType="1"/>
            <a:stCxn id="7" idx="5"/>
            <a:endCxn id="6" idx="2"/>
          </p:cNvCxnSpPr>
          <p:nvPr/>
        </p:nvCxnSpPr>
        <p:spPr bwMode="auto">
          <a:xfrm rot="16200000" flipH="1">
            <a:off x="5062538" y="4970808"/>
            <a:ext cx="595312" cy="1319212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 type="triangle" w="lg" len="lg"/>
            <a:tailEnd type="non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99C81B5-7324-234D-8D67-CA3A41561E2C}"/>
              </a:ext>
            </a:extLst>
          </p:cNvPr>
          <p:cNvCxnSpPr>
            <a:cxnSpLocks noChangeShapeType="1"/>
            <a:stCxn id="6" idx="6"/>
            <a:endCxn id="9" idx="3"/>
          </p:cNvCxnSpPr>
          <p:nvPr/>
        </p:nvCxnSpPr>
        <p:spPr bwMode="auto">
          <a:xfrm flipV="1">
            <a:off x="6705600" y="5332758"/>
            <a:ext cx="1471613" cy="595312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 type="triangle" w="lg" len="lg"/>
            <a:tailEnd type="non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B898F9C-D05D-414D-8D7E-BFEF074A5F3D}"/>
              </a:ext>
            </a:extLst>
          </p:cNvPr>
          <p:cNvCxnSpPr>
            <a:cxnSpLocks noChangeShapeType="1"/>
            <a:stCxn id="5" idx="6"/>
            <a:endCxn id="8" idx="2"/>
          </p:cNvCxnSpPr>
          <p:nvPr/>
        </p:nvCxnSpPr>
        <p:spPr bwMode="auto">
          <a:xfrm>
            <a:off x="6019800" y="4289770"/>
            <a:ext cx="838200" cy="0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705EEB3-3904-2447-AC57-FBA3E321EE83}"/>
              </a:ext>
            </a:extLst>
          </p:cNvPr>
          <p:cNvCxnSpPr>
            <a:cxnSpLocks noChangeShapeType="1"/>
            <a:stCxn id="8" idx="6"/>
            <a:endCxn id="9" idx="1"/>
          </p:cNvCxnSpPr>
          <p:nvPr/>
        </p:nvCxnSpPr>
        <p:spPr bwMode="auto">
          <a:xfrm>
            <a:off x="7543800" y="4289770"/>
            <a:ext cx="633413" cy="557213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2" name="Slide Number Placeholder 3">
            <a:extLst>
              <a:ext uri="{FF2B5EF4-FFF2-40B4-BE49-F238E27FC236}">
                <a16:creationId xmlns:a16="http://schemas.microsoft.com/office/drawing/2014/main" id="{4D77E115-2BC3-B94C-8D96-494AAA13F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BDD59A4-905E-674A-BCB9-65535496D6F8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A1F8F92-1517-7642-A324-7D94734BC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946870"/>
            <a:ext cx="685800" cy="68580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F6109AD-5C4A-574D-AD05-1B46BA735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585170"/>
            <a:ext cx="685800" cy="68580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5C8DDC3-CED6-3F4C-8131-4AC8F01E5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746970"/>
            <a:ext cx="685800" cy="68580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E06246F-F056-5443-8775-F60F05D93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946870"/>
            <a:ext cx="685800" cy="68580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25A990F-C9ED-4545-8D9B-6FA51E5D5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746970"/>
            <a:ext cx="685800" cy="68580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5">
            <a:extLst>
              <a:ext uri="{FF2B5EF4-FFF2-40B4-BE49-F238E27FC236}">
                <a16:creationId xmlns:a16="http://schemas.microsoft.com/office/drawing/2014/main" id="{0E560FC9-9A23-974A-BCA1-0E5010B33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D26EEF0-00BB-EE49-B758-941358349677}" type="slidenum">
              <a:rPr lang="en-US" altLang="en-US" sz="1200">
                <a:solidFill>
                  <a:schemeClr val="folHlink"/>
                </a:solidFill>
                <a:latin typeface="Arial" panose="020B0604020202020204" pitchFamily="34" charset="0"/>
              </a:rPr>
              <a:pPr eaLnBrk="1" hangingPunct="1"/>
              <a:t>40</a:t>
            </a:fld>
            <a:endParaRPr lang="en-US" altLang="en-US" sz="1200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BF4860DD-6864-D24F-A1C4-2287B9941F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Additive Increase/Decrease</a:t>
            </a: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67AAD0FC-DAFA-7741-BE0D-931EED9B4CC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98130" y="1561363"/>
            <a:ext cx="0" cy="394150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/>
          </a:p>
        </p:txBody>
      </p:sp>
      <p:sp>
        <p:nvSpPr>
          <p:cNvPr id="16390" name="Line 6">
            <a:extLst>
              <a:ext uri="{FF2B5EF4-FFF2-40B4-BE49-F238E27FC236}">
                <a16:creationId xmlns:a16="http://schemas.microsoft.com/office/drawing/2014/main" id="{BB6974A3-3D3A-564D-823A-3B40FBE316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9790" y="5483261"/>
            <a:ext cx="4596940" cy="349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/>
          </a:p>
        </p:txBody>
      </p:sp>
      <p:sp>
        <p:nvSpPr>
          <p:cNvPr id="432135" name="Line 7">
            <a:extLst>
              <a:ext uri="{FF2B5EF4-FFF2-40B4-BE49-F238E27FC236}">
                <a16:creationId xmlns:a16="http://schemas.microsoft.com/office/drawing/2014/main" id="{67892D4E-0912-474E-8C48-00CE3DB7FF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121408"/>
            <a:ext cx="3383280" cy="338328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/>
          </a:p>
        </p:txBody>
      </p:sp>
      <p:sp>
        <p:nvSpPr>
          <p:cNvPr id="432136" name="Line 8">
            <a:extLst>
              <a:ext uri="{FF2B5EF4-FFF2-40B4-BE49-F238E27FC236}">
                <a16:creationId xmlns:a16="http://schemas.microsoft.com/office/drawing/2014/main" id="{66FE9C1C-29EB-C243-8FC9-4D88CA3AD5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74331" y="2202135"/>
            <a:ext cx="3200400" cy="3200400"/>
          </a:xfrm>
          <a:prstGeom prst="lin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/>
          </a:p>
        </p:txBody>
      </p:sp>
      <p:sp>
        <p:nvSpPr>
          <p:cNvPr id="432137" name="Text Box 9">
            <a:extLst>
              <a:ext uri="{FF2B5EF4-FFF2-40B4-BE49-F238E27FC236}">
                <a16:creationId xmlns:a16="http://schemas.microsoft.com/office/drawing/2014/main" id="{D055B780-A12A-8441-895D-990945B55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9792" y="4420808"/>
            <a:ext cx="1336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Efficiency Line</a:t>
            </a:r>
            <a:endParaRPr lang="en-US" altLang="en-US" sz="1800" baseline="-25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0C1C5D3C-6F14-EF46-8CE1-B384966DB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5721" y="5810110"/>
            <a:ext cx="2667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User 1</a:t>
            </a:r>
            <a:r>
              <a:rPr lang="ja-JP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1800" b="1" dirty="0">
                <a:solidFill>
                  <a:srgbClr val="000000"/>
                </a:solidFill>
                <a:latin typeface="Arial" panose="020B0604020202020204" pitchFamily="34" charset="0"/>
              </a:rPr>
              <a:t>s Allocation </a:t>
            </a:r>
            <a:r>
              <a:rPr lang="en-US" altLang="ja-JP" sz="1800" b="1" i="1" dirty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ja-JP" sz="1800" b="1" i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en-US" altLang="en-US" sz="1800" b="1" i="1" baseline="-25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2210C92F-ADB6-3D40-A577-98885AF44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31" y="3467405"/>
            <a:ext cx="16103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User 2</a:t>
            </a:r>
            <a:r>
              <a:rPr lang="ja-JP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1800" b="1" dirty="0">
                <a:solidFill>
                  <a:srgbClr val="000000"/>
                </a:solidFill>
                <a:latin typeface="Arial" panose="020B0604020202020204" pitchFamily="34" charset="0"/>
              </a:rPr>
              <a:t>s Allocation </a:t>
            </a:r>
            <a:r>
              <a:rPr lang="en-US" altLang="ja-JP" sz="1800" b="1" i="1" dirty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ja-JP" sz="1800" b="1" i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en-US" altLang="en-US" sz="1800" b="1" i="1" baseline="-25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2294597E-F3A6-4C4A-8902-E09C832CE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1485" y="1588263"/>
            <a:ext cx="130788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Fairness Line </a:t>
            </a:r>
          </a:p>
          <a:p>
            <a:pPr eaLnBrk="1" hangingPunct="1"/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18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= x</a:t>
            </a:r>
            <a:r>
              <a:rPr lang="en-US" altLang="en-US" sz="18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63EA42D-7D30-DA4B-A782-F11C6A82A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9910" y="2151647"/>
            <a:ext cx="6848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AIAD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8DD24C8-B858-C149-83DD-76BFDE6927E1}"/>
              </a:ext>
            </a:extLst>
          </p:cNvPr>
          <p:cNvCxnSpPr>
            <a:cxnSpLocks/>
          </p:cNvCxnSpPr>
          <p:nvPr/>
        </p:nvCxnSpPr>
        <p:spPr>
          <a:xfrm>
            <a:off x="3458105" y="3060571"/>
            <a:ext cx="0" cy="2440152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D436829-B07D-9A4A-8B9E-AD96F9F614AD}"/>
              </a:ext>
            </a:extLst>
          </p:cNvPr>
          <p:cNvCxnSpPr>
            <a:cxnSpLocks/>
            <a:stCxn id="28" idx="6"/>
          </p:cNvCxnSpPr>
          <p:nvPr/>
        </p:nvCxnSpPr>
        <p:spPr>
          <a:xfrm flipH="1">
            <a:off x="2509790" y="3060571"/>
            <a:ext cx="960120" cy="914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Line 8">
            <a:extLst>
              <a:ext uri="{FF2B5EF4-FFF2-40B4-BE49-F238E27FC236}">
                <a16:creationId xmlns:a16="http://schemas.microsoft.com/office/drawing/2014/main" id="{7054A7BB-13BB-874D-8B8B-183A62409F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9850" y="2576546"/>
            <a:ext cx="960120" cy="96012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5CF6918-57A6-CB44-AF58-1F0B3C8AD311}"/>
              </a:ext>
            </a:extLst>
          </p:cNvPr>
          <p:cNvSpPr/>
          <p:nvPr/>
        </p:nvSpPr>
        <p:spPr>
          <a:xfrm>
            <a:off x="3381295" y="2983456"/>
            <a:ext cx="153620" cy="15423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964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5">
            <a:extLst>
              <a:ext uri="{FF2B5EF4-FFF2-40B4-BE49-F238E27FC236}">
                <a16:creationId xmlns:a16="http://schemas.microsoft.com/office/drawing/2014/main" id="{0E560FC9-9A23-974A-BCA1-0E5010B33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D26EEF0-00BB-EE49-B758-941358349677}" type="slidenum">
              <a:rPr lang="en-US" altLang="en-US" sz="1200">
                <a:solidFill>
                  <a:schemeClr val="folHlink"/>
                </a:solidFill>
                <a:latin typeface="Arial" panose="020B0604020202020204" pitchFamily="34" charset="0"/>
              </a:rPr>
              <a:pPr eaLnBrk="1" hangingPunct="1"/>
              <a:t>41</a:t>
            </a:fld>
            <a:endParaRPr lang="en-US" altLang="en-US" sz="1200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BF4860DD-6864-D24F-A1C4-2287B9941F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Multiplicative Increase/Decrease</a:t>
            </a: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67AAD0FC-DAFA-7741-BE0D-931EED9B4CC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98130" y="1561363"/>
            <a:ext cx="0" cy="394150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/>
          </a:p>
        </p:txBody>
      </p:sp>
      <p:sp>
        <p:nvSpPr>
          <p:cNvPr id="16390" name="Line 6">
            <a:extLst>
              <a:ext uri="{FF2B5EF4-FFF2-40B4-BE49-F238E27FC236}">
                <a16:creationId xmlns:a16="http://schemas.microsoft.com/office/drawing/2014/main" id="{BB6974A3-3D3A-564D-823A-3B40FBE316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9790" y="5483261"/>
            <a:ext cx="4596940" cy="349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/>
          </a:p>
        </p:txBody>
      </p:sp>
      <p:sp>
        <p:nvSpPr>
          <p:cNvPr id="432135" name="Line 7">
            <a:extLst>
              <a:ext uri="{FF2B5EF4-FFF2-40B4-BE49-F238E27FC236}">
                <a16:creationId xmlns:a16="http://schemas.microsoft.com/office/drawing/2014/main" id="{67892D4E-0912-474E-8C48-00CE3DB7FF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121408"/>
            <a:ext cx="3383280" cy="338328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/>
          </a:p>
        </p:txBody>
      </p:sp>
      <p:sp>
        <p:nvSpPr>
          <p:cNvPr id="432136" name="Line 8">
            <a:extLst>
              <a:ext uri="{FF2B5EF4-FFF2-40B4-BE49-F238E27FC236}">
                <a16:creationId xmlns:a16="http://schemas.microsoft.com/office/drawing/2014/main" id="{66FE9C1C-29EB-C243-8FC9-4D88CA3AD5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74331" y="2202135"/>
            <a:ext cx="3200400" cy="3200400"/>
          </a:xfrm>
          <a:prstGeom prst="lin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/>
          </a:p>
        </p:txBody>
      </p:sp>
      <p:sp>
        <p:nvSpPr>
          <p:cNvPr id="432137" name="Text Box 9">
            <a:extLst>
              <a:ext uri="{FF2B5EF4-FFF2-40B4-BE49-F238E27FC236}">
                <a16:creationId xmlns:a16="http://schemas.microsoft.com/office/drawing/2014/main" id="{D055B780-A12A-8441-895D-990945B55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9792" y="4420808"/>
            <a:ext cx="1336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Efficiency Line</a:t>
            </a:r>
            <a:endParaRPr lang="en-US" altLang="en-US" sz="1800" baseline="-25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0C1C5D3C-6F14-EF46-8CE1-B384966DB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5721" y="5810110"/>
            <a:ext cx="2667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User 1</a:t>
            </a:r>
            <a:r>
              <a:rPr lang="ja-JP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1800" b="1" dirty="0">
                <a:solidFill>
                  <a:srgbClr val="000000"/>
                </a:solidFill>
                <a:latin typeface="Arial" panose="020B0604020202020204" pitchFamily="34" charset="0"/>
              </a:rPr>
              <a:t>s Allocation </a:t>
            </a:r>
            <a:r>
              <a:rPr lang="en-US" altLang="ja-JP" sz="1800" b="1" i="1" dirty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ja-JP" sz="1800" b="1" i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en-US" altLang="en-US" sz="1800" b="1" i="1" baseline="-25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2210C92F-ADB6-3D40-A577-98885AF44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31" y="3467405"/>
            <a:ext cx="16103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User 2</a:t>
            </a:r>
            <a:r>
              <a:rPr lang="ja-JP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1800" b="1" dirty="0">
                <a:solidFill>
                  <a:srgbClr val="000000"/>
                </a:solidFill>
                <a:latin typeface="Arial" panose="020B0604020202020204" pitchFamily="34" charset="0"/>
              </a:rPr>
              <a:t>s Allocation </a:t>
            </a:r>
            <a:r>
              <a:rPr lang="en-US" altLang="ja-JP" sz="1800" b="1" i="1" dirty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ja-JP" sz="1800" b="1" i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en-US" altLang="en-US" sz="1800" b="1" i="1" baseline="-25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2294597E-F3A6-4C4A-8902-E09C832CE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1485" y="1588263"/>
            <a:ext cx="130788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Fairness Line </a:t>
            </a:r>
          </a:p>
          <a:p>
            <a:pPr eaLnBrk="1" hangingPunct="1"/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18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= x</a:t>
            </a:r>
            <a:r>
              <a:rPr lang="en-US" altLang="en-US" sz="18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63EA42D-7D30-DA4B-A782-F11C6A82A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6230" y="1913257"/>
            <a:ext cx="7328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MIMD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D436829-B07D-9A4A-8B9E-AD96F9F614AD}"/>
              </a:ext>
            </a:extLst>
          </p:cNvPr>
          <p:cNvCxnSpPr>
            <a:cxnSpLocks/>
            <a:stCxn id="17" idx="0"/>
            <a:endCxn id="16389" idx="0"/>
          </p:cNvCxnSpPr>
          <p:nvPr/>
        </p:nvCxnSpPr>
        <p:spPr>
          <a:xfrm flipH="1">
            <a:off x="2498130" y="2459962"/>
            <a:ext cx="1190555" cy="3042908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Line 8">
            <a:extLst>
              <a:ext uri="{FF2B5EF4-FFF2-40B4-BE49-F238E27FC236}">
                <a16:creationId xmlns:a16="http://schemas.microsoft.com/office/drawing/2014/main" id="{7054A7BB-13BB-874D-8B8B-183A62409F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89419" y="2459962"/>
            <a:ext cx="499266" cy="127627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3DB6FD3-F6DC-7D4A-82B4-4BD92F875B83}"/>
              </a:ext>
            </a:extLst>
          </p:cNvPr>
          <p:cNvSpPr/>
          <p:nvPr/>
        </p:nvSpPr>
        <p:spPr>
          <a:xfrm>
            <a:off x="3381295" y="2983456"/>
            <a:ext cx="153620" cy="15423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142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5">
            <a:extLst>
              <a:ext uri="{FF2B5EF4-FFF2-40B4-BE49-F238E27FC236}">
                <a16:creationId xmlns:a16="http://schemas.microsoft.com/office/drawing/2014/main" id="{0E560FC9-9A23-974A-BCA1-0E5010B33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D26EEF0-00BB-EE49-B758-941358349677}" type="slidenum">
              <a:rPr lang="en-US" altLang="en-US" sz="1200">
                <a:solidFill>
                  <a:schemeClr val="folHlink"/>
                </a:solidFill>
                <a:latin typeface="Arial" panose="020B0604020202020204" pitchFamily="34" charset="0"/>
              </a:rPr>
              <a:pPr eaLnBrk="1" hangingPunct="1"/>
              <a:t>42</a:t>
            </a:fld>
            <a:endParaRPr lang="en-US" altLang="en-US" sz="1200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BF4860DD-6864-D24F-A1C4-2287B9941F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3800" dirty="0">
                <a:ea typeface="ＭＳ Ｐゴシック" panose="020B0600070205080204" pitchFamily="34" charset="-128"/>
              </a:rPr>
              <a:t>Additive Increase / Multiplicative Decrease</a:t>
            </a: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67AAD0FC-DAFA-7741-BE0D-931EED9B4CC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98130" y="1561363"/>
            <a:ext cx="0" cy="394150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/>
          </a:p>
        </p:txBody>
      </p:sp>
      <p:sp>
        <p:nvSpPr>
          <p:cNvPr id="16390" name="Line 6">
            <a:extLst>
              <a:ext uri="{FF2B5EF4-FFF2-40B4-BE49-F238E27FC236}">
                <a16:creationId xmlns:a16="http://schemas.microsoft.com/office/drawing/2014/main" id="{BB6974A3-3D3A-564D-823A-3B40FBE316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9790" y="5483261"/>
            <a:ext cx="4596940" cy="349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/>
          </a:p>
        </p:txBody>
      </p:sp>
      <p:sp>
        <p:nvSpPr>
          <p:cNvPr id="432135" name="Line 7">
            <a:extLst>
              <a:ext uri="{FF2B5EF4-FFF2-40B4-BE49-F238E27FC236}">
                <a16:creationId xmlns:a16="http://schemas.microsoft.com/office/drawing/2014/main" id="{67892D4E-0912-474E-8C48-00CE3DB7FF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121408"/>
            <a:ext cx="3383280" cy="338328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/>
          </a:p>
        </p:txBody>
      </p:sp>
      <p:sp>
        <p:nvSpPr>
          <p:cNvPr id="432136" name="Line 8">
            <a:extLst>
              <a:ext uri="{FF2B5EF4-FFF2-40B4-BE49-F238E27FC236}">
                <a16:creationId xmlns:a16="http://schemas.microsoft.com/office/drawing/2014/main" id="{66FE9C1C-29EB-C243-8FC9-4D88CA3AD5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74331" y="2202135"/>
            <a:ext cx="3200400" cy="3200400"/>
          </a:xfrm>
          <a:prstGeom prst="line">
            <a:avLst/>
          </a:prstGeom>
          <a:noFill/>
          <a:ln w="38100" cap="rnd">
            <a:solidFill>
              <a:schemeClr val="folHlink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/>
          </a:p>
        </p:txBody>
      </p:sp>
      <p:sp>
        <p:nvSpPr>
          <p:cNvPr id="432137" name="Text Box 9">
            <a:extLst>
              <a:ext uri="{FF2B5EF4-FFF2-40B4-BE49-F238E27FC236}">
                <a16:creationId xmlns:a16="http://schemas.microsoft.com/office/drawing/2014/main" id="{D055B780-A12A-8441-895D-990945B55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9792" y="4420808"/>
            <a:ext cx="1336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Efficiency Line</a:t>
            </a:r>
            <a:endParaRPr lang="en-US" altLang="en-US" sz="1800" baseline="-25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0C1C5D3C-6F14-EF46-8CE1-B384966DB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5721" y="5810110"/>
            <a:ext cx="2667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User 1</a:t>
            </a:r>
            <a:r>
              <a:rPr lang="ja-JP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1800" b="1" dirty="0">
                <a:solidFill>
                  <a:srgbClr val="000000"/>
                </a:solidFill>
                <a:latin typeface="Arial" panose="020B0604020202020204" pitchFamily="34" charset="0"/>
              </a:rPr>
              <a:t>s Allocation </a:t>
            </a:r>
            <a:r>
              <a:rPr lang="en-US" altLang="ja-JP" sz="1800" b="1" i="1" dirty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ja-JP" sz="1800" b="1" i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en-US" altLang="en-US" sz="1800" b="1" i="1" baseline="-25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2210C92F-ADB6-3D40-A577-98885AF44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31" y="3467405"/>
            <a:ext cx="16103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User 2</a:t>
            </a:r>
            <a:r>
              <a:rPr lang="ja-JP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1800" b="1" dirty="0">
                <a:solidFill>
                  <a:srgbClr val="000000"/>
                </a:solidFill>
                <a:latin typeface="Arial" panose="020B0604020202020204" pitchFamily="34" charset="0"/>
              </a:rPr>
              <a:t>s Allocation </a:t>
            </a:r>
            <a:r>
              <a:rPr lang="en-US" altLang="ja-JP" sz="1800" b="1" i="1" dirty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ja-JP" sz="1800" b="1" i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en-US" altLang="en-US" sz="1800" b="1" i="1" baseline="-25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2294597E-F3A6-4C4A-8902-E09C832CE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1485" y="1588263"/>
            <a:ext cx="130788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Fairness Line </a:t>
            </a:r>
          </a:p>
          <a:p>
            <a:pPr eaLnBrk="1" hangingPunct="1"/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18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= x</a:t>
            </a:r>
            <a:r>
              <a:rPr lang="en-US" altLang="en-US" sz="1800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63EA42D-7D30-DA4B-A782-F11C6A82A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8253" y="1913257"/>
            <a:ext cx="7088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AIMD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D436829-B07D-9A4A-8B9E-AD96F9F614AD}"/>
              </a:ext>
            </a:extLst>
          </p:cNvPr>
          <p:cNvCxnSpPr>
            <a:cxnSpLocks/>
            <a:stCxn id="17" idx="0"/>
            <a:endCxn id="16389" idx="0"/>
          </p:cNvCxnSpPr>
          <p:nvPr/>
        </p:nvCxnSpPr>
        <p:spPr>
          <a:xfrm flipH="1">
            <a:off x="2498130" y="2845762"/>
            <a:ext cx="1036785" cy="2657108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Line 8">
            <a:extLst>
              <a:ext uri="{FF2B5EF4-FFF2-40B4-BE49-F238E27FC236}">
                <a16:creationId xmlns:a16="http://schemas.microsoft.com/office/drawing/2014/main" id="{7054A7BB-13BB-874D-8B8B-183A62409F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89419" y="2845762"/>
            <a:ext cx="345496" cy="89047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3DB6FD3-F6DC-7D4A-82B4-4BD92F875B83}"/>
              </a:ext>
            </a:extLst>
          </p:cNvPr>
          <p:cNvSpPr/>
          <p:nvPr/>
        </p:nvSpPr>
        <p:spPr>
          <a:xfrm>
            <a:off x="3381295" y="2983456"/>
            <a:ext cx="153620" cy="15423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6D71911-8B55-C548-AC1C-E83D78799260}"/>
              </a:ext>
            </a:extLst>
          </p:cNvPr>
          <p:cNvCxnSpPr>
            <a:cxnSpLocks/>
            <a:stCxn id="23" idx="0"/>
          </p:cNvCxnSpPr>
          <p:nvPr/>
        </p:nvCxnSpPr>
        <p:spPr>
          <a:xfrm flipH="1">
            <a:off x="2549479" y="3137686"/>
            <a:ext cx="1289164" cy="2259476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Line 8">
            <a:extLst>
              <a:ext uri="{FF2B5EF4-FFF2-40B4-BE49-F238E27FC236}">
                <a16:creationId xmlns:a16="http://schemas.microsoft.com/office/drawing/2014/main" id="{A97404BF-7E58-0541-807E-6EC2802223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89419" y="3137686"/>
            <a:ext cx="649224" cy="1152144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B2B9CF7-17C3-B44B-A43C-AF7B7B005DB1}"/>
              </a:ext>
            </a:extLst>
          </p:cNvPr>
          <p:cNvCxnSpPr>
            <a:cxnSpLocks/>
            <a:stCxn id="25" idx="0"/>
            <a:endCxn id="16389" idx="0"/>
          </p:cNvCxnSpPr>
          <p:nvPr/>
        </p:nvCxnSpPr>
        <p:spPr>
          <a:xfrm flipH="1">
            <a:off x="2498130" y="3364998"/>
            <a:ext cx="1651415" cy="2137872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Line 8">
            <a:extLst>
              <a:ext uri="{FF2B5EF4-FFF2-40B4-BE49-F238E27FC236}">
                <a16:creationId xmlns:a16="http://schemas.microsoft.com/office/drawing/2014/main" id="{A7ECE467-AE56-544F-83F1-847EEF4ACF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97341" y="3364998"/>
            <a:ext cx="952204" cy="121615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Line 8">
            <a:extLst>
              <a:ext uri="{FF2B5EF4-FFF2-40B4-BE49-F238E27FC236}">
                <a16:creationId xmlns:a16="http://schemas.microsoft.com/office/drawing/2014/main" id="{E114CADC-5E69-174C-9406-548F2E0080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18670" y="3121760"/>
            <a:ext cx="594360" cy="59436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" name="Line 8">
            <a:extLst>
              <a:ext uri="{FF2B5EF4-FFF2-40B4-BE49-F238E27FC236}">
                <a16:creationId xmlns:a16="http://schemas.microsoft.com/office/drawing/2014/main" id="{AE2287E2-DEA3-824C-8DEA-4B8390A84C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89420" y="3390595"/>
            <a:ext cx="914400" cy="914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Line 8">
            <a:extLst>
              <a:ext uri="{FF2B5EF4-FFF2-40B4-BE49-F238E27FC236}">
                <a16:creationId xmlns:a16="http://schemas.microsoft.com/office/drawing/2014/main" id="{C2A1C705-61F6-3144-9DFD-0021EF8D0D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35138" y="3666750"/>
            <a:ext cx="914400" cy="914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65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EC55D42-F645-4643-B712-1F66DCDBAC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Detecting Topology Changes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EA2B962-35C0-DA40-8FCD-309274118C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Beaconing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Periodic “hello” messages in both directions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Detect a failure after a few missed “hellos”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pPr lvl="1">
              <a:buFont typeface="Arial" panose="020B0604020202020204" pitchFamily="34" charset="0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Performance trade-offs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Detection delay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Overhead on link bandwidth and CPU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Likelihood of false detection</a:t>
            </a:r>
          </a:p>
        </p:txBody>
      </p:sp>
      <p:grpSp>
        <p:nvGrpSpPr>
          <p:cNvPr id="23556" name="Group 4">
            <a:extLst>
              <a:ext uri="{FF2B5EF4-FFF2-40B4-BE49-F238E27FC236}">
                <a16:creationId xmlns:a16="http://schemas.microsoft.com/office/drawing/2014/main" id="{DF51BA9B-45C5-1347-90D6-AA2AC625DE2C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3124200"/>
            <a:ext cx="844550" cy="612775"/>
            <a:chOff x="3120" y="2880"/>
            <a:chExt cx="144" cy="96"/>
          </a:xfrm>
        </p:grpSpPr>
        <p:sp>
          <p:nvSpPr>
            <p:cNvPr id="23586" name="Oval 5">
              <a:extLst>
                <a:ext uri="{FF2B5EF4-FFF2-40B4-BE49-F238E27FC236}">
                  <a16:creationId xmlns:a16="http://schemas.microsoft.com/office/drawing/2014/main" id="{5D861257-C7CE-3447-8A3A-708E679B1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7" name="Rectangle 6">
              <a:extLst>
                <a:ext uri="{FF2B5EF4-FFF2-40B4-BE49-F238E27FC236}">
                  <a16:creationId xmlns:a16="http://schemas.microsoft.com/office/drawing/2014/main" id="{D5E648C9-E97C-1F4B-AD03-8094C07303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8" name="Rectangle 7">
              <a:extLst>
                <a:ext uri="{FF2B5EF4-FFF2-40B4-BE49-F238E27FC236}">
                  <a16:creationId xmlns:a16="http://schemas.microsoft.com/office/drawing/2014/main" id="{81895078-683C-204A-BC4C-7A041336FF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9" name="Oval 8">
              <a:extLst>
                <a:ext uri="{FF2B5EF4-FFF2-40B4-BE49-F238E27FC236}">
                  <a16:creationId xmlns:a16="http://schemas.microsoft.com/office/drawing/2014/main" id="{F897DCA4-D70E-2443-A5AE-68EA65F63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3590" name="Group 9">
              <a:extLst>
                <a:ext uri="{FF2B5EF4-FFF2-40B4-BE49-F238E27FC236}">
                  <a16:creationId xmlns:a16="http://schemas.microsoft.com/office/drawing/2014/main" id="{DBBA570A-A95F-0B4C-B1ED-458DF2D723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23593" name="Group 10">
                <a:extLst>
                  <a:ext uri="{FF2B5EF4-FFF2-40B4-BE49-F238E27FC236}">
                    <a16:creationId xmlns:a16="http://schemas.microsoft.com/office/drawing/2014/main" id="{EBB21632-E3DF-AE46-BF97-2B94669FA3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23603" name="Freeform 11">
                  <a:extLst>
                    <a:ext uri="{FF2B5EF4-FFF2-40B4-BE49-F238E27FC236}">
                      <a16:creationId xmlns:a16="http://schemas.microsoft.com/office/drawing/2014/main" id="{0B1FE689-90F1-B949-BD35-4B849F3097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4 h 148"/>
                    <a:gd name="T2" fmla="*/ 2 w 479"/>
                    <a:gd name="T3" fmla="*/ 5 h 148"/>
                    <a:gd name="T4" fmla="*/ 6 w 479"/>
                    <a:gd name="T5" fmla="*/ 2 h 148"/>
                    <a:gd name="T6" fmla="*/ 8 w 479"/>
                    <a:gd name="T7" fmla="*/ 3 h 148"/>
                    <a:gd name="T8" fmla="*/ 7 w 479"/>
                    <a:gd name="T9" fmla="*/ 0 h 148"/>
                    <a:gd name="T10" fmla="*/ 2 w 479"/>
                    <a:gd name="T11" fmla="*/ 0 h 148"/>
                    <a:gd name="T12" fmla="*/ 4 w 479"/>
                    <a:gd name="T13" fmla="*/ 1 h 148"/>
                    <a:gd name="T14" fmla="*/ 0 w 479"/>
                    <a:gd name="T15" fmla="*/ 4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4" name="Freeform 12">
                  <a:extLst>
                    <a:ext uri="{FF2B5EF4-FFF2-40B4-BE49-F238E27FC236}">
                      <a16:creationId xmlns:a16="http://schemas.microsoft.com/office/drawing/2014/main" id="{570AC4A4-FF69-844B-AE7A-01015EF0FC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4 h 148"/>
                    <a:gd name="T2" fmla="*/ 2 w 479"/>
                    <a:gd name="T3" fmla="*/ 5 h 148"/>
                    <a:gd name="T4" fmla="*/ 6 w 479"/>
                    <a:gd name="T5" fmla="*/ 2 h 148"/>
                    <a:gd name="T6" fmla="*/ 8 w 479"/>
                    <a:gd name="T7" fmla="*/ 3 h 148"/>
                    <a:gd name="T8" fmla="*/ 7 w 479"/>
                    <a:gd name="T9" fmla="*/ 0 h 148"/>
                    <a:gd name="T10" fmla="*/ 2 w 479"/>
                    <a:gd name="T11" fmla="*/ 0 h 148"/>
                    <a:gd name="T12" fmla="*/ 4 w 479"/>
                    <a:gd name="T13" fmla="*/ 1 h 148"/>
                    <a:gd name="T14" fmla="*/ 0 w 479"/>
                    <a:gd name="T15" fmla="*/ 4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5" name="Freeform 13">
                  <a:extLst>
                    <a:ext uri="{FF2B5EF4-FFF2-40B4-BE49-F238E27FC236}">
                      <a16:creationId xmlns:a16="http://schemas.microsoft.com/office/drawing/2014/main" id="{C718F5A7-29F8-D246-B5AF-EE60C0A051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8 w 480"/>
                    <a:gd name="T1" fmla="*/ 1 h 158"/>
                    <a:gd name="T2" fmla="*/ 6 w 480"/>
                    <a:gd name="T3" fmla="*/ 0 h 158"/>
                    <a:gd name="T4" fmla="*/ 2 w 480"/>
                    <a:gd name="T5" fmla="*/ 4 h 158"/>
                    <a:gd name="T6" fmla="*/ 0 w 480"/>
                    <a:gd name="T7" fmla="*/ 2 h 158"/>
                    <a:gd name="T8" fmla="*/ 1 w 480"/>
                    <a:gd name="T9" fmla="*/ 6 h 158"/>
                    <a:gd name="T10" fmla="*/ 6 w 480"/>
                    <a:gd name="T11" fmla="*/ 6 h 158"/>
                    <a:gd name="T12" fmla="*/ 4 w 480"/>
                    <a:gd name="T13" fmla="*/ 4 h 158"/>
                    <a:gd name="T14" fmla="*/ 8 w 480"/>
                    <a:gd name="T15" fmla="*/ 1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6" name="Freeform 14">
                  <a:extLst>
                    <a:ext uri="{FF2B5EF4-FFF2-40B4-BE49-F238E27FC236}">
                      <a16:creationId xmlns:a16="http://schemas.microsoft.com/office/drawing/2014/main" id="{5212BB59-28EF-CB4E-A4E8-C9CAC1C141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8 w 480"/>
                    <a:gd name="T1" fmla="*/ 1 h 158"/>
                    <a:gd name="T2" fmla="*/ 6 w 480"/>
                    <a:gd name="T3" fmla="*/ 0 h 158"/>
                    <a:gd name="T4" fmla="*/ 2 w 480"/>
                    <a:gd name="T5" fmla="*/ 4 h 158"/>
                    <a:gd name="T6" fmla="*/ 0 w 480"/>
                    <a:gd name="T7" fmla="*/ 2 h 158"/>
                    <a:gd name="T8" fmla="*/ 1 w 480"/>
                    <a:gd name="T9" fmla="*/ 6 h 158"/>
                    <a:gd name="T10" fmla="*/ 6 w 480"/>
                    <a:gd name="T11" fmla="*/ 6 h 158"/>
                    <a:gd name="T12" fmla="*/ 4 w 480"/>
                    <a:gd name="T13" fmla="*/ 4 h 158"/>
                    <a:gd name="T14" fmla="*/ 8 w 480"/>
                    <a:gd name="T15" fmla="*/ 1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7" name="Freeform 15">
                  <a:extLst>
                    <a:ext uri="{FF2B5EF4-FFF2-40B4-BE49-F238E27FC236}">
                      <a16:creationId xmlns:a16="http://schemas.microsoft.com/office/drawing/2014/main" id="{AB53129B-917C-B144-BB5D-332B7786A6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1 h 149"/>
                    <a:gd name="T2" fmla="*/ 2 w 479"/>
                    <a:gd name="T3" fmla="*/ 0 h 149"/>
                    <a:gd name="T4" fmla="*/ 6 w 479"/>
                    <a:gd name="T5" fmla="*/ 3 h 149"/>
                    <a:gd name="T6" fmla="*/ 8 w 479"/>
                    <a:gd name="T7" fmla="*/ 2 h 149"/>
                    <a:gd name="T8" fmla="*/ 7 w 479"/>
                    <a:gd name="T9" fmla="*/ 6 h 149"/>
                    <a:gd name="T10" fmla="*/ 2 w 479"/>
                    <a:gd name="T11" fmla="*/ 6 h 149"/>
                    <a:gd name="T12" fmla="*/ 4 w 479"/>
                    <a:gd name="T13" fmla="*/ 5 h 149"/>
                    <a:gd name="T14" fmla="*/ 0 w 479"/>
                    <a:gd name="T15" fmla="*/ 1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8" name="Freeform 16">
                  <a:extLst>
                    <a:ext uri="{FF2B5EF4-FFF2-40B4-BE49-F238E27FC236}">
                      <a16:creationId xmlns:a16="http://schemas.microsoft.com/office/drawing/2014/main" id="{3F0F812A-8AAD-DB47-9961-1F34AE355F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1 h 149"/>
                    <a:gd name="T2" fmla="*/ 2 w 479"/>
                    <a:gd name="T3" fmla="*/ 0 h 149"/>
                    <a:gd name="T4" fmla="*/ 6 w 479"/>
                    <a:gd name="T5" fmla="*/ 3 h 149"/>
                    <a:gd name="T6" fmla="*/ 8 w 479"/>
                    <a:gd name="T7" fmla="*/ 2 h 149"/>
                    <a:gd name="T8" fmla="*/ 7 w 479"/>
                    <a:gd name="T9" fmla="*/ 6 h 149"/>
                    <a:gd name="T10" fmla="*/ 2 w 479"/>
                    <a:gd name="T11" fmla="*/ 6 h 149"/>
                    <a:gd name="T12" fmla="*/ 4 w 479"/>
                    <a:gd name="T13" fmla="*/ 5 h 149"/>
                    <a:gd name="T14" fmla="*/ 0 w 479"/>
                    <a:gd name="T15" fmla="*/ 1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9" name="Freeform 17">
                  <a:extLst>
                    <a:ext uri="{FF2B5EF4-FFF2-40B4-BE49-F238E27FC236}">
                      <a16:creationId xmlns:a16="http://schemas.microsoft.com/office/drawing/2014/main" id="{E64421A3-EAB8-6242-A391-50BD1C73D8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7 w 478"/>
                    <a:gd name="T1" fmla="*/ 4 h 148"/>
                    <a:gd name="T2" fmla="*/ 6 w 478"/>
                    <a:gd name="T3" fmla="*/ 6 h 148"/>
                    <a:gd name="T4" fmla="*/ 2 w 478"/>
                    <a:gd name="T5" fmla="*/ 2 h 148"/>
                    <a:gd name="T6" fmla="*/ 0 w 478"/>
                    <a:gd name="T7" fmla="*/ 3 h 148"/>
                    <a:gd name="T8" fmla="*/ 1 w 478"/>
                    <a:gd name="T9" fmla="*/ 0 h 148"/>
                    <a:gd name="T10" fmla="*/ 6 w 478"/>
                    <a:gd name="T11" fmla="*/ 0 h 148"/>
                    <a:gd name="T12" fmla="*/ 4 w 478"/>
                    <a:gd name="T13" fmla="*/ 1 h 148"/>
                    <a:gd name="T14" fmla="*/ 7 w 478"/>
                    <a:gd name="T15" fmla="*/ 4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10" name="Freeform 18">
                  <a:extLst>
                    <a:ext uri="{FF2B5EF4-FFF2-40B4-BE49-F238E27FC236}">
                      <a16:creationId xmlns:a16="http://schemas.microsoft.com/office/drawing/2014/main" id="{220BEB4D-F2EF-7046-B286-9984245161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7 w 478"/>
                    <a:gd name="T1" fmla="*/ 4 h 148"/>
                    <a:gd name="T2" fmla="*/ 6 w 478"/>
                    <a:gd name="T3" fmla="*/ 6 h 148"/>
                    <a:gd name="T4" fmla="*/ 2 w 478"/>
                    <a:gd name="T5" fmla="*/ 2 h 148"/>
                    <a:gd name="T6" fmla="*/ 0 w 478"/>
                    <a:gd name="T7" fmla="*/ 3 h 148"/>
                    <a:gd name="T8" fmla="*/ 1 w 478"/>
                    <a:gd name="T9" fmla="*/ 0 h 148"/>
                    <a:gd name="T10" fmla="*/ 6 w 478"/>
                    <a:gd name="T11" fmla="*/ 0 h 148"/>
                    <a:gd name="T12" fmla="*/ 4 w 478"/>
                    <a:gd name="T13" fmla="*/ 1 h 148"/>
                    <a:gd name="T14" fmla="*/ 7 w 478"/>
                    <a:gd name="T15" fmla="*/ 4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23594" name="Group 19">
                <a:extLst>
                  <a:ext uri="{FF2B5EF4-FFF2-40B4-BE49-F238E27FC236}">
                    <a16:creationId xmlns:a16="http://schemas.microsoft.com/office/drawing/2014/main" id="{E95B8331-1C49-7B47-A5CD-E16A316B5BF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23595" name="Freeform 20">
                  <a:extLst>
                    <a:ext uri="{FF2B5EF4-FFF2-40B4-BE49-F238E27FC236}">
                      <a16:creationId xmlns:a16="http://schemas.microsoft.com/office/drawing/2014/main" id="{7D3F2EC2-7ACD-3A41-BF0D-26F8761E7D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4 h 149"/>
                    <a:gd name="T2" fmla="*/ 2 w 479"/>
                    <a:gd name="T3" fmla="*/ 5 h 149"/>
                    <a:gd name="T4" fmla="*/ 6 w 479"/>
                    <a:gd name="T5" fmla="*/ 2 h 149"/>
                    <a:gd name="T6" fmla="*/ 8 w 479"/>
                    <a:gd name="T7" fmla="*/ 3 h 149"/>
                    <a:gd name="T8" fmla="*/ 7 w 479"/>
                    <a:gd name="T9" fmla="*/ 0 h 149"/>
                    <a:gd name="T10" fmla="*/ 2 w 479"/>
                    <a:gd name="T11" fmla="*/ 0 h 149"/>
                    <a:gd name="T12" fmla="*/ 4 w 479"/>
                    <a:gd name="T13" fmla="*/ 1 h 149"/>
                    <a:gd name="T14" fmla="*/ 0 w 479"/>
                    <a:gd name="T15" fmla="*/ 4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96" name="Freeform 21">
                  <a:extLst>
                    <a:ext uri="{FF2B5EF4-FFF2-40B4-BE49-F238E27FC236}">
                      <a16:creationId xmlns:a16="http://schemas.microsoft.com/office/drawing/2014/main" id="{D97B78A9-326C-F24D-9945-B4D04F55D8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4 h 149"/>
                    <a:gd name="T2" fmla="*/ 2 w 479"/>
                    <a:gd name="T3" fmla="*/ 5 h 149"/>
                    <a:gd name="T4" fmla="*/ 6 w 479"/>
                    <a:gd name="T5" fmla="*/ 2 h 149"/>
                    <a:gd name="T6" fmla="*/ 8 w 479"/>
                    <a:gd name="T7" fmla="*/ 3 h 149"/>
                    <a:gd name="T8" fmla="*/ 7 w 479"/>
                    <a:gd name="T9" fmla="*/ 0 h 149"/>
                    <a:gd name="T10" fmla="*/ 2 w 479"/>
                    <a:gd name="T11" fmla="*/ 0 h 149"/>
                    <a:gd name="T12" fmla="*/ 4 w 479"/>
                    <a:gd name="T13" fmla="*/ 1 h 149"/>
                    <a:gd name="T14" fmla="*/ 0 w 479"/>
                    <a:gd name="T15" fmla="*/ 4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97" name="Freeform 22">
                  <a:extLst>
                    <a:ext uri="{FF2B5EF4-FFF2-40B4-BE49-F238E27FC236}">
                      <a16:creationId xmlns:a16="http://schemas.microsoft.com/office/drawing/2014/main" id="{7F9919F1-5A1E-DF43-893A-ECDA5BFA9F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8 w 480"/>
                    <a:gd name="T1" fmla="*/ 1 h 156"/>
                    <a:gd name="T2" fmla="*/ 6 w 480"/>
                    <a:gd name="T3" fmla="*/ 0 h 156"/>
                    <a:gd name="T4" fmla="*/ 2 w 480"/>
                    <a:gd name="T5" fmla="*/ 4 h 156"/>
                    <a:gd name="T6" fmla="*/ 0 w 480"/>
                    <a:gd name="T7" fmla="*/ 2 h 156"/>
                    <a:gd name="T8" fmla="*/ 1 w 480"/>
                    <a:gd name="T9" fmla="*/ 6 h 156"/>
                    <a:gd name="T10" fmla="*/ 6 w 480"/>
                    <a:gd name="T11" fmla="*/ 6 h 156"/>
                    <a:gd name="T12" fmla="*/ 4 w 480"/>
                    <a:gd name="T13" fmla="*/ 5 h 156"/>
                    <a:gd name="T14" fmla="*/ 8 w 480"/>
                    <a:gd name="T15" fmla="*/ 1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98" name="Freeform 23">
                  <a:extLst>
                    <a:ext uri="{FF2B5EF4-FFF2-40B4-BE49-F238E27FC236}">
                      <a16:creationId xmlns:a16="http://schemas.microsoft.com/office/drawing/2014/main" id="{773CA5BB-C5E6-1E46-ADEA-F33EA7C2AA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8 w 480"/>
                    <a:gd name="T1" fmla="*/ 1 h 156"/>
                    <a:gd name="T2" fmla="*/ 6 w 480"/>
                    <a:gd name="T3" fmla="*/ 0 h 156"/>
                    <a:gd name="T4" fmla="*/ 2 w 480"/>
                    <a:gd name="T5" fmla="*/ 4 h 156"/>
                    <a:gd name="T6" fmla="*/ 0 w 480"/>
                    <a:gd name="T7" fmla="*/ 2 h 156"/>
                    <a:gd name="T8" fmla="*/ 1 w 480"/>
                    <a:gd name="T9" fmla="*/ 6 h 156"/>
                    <a:gd name="T10" fmla="*/ 6 w 480"/>
                    <a:gd name="T11" fmla="*/ 6 h 156"/>
                    <a:gd name="T12" fmla="*/ 4 w 480"/>
                    <a:gd name="T13" fmla="*/ 5 h 156"/>
                    <a:gd name="T14" fmla="*/ 8 w 480"/>
                    <a:gd name="T15" fmla="*/ 1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99" name="Freeform 24">
                  <a:extLst>
                    <a:ext uri="{FF2B5EF4-FFF2-40B4-BE49-F238E27FC236}">
                      <a16:creationId xmlns:a16="http://schemas.microsoft.com/office/drawing/2014/main" id="{A7925587-2A5D-3243-9906-62C6075A31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1 h 148"/>
                    <a:gd name="T2" fmla="*/ 2 w 479"/>
                    <a:gd name="T3" fmla="*/ 0 h 148"/>
                    <a:gd name="T4" fmla="*/ 6 w 479"/>
                    <a:gd name="T5" fmla="*/ 3 h 148"/>
                    <a:gd name="T6" fmla="*/ 8 w 479"/>
                    <a:gd name="T7" fmla="*/ 2 h 148"/>
                    <a:gd name="T8" fmla="*/ 7 w 479"/>
                    <a:gd name="T9" fmla="*/ 5 h 148"/>
                    <a:gd name="T10" fmla="*/ 2 w 479"/>
                    <a:gd name="T11" fmla="*/ 5 h 148"/>
                    <a:gd name="T12" fmla="*/ 4 w 479"/>
                    <a:gd name="T13" fmla="*/ 5 h 148"/>
                    <a:gd name="T14" fmla="*/ 0 w 479"/>
                    <a:gd name="T15" fmla="*/ 1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0" name="Freeform 25">
                  <a:extLst>
                    <a:ext uri="{FF2B5EF4-FFF2-40B4-BE49-F238E27FC236}">
                      <a16:creationId xmlns:a16="http://schemas.microsoft.com/office/drawing/2014/main" id="{1DA15B83-6AFD-E640-8E04-52989559CB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1 h 148"/>
                    <a:gd name="T2" fmla="*/ 2 w 479"/>
                    <a:gd name="T3" fmla="*/ 0 h 148"/>
                    <a:gd name="T4" fmla="*/ 6 w 479"/>
                    <a:gd name="T5" fmla="*/ 3 h 148"/>
                    <a:gd name="T6" fmla="*/ 8 w 479"/>
                    <a:gd name="T7" fmla="*/ 2 h 148"/>
                    <a:gd name="T8" fmla="*/ 7 w 479"/>
                    <a:gd name="T9" fmla="*/ 5 h 148"/>
                    <a:gd name="T10" fmla="*/ 2 w 479"/>
                    <a:gd name="T11" fmla="*/ 5 h 148"/>
                    <a:gd name="T12" fmla="*/ 4 w 479"/>
                    <a:gd name="T13" fmla="*/ 5 h 148"/>
                    <a:gd name="T14" fmla="*/ 0 w 479"/>
                    <a:gd name="T15" fmla="*/ 1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1" name="Freeform 26">
                  <a:extLst>
                    <a:ext uri="{FF2B5EF4-FFF2-40B4-BE49-F238E27FC236}">
                      <a16:creationId xmlns:a16="http://schemas.microsoft.com/office/drawing/2014/main" id="{BF1D5803-6368-CF41-95E1-8D76033530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8 w 478"/>
                    <a:gd name="T1" fmla="*/ 4 h 149"/>
                    <a:gd name="T2" fmla="*/ 6 w 478"/>
                    <a:gd name="T3" fmla="*/ 6 h 149"/>
                    <a:gd name="T4" fmla="*/ 2 w 478"/>
                    <a:gd name="T5" fmla="*/ 2 h 149"/>
                    <a:gd name="T6" fmla="*/ 0 w 478"/>
                    <a:gd name="T7" fmla="*/ 3 h 149"/>
                    <a:gd name="T8" fmla="*/ 1 w 478"/>
                    <a:gd name="T9" fmla="*/ 0 h 149"/>
                    <a:gd name="T10" fmla="*/ 6 w 478"/>
                    <a:gd name="T11" fmla="*/ 0 h 149"/>
                    <a:gd name="T12" fmla="*/ 4 w 478"/>
                    <a:gd name="T13" fmla="*/ 1 h 149"/>
                    <a:gd name="T14" fmla="*/ 8 w 478"/>
                    <a:gd name="T15" fmla="*/ 4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02" name="Freeform 27">
                  <a:extLst>
                    <a:ext uri="{FF2B5EF4-FFF2-40B4-BE49-F238E27FC236}">
                      <a16:creationId xmlns:a16="http://schemas.microsoft.com/office/drawing/2014/main" id="{FC01BC1D-120E-EC47-9870-A54F0B5957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8 w 478"/>
                    <a:gd name="T1" fmla="*/ 4 h 149"/>
                    <a:gd name="T2" fmla="*/ 6 w 478"/>
                    <a:gd name="T3" fmla="*/ 6 h 149"/>
                    <a:gd name="T4" fmla="*/ 2 w 478"/>
                    <a:gd name="T5" fmla="*/ 2 h 149"/>
                    <a:gd name="T6" fmla="*/ 0 w 478"/>
                    <a:gd name="T7" fmla="*/ 3 h 149"/>
                    <a:gd name="T8" fmla="*/ 1 w 478"/>
                    <a:gd name="T9" fmla="*/ 0 h 149"/>
                    <a:gd name="T10" fmla="*/ 6 w 478"/>
                    <a:gd name="T11" fmla="*/ 0 h 149"/>
                    <a:gd name="T12" fmla="*/ 4 w 478"/>
                    <a:gd name="T13" fmla="*/ 1 h 149"/>
                    <a:gd name="T14" fmla="*/ 8 w 478"/>
                    <a:gd name="T15" fmla="*/ 4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23591" name="Line 28">
              <a:extLst>
                <a:ext uri="{FF2B5EF4-FFF2-40B4-BE49-F238E27FC236}">
                  <a16:creationId xmlns:a16="http://schemas.microsoft.com/office/drawing/2014/main" id="{14D81A72-533C-0547-93B6-BC3E24ECE9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2" name="Line 29">
              <a:extLst>
                <a:ext uri="{FF2B5EF4-FFF2-40B4-BE49-F238E27FC236}">
                  <a16:creationId xmlns:a16="http://schemas.microsoft.com/office/drawing/2014/main" id="{8FBB313D-D443-AC45-A974-FD328A35BC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57" name="Group 30">
            <a:extLst>
              <a:ext uri="{FF2B5EF4-FFF2-40B4-BE49-F238E27FC236}">
                <a16:creationId xmlns:a16="http://schemas.microsoft.com/office/drawing/2014/main" id="{DCB50E7F-3023-DC48-8681-B12D1792237A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3124200"/>
            <a:ext cx="844550" cy="612775"/>
            <a:chOff x="3120" y="2880"/>
            <a:chExt cx="144" cy="96"/>
          </a:xfrm>
        </p:grpSpPr>
        <p:sp>
          <p:nvSpPr>
            <p:cNvPr id="23561" name="Oval 31">
              <a:extLst>
                <a:ext uri="{FF2B5EF4-FFF2-40B4-BE49-F238E27FC236}">
                  <a16:creationId xmlns:a16="http://schemas.microsoft.com/office/drawing/2014/main" id="{D2BB5F02-CA45-CD40-9E47-9AC58D528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62" name="Rectangle 32">
              <a:extLst>
                <a:ext uri="{FF2B5EF4-FFF2-40B4-BE49-F238E27FC236}">
                  <a16:creationId xmlns:a16="http://schemas.microsoft.com/office/drawing/2014/main" id="{4C07E08F-D5F8-3B41-9585-740D03E6C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63" name="Rectangle 33">
              <a:extLst>
                <a:ext uri="{FF2B5EF4-FFF2-40B4-BE49-F238E27FC236}">
                  <a16:creationId xmlns:a16="http://schemas.microsoft.com/office/drawing/2014/main" id="{609D5DF1-9F5D-3043-A1B2-E478D17A4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64" name="Oval 34">
              <a:extLst>
                <a:ext uri="{FF2B5EF4-FFF2-40B4-BE49-F238E27FC236}">
                  <a16:creationId xmlns:a16="http://schemas.microsoft.com/office/drawing/2014/main" id="{3507C3D4-6FF0-6445-A01A-4C09B361C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3565" name="Group 35">
              <a:extLst>
                <a:ext uri="{FF2B5EF4-FFF2-40B4-BE49-F238E27FC236}">
                  <a16:creationId xmlns:a16="http://schemas.microsoft.com/office/drawing/2014/main" id="{298CE945-31BE-EB48-B16A-F3A0F0D79A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23568" name="Group 36">
                <a:extLst>
                  <a:ext uri="{FF2B5EF4-FFF2-40B4-BE49-F238E27FC236}">
                    <a16:creationId xmlns:a16="http://schemas.microsoft.com/office/drawing/2014/main" id="{C005966E-E02B-0742-9D9B-ED9819BF23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23578" name="Freeform 37">
                  <a:extLst>
                    <a:ext uri="{FF2B5EF4-FFF2-40B4-BE49-F238E27FC236}">
                      <a16:creationId xmlns:a16="http://schemas.microsoft.com/office/drawing/2014/main" id="{AF427AD8-73C2-034E-836C-86040ED859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4 h 148"/>
                    <a:gd name="T2" fmla="*/ 2 w 479"/>
                    <a:gd name="T3" fmla="*/ 5 h 148"/>
                    <a:gd name="T4" fmla="*/ 6 w 479"/>
                    <a:gd name="T5" fmla="*/ 2 h 148"/>
                    <a:gd name="T6" fmla="*/ 8 w 479"/>
                    <a:gd name="T7" fmla="*/ 3 h 148"/>
                    <a:gd name="T8" fmla="*/ 7 w 479"/>
                    <a:gd name="T9" fmla="*/ 0 h 148"/>
                    <a:gd name="T10" fmla="*/ 2 w 479"/>
                    <a:gd name="T11" fmla="*/ 0 h 148"/>
                    <a:gd name="T12" fmla="*/ 4 w 479"/>
                    <a:gd name="T13" fmla="*/ 1 h 148"/>
                    <a:gd name="T14" fmla="*/ 0 w 479"/>
                    <a:gd name="T15" fmla="*/ 4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79" name="Freeform 38">
                  <a:extLst>
                    <a:ext uri="{FF2B5EF4-FFF2-40B4-BE49-F238E27FC236}">
                      <a16:creationId xmlns:a16="http://schemas.microsoft.com/office/drawing/2014/main" id="{9B430716-3043-034E-9D2D-FE91BC5DCC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4 h 148"/>
                    <a:gd name="T2" fmla="*/ 2 w 479"/>
                    <a:gd name="T3" fmla="*/ 5 h 148"/>
                    <a:gd name="T4" fmla="*/ 6 w 479"/>
                    <a:gd name="T5" fmla="*/ 2 h 148"/>
                    <a:gd name="T6" fmla="*/ 8 w 479"/>
                    <a:gd name="T7" fmla="*/ 3 h 148"/>
                    <a:gd name="T8" fmla="*/ 7 w 479"/>
                    <a:gd name="T9" fmla="*/ 0 h 148"/>
                    <a:gd name="T10" fmla="*/ 2 w 479"/>
                    <a:gd name="T11" fmla="*/ 0 h 148"/>
                    <a:gd name="T12" fmla="*/ 4 w 479"/>
                    <a:gd name="T13" fmla="*/ 1 h 148"/>
                    <a:gd name="T14" fmla="*/ 0 w 479"/>
                    <a:gd name="T15" fmla="*/ 4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80" name="Freeform 39">
                  <a:extLst>
                    <a:ext uri="{FF2B5EF4-FFF2-40B4-BE49-F238E27FC236}">
                      <a16:creationId xmlns:a16="http://schemas.microsoft.com/office/drawing/2014/main" id="{FE2E77F5-7912-1345-984E-46F4F5F773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8 w 480"/>
                    <a:gd name="T1" fmla="*/ 1 h 158"/>
                    <a:gd name="T2" fmla="*/ 6 w 480"/>
                    <a:gd name="T3" fmla="*/ 0 h 158"/>
                    <a:gd name="T4" fmla="*/ 2 w 480"/>
                    <a:gd name="T5" fmla="*/ 4 h 158"/>
                    <a:gd name="T6" fmla="*/ 0 w 480"/>
                    <a:gd name="T7" fmla="*/ 2 h 158"/>
                    <a:gd name="T8" fmla="*/ 1 w 480"/>
                    <a:gd name="T9" fmla="*/ 6 h 158"/>
                    <a:gd name="T10" fmla="*/ 6 w 480"/>
                    <a:gd name="T11" fmla="*/ 6 h 158"/>
                    <a:gd name="T12" fmla="*/ 4 w 480"/>
                    <a:gd name="T13" fmla="*/ 4 h 158"/>
                    <a:gd name="T14" fmla="*/ 8 w 480"/>
                    <a:gd name="T15" fmla="*/ 1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81" name="Freeform 40">
                  <a:extLst>
                    <a:ext uri="{FF2B5EF4-FFF2-40B4-BE49-F238E27FC236}">
                      <a16:creationId xmlns:a16="http://schemas.microsoft.com/office/drawing/2014/main" id="{4131F922-29F8-EA46-8290-BCF82967EE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8 w 480"/>
                    <a:gd name="T1" fmla="*/ 1 h 158"/>
                    <a:gd name="T2" fmla="*/ 6 w 480"/>
                    <a:gd name="T3" fmla="*/ 0 h 158"/>
                    <a:gd name="T4" fmla="*/ 2 w 480"/>
                    <a:gd name="T5" fmla="*/ 4 h 158"/>
                    <a:gd name="T6" fmla="*/ 0 w 480"/>
                    <a:gd name="T7" fmla="*/ 2 h 158"/>
                    <a:gd name="T8" fmla="*/ 1 w 480"/>
                    <a:gd name="T9" fmla="*/ 6 h 158"/>
                    <a:gd name="T10" fmla="*/ 6 w 480"/>
                    <a:gd name="T11" fmla="*/ 6 h 158"/>
                    <a:gd name="T12" fmla="*/ 4 w 480"/>
                    <a:gd name="T13" fmla="*/ 4 h 158"/>
                    <a:gd name="T14" fmla="*/ 8 w 480"/>
                    <a:gd name="T15" fmla="*/ 1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82" name="Freeform 41">
                  <a:extLst>
                    <a:ext uri="{FF2B5EF4-FFF2-40B4-BE49-F238E27FC236}">
                      <a16:creationId xmlns:a16="http://schemas.microsoft.com/office/drawing/2014/main" id="{5A71EA79-B77B-B44B-8CE9-767A2C9DA6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1 h 149"/>
                    <a:gd name="T2" fmla="*/ 2 w 479"/>
                    <a:gd name="T3" fmla="*/ 0 h 149"/>
                    <a:gd name="T4" fmla="*/ 6 w 479"/>
                    <a:gd name="T5" fmla="*/ 3 h 149"/>
                    <a:gd name="T6" fmla="*/ 8 w 479"/>
                    <a:gd name="T7" fmla="*/ 2 h 149"/>
                    <a:gd name="T8" fmla="*/ 7 w 479"/>
                    <a:gd name="T9" fmla="*/ 6 h 149"/>
                    <a:gd name="T10" fmla="*/ 2 w 479"/>
                    <a:gd name="T11" fmla="*/ 6 h 149"/>
                    <a:gd name="T12" fmla="*/ 4 w 479"/>
                    <a:gd name="T13" fmla="*/ 5 h 149"/>
                    <a:gd name="T14" fmla="*/ 0 w 479"/>
                    <a:gd name="T15" fmla="*/ 1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83" name="Freeform 42">
                  <a:extLst>
                    <a:ext uri="{FF2B5EF4-FFF2-40B4-BE49-F238E27FC236}">
                      <a16:creationId xmlns:a16="http://schemas.microsoft.com/office/drawing/2014/main" id="{BB551621-AA9D-1F40-9779-C8FF5F393C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1 h 149"/>
                    <a:gd name="T2" fmla="*/ 2 w 479"/>
                    <a:gd name="T3" fmla="*/ 0 h 149"/>
                    <a:gd name="T4" fmla="*/ 6 w 479"/>
                    <a:gd name="T5" fmla="*/ 3 h 149"/>
                    <a:gd name="T6" fmla="*/ 8 w 479"/>
                    <a:gd name="T7" fmla="*/ 2 h 149"/>
                    <a:gd name="T8" fmla="*/ 7 w 479"/>
                    <a:gd name="T9" fmla="*/ 6 h 149"/>
                    <a:gd name="T10" fmla="*/ 2 w 479"/>
                    <a:gd name="T11" fmla="*/ 6 h 149"/>
                    <a:gd name="T12" fmla="*/ 4 w 479"/>
                    <a:gd name="T13" fmla="*/ 5 h 149"/>
                    <a:gd name="T14" fmla="*/ 0 w 479"/>
                    <a:gd name="T15" fmla="*/ 1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84" name="Freeform 43">
                  <a:extLst>
                    <a:ext uri="{FF2B5EF4-FFF2-40B4-BE49-F238E27FC236}">
                      <a16:creationId xmlns:a16="http://schemas.microsoft.com/office/drawing/2014/main" id="{B500C712-8062-3340-BE90-424E90911C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7 w 478"/>
                    <a:gd name="T1" fmla="*/ 4 h 148"/>
                    <a:gd name="T2" fmla="*/ 6 w 478"/>
                    <a:gd name="T3" fmla="*/ 6 h 148"/>
                    <a:gd name="T4" fmla="*/ 2 w 478"/>
                    <a:gd name="T5" fmla="*/ 2 h 148"/>
                    <a:gd name="T6" fmla="*/ 0 w 478"/>
                    <a:gd name="T7" fmla="*/ 3 h 148"/>
                    <a:gd name="T8" fmla="*/ 1 w 478"/>
                    <a:gd name="T9" fmla="*/ 0 h 148"/>
                    <a:gd name="T10" fmla="*/ 6 w 478"/>
                    <a:gd name="T11" fmla="*/ 0 h 148"/>
                    <a:gd name="T12" fmla="*/ 4 w 478"/>
                    <a:gd name="T13" fmla="*/ 1 h 148"/>
                    <a:gd name="T14" fmla="*/ 7 w 478"/>
                    <a:gd name="T15" fmla="*/ 4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85" name="Freeform 44">
                  <a:extLst>
                    <a:ext uri="{FF2B5EF4-FFF2-40B4-BE49-F238E27FC236}">
                      <a16:creationId xmlns:a16="http://schemas.microsoft.com/office/drawing/2014/main" id="{6031E644-BA74-5642-A682-2205E64E8D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7 w 478"/>
                    <a:gd name="T1" fmla="*/ 4 h 148"/>
                    <a:gd name="T2" fmla="*/ 6 w 478"/>
                    <a:gd name="T3" fmla="*/ 6 h 148"/>
                    <a:gd name="T4" fmla="*/ 2 w 478"/>
                    <a:gd name="T5" fmla="*/ 2 h 148"/>
                    <a:gd name="T6" fmla="*/ 0 w 478"/>
                    <a:gd name="T7" fmla="*/ 3 h 148"/>
                    <a:gd name="T8" fmla="*/ 1 w 478"/>
                    <a:gd name="T9" fmla="*/ 0 h 148"/>
                    <a:gd name="T10" fmla="*/ 6 w 478"/>
                    <a:gd name="T11" fmla="*/ 0 h 148"/>
                    <a:gd name="T12" fmla="*/ 4 w 478"/>
                    <a:gd name="T13" fmla="*/ 1 h 148"/>
                    <a:gd name="T14" fmla="*/ 7 w 478"/>
                    <a:gd name="T15" fmla="*/ 4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23569" name="Group 45">
                <a:extLst>
                  <a:ext uri="{FF2B5EF4-FFF2-40B4-BE49-F238E27FC236}">
                    <a16:creationId xmlns:a16="http://schemas.microsoft.com/office/drawing/2014/main" id="{6474A36C-F8DF-3A42-8EFB-DABFE48824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23570" name="Freeform 46">
                  <a:extLst>
                    <a:ext uri="{FF2B5EF4-FFF2-40B4-BE49-F238E27FC236}">
                      <a16:creationId xmlns:a16="http://schemas.microsoft.com/office/drawing/2014/main" id="{9B515054-9109-794C-897E-6F28EF6730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4 h 149"/>
                    <a:gd name="T2" fmla="*/ 2 w 479"/>
                    <a:gd name="T3" fmla="*/ 5 h 149"/>
                    <a:gd name="T4" fmla="*/ 6 w 479"/>
                    <a:gd name="T5" fmla="*/ 2 h 149"/>
                    <a:gd name="T6" fmla="*/ 8 w 479"/>
                    <a:gd name="T7" fmla="*/ 3 h 149"/>
                    <a:gd name="T8" fmla="*/ 7 w 479"/>
                    <a:gd name="T9" fmla="*/ 0 h 149"/>
                    <a:gd name="T10" fmla="*/ 2 w 479"/>
                    <a:gd name="T11" fmla="*/ 0 h 149"/>
                    <a:gd name="T12" fmla="*/ 4 w 479"/>
                    <a:gd name="T13" fmla="*/ 1 h 149"/>
                    <a:gd name="T14" fmla="*/ 0 w 479"/>
                    <a:gd name="T15" fmla="*/ 4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71" name="Freeform 47">
                  <a:extLst>
                    <a:ext uri="{FF2B5EF4-FFF2-40B4-BE49-F238E27FC236}">
                      <a16:creationId xmlns:a16="http://schemas.microsoft.com/office/drawing/2014/main" id="{5FD7CD0F-2E78-0F4A-8F44-273D988460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4 h 149"/>
                    <a:gd name="T2" fmla="*/ 2 w 479"/>
                    <a:gd name="T3" fmla="*/ 5 h 149"/>
                    <a:gd name="T4" fmla="*/ 6 w 479"/>
                    <a:gd name="T5" fmla="*/ 2 h 149"/>
                    <a:gd name="T6" fmla="*/ 8 w 479"/>
                    <a:gd name="T7" fmla="*/ 3 h 149"/>
                    <a:gd name="T8" fmla="*/ 7 w 479"/>
                    <a:gd name="T9" fmla="*/ 0 h 149"/>
                    <a:gd name="T10" fmla="*/ 2 w 479"/>
                    <a:gd name="T11" fmla="*/ 0 h 149"/>
                    <a:gd name="T12" fmla="*/ 4 w 479"/>
                    <a:gd name="T13" fmla="*/ 1 h 149"/>
                    <a:gd name="T14" fmla="*/ 0 w 479"/>
                    <a:gd name="T15" fmla="*/ 4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72" name="Freeform 48">
                  <a:extLst>
                    <a:ext uri="{FF2B5EF4-FFF2-40B4-BE49-F238E27FC236}">
                      <a16:creationId xmlns:a16="http://schemas.microsoft.com/office/drawing/2014/main" id="{D5F9FB35-6D74-C447-ACD5-D83705163F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8 w 480"/>
                    <a:gd name="T1" fmla="*/ 1 h 156"/>
                    <a:gd name="T2" fmla="*/ 6 w 480"/>
                    <a:gd name="T3" fmla="*/ 0 h 156"/>
                    <a:gd name="T4" fmla="*/ 2 w 480"/>
                    <a:gd name="T5" fmla="*/ 4 h 156"/>
                    <a:gd name="T6" fmla="*/ 0 w 480"/>
                    <a:gd name="T7" fmla="*/ 2 h 156"/>
                    <a:gd name="T8" fmla="*/ 1 w 480"/>
                    <a:gd name="T9" fmla="*/ 6 h 156"/>
                    <a:gd name="T10" fmla="*/ 6 w 480"/>
                    <a:gd name="T11" fmla="*/ 6 h 156"/>
                    <a:gd name="T12" fmla="*/ 4 w 480"/>
                    <a:gd name="T13" fmla="*/ 5 h 156"/>
                    <a:gd name="T14" fmla="*/ 8 w 480"/>
                    <a:gd name="T15" fmla="*/ 1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73" name="Freeform 49">
                  <a:extLst>
                    <a:ext uri="{FF2B5EF4-FFF2-40B4-BE49-F238E27FC236}">
                      <a16:creationId xmlns:a16="http://schemas.microsoft.com/office/drawing/2014/main" id="{746CB063-89FE-9B49-ACF7-61C0E00CC6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8 w 480"/>
                    <a:gd name="T1" fmla="*/ 1 h 156"/>
                    <a:gd name="T2" fmla="*/ 6 w 480"/>
                    <a:gd name="T3" fmla="*/ 0 h 156"/>
                    <a:gd name="T4" fmla="*/ 2 w 480"/>
                    <a:gd name="T5" fmla="*/ 4 h 156"/>
                    <a:gd name="T6" fmla="*/ 0 w 480"/>
                    <a:gd name="T7" fmla="*/ 2 h 156"/>
                    <a:gd name="T8" fmla="*/ 1 w 480"/>
                    <a:gd name="T9" fmla="*/ 6 h 156"/>
                    <a:gd name="T10" fmla="*/ 6 w 480"/>
                    <a:gd name="T11" fmla="*/ 6 h 156"/>
                    <a:gd name="T12" fmla="*/ 4 w 480"/>
                    <a:gd name="T13" fmla="*/ 5 h 156"/>
                    <a:gd name="T14" fmla="*/ 8 w 480"/>
                    <a:gd name="T15" fmla="*/ 1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74" name="Freeform 50">
                  <a:extLst>
                    <a:ext uri="{FF2B5EF4-FFF2-40B4-BE49-F238E27FC236}">
                      <a16:creationId xmlns:a16="http://schemas.microsoft.com/office/drawing/2014/main" id="{307D3553-7396-1B48-ACD1-E4C3D11D39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1 h 148"/>
                    <a:gd name="T2" fmla="*/ 2 w 479"/>
                    <a:gd name="T3" fmla="*/ 0 h 148"/>
                    <a:gd name="T4" fmla="*/ 6 w 479"/>
                    <a:gd name="T5" fmla="*/ 3 h 148"/>
                    <a:gd name="T6" fmla="*/ 8 w 479"/>
                    <a:gd name="T7" fmla="*/ 2 h 148"/>
                    <a:gd name="T8" fmla="*/ 7 w 479"/>
                    <a:gd name="T9" fmla="*/ 5 h 148"/>
                    <a:gd name="T10" fmla="*/ 2 w 479"/>
                    <a:gd name="T11" fmla="*/ 5 h 148"/>
                    <a:gd name="T12" fmla="*/ 4 w 479"/>
                    <a:gd name="T13" fmla="*/ 5 h 148"/>
                    <a:gd name="T14" fmla="*/ 0 w 479"/>
                    <a:gd name="T15" fmla="*/ 1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75" name="Freeform 51">
                  <a:extLst>
                    <a:ext uri="{FF2B5EF4-FFF2-40B4-BE49-F238E27FC236}">
                      <a16:creationId xmlns:a16="http://schemas.microsoft.com/office/drawing/2014/main" id="{9FFBB4A2-8946-434B-B554-E2F29CEDA8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1 h 148"/>
                    <a:gd name="T2" fmla="*/ 2 w 479"/>
                    <a:gd name="T3" fmla="*/ 0 h 148"/>
                    <a:gd name="T4" fmla="*/ 6 w 479"/>
                    <a:gd name="T5" fmla="*/ 3 h 148"/>
                    <a:gd name="T6" fmla="*/ 8 w 479"/>
                    <a:gd name="T7" fmla="*/ 2 h 148"/>
                    <a:gd name="T8" fmla="*/ 7 w 479"/>
                    <a:gd name="T9" fmla="*/ 5 h 148"/>
                    <a:gd name="T10" fmla="*/ 2 w 479"/>
                    <a:gd name="T11" fmla="*/ 5 h 148"/>
                    <a:gd name="T12" fmla="*/ 4 w 479"/>
                    <a:gd name="T13" fmla="*/ 5 h 148"/>
                    <a:gd name="T14" fmla="*/ 0 w 479"/>
                    <a:gd name="T15" fmla="*/ 1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76" name="Freeform 52">
                  <a:extLst>
                    <a:ext uri="{FF2B5EF4-FFF2-40B4-BE49-F238E27FC236}">
                      <a16:creationId xmlns:a16="http://schemas.microsoft.com/office/drawing/2014/main" id="{80C9F5F6-723B-DA4F-9D63-1F35E66350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8 w 478"/>
                    <a:gd name="T1" fmla="*/ 4 h 149"/>
                    <a:gd name="T2" fmla="*/ 6 w 478"/>
                    <a:gd name="T3" fmla="*/ 6 h 149"/>
                    <a:gd name="T4" fmla="*/ 2 w 478"/>
                    <a:gd name="T5" fmla="*/ 2 h 149"/>
                    <a:gd name="T6" fmla="*/ 0 w 478"/>
                    <a:gd name="T7" fmla="*/ 3 h 149"/>
                    <a:gd name="T8" fmla="*/ 1 w 478"/>
                    <a:gd name="T9" fmla="*/ 0 h 149"/>
                    <a:gd name="T10" fmla="*/ 6 w 478"/>
                    <a:gd name="T11" fmla="*/ 0 h 149"/>
                    <a:gd name="T12" fmla="*/ 4 w 478"/>
                    <a:gd name="T13" fmla="*/ 1 h 149"/>
                    <a:gd name="T14" fmla="*/ 8 w 478"/>
                    <a:gd name="T15" fmla="*/ 4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77" name="Freeform 53">
                  <a:extLst>
                    <a:ext uri="{FF2B5EF4-FFF2-40B4-BE49-F238E27FC236}">
                      <a16:creationId xmlns:a16="http://schemas.microsoft.com/office/drawing/2014/main" id="{356FE6FA-9A83-9D4B-9B93-19680C874F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8 w 478"/>
                    <a:gd name="T1" fmla="*/ 4 h 149"/>
                    <a:gd name="T2" fmla="*/ 6 w 478"/>
                    <a:gd name="T3" fmla="*/ 6 h 149"/>
                    <a:gd name="T4" fmla="*/ 2 w 478"/>
                    <a:gd name="T5" fmla="*/ 2 h 149"/>
                    <a:gd name="T6" fmla="*/ 0 w 478"/>
                    <a:gd name="T7" fmla="*/ 3 h 149"/>
                    <a:gd name="T8" fmla="*/ 1 w 478"/>
                    <a:gd name="T9" fmla="*/ 0 h 149"/>
                    <a:gd name="T10" fmla="*/ 6 w 478"/>
                    <a:gd name="T11" fmla="*/ 0 h 149"/>
                    <a:gd name="T12" fmla="*/ 4 w 478"/>
                    <a:gd name="T13" fmla="*/ 1 h 149"/>
                    <a:gd name="T14" fmla="*/ 8 w 478"/>
                    <a:gd name="T15" fmla="*/ 4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23566" name="Line 54">
              <a:extLst>
                <a:ext uri="{FF2B5EF4-FFF2-40B4-BE49-F238E27FC236}">
                  <a16:creationId xmlns:a16="http://schemas.microsoft.com/office/drawing/2014/main" id="{95FF1D48-82BC-CE4C-8CF3-36DF63E3B3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Line 55">
              <a:extLst>
                <a:ext uri="{FF2B5EF4-FFF2-40B4-BE49-F238E27FC236}">
                  <a16:creationId xmlns:a16="http://schemas.microsoft.com/office/drawing/2014/main" id="{F0878AC2-4A9B-FC4D-AFF0-B013594674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8" name="Line 56">
            <a:extLst>
              <a:ext uri="{FF2B5EF4-FFF2-40B4-BE49-F238E27FC236}">
                <a16:creationId xmlns:a16="http://schemas.microsoft.com/office/drawing/2014/main" id="{FE5F8160-3B3E-BD43-905E-625FEBD9D6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6975" y="3503613"/>
            <a:ext cx="12922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Text Box 57">
            <a:extLst>
              <a:ext uri="{FF2B5EF4-FFF2-40B4-BE49-F238E27FC236}">
                <a16:creationId xmlns:a16="http://schemas.microsoft.com/office/drawing/2014/main" id="{E2967776-A6C5-3D4F-B14D-A01D40D3F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8738" y="3032125"/>
            <a:ext cx="1090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“hello”</a:t>
            </a:r>
          </a:p>
        </p:txBody>
      </p:sp>
      <p:sp>
        <p:nvSpPr>
          <p:cNvPr id="23560" name="Slide Number Placeholder 3">
            <a:extLst>
              <a:ext uri="{FF2B5EF4-FFF2-40B4-BE49-F238E27FC236}">
                <a16:creationId xmlns:a16="http://schemas.microsoft.com/office/drawing/2014/main" id="{6A3159AE-A72E-FC42-A189-7433B1924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D8904F8-AFDA-F44B-81F3-7B2BD51AF8A8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7">
            <a:extLst>
              <a:ext uri="{FF2B5EF4-FFF2-40B4-BE49-F238E27FC236}">
                <a16:creationId xmlns:a16="http://schemas.microsoft.com/office/drawing/2014/main" id="{D36DFB42-FE63-294B-A67C-55E2998DF7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Routing Convergence: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Link-State Routing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5BA20ED-FD0C-1240-8047-0E068522C5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8AEEA48D-BE98-0040-9A78-84225934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69ADCDE-51B8-7B4F-BB65-AB6FAAC1019A}" type="slidenum">
              <a:rPr lang="en-US" altLang="en-US" sz="1400"/>
              <a:pPr eaLnBrk="1" hangingPunct="1"/>
              <a:t>6</a:t>
            </a:fld>
            <a:endParaRPr lang="en-US" alt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7FA0EA2-F6E9-3241-B1FF-C8CD2EBC1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Convergence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2613D2D-CDEB-7F42-89BC-2BDF674C0C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Control plane</a:t>
            </a:r>
          </a:p>
          <a:p>
            <a:pPr lvl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All nodes have consistent information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Data plane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All nodes forward packets in a consistent way</a:t>
            </a: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6E0CCD75-1473-D64E-BD3E-733ABFA13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7652D64-9B25-ED4C-971E-EA8A179ADB3E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  <p:grpSp>
        <p:nvGrpSpPr>
          <p:cNvPr id="26629" name="Group 32">
            <a:extLst>
              <a:ext uri="{FF2B5EF4-FFF2-40B4-BE49-F238E27FC236}">
                <a16:creationId xmlns:a16="http://schemas.microsoft.com/office/drawing/2014/main" id="{78125655-43AD-9546-8425-31FE2D38214B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505200"/>
            <a:ext cx="3830638" cy="2419350"/>
            <a:chOff x="2433638" y="3676650"/>
            <a:chExt cx="3830637" cy="2419350"/>
          </a:xfrm>
        </p:grpSpPr>
        <p:sp>
          <p:nvSpPr>
            <p:cNvPr id="26630" name="Line 12">
              <a:extLst>
                <a:ext uri="{FF2B5EF4-FFF2-40B4-BE49-F238E27FC236}">
                  <a16:creationId xmlns:a16="http://schemas.microsoft.com/office/drawing/2014/main" id="{57BD68F9-2F9B-D246-9C63-05A08EE204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0975" y="4246563"/>
              <a:ext cx="669925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1" name="Line 13">
              <a:extLst>
                <a:ext uri="{FF2B5EF4-FFF2-40B4-BE49-F238E27FC236}">
                  <a16:creationId xmlns:a16="http://schemas.microsoft.com/office/drawing/2014/main" id="{05339EA0-9833-5D42-BDB4-22C476F32B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1763" y="4891088"/>
              <a:ext cx="623887" cy="531812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2" name="Line 14">
              <a:extLst>
                <a:ext uri="{FF2B5EF4-FFF2-40B4-BE49-F238E27FC236}">
                  <a16:creationId xmlns:a16="http://schemas.microsoft.com/office/drawing/2014/main" id="{40981F91-BB51-FF44-9336-10E0C085D4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0613" y="4260850"/>
              <a:ext cx="574675" cy="531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3" name="Line 15">
              <a:extLst>
                <a:ext uri="{FF2B5EF4-FFF2-40B4-BE49-F238E27FC236}">
                  <a16:creationId xmlns:a16="http://schemas.microsoft.com/office/drawing/2014/main" id="{99844BC5-5540-7749-ACA5-4D7ACC5C7F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5363" y="5507038"/>
              <a:ext cx="717550" cy="420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Line 16">
              <a:extLst>
                <a:ext uri="{FF2B5EF4-FFF2-40B4-BE49-F238E27FC236}">
                  <a16:creationId xmlns:a16="http://schemas.microsoft.com/office/drawing/2014/main" id="{8B6BEDEA-6E70-8A4F-B462-F79C79D5B1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7113" y="4960938"/>
              <a:ext cx="638175" cy="4206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Line 17">
              <a:extLst>
                <a:ext uri="{FF2B5EF4-FFF2-40B4-BE49-F238E27FC236}">
                  <a16:creationId xmlns:a16="http://schemas.microsoft.com/office/drawing/2014/main" id="{EAAB6F1C-C738-7840-9874-B8A06D51CD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7375" y="4975225"/>
              <a:ext cx="654050" cy="392113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6" name="Line 18">
              <a:extLst>
                <a:ext uri="{FF2B5EF4-FFF2-40B4-BE49-F238E27FC236}">
                  <a16:creationId xmlns:a16="http://schemas.microsoft.com/office/drawing/2014/main" id="{513619FF-A737-AC48-99A9-61A5182DFA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2625" y="5549900"/>
              <a:ext cx="590550" cy="334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Line 19">
              <a:extLst>
                <a:ext uri="{FF2B5EF4-FFF2-40B4-BE49-F238E27FC236}">
                  <a16:creationId xmlns:a16="http://schemas.microsoft.com/office/drawing/2014/main" id="{DF1BBE5C-2434-7241-BCA4-31393859FE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5000" y="4792663"/>
              <a:ext cx="1531938" cy="984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8" name="Line 20">
              <a:extLst>
                <a:ext uri="{FF2B5EF4-FFF2-40B4-BE49-F238E27FC236}">
                  <a16:creationId xmlns:a16="http://schemas.microsoft.com/office/drawing/2014/main" id="{1C54D1B9-967D-1A4D-8859-5993F3DA98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6488" y="4191000"/>
              <a:ext cx="1373187" cy="14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Line 21">
              <a:extLst>
                <a:ext uri="{FF2B5EF4-FFF2-40B4-BE49-F238E27FC236}">
                  <a16:creationId xmlns:a16="http://schemas.microsoft.com/office/drawing/2014/main" id="{7E4E885F-99C4-4447-BFDE-CFC3BB262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1138" y="4289425"/>
              <a:ext cx="766762" cy="419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Text Box 22">
              <a:extLst>
                <a:ext uri="{FF2B5EF4-FFF2-40B4-BE49-F238E27FC236}">
                  <a16:creationId xmlns:a16="http://schemas.microsoft.com/office/drawing/2014/main" id="{649FB264-39E8-724B-86A5-B087240BC6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3838" y="40259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6641" name="Text Box 23">
              <a:extLst>
                <a:ext uri="{FF2B5EF4-FFF2-40B4-BE49-F238E27FC236}">
                  <a16:creationId xmlns:a16="http://schemas.microsoft.com/office/drawing/2014/main" id="{9F13861A-74C5-3C48-8E90-FA41E8EA04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1150" y="3676650"/>
              <a:ext cx="3349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6642" name="Text Box 24">
              <a:extLst>
                <a:ext uri="{FF2B5EF4-FFF2-40B4-BE49-F238E27FC236}">
                  <a16:creationId xmlns:a16="http://schemas.microsoft.com/office/drawing/2014/main" id="{BF1A1FA6-CE3D-5440-8D77-4022B815AD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6550" y="46990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6643" name="Text Box 25">
              <a:extLst>
                <a:ext uri="{FF2B5EF4-FFF2-40B4-BE49-F238E27FC236}">
                  <a16:creationId xmlns:a16="http://schemas.microsoft.com/office/drawing/2014/main" id="{C6711D56-10C6-3940-9876-FE55E0CB1B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1438" y="412432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6644" name="Text Box 26">
              <a:extLst>
                <a:ext uri="{FF2B5EF4-FFF2-40B4-BE49-F238E27FC236}">
                  <a16:creationId xmlns:a16="http://schemas.microsoft.com/office/drawing/2014/main" id="{58920F2A-DA45-1845-89FF-5074126645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8225" y="4768850"/>
              <a:ext cx="3349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6645" name="Text Box 27">
              <a:extLst>
                <a:ext uri="{FF2B5EF4-FFF2-40B4-BE49-F238E27FC236}">
                  <a16:creationId xmlns:a16="http://schemas.microsoft.com/office/drawing/2014/main" id="{72EED5E6-A2E8-6247-97A3-3A8DE10B7C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6163" y="43624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6646" name="Text Box 28">
              <a:extLst>
                <a:ext uri="{FF2B5EF4-FFF2-40B4-BE49-F238E27FC236}">
                  <a16:creationId xmlns:a16="http://schemas.microsoft.com/office/drawing/2014/main" id="{69ECCE99-7300-C642-B026-F19BD62F6A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7838" y="39560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6647" name="Text Box 29">
              <a:extLst>
                <a:ext uri="{FF2B5EF4-FFF2-40B4-BE49-F238E27FC236}">
                  <a16:creationId xmlns:a16="http://schemas.microsoft.com/office/drawing/2014/main" id="{F8C26A14-1875-FF4A-8C57-95EE772132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0600" y="5581650"/>
              <a:ext cx="3381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6648" name="Text Box 30">
              <a:extLst>
                <a:ext uri="{FF2B5EF4-FFF2-40B4-BE49-F238E27FC236}">
                  <a16:creationId xmlns:a16="http://schemas.microsoft.com/office/drawing/2014/main" id="{26046E10-FFA0-F949-A16B-5808167DCD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51054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6649" name="Text Box 31">
              <a:extLst>
                <a:ext uri="{FF2B5EF4-FFF2-40B4-BE49-F238E27FC236}">
                  <a16:creationId xmlns:a16="http://schemas.microsoft.com/office/drawing/2014/main" id="{7EAE81B3-1B15-CF4D-B7BC-C6AFD79D78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6788" y="5608638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6650" name="Oval 4">
              <a:extLst>
                <a:ext uri="{FF2B5EF4-FFF2-40B4-BE49-F238E27FC236}">
                  <a16:creationId xmlns:a16="http://schemas.microsoft.com/office/drawing/2014/main" id="{53F914E4-C2E3-3044-B80B-D8AD5994C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3638" y="4667250"/>
              <a:ext cx="287337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1" name="Oval 5">
              <a:extLst>
                <a:ext uri="{FF2B5EF4-FFF2-40B4-BE49-F238E27FC236}">
                  <a16:creationId xmlns:a16="http://schemas.microsoft.com/office/drawing/2014/main" id="{A0984A34-2D89-9443-AF77-C556E63A8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5650" y="5338763"/>
              <a:ext cx="287338" cy="2524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2" name="Oval 6">
              <a:extLst>
                <a:ext uri="{FF2B5EF4-FFF2-40B4-BE49-F238E27FC236}">
                  <a16:creationId xmlns:a16="http://schemas.microsoft.com/office/drawing/2014/main" id="{8181E519-AF76-1D44-A777-35651BAEA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900" y="4079875"/>
              <a:ext cx="287338" cy="2508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3" name="Oval 7">
              <a:extLst>
                <a:ext uri="{FF2B5EF4-FFF2-40B4-BE49-F238E27FC236}">
                  <a16:creationId xmlns:a16="http://schemas.microsoft.com/office/drawing/2014/main" id="{F961D4B3-9838-6D40-821B-74E4697A34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7663" y="4751388"/>
              <a:ext cx="287337" cy="2524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4" name="Oval 8">
              <a:extLst>
                <a:ext uri="{FF2B5EF4-FFF2-40B4-BE49-F238E27FC236}">
                  <a16:creationId xmlns:a16="http://schemas.microsoft.com/office/drawing/2014/main" id="{E0E6108A-78C3-984E-94BB-A06A48BDF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675" y="5338763"/>
              <a:ext cx="287338" cy="2524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5" name="Oval 9">
              <a:extLst>
                <a:ext uri="{FF2B5EF4-FFF2-40B4-BE49-F238E27FC236}">
                  <a16:creationId xmlns:a16="http://schemas.microsoft.com/office/drawing/2014/main" id="{8A56DFA5-8C96-854C-90F3-8888301C0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675" y="4079875"/>
              <a:ext cx="287338" cy="2508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6" name="Oval 10">
              <a:extLst>
                <a:ext uri="{FF2B5EF4-FFF2-40B4-BE49-F238E27FC236}">
                  <a16:creationId xmlns:a16="http://schemas.microsoft.com/office/drawing/2014/main" id="{85218A49-A320-6C41-8640-F469D76A2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2913" y="5843588"/>
              <a:ext cx="287337" cy="2524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7" name="Oval 11">
              <a:extLst>
                <a:ext uri="{FF2B5EF4-FFF2-40B4-BE49-F238E27FC236}">
                  <a16:creationId xmlns:a16="http://schemas.microsoft.com/office/drawing/2014/main" id="{CD0CA551-2F8D-9D44-9AF2-8FC3EED95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6938" y="4667250"/>
              <a:ext cx="287337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4BAC39D-DC6E-894F-BEBD-64AEC2E99C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Transient Disruptions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0EC09BC-B801-CE41-B45D-A43DABFB7F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Detection delay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 node does not detect a failed link immediately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… and forwards data packets into a “blackhole”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Depends on timeout for detecting lost hellos</a:t>
            </a: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6DF5E041-C49C-6540-96F9-F535CAC91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3D14832-965D-E142-9D20-10AA00B3847D}" type="slidenum">
              <a:rPr lang="en-US" altLang="en-US" sz="1400"/>
              <a:pPr eaLnBrk="1" hangingPunct="1"/>
              <a:t>8</a:t>
            </a:fld>
            <a:endParaRPr lang="en-US" altLang="en-US" sz="1400"/>
          </a:p>
        </p:txBody>
      </p:sp>
      <p:grpSp>
        <p:nvGrpSpPr>
          <p:cNvPr id="28677" name="Group 33">
            <a:extLst>
              <a:ext uri="{FF2B5EF4-FFF2-40B4-BE49-F238E27FC236}">
                <a16:creationId xmlns:a16="http://schemas.microsoft.com/office/drawing/2014/main" id="{7E4585C9-91BD-1C49-AD45-091A857F2B0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505200"/>
            <a:ext cx="3830638" cy="2419350"/>
            <a:chOff x="2433638" y="3676650"/>
            <a:chExt cx="3830637" cy="2419350"/>
          </a:xfrm>
        </p:grpSpPr>
        <p:sp>
          <p:nvSpPr>
            <p:cNvPr id="28679" name="Line 12">
              <a:extLst>
                <a:ext uri="{FF2B5EF4-FFF2-40B4-BE49-F238E27FC236}">
                  <a16:creationId xmlns:a16="http://schemas.microsoft.com/office/drawing/2014/main" id="{1525D73E-3375-2943-BD98-C4AB9F5045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0975" y="4246563"/>
              <a:ext cx="669925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0" name="Line 13">
              <a:extLst>
                <a:ext uri="{FF2B5EF4-FFF2-40B4-BE49-F238E27FC236}">
                  <a16:creationId xmlns:a16="http://schemas.microsoft.com/office/drawing/2014/main" id="{943D1F21-D469-2A4C-B76D-6B12203FD4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1763" y="4891088"/>
              <a:ext cx="623887" cy="531812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" name="Line 14">
              <a:extLst>
                <a:ext uri="{FF2B5EF4-FFF2-40B4-BE49-F238E27FC236}">
                  <a16:creationId xmlns:a16="http://schemas.microsoft.com/office/drawing/2014/main" id="{6B18B315-AF94-8843-8E9A-E97858000E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0613" y="4260850"/>
              <a:ext cx="574675" cy="531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" name="Line 15">
              <a:extLst>
                <a:ext uri="{FF2B5EF4-FFF2-40B4-BE49-F238E27FC236}">
                  <a16:creationId xmlns:a16="http://schemas.microsoft.com/office/drawing/2014/main" id="{9A48254B-1A74-814B-92F0-6EF82E3FDC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5363" y="5507038"/>
              <a:ext cx="717550" cy="420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Line 16">
              <a:extLst>
                <a:ext uri="{FF2B5EF4-FFF2-40B4-BE49-F238E27FC236}">
                  <a16:creationId xmlns:a16="http://schemas.microsoft.com/office/drawing/2014/main" id="{D7DE4AC9-7A24-1245-9797-D07B59C72F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7113" y="4960938"/>
              <a:ext cx="638175" cy="4206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" name="Line 17">
              <a:extLst>
                <a:ext uri="{FF2B5EF4-FFF2-40B4-BE49-F238E27FC236}">
                  <a16:creationId xmlns:a16="http://schemas.microsoft.com/office/drawing/2014/main" id="{E941A25D-BAC1-724D-B570-08B6D357C8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7375" y="4975225"/>
              <a:ext cx="654050" cy="392113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Line 18">
              <a:extLst>
                <a:ext uri="{FF2B5EF4-FFF2-40B4-BE49-F238E27FC236}">
                  <a16:creationId xmlns:a16="http://schemas.microsoft.com/office/drawing/2014/main" id="{DD932153-27B0-CF41-B031-80ABA497A6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2625" y="5549900"/>
              <a:ext cx="590550" cy="334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6" name="Line 19">
              <a:extLst>
                <a:ext uri="{FF2B5EF4-FFF2-40B4-BE49-F238E27FC236}">
                  <a16:creationId xmlns:a16="http://schemas.microsoft.com/office/drawing/2014/main" id="{C9341BBF-0199-3A41-AE40-7EE5887A15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5000" y="4792663"/>
              <a:ext cx="1531938" cy="984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7" name="Line 20">
              <a:extLst>
                <a:ext uri="{FF2B5EF4-FFF2-40B4-BE49-F238E27FC236}">
                  <a16:creationId xmlns:a16="http://schemas.microsoft.com/office/drawing/2014/main" id="{906683A7-68C2-0E49-9B10-0BCCEA9231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6488" y="4191000"/>
              <a:ext cx="1373187" cy="14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8" name="Line 21">
              <a:extLst>
                <a:ext uri="{FF2B5EF4-FFF2-40B4-BE49-F238E27FC236}">
                  <a16:creationId xmlns:a16="http://schemas.microsoft.com/office/drawing/2014/main" id="{D1FB5810-076B-EF4D-ACE1-5D9569D3DF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1138" y="4289425"/>
              <a:ext cx="766762" cy="419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9" name="Text Box 22">
              <a:extLst>
                <a:ext uri="{FF2B5EF4-FFF2-40B4-BE49-F238E27FC236}">
                  <a16:creationId xmlns:a16="http://schemas.microsoft.com/office/drawing/2014/main" id="{25F95EB1-E303-B745-9D9A-73CB98F4E4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3838" y="40259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8690" name="Text Box 23">
              <a:extLst>
                <a:ext uri="{FF2B5EF4-FFF2-40B4-BE49-F238E27FC236}">
                  <a16:creationId xmlns:a16="http://schemas.microsoft.com/office/drawing/2014/main" id="{8B5C3EED-8A7D-CB42-A8E4-55AEFA2A50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1150" y="3676650"/>
              <a:ext cx="3349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8691" name="Text Box 24">
              <a:extLst>
                <a:ext uri="{FF2B5EF4-FFF2-40B4-BE49-F238E27FC236}">
                  <a16:creationId xmlns:a16="http://schemas.microsoft.com/office/drawing/2014/main" id="{5FF0A58F-13F7-9E4A-801D-1A42AC8C8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6550" y="46990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8692" name="Text Box 25">
              <a:extLst>
                <a:ext uri="{FF2B5EF4-FFF2-40B4-BE49-F238E27FC236}">
                  <a16:creationId xmlns:a16="http://schemas.microsoft.com/office/drawing/2014/main" id="{215B1F3B-D324-FE48-8EF5-FDF8F24E08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1438" y="412432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8693" name="Text Box 26">
              <a:extLst>
                <a:ext uri="{FF2B5EF4-FFF2-40B4-BE49-F238E27FC236}">
                  <a16:creationId xmlns:a16="http://schemas.microsoft.com/office/drawing/2014/main" id="{1217DCAA-E041-7341-B7C9-1E27DE6123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8225" y="4768850"/>
              <a:ext cx="3349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8694" name="Text Box 27">
              <a:extLst>
                <a:ext uri="{FF2B5EF4-FFF2-40B4-BE49-F238E27FC236}">
                  <a16:creationId xmlns:a16="http://schemas.microsoft.com/office/drawing/2014/main" id="{8D6ED645-DAB7-234A-9CB2-5688C113A2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6163" y="43624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8695" name="Text Box 28">
              <a:extLst>
                <a:ext uri="{FF2B5EF4-FFF2-40B4-BE49-F238E27FC236}">
                  <a16:creationId xmlns:a16="http://schemas.microsoft.com/office/drawing/2014/main" id="{665B79F7-C82F-F443-9EFF-132BEF0F83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7838" y="39560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8696" name="Text Box 29">
              <a:extLst>
                <a:ext uri="{FF2B5EF4-FFF2-40B4-BE49-F238E27FC236}">
                  <a16:creationId xmlns:a16="http://schemas.microsoft.com/office/drawing/2014/main" id="{09852F1D-D3D4-1C4A-8718-089D22F49E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0600" y="5581650"/>
              <a:ext cx="3381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8697" name="Text Box 30">
              <a:extLst>
                <a:ext uri="{FF2B5EF4-FFF2-40B4-BE49-F238E27FC236}">
                  <a16:creationId xmlns:a16="http://schemas.microsoft.com/office/drawing/2014/main" id="{658B9345-5E0F-D844-AEDF-BA4209D112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51054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8698" name="Text Box 31">
              <a:extLst>
                <a:ext uri="{FF2B5EF4-FFF2-40B4-BE49-F238E27FC236}">
                  <a16:creationId xmlns:a16="http://schemas.microsoft.com/office/drawing/2014/main" id="{E1640582-F4F6-3A4D-8C08-C9D6EB946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6788" y="5608638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8699" name="Oval 4">
              <a:extLst>
                <a:ext uri="{FF2B5EF4-FFF2-40B4-BE49-F238E27FC236}">
                  <a16:creationId xmlns:a16="http://schemas.microsoft.com/office/drawing/2014/main" id="{F51C5896-4E70-B248-890A-DD706D6B6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3638" y="4667250"/>
              <a:ext cx="287337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700" name="Oval 5">
              <a:extLst>
                <a:ext uri="{FF2B5EF4-FFF2-40B4-BE49-F238E27FC236}">
                  <a16:creationId xmlns:a16="http://schemas.microsoft.com/office/drawing/2014/main" id="{3452ACF4-2122-4447-9C11-A3F5E0849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5650" y="5338763"/>
              <a:ext cx="287338" cy="2524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701" name="Oval 6">
              <a:extLst>
                <a:ext uri="{FF2B5EF4-FFF2-40B4-BE49-F238E27FC236}">
                  <a16:creationId xmlns:a16="http://schemas.microsoft.com/office/drawing/2014/main" id="{7E2C6542-664C-234C-BBF0-0CBF6A1FEB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900" y="4079875"/>
              <a:ext cx="287338" cy="2508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702" name="Oval 7">
              <a:extLst>
                <a:ext uri="{FF2B5EF4-FFF2-40B4-BE49-F238E27FC236}">
                  <a16:creationId xmlns:a16="http://schemas.microsoft.com/office/drawing/2014/main" id="{71782FE3-1A7C-8345-BC51-B9FA21B95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7663" y="4751388"/>
              <a:ext cx="287337" cy="2524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703" name="Oval 8">
              <a:extLst>
                <a:ext uri="{FF2B5EF4-FFF2-40B4-BE49-F238E27FC236}">
                  <a16:creationId xmlns:a16="http://schemas.microsoft.com/office/drawing/2014/main" id="{64CCFF2C-9D9C-DD42-86CB-0F9CA8F33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675" y="5338763"/>
              <a:ext cx="287338" cy="2524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704" name="Oval 9">
              <a:extLst>
                <a:ext uri="{FF2B5EF4-FFF2-40B4-BE49-F238E27FC236}">
                  <a16:creationId xmlns:a16="http://schemas.microsoft.com/office/drawing/2014/main" id="{3F9CD247-740B-3044-92C6-7E0E662113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675" y="4079875"/>
              <a:ext cx="287338" cy="2508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705" name="Oval 10">
              <a:extLst>
                <a:ext uri="{FF2B5EF4-FFF2-40B4-BE49-F238E27FC236}">
                  <a16:creationId xmlns:a16="http://schemas.microsoft.com/office/drawing/2014/main" id="{B5878373-0F61-F543-B418-A3FDA854C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2913" y="5843588"/>
              <a:ext cx="287337" cy="2524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706" name="Oval 11">
              <a:extLst>
                <a:ext uri="{FF2B5EF4-FFF2-40B4-BE49-F238E27FC236}">
                  <a16:creationId xmlns:a16="http://schemas.microsoft.com/office/drawing/2014/main" id="{3B2B08FD-C5B3-2149-8165-B7EE48AAD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6938" y="4667250"/>
              <a:ext cx="287337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64" name="Explosion 1 63">
            <a:extLst>
              <a:ext uri="{FF2B5EF4-FFF2-40B4-BE49-F238E27FC236}">
                <a16:creationId xmlns:a16="http://schemas.microsoft.com/office/drawing/2014/main" id="{82CC1C1C-09AF-254B-8E3E-D583C8E65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724400"/>
            <a:ext cx="381000" cy="457200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A1A5A96-9770-1744-95F4-C6D11F025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Transient Disruptions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4DC986A-557C-0542-9916-137D88F1D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Inconsistent link-state database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Some routers know about failure before others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Inconsistent paths cause transient forwarding loops</a:t>
            </a:r>
          </a:p>
        </p:txBody>
      </p:sp>
      <p:grpSp>
        <p:nvGrpSpPr>
          <p:cNvPr id="30724" name="Group 120">
            <a:extLst>
              <a:ext uri="{FF2B5EF4-FFF2-40B4-BE49-F238E27FC236}">
                <a16:creationId xmlns:a16="http://schemas.microsoft.com/office/drawing/2014/main" id="{37015E6A-284C-5D4A-B9D7-CBA2662621EE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486150"/>
            <a:ext cx="3830638" cy="2457450"/>
            <a:chOff x="4889500" y="3048000"/>
            <a:chExt cx="3830638" cy="2457450"/>
          </a:xfrm>
        </p:grpSpPr>
        <p:sp>
          <p:nvSpPr>
            <p:cNvPr id="30756" name="Oval 34">
              <a:extLst>
                <a:ext uri="{FF2B5EF4-FFF2-40B4-BE49-F238E27FC236}">
                  <a16:creationId xmlns:a16="http://schemas.microsoft.com/office/drawing/2014/main" id="{9211B9E6-6E32-F845-96A2-05830858E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9500" y="4038600"/>
              <a:ext cx="287338" cy="252413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57" name="Oval 35">
              <a:extLst>
                <a:ext uri="{FF2B5EF4-FFF2-40B4-BE49-F238E27FC236}">
                  <a16:creationId xmlns:a16="http://schemas.microsoft.com/office/drawing/2014/main" id="{2E9B8CCB-A833-E64B-907B-3741573E0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1513" y="4710113"/>
              <a:ext cx="287337" cy="2524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58" name="Oval 36">
              <a:extLst>
                <a:ext uri="{FF2B5EF4-FFF2-40B4-BE49-F238E27FC236}">
                  <a16:creationId xmlns:a16="http://schemas.microsoft.com/office/drawing/2014/main" id="{19B6ED74-5681-614F-A28B-5AF08D247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6763" y="3451225"/>
              <a:ext cx="287337" cy="2508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59" name="Oval 37">
              <a:extLst>
                <a:ext uri="{FF2B5EF4-FFF2-40B4-BE49-F238E27FC236}">
                  <a16:creationId xmlns:a16="http://schemas.microsoft.com/office/drawing/2014/main" id="{D674F3A5-AFC0-7D4E-81CD-45C41C5358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3525" y="4122738"/>
              <a:ext cx="287338" cy="252412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60" name="Oval 38">
              <a:extLst>
                <a:ext uri="{FF2B5EF4-FFF2-40B4-BE49-F238E27FC236}">
                  <a16:creationId xmlns:a16="http://schemas.microsoft.com/office/drawing/2014/main" id="{768F0A17-1C8E-4C4A-A91A-49ECAB37A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5538" y="4710113"/>
              <a:ext cx="287337" cy="2524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61" name="Oval 39">
              <a:extLst>
                <a:ext uri="{FF2B5EF4-FFF2-40B4-BE49-F238E27FC236}">
                  <a16:creationId xmlns:a16="http://schemas.microsoft.com/office/drawing/2014/main" id="{94DAB3D5-C929-F54D-96C6-0B53B4757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5538" y="3451225"/>
              <a:ext cx="287337" cy="2508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62" name="Oval 40">
              <a:extLst>
                <a:ext uri="{FF2B5EF4-FFF2-40B4-BE49-F238E27FC236}">
                  <a16:creationId xmlns:a16="http://schemas.microsoft.com/office/drawing/2014/main" id="{80051AC4-F0D9-9D4C-8D04-7F78E3D65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8775" y="5214938"/>
              <a:ext cx="287338" cy="2524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63" name="Oval 41">
              <a:extLst>
                <a:ext uri="{FF2B5EF4-FFF2-40B4-BE49-F238E27FC236}">
                  <a16:creationId xmlns:a16="http://schemas.microsoft.com/office/drawing/2014/main" id="{B0876502-E445-9846-8425-44568968F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2800" y="4038600"/>
              <a:ext cx="287338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64" name="Line 42">
              <a:extLst>
                <a:ext uri="{FF2B5EF4-FFF2-40B4-BE49-F238E27FC236}">
                  <a16:creationId xmlns:a16="http://schemas.microsoft.com/office/drawing/2014/main" id="{DA9A7F7A-5E5A-854D-AEC9-925E4BB947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76838" y="3617913"/>
              <a:ext cx="669925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5" name="Line 43">
              <a:extLst>
                <a:ext uri="{FF2B5EF4-FFF2-40B4-BE49-F238E27FC236}">
                  <a16:creationId xmlns:a16="http://schemas.microsoft.com/office/drawing/2014/main" id="{B3944599-D722-4B42-88A9-0114AA4810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27625" y="4262438"/>
              <a:ext cx="623888" cy="5318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6" name="Line 44">
              <a:extLst>
                <a:ext uri="{FF2B5EF4-FFF2-40B4-BE49-F238E27FC236}">
                  <a16:creationId xmlns:a16="http://schemas.microsoft.com/office/drawing/2014/main" id="{B4C0AD4F-313B-E84E-940D-A416FADFE4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6475" y="3632200"/>
              <a:ext cx="574675" cy="531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7" name="Line 45">
              <a:extLst>
                <a:ext uri="{FF2B5EF4-FFF2-40B4-BE49-F238E27FC236}">
                  <a16:creationId xmlns:a16="http://schemas.microsoft.com/office/drawing/2014/main" id="{0433215F-8BE2-2E4D-A907-38F6F8E06B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91225" y="4878388"/>
              <a:ext cx="717550" cy="4206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8" name="Line 46">
              <a:extLst>
                <a:ext uri="{FF2B5EF4-FFF2-40B4-BE49-F238E27FC236}">
                  <a16:creationId xmlns:a16="http://schemas.microsoft.com/office/drawing/2014/main" id="{9B622844-EECC-E744-9D10-7BFFF93803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2975" y="4332288"/>
              <a:ext cx="638175" cy="4206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9" name="Line 48">
              <a:extLst>
                <a:ext uri="{FF2B5EF4-FFF2-40B4-BE49-F238E27FC236}">
                  <a16:creationId xmlns:a16="http://schemas.microsoft.com/office/drawing/2014/main" id="{CA901C0B-8299-B041-AB85-ACCF0610D9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948488" y="4921250"/>
              <a:ext cx="590550" cy="334963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0" name="Line 49">
              <a:extLst>
                <a:ext uri="{FF2B5EF4-FFF2-40B4-BE49-F238E27FC236}">
                  <a16:creationId xmlns:a16="http://schemas.microsoft.com/office/drawing/2014/main" id="{CB85F1CF-0F9C-BB47-8632-FF368F26C5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900863" y="4164013"/>
              <a:ext cx="1531937" cy="984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1" name="Line 50">
              <a:extLst>
                <a:ext uri="{FF2B5EF4-FFF2-40B4-BE49-F238E27FC236}">
                  <a16:creationId xmlns:a16="http://schemas.microsoft.com/office/drawing/2014/main" id="{6F11F543-DCA3-0B45-9276-43966116F1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02350" y="3562350"/>
              <a:ext cx="1373188" cy="14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2" name="Line 51">
              <a:extLst>
                <a:ext uri="{FF2B5EF4-FFF2-40B4-BE49-F238E27FC236}">
                  <a16:creationId xmlns:a16="http://schemas.microsoft.com/office/drawing/2014/main" id="{F9441691-F304-C840-B1FE-0DE3B0E837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47000" y="3660775"/>
              <a:ext cx="766763" cy="419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3" name="Text Box 52">
              <a:extLst>
                <a:ext uri="{FF2B5EF4-FFF2-40B4-BE49-F238E27FC236}">
                  <a16:creationId xmlns:a16="http://schemas.microsoft.com/office/drawing/2014/main" id="{C5B7AB02-AD5F-E84C-9444-F72FE19817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9700" y="33972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30774" name="Text Box 53">
              <a:extLst>
                <a:ext uri="{FF2B5EF4-FFF2-40B4-BE49-F238E27FC236}">
                  <a16:creationId xmlns:a16="http://schemas.microsoft.com/office/drawing/2014/main" id="{12710794-B285-A149-A0A5-FC826F344D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77013" y="3048000"/>
              <a:ext cx="33496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0775" name="Text Box 54">
              <a:extLst>
                <a:ext uri="{FF2B5EF4-FFF2-40B4-BE49-F238E27FC236}">
                  <a16:creationId xmlns:a16="http://schemas.microsoft.com/office/drawing/2014/main" id="{758F7EE4-164B-AC4D-929E-5DA1F43D56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2413" y="40703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0776" name="Text Box 55">
              <a:extLst>
                <a:ext uri="{FF2B5EF4-FFF2-40B4-BE49-F238E27FC236}">
                  <a16:creationId xmlns:a16="http://schemas.microsoft.com/office/drawing/2014/main" id="{EB7A98FC-48FB-8F49-AA03-AF632B0EF8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7300" y="349567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0777" name="Text Box 56">
              <a:extLst>
                <a:ext uri="{FF2B5EF4-FFF2-40B4-BE49-F238E27FC236}">
                  <a16:creationId xmlns:a16="http://schemas.microsoft.com/office/drawing/2014/main" id="{45873CFE-7BF8-E34D-8D79-270B1D599D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4088" y="4140200"/>
              <a:ext cx="33496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0778" name="Text Box 57">
              <a:extLst>
                <a:ext uri="{FF2B5EF4-FFF2-40B4-BE49-F238E27FC236}">
                  <a16:creationId xmlns:a16="http://schemas.microsoft.com/office/drawing/2014/main" id="{76AE78FD-3390-8841-86B5-CC65313B4F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12025" y="37338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0779" name="Text Box 58">
              <a:extLst>
                <a:ext uri="{FF2B5EF4-FFF2-40B4-BE49-F238E27FC236}">
                  <a16:creationId xmlns:a16="http://schemas.microsoft.com/office/drawing/2014/main" id="{80C55E3F-8ACF-E648-828D-49D479B63A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13700" y="33274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0780" name="Text Box 59">
              <a:extLst>
                <a:ext uri="{FF2B5EF4-FFF2-40B4-BE49-F238E27FC236}">
                  <a16:creationId xmlns:a16="http://schemas.microsoft.com/office/drawing/2014/main" id="{6A6042D7-B0A6-194E-9DE7-7251F7F7BC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86463" y="4953000"/>
              <a:ext cx="3381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0781" name="Text Box 61">
              <a:extLst>
                <a:ext uri="{FF2B5EF4-FFF2-40B4-BE49-F238E27FC236}">
                  <a16:creationId xmlns:a16="http://schemas.microsoft.com/office/drawing/2014/main" id="{22CEDA00-04D8-7A42-9B4A-E8F475008F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5338" y="50482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30725" name="Slide Number Placeholder 3">
            <a:extLst>
              <a:ext uri="{FF2B5EF4-FFF2-40B4-BE49-F238E27FC236}">
                <a16:creationId xmlns:a16="http://schemas.microsoft.com/office/drawing/2014/main" id="{CA58D08A-B990-DE44-B7CF-4BA880204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4166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96E9149-0DB2-A449-9FFA-4F9BDFE93C11}" type="slidenum">
              <a:rPr lang="en-US" altLang="en-US" sz="1400"/>
              <a:pPr eaLnBrk="1" hangingPunct="1"/>
              <a:t>9</a:t>
            </a:fld>
            <a:endParaRPr lang="en-US" altLang="en-US" sz="1400"/>
          </a:p>
        </p:txBody>
      </p:sp>
      <p:grpSp>
        <p:nvGrpSpPr>
          <p:cNvPr id="30726" name="Group 90">
            <a:extLst>
              <a:ext uri="{FF2B5EF4-FFF2-40B4-BE49-F238E27FC236}">
                <a16:creationId xmlns:a16="http://schemas.microsoft.com/office/drawing/2014/main" id="{F3F00438-BC0E-EE4C-A178-66A0209C187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505200"/>
            <a:ext cx="3830638" cy="2419350"/>
            <a:chOff x="2433638" y="3676650"/>
            <a:chExt cx="3830637" cy="2419350"/>
          </a:xfrm>
        </p:grpSpPr>
        <p:sp>
          <p:nvSpPr>
            <p:cNvPr id="30728" name="Line 12">
              <a:extLst>
                <a:ext uri="{FF2B5EF4-FFF2-40B4-BE49-F238E27FC236}">
                  <a16:creationId xmlns:a16="http://schemas.microsoft.com/office/drawing/2014/main" id="{E8C3493B-A16F-AD4A-9120-9D59CEE7CA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0975" y="4246563"/>
              <a:ext cx="669925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9" name="Line 13">
              <a:extLst>
                <a:ext uri="{FF2B5EF4-FFF2-40B4-BE49-F238E27FC236}">
                  <a16:creationId xmlns:a16="http://schemas.microsoft.com/office/drawing/2014/main" id="{3741661C-08CE-B347-9FDD-20341138A5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1763" y="4891088"/>
              <a:ext cx="623887" cy="531812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0" name="Line 14">
              <a:extLst>
                <a:ext uri="{FF2B5EF4-FFF2-40B4-BE49-F238E27FC236}">
                  <a16:creationId xmlns:a16="http://schemas.microsoft.com/office/drawing/2014/main" id="{7EA481CF-6674-6B41-BB15-FAA7157D7B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0613" y="4260850"/>
              <a:ext cx="574675" cy="531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1" name="Line 15">
              <a:extLst>
                <a:ext uri="{FF2B5EF4-FFF2-40B4-BE49-F238E27FC236}">
                  <a16:creationId xmlns:a16="http://schemas.microsoft.com/office/drawing/2014/main" id="{B3141E4B-4C79-4D49-BB1E-5695FB1BD0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5363" y="5507038"/>
              <a:ext cx="717550" cy="420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2" name="Line 16">
              <a:extLst>
                <a:ext uri="{FF2B5EF4-FFF2-40B4-BE49-F238E27FC236}">
                  <a16:creationId xmlns:a16="http://schemas.microsoft.com/office/drawing/2014/main" id="{3FD80A63-033A-C440-A94C-114FAE1F70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7113" y="4960938"/>
              <a:ext cx="638175" cy="4206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3" name="Line 17">
              <a:extLst>
                <a:ext uri="{FF2B5EF4-FFF2-40B4-BE49-F238E27FC236}">
                  <a16:creationId xmlns:a16="http://schemas.microsoft.com/office/drawing/2014/main" id="{B51299F5-7487-904C-A86A-06D522D5E5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7375" y="4975225"/>
              <a:ext cx="654050" cy="392113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4" name="Line 18">
              <a:extLst>
                <a:ext uri="{FF2B5EF4-FFF2-40B4-BE49-F238E27FC236}">
                  <a16:creationId xmlns:a16="http://schemas.microsoft.com/office/drawing/2014/main" id="{38F64360-3AF9-2946-8ACC-48237B0CFB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2625" y="5549900"/>
              <a:ext cx="590550" cy="334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5" name="Line 19">
              <a:extLst>
                <a:ext uri="{FF2B5EF4-FFF2-40B4-BE49-F238E27FC236}">
                  <a16:creationId xmlns:a16="http://schemas.microsoft.com/office/drawing/2014/main" id="{30FB11AB-D956-1040-96A3-C5CE90295A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5000" y="4792663"/>
              <a:ext cx="1531938" cy="984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6" name="Line 20">
              <a:extLst>
                <a:ext uri="{FF2B5EF4-FFF2-40B4-BE49-F238E27FC236}">
                  <a16:creationId xmlns:a16="http://schemas.microsoft.com/office/drawing/2014/main" id="{57A00EF7-496B-024C-9C3D-A455FFCB78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6488" y="4191000"/>
              <a:ext cx="1373187" cy="14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7" name="Line 21">
              <a:extLst>
                <a:ext uri="{FF2B5EF4-FFF2-40B4-BE49-F238E27FC236}">
                  <a16:creationId xmlns:a16="http://schemas.microsoft.com/office/drawing/2014/main" id="{ABE8FD39-8059-104B-8474-A7EA5992BE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1138" y="4289425"/>
              <a:ext cx="766762" cy="419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8" name="Text Box 22">
              <a:extLst>
                <a:ext uri="{FF2B5EF4-FFF2-40B4-BE49-F238E27FC236}">
                  <a16:creationId xmlns:a16="http://schemas.microsoft.com/office/drawing/2014/main" id="{C80E2AFA-8667-444A-8B2A-2D5F32D9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3838" y="40259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30739" name="Text Box 23">
              <a:extLst>
                <a:ext uri="{FF2B5EF4-FFF2-40B4-BE49-F238E27FC236}">
                  <a16:creationId xmlns:a16="http://schemas.microsoft.com/office/drawing/2014/main" id="{C58CD637-6709-084F-B001-D8880FDF77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1150" y="3676650"/>
              <a:ext cx="3349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0740" name="Text Box 24">
              <a:extLst>
                <a:ext uri="{FF2B5EF4-FFF2-40B4-BE49-F238E27FC236}">
                  <a16:creationId xmlns:a16="http://schemas.microsoft.com/office/drawing/2014/main" id="{BF0EFA57-B765-7F45-AF1E-A64945D86A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6550" y="46990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0741" name="Text Box 25">
              <a:extLst>
                <a:ext uri="{FF2B5EF4-FFF2-40B4-BE49-F238E27FC236}">
                  <a16:creationId xmlns:a16="http://schemas.microsoft.com/office/drawing/2014/main" id="{670774D7-024B-9147-99D7-F6174EE05A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1438" y="412432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0742" name="Text Box 26">
              <a:extLst>
                <a:ext uri="{FF2B5EF4-FFF2-40B4-BE49-F238E27FC236}">
                  <a16:creationId xmlns:a16="http://schemas.microsoft.com/office/drawing/2014/main" id="{65272D12-FB89-B24F-9564-E7AAF1701C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8225" y="4768850"/>
              <a:ext cx="3349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0743" name="Text Box 27">
              <a:extLst>
                <a:ext uri="{FF2B5EF4-FFF2-40B4-BE49-F238E27FC236}">
                  <a16:creationId xmlns:a16="http://schemas.microsoft.com/office/drawing/2014/main" id="{475666E9-6139-6540-AACB-82ED082A6B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6163" y="43624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0744" name="Text Box 28">
              <a:extLst>
                <a:ext uri="{FF2B5EF4-FFF2-40B4-BE49-F238E27FC236}">
                  <a16:creationId xmlns:a16="http://schemas.microsoft.com/office/drawing/2014/main" id="{89116646-DA9A-8040-A791-78484C60D2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7838" y="39560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0745" name="Text Box 29">
              <a:extLst>
                <a:ext uri="{FF2B5EF4-FFF2-40B4-BE49-F238E27FC236}">
                  <a16:creationId xmlns:a16="http://schemas.microsoft.com/office/drawing/2014/main" id="{AEC4E85E-9848-614E-BF2F-11A83CE130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0600" y="5581650"/>
              <a:ext cx="3381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0746" name="Text Box 30">
              <a:extLst>
                <a:ext uri="{FF2B5EF4-FFF2-40B4-BE49-F238E27FC236}">
                  <a16:creationId xmlns:a16="http://schemas.microsoft.com/office/drawing/2014/main" id="{8791B3BC-7D81-324F-BBBC-64222F919E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51054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30747" name="Text Box 31">
              <a:extLst>
                <a:ext uri="{FF2B5EF4-FFF2-40B4-BE49-F238E27FC236}">
                  <a16:creationId xmlns:a16="http://schemas.microsoft.com/office/drawing/2014/main" id="{CDABCFC8-3FCA-6747-8559-E7C599E97C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6788" y="5608638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US" altLang="en-US" sz="2400" b="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30748" name="Oval 4">
              <a:extLst>
                <a:ext uri="{FF2B5EF4-FFF2-40B4-BE49-F238E27FC236}">
                  <a16:creationId xmlns:a16="http://schemas.microsoft.com/office/drawing/2014/main" id="{51ACE84A-1D1E-0D40-8B5B-6AD390344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3638" y="4667250"/>
              <a:ext cx="287337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49" name="Oval 5">
              <a:extLst>
                <a:ext uri="{FF2B5EF4-FFF2-40B4-BE49-F238E27FC236}">
                  <a16:creationId xmlns:a16="http://schemas.microsoft.com/office/drawing/2014/main" id="{5A845851-E4CD-284C-BA28-43B389A1D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5650" y="5338763"/>
              <a:ext cx="287338" cy="2524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50" name="Oval 6">
              <a:extLst>
                <a:ext uri="{FF2B5EF4-FFF2-40B4-BE49-F238E27FC236}">
                  <a16:creationId xmlns:a16="http://schemas.microsoft.com/office/drawing/2014/main" id="{D4E78010-D335-5E4B-B485-89D8C51A5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0900" y="4079875"/>
              <a:ext cx="287338" cy="2508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51" name="Oval 7">
              <a:extLst>
                <a:ext uri="{FF2B5EF4-FFF2-40B4-BE49-F238E27FC236}">
                  <a16:creationId xmlns:a16="http://schemas.microsoft.com/office/drawing/2014/main" id="{12F08AEE-1689-6B40-9132-FBDD84142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7663" y="4751388"/>
              <a:ext cx="287337" cy="2524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52" name="Oval 8">
              <a:extLst>
                <a:ext uri="{FF2B5EF4-FFF2-40B4-BE49-F238E27FC236}">
                  <a16:creationId xmlns:a16="http://schemas.microsoft.com/office/drawing/2014/main" id="{C4CC1418-EBA5-8044-BBCE-1256DF4C5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675" y="5338763"/>
              <a:ext cx="287338" cy="2524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53" name="Oval 9">
              <a:extLst>
                <a:ext uri="{FF2B5EF4-FFF2-40B4-BE49-F238E27FC236}">
                  <a16:creationId xmlns:a16="http://schemas.microsoft.com/office/drawing/2014/main" id="{743F6D35-C727-1340-9853-19022F4F4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675" y="4079875"/>
              <a:ext cx="287338" cy="2508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54" name="Oval 10">
              <a:extLst>
                <a:ext uri="{FF2B5EF4-FFF2-40B4-BE49-F238E27FC236}">
                  <a16:creationId xmlns:a16="http://schemas.microsoft.com/office/drawing/2014/main" id="{828BE50F-3F0A-D94A-8A92-BC6E60F13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2913" y="5843588"/>
              <a:ext cx="287337" cy="2524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55" name="Oval 11">
              <a:extLst>
                <a:ext uri="{FF2B5EF4-FFF2-40B4-BE49-F238E27FC236}">
                  <a16:creationId xmlns:a16="http://schemas.microsoft.com/office/drawing/2014/main" id="{C4D5C0F3-B5E6-8543-B8C7-B930308F7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6938" y="4667250"/>
              <a:ext cx="287337" cy="25241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20" name="Explosion 1 119">
            <a:extLst>
              <a:ext uri="{FF2B5EF4-FFF2-40B4-BE49-F238E27FC236}">
                <a16:creationId xmlns:a16="http://schemas.microsoft.com/office/drawing/2014/main" id="{DB439680-F91A-9740-BDB2-B28FD7F37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724400"/>
            <a:ext cx="381000" cy="457200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18819</TotalTime>
  <Words>1897</Words>
  <Application>Microsoft Macintosh PowerPoint</Application>
  <PresentationFormat>On-screen Show (4:3)</PresentationFormat>
  <Paragraphs>592</Paragraphs>
  <Slides>42</Slides>
  <Notes>29</Notes>
  <HiddenSlides>3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ＭＳ Ｐゴシック</vt:lpstr>
      <vt:lpstr>Arial</vt:lpstr>
      <vt:lpstr>Calibri</vt:lpstr>
      <vt:lpstr>Comic Sans MS</vt:lpstr>
      <vt:lpstr>Courier New</vt:lpstr>
      <vt:lpstr>Times New Roman</vt:lpstr>
      <vt:lpstr>Wingdings</vt:lpstr>
      <vt:lpstr>Office Theme</vt:lpstr>
      <vt:lpstr>Photo Editor Photo</vt:lpstr>
      <vt:lpstr>Routing Convergence</vt:lpstr>
      <vt:lpstr>Routing Changes</vt:lpstr>
      <vt:lpstr>Topology Changes</vt:lpstr>
      <vt:lpstr>Two Types of Topology Changes</vt:lpstr>
      <vt:lpstr>Detecting Topology Changes</vt:lpstr>
      <vt:lpstr>Routing Convergence: Link-State Routing</vt:lpstr>
      <vt:lpstr>Convergence</vt:lpstr>
      <vt:lpstr>Transient Disruptions</vt:lpstr>
      <vt:lpstr>Transient Disruptions</vt:lpstr>
      <vt:lpstr>Convergence Delay</vt:lpstr>
      <vt:lpstr>Reducing Convergence Delay</vt:lpstr>
      <vt:lpstr>Slow Convergence in  Distance-Vector Routing</vt:lpstr>
      <vt:lpstr>Distance Vector: Link Cost Changes</vt:lpstr>
      <vt:lpstr>Distance Vector: Link Cost Changes</vt:lpstr>
      <vt:lpstr>Distance Vector: Link Cost Changes</vt:lpstr>
      <vt:lpstr>Distance Vector: Link Cost Changes</vt:lpstr>
      <vt:lpstr>Distance Vector: Link Cost Changes</vt:lpstr>
      <vt:lpstr>Distance Vector: Poison Reverse</vt:lpstr>
      <vt:lpstr>Distance Vector: Poison Reverse</vt:lpstr>
      <vt:lpstr>Redefining Infinity</vt:lpstr>
      <vt:lpstr>Reducing Convergence Time With Path-Vector Routing (e.g., Border Gateway Protocol)</vt:lpstr>
      <vt:lpstr>Path-Vector Routing</vt:lpstr>
      <vt:lpstr>Faster Loop Detection</vt:lpstr>
      <vt:lpstr>BGP Session Failure </vt:lpstr>
      <vt:lpstr>Routing Change: Before and After</vt:lpstr>
      <vt:lpstr>Routing Change: Path Exploration</vt:lpstr>
      <vt:lpstr>Routing Change: Path Exploration</vt:lpstr>
      <vt:lpstr>BGP Converges Slowly</vt:lpstr>
      <vt:lpstr>BGP Instability</vt:lpstr>
      <vt:lpstr>Stable Paths Problem (SPP) Instance</vt:lpstr>
      <vt:lpstr>Stable Paths Problem (SPP) Instance</vt:lpstr>
      <vt:lpstr>Stable Paths Problem (SPP) Instance</vt:lpstr>
      <vt:lpstr>Stable Paths Problem (SPP) Instance</vt:lpstr>
      <vt:lpstr>SPP May Have Multiple Solutions </vt:lpstr>
      <vt:lpstr>An SPP May Have No Solution</vt:lpstr>
      <vt:lpstr>Avoiding BGP Instability</vt:lpstr>
      <vt:lpstr>Conclusion</vt:lpstr>
      <vt:lpstr>PowerPoint Presentation</vt:lpstr>
      <vt:lpstr>Link State: Shortest-Path Tree</vt:lpstr>
      <vt:lpstr>Additive Increase/Decrease</vt:lpstr>
      <vt:lpstr>Multiplicative Increase/Decrease</vt:lpstr>
      <vt:lpstr>Additive Increase / Multiplicative Decrease</vt:lpstr>
    </vt:vector>
  </TitlesOfParts>
  <Company>Princeton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1426</cp:revision>
  <cp:lastPrinted>2020-03-08T16:24:50Z</cp:lastPrinted>
  <dcterms:created xsi:type="dcterms:W3CDTF">2014-03-05T01:47:56Z</dcterms:created>
  <dcterms:modified xsi:type="dcterms:W3CDTF">2020-03-08T16:26:31Z</dcterms:modified>
</cp:coreProperties>
</file>