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46"/>
  </p:notesMasterIdLst>
  <p:handoutMasterIdLst>
    <p:handoutMasterId r:id="rId47"/>
  </p:handoutMasterIdLst>
  <p:sldIdLst>
    <p:sldId id="257" r:id="rId2"/>
    <p:sldId id="312" r:id="rId3"/>
    <p:sldId id="262" r:id="rId4"/>
    <p:sldId id="266" r:id="rId5"/>
    <p:sldId id="268" r:id="rId6"/>
    <p:sldId id="263" r:id="rId7"/>
    <p:sldId id="269" r:id="rId8"/>
    <p:sldId id="440" r:id="rId9"/>
    <p:sldId id="442" r:id="rId10"/>
    <p:sldId id="439" r:id="rId11"/>
    <p:sldId id="443" r:id="rId12"/>
    <p:sldId id="444" r:id="rId13"/>
    <p:sldId id="441" r:id="rId14"/>
    <p:sldId id="452" r:id="rId15"/>
    <p:sldId id="445" r:id="rId16"/>
    <p:sldId id="446" r:id="rId17"/>
    <p:sldId id="447" r:id="rId18"/>
    <p:sldId id="265" r:id="rId19"/>
    <p:sldId id="271" r:id="rId20"/>
    <p:sldId id="270" r:id="rId21"/>
    <p:sldId id="272" r:id="rId22"/>
    <p:sldId id="273" r:id="rId23"/>
    <p:sldId id="275" r:id="rId24"/>
    <p:sldId id="276" r:id="rId25"/>
    <p:sldId id="277" r:id="rId26"/>
    <p:sldId id="278" r:id="rId27"/>
    <p:sldId id="294" r:id="rId28"/>
    <p:sldId id="449" r:id="rId29"/>
    <p:sldId id="290" r:id="rId30"/>
    <p:sldId id="279" r:id="rId31"/>
    <p:sldId id="280" r:id="rId32"/>
    <p:sldId id="281" r:id="rId33"/>
    <p:sldId id="282" r:id="rId34"/>
    <p:sldId id="283" r:id="rId35"/>
    <p:sldId id="284" r:id="rId36"/>
    <p:sldId id="453" r:id="rId37"/>
    <p:sldId id="285" r:id="rId38"/>
    <p:sldId id="450" r:id="rId39"/>
    <p:sldId id="293" r:id="rId40"/>
    <p:sldId id="291" r:id="rId41"/>
    <p:sldId id="286" r:id="rId42"/>
    <p:sldId id="287" r:id="rId43"/>
    <p:sldId id="289" r:id="rId44"/>
    <p:sldId id="288" r:id="rId45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4"/>
    <p:restoredTop sz="87603"/>
  </p:normalViewPr>
  <p:slideViewPr>
    <p:cSldViewPr>
      <p:cViewPr>
        <p:scale>
          <a:sx n="141" d="100"/>
          <a:sy n="141" d="100"/>
        </p:scale>
        <p:origin x="-117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418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DEA806C5-20CC-204D-893C-88A44FB92B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096735C7-6496-A847-9A33-AFE1197406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CAC093C5-F4DD-564E-B2D2-E735068A28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0E10BCD6-9486-4641-9654-95CE2E94A8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4B20C38-6B1A-7845-BBBA-D719A25096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3EC6EE5D-2BDC-474B-8F08-1096B94B47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62C399D3-BD50-F44E-A0D3-47256C467D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4EB7E90-C1D2-0941-83C9-8A574227A44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CCFEF25D-592B-0548-B4F2-16E5CA1765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650C207F-7126-C242-9A38-386B46855B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BFEA2AAD-3B3B-0945-8DAF-67D25B6D9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B0D1AAD8-F160-F447-99D7-23B70AF768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AB16DBA-754E-C64C-98FE-C00AEFE02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96C60E-7974-2F41-BACB-358B5B51706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F46E64F-E394-834C-8939-65CABC2E79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3F7DEE9-99AC-174C-9F76-E6164A31D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1B9D245-66F1-CC41-A568-B183B3F33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6772B4-A135-C045-945F-E081E1D6A9F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3B87F68-219E-F742-9387-DDFDF9C66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155BB31-EEE6-304D-AF8C-FE67354DF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5318F4D6-6857-9F49-988D-D1BCF57E2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D67D10-3DC4-C944-A3E1-27753FCC453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F164700-CFBD-F247-9357-0A7D2A6DA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75D19A3-9E18-C54D-8580-6973F5F45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606E1F16-CC03-CC4A-81FE-A386A8C50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BDF9797-E17D-FB4B-96FC-A3354B9A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#1:  Higher latency (A)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#2:  Greater Loss (B)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#3:  Lower throughput (C)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#4:  Lower throughput (C)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98C3DE91-6244-1D4F-9862-5E3C92A4D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41BF69-02DF-1046-846A-81A71532453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606E1F16-CC03-CC4A-81FE-A386A8C50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BDF9797-E17D-FB4B-96FC-A3354B9A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#1:  Higher latency (A)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#2:  Greater Loss (B)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#3:  Lower throughput (C)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#4:  Lower throughput (C)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98C3DE91-6244-1D4F-9862-5E3C92A4D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41BF69-02DF-1046-846A-81A71532453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38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9DAC29E-454F-D248-A1A5-12F6EEE80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85075F-9139-E448-9B51-3CEC9C9300C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DFE33F4-8350-CC41-944E-E831D1FBE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A684A1D-FB18-D44D-AB9D-DDC3945FE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1A33867-C35C-3546-A732-7807935E0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B70F7B-669A-9B48-A520-D08654A36B34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29840D2-8D5A-EF48-BFD7-B3EB1164C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262875B-3126-2D47-830B-020CD707A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25D1A560-8444-6545-8B19-FAC2EAECB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BA944C-54C9-794E-986A-EBE49FF0091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BB52E8C-EEFE-8A43-B733-688870166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2120046-1B88-C542-B73B-921BE08D7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A789EA0-398D-434B-B172-10957E3794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F04BD1-862A-6A44-95B7-B865E642B49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9E2E3B5-FDCB-2C44-8766-AA4D88346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89E8DA7-C763-3340-8EB3-C19B19324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F71FD86-5454-BD40-90C9-80C7FB4F3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F48A7A-1E77-C447-8AF6-561BA05CB32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5D8E705-A9DC-3F46-9C24-C0B7E5960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BE2ECFF-0E64-B042-8095-60F8B1B6D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C34842B-2E58-6F4B-8D1A-3C5B265DE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3A0EFD-777E-5B4A-B702-AA7E67BE0D34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EA1C8103-5FFE-3045-A8D4-B104630B5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79D0CFB-F9FC-BF4B-899A-BBAF55D5A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D5A2534-29AB-764F-8D43-E2BAEE767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F71D26-42F6-B040-A1BC-70A1A11B321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7636D96-2480-0348-A254-01961721AB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DE6EDB6-9D2A-7F46-8CA6-67137D653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C34842B-2E58-6F4B-8D1A-3C5B265DE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3A0EFD-777E-5B4A-B702-AA7E67BE0D34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EA1C8103-5FFE-3045-A8D4-B104630B5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79D0CFB-F9FC-BF4B-899A-BBAF55D5A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931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6F249F89-A6E7-2E40-A858-F8A001D3C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AA0E47-B22B-9641-AF21-C5449A6E638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FD46B45B-43DA-7840-A861-4CCD37D5D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6BB3B6E-E540-F845-AB55-A2F825F89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1E6383C0-832C-594C-A379-F87F03141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13189B0-C8A3-1E4A-95C6-D1D5E23D6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7955E623-C958-5D4A-9E9F-FDE1A41CD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05F221-B86C-4340-92D9-42EA720AFE5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96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1E6383C0-832C-594C-A379-F87F03141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13189B0-C8A3-1E4A-95C6-D1D5E23D6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Answer for #1: 1, 2, 4, 8, 16KB per 100ms -&gt; 160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KBps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32 per 100ms = 320 Kbps &gt; 200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KBps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 So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32 KB   (M)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Answer for #2:  6 RTT = 600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(M)</a:t>
            </a: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7955E623-C958-5D4A-9E9F-FDE1A41CD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05F221-B86C-4340-92D9-42EA720AFE5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99EE7708-EDB9-4A43-BF80-BD110F2EF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396509-21AD-8746-A818-4A913E245ED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6D4C84B5-50CF-5F4F-8B34-08B136BE0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03F7014F-0C3B-1747-9B2E-C42F5EA70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6AD8FE87-3CFC-9D49-A657-DC554C77D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5E73EE-ADB2-854C-B1C4-9CF13E996C5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1C03ADD-D5A9-0040-A132-357000738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91FABCB-5D0E-5249-A322-F2ECB39E9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5D52E91-8A65-F846-A6E9-388AA6029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6A302A-314B-9949-AAD7-2B87464C103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B3471E49-34C0-084A-ACCC-0060D55BA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E0E6B327-976F-FC4B-AF92-6FC448C50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6505B514-F75F-FC4C-A44C-FBD652928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2CD235-B9C3-C445-B27E-FAD6E27A084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59C3BC5E-EE2E-AC49-A2B8-603D6FA62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CB0C5A9-5D48-B044-9E77-54A96E08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6DCFEBD-BD66-7443-91FD-63DD3FADC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1F7B42-9236-B644-923C-5B771B439AF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85172BF-0EC2-1346-8FA7-09B67D41F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AA5A33E-8F9A-A84E-AC76-BD80DAE32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372AF55-C3F1-ED47-836A-208B58F88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0C1271-0722-264C-866B-EE02D675538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42C3B80-6434-A941-9EA4-65DFCB350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65286A4-A0BC-CA4E-A127-6B7E7F688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D5A2534-29AB-764F-8D43-E2BAEE767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F71D26-42F6-B040-A1BC-70A1A11B321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7636D96-2480-0348-A254-01961721AB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DE6EDB6-9D2A-7F46-8CA6-67137D653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99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30ABA371-55F4-D14A-9406-DD254D02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44B0E8-B391-874B-B701-0679B4CAD96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52311C3-0E90-E642-8AA3-FB81B120A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EC4D139-A4AD-1342-AD5A-E9258C0DB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763CD2F-A405-054A-B9F6-42B031B50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FBE6E6-D92C-5D4F-A00E-55431D61DDB4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2154C85-7A9F-D64E-B38E-D9D08EF3A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A11F6BD-344F-CA4C-ACC1-4F54F54DD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126B7EB-CF27-3149-AB75-963CAABA9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026D7D-414C-4248-A738-2C8A4C316F5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8431F92-670E-9445-A273-406F53387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655E837-A3DD-CD4D-97A1-DF54B9A8E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4A068EBC-AE7D-8141-897C-7C41F99FA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6E19D1-FBAB-D445-99C2-8E3AB672319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0E95BAC-8C24-1B4C-9E19-B52CC198C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93155C7-03B4-7E43-A5A2-DA6EB0838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8AD4F-3433-064B-AA66-AB43BD50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5FC93A-C00E-3E47-8208-7A8D29684B73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D09CF-F92F-934F-B365-F3150416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157AC-9228-284B-85DF-DEA779EC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EB25E-1B46-E240-9066-3D22263C3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9F66A-678C-CF4E-9087-6A5ED176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C41F3-8043-2D40-8D6C-779843EBA655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99E48-7805-AE47-9798-0BA4E381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543D-F012-8B48-AC8F-AE1AEDC8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3A59D-2475-AE4F-B75C-DD64B5186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16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D230-3B41-F547-822F-B9C7566B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BF5B1-3136-8347-BE4D-33D9D2944FE5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F55B8-975A-AE42-8879-3EAC9D0B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AD6EC-DE8C-4243-8579-121D9BE4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7576-28D5-8840-A5A4-216CFA713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52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A8F45-0916-5F44-9DC3-C1D983200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49306D7B-FAFD-E04A-9533-6F944451A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DF8B6-2384-3647-B16F-59A76FD72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65FD23EC-8075-344D-9BB2-99FF248D7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6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D30D5-FE26-5845-80CA-F3DFCD8BB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0E978FDF-40EE-DB43-97A1-09C092D5F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30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6D9CF-DB9F-9A44-A6D0-E1DE4E5F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1ADAE-DDB0-394A-AA5F-361A31C6095D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A6239-1C42-9244-9CE6-65141C4B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865-6DAA-4742-8EBA-120AF803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FD831-ED63-EC4E-805C-09B192591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48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10217-2FAA-FB46-82AD-10088319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A9988-802E-B449-A114-B6000C9CA66F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965EA-FA93-CA41-B607-5BE5EAA8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7C176-2D0E-7943-8322-D3CE6287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7D84C-E50D-514E-BDC1-1E1A530CE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07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F65A1C-7B78-6C4C-A752-C1FB84B0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F6355-D129-344B-8FA9-337995DD9702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40968C-7E7B-B947-979C-EFE50451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2903E3-7919-684D-9BC7-6BE1A13F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1BCE4-77C3-7140-B9A8-3554D3654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65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291E37-D777-104F-9EC4-C76104E3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438EB-83A2-C241-9FEA-ECCF3BA32C2D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AB9146-586B-D743-9C1C-D37DF2FA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1BC319-577A-4147-88EA-13D1ABB9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C4FBA-2C2A-B74D-9BF4-FB4D64C6E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6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21A14E-54E1-1347-8F93-4BA438D9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AF95CA-2C15-004E-A8AF-67EAF08E5B35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60E7C6-B6E2-0846-832A-4A96F32B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93D84C-55DC-2C4B-8EC5-7721AD9F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6549A-4456-5F47-83B8-A0EC4E283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8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8BD400-985E-FF40-B631-84321641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59E02-35B3-174C-B2DD-7CB6357F82D7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7FD7BE-AD3E-7C48-B09F-C73ECF74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EE4AC9-1C2F-D840-A041-CEE60BC2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DAE26-7AE4-1449-9F65-F7FB545F5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5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3FEFD0-58EA-6442-A15E-6C4F434B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169AC-B500-3447-83ED-2C1F6C7E5AA2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985EE6-5DDE-7E40-B456-AB90C822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FCCA8-E2BB-3844-928A-3991D226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FD7A-0602-F444-A33F-46E93A382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77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131244-7A87-284F-AB50-072CCF75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B8456-DF8B-8649-8540-E88FCDD2C3E5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1CD429-85F0-7F46-B31B-9CD2BA96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C8E02-7587-5042-AC88-06AD2B88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9946B-606E-0144-9B70-173A77787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27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DF5E35-2418-E54C-A370-2C8CC675C7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B3A4382-2DC8-164D-8850-90F3D5BD8D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D1CA-1620-C64E-8BB9-4A8BE7076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BE4B5479-D17D-1641-B8FD-D179CDFE21B1}" type="datetime1">
              <a:rPr lang="en-US" altLang="en-US"/>
              <a:pPr/>
              <a:t>2/18/20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DB23F-D480-5B4E-9457-6C72709D4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37DE3-320C-664C-994B-EA9CEBCC5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396CDD-C880-C147-9F66-2BB2F95B2C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B7F49E-5FA2-6D41-8C1B-736AE447E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</a:blip>
          <a:srcRect l="16329" r="419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8914EF14-0711-0C46-AB14-206020A5B2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ea typeface="ＭＳ Ｐゴシック" panose="020B0600070205080204" pitchFamily="34" charset="-128"/>
              </a:rPr>
              <a:t>Congestion Control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FC1634B-BC1A-FB49-98DA-F8E3DA1976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3429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Michael Freedman</a:t>
            </a:r>
          </a:p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COS 461: Computer Networks</a:t>
            </a:r>
          </a:p>
          <a:p>
            <a:pPr eaLnBrk="1" hangingPunct="1"/>
            <a:endParaRPr lang="en-US" altLang="en-US" sz="26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600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/courses/archive/spr20/cos461/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0E560FC9-9A23-974A-BCA1-0E5010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6EEF0-00BB-EE49-B758-941358349677}" type="slidenum">
              <a:rPr lang="en-US" altLang="en-US" sz="1200">
                <a:solidFill>
                  <a:schemeClr val="folHlink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F4860DD-6864-D24F-A1C4-2287B99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Phase Plots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7AAD0FC-DAFA-7741-BE0D-931EED9B4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130" y="1561363"/>
            <a:ext cx="0" cy="39415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BB6974A3-3D3A-564D-823A-3B40FBE3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790" y="5483261"/>
            <a:ext cx="4596940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66FE9C1C-29EB-C243-8FC9-4D88CA3AD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4331" y="2202135"/>
            <a:ext cx="3200400" cy="3200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C1C5D3C-6F14-EF46-8CE1-B384966D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21" y="581011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1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210C92F-ADB6-3D40-A577-98885AF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1" y="3467405"/>
            <a:ext cx="1610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2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3" name="Text Box 15">
            <a:extLst>
              <a:ext uri="{FF2B5EF4-FFF2-40B4-BE49-F238E27FC236}">
                <a16:creationId xmlns:a16="http://schemas.microsoft.com/office/drawing/2014/main" id="{89CF37C4-7D93-9343-91A2-A4A28A05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47081"/>
            <a:ext cx="1184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Overload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4" name="Text Box 16">
            <a:extLst>
              <a:ext uri="{FF2B5EF4-FFF2-40B4-BE49-F238E27FC236}">
                <a16:creationId xmlns:a16="http://schemas.microsoft.com/office/drawing/2014/main" id="{7A03067E-3B96-2243-B2EF-CFDA1C61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51" y="4127483"/>
            <a:ext cx="1497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Under utilization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92C6E54E-A07B-6E4A-A0CB-FE6B0F49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85" y="1588263"/>
            <a:ext cx="1307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Fairness Line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= 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5D53B6-AE7E-2C4B-ADB3-20825A364942}"/>
              </a:ext>
            </a:extLst>
          </p:cNvPr>
          <p:cNvSpPr/>
          <p:nvPr/>
        </p:nvSpPr>
        <p:spPr>
          <a:xfrm>
            <a:off x="4096512" y="3712464"/>
            <a:ext cx="153620" cy="1542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038D21B0-96D8-4D4F-879B-AF4B66DF34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4760" y="3774035"/>
            <a:ext cx="12801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F2B7FF1-1DA8-F746-A50F-5B1CD7C5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599" y="3389298"/>
            <a:ext cx="1532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10495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3" grpId="0"/>
      <p:bldP spid="432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1122EB-A71D-E748-A4F7-771004EA44E1}"/>
              </a:ext>
            </a:extLst>
          </p:cNvPr>
          <p:cNvCxnSpPr>
            <a:cxnSpLocks/>
          </p:cNvCxnSpPr>
          <p:nvPr/>
        </p:nvCxnSpPr>
        <p:spPr>
          <a:xfrm>
            <a:off x="4178808" y="3844108"/>
            <a:ext cx="22497" cy="1658762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C83B0C-70D1-CF4B-8DFD-C7F420CBDCDF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2509790" y="3789579"/>
            <a:ext cx="1609344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0E560FC9-9A23-974A-BCA1-0E5010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6EEF0-00BB-EE49-B758-941358349677}" type="slidenum">
              <a:rPr lang="en-US" altLang="en-US" sz="1200">
                <a:solidFill>
                  <a:schemeClr val="folHlink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F4860DD-6864-D24F-A1C4-2287B99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Phase Plots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7AAD0FC-DAFA-7741-BE0D-931EED9B4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130" y="1561363"/>
            <a:ext cx="0" cy="39415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BB6974A3-3D3A-564D-823A-3B40FBE3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790" y="5483261"/>
            <a:ext cx="4596940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66FE9C1C-29EB-C243-8FC9-4D88CA3AD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4331" y="2202135"/>
            <a:ext cx="3200400" cy="3200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C1C5D3C-6F14-EF46-8CE1-B384966D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21" y="581011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1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210C92F-ADB6-3D40-A577-98885AF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1" y="3467405"/>
            <a:ext cx="1610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2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3" name="Text Box 15">
            <a:extLst>
              <a:ext uri="{FF2B5EF4-FFF2-40B4-BE49-F238E27FC236}">
                <a16:creationId xmlns:a16="http://schemas.microsoft.com/office/drawing/2014/main" id="{89CF37C4-7D93-9343-91A2-A4A28A05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47081"/>
            <a:ext cx="1184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Overload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4" name="Text Box 16">
            <a:extLst>
              <a:ext uri="{FF2B5EF4-FFF2-40B4-BE49-F238E27FC236}">
                <a16:creationId xmlns:a16="http://schemas.microsoft.com/office/drawing/2014/main" id="{7A03067E-3B96-2243-B2EF-CFDA1C61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51" y="4127483"/>
            <a:ext cx="1497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Under utilization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92C6E54E-A07B-6E4A-A0CB-FE6B0F49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85" y="1588263"/>
            <a:ext cx="1307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Fairness Line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= 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5D53B6-AE7E-2C4B-ADB3-20825A364942}"/>
              </a:ext>
            </a:extLst>
          </p:cNvPr>
          <p:cNvSpPr/>
          <p:nvPr/>
        </p:nvSpPr>
        <p:spPr>
          <a:xfrm>
            <a:off x="4096512" y="3712464"/>
            <a:ext cx="153620" cy="1542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038D21B0-96D8-4D4F-879B-AF4B66DF34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4760" y="3774035"/>
            <a:ext cx="12801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F2B7FF1-1DA8-F746-A50F-5B1CD7C5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599" y="3389298"/>
            <a:ext cx="1532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271992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1122EB-A71D-E748-A4F7-771004EA44E1}"/>
              </a:ext>
            </a:extLst>
          </p:cNvPr>
          <p:cNvCxnSpPr>
            <a:cxnSpLocks/>
          </p:cNvCxnSpPr>
          <p:nvPr/>
        </p:nvCxnSpPr>
        <p:spPr>
          <a:xfrm>
            <a:off x="4178808" y="3844108"/>
            <a:ext cx="22497" cy="1658762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C83B0C-70D1-CF4B-8DFD-C7F420CBDCDF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2509790" y="3789579"/>
            <a:ext cx="1609344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0E560FC9-9A23-974A-BCA1-0E5010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6EEF0-00BB-EE49-B758-941358349677}" type="slidenum">
              <a:rPr lang="en-US" altLang="en-US" sz="1200">
                <a:solidFill>
                  <a:schemeClr val="folHlink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F4860DD-6864-D24F-A1C4-2287B99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Phase Plots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7AAD0FC-DAFA-7741-BE0D-931EED9B4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130" y="1561363"/>
            <a:ext cx="0" cy="39415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BB6974A3-3D3A-564D-823A-3B40FBE3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790" y="5483261"/>
            <a:ext cx="4596940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66FE9C1C-29EB-C243-8FC9-4D88CA3AD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4331" y="2202135"/>
            <a:ext cx="3200400" cy="3200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C1C5D3C-6F14-EF46-8CE1-B384966D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21" y="581011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1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210C92F-ADB6-3D40-A577-98885AF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1" y="3467405"/>
            <a:ext cx="1610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2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3" name="Text Box 15">
            <a:extLst>
              <a:ext uri="{FF2B5EF4-FFF2-40B4-BE49-F238E27FC236}">
                <a16:creationId xmlns:a16="http://schemas.microsoft.com/office/drawing/2014/main" id="{89CF37C4-7D93-9343-91A2-A4A28A05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47081"/>
            <a:ext cx="1184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Overload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4" name="Text Box 16">
            <a:extLst>
              <a:ext uri="{FF2B5EF4-FFF2-40B4-BE49-F238E27FC236}">
                <a16:creationId xmlns:a16="http://schemas.microsoft.com/office/drawing/2014/main" id="{7A03067E-3B96-2243-B2EF-CFDA1C61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51" y="4127483"/>
            <a:ext cx="1497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Under utilization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92C6E54E-A07B-6E4A-A0CB-FE6B0F49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85" y="1588263"/>
            <a:ext cx="1307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Fairness Line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= 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5D53B6-AE7E-2C4B-ADB3-20825A364942}"/>
              </a:ext>
            </a:extLst>
          </p:cNvPr>
          <p:cNvSpPr/>
          <p:nvPr/>
        </p:nvSpPr>
        <p:spPr>
          <a:xfrm>
            <a:off x="4096512" y="3712464"/>
            <a:ext cx="153620" cy="1542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038D21B0-96D8-4D4F-879B-AF4B66DF34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4760" y="3774035"/>
            <a:ext cx="12801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F2B7FF1-1DA8-F746-A50F-5B1CD7C5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599" y="3389298"/>
            <a:ext cx="1532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Throughput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0329F9-2AD6-B743-ACE5-49CDFF137640}"/>
              </a:ext>
            </a:extLst>
          </p:cNvPr>
          <p:cNvCxnSpPr>
            <a:cxnSpLocks/>
          </p:cNvCxnSpPr>
          <p:nvPr/>
        </p:nvCxnSpPr>
        <p:spPr>
          <a:xfrm>
            <a:off x="3354877" y="2966948"/>
            <a:ext cx="0" cy="250753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625C1E-0BB0-B440-9FB1-250FFBE0C539}"/>
              </a:ext>
            </a:extLst>
          </p:cNvPr>
          <p:cNvCxnSpPr>
            <a:cxnSpLocks/>
          </p:cNvCxnSpPr>
          <p:nvPr/>
        </p:nvCxnSpPr>
        <p:spPr>
          <a:xfrm flipH="1">
            <a:off x="2498130" y="2975556"/>
            <a:ext cx="856747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52F58-E577-EB45-811C-BC27922FF4B7}"/>
              </a:ext>
            </a:extLst>
          </p:cNvPr>
          <p:cNvCxnSpPr>
            <a:cxnSpLocks/>
          </p:cNvCxnSpPr>
          <p:nvPr/>
        </p:nvCxnSpPr>
        <p:spPr>
          <a:xfrm>
            <a:off x="4994455" y="4606758"/>
            <a:ext cx="0" cy="896112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993D79-44BC-2246-AE50-7588A92AC536}"/>
              </a:ext>
            </a:extLst>
          </p:cNvPr>
          <p:cNvCxnSpPr>
            <a:cxnSpLocks/>
          </p:cNvCxnSpPr>
          <p:nvPr/>
        </p:nvCxnSpPr>
        <p:spPr>
          <a:xfrm flipH="1">
            <a:off x="2498131" y="4606758"/>
            <a:ext cx="2496324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0E560FC9-9A23-974A-BCA1-0E5010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6EEF0-00BB-EE49-B758-941358349677}" type="slidenum">
              <a:rPr lang="en-US" altLang="en-US" sz="1200">
                <a:solidFill>
                  <a:schemeClr val="folHlink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F4860DD-6864-D24F-A1C4-2287B99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Phase Plots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7AAD0FC-DAFA-7741-BE0D-931EED9B4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130" y="1561363"/>
            <a:ext cx="0" cy="39415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BB6974A3-3D3A-564D-823A-3B40FBE3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790" y="5483261"/>
            <a:ext cx="4596940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5" name="Line 7">
            <a:extLst>
              <a:ext uri="{FF2B5EF4-FFF2-40B4-BE49-F238E27FC236}">
                <a16:creationId xmlns:a16="http://schemas.microsoft.com/office/drawing/2014/main" id="{67892D4E-0912-474E-8C48-00CE3DB7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21408"/>
            <a:ext cx="3383280" cy="338328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66FE9C1C-29EB-C243-8FC9-4D88CA3AD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4331" y="2202135"/>
            <a:ext cx="3200400" cy="3200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C1C5D3C-6F14-EF46-8CE1-B384966D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21" y="581011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1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210C92F-ADB6-3D40-A577-98885AF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1" y="3467405"/>
            <a:ext cx="1610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2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1" name="Line 13">
            <a:extLst>
              <a:ext uri="{FF2B5EF4-FFF2-40B4-BE49-F238E27FC236}">
                <a16:creationId xmlns:a16="http://schemas.microsoft.com/office/drawing/2014/main" id="{48E50299-4D37-BF44-8F74-809004231B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4760" y="3774035"/>
            <a:ext cx="12801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43" name="Text Box 15">
            <a:extLst>
              <a:ext uri="{FF2B5EF4-FFF2-40B4-BE49-F238E27FC236}">
                <a16:creationId xmlns:a16="http://schemas.microsoft.com/office/drawing/2014/main" id="{89CF37C4-7D93-9343-91A2-A4A28A05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47081"/>
            <a:ext cx="1184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Overload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4" name="Text Box 16">
            <a:extLst>
              <a:ext uri="{FF2B5EF4-FFF2-40B4-BE49-F238E27FC236}">
                <a16:creationId xmlns:a16="http://schemas.microsoft.com/office/drawing/2014/main" id="{7A03067E-3B96-2243-B2EF-CFDA1C61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51" y="4127483"/>
            <a:ext cx="1497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Under utilization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294597E-F3A6-4C4A-8902-E09C832C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85" y="1588263"/>
            <a:ext cx="1307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Fairness Line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= 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E843EB-5E37-AD49-92F8-CD78FF3D3D6B}"/>
              </a:ext>
            </a:extLst>
          </p:cNvPr>
          <p:cNvSpPr/>
          <p:nvPr/>
        </p:nvSpPr>
        <p:spPr>
          <a:xfrm>
            <a:off x="4096512" y="3712464"/>
            <a:ext cx="153620" cy="1542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389E7F-9024-FE45-9664-0BF3333EED9B}"/>
              </a:ext>
            </a:extLst>
          </p:cNvPr>
          <p:cNvCxnSpPr>
            <a:cxnSpLocks/>
          </p:cNvCxnSpPr>
          <p:nvPr/>
        </p:nvCxnSpPr>
        <p:spPr>
          <a:xfrm>
            <a:off x="3354877" y="2966948"/>
            <a:ext cx="0" cy="250753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F544C6-35D9-524C-A321-2735901F5D13}"/>
              </a:ext>
            </a:extLst>
          </p:cNvPr>
          <p:cNvCxnSpPr>
            <a:cxnSpLocks/>
          </p:cNvCxnSpPr>
          <p:nvPr/>
        </p:nvCxnSpPr>
        <p:spPr>
          <a:xfrm flipH="1">
            <a:off x="2498130" y="2975556"/>
            <a:ext cx="856747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46A0C7-52AD-0F42-B1DC-5B03751CD7D4}"/>
              </a:ext>
            </a:extLst>
          </p:cNvPr>
          <p:cNvCxnSpPr>
            <a:cxnSpLocks/>
          </p:cNvCxnSpPr>
          <p:nvPr/>
        </p:nvCxnSpPr>
        <p:spPr>
          <a:xfrm>
            <a:off x="4994455" y="4606758"/>
            <a:ext cx="0" cy="896112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156DC6-B8DD-9640-9BBC-C3A87581E50F}"/>
              </a:ext>
            </a:extLst>
          </p:cNvPr>
          <p:cNvCxnSpPr>
            <a:cxnSpLocks/>
          </p:cNvCxnSpPr>
          <p:nvPr/>
        </p:nvCxnSpPr>
        <p:spPr>
          <a:xfrm flipH="1">
            <a:off x="2498131" y="4606758"/>
            <a:ext cx="2496324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4">
            <a:extLst>
              <a:ext uri="{FF2B5EF4-FFF2-40B4-BE49-F238E27FC236}">
                <a16:creationId xmlns:a16="http://schemas.microsoft.com/office/drawing/2014/main" id="{237CECBD-E1B6-3E48-A37B-6FAA0B04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599" y="3389298"/>
            <a:ext cx="1532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Throughput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9ABC5-4208-DB41-9D83-55FB278C7515}"/>
              </a:ext>
            </a:extLst>
          </p:cNvPr>
          <p:cNvCxnSpPr>
            <a:cxnSpLocks/>
          </p:cNvCxnSpPr>
          <p:nvPr/>
        </p:nvCxnSpPr>
        <p:spPr>
          <a:xfrm>
            <a:off x="4178808" y="3844108"/>
            <a:ext cx="22497" cy="1658762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040168-2408-6041-B0CE-176573D07FA1}"/>
              </a:ext>
            </a:extLst>
          </p:cNvPr>
          <p:cNvCxnSpPr>
            <a:cxnSpLocks/>
          </p:cNvCxnSpPr>
          <p:nvPr/>
        </p:nvCxnSpPr>
        <p:spPr>
          <a:xfrm flipH="1">
            <a:off x="2509790" y="3789579"/>
            <a:ext cx="1609344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7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0E560FC9-9A23-974A-BCA1-0E5010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6EEF0-00BB-EE49-B758-941358349677}" type="slidenum">
              <a:rPr lang="en-US" altLang="en-US" sz="1200">
                <a:solidFill>
                  <a:schemeClr val="folHlink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F4860DD-6864-D24F-A1C4-2287B99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Phase Plots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7AAD0FC-DAFA-7741-BE0D-931EED9B4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130" y="1561363"/>
            <a:ext cx="0" cy="39415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BB6974A3-3D3A-564D-823A-3B40FBE3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790" y="5483261"/>
            <a:ext cx="4596940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5" name="Line 7">
            <a:extLst>
              <a:ext uri="{FF2B5EF4-FFF2-40B4-BE49-F238E27FC236}">
                <a16:creationId xmlns:a16="http://schemas.microsoft.com/office/drawing/2014/main" id="{67892D4E-0912-474E-8C48-00CE3DB7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21408"/>
            <a:ext cx="3383280" cy="338328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66FE9C1C-29EB-C243-8FC9-4D88CA3AD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4331" y="2202135"/>
            <a:ext cx="3200400" cy="3200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7" name="Text Box 9">
            <a:extLst>
              <a:ext uri="{FF2B5EF4-FFF2-40B4-BE49-F238E27FC236}">
                <a16:creationId xmlns:a16="http://schemas.microsoft.com/office/drawing/2014/main" id="{D055B780-A12A-8441-895D-990945B55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792" y="4420808"/>
            <a:ext cx="1336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Efficiency Line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C1C5D3C-6F14-EF46-8CE1-B384966D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21" y="581011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1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210C92F-ADB6-3D40-A577-98885AF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1" y="3467405"/>
            <a:ext cx="1610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2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1" name="Line 13">
            <a:extLst>
              <a:ext uri="{FF2B5EF4-FFF2-40B4-BE49-F238E27FC236}">
                <a16:creationId xmlns:a16="http://schemas.microsoft.com/office/drawing/2014/main" id="{48E50299-4D37-BF44-8F74-809004231B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4760" y="3774035"/>
            <a:ext cx="12801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42" name="Text Box 14">
            <a:extLst>
              <a:ext uri="{FF2B5EF4-FFF2-40B4-BE49-F238E27FC236}">
                <a16:creationId xmlns:a16="http://schemas.microsoft.com/office/drawing/2014/main" id="{5CF623F5-99F7-E243-828D-41983D133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67" y="3391025"/>
            <a:ext cx="1079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Optimal point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3" name="Text Box 15">
            <a:extLst>
              <a:ext uri="{FF2B5EF4-FFF2-40B4-BE49-F238E27FC236}">
                <a16:creationId xmlns:a16="http://schemas.microsoft.com/office/drawing/2014/main" id="{89CF37C4-7D93-9343-91A2-A4A28A05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47081"/>
            <a:ext cx="1184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Overload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2144" name="Text Box 16">
            <a:extLst>
              <a:ext uri="{FF2B5EF4-FFF2-40B4-BE49-F238E27FC236}">
                <a16:creationId xmlns:a16="http://schemas.microsoft.com/office/drawing/2014/main" id="{7A03067E-3B96-2243-B2EF-CFDA1C61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51" y="4127483"/>
            <a:ext cx="1497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Under utilization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294597E-F3A6-4C4A-8902-E09C832C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85" y="1588263"/>
            <a:ext cx="1307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Fairness Line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= 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E843EB-5E37-AD49-92F8-CD78FF3D3D6B}"/>
              </a:ext>
            </a:extLst>
          </p:cNvPr>
          <p:cNvSpPr/>
          <p:nvPr/>
        </p:nvSpPr>
        <p:spPr>
          <a:xfrm>
            <a:off x="4096512" y="3712464"/>
            <a:ext cx="153620" cy="1542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0E560FC9-9A23-974A-BCA1-0E5010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6EEF0-00BB-EE49-B758-941358349677}" type="slidenum">
              <a:rPr lang="en-US" altLang="en-US" sz="1200">
                <a:solidFill>
                  <a:schemeClr val="folHlink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F4860DD-6864-D24F-A1C4-2287B99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Additive Increase/Decrease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7AAD0FC-DAFA-7741-BE0D-931EED9B4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130" y="1561363"/>
            <a:ext cx="0" cy="39415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BB6974A3-3D3A-564D-823A-3B40FBE3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790" y="5483261"/>
            <a:ext cx="4596940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5" name="Line 7">
            <a:extLst>
              <a:ext uri="{FF2B5EF4-FFF2-40B4-BE49-F238E27FC236}">
                <a16:creationId xmlns:a16="http://schemas.microsoft.com/office/drawing/2014/main" id="{67892D4E-0912-474E-8C48-00CE3DB7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21408"/>
            <a:ext cx="3383280" cy="338328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66FE9C1C-29EB-C243-8FC9-4D88CA3AD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4331" y="2202135"/>
            <a:ext cx="3200400" cy="3200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7" name="Text Box 9">
            <a:extLst>
              <a:ext uri="{FF2B5EF4-FFF2-40B4-BE49-F238E27FC236}">
                <a16:creationId xmlns:a16="http://schemas.microsoft.com/office/drawing/2014/main" id="{D055B780-A12A-8441-895D-990945B55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792" y="4420808"/>
            <a:ext cx="1336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Efficiency Line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C1C5D3C-6F14-EF46-8CE1-B384966D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21" y="581011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1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210C92F-ADB6-3D40-A577-98885AF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1" y="3467405"/>
            <a:ext cx="1610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2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294597E-F3A6-4C4A-8902-E09C832C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85" y="1588263"/>
            <a:ext cx="1307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Fairness Line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= 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763EA42D-7D30-DA4B-A782-F11C6A82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910" y="215164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AIAD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DD24C8-B858-C149-83DD-76BFDE6927E1}"/>
              </a:ext>
            </a:extLst>
          </p:cNvPr>
          <p:cNvCxnSpPr>
            <a:cxnSpLocks/>
          </p:cNvCxnSpPr>
          <p:nvPr/>
        </p:nvCxnSpPr>
        <p:spPr>
          <a:xfrm>
            <a:off x="3458105" y="3060571"/>
            <a:ext cx="0" cy="2440152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436829-B07D-9A4A-8B9E-AD96F9F614AD}"/>
              </a:ext>
            </a:extLst>
          </p:cNvPr>
          <p:cNvCxnSpPr>
            <a:cxnSpLocks/>
            <a:stCxn id="28" idx="6"/>
          </p:cNvCxnSpPr>
          <p:nvPr/>
        </p:nvCxnSpPr>
        <p:spPr>
          <a:xfrm flipH="1">
            <a:off x="2509790" y="3060571"/>
            <a:ext cx="960120" cy="914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ine 8">
            <a:extLst>
              <a:ext uri="{FF2B5EF4-FFF2-40B4-BE49-F238E27FC236}">
                <a16:creationId xmlns:a16="http://schemas.microsoft.com/office/drawing/2014/main" id="{7054A7BB-13BB-874D-8B8B-183A62409F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9850" y="2576546"/>
            <a:ext cx="960120" cy="9601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CF6918-57A6-CB44-AF58-1F0B3C8AD311}"/>
              </a:ext>
            </a:extLst>
          </p:cNvPr>
          <p:cNvSpPr/>
          <p:nvPr/>
        </p:nvSpPr>
        <p:spPr>
          <a:xfrm>
            <a:off x="3381295" y="2983456"/>
            <a:ext cx="153620" cy="1542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0E560FC9-9A23-974A-BCA1-0E5010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6EEF0-00BB-EE49-B758-941358349677}" type="slidenum">
              <a:rPr lang="en-US" altLang="en-US" sz="1200">
                <a:solidFill>
                  <a:schemeClr val="folHlink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F4860DD-6864-D24F-A1C4-2287B99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Multiplicative Increase/Decrease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7AAD0FC-DAFA-7741-BE0D-931EED9B4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130" y="1561363"/>
            <a:ext cx="0" cy="39415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BB6974A3-3D3A-564D-823A-3B40FBE3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790" y="5483261"/>
            <a:ext cx="4596940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5" name="Line 7">
            <a:extLst>
              <a:ext uri="{FF2B5EF4-FFF2-40B4-BE49-F238E27FC236}">
                <a16:creationId xmlns:a16="http://schemas.microsoft.com/office/drawing/2014/main" id="{67892D4E-0912-474E-8C48-00CE3DB7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21408"/>
            <a:ext cx="3383280" cy="338328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66FE9C1C-29EB-C243-8FC9-4D88CA3AD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4331" y="2202135"/>
            <a:ext cx="3200400" cy="3200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7" name="Text Box 9">
            <a:extLst>
              <a:ext uri="{FF2B5EF4-FFF2-40B4-BE49-F238E27FC236}">
                <a16:creationId xmlns:a16="http://schemas.microsoft.com/office/drawing/2014/main" id="{D055B780-A12A-8441-895D-990945B55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792" y="4420808"/>
            <a:ext cx="1336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Efficiency Line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C1C5D3C-6F14-EF46-8CE1-B384966D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21" y="581011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1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210C92F-ADB6-3D40-A577-98885AF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1" y="3467405"/>
            <a:ext cx="1610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2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294597E-F3A6-4C4A-8902-E09C832C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85" y="1588263"/>
            <a:ext cx="1307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Fairness Line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= 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763EA42D-7D30-DA4B-A782-F11C6A82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230" y="1913257"/>
            <a:ext cx="7328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MIMD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436829-B07D-9A4A-8B9E-AD96F9F614AD}"/>
              </a:ext>
            </a:extLst>
          </p:cNvPr>
          <p:cNvCxnSpPr>
            <a:cxnSpLocks/>
            <a:stCxn id="17" idx="0"/>
            <a:endCxn id="16389" idx="0"/>
          </p:cNvCxnSpPr>
          <p:nvPr/>
        </p:nvCxnSpPr>
        <p:spPr>
          <a:xfrm flipH="1">
            <a:off x="2498130" y="2459962"/>
            <a:ext cx="1190555" cy="3042908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ine 8">
            <a:extLst>
              <a:ext uri="{FF2B5EF4-FFF2-40B4-BE49-F238E27FC236}">
                <a16:creationId xmlns:a16="http://schemas.microsoft.com/office/drawing/2014/main" id="{7054A7BB-13BB-874D-8B8B-183A62409F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9419" y="2459962"/>
            <a:ext cx="499266" cy="127627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DB6FD3-F6DC-7D4A-82B4-4BD92F875B83}"/>
              </a:ext>
            </a:extLst>
          </p:cNvPr>
          <p:cNvSpPr/>
          <p:nvPr/>
        </p:nvSpPr>
        <p:spPr>
          <a:xfrm>
            <a:off x="3381295" y="2983456"/>
            <a:ext cx="153620" cy="1542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0E560FC9-9A23-974A-BCA1-0E5010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6EEF0-00BB-EE49-B758-941358349677}" type="slidenum">
              <a:rPr lang="en-US" altLang="en-US" sz="1200">
                <a:solidFill>
                  <a:schemeClr val="folHlink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F4860DD-6864-D24F-A1C4-2287B99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800" dirty="0">
                <a:ea typeface="ＭＳ Ｐゴシック" panose="020B0600070205080204" pitchFamily="34" charset="-128"/>
              </a:rPr>
              <a:t>Additive Increase / Multiplicative Decrease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7AAD0FC-DAFA-7741-BE0D-931EED9B4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130" y="1561363"/>
            <a:ext cx="0" cy="39415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BB6974A3-3D3A-564D-823A-3B40FBE3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790" y="5483261"/>
            <a:ext cx="4596940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5" name="Line 7">
            <a:extLst>
              <a:ext uri="{FF2B5EF4-FFF2-40B4-BE49-F238E27FC236}">
                <a16:creationId xmlns:a16="http://schemas.microsoft.com/office/drawing/2014/main" id="{67892D4E-0912-474E-8C48-00CE3DB7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21408"/>
            <a:ext cx="3383280" cy="338328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66FE9C1C-29EB-C243-8FC9-4D88CA3AD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4331" y="2202135"/>
            <a:ext cx="3200400" cy="3200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7" name="Text Box 9">
            <a:extLst>
              <a:ext uri="{FF2B5EF4-FFF2-40B4-BE49-F238E27FC236}">
                <a16:creationId xmlns:a16="http://schemas.microsoft.com/office/drawing/2014/main" id="{D055B780-A12A-8441-895D-990945B55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792" y="4420808"/>
            <a:ext cx="1336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Efficiency Line</a:t>
            </a:r>
            <a:endParaRPr lang="en-US" altLang="en-US" sz="1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C1C5D3C-6F14-EF46-8CE1-B384966D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21" y="581011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1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210C92F-ADB6-3D40-A577-98885AF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1" y="3467405"/>
            <a:ext cx="1610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2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294597E-F3A6-4C4A-8902-E09C832C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85" y="1588263"/>
            <a:ext cx="1307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Fairness Line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= 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763EA42D-7D30-DA4B-A782-F11C6A82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253" y="1913257"/>
            <a:ext cx="708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AIMD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436829-B07D-9A4A-8B9E-AD96F9F614AD}"/>
              </a:ext>
            </a:extLst>
          </p:cNvPr>
          <p:cNvCxnSpPr>
            <a:cxnSpLocks/>
            <a:stCxn id="17" idx="0"/>
            <a:endCxn id="16389" idx="0"/>
          </p:cNvCxnSpPr>
          <p:nvPr/>
        </p:nvCxnSpPr>
        <p:spPr>
          <a:xfrm flipH="1">
            <a:off x="2498130" y="2845762"/>
            <a:ext cx="1036785" cy="2657108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ine 8">
            <a:extLst>
              <a:ext uri="{FF2B5EF4-FFF2-40B4-BE49-F238E27FC236}">
                <a16:creationId xmlns:a16="http://schemas.microsoft.com/office/drawing/2014/main" id="{7054A7BB-13BB-874D-8B8B-183A62409F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9419" y="2845762"/>
            <a:ext cx="345496" cy="89047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DB6FD3-F6DC-7D4A-82B4-4BD92F875B83}"/>
              </a:ext>
            </a:extLst>
          </p:cNvPr>
          <p:cNvSpPr/>
          <p:nvPr/>
        </p:nvSpPr>
        <p:spPr>
          <a:xfrm>
            <a:off x="3381295" y="2983456"/>
            <a:ext cx="153620" cy="1542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D71911-8B55-C548-AC1C-E83D78799260}"/>
              </a:ext>
            </a:extLst>
          </p:cNvPr>
          <p:cNvCxnSpPr>
            <a:cxnSpLocks/>
            <a:stCxn id="23" idx="0"/>
          </p:cNvCxnSpPr>
          <p:nvPr/>
        </p:nvCxnSpPr>
        <p:spPr>
          <a:xfrm flipH="1">
            <a:off x="2549479" y="3137686"/>
            <a:ext cx="1289164" cy="2259476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ine 8">
            <a:extLst>
              <a:ext uri="{FF2B5EF4-FFF2-40B4-BE49-F238E27FC236}">
                <a16:creationId xmlns:a16="http://schemas.microsoft.com/office/drawing/2014/main" id="{A97404BF-7E58-0541-807E-6EC2802223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9419" y="3137686"/>
            <a:ext cx="649224" cy="115214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2B9CF7-17C3-B44B-A43C-AF7B7B005DB1}"/>
              </a:ext>
            </a:extLst>
          </p:cNvPr>
          <p:cNvCxnSpPr>
            <a:cxnSpLocks/>
            <a:stCxn id="25" idx="0"/>
            <a:endCxn id="16389" idx="0"/>
          </p:cNvCxnSpPr>
          <p:nvPr/>
        </p:nvCxnSpPr>
        <p:spPr>
          <a:xfrm flipH="1">
            <a:off x="2498130" y="3364998"/>
            <a:ext cx="1651415" cy="2137872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ine 8">
            <a:extLst>
              <a:ext uri="{FF2B5EF4-FFF2-40B4-BE49-F238E27FC236}">
                <a16:creationId xmlns:a16="http://schemas.microsoft.com/office/drawing/2014/main" id="{A7ECE467-AE56-544F-83F1-847EEF4ACF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7341" y="3364998"/>
            <a:ext cx="952204" cy="121615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Line 8">
            <a:extLst>
              <a:ext uri="{FF2B5EF4-FFF2-40B4-BE49-F238E27FC236}">
                <a16:creationId xmlns:a16="http://schemas.microsoft.com/office/drawing/2014/main" id="{E114CADC-5E69-174C-9406-548F2E008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8670" y="3121760"/>
            <a:ext cx="594360" cy="59436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AE2287E2-DEA3-824C-8DEA-4B8390A84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420" y="3390595"/>
            <a:ext cx="91440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" name="Line 8">
            <a:extLst>
              <a:ext uri="{FF2B5EF4-FFF2-40B4-BE49-F238E27FC236}">
                <a16:creationId xmlns:a16="http://schemas.microsoft.com/office/drawing/2014/main" id="{C2A1C705-61F6-3144-9DFD-0021EF8D0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5138" y="3666750"/>
            <a:ext cx="91440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7B35427-B514-0E48-AAF5-23BCD421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Congestion Control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EBBF2CF-F0A4-F845-9C74-844FA206B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Additive increase, multiplicative decrease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 packet loss, divide congestion window in half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 success for last window, increase window linearly</a:t>
            </a:r>
          </a:p>
        </p:txBody>
      </p:sp>
      <p:sp>
        <p:nvSpPr>
          <p:cNvPr id="50180" name="Freeform 3">
            <a:extLst>
              <a:ext uri="{FF2B5EF4-FFF2-40B4-BE49-F238E27FC236}">
                <a16:creationId xmlns:a16="http://schemas.microsoft.com/office/drawing/2014/main" id="{174764F2-A5A1-1E47-838C-A3F1AF6904F7}"/>
              </a:ext>
            </a:extLst>
          </p:cNvPr>
          <p:cNvSpPr>
            <a:spLocks/>
          </p:cNvSpPr>
          <p:nvPr/>
        </p:nvSpPr>
        <p:spPr bwMode="auto">
          <a:xfrm>
            <a:off x="1371600" y="3200400"/>
            <a:ext cx="7010400" cy="26670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1" name="Freeform 4">
            <a:extLst>
              <a:ext uri="{FF2B5EF4-FFF2-40B4-BE49-F238E27FC236}">
                <a16:creationId xmlns:a16="http://schemas.microsoft.com/office/drawing/2014/main" id="{CA00B94C-FDD1-2F4C-94F3-BE79F69D6321}"/>
              </a:ext>
            </a:extLst>
          </p:cNvPr>
          <p:cNvSpPr>
            <a:spLocks/>
          </p:cNvSpPr>
          <p:nvPr/>
        </p:nvSpPr>
        <p:spPr bwMode="auto">
          <a:xfrm>
            <a:off x="1371600" y="3886200"/>
            <a:ext cx="7162800" cy="1981200"/>
          </a:xfrm>
          <a:custGeom>
            <a:avLst/>
            <a:gdLst>
              <a:gd name="T0" fmla="*/ 0 w 4512"/>
              <a:gd name="T1" fmla="*/ 2147483647 h 1248"/>
              <a:gd name="T2" fmla="*/ 2147483647 w 4512"/>
              <a:gd name="T3" fmla="*/ 2147483647 h 1248"/>
              <a:gd name="T4" fmla="*/ 2147483647 w 4512"/>
              <a:gd name="T5" fmla="*/ 2147483647 h 1248"/>
              <a:gd name="T6" fmla="*/ 2147483647 w 4512"/>
              <a:gd name="T7" fmla="*/ 2147483647 h 1248"/>
              <a:gd name="T8" fmla="*/ 2147483647 w 4512"/>
              <a:gd name="T9" fmla="*/ 2147483647 h 1248"/>
              <a:gd name="T10" fmla="*/ 2147483647 w 4512"/>
              <a:gd name="T11" fmla="*/ 0 h 1248"/>
              <a:gd name="T12" fmla="*/ 2147483647 w 4512"/>
              <a:gd name="T13" fmla="*/ 2147483647 h 1248"/>
              <a:gd name="T14" fmla="*/ 2147483647 w 4512"/>
              <a:gd name="T15" fmla="*/ 2147483647 h 1248"/>
              <a:gd name="T16" fmla="*/ 2147483647 w 4512"/>
              <a:gd name="T17" fmla="*/ 2147483647 h 1248"/>
              <a:gd name="T18" fmla="*/ 2147483647 w 4512"/>
              <a:gd name="T19" fmla="*/ 2147483647 h 1248"/>
              <a:gd name="T20" fmla="*/ 2147483647 w 4512"/>
              <a:gd name="T21" fmla="*/ 2147483647 h 1248"/>
              <a:gd name="T22" fmla="*/ 2147483647 w 4512"/>
              <a:gd name="T23" fmla="*/ 2147483647 h 1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12"/>
              <a:gd name="T37" fmla="*/ 0 h 1248"/>
              <a:gd name="T38" fmla="*/ 4512 w 4512"/>
              <a:gd name="T39" fmla="*/ 1248 h 1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22D19625-FF73-A54D-ABD2-6A200BDA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4038600"/>
            <a:ext cx="1236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Window</a:t>
            </a:r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695941B5-FD6E-4747-8246-B21612698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C3B28834-24E7-5C43-BD14-089FE2D42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99B2F63B-BF70-2C4C-872E-C06626EEE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6DA2AAFF-3B41-9C43-95BE-1D89F86B9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4922838"/>
            <a:ext cx="103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halved</a:t>
            </a:r>
          </a:p>
        </p:txBody>
      </p:sp>
      <p:sp>
        <p:nvSpPr>
          <p:cNvPr id="50187" name="Line 11">
            <a:extLst>
              <a:ext uri="{FF2B5EF4-FFF2-40B4-BE49-F238E27FC236}">
                <a16:creationId xmlns:a16="http://schemas.microsoft.com/office/drawing/2014/main" id="{915CDAF4-DBD6-814B-B51E-C09AA7EF8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>
            <a:extLst>
              <a:ext uri="{FF2B5EF4-FFF2-40B4-BE49-F238E27FC236}">
                <a16:creationId xmlns:a16="http://schemas.microsoft.com/office/drawing/2014/main" id="{7DADF3DD-93B9-1C46-9676-280CEC83E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>
            <a:extLst>
              <a:ext uri="{FF2B5EF4-FFF2-40B4-BE49-F238E27FC236}">
                <a16:creationId xmlns:a16="http://schemas.microsoft.com/office/drawing/2014/main" id="{B0EE0574-339F-424A-8FDA-3BEEE13979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3200400"/>
            <a:ext cx="365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>
            <a:extLst>
              <a:ext uri="{FF2B5EF4-FFF2-40B4-BE49-F238E27FC236}">
                <a16:creationId xmlns:a16="http://schemas.microsoft.com/office/drawing/2014/main" id="{0DFEBD88-C753-584C-8577-F28C62897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52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84560E53-8E87-9440-A680-4708158A1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429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3F32E3A0-0FBB-A946-AD5C-963E80393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3117850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</a:p>
        </p:txBody>
      </p:sp>
      <p:sp>
        <p:nvSpPr>
          <p:cNvPr id="50193" name="Slide Number Placeholder 3">
            <a:extLst>
              <a:ext uri="{FF2B5EF4-FFF2-40B4-BE49-F238E27FC236}">
                <a16:creationId xmlns:a16="http://schemas.microsoft.com/office/drawing/2014/main" id="{FFD238E0-7152-0842-8E82-791B0C4FA20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AED9DDC-3111-4540-AB10-DF2C12C4874C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0194" name="Text Box 5">
            <a:extLst>
              <a:ext uri="{FF2B5EF4-FFF2-40B4-BE49-F238E27FC236}">
                <a16:creationId xmlns:a16="http://schemas.microsoft.com/office/drawing/2014/main" id="{03C7FAAC-FA49-9C4D-9BD5-BF81DD3F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867400"/>
            <a:ext cx="80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379B48D5-388A-CE47-8078-2180C8D5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Why Multiplicative?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D6868687-EB55-9948-BDF0-14EA30A8B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Respond aggressively to bad news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Congestion is (very) bad for everyone</a:t>
            </a:r>
          </a:p>
          <a:p>
            <a:pPr lvl="1">
              <a:spcAft>
                <a:spcPts val="18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Need to react aggressively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Examples of exponential </a:t>
            </a:r>
            <a:r>
              <a:rPr lang="en-US" altLang="en-US" dirty="0" err="1">
                <a:ea typeface="ＭＳ Ｐゴシック" panose="020B0600070205080204" pitchFamily="34" charset="-128"/>
              </a:rPr>
              <a:t>backoff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TCP: divide sending rate in </a:t>
            </a:r>
            <a:r>
              <a:rPr lang="en-US" altLang="en-US" i="1" dirty="0">
                <a:ea typeface="ＭＳ Ｐゴシック" panose="020B0600070205080204" pitchFamily="34" charset="-128"/>
              </a:rPr>
              <a:t>half</a:t>
            </a:r>
          </a:p>
          <a:p>
            <a:pPr lvl="1">
              <a:spcAft>
                <a:spcPts val="18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Ethernet: </a:t>
            </a:r>
            <a:r>
              <a:rPr lang="en-US" altLang="en-US" i="1" dirty="0">
                <a:ea typeface="ＭＳ Ｐゴシック" panose="020B0600070205080204" pitchFamily="34" charset="-128"/>
              </a:rPr>
              <a:t>double </a:t>
            </a:r>
            <a:r>
              <a:rPr lang="en-US" altLang="en-US" dirty="0">
                <a:ea typeface="ＭＳ Ｐゴシック" panose="020B0600070205080204" pitchFamily="34" charset="-128"/>
              </a:rPr>
              <a:t>retransmission timer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Nice theoretical properties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Makes efficient use of network resources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8254A477-9B7B-DE44-A6AF-5B8236D2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D1E76E-1F99-7442-8676-2201BB6B629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C9DF750-EAA1-9247-8444-F0120D8839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ea typeface="ＭＳ Ｐゴシック" panose="020B0600070205080204" pitchFamily="34" charset="-128"/>
              </a:rPr>
              <a:t>Congestion Control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9B613F-A03E-D54B-8FC0-AF0294B809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800">
                <a:solidFill>
                  <a:srgbClr val="898989"/>
                </a:solidFill>
                <a:ea typeface="ＭＳ Ｐゴシック" panose="020B0600070205080204" pitchFamily="34" charset="-128"/>
              </a:rPr>
              <a:t>Distributed Resource Sharing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>
            <a:extLst>
              <a:ext uri="{FF2B5EF4-FFF2-40B4-BE49-F238E27FC236}">
                <a16:creationId xmlns:a16="http://schemas.microsoft.com/office/drawing/2014/main" id="{F78D7E9F-59B4-0E4B-9CA1-5E914EF1C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Congestion Control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0467A9B9-B332-D043-B03D-59C9C05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CA6764-10C5-BD42-BCBC-F0A35927AA3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2B3286A-40ED-7E43-A6F6-B8C0359F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Congestion in a Drop-Tail FIFO Queue</a:t>
            </a:r>
          </a:p>
        </p:txBody>
      </p:sp>
      <p:sp>
        <p:nvSpPr>
          <p:cNvPr id="985091" name="Rectangle 3">
            <a:extLst>
              <a:ext uri="{FF2B5EF4-FFF2-40B4-BE49-F238E27FC236}">
                <a16:creationId xmlns:a16="http://schemas.microsoft.com/office/drawing/2014/main" id="{7FB57278-56FE-4D46-A600-D7E89BC9D3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01510"/>
            <a:ext cx="8458200" cy="2362200"/>
          </a:xfrm>
        </p:spPr>
        <p:txBody>
          <a:bodyPr/>
          <a:lstStyle/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Access to the bandwidth: first-in first-out queue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Packets transmitted in the order they arrive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8161B9D-C163-824A-B687-960D01B6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3668F4-754A-3D4D-A0BF-9578F63959A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989DEA8E-0170-2E47-9B6B-13E4A01636ED}"/>
              </a:ext>
            </a:extLst>
          </p:cNvPr>
          <p:cNvGrpSpPr>
            <a:grpSpLocks/>
          </p:cNvGrpSpPr>
          <p:nvPr/>
        </p:nvGrpSpPr>
        <p:grpSpPr bwMode="auto">
          <a:xfrm>
            <a:off x="1806575" y="2684463"/>
            <a:ext cx="5684838" cy="698500"/>
            <a:chOff x="1806575" y="2684463"/>
            <a:chExt cx="5684838" cy="698500"/>
          </a:xfrm>
        </p:grpSpPr>
        <p:sp>
          <p:nvSpPr>
            <p:cNvPr id="53265" name="Rectangle 4">
              <a:extLst>
                <a:ext uri="{FF2B5EF4-FFF2-40B4-BE49-F238E27FC236}">
                  <a16:creationId xmlns:a16="http://schemas.microsoft.com/office/drawing/2014/main" id="{90557E4E-C423-3E41-A4A0-1CDF423B0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088" y="2690813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6" name="Rectangle 5">
              <a:extLst>
                <a:ext uri="{FF2B5EF4-FFF2-40B4-BE49-F238E27FC236}">
                  <a16:creationId xmlns:a16="http://schemas.microsoft.com/office/drawing/2014/main" id="{951B6478-A0A0-F34F-8222-D1114F84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663" y="2690813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7" name="Rectangle 6">
              <a:extLst>
                <a:ext uri="{FF2B5EF4-FFF2-40B4-BE49-F238E27FC236}">
                  <a16:creationId xmlns:a16="http://schemas.microsoft.com/office/drawing/2014/main" id="{96A5555F-0FA5-204E-AA4A-9BA16F41D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2690813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8" name="Rectangle 7">
              <a:extLst>
                <a:ext uri="{FF2B5EF4-FFF2-40B4-BE49-F238E27FC236}">
                  <a16:creationId xmlns:a16="http://schemas.microsoft.com/office/drawing/2014/main" id="{383E60CD-867D-934F-BCAB-715EF31E9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2690813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9" name="Rectangle 8">
              <a:extLst>
                <a:ext uri="{FF2B5EF4-FFF2-40B4-BE49-F238E27FC236}">
                  <a16:creationId xmlns:a16="http://schemas.microsoft.com/office/drawing/2014/main" id="{510855DF-3721-0142-82CB-3B775F423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2690813"/>
              <a:ext cx="536575" cy="6921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0" name="Rectangle 9">
              <a:extLst>
                <a:ext uri="{FF2B5EF4-FFF2-40B4-BE49-F238E27FC236}">
                  <a16:creationId xmlns:a16="http://schemas.microsoft.com/office/drawing/2014/main" id="{D53C623E-E025-BE47-A619-E9166DC6D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2690813"/>
              <a:ext cx="536575" cy="6921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1" name="Rectangle 10">
              <a:extLst>
                <a:ext uri="{FF2B5EF4-FFF2-40B4-BE49-F238E27FC236}">
                  <a16:creationId xmlns:a16="http://schemas.microsoft.com/office/drawing/2014/main" id="{16B8F5C4-CB1E-7B44-9D05-441BDFF29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268922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2" name="Freeform 11">
              <a:extLst>
                <a:ext uri="{FF2B5EF4-FFF2-40B4-BE49-F238E27FC236}">
                  <a16:creationId xmlns:a16="http://schemas.microsoft.com/office/drawing/2014/main" id="{CD4A53B4-A1FC-304F-8BCF-AF5B0C461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438" y="2684463"/>
              <a:ext cx="1919287" cy="352425"/>
            </a:xfrm>
            <a:custGeom>
              <a:avLst/>
              <a:gdLst>
                <a:gd name="T0" fmla="*/ 0 w 1209"/>
                <a:gd name="T1" fmla="*/ 2147483647 h 222"/>
                <a:gd name="T2" fmla="*/ 2147483647 w 1209"/>
                <a:gd name="T3" fmla="*/ 2147483647 h 222"/>
                <a:gd name="T4" fmla="*/ 2147483647 w 1209"/>
                <a:gd name="T5" fmla="*/ 2147483647 h 222"/>
                <a:gd name="T6" fmla="*/ 0 60000 65536"/>
                <a:gd name="T7" fmla="*/ 0 60000 65536"/>
                <a:gd name="T8" fmla="*/ 0 60000 65536"/>
                <a:gd name="T9" fmla="*/ 0 w 1209"/>
                <a:gd name="T10" fmla="*/ 0 h 222"/>
                <a:gd name="T11" fmla="*/ 1209 w 1209"/>
                <a:gd name="T12" fmla="*/ 222 h 2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9" h="222">
                  <a:moveTo>
                    <a:pt x="0" y="197"/>
                  </a:moveTo>
                  <a:cubicBezTo>
                    <a:pt x="81" y="98"/>
                    <a:pt x="162" y="0"/>
                    <a:pt x="363" y="4"/>
                  </a:cubicBezTo>
                  <a:cubicBezTo>
                    <a:pt x="564" y="8"/>
                    <a:pt x="886" y="115"/>
                    <a:pt x="1209" y="22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3" name="Line 12">
              <a:extLst>
                <a:ext uri="{FF2B5EF4-FFF2-40B4-BE49-F238E27FC236}">
                  <a16:creationId xmlns:a16="http://schemas.microsoft.com/office/drawing/2014/main" id="{5D7EDE0F-BD06-2842-90DE-2151C606F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0975" y="2997200"/>
              <a:ext cx="96043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:a16="http://schemas.microsoft.com/office/drawing/2014/main" id="{A04C4DB9-9789-EE44-B663-09D0EB057155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4695825"/>
            <a:ext cx="5840413" cy="1323975"/>
            <a:chOff x="1651000" y="4695825"/>
            <a:chExt cx="5840413" cy="1323975"/>
          </a:xfrm>
        </p:grpSpPr>
        <p:sp>
          <p:nvSpPr>
            <p:cNvPr id="53256" name="Rectangle 13">
              <a:extLst>
                <a:ext uri="{FF2B5EF4-FFF2-40B4-BE49-F238E27FC236}">
                  <a16:creationId xmlns:a16="http://schemas.microsoft.com/office/drawing/2014/main" id="{E3EFE052-FD6C-6643-985A-EE87AA0A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088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57" name="Rectangle 14">
              <a:extLst>
                <a:ext uri="{FF2B5EF4-FFF2-40B4-BE49-F238E27FC236}">
                  <a16:creationId xmlns:a16="http://schemas.microsoft.com/office/drawing/2014/main" id="{1DD7EFA8-7E94-5A41-84E1-56D3F4059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66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58" name="Rectangle 15">
              <a:extLst>
                <a:ext uri="{FF2B5EF4-FFF2-40B4-BE49-F238E27FC236}">
                  <a16:creationId xmlns:a16="http://schemas.microsoft.com/office/drawing/2014/main" id="{7FE94F7A-D6EC-EC4F-BD81-670DFA07A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59" name="Rectangle 16">
              <a:extLst>
                <a:ext uri="{FF2B5EF4-FFF2-40B4-BE49-F238E27FC236}">
                  <a16:creationId xmlns:a16="http://schemas.microsoft.com/office/drawing/2014/main" id="{574EE64B-1191-C543-8A12-EE33D96F7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0" name="Rectangle 17">
              <a:extLst>
                <a:ext uri="{FF2B5EF4-FFF2-40B4-BE49-F238E27FC236}">
                  <a16:creationId xmlns:a16="http://schemas.microsoft.com/office/drawing/2014/main" id="{B31E3F41-A206-8F4A-AC44-1DFBB4058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1" name="Rectangle 18">
              <a:extLst>
                <a:ext uri="{FF2B5EF4-FFF2-40B4-BE49-F238E27FC236}">
                  <a16:creationId xmlns:a16="http://schemas.microsoft.com/office/drawing/2014/main" id="{B0E53273-77E1-4447-AE84-3EBC0F579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2" name="Rectangle 19">
              <a:extLst>
                <a:ext uri="{FF2B5EF4-FFF2-40B4-BE49-F238E27FC236}">
                  <a16:creationId xmlns:a16="http://schemas.microsoft.com/office/drawing/2014/main" id="{8B701A46-3D6B-C44A-85F4-42F70A60C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5068888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3" name="Line 21">
              <a:extLst>
                <a:ext uri="{FF2B5EF4-FFF2-40B4-BE49-F238E27FC236}">
                  <a16:creationId xmlns:a16="http://schemas.microsoft.com/office/drawing/2014/main" id="{97863A73-F918-754B-B5DC-8E1730D7C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0975" y="5376863"/>
              <a:ext cx="96043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TextBox 23">
              <a:extLst>
                <a:ext uri="{FF2B5EF4-FFF2-40B4-BE49-F238E27FC236}">
                  <a16:creationId xmlns:a16="http://schemas.microsoft.com/office/drawing/2014/main" id="{52FE2FC7-0641-3F4E-9E20-B95C53E96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000" y="4695825"/>
              <a:ext cx="7874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0" dirty="0">
                  <a:solidFill>
                    <a:srgbClr val="FF0000"/>
                  </a:solidFill>
                  <a:latin typeface="Zapf Dingbats" pitchFamily="-84" charset="2"/>
                </a:rPr>
                <a:t>✗</a:t>
              </a:r>
              <a:endParaRPr lang="en-US" altLang="en-US" sz="8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F48DBD2-CEE8-F04E-AD61-79F85EC734E3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000" b="0">
                <a:solidFill>
                  <a:srgbClr val="800000"/>
                </a:solidFill>
                <a:latin typeface="Calibri" panose="020F0502020204030204" pitchFamily="34" charset="0"/>
              </a:rPr>
              <a:t>Access to the buffer space: drop-tail queuing</a:t>
            </a:r>
          </a:p>
          <a:p>
            <a:pPr lvl="1" algn="l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 b="0">
                <a:latin typeface="Calibri" panose="020F0502020204030204" pitchFamily="34" charset="0"/>
              </a:rPr>
              <a:t>If the queue is full, drop the incoming packet</a:t>
            </a:r>
          </a:p>
          <a:p>
            <a:pPr algn="l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3200" b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1" grpId="0" build="p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B6DCEFC-665D-2D45-AC55-03993C15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it Looks to the End Host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C23DDB6-B255-454B-8108-F4C5220F1A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54146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Delay:  </a:t>
            </a:r>
            <a:r>
              <a:rPr lang="en-US" altLang="en-US" sz="3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Packet experiences high delay</a:t>
            </a:r>
          </a:p>
          <a:p>
            <a:pPr eaLnBrk="1" hangingPunct="1">
              <a:lnSpc>
                <a:spcPct val="90000"/>
              </a:lnSpc>
              <a:tabLst>
                <a:tab pos="154146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Loss:  	</a:t>
            </a:r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Packet gets dropped along path</a:t>
            </a:r>
          </a:p>
          <a:p>
            <a:pPr eaLnBrk="1" hangingPunct="1">
              <a:lnSpc>
                <a:spcPct val="90000"/>
              </a:lnSpc>
              <a:tabLst>
                <a:tab pos="1541463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tabLst>
                <a:tab pos="154146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How does TCP sender learn this?</a:t>
            </a:r>
          </a:p>
          <a:p>
            <a:pPr lvl="1" eaLnBrk="1" hangingPunct="1">
              <a:lnSpc>
                <a:spcPct val="90000"/>
              </a:lnSpc>
              <a:tabLst>
                <a:tab pos="1541463" algn="l"/>
              </a:tabLst>
            </a:pPr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Delay: 	</a:t>
            </a:r>
            <a:r>
              <a:rPr lang="en-US" altLang="en-US" dirty="0">
                <a:ea typeface="ＭＳ Ｐゴシック" panose="020B0600070205080204" pitchFamily="34" charset="-128"/>
              </a:rPr>
              <a:t>Round-trip time estimate</a:t>
            </a:r>
          </a:p>
          <a:p>
            <a:pPr lvl="1" eaLnBrk="1" hangingPunct="1">
              <a:lnSpc>
                <a:spcPct val="90000"/>
              </a:lnSpc>
              <a:tabLst>
                <a:tab pos="1541463" algn="l"/>
              </a:tabLst>
            </a:pPr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Loss:   </a:t>
            </a:r>
            <a:r>
              <a:rPr lang="en-US" altLang="en-US" dirty="0">
                <a:ea typeface="ＭＳ Ｐゴシック" panose="020B0600070205080204" pitchFamily="34" charset="-128"/>
              </a:rPr>
              <a:t>	Timeout and/or duplicate acknowledgments</a:t>
            </a:r>
          </a:p>
        </p:txBody>
      </p:sp>
      <p:grpSp>
        <p:nvGrpSpPr>
          <p:cNvPr id="14" name="Group 23">
            <a:extLst>
              <a:ext uri="{FF2B5EF4-FFF2-40B4-BE49-F238E27FC236}">
                <a16:creationId xmlns:a16="http://schemas.microsoft.com/office/drawing/2014/main" id="{97C2D89A-13D5-8449-9717-BDC9A5A8D672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4695825"/>
            <a:ext cx="5840413" cy="1323975"/>
            <a:chOff x="1651000" y="4695825"/>
            <a:chExt cx="5840413" cy="1323975"/>
          </a:xfrm>
        </p:grpSpPr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4B13B-5CA4-0944-AF08-79146908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088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016ABFC3-6634-2142-BFB8-C5F28E317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66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3ADA05C-0030-C44B-BE72-815E020D1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D9B6EB64-E7E6-604C-8D61-61763F0D7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AC5BEDFC-EA9C-AA44-AE66-F03DD2C0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765A5900-3A6A-C04A-8C54-BC08D8E8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89A167D8-DE75-7340-8FB7-31BB574F3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5068888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D994100-EE24-4A49-9EE9-2EA782611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0975" y="5376863"/>
              <a:ext cx="96043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1B0F7308-E6E9-164B-ABC0-F35F8870D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000" y="4695825"/>
              <a:ext cx="7874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0" dirty="0">
                  <a:solidFill>
                    <a:srgbClr val="FF0000"/>
                  </a:solidFill>
                  <a:latin typeface="Zapf Dingbats" pitchFamily="-84" charset="2"/>
                </a:rPr>
                <a:t>✗</a:t>
              </a:r>
              <a:endParaRPr lang="en-US" altLang="en-US" sz="8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ACB099BC-F245-EB47-B582-F5FF3A23A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TCP Congestion Window</a:t>
            </a:r>
          </a:p>
        </p:txBody>
      </p:sp>
      <p:sp>
        <p:nvSpPr>
          <p:cNvPr id="987141" name="Rectangle 5">
            <a:extLst>
              <a:ext uri="{FF2B5EF4-FFF2-40B4-BE49-F238E27FC236}">
                <a16:creationId xmlns:a16="http://schemas.microsoft.com/office/drawing/2014/main" id="{B1A49BED-9B0A-2846-9CA4-08834CD70E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5770" y="1219200"/>
            <a:ext cx="85344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ea typeface="ＭＳ Ｐゴシック" panose="020B0600070205080204" pitchFamily="34" charset="-128"/>
              </a:rPr>
              <a:t>Each TCP sender maintains a congestion window</a:t>
            </a:r>
          </a:p>
          <a:p>
            <a:pPr lvl="1"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Max number of bytes to have in transit (not yet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ACK’d</a:t>
            </a:r>
            <a:r>
              <a:rPr lang="en-US" altLang="en-US" sz="2600" dirty="0">
                <a:ea typeface="ＭＳ Ｐゴシック" panose="020B0600070205080204" pitchFamily="34" charset="-128"/>
              </a:rPr>
              <a:t>)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ea typeface="ＭＳ Ｐゴシック" panose="020B0600070205080204" pitchFamily="34" charset="-128"/>
              </a:rPr>
              <a:t>Adapting the congestion window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Decrease </a:t>
            </a:r>
            <a:r>
              <a:rPr lang="en-US" altLang="en-US" sz="2600" dirty="0">
                <a:ea typeface="ＭＳ Ｐゴシック" panose="020B0600070205080204" pitchFamily="34" charset="-128"/>
              </a:rPr>
              <a:t>upon losing a packet: backing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Increase </a:t>
            </a:r>
            <a:r>
              <a:rPr lang="en-US" altLang="en-US" sz="2600" dirty="0">
                <a:ea typeface="ＭＳ Ｐゴシック" panose="020B0600070205080204" pitchFamily="34" charset="-128"/>
              </a:rPr>
              <a:t>upon success: optimistically exploring</a:t>
            </a:r>
          </a:p>
          <a:p>
            <a:pPr lvl="1"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Always struggling to find right transfer rate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ea typeface="ＭＳ Ｐゴシック" panose="020B0600070205080204" pitchFamily="34" charset="-128"/>
              </a:rPr>
              <a:t>Tradeoff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Pro: </a:t>
            </a:r>
            <a:r>
              <a:rPr lang="en-US" altLang="en-US" sz="2600" dirty="0">
                <a:ea typeface="ＭＳ Ｐゴシック" panose="020B0600070205080204" pitchFamily="34" charset="-128"/>
              </a:rPr>
              <a:t>avoids needing explicit network feedback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Con: </a:t>
            </a:r>
            <a:r>
              <a:rPr lang="en-US" altLang="en-US" sz="2600" dirty="0">
                <a:ea typeface="ＭＳ Ｐゴシック" panose="020B0600070205080204" pitchFamily="34" charset="-128"/>
              </a:rPr>
              <a:t>continually under- and over-shoots “right” rate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87729DD5-E235-BC42-8D10-29424A5A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FAF7DA-37C9-6544-B25F-6219A07CC8E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ED34DA7-B777-6E4D-B05D-E015658F4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Additive Increase, Multiplicative Decrease </a:t>
            </a:r>
          </a:p>
        </p:txBody>
      </p:sp>
      <p:sp>
        <p:nvSpPr>
          <p:cNvPr id="991235" name="Rectangle 3">
            <a:extLst>
              <a:ext uri="{FF2B5EF4-FFF2-40B4-BE49-F238E27FC236}">
                <a16:creationId xmlns:a16="http://schemas.microsoft.com/office/drawing/2014/main" id="{52B2DE02-0650-5D40-90EE-59B93205B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5770" y="1219200"/>
            <a:ext cx="85344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much to adapt?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Additive increase:  </a:t>
            </a:r>
            <a:r>
              <a:rPr lang="en-US" altLang="en-US" dirty="0">
                <a:ea typeface="ＭＳ Ｐゴシック" panose="020B0600070205080204" pitchFamily="34" charset="-128"/>
              </a:rPr>
              <a:t>On success of last window of data, increase window by 1 Max Segment Size (MSS)</a:t>
            </a:r>
          </a:p>
          <a:p>
            <a:pPr lvl="1">
              <a:spcAft>
                <a:spcPts val="1800"/>
              </a:spcAft>
            </a:pP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Multiplicative decrease:  </a:t>
            </a:r>
            <a:r>
              <a:rPr lang="en-US" altLang="en-US" dirty="0">
                <a:ea typeface="ＭＳ Ｐゴシック" panose="020B0600070205080204" pitchFamily="34" charset="-128"/>
              </a:rPr>
              <a:t>On loss of packet, divide congestion window in half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Much quicker to slow down than speed up?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Over-sized windows (causing loss) are much worse than under-sized windows (causing lower </a:t>
            </a:r>
            <a:r>
              <a:rPr lang="en-US" altLang="en-US" dirty="0" err="1">
                <a:ea typeface="ＭＳ Ｐゴシック" panose="020B0600070205080204" pitchFamily="34" charset="-128"/>
              </a:rPr>
              <a:t>thruput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AIMD:  A necessary condition for stability of TCP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9A62DEFB-9819-4449-801E-29B1786D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A8A402-E3B4-3A4B-8476-967F08FED30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8">
            <a:extLst>
              <a:ext uri="{FF2B5EF4-FFF2-40B4-BE49-F238E27FC236}">
                <a16:creationId xmlns:a16="http://schemas.microsoft.com/office/drawing/2014/main" id="{A36F390B-9AD0-444B-AFE9-95B6106E1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Leads to the TCP “Sawtooth”</a:t>
            </a:r>
          </a:p>
        </p:txBody>
      </p:sp>
      <p:sp>
        <p:nvSpPr>
          <p:cNvPr id="61443" name="Slide Number Placeholder 2">
            <a:extLst>
              <a:ext uri="{FF2B5EF4-FFF2-40B4-BE49-F238E27FC236}">
                <a16:creationId xmlns:a16="http://schemas.microsoft.com/office/drawing/2014/main" id="{C41A3E08-4798-5642-BDAE-55C9529D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A475A4-050F-C445-B725-06556D244C1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1444" name="Freeform 3">
            <a:extLst>
              <a:ext uri="{FF2B5EF4-FFF2-40B4-BE49-F238E27FC236}">
                <a16:creationId xmlns:a16="http://schemas.microsoft.com/office/drawing/2014/main" id="{EB1820B3-7920-6945-8622-31FEE0252CCE}"/>
              </a:ext>
            </a:extLst>
          </p:cNvPr>
          <p:cNvSpPr>
            <a:spLocks/>
          </p:cNvSpPr>
          <p:nvPr/>
        </p:nvSpPr>
        <p:spPr bwMode="auto">
          <a:xfrm>
            <a:off x="1143000" y="2286000"/>
            <a:ext cx="7010400" cy="31242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5" name="Freeform 4">
            <a:extLst>
              <a:ext uri="{FF2B5EF4-FFF2-40B4-BE49-F238E27FC236}">
                <a16:creationId xmlns:a16="http://schemas.microsoft.com/office/drawing/2014/main" id="{1BFFAB38-2996-6543-A1CB-967FAB1DD7E0}"/>
              </a:ext>
            </a:extLst>
          </p:cNvPr>
          <p:cNvSpPr>
            <a:spLocks/>
          </p:cNvSpPr>
          <p:nvPr/>
        </p:nvSpPr>
        <p:spPr bwMode="auto">
          <a:xfrm>
            <a:off x="1143000" y="3429000"/>
            <a:ext cx="7162800" cy="1981200"/>
          </a:xfrm>
          <a:custGeom>
            <a:avLst/>
            <a:gdLst>
              <a:gd name="T0" fmla="*/ 0 w 4512"/>
              <a:gd name="T1" fmla="*/ 2147483647 h 1248"/>
              <a:gd name="T2" fmla="*/ 2147483647 w 4512"/>
              <a:gd name="T3" fmla="*/ 2147483647 h 1248"/>
              <a:gd name="T4" fmla="*/ 2147483647 w 4512"/>
              <a:gd name="T5" fmla="*/ 2147483647 h 1248"/>
              <a:gd name="T6" fmla="*/ 2147483647 w 4512"/>
              <a:gd name="T7" fmla="*/ 2147483647 h 1248"/>
              <a:gd name="T8" fmla="*/ 2147483647 w 4512"/>
              <a:gd name="T9" fmla="*/ 2147483647 h 1248"/>
              <a:gd name="T10" fmla="*/ 2147483647 w 4512"/>
              <a:gd name="T11" fmla="*/ 0 h 1248"/>
              <a:gd name="T12" fmla="*/ 2147483647 w 4512"/>
              <a:gd name="T13" fmla="*/ 2147483647 h 1248"/>
              <a:gd name="T14" fmla="*/ 2147483647 w 4512"/>
              <a:gd name="T15" fmla="*/ 2147483647 h 1248"/>
              <a:gd name="T16" fmla="*/ 2147483647 w 4512"/>
              <a:gd name="T17" fmla="*/ 2147483647 h 1248"/>
              <a:gd name="T18" fmla="*/ 2147483647 w 4512"/>
              <a:gd name="T19" fmla="*/ 2147483647 h 1248"/>
              <a:gd name="T20" fmla="*/ 2147483647 w 4512"/>
              <a:gd name="T21" fmla="*/ 2147483647 h 1248"/>
              <a:gd name="T22" fmla="*/ 2147483647 w 4512"/>
              <a:gd name="T23" fmla="*/ 2147483647 h 1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12"/>
              <a:gd name="T37" fmla="*/ 0 h 1248"/>
              <a:gd name="T38" fmla="*/ 4512 w 4512"/>
              <a:gd name="T39" fmla="*/ 1248 h 1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0CFF8D9D-3F8A-724D-A25B-171DF1D2D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752600"/>
            <a:ext cx="123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Window</a:t>
            </a:r>
          </a:p>
        </p:txBody>
      </p:sp>
      <p:sp>
        <p:nvSpPr>
          <p:cNvPr id="61447" name="Line 7">
            <a:extLst>
              <a:ext uri="{FF2B5EF4-FFF2-40B4-BE49-F238E27FC236}">
                <a16:creationId xmlns:a16="http://schemas.microsoft.com/office/drawing/2014/main" id="{4469EBD9-DEAE-3B47-811D-F971FC47F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8">
            <a:extLst>
              <a:ext uri="{FF2B5EF4-FFF2-40B4-BE49-F238E27FC236}">
                <a16:creationId xmlns:a16="http://schemas.microsoft.com/office/drawing/2014/main" id="{25F29EAA-AF41-5043-BF70-AB2FC69AF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9">
            <a:extLst>
              <a:ext uri="{FF2B5EF4-FFF2-40B4-BE49-F238E27FC236}">
                <a16:creationId xmlns:a16="http://schemas.microsoft.com/office/drawing/2014/main" id="{EDF4638F-0CB3-4047-AFC3-FB7AFE79D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D170ACB7-6F87-914E-A741-93A9C6436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65638"/>
            <a:ext cx="1014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halved</a:t>
            </a:r>
          </a:p>
        </p:txBody>
      </p:sp>
      <p:sp>
        <p:nvSpPr>
          <p:cNvPr id="61451" name="Line 11">
            <a:extLst>
              <a:ext uri="{FF2B5EF4-FFF2-40B4-BE49-F238E27FC236}">
                <a16:creationId xmlns:a16="http://schemas.microsoft.com/office/drawing/2014/main" id="{10185C40-670E-1C42-AB4D-8B56D4998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Line 12">
            <a:extLst>
              <a:ext uri="{FF2B5EF4-FFF2-40B4-BE49-F238E27FC236}">
                <a16:creationId xmlns:a16="http://schemas.microsoft.com/office/drawing/2014/main" id="{0D628D00-5D60-974B-96A9-57661DDE6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Line 13">
            <a:extLst>
              <a:ext uri="{FF2B5EF4-FFF2-40B4-BE49-F238E27FC236}">
                <a16:creationId xmlns:a16="http://schemas.microsoft.com/office/drawing/2014/main" id="{A1348BF0-A705-1843-AA44-48FCF6C28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4" name="Line 14">
            <a:extLst>
              <a:ext uri="{FF2B5EF4-FFF2-40B4-BE49-F238E27FC236}">
                <a16:creationId xmlns:a16="http://schemas.microsoft.com/office/drawing/2014/main" id="{0E2477A6-D9B6-A743-B52E-81C85E74C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Line 15">
            <a:extLst>
              <a:ext uri="{FF2B5EF4-FFF2-40B4-BE49-F238E27FC236}">
                <a16:creationId xmlns:a16="http://schemas.microsoft.com/office/drawing/2014/main" id="{3F83B3E6-1677-0140-9894-08AD12488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2846D55D-5D69-D146-B415-555696A33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715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</a:p>
        </p:txBody>
      </p:sp>
      <p:sp>
        <p:nvSpPr>
          <p:cNvPr id="61457" name="Text Box 5">
            <a:extLst>
              <a:ext uri="{FF2B5EF4-FFF2-40B4-BE49-F238E27FC236}">
                <a16:creationId xmlns:a16="http://schemas.microsoft.com/office/drawing/2014/main" id="{442ADCB1-9B98-F94D-9C28-A9F658DE8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5410200"/>
            <a:ext cx="80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3BD33CF-9420-D346-9E3A-9B51EBE2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>
                <a:ea typeface="ＭＳ Ｐゴシック" panose="020B0600070205080204" pitchFamily="34" charset="-128"/>
              </a:rPr>
              <a:t>Receiver Window vs. Congestion Window</a:t>
            </a:r>
          </a:p>
        </p:txBody>
      </p:sp>
      <p:sp>
        <p:nvSpPr>
          <p:cNvPr id="974851" name="Rectangle 3">
            <a:extLst>
              <a:ext uri="{FF2B5EF4-FFF2-40B4-BE49-F238E27FC236}">
                <a16:creationId xmlns:a16="http://schemas.microsoft.com/office/drawing/2014/main" id="{BDAD56EC-E19D-F649-ACFF-1921DDE6DB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Flow control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Keep a </a:t>
            </a:r>
            <a:r>
              <a:rPr lang="en-US" altLang="en-US" sz="2600" i="1">
                <a:ea typeface="ＭＳ Ｐゴシック" panose="020B0600070205080204" pitchFamily="34" charset="-128"/>
              </a:rPr>
              <a:t>fast sender</a:t>
            </a:r>
            <a:r>
              <a:rPr lang="en-US" altLang="en-US" sz="2600">
                <a:ea typeface="ＭＳ Ｐゴシック" panose="020B0600070205080204" pitchFamily="34" charset="-128"/>
              </a:rPr>
              <a:t> from overwhelming </a:t>
            </a:r>
            <a:r>
              <a:rPr lang="en-US" altLang="en-US" sz="2600" i="1">
                <a:ea typeface="ＭＳ Ｐゴシック" panose="020B0600070205080204" pitchFamily="34" charset="-128"/>
              </a:rPr>
              <a:t>a slow receiver</a:t>
            </a:r>
          </a:p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Congestion control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Keep a </a:t>
            </a:r>
            <a:r>
              <a:rPr lang="en-US" altLang="en-US" sz="2600" i="1">
                <a:ea typeface="ＭＳ Ｐゴシック" panose="020B0600070205080204" pitchFamily="34" charset="-128"/>
              </a:rPr>
              <a:t>set of senders</a:t>
            </a:r>
            <a:r>
              <a:rPr lang="en-US" altLang="en-US" sz="2600">
                <a:ea typeface="ＭＳ Ｐゴシック" panose="020B0600070205080204" pitchFamily="34" charset="-128"/>
              </a:rPr>
              <a:t> from overloading the </a:t>
            </a:r>
            <a:r>
              <a:rPr lang="en-US" altLang="en-US" sz="2600" i="1">
                <a:ea typeface="ＭＳ Ｐゴシック" panose="020B0600070205080204" pitchFamily="34" charset="-128"/>
              </a:rPr>
              <a:t>network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000" i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Different concepts, but similar mechanisms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TCP flow control:  receiver window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TCP congestion control:  congestion window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Sender TCP window =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2600">
                <a:solidFill>
                  <a:srgbClr val="0000FF"/>
                </a:solidFill>
                <a:ea typeface="ＭＳ Ｐゴシック" panose="020B0600070205080204" pitchFamily="34" charset="-128"/>
              </a:rPr>
              <a:t>		    min { congestion window, receiver window }</a:t>
            </a:r>
            <a:endParaRPr lang="en-US" altLang="en-US" sz="2600" i="1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A5C76523-DF31-B846-82E3-541B16CD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6C4B27-B0F1-1F47-AC3C-DF17EA3C8AD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903BB5A8-3339-F64A-95A0-F18FE0C1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Sources of poor TCP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A7DD-FEAF-7040-8036-F3E2D1D2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The below conditions </a:t>
            </a:r>
            <a:r>
              <a:rPr lang="en-US" altLang="en-US" i="1" dirty="0">
                <a:ea typeface="ＭＳ Ｐゴシック" panose="020B0600070205080204" pitchFamily="34" charset="-128"/>
              </a:rPr>
              <a:t>may </a:t>
            </a:r>
            <a:r>
              <a:rPr lang="en-US" altLang="en-US" dirty="0">
                <a:ea typeface="ＭＳ Ｐゴシック" panose="020B0600070205080204" pitchFamily="34" charset="-128"/>
              </a:rPr>
              <a:t>primarily result in: 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(Y) Higher </a:t>
            </a:r>
            <a:r>
              <a:rPr lang="en-US" altLang="en-US" sz="26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pkt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latency   (M) Greater loss   (C) Lower </a:t>
            </a:r>
            <a:r>
              <a:rPr lang="en-US" altLang="en-US" sz="26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thruput</a:t>
            </a:r>
            <a:endParaRPr lang="en-US" altLang="en-US" sz="2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Larger buffers in routers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buffers in routers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buffers on end-hosts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Slow application receivers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F676ED69-BF78-F041-A6F6-51723927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91FCA7-BE4D-A140-9920-044C7F4821E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903BB5A8-3339-F64A-95A0-F18FE0C1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Sources of poor TCP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A7DD-FEAF-7040-8036-F3E2D1D2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The below conditions </a:t>
            </a:r>
            <a:r>
              <a:rPr lang="en-US" altLang="en-US" i="1" dirty="0">
                <a:ea typeface="ＭＳ Ｐゴシック" panose="020B0600070205080204" pitchFamily="34" charset="-128"/>
              </a:rPr>
              <a:t>may </a:t>
            </a:r>
            <a:r>
              <a:rPr lang="en-US" altLang="en-US" dirty="0">
                <a:ea typeface="ＭＳ Ｐゴシック" panose="020B0600070205080204" pitchFamily="34" charset="-128"/>
              </a:rPr>
              <a:t>primarily result in: 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(Y) Higher </a:t>
            </a:r>
            <a:r>
              <a:rPr lang="en-US" altLang="en-US" sz="26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pkt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latency   (M) Greater loss   (C) Lower </a:t>
            </a:r>
            <a:r>
              <a:rPr lang="en-US" altLang="en-US" sz="26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thruput</a:t>
            </a:r>
            <a:endParaRPr lang="en-US" altLang="en-US" sz="2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Larger buffers in routers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buffers in routers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buffers on end-hosts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Slow application receivers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F676ED69-BF78-F041-A6F6-51723927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91FCA7-BE4D-A140-9920-044C7F4821E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92829-9FC9-244A-A45E-CE8907D52773}"/>
              </a:ext>
            </a:extLst>
          </p:cNvPr>
          <p:cNvSpPr txBox="1"/>
          <p:nvPr/>
        </p:nvSpPr>
        <p:spPr>
          <a:xfrm>
            <a:off x="5032860" y="2988598"/>
            <a:ext cx="384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(Y) Higher latency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78DFA-6A15-F441-AD5D-914E2682DEB3}"/>
              </a:ext>
            </a:extLst>
          </p:cNvPr>
          <p:cNvSpPr txBox="1"/>
          <p:nvPr/>
        </p:nvSpPr>
        <p:spPr>
          <a:xfrm>
            <a:off x="5014789" y="3660362"/>
            <a:ext cx="384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(M) Greater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32388-FEFE-0941-B216-1DF11E5BDAB9}"/>
              </a:ext>
            </a:extLst>
          </p:cNvPr>
          <p:cNvSpPr txBox="1"/>
          <p:nvPr/>
        </p:nvSpPr>
        <p:spPr>
          <a:xfrm>
            <a:off x="5032859" y="4385226"/>
            <a:ext cx="384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Lower Throughput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5E85F-105F-2B4E-8925-61727269A418}"/>
              </a:ext>
            </a:extLst>
          </p:cNvPr>
          <p:cNvSpPr txBox="1"/>
          <p:nvPr/>
        </p:nvSpPr>
        <p:spPr>
          <a:xfrm>
            <a:off x="5032859" y="5110090"/>
            <a:ext cx="384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Lower Throughput</a:t>
            </a:r>
          </a:p>
        </p:txBody>
      </p:sp>
    </p:spTree>
    <p:extLst>
      <p:ext uri="{BB962C8B-B14F-4D97-AF65-F5344CB8AC3E}">
        <p14:creationId xmlns:p14="http://schemas.microsoft.com/office/powerpoint/2010/main" val="18020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>
            <a:extLst>
              <a:ext uri="{FF2B5EF4-FFF2-40B4-BE49-F238E27FC236}">
                <a16:creationId xmlns:a16="http://schemas.microsoft.com/office/drawing/2014/main" id="{719F3C85-9CE6-DE4C-A5FD-864A212EE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Starting a New Flow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CB6F629-1B29-5840-93FD-0875BF5731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081A628A-8F05-CB48-A618-9A6A583E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482BDB-DCE0-5D41-92FC-057D80F74C7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75C9967-A4EE-3D4B-9C57-786D8B73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Congestion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BA9ED6B3-D1FA-1847-A40E-5C89E805A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Best-effort network does not “block” calls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So, they can easily become overloaded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Congestion == “Load higher than capacity”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Examples of congestion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Link layer: Ethernet frame collisions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Network layer: full IP packet buffers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Excess packets are simply dropped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And the sender can simply retransmit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F81EC-AFA9-694B-A10C-B58ABF74A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8100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323B50-32ED-CF49-9C51-47D38EB10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810000"/>
            <a:ext cx="381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10D7DC-01E4-1E47-BEE6-1014E6668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8100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B7543D-AA41-E940-8CC6-A763B95C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810000"/>
            <a:ext cx="381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B23C14-4C46-8747-9C82-E0AC10FB2FB3}"/>
              </a:ext>
            </a:extLst>
          </p:cNvPr>
          <p:cNvCxnSpPr>
            <a:cxnSpLocks noChangeShapeType="1"/>
            <a:endCxn id="21" idx="1"/>
          </p:cNvCxnSpPr>
          <p:nvPr/>
        </p:nvCxnSpPr>
        <p:spPr bwMode="auto">
          <a:xfrm flipV="1">
            <a:off x="6477000" y="4000500"/>
            <a:ext cx="533400" cy="3810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08E2A0-2FEB-B340-9422-88BB4B37CF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534400" y="3962400"/>
            <a:ext cx="533400" cy="3810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0" name="TextBox 28">
            <a:extLst>
              <a:ext uri="{FF2B5EF4-FFF2-40B4-BE49-F238E27FC236}">
                <a16:creationId xmlns:a16="http://schemas.microsoft.com/office/drawing/2014/main" id="{405AA0FF-6090-0E4D-9E8E-A172CFFE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672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queue</a:t>
            </a:r>
          </a:p>
        </p:txBody>
      </p:sp>
      <p:sp>
        <p:nvSpPr>
          <p:cNvPr id="40971" name="Slide Number Placeholder 3">
            <a:extLst>
              <a:ext uri="{FF2B5EF4-FFF2-40B4-BE49-F238E27FC236}">
                <a16:creationId xmlns:a16="http://schemas.microsoft.com/office/drawing/2014/main" id="{2B78ECCF-5F4B-5D46-9FDA-5B714991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044973-D09F-3347-B7CD-71E08C77D17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">
            <a:extLst>
              <a:ext uri="{FF2B5EF4-FFF2-40B4-BE49-F238E27FC236}">
                <a16:creationId xmlns:a16="http://schemas.microsoft.com/office/drawing/2014/main" id="{71B86B8B-ADFE-1945-BB3B-CA2AD3904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Should a New Flow Start?</a:t>
            </a:r>
          </a:p>
        </p:txBody>
      </p:sp>
      <p:sp>
        <p:nvSpPr>
          <p:cNvPr id="68611" name="Slide Number Placeholder 2">
            <a:extLst>
              <a:ext uri="{FF2B5EF4-FFF2-40B4-BE49-F238E27FC236}">
                <a16:creationId xmlns:a16="http://schemas.microsoft.com/office/drawing/2014/main" id="{7B0A7B02-BA8F-3947-B357-20119CC3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137848-BAD1-A44D-8760-7B3F5DA68C0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8612" name="Freeform 3">
            <a:extLst>
              <a:ext uri="{FF2B5EF4-FFF2-40B4-BE49-F238E27FC236}">
                <a16:creationId xmlns:a16="http://schemas.microsoft.com/office/drawing/2014/main" id="{0F971A9C-A2B2-E943-ACF5-2A3C584F1D75}"/>
              </a:ext>
            </a:extLst>
          </p:cNvPr>
          <p:cNvSpPr>
            <a:spLocks/>
          </p:cNvSpPr>
          <p:nvPr/>
        </p:nvSpPr>
        <p:spPr bwMode="auto">
          <a:xfrm>
            <a:off x="1143000" y="2286000"/>
            <a:ext cx="7010400" cy="31242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3" name="Freeform 4">
            <a:extLst>
              <a:ext uri="{FF2B5EF4-FFF2-40B4-BE49-F238E27FC236}">
                <a16:creationId xmlns:a16="http://schemas.microsoft.com/office/drawing/2014/main" id="{ADAB3AE2-D14E-054E-A27E-9A4093C2AF20}"/>
              </a:ext>
            </a:extLst>
          </p:cNvPr>
          <p:cNvSpPr>
            <a:spLocks/>
          </p:cNvSpPr>
          <p:nvPr/>
        </p:nvSpPr>
        <p:spPr bwMode="auto">
          <a:xfrm>
            <a:off x="1143000" y="3429000"/>
            <a:ext cx="7162800" cy="1981200"/>
          </a:xfrm>
          <a:custGeom>
            <a:avLst/>
            <a:gdLst>
              <a:gd name="T0" fmla="*/ 0 w 4512"/>
              <a:gd name="T1" fmla="*/ 2147483647 h 1248"/>
              <a:gd name="T2" fmla="*/ 2147483647 w 4512"/>
              <a:gd name="T3" fmla="*/ 2147483647 h 1248"/>
              <a:gd name="T4" fmla="*/ 2147483647 w 4512"/>
              <a:gd name="T5" fmla="*/ 2147483647 h 1248"/>
              <a:gd name="T6" fmla="*/ 2147483647 w 4512"/>
              <a:gd name="T7" fmla="*/ 2147483647 h 1248"/>
              <a:gd name="T8" fmla="*/ 2147483647 w 4512"/>
              <a:gd name="T9" fmla="*/ 2147483647 h 1248"/>
              <a:gd name="T10" fmla="*/ 2147483647 w 4512"/>
              <a:gd name="T11" fmla="*/ 0 h 1248"/>
              <a:gd name="T12" fmla="*/ 2147483647 w 4512"/>
              <a:gd name="T13" fmla="*/ 2147483647 h 1248"/>
              <a:gd name="T14" fmla="*/ 2147483647 w 4512"/>
              <a:gd name="T15" fmla="*/ 2147483647 h 1248"/>
              <a:gd name="T16" fmla="*/ 2147483647 w 4512"/>
              <a:gd name="T17" fmla="*/ 2147483647 h 1248"/>
              <a:gd name="T18" fmla="*/ 2147483647 w 4512"/>
              <a:gd name="T19" fmla="*/ 2147483647 h 1248"/>
              <a:gd name="T20" fmla="*/ 2147483647 w 4512"/>
              <a:gd name="T21" fmla="*/ 2147483647 h 1248"/>
              <a:gd name="T22" fmla="*/ 2147483647 w 4512"/>
              <a:gd name="T23" fmla="*/ 2147483647 h 1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12"/>
              <a:gd name="T37" fmla="*/ 0 h 1248"/>
              <a:gd name="T38" fmla="*/ 4512 w 4512"/>
              <a:gd name="T39" fmla="*/ 1248 h 1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4" name="Text Box 5">
            <a:extLst>
              <a:ext uri="{FF2B5EF4-FFF2-40B4-BE49-F238E27FC236}">
                <a16:creationId xmlns:a16="http://schemas.microsoft.com/office/drawing/2014/main" id="{B6FA3CE5-EEE6-1C46-B084-48475251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5410200"/>
            <a:ext cx="80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68615" name="Text Box 6">
            <a:extLst>
              <a:ext uri="{FF2B5EF4-FFF2-40B4-BE49-F238E27FC236}">
                <a16:creationId xmlns:a16="http://schemas.microsoft.com/office/drawing/2014/main" id="{C8EC3F21-B83C-4445-9804-B08E5423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752600"/>
            <a:ext cx="123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Window</a:t>
            </a:r>
          </a:p>
        </p:txBody>
      </p:sp>
      <p:sp>
        <p:nvSpPr>
          <p:cNvPr id="68616" name="Line 7">
            <a:extLst>
              <a:ext uri="{FF2B5EF4-FFF2-40B4-BE49-F238E27FC236}">
                <a16:creationId xmlns:a16="http://schemas.microsoft.com/office/drawing/2014/main" id="{552C34FD-1EBC-4343-A518-35AE879F5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8">
            <a:extLst>
              <a:ext uri="{FF2B5EF4-FFF2-40B4-BE49-F238E27FC236}">
                <a16:creationId xmlns:a16="http://schemas.microsoft.com/office/drawing/2014/main" id="{9A05F90D-7CBA-B24A-BDA2-8DB7164FE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9">
            <a:extLst>
              <a:ext uri="{FF2B5EF4-FFF2-40B4-BE49-F238E27FC236}">
                <a16:creationId xmlns:a16="http://schemas.microsoft.com/office/drawing/2014/main" id="{78EF47BB-B966-C849-BAA5-8686C7D8A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Text Box 10">
            <a:extLst>
              <a:ext uri="{FF2B5EF4-FFF2-40B4-BE49-F238E27FC236}">
                <a16:creationId xmlns:a16="http://schemas.microsoft.com/office/drawing/2014/main" id="{EB9B03E3-EB29-1240-9822-85E9CA06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65638"/>
            <a:ext cx="1014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halved</a:t>
            </a:r>
          </a:p>
        </p:txBody>
      </p:sp>
      <p:sp>
        <p:nvSpPr>
          <p:cNvPr id="68620" name="Line 11">
            <a:extLst>
              <a:ext uri="{FF2B5EF4-FFF2-40B4-BE49-F238E27FC236}">
                <a16:creationId xmlns:a16="http://schemas.microsoft.com/office/drawing/2014/main" id="{ADD27F11-B63D-8345-B553-0E1005CCB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2">
            <a:extLst>
              <a:ext uri="{FF2B5EF4-FFF2-40B4-BE49-F238E27FC236}">
                <a16:creationId xmlns:a16="http://schemas.microsoft.com/office/drawing/2014/main" id="{8C838219-00CE-AF45-B8A7-86740B037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3">
            <a:extLst>
              <a:ext uri="{FF2B5EF4-FFF2-40B4-BE49-F238E27FC236}">
                <a16:creationId xmlns:a16="http://schemas.microsoft.com/office/drawing/2014/main" id="{4840A67A-1C2A-C741-8061-DE8052FCA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4">
            <a:extLst>
              <a:ext uri="{FF2B5EF4-FFF2-40B4-BE49-F238E27FC236}">
                <a16:creationId xmlns:a16="http://schemas.microsoft.com/office/drawing/2014/main" id="{E178FA3F-10DA-1645-9620-D308793CF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Line 15">
            <a:extLst>
              <a:ext uri="{FF2B5EF4-FFF2-40B4-BE49-F238E27FC236}">
                <a16:creationId xmlns:a16="http://schemas.microsoft.com/office/drawing/2014/main" id="{783FA134-36F4-9349-920B-5FC47E7A9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Text Box 16">
            <a:extLst>
              <a:ext uri="{FF2B5EF4-FFF2-40B4-BE49-F238E27FC236}">
                <a16:creationId xmlns:a16="http://schemas.microsoft.com/office/drawing/2014/main" id="{CF517720-06C3-984D-AE6D-227127C9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715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78A7EE87-A219-DF49-8E28-2D0CD8B2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638800"/>
            <a:ext cx="3276600" cy="914400"/>
          </a:xfrm>
          <a:prstGeom prst="wedgeRectCallout">
            <a:avLst>
              <a:gd name="adj1" fmla="val -64972"/>
              <a:gd name="adj2" fmla="val -11171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But, could take a long time to get started!</a:t>
            </a:r>
          </a:p>
        </p:txBody>
      </p:sp>
      <p:sp>
        <p:nvSpPr>
          <p:cNvPr id="68627" name="Text Box 18">
            <a:extLst>
              <a:ext uri="{FF2B5EF4-FFF2-40B4-BE49-F238E27FC236}">
                <a16:creationId xmlns:a16="http://schemas.microsoft.com/office/drawing/2014/main" id="{F7EEC3BE-BBF0-F34D-A5F7-C46EC67E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228725"/>
            <a:ext cx="856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slow (a small CWND) to avoid overloading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DD8581B-2FCE-C14F-B2A5-05BE44245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>
                <a:ea typeface="ＭＳ Ｐゴシック" panose="020B0600070205080204" pitchFamily="34" charset="-128"/>
              </a:rPr>
              <a:t>“Slow Start” Phase</a:t>
            </a:r>
          </a:p>
        </p:txBody>
      </p:sp>
      <p:sp>
        <p:nvSpPr>
          <p:cNvPr id="996355" name="Rectangle 3">
            <a:extLst>
              <a:ext uri="{FF2B5EF4-FFF2-40B4-BE49-F238E27FC236}">
                <a16:creationId xmlns:a16="http://schemas.microsoft.com/office/drawing/2014/main" id="{26FC0C61-A945-A142-8A51-F9C436814D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Start with a small congestion window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Initially, CWND is 1 MSS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So, initial sending rate is MSS / RTT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Could be pretty wasteful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Might be much less than actual bandwidth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Linear increase takes a long time to accelerate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Slow-start phase (really “fast start”)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Sender starts at a slow rate (hence the name)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… but increases rate exponentially until the first loss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61A5CDA5-50C9-A540-A5E9-63248A57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EBC0F6-39E4-8F40-BB4C-55DE429AC7F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6">
            <a:extLst>
              <a:ext uri="{FF2B5EF4-FFF2-40B4-BE49-F238E27FC236}">
                <a16:creationId xmlns:a16="http://schemas.microsoft.com/office/drawing/2014/main" id="{F1E8FB95-DF1C-1A46-A677-EE43CFA52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Slow Start in Action</a:t>
            </a:r>
          </a:p>
        </p:txBody>
      </p:sp>
      <p:sp>
        <p:nvSpPr>
          <p:cNvPr id="72707" name="Slide Number Placeholder 2">
            <a:extLst>
              <a:ext uri="{FF2B5EF4-FFF2-40B4-BE49-F238E27FC236}">
                <a16:creationId xmlns:a16="http://schemas.microsoft.com/office/drawing/2014/main" id="{5095868B-FB95-C14A-B0B1-0F2EC7B5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A2FF65-1252-6A43-9169-C7B6818677F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08" name="Text Box 3">
            <a:extLst>
              <a:ext uri="{FF2B5EF4-FFF2-40B4-BE49-F238E27FC236}">
                <a16:creationId xmlns:a16="http://schemas.microsoft.com/office/drawing/2014/main" id="{AB4B4A34-4122-E44B-8239-F2009873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63" y="1238250"/>
            <a:ext cx="5185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0">
                <a:latin typeface="Calibri" panose="020F0502020204030204" pitchFamily="34" charset="0"/>
                <a:cs typeface="Calibri" panose="020F0502020204030204" pitchFamily="34" charset="0"/>
              </a:rPr>
              <a:t>Double CWND per round-trip time</a:t>
            </a:r>
          </a:p>
        </p:txBody>
      </p:sp>
      <p:sp>
        <p:nvSpPr>
          <p:cNvPr id="72709" name="Line 4">
            <a:extLst>
              <a:ext uri="{FF2B5EF4-FFF2-40B4-BE49-F238E27FC236}">
                <a16:creationId xmlns:a16="http://schemas.microsoft.com/office/drawing/2014/main" id="{35E5F749-EEE4-DB49-B903-B1388CFF9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2004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10" name="Line 5">
            <a:extLst>
              <a:ext uri="{FF2B5EF4-FFF2-40B4-BE49-F238E27FC236}">
                <a16:creationId xmlns:a16="http://schemas.microsoft.com/office/drawing/2014/main" id="{3D5DCB9B-1B91-5348-A4A4-2224F4430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029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82" name="Line 6">
            <a:extLst>
              <a:ext uri="{FF2B5EF4-FFF2-40B4-BE49-F238E27FC236}">
                <a16:creationId xmlns:a16="http://schemas.microsoft.com/office/drawing/2014/main" id="{233E4BB6-240F-2745-9CC9-C63D0CF25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200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83" name="Line 7">
            <a:extLst>
              <a:ext uri="{FF2B5EF4-FFF2-40B4-BE49-F238E27FC236}">
                <a16:creationId xmlns:a16="http://schemas.microsoft.com/office/drawing/2014/main" id="{3FFBFD7E-E97D-A34D-A6FB-37AAFD0B06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84" name="Line 8">
            <a:extLst>
              <a:ext uri="{FF2B5EF4-FFF2-40B4-BE49-F238E27FC236}">
                <a16:creationId xmlns:a16="http://schemas.microsoft.com/office/drawing/2014/main" id="{57248374-1939-FC45-B1DD-429810739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00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85" name="Line 9">
            <a:extLst>
              <a:ext uri="{FF2B5EF4-FFF2-40B4-BE49-F238E27FC236}">
                <a16:creationId xmlns:a16="http://schemas.microsoft.com/office/drawing/2014/main" id="{1781E304-E3F4-E047-8ED2-E56B1118EE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86" name="Line 10">
            <a:extLst>
              <a:ext uri="{FF2B5EF4-FFF2-40B4-BE49-F238E27FC236}">
                <a16:creationId xmlns:a16="http://schemas.microsoft.com/office/drawing/2014/main" id="{8D07BD0F-5EC2-F148-B3C9-BA0F57809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200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87" name="Line 11">
            <a:extLst>
              <a:ext uri="{FF2B5EF4-FFF2-40B4-BE49-F238E27FC236}">
                <a16:creationId xmlns:a16="http://schemas.microsoft.com/office/drawing/2014/main" id="{E0D06708-7F76-9E40-BA77-AE6EE45DEB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88" name="Line 12">
            <a:extLst>
              <a:ext uri="{FF2B5EF4-FFF2-40B4-BE49-F238E27FC236}">
                <a16:creationId xmlns:a16="http://schemas.microsoft.com/office/drawing/2014/main" id="{D5199B2D-8E5B-D041-B883-B80226F08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200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89" name="Line 13">
            <a:extLst>
              <a:ext uri="{FF2B5EF4-FFF2-40B4-BE49-F238E27FC236}">
                <a16:creationId xmlns:a16="http://schemas.microsoft.com/office/drawing/2014/main" id="{804C26BA-34BB-3E4C-89FC-7293CEEFBF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203575"/>
            <a:ext cx="989013" cy="182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0" name="Line 14">
            <a:extLst>
              <a:ext uri="{FF2B5EF4-FFF2-40B4-BE49-F238E27FC236}">
                <a16:creationId xmlns:a16="http://schemas.microsoft.com/office/drawing/2014/main" id="{838C9677-F72D-B047-9956-8D64BE497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200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1" name="Line 15">
            <a:extLst>
              <a:ext uri="{FF2B5EF4-FFF2-40B4-BE49-F238E27FC236}">
                <a16:creationId xmlns:a16="http://schemas.microsoft.com/office/drawing/2014/main" id="{62DB5306-0C9A-164B-BAA9-97129559BD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2" name="Line 16">
            <a:extLst>
              <a:ext uri="{FF2B5EF4-FFF2-40B4-BE49-F238E27FC236}">
                <a16:creationId xmlns:a16="http://schemas.microsoft.com/office/drawing/2014/main" id="{497E9972-D6F8-BC4E-8629-1C02C8D15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00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3" name="Line 17">
            <a:extLst>
              <a:ext uri="{FF2B5EF4-FFF2-40B4-BE49-F238E27FC236}">
                <a16:creationId xmlns:a16="http://schemas.microsoft.com/office/drawing/2014/main" id="{25F83D1E-1FC7-164B-9D25-A0989607D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4" name="Rectangle 18">
            <a:extLst>
              <a:ext uri="{FF2B5EF4-FFF2-40B4-BE49-F238E27FC236}">
                <a16:creationId xmlns:a16="http://schemas.microsoft.com/office/drawing/2014/main" id="{97D9FD42-E000-AA47-A449-9254B232C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5" name="Line 19">
            <a:extLst>
              <a:ext uri="{FF2B5EF4-FFF2-40B4-BE49-F238E27FC236}">
                <a16:creationId xmlns:a16="http://schemas.microsoft.com/office/drawing/2014/main" id="{ABE81062-DB1A-F44F-B280-D31B984AF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6" name="Rectangle 20">
            <a:extLst>
              <a:ext uri="{FF2B5EF4-FFF2-40B4-BE49-F238E27FC236}">
                <a16:creationId xmlns:a16="http://schemas.microsoft.com/office/drawing/2014/main" id="{AB1677A9-3089-934F-8274-8D759EA7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7" name="Line 21">
            <a:extLst>
              <a:ext uri="{FF2B5EF4-FFF2-40B4-BE49-F238E27FC236}">
                <a16:creationId xmlns:a16="http://schemas.microsoft.com/office/drawing/2014/main" id="{4F0B2113-A851-C94A-9A6E-84C19BD81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97338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8" name="Rectangle 22">
            <a:extLst>
              <a:ext uri="{FF2B5EF4-FFF2-40B4-BE49-F238E27FC236}">
                <a16:creationId xmlns:a16="http://schemas.microsoft.com/office/drawing/2014/main" id="{BAABBE98-4FC8-2B4C-8C27-28748BFEA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399" name="Line 23">
            <a:extLst>
              <a:ext uri="{FF2B5EF4-FFF2-40B4-BE49-F238E27FC236}">
                <a16:creationId xmlns:a16="http://schemas.microsoft.com/office/drawing/2014/main" id="{9708A6CE-B667-584F-B347-A2936DC80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0" name="Rectangle 24">
            <a:extLst>
              <a:ext uri="{FF2B5EF4-FFF2-40B4-BE49-F238E27FC236}">
                <a16:creationId xmlns:a16="http://schemas.microsoft.com/office/drawing/2014/main" id="{1D9786D6-128B-2D4B-81CB-479E394E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1" name="Line 25">
            <a:extLst>
              <a:ext uri="{FF2B5EF4-FFF2-40B4-BE49-F238E27FC236}">
                <a16:creationId xmlns:a16="http://schemas.microsoft.com/office/drawing/2014/main" id="{0574ACD7-CA17-C44C-A645-6016E5A0C6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2973388"/>
            <a:ext cx="7938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2" name="Rectangle 26">
            <a:extLst>
              <a:ext uri="{FF2B5EF4-FFF2-40B4-BE49-F238E27FC236}">
                <a16:creationId xmlns:a16="http://schemas.microsoft.com/office/drawing/2014/main" id="{087724EE-78E9-B243-AAC3-CA920D60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3" name="Line 27">
            <a:extLst>
              <a:ext uri="{FF2B5EF4-FFF2-40B4-BE49-F238E27FC236}">
                <a16:creationId xmlns:a16="http://schemas.microsoft.com/office/drawing/2014/main" id="{50C55079-F0BE-A643-A7F7-065504BCD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4" name="Rectangle 28">
            <a:extLst>
              <a:ext uri="{FF2B5EF4-FFF2-40B4-BE49-F238E27FC236}">
                <a16:creationId xmlns:a16="http://schemas.microsoft.com/office/drawing/2014/main" id="{7329BC4C-758D-7E4D-BCA0-5B622855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5" name="Line 29">
            <a:extLst>
              <a:ext uri="{FF2B5EF4-FFF2-40B4-BE49-F238E27FC236}">
                <a16:creationId xmlns:a16="http://schemas.microsoft.com/office/drawing/2014/main" id="{AE785F6E-8E6D-B047-9C55-99D05DD44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97338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6" name="Rectangle 30">
            <a:extLst>
              <a:ext uri="{FF2B5EF4-FFF2-40B4-BE49-F238E27FC236}">
                <a16:creationId xmlns:a16="http://schemas.microsoft.com/office/drawing/2014/main" id="{AF332DAC-6065-0046-8298-03BA774C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7" name="Line 31">
            <a:extLst>
              <a:ext uri="{FF2B5EF4-FFF2-40B4-BE49-F238E27FC236}">
                <a16:creationId xmlns:a16="http://schemas.microsoft.com/office/drawing/2014/main" id="{0DCF2E14-ED46-1341-A990-D54D8798E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973388"/>
            <a:ext cx="0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8" name="Rectangle 32">
            <a:extLst>
              <a:ext uri="{FF2B5EF4-FFF2-40B4-BE49-F238E27FC236}">
                <a16:creationId xmlns:a16="http://schemas.microsoft.com/office/drawing/2014/main" id="{05A1BA1C-B2AF-1240-A5BB-E36137984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09" name="Line 33">
            <a:extLst>
              <a:ext uri="{FF2B5EF4-FFF2-40B4-BE49-F238E27FC236}">
                <a16:creationId xmlns:a16="http://schemas.microsoft.com/office/drawing/2014/main" id="{1421AD8C-687A-FE47-A991-02D552950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10" name="Rectangle 34">
            <a:extLst>
              <a:ext uri="{FF2B5EF4-FFF2-40B4-BE49-F238E27FC236}">
                <a16:creationId xmlns:a16="http://schemas.microsoft.com/office/drawing/2014/main" id="{AFDFCE93-151E-E045-BA8F-74200FB8C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11" name="Line 35">
            <a:extLst>
              <a:ext uri="{FF2B5EF4-FFF2-40B4-BE49-F238E27FC236}">
                <a16:creationId xmlns:a16="http://schemas.microsoft.com/office/drawing/2014/main" id="{A41795DF-3F3F-F04B-9A9C-B34183FE9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12" name="Rectangle 36">
            <a:extLst>
              <a:ext uri="{FF2B5EF4-FFF2-40B4-BE49-F238E27FC236}">
                <a16:creationId xmlns:a16="http://schemas.microsoft.com/office/drawing/2014/main" id="{65776B90-6A7B-3C44-B25F-7C9F8CE9A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13" name="Line 37">
            <a:extLst>
              <a:ext uri="{FF2B5EF4-FFF2-40B4-BE49-F238E27FC236}">
                <a16:creationId xmlns:a16="http://schemas.microsoft.com/office/drawing/2014/main" id="{182E5B0F-2662-D44B-9A39-8036849F4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14" name="Line 38">
            <a:extLst>
              <a:ext uri="{FF2B5EF4-FFF2-40B4-BE49-F238E27FC236}">
                <a16:creationId xmlns:a16="http://schemas.microsoft.com/office/drawing/2014/main" id="{695685AE-F952-1F46-8CA2-52D382890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304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15" name="Line 39">
            <a:extLst>
              <a:ext uri="{FF2B5EF4-FFF2-40B4-BE49-F238E27FC236}">
                <a16:creationId xmlns:a16="http://schemas.microsoft.com/office/drawing/2014/main" id="{B3018CC3-7C99-0E46-8B2C-730C9E95C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276600"/>
            <a:ext cx="290513" cy="581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16" name="Line 40">
            <a:extLst>
              <a:ext uri="{FF2B5EF4-FFF2-40B4-BE49-F238E27FC236}">
                <a16:creationId xmlns:a16="http://schemas.microsoft.com/office/drawing/2014/main" id="{40A0175E-A136-A74C-98D3-34855AA54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276600"/>
            <a:ext cx="290513" cy="581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17" name="Line 41">
            <a:extLst>
              <a:ext uri="{FF2B5EF4-FFF2-40B4-BE49-F238E27FC236}">
                <a16:creationId xmlns:a16="http://schemas.microsoft.com/office/drawing/2014/main" id="{D5DB5401-B7EC-2441-86A2-F6850447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200400"/>
            <a:ext cx="304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18" name="Text Box 42">
            <a:extLst>
              <a:ext uri="{FF2B5EF4-FFF2-40B4-BE49-F238E27FC236}">
                <a16:creationId xmlns:a16="http://schemas.microsoft.com/office/drawing/2014/main" id="{03C03ECA-09D3-D144-BAAE-B18AE03D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848" y="3875088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97419" name="Text Box 43">
            <a:extLst>
              <a:ext uri="{FF2B5EF4-FFF2-40B4-BE49-F238E27FC236}">
                <a16:creationId xmlns:a16="http://schemas.microsoft.com/office/drawing/2014/main" id="{9B1905A2-0421-2643-9D14-B6BB7E5BE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643" y="3886200"/>
            <a:ext cx="303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97420" name="Text Box 44">
            <a:extLst>
              <a:ext uri="{FF2B5EF4-FFF2-40B4-BE49-F238E27FC236}">
                <a16:creationId xmlns:a16="http://schemas.microsoft.com/office/drawing/2014/main" id="{291810BB-9686-674C-BD83-76024D84D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648" y="3810000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97421" name="Text Box 45">
            <a:extLst>
              <a:ext uri="{FF2B5EF4-FFF2-40B4-BE49-F238E27FC236}">
                <a16:creationId xmlns:a16="http://schemas.microsoft.com/office/drawing/2014/main" id="{A8A919E1-6F72-0742-824E-EE29E0AF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048" y="3810000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97422" name="Text Box 46">
            <a:extLst>
              <a:ext uri="{FF2B5EF4-FFF2-40B4-BE49-F238E27FC236}">
                <a16:creationId xmlns:a16="http://schemas.microsoft.com/office/drawing/2014/main" id="{9F8100CE-9794-E84C-A4F8-952B43EB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843" y="3810000"/>
            <a:ext cx="303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97423" name="Text Box 47">
            <a:extLst>
              <a:ext uri="{FF2B5EF4-FFF2-40B4-BE49-F238E27FC236}">
                <a16:creationId xmlns:a16="http://schemas.microsoft.com/office/drawing/2014/main" id="{279F4AF6-8325-054E-B24F-3A8E3FE2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643" y="3810000"/>
            <a:ext cx="303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97424" name="Text Box 48">
            <a:extLst>
              <a:ext uri="{FF2B5EF4-FFF2-40B4-BE49-F238E27FC236}">
                <a16:creationId xmlns:a16="http://schemas.microsoft.com/office/drawing/2014/main" id="{6D2F8070-CE02-9A48-8D3A-2329C1F68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448" y="3810000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97425" name="Text Box 49">
            <a:extLst>
              <a:ext uri="{FF2B5EF4-FFF2-40B4-BE49-F238E27FC236}">
                <a16:creationId xmlns:a16="http://schemas.microsoft.com/office/drawing/2014/main" id="{7A546D2F-E0E2-7045-A125-30E07F26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848" y="3810000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97426" name="Text Box 50">
            <a:extLst>
              <a:ext uri="{FF2B5EF4-FFF2-40B4-BE49-F238E27FC236}">
                <a16:creationId xmlns:a16="http://schemas.microsoft.com/office/drawing/2014/main" id="{36044CA3-69E8-2D4E-9881-0A026607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043" y="4235450"/>
            <a:ext cx="303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97427" name="Text Box 51">
            <a:extLst>
              <a:ext uri="{FF2B5EF4-FFF2-40B4-BE49-F238E27FC236}">
                <a16:creationId xmlns:a16="http://schemas.microsoft.com/office/drawing/2014/main" id="{5A413847-C79D-864C-BB2D-9C634D84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468" y="4235450"/>
            <a:ext cx="303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97428" name="Text Box 52">
            <a:extLst>
              <a:ext uri="{FF2B5EF4-FFF2-40B4-BE49-F238E27FC236}">
                <a16:creationId xmlns:a16="http://schemas.microsoft.com/office/drawing/2014/main" id="{1402352B-AB70-D448-9F68-A0E2B46B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848" y="3810000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97429" name="Text Box 53">
            <a:extLst>
              <a:ext uri="{FF2B5EF4-FFF2-40B4-BE49-F238E27FC236}">
                <a16:creationId xmlns:a16="http://schemas.microsoft.com/office/drawing/2014/main" id="{70C7E7FF-7036-2147-B5C0-F8F153C4A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043" y="4235450"/>
            <a:ext cx="303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72759" name="Text Box 54">
            <a:extLst>
              <a:ext uri="{FF2B5EF4-FFF2-40B4-BE49-F238E27FC236}">
                <a16:creationId xmlns:a16="http://schemas.microsoft.com/office/drawing/2014/main" id="{4B0B3A15-F28B-9444-A28D-B98B75CC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7" y="2895600"/>
            <a:ext cx="558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60" name="Text Box 55">
            <a:extLst>
              <a:ext uri="{FF2B5EF4-FFF2-40B4-BE49-F238E27FC236}">
                <a16:creationId xmlns:a16="http://schemas.microsoft.com/office/drawing/2014/main" id="{124ACA66-7066-AD40-AA33-04B8F65E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74" y="4724400"/>
            <a:ext cx="747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Dest</a:t>
            </a:r>
          </a:p>
        </p:txBody>
      </p:sp>
      <p:sp>
        <p:nvSpPr>
          <p:cNvPr id="997432" name="Line 56">
            <a:extLst>
              <a:ext uri="{FF2B5EF4-FFF2-40B4-BE49-F238E27FC236}">
                <a16:creationId xmlns:a16="http://schemas.microsoft.com/office/drawing/2014/main" id="{495E257D-56B8-DD40-A9E7-F8B9492E6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200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33" name="Text Box 57">
            <a:extLst>
              <a:ext uri="{FF2B5EF4-FFF2-40B4-BE49-F238E27FC236}">
                <a16:creationId xmlns:a16="http://schemas.microsoft.com/office/drawing/2014/main" id="{992CAB65-1D15-5D46-BCBC-B4CC75F1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848" y="3778250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97434" name="Rectangle 58">
            <a:extLst>
              <a:ext uri="{FF2B5EF4-FFF2-40B4-BE49-F238E27FC236}">
                <a16:creationId xmlns:a16="http://schemas.microsoft.com/office/drawing/2014/main" id="{C00EC3F1-6138-D643-9CBE-4766895A2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971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35" name="Line 59">
            <a:extLst>
              <a:ext uri="{FF2B5EF4-FFF2-40B4-BE49-F238E27FC236}">
                <a16:creationId xmlns:a16="http://schemas.microsoft.com/office/drawing/2014/main" id="{7EB1C35C-F501-8049-9CE7-0CA3025B8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36" name="Line 60">
            <a:extLst>
              <a:ext uri="{FF2B5EF4-FFF2-40B4-BE49-F238E27FC236}">
                <a16:creationId xmlns:a16="http://schemas.microsoft.com/office/drawing/2014/main" id="{998C88D7-B031-FD48-BDA9-6A78BB1B6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437" name="Text Box 61">
            <a:extLst>
              <a:ext uri="{FF2B5EF4-FFF2-40B4-BE49-F238E27FC236}">
                <a16:creationId xmlns:a16="http://schemas.microsoft.com/office/drawing/2014/main" id="{6CDD3C5F-5718-5143-ADDE-5C3C3014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043" y="4235450"/>
            <a:ext cx="303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97438" name="Text Box 62">
            <a:extLst>
              <a:ext uri="{FF2B5EF4-FFF2-40B4-BE49-F238E27FC236}">
                <a16:creationId xmlns:a16="http://schemas.microsoft.com/office/drawing/2014/main" id="{36E327F9-6EEC-2A43-AE8A-2075FE95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252" y="2438400"/>
            <a:ext cx="33374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 b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97439" name="Text Box 63">
            <a:extLst>
              <a:ext uri="{FF2B5EF4-FFF2-40B4-BE49-F238E27FC236}">
                <a16:creationId xmlns:a16="http://schemas.microsoft.com/office/drawing/2014/main" id="{40EABFE9-01B6-4F4F-8A89-03AEE2EAD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259" y="2451100"/>
            <a:ext cx="33374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 b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97440" name="Text Box 64">
            <a:extLst>
              <a:ext uri="{FF2B5EF4-FFF2-40B4-BE49-F238E27FC236}">
                <a16:creationId xmlns:a16="http://schemas.microsoft.com/office/drawing/2014/main" id="{99ECF71B-CA4F-1C49-9FB0-E9734D44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246" y="2463800"/>
            <a:ext cx="33374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 b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97441" name="Text Box 65">
            <a:extLst>
              <a:ext uri="{FF2B5EF4-FFF2-40B4-BE49-F238E27FC236}">
                <a16:creationId xmlns:a16="http://schemas.microsoft.com/office/drawing/2014/main" id="{11D59D23-E89D-6F4E-B0BE-07D35EC0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059" y="2476500"/>
            <a:ext cx="33374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 b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94" grpId="0" animBg="1"/>
      <p:bldP spid="997396" grpId="0" animBg="1"/>
      <p:bldP spid="997398" grpId="0" animBg="1"/>
      <p:bldP spid="997400" grpId="0" animBg="1"/>
      <p:bldP spid="997402" grpId="0" animBg="1"/>
      <p:bldP spid="997404" grpId="0" animBg="1"/>
      <p:bldP spid="997406" grpId="0" animBg="1"/>
      <p:bldP spid="997408" grpId="0" animBg="1"/>
      <p:bldP spid="997410" grpId="0" animBg="1"/>
      <p:bldP spid="997412" grpId="0" animBg="1"/>
      <p:bldP spid="997418" grpId="0"/>
      <p:bldP spid="997419" grpId="0"/>
      <p:bldP spid="997420" grpId="0"/>
      <p:bldP spid="997421" grpId="0"/>
      <p:bldP spid="997422" grpId="0"/>
      <p:bldP spid="997423" grpId="0"/>
      <p:bldP spid="997424" grpId="0"/>
      <p:bldP spid="997425" grpId="0"/>
      <p:bldP spid="997426" grpId="0"/>
      <p:bldP spid="997427" grpId="0"/>
      <p:bldP spid="997428" grpId="0"/>
      <p:bldP spid="997429" grpId="0"/>
      <p:bldP spid="997433" grpId="0"/>
      <p:bldP spid="997434" grpId="0" animBg="1"/>
      <p:bldP spid="997437" grpId="0"/>
      <p:bldP spid="997438" grpId="0"/>
      <p:bldP spid="997439" grpId="0"/>
      <p:bldP spid="997440" grpId="0"/>
      <p:bldP spid="9974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8">
            <a:extLst>
              <a:ext uri="{FF2B5EF4-FFF2-40B4-BE49-F238E27FC236}">
                <a16:creationId xmlns:a16="http://schemas.microsoft.com/office/drawing/2014/main" id="{A35DB49B-18FC-2E49-8035-4E804B4CD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Slow Start and the TCP Sawtooth</a:t>
            </a:r>
          </a:p>
        </p:txBody>
      </p:sp>
      <p:sp>
        <p:nvSpPr>
          <p:cNvPr id="74755" name="Content Placeholder 20">
            <a:extLst>
              <a:ext uri="{FF2B5EF4-FFF2-40B4-BE49-F238E27FC236}">
                <a16:creationId xmlns:a16="http://schemas.microsoft.com/office/drawing/2014/main" id="{84304664-DFB2-3B46-86B3-13254D46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237038"/>
            <a:ext cx="8763000" cy="23161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originally had </a:t>
            </a:r>
            <a:r>
              <a:rPr lang="en-US" altLang="en-US" i="1">
                <a:ea typeface="ＭＳ Ｐゴシック" panose="020B0600070205080204" pitchFamily="34" charset="-128"/>
              </a:rPr>
              <a:t>no </a:t>
            </a:r>
            <a:r>
              <a:rPr lang="en-US" altLang="en-US">
                <a:ea typeface="ＭＳ Ｐゴシック" panose="020B0600070205080204" pitchFamily="34" charset="-128"/>
              </a:rPr>
              <a:t>congestion control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Source would start by sending entire receiver window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Led to congestion collapse!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“Slow start” is, comparatively, slower</a:t>
            </a:r>
          </a:p>
        </p:txBody>
      </p:sp>
      <p:sp>
        <p:nvSpPr>
          <p:cNvPr id="74756" name="Slide Number Placeholder 2">
            <a:extLst>
              <a:ext uri="{FF2B5EF4-FFF2-40B4-BE49-F238E27FC236}">
                <a16:creationId xmlns:a16="http://schemas.microsoft.com/office/drawing/2014/main" id="{646F04F4-7618-E54E-B85E-285F1C3A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C6126F-21F0-3745-BACE-2BAC8E262A8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4757" name="Freeform 3">
            <a:extLst>
              <a:ext uri="{FF2B5EF4-FFF2-40B4-BE49-F238E27FC236}">
                <a16:creationId xmlns:a16="http://schemas.microsoft.com/office/drawing/2014/main" id="{7EA7A326-00A4-4E47-B5AD-F8AD306DD51C}"/>
              </a:ext>
            </a:extLst>
          </p:cNvPr>
          <p:cNvSpPr>
            <a:spLocks/>
          </p:cNvSpPr>
          <p:nvPr/>
        </p:nvSpPr>
        <p:spPr bwMode="auto">
          <a:xfrm>
            <a:off x="1524000" y="1066800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8" name="Text Box 6">
            <a:extLst>
              <a:ext uri="{FF2B5EF4-FFF2-40B4-BE49-F238E27FC236}">
                <a16:creationId xmlns:a16="http://schemas.microsoft.com/office/drawing/2014/main" id="{86FBA333-94B1-4C4A-AD7C-FFC7D153F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905000"/>
            <a:ext cx="123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Window</a:t>
            </a:r>
          </a:p>
        </p:txBody>
      </p:sp>
      <p:sp>
        <p:nvSpPr>
          <p:cNvPr id="74759" name="Line 7">
            <a:extLst>
              <a:ext uri="{FF2B5EF4-FFF2-40B4-BE49-F238E27FC236}">
                <a16:creationId xmlns:a16="http://schemas.microsoft.com/office/drawing/2014/main" id="{DBC35F05-7457-914F-A056-1064BC167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Line 8">
            <a:extLst>
              <a:ext uri="{FF2B5EF4-FFF2-40B4-BE49-F238E27FC236}">
                <a16:creationId xmlns:a16="http://schemas.microsoft.com/office/drawing/2014/main" id="{72887EA3-9191-8043-AB82-CA8980FAB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Line 9">
            <a:extLst>
              <a:ext uri="{FF2B5EF4-FFF2-40B4-BE49-F238E27FC236}">
                <a16:creationId xmlns:a16="http://schemas.microsoft.com/office/drawing/2014/main" id="{7EFD41D7-C68C-D94C-8CEA-B1EFD259F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4638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0BD25532-B128-DD4F-B6AE-119B5E8A9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3017838"/>
            <a:ext cx="101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halved</a:t>
            </a:r>
          </a:p>
        </p:txBody>
      </p:sp>
      <p:sp>
        <p:nvSpPr>
          <p:cNvPr id="74763" name="Line 11">
            <a:extLst>
              <a:ext uri="{FF2B5EF4-FFF2-40B4-BE49-F238E27FC236}">
                <a16:creationId xmlns:a16="http://schemas.microsoft.com/office/drawing/2014/main" id="{18674A34-C391-E849-8C72-9D720000B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4038" y="160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2">
            <a:extLst>
              <a:ext uri="{FF2B5EF4-FFF2-40B4-BE49-F238E27FC236}">
                <a16:creationId xmlns:a16="http://schemas.microsoft.com/office/drawing/2014/main" id="{53D0EEB7-272F-0148-99D3-10F3922AC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3638" y="1828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3">
            <a:extLst>
              <a:ext uri="{FF2B5EF4-FFF2-40B4-BE49-F238E27FC236}">
                <a16:creationId xmlns:a16="http://schemas.microsoft.com/office/drawing/2014/main" id="{F83C456D-A879-4244-A5C8-86DCFE218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038" y="1066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E7FDAAF8-F313-3F4C-AE2A-3E92A67B7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78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id="{8E96F60C-961C-CC4F-854A-586A0C196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0838" y="1524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8" name="Text Box 16">
            <a:extLst>
              <a:ext uri="{FF2B5EF4-FFF2-40B4-BE49-F238E27FC236}">
                <a16:creationId xmlns:a16="http://schemas.microsoft.com/office/drawing/2014/main" id="{C336AEFD-62F0-DE45-B2D8-95FB3280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114300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5EB2757E-FCD2-AB4C-8CF5-BBAAA6875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3733800" cy="457200"/>
          </a:xfrm>
          <a:prstGeom prst="wedgeRectCallout">
            <a:avLst>
              <a:gd name="adj1" fmla="val -52519"/>
              <a:gd name="adj2" fmla="val -12872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0">
                <a:latin typeface="Calibri" panose="020F0502020204030204" pitchFamily="34" charset="0"/>
                <a:cs typeface="Calibri" panose="020F0502020204030204" pitchFamily="34" charset="0"/>
              </a:rPr>
              <a:t>Exponential “slow start”</a:t>
            </a:r>
          </a:p>
        </p:txBody>
      </p:sp>
      <p:pic>
        <p:nvPicPr>
          <p:cNvPr id="74770" name="Picture 19" descr="tcp.png">
            <a:extLst>
              <a:ext uri="{FF2B5EF4-FFF2-40B4-BE49-F238E27FC236}">
                <a16:creationId xmlns:a16="http://schemas.microsoft.com/office/drawing/2014/main" id="{65125237-DA02-1E47-B8CD-740DA6334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/>
          <a:stretch>
            <a:fillRect/>
          </a:stretch>
        </p:blipFill>
        <p:spPr bwMode="auto">
          <a:xfrm>
            <a:off x="3094038" y="2008188"/>
            <a:ext cx="53705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1" name="Freeform 14">
            <a:extLst>
              <a:ext uri="{FF2B5EF4-FFF2-40B4-BE49-F238E27FC236}">
                <a16:creationId xmlns:a16="http://schemas.microsoft.com/office/drawing/2014/main" id="{856527BE-FA97-DD42-88D3-190743B854BA}"/>
              </a:ext>
            </a:extLst>
          </p:cNvPr>
          <p:cNvSpPr>
            <a:spLocks/>
          </p:cNvSpPr>
          <p:nvPr/>
        </p:nvSpPr>
        <p:spPr bwMode="auto">
          <a:xfrm>
            <a:off x="1524000" y="2484438"/>
            <a:ext cx="1590675" cy="140811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72" name="Text Box 5">
            <a:extLst>
              <a:ext uri="{FF2B5EF4-FFF2-40B4-BE49-F238E27FC236}">
                <a16:creationId xmlns:a16="http://schemas.microsoft.com/office/drawing/2014/main" id="{B8405FCC-6E3C-4749-AB63-973ECC5A9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3810000"/>
            <a:ext cx="80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37E4574-3635-944B-9095-89AA8F58C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Kinds of Loss in TCP</a:t>
            </a:r>
          </a:p>
        </p:txBody>
      </p:sp>
      <p:sp>
        <p:nvSpPr>
          <p:cNvPr id="1003523" name="Rectangle 3">
            <a:extLst>
              <a:ext uri="{FF2B5EF4-FFF2-40B4-BE49-F238E27FC236}">
                <a16:creationId xmlns:a16="http://schemas.microsoft.com/office/drawing/2014/main" id="{C1643BA4-2F1F-D445-A6C8-1B963AE50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Timeout vs. Triple Duplicate ACK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Which suggests network is in worse shape?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Timeout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entire window was lost, buffers may be full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...blasting entire CWND would cause another burst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...be aggressive: start over with a low CWND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Triple duplicate ACK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Might be do to bit errors, or “micro” congestion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...react less aggressively  (halve CWND)</a:t>
            </a: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026D5072-8CBF-B341-BDB2-F4176A16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F8F30E-BF79-374F-BA8D-F0AFB164392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2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20A9110-851B-1143-86F7-D87A4AFD7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dirty="0">
                <a:ea typeface="ＭＳ Ｐゴシック" panose="020B0600070205080204" pitchFamily="34" charset="-128"/>
              </a:rPr>
              <a:t>Repeating Slow Start After Timeout</a:t>
            </a:r>
          </a:p>
        </p:txBody>
      </p:sp>
      <p:sp>
        <p:nvSpPr>
          <p:cNvPr id="78851" name="Slide Number Placeholder 2">
            <a:extLst>
              <a:ext uri="{FF2B5EF4-FFF2-40B4-BE49-F238E27FC236}">
                <a16:creationId xmlns:a16="http://schemas.microsoft.com/office/drawing/2014/main" id="{3AF42722-9109-574A-9776-104DCCC4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32F1DE-337C-EA4A-B3AA-5DC9956D25B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8852" name="Freeform 3">
            <a:extLst>
              <a:ext uri="{FF2B5EF4-FFF2-40B4-BE49-F238E27FC236}">
                <a16:creationId xmlns:a16="http://schemas.microsoft.com/office/drawing/2014/main" id="{4ACCEC69-AD1B-B344-8114-28E69AEF30F7}"/>
              </a:ext>
            </a:extLst>
          </p:cNvPr>
          <p:cNvSpPr>
            <a:spLocks/>
          </p:cNvSpPr>
          <p:nvPr/>
        </p:nvSpPr>
        <p:spPr bwMode="auto">
          <a:xfrm>
            <a:off x="914400" y="1524000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3" name="Freeform 14">
            <a:extLst>
              <a:ext uri="{FF2B5EF4-FFF2-40B4-BE49-F238E27FC236}">
                <a16:creationId xmlns:a16="http://schemas.microsoft.com/office/drawing/2014/main" id="{C80A4B86-023E-D146-AF2C-7CA0D1A5B6DD}"/>
              </a:ext>
            </a:extLst>
          </p:cNvPr>
          <p:cNvSpPr>
            <a:spLocks/>
          </p:cNvSpPr>
          <p:nvPr/>
        </p:nvSpPr>
        <p:spPr bwMode="auto">
          <a:xfrm>
            <a:off x="914400" y="2895600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4" name="Text Box 16">
            <a:extLst>
              <a:ext uri="{FF2B5EF4-FFF2-40B4-BE49-F238E27FC236}">
                <a16:creationId xmlns:a16="http://schemas.microsoft.com/office/drawing/2014/main" id="{5B4114F4-1DD4-BC4D-B19F-6C21EB9C0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13" y="44196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 i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78855" name="Text Box 17">
            <a:extLst>
              <a:ext uri="{FF2B5EF4-FFF2-40B4-BE49-F238E27FC236}">
                <a16:creationId xmlns:a16="http://schemas.microsoft.com/office/drawing/2014/main" id="{DA995B89-16A3-5A47-AAFC-A32C8E75A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990600"/>
            <a:ext cx="1235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Arial" panose="020B0604020202020204" pitchFamily="34" charset="0"/>
              </a:rPr>
              <a:t>Window</a:t>
            </a:r>
          </a:p>
        </p:txBody>
      </p:sp>
      <p:sp>
        <p:nvSpPr>
          <p:cNvPr id="78857" name="Freeform 19">
            <a:extLst>
              <a:ext uri="{FF2B5EF4-FFF2-40B4-BE49-F238E27FC236}">
                <a16:creationId xmlns:a16="http://schemas.microsoft.com/office/drawing/2014/main" id="{AFD59310-430E-AB4F-9429-64AF20B3558F}"/>
              </a:ext>
            </a:extLst>
          </p:cNvPr>
          <p:cNvSpPr>
            <a:spLocks/>
          </p:cNvSpPr>
          <p:nvPr/>
        </p:nvSpPr>
        <p:spPr bwMode="auto">
          <a:xfrm>
            <a:off x="2743200" y="2362200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8" name="Freeform 20">
            <a:extLst>
              <a:ext uri="{FF2B5EF4-FFF2-40B4-BE49-F238E27FC236}">
                <a16:creationId xmlns:a16="http://schemas.microsoft.com/office/drawing/2014/main" id="{3FEC14F3-45CF-F145-AEDA-3D340CCC7E41}"/>
              </a:ext>
            </a:extLst>
          </p:cNvPr>
          <p:cNvSpPr>
            <a:spLocks/>
          </p:cNvSpPr>
          <p:nvPr/>
        </p:nvSpPr>
        <p:spPr bwMode="auto">
          <a:xfrm>
            <a:off x="7056119" y="2704800"/>
            <a:ext cx="1600200" cy="946149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1" name="Line 23">
            <a:extLst>
              <a:ext uri="{FF2B5EF4-FFF2-40B4-BE49-F238E27FC236}">
                <a16:creationId xmlns:a16="http://schemas.microsoft.com/office/drawing/2014/main" id="{03A38D1E-C19A-3241-92A3-3AFD626FA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362200"/>
            <a:ext cx="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Line 33">
            <a:extLst>
              <a:ext uri="{FF2B5EF4-FFF2-40B4-BE49-F238E27FC236}">
                <a16:creationId xmlns:a16="http://schemas.microsoft.com/office/drawing/2014/main" id="{EF33415B-4F1B-1246-BAAA-989301D951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6238" y="1698625"/>
            <a:ext cx="411162" cy="5794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Text Box 36">
            <a:extLst>
              <a:ext uri="{FF2B5EF4-FFF2-40B4-BE49-F238E27FC236}">
                <a16:creationId xmlns:a16="http://schemas.microsoft.com/office/drawing/2014/main" id="{8A92CB2C-71C5-D84C-B458-16A15FD6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24142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0">
                <a:latin typeface="Calibri" panose="020F0502020204030204" pitchFamily="34" charset="0"/>
                <a:cs typeface="Arial" panose="020B0604020202020204" pitchFamily="34" charset="0"/>
              </a:rPr>
              <a:t>timeout</a:t>
            </a:r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93D3C57E-0CB4-504D-9378-6078FFBCC7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199" y="2704800"/>
            <a:ext cx="1645920" cy="164592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20A9110-851B-1143-86F7-D87A4AFD7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dirty="0">
                <a:ea typeface="ＭＳ Ｐゴシック" panose="020B0600070205080204" pitchFamily="34" charset="-128"/>
              </a:rPr>
              <a:t>Repeating Slow Start After Timeout</a:t>
            </a:r>
          </a:p>
        </p:txBody>
      </p:sp>
      <p:sp>
        <p:nvSpPr>
          <p:cNvPr id="78851" name="Slide Number Placeholder 2">
            <a:extLst>
              <a:ext uri="{FF2B5EF4-FFF2-40B4-BE49-F238E27FC236}">
                <a16:creationId xmlns:a16="http://schemas.microsoft.com/office/drawing/2014/main" id="{3AF42722-9109-574A-9776-104DCCC4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32F1DE-337C-EA4A-B3AA-5DC9956D25B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8852" name="Freeform 3">
            <a:extLst>
              <a:ext uri="{FF2B5EF4-FFF2-40B4-BE49-F238E27FC236}">
                <a16:creationId xmlns:a16="http://schemas.microsoft.com/office/drawing/2014/main" id="{4ACCEC69-AD1B-B344-8114-28E69AEF30F7}"/>
              </a:ext>
            </a:extLst>
          </p:cNvPr>
          <p:cNvSpPr>
            <a:spLocks/>
          </p:cNvSpPr>
          <p:nvPr/>
        </p:nvSpPr>
        <p:spPr bwMode="auto">
          <a:xfrm>
            <a:off x="914400" y="1524000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3" name="Freeform 14">
            <a:extLst>
              <a:ext uri="{FF2B5EF4-FFF2-40B4-BE49-F238E27FC236}">
                <a16:creationId xmlns:a16="http://schemas.microsoft.com/office/drawing/2014/main" id="{C80A4B86-023E-D146-AF2C-7CA0D1A5B6DD}"/>
              </a:ext>
            </a:extLst>
          </p:cNvPr>
          <p:cNvSpPr>
            <a:spLocks/>
          </p:cNvSpPr>
          <p:nvPr/>
        </p:nvSpPr>
        <p:spPr bwMode="auto">
          <a:xfrm>
            <a:off x="914400" y="2895600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4" name="Text Box 16">
            <a:extLst>
              <a:ext uri="{FF2B5EF4-FFF2-40B4-BE49-F238E27FC236}">
                <a16:creationId xmlns:a16="http://schemas.microsoft.com/office/drawing/2014/main" id="{5B4114F4-1DD4-BC4D-B19F-6C21EB9C0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13" y="44196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 i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78855" name="Text Box 17">
            <a:extLst>
              <a:ext uri="{FF2B5EF4-FFF2-40B4-BE49-F238E27FC236}">
                <a16:creationId xmlns:a16="http://schemas.microsoft.com/office/drawing/2014/main" id="{DA995B89-16A3-5A47-AAFC-A32C8E75A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990600"/>
            <a:ext cx="1235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>
                <a:latin typeface="Calibri" panose="020F0502020204030204" pitchFamily="34" charset="0"/>
                <a:cs typeface="Arial" panose="020B0604020202020204" pitchFamily="34" charset="0"/>
              </a:rPr>
              <a:t>Window</a:t>
            </a:r>
          </a:p>
        </p:txBody>
      </p:sp>
      <p:sp>
        <p:nvSpPr>
          <p:cNvPr id="61448" name="Text Box 18">
            <a:extLst>
              <a:ext uri="{FF2B5EF4-FFF2-40B4-BE49-F238E27FC236}">
                <a16:creationId xmlns:a16="http://schemas.microsoft.com/office/drawing/2014/main" id="{E827F330-516B-2845-9AE1-E83BE6C1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370513"/>
            <a:ext cx="7832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Slow-start restart: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Go back to CWND of 1, but take advantage of knowing the previous value of CWND.</a:t>
            </a:r>
          </a:p>
        </p:txBody>
      </p:sp>
      <p:sp>
        <p:nvSpPr>
          <p:cNvPr id="78857" name="Freeform 19">
            <a:extLst>
              <a:ext uri="{FF2B5EF4-FFF2-40B4-BE49-F238E27FC236}">
                <a16:creationId xmlns:a16="http://schemas.microsoft.com/office/drawing/2014/main" id="{AFD59310-430E-AB4F-9429-64AF20B3558F}"/>
              </a:ext>
            </a:extLst>
          </p:cNvPr>
          <p:cNvSpPr>
            <a:spLocks/>
          </p:cNvSpPr>
          <p:nvPr/>
        </p:nvSpPr>
        <p:spPr bwMode="auto">
          <a:xfrm>
            <a:off x="2743200" y="2362200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8" name="Freeform 20">
            <a:extLst>
              <a:ext uri="{FF2B5EF4-FFF2-40B4-BE49-F238E27FC236}">
                <a16:creationId xmlns:a16="http://schemas.microsoft.com/office/drawing/2014/main" id="{3FEC14F3-45CF-F145-AEDA-3D340CCC7E41}"/>
              </a:ext>
            </a:extLst>
          </p:cNvPr>
          <p:cNvSpPr>
            <a:spLocks/>
          </p:cNvSpPr>
          <p:nvPr/>
        </p:nvSpPr>
        <p:spPr bwMode="auto">
          <a:xfrm>
            <a:off x="6773895" y="2662238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9" name="Freeform 21">
            <a:extLst>
              <a:ext uri="{FF2B5EF4-FFF2-40B4-BE49-F238E27FC236}">
                <a16:creationId xmlns:a16="http://schemas.microsoft.com/office/drawing/2014/main" id="{48D62663-B4FB-6A47-B80A-DC1C2D71D560}"/>
              </a:ext>
            </a:extLst>
          </p:cNvPr>
          <p:cNvSpPr>
            <a:spLocks/>
          </p:cNvSpPr>
          <p:nvPr/>
        </p:nvSpPr>
        <p:spPr bwMode="auto">
          <a:xfrm>
            <a:off x="5257800" y="3352800"/>
            <a:ext cx="830905" cy="990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0" name="Line 22">
            <a:extLst>
              <a:ext uri="{FF2B5EF4-FFF2-40B4-BE49-F238E27FC236}">
                <a16:creationId xmlns:a16="http://schemas.microsoft.com/office/drawing/2014/main" id="{93FFF208-41BB-BB40-98A4-E56B5E4B93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8095" y="266700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Line 23">
            <a:extLst>
              <a:ext uri="{FF2B5EF4-FFF2-40B4-BE49-F238E27FC236}">
                <a16:creationId xmlns:a16="http://schemas.microsoft.com/office/drawing/2014/main" id="{03A38D1E-C19A-3241-92A3-3AFD626FA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362200"/>
            <a:ext cx="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1496" name="AutoShape 24">
            <a:extLst>
              <a:ext uri="{FF2B5EF4-FFF2-40B4-BE49-F238E27FC236}">
                <a16:creationId xmlns:a16="http://schemas.microsoft.com/office/drawing/2014/main" id="{4FA43D09-80FB-FD48-A867-DFE262368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908425"/>
            <a:ext cx="2590800" cy="1273175"/>
          </a:xfrm>
          <a:prstGeom prst="wedgeRectCallout">
            <a:avLst>
              <a:gd name="adj1" fmla="val -63713"/>
              <a:gd name="adj2" fmla="val -5018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0">
                <a:latin typeface="Calibri" panose="020F0502020204030204" pitchFamily="34" charset="0"/>
                <a:cs typeface="Calibri" panose="020F0502020204030204" pitchFamily="34" charset="0"/>
              </a:rPr>
              <a:t>Slow start until reaching half of previous cwnd.</a:t>
            </a:r>
          </a:p>
        </p:txBody>
      </p:sp>
      <p:sp>
        <p:nvSpPr>
          <p:cNvPr id="61455" name="Line 33">
            <a:extLst>
              <a:ext uri="{FF2B5EF4-FFF2-40B4-BE49-F238E27FC236}">
                <a16:creationId xmlns:a16="http://schemas.microsoft.com/office/drawing/2014/main" id="{EF33415B-4F1B-1246-BAAA-989301D951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6238" y="1698625"/>
            <a:ext cx="411162" cy="5794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Text Box 36">
            <a:extLst>
              <a:ext uri="{FF2B5EF4-FFF2-40B4-BE49-F238E27FC236}">
                <a16:creationId xmlns:a16="http://schemas.microsoft.com/office/drawing/2014/main" id="{8A92CB2C-71C5-D84C-B458-16A15FD6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24142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0">
                <a:latin typeface="Calibri" panose="020F0502020204030204" pitchFamily="34" charset="0"/>
                <a:cs typeface="Arial" panose="020B0604020202020204" pitchFamily="34" charset="0"/>
              </a:rPr>
              <a:t>timeout</a:t>
            </a:r>
          </a:p>
        </p:txBody>
      </p:sp>
    </p:spTree>
    <p:extLst>
      <p:ext uri="{BB962C8B-B14F-4D97-AF65-F5344CB8AC3E}">
        <p14:creationId xmlns:p14="http://schemas.microsoft.com/office/powerpoint/2010/main" val="3410948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5B0F7D8-248D-7F40-8520-1A472DAEB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020" y="76200"/>
            <a:ext cx="8798380" cy="1143000"/>
          </a:xfrm>
        </p:spPr>
        <p:txBody>
          <a:bodyPr/>
          <a:lstStyle/>
          <a:p>
            <a:pPr eaLnBrk="1" hangingPunct="1"/>
            <a:r>
              <a:rPr lang="en-US" altLang="en-US" sz="4200" dirty="0">
                <a:ea typeface="ＭＳ Ｐゴシック" panose="020B0600070205080204" pitchFamily="34" charset="-128"/>
              </a:rPr>
              <a:t>Repeating Slow Start After Idle Period</a:t>
            </a:r>
          </a:p>
        </p:txBody>
      </p:sp>
      <p:sp>
        <p:nvSpPr>
          <p:cNvPr id="1005571" name="Rectangle 3">
            <a:extLst>
              <a:ext uri="{FF2B5EF4-FFF2-40B4-BE49-F238E27FC236}">
                <a16:creationId xmlns:a16="http://schemas.microsoft.com/office/drawing/2014/main" id="{1C74198D-9CD9-C04F-8D27-A40986967A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41438"/>
            <a:ext cx="8534400" cy="4906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Suppose a TCP connection goes idle for a while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Eventually, the network conditions change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Maybe many more flows are traversing the link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Dangerous to start transmitting at the old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Previously-idle TCP sender might blast network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… causing excessive congestion and packet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So, some TCP implementations repeat slow start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Slow-start restart after an idle period</a:t>
            </a: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769FDC8E-DA0F-5449-B008-A60FD1EA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E8393B-683F-B74D-8272-972C9743E1A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8DBB305C-790F-694E-B5C2-59F4D732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0B91-5555-9E4F-8479-C8C1280C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906963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 MSS = 1KB</a:t>
            </a:r>
          </a:p>
          <a:p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Max capacity of link:   200 </a:t>
            </a:r>
            <a:r>
              <a:rPr lang="en-US" altLang="en-US" sz="28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KBps</a:t>
            </a: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RTT = 100ms</a:t>
            </a:r>
          </a:p>
          <a:p>
            <a:pPr>
              <a:spcAft>
                <a:spcPts val="2400"/>
              </a:spcAft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New TCP flow starting, no other traffic in network, assume no queues in network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About what is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cwnd</a:t>
            </a:r>
            <a:r>
              <a:rPr lang="en-US" altLang="en-US" sz="2800" dirty="0">
                <a:ea typeface="ＭＳ Ｐゴシック" panose="020B0600070205080204" pitchFamily="34" charset="-128"/>
              </a:rPr>
              <a:t> at time of first packet loss?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16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pkts</a:t>
            </a:r>
            <a:r>
              <a:rPr lang="en-US" altLang="en-US" sz="2400" dirty="0">
                <a:ea typeface="ＭＳ Ｐゴシック" panose="020B0600070205080204" pitchFamily="34" charset="-128"/>
              </a:rPr>
              <a:t>     (M) 32 KB      (C) 100 KB     (A) 200 KB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About how long until sender discovers first loss?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400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ms</a:t>
            </a:r>
            <a:r>
              <a:rPr lang="en-US" altLang="en-US" sz="2400" dirty="0">
                <a:ea typeface="ＭＳ Ｐゴシック" panose="020B0600070205080204" pitchFamily="34" charset="-128"/>
              </a:rPr>
              <a:t>      (M) 600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ms</a:t>
            </a:r>
            <a:r>
              <a:rPr lang="en-US" altLang="en-US" sz="2400" dirty="0">
                <a:ea typeface="ＭＳ Ｐゴシック" panose="020B0600070205080204" pitchFamily="34" charset="-128"/>
              </a:rPr>
              <a:t>    (C) 1s        (A) 1.6s </a:t>
            </a: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666E5E91-AD84-5643-811B-C7969E10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2F9541-BC14-CD4E-9140-0F7EDAF5B3B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02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8DBB305C-790F-694E-B5C2-59F4D732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0B91-5555-9E4F-8479-C8C1280C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906963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 MSS = 1KB</a:t>
            </a:r>
          </a:p>
          <a:p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Max capacity of link:   200 </a:t>
            </a:r>
            <a:r>
              <a:rPr lang="en-US" altLang="en-US" sz="28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KBps</a:t>
            </a: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RTT = 100ms</a:t>
            </a:r>
          </a:p>
          <a:p>
            <a:pPr>
              <a:spcAft>
                <a:spcPts val="2400"/>
              </a:spcAft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New TCP flow starting, no other traffic in network, assume no queues in network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About what is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cwnd</a:t>
            </a:r>
            <a:r>
              <a:rPr lang="en-US" altLang="en-US" sz="2800" dirty="0">
                <a:ea typeface="ＭＳ Ｐゴシック" panose="020B0600070205080204" pitchFamily="34" charset="-128"/>
              </a:rPr>
              <a:t> at time of first packet loss?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16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pkts</a:t>
            </a:r>
            <a:r>
              <a:rPr lang="en-US" altLang="en-US" sz="2400" dirty="0">
                <a:ea typeface="ＭＳ Ｐゴシック" panose="020B0600070205080204" pitchFamily="34" charset="-128"/>
              </a:rPr>
              <a:t>     (M) 32 KB      (C) 100 KB     (A) 200 KB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About how long until sender discovers first loss?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400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ms</a:t>
            </a:r>
            <a:r>
              <a:rPr lang="en-US" altLang="en-US" sz="2400" dirty="0">
                <a:ea typeface="ＭＳ Ｐゴシック" panose="020B0600070205080204" pitchFamily="34" charset="-128"/>
              </a:rPr>
              <a:t>      (M) 600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ms</a:t>
            </a:r>
            <a:r>
              <a:rPr lang="en-US" altLang="en-US" sz="2400" dirty="0">
                <a:ea typeface="ＭＳ Ｐゴシック" panose="020B0600070205080204" pitchFamily="34" charset="-128"/>
              </a:rPr>
              <a:t>    (C) 1s        (A) 1.6s </a:t>
            </a: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666E5E91-AD84-5643-811B-C7969E10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2F9541-BC14-CD4E-9140-0F7EDAF5B3B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62708C-6741-AD44-AF4E-9984AF3C2522}"/>
              </a:ext>
            </a:extLst>
          </p:cNvPr>
          <p:cNvSpPr/>
          <p:nvPr/>
        </p:nvSpPr>
        <p:spPr>
          <a:xfrm>
            <a:off x="2421320" y="4465935"/>
            <a:ext cx="1536200" cy="53767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1D8D2-AB3F-A44F-A140-5D6B8C7B9106}"/>
              </a:ext>
            </a:extLst>
          </p:cNvPr>
          <p:cNvSpPr/>
          <p:nvPr/>
        </p:nvSpPr>
        <p:spPr>
          <a:xfrm>
            <a:off x="2536535" y="5618085"/>
            <a:ext cx="1536200" cy="53767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31D55EC-4735-C841-8545-50152B5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Congestion Collapse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C4CFDA08-77C4-C248-BDBE-FC4D7D8D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Easily leads to </a:t>
            </a:r>
            <a:r>
              <a:rPr lang="en-US" altLang="en-US" i="1">
                <a:ea typeface="ＭＳ Ｐゴシック" panose="020B0600070205080204" pitchFamily="34" charset="-128"/>
              </a:rPr>
              <a:t>congestion collapse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Senders retransmit the lost packets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Leading to even </a:t>
            </a:r>
            <a:r>
              <a:rPr lang="en-US" altLang="en-US" i="1">
                <a:ea typeface="ＭＳ Ｐゴシック" panose="020B0600070205080204" pitchFamily="34" charset="-128"/>
              </a:rPr>
              <a:t>greater </a:t>
            </a:r>
            <a:r>
              <a:rPr lang="en-US" altLang="en-US">
                <a:ea typeface="ＭＳ Ｐゴシック" panose="020B0600070205080204" pitchFamily="34" charset="-128"/>
              </a:rPr>
              <a:t>load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 and even </a:t>
            </a:r>
            <a:r>
              <a:rPr lang="en-US" altLang="en-US" i="1">
                <a:ea typeface="ＭＳ Ｐゴシック" panose="020B0600070205080204" pitchFamily="34" charset="-128"/>
              </a:rPr>
              <a:t>more </a:t>
            </a:r>
            <a:r>
              <a:rPr lang="en-US" altLang="en-US">
                <a:ea typeface="ＭＳ Ｐゴシック" panose="020B0600070205080204" pitchFamily="34" charset="-128"/>
              </a:rPr>
              <a:t>packet loss</a:t>
            </a:r>
          </a:p>
        </p:txBody>
      </p:sp>
      <p:sp>
        <p:nvSpPr>
          <p:cNvPr id="26629" name="Line 4">
            <a:extLst>
              <a:ext uri="{FF2B5EF4-FFF2-40B4-BE49-F238E27FC236}">
                <a16:creationId xmlns:a16="http://schemas.microsoft.com/office/drawing/2014/main" id="{84CEED7E-D7F5-F447-A9B5-82CAE3FF48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9275" y="3779838"/>
            <a:ext cx="0" cy="169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5">
            <a:extLst>
              <a:ext uri="{FF2B5EF4-FFF2-40B4-BE49-F238E27FC236}">
                <a16:creationId xmlns:a16="http://schemas.microsoft.com/office/drawing/2014/main" id="{CDB2F9F1-6B54-074B-8897-E335C4117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1975" y="5480050"/>
            <a:ext cx="2359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ECA016B8-53D0-2B46-8D2A-C2591019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5472113"/>
            <a:ext cx="868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Load</a:t>
            </a:r>
          </a:p>
        </p:txBody>
      </p:sp>
      <p:sp>
        <p:nvSpPr>
          <p:cNvPr id="26632" name="Text Box 7">
            <a:extLst>
              <a:ext uri="{FF2B5EF4-FFF2-40B4-BE49-F238E27FC236}">
                <a16:creationId xmlns:a16="http://schemas.microsoft.com/office/drawing/2014/main" id="{788E2B87-2A0A-6A4E-856D-CAB38E58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332288"/>
            <a:ext cx="1350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Goodput</a:t>
            </a:r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6C149823-BA94-0A4C-9782-038309A7F8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1975" y="4322763"/>
            <a:ext cx="963613" cy="115728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34" name="AutoShape 10">
            <a:extLst>
              <a:ext uri="{FF2B5EF4-FFF2-40B4-BE49-F238E27FC236}">
                <a16:creationId xmlns:a16="http://schemas.microsoft.com/office/drawing/2014/main" id="{07CC0C4B-0B15-A743-8F12-2B04774267E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780507" y="4358481"/>
            <a:ext cx="1092200" cy="1068387"/>
          </a:xfrm>
          <a:prstGeom prst="curvedConnector3">
            <a:avLst>
              <a:gd name="adj1" fmla="val -14972"/>
            </a:avLst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5" name="Text Box 11">
            <a:extLst>
              <a:ext uri="{FF2B5EF4-FFF2-40B4-BE49-F238E27FC236}">
                <a16:creationId xmlns:a16="http://schemas.microsoft.com/office/drawing/2014/main" id="{866A84E5-866E-9344-B34A-51AD3408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4038600"/>
            <a:ext cx="1695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“congestion</a:t>
            </a:r>
          </a:p>
          <a:p>
            <a:pPr algn="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collapse”</a:t>
            </a:r>
          </a:p>
        </p:txBody>
      </p:sp>
      <p:sp>
        <p:nvSpPr>
          <p:cNvPr id="26636" name="Text Box 14">
            <a:extLst>
              <a:ext uri="{FF2B5EF4-FFF2-40B4-BE49-F238E27FC236}">
                <a16:creationId xmlns:a16="http://schemas.microsoft.com/office/drawing/2014/main" id="{1301B4A8-4730-0940-81A8-949D12F0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4059238"/>
            <a:ext cx="3330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load that results in a </a:t>
            </a:r>
            <a:r>
              <a:rPr lang="en-US" altLang="en-US" sz="2800" i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altLang="en-US" sz="280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useful work done.</a:t>
            </a:r>
          </a:p>
        </p:txBody>
      </p:sp>
      <p:sp>
        <p:nvSpPr>
          <p:cNvPr id="41996" name="Slide Number Placeholder 3">
            <a:extLst>
              <a:ext uri="{FF2B5EF4-FFF2-40B4-BE49-F238E27FC236}">
                <a16:creationId xmlns:a16="http://schemas.microsoft.com/office/drawing/2014/main" id="{DF13AA90-C5A4-094E-94BB-4C8CA4A5F138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6201B49-75A3-A840-8487-154EF35F0715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5" grpId="0"/>
      <p:bldP spid="266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4">
            <a:extLst>
              <a:ext uri="{FF2B5EF4-FFF2-40B4-BE49-F238E27FC236}">
                <a16:creationId xmlns:a16="http://schemas.microsoft.com/office/drawing/2014/main" id="{63195C14-C6EC-544B-99AB-5EF785B2C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Fairness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452413-53C3-F548-B2F8-82341FDFF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BDBDD521-2D02-9E49-BDA8-9597319F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BD8EAA-0A98-0B46-91C3-362477B7617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21CD3F5-A8F5-8D40-BAEA-1A2B627CC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Achieves a Notion of Fairness</a:t>
            </a:r>
          </a:p>
        </p:txBody>
      </p:sp>
      <p:sp>
        <p:nvSpPr>
          <p:cNvPr id="976899" name="Rectangle 3">
            <a:extLst>
              <a:ext uri="{FF2B5EF4-FFF2-40B4-BE49-F238E27FC236}">
                <a16:creationId xmlns:a16="http://schemas.microsoft.com/office/drawing/2014/main" id="{BB27AD7A-B97C-3947-801A-81E1C6471F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Effective utilization is not only goal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We also want to be </a:t>
            </a:r>
            <a:r>
              <a:rPr lang="en-US" altLang="en-US" i="1">
                <a:ea typeface="ＭＳ Ｐゴシック" panose="020B0600070205080204" pitchFamily="34" charset="-128"/>
              </a:rPr>
              <a:t>fair </a:t>
            </a:r>
            <a:r>
              <a:rPr lang="en-US" altLang="en-US">
                <a:ea typeface="ＭＳ Ｐゴシック" panose="020B0600070205080204" pitchFamily="34" charset="-128"/>
              </a:rPr>
              <a:t>to various flows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Simple definition: equal bandwidth shares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N flows that each get 1/N of the bandwidth?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But, what if flows traverse different paths?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Result: bandwidth shared in proportion to RTT</a:t>
            </a: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92D80D15-4B27-7845-9A81-DB23F322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D8DA13-2770-AC4F-AAE6-31F56B4DDCB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B4BCF2BD-3590-6243-B9CF-51CCCBDAA257}"/>
              </a:ext>
            </a:extLst>
          </p:cNvPr>
          <p:cNvGrpSpPr>
            <a:grpSpLocks/>
          </p:cNvGrpSpPr>
          <p:nvPr/>
        </p:nvGrpSpPr>
        <p:grpSpPr bwMode="auto">
          <a:xfrm>
            <a:off x="4129088" y="5019675"/>
            <a:ext cx="1074737" cy="536575"/>
            <a:chOff x="2590" y="3249"/>
            <a:chExt cx="424" cy="169"/>
          </a:xfrm>
        </p:grpSpPr>
        <p:sp>
          <p:nvSpPr>
            <p:cNvPr id="86049" name="Rectangle 5">
              <a:extLst>
                <a:ext uri="{FF2B5EF4-FFF2-40B4-BE49-F238E27FC236}">
                  <a16:creationId xmlns:a16="http://schemas.microsoft.com/office/drawing/2014/main" id="{A4232707-5CA2-514B-A0F8-0E6DB87D8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249"/>
              <a:ext cx="414" cy="16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50" name="Freeform 6">
              <a:extLst>
                <a:ext uri="{FF2B5EF4-FFF2-40B4-BE49-F238E27FC236}">
                  <a16:creationId xmlns:a16="http://schemas.microsoft.com/office/drawing/2014/main" id="{B16A1D17-F309-134A-9BF9-53376BEEF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258"/>
              <a:ext cx="255" cy="156"/>
            </a:xfrm>
            <a:custGeom>
              <a:avLst/>
              <a:gdLst>
                <a:gd name="T0" fmla="*/ 0 w 855"/>
                <a:gd name="T1" fmla="*/ 0 h 390"/>
                <a:gd name="T2" fmla="*/ 0 w 855"/>
                <a:gd name="T3" fmla="*/ 0 h 390"/>
                <a:gd name="T4" fmla="*/ 0 w 855"/>
                <a:gd name="T5" fmla="*/ 0 h 390"/>
                <a:gd name="T6" fmla="*/ 0 w 855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5"/>
                <a:gd name="T13" fmla="*/ 0 h 390"/>
                <a:gd name="T14" fmla="*/ 855 w 855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51" name="Line 7">
              <a:extLst>
                <a:ext uri="{FF2B5EF4-FFF2-40B4-BE49-F238E27FC236}">
                  <a16:creationId xmlns:a16="http://schemas.microsoft.com/office/drawing/2014/main" id="{6FA6922D-BBFF-1641-A1ED-66A91FF8F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3258"/>
              <a:ext cx="16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Line 8">
              <a:extLst>
                <a:ext uri="{FF2B5EF4-FFF2-40B4-BE49-F238E27FC236}">
                  <a16:creationId xmlns:a16="http://schemas.microsoft.com/office/drawing/2014/main" id="{FC9485F3-7AD6-EA4A-8FAB-FD0C6A475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3414"/>
              <a:ext cx="16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Line 9">
              <a:extLst>
                <a:ext uri="{FF2B5EF4-FFF2-40B4-BE49-F238E27FC236}">
                  <a16:creationId xmlns:a16="http://schemas.microsoft.com/office/drawing/2014/main" id="{0C824852-DEEE-924D-ACC7-70E8EBD6C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Line 10">
              <a:extLst>
                <a:ext uri="{FF2B5EF4-FFF2-40B4-BE49-F238E27FC236}">
                  <a16:creationId xmlns:a16="http://schemas.microsoft.com/office/drawing/2014/main" id="{AAAEB3A5-D284-2D4A-9185-0E8E52A4E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Line 11">
              <a:extLst>
                <a:ext uri="{FF2B5EF4-FFF2-40B4-BE49-F238E27FC236}">
                  <a16:creationId xmlns:a16="http://schemas.microsoft.com/office/drawing/2014/main" id="{B603309A-1937-6E4B-9B80-90190377C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12">
              <a:extLst>
                <a:ext uri="{FF2B5EF4-FFF2-40B4-BE49-F238E27FC236}">
                  <a16:creationId xmlns:a16="http://schemas.microsoft.com/office/drawing/2014/main" id="{29B1A7F0-0E51-274F-AA9D-367C0515E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Line 13">
              <a:extLst>
                <a:ext uri="{FF2B5EF4-FFF2-40B4-BE49-F238E27FC236}">
                  <a16:creationId xmlns:a16="http://schemas.microsoft.com/office/drawing/2014/main" id="{885908BE-62A5-9245-BF82-C5ADA147D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Line 14">
              <a:extLst>
                <a:ext uri="{FF2B5EF4-FFF2-40B4-BE49-F238E27FC236}">
                  <a16:creationId xmlns:a16="http://schemas.microsoft.com/office/drawing/2014/main" id="{EFDC7BF4-DB23-6C4C-9736-1F1B10598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Line 15">
              <a:extLst>
                <a:ext uri="{FF2B5EF4-FFF2-40B4-BE49-F238E27FC236}">
                  <a16:creationId xmlns:a16="http://schemas.microsoft.com/office/drawing/2014/main" id="{B853DDF2-7FAB-1843-AB10-060D0EE4C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3333"/>
              <a:ext cx="17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46FDFBE9-C632-A245-BB80-79962907DF50}"/>
              </a:ext>
            </a:extLst>
          </p:cNvPr>
          <p:cNvGrpSpPr>
            <a:grpSpLocks/>
          </p:cNvGrpSpPr>
          <p:nvPr/>
        </p:nvGrpSpPr>
        <p:grpSpPr bwMode="auto">
          <a:xfrm>
            <a:off x="6223000" y="5019675"/>
            <a:ext cx="1074738" cy="536575"/>
            <a:chOff x="2590" y="3249"/>
            <a:chExt cx="424" cy="169"/>
          </a:xfrm>
        </p:grpSpPr>
        <p:sp>
          <p:nvSpPr>
            <p:cNvPr id="86038" name="Rectangle 18">
              <a:extLst>
                <a:ext uri="{FF2B5EF4-FFF2-40B4-BE49-F238E27FC236}">
                  <a16:creationId xmlns:a16="http://schemas.microsoft.com/office/drawing/2014/main" id="{DF18AA49-3E0D-524D-A114-146CD51A1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249"/>
              <a:ext cx="414" cy="16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9" name="Freeform 19">
              <a:extLst>
                <a:ext uri="{FF2B5EF4-FFF2-40B4-BE49-F238E27FC236}">
                  <a16:creationId xmlns:a16="http://schemas.microsoft.com/office/drawing/2014/main" id="{FA9CCD34-C4DC-F246-B2C5-AC743032A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258"/>
              <a:ext cx="255" cy="156"/>
            </a:xfrm>
            <a:custGeom>
              <a:avLst/>
              <a:gdLst>
                <a:gd name="T0" fmla="*/ 0 w 855"/>
                <a:gd name="T1" fmla="*/ 0 h 390"/>
                <a:gd name="T2" fmla="*/ 0 w 855"/>
                <a:gd name="T3" fmla="*/ 0 h 390"/>
                <a:gd name="T4" fmla="*/ 0 w 855"/>
                <a:gd name="T5" fmla="*/ 0 h 390"/>
                <a:gd name="T6" fmla="*/ 0 w 855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5"/>
                <a:gd name="T13" fmla="*/ 0 h 390"/>
                <a:gd name="T14" fmla="*/ 855 w 855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40" name="Line 20">
              <a:extLst>
                <a:ext uri="{FF2B5EF4-FFF2-40B4-BE49-F238E27FC236}">
                  <a16:creationId xmlns:a16="http://schemas.microsoft.com/office/drawing/2014/main" id="{889F27CD-C233-1D4E-AB71-CB57CC4CC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3258"/>
              <a:ext cx="16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Line 21">
              <a:extLst>
                <a:ext uri="{FF2B5EF4-FFF2-40B4-BE49-F238E27FC236}">
                  <a16:creationId xmlns:a16="http://schemas.microsoft.com/office/drawing/2014/main" id="{EECB2F7B-BE27-CF4D-9E8E-A2438D0E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3414"/>
              <a:ext cx="16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Line 22">
              <a:extLst>
                <a:ext uri="{FF2B5EF4-FFF2-40B4-BE49-F238E27FC236}">
                  <a16:creationId xmlns:a16="http://schemas.microsoft.com/office/drawing/2014/main" id="{C5057894-0FBD-8142-BE05-F43E2112D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Line 23">
              <a:extLst>
                <a:ext uri="{FF2B5EF4-FFF2-40B4-BE49-F238E27FC236}">
                  <a16:creationId xmlns:a16="http://schemas.microsoft.com/office/drawing/2014/main" id="{24BFF8BD-92FA-E74A-9EE0-58724E5AB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24">
              <a:extLst>
                <a:ext uri="{FF2B5EF4-FFF2-40B4-BE49-F238E27FC236}">
                  <a16:creationId xmlns:a16="http://schemas.microsoft.com/office/drawing/2014/main" id="{D76AA7A5-B285-044A-B8E5-470846711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Line 25">
              <a:extLst>
                <a:ext uri="{FF2B5EF4-FFF2-40B4-BE49-F238E27FC236}">
                  <a16:creationId xmlns:a16="http://schemas.microsoft.com/office/drawing/2014/main" id="{31F5E4DB-C2FF-8A4F-9ECD-80D8E810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26">
              <a:extLst>
                <a:ext uri="{FF2B5EF4-FFF2-40B4-BE49-F238E27FC236}">
                  <a16:creationId xmlns:a16="http://schemas.microsoft.com/office/drawing/2014/main" id="{BDB2B34A-7F34-9149-966C-61C82341B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Line 27">
              <a:extLst>
                <a:ext uri="{FF2B5EF4-FFF2-40B4-BE49-F238E27FC236}">
                  <a16:creationId xmlns:a16="http://schemas.microsoft.com/office/drawing/2014/main" id="{2AD4E3D0-9D22-D343-AB81-31AA8A6B5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8">
              <a:extLst>
                <a:ext uri="{FF2B5EF4-FFF2-40B4-BE49-F238E27FC236}">
                  <a16:creationId xmlns:a16="http://schemas.microsoft.com/office/drawing/2014/main" id="{C7B3B853-CF9E-5844-8C75-676704B63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3333"/>
              <a:ext cx="17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FEC54978-7CE5-F74E-B3B7-687A9FEC817A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5018088"/>
            <a:ext cx="1074737" cy="536575"/>
            <a:chOff x="2590" y="3249"/>
            <a:chExt cx="424" cy="169"/>
          </a:xfrm>
        </p:grpSpPr>
        <p:sp>
          <p:nvSpPr>
            <p:cNvPr id="86027" name="Rectangle 30">
              <a:extLst>
                <a:ext uri="{FF2B5EF4-FFF2-40B4-BE49-F238E27FC236}">
                  <a16:creationId xmlns:a16="http://schemas.microsoft.com/office/drawing/2014/main" id="{9B26FC16-7550-5146-B7AE-BB3F63A18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249"/>
              <a:ext cx="414" cy="16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28" name="Freeform 31">
              <a:extLst>
                <a:ext uri="{FF2B5EF4-FFF2-40B4-BE49-F238E27FC236}">
                  <a16:creationId xmlns:a16="http://schemas.microsoft.com/office/drawing/2014/main" id="{96616F66-2C30-5A46-B714-406E48A4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258"/>
              <a:ext cx="255" cy="156"/>
            </a:xfrm>
            <a:custGeom>
              <a:avLst/>
              <a:gdLst>
                <a:gd name="T0" fmla="*/ 0 w 855"/>
                <a:gd name="T1" fmla="*/ 0 h 390"/>
                <a:gd name="T2" fmla="*/ 0 w 855"/>
                <a:gd name="T3" fmla="*/ 0 h 390"/>
                <a:gd name="T4" fmla="*/ 0 w 855"/>
                <a:gd name="T5" fmla="*/ 0 h 390"/>
                <a:gd name="T6" fmla="*/ 0 w 855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5"/>
                <a:gd name="T13" fmla="*/ 0 h 390"/>
                <a:gd name="T14" fmla="*/ 855 w 855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29" name="Line 32">
              <a:extLst>
                <a:ext uri="{FF2B5EF4-FFF2-40B4-BE49-F238E27FC236}">
                  <a16:creationId xmlns:a16="http://schemas.microsoft.com/office/drawing/2014/main" id="{5B277432-568F-E841-BD34-565F1D0CF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3258"/>
              <a:ext cx="16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Line 33">
              <a:extLst>
                <a:ext uri="{FF2B5EF4-FFF2-40B4-BE49-F238E27FC236}">
                  <a16:creationId xmlns:a16="http://schemas.microsoft.com/office/drawing/2014/main" id="{D92D0A56-9C48-4C4F-87C9-0BD85B394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3414"/>
              <a:ext cx="16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Line 34">
              <a:extLst>
                <a:ext uri="{FF2B5EF4-FFF2-40B4-BE49-F238E27FC236}">
                  <a16:creationId xmlns:a16="http://schemas.microsoft.com/office/drawing/2014/main" id="{4D0CF2D4-78AF-1A4A-B486-509FA49E6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Line 35">
              <a:extLst>
                <a:ext uri="{FF2B5EF4-FFF2-40B4-BE49-F238E27FC236}">
                  <a16:creationId xmlns:a16="http://schemas.microsoft.com/office/drawing/2014/main" id="{EF8BA9AF-48E4-BA43-9D6E-B7915F9ED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Line 36">
              <a:extLst>
                <a:ext uri="{FF2B5EF4-FFF2-40B4-BE49-F238E27FC236}">
                  <a16:creationId xmlns:a16="http://schemas.microsoft.com/office/drawing/2014/main" id="{E6C3A25D-8704-7542-9F55-235CCDA1E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37">
              <a:extLst>
                <a:ext uri="{FF2B5EF4-FFF2-40B4-BE49-F238E27FC236}">
                  <a16:creationId xmlns:a16="http://schemas.microsoft.com/office/drawing/2014/main" id="{9E14B1A1-BF32-5249-A19B-925AA393C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Line 38">
              <a:extLst>
                <a:ext uri="{FF2B5EF4-FFF2-40B4-BE49-F238E27FC236}">
                  <a16:creationId xmlns:a16="http://schemas.microsoft.com/office/drawing/2014/main" id="{1E8F0E9A-0684-D841-BDE4-D8B7D566E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Line 39">
              <a:extLst>
                <a:ext uri="{FF2B5EF4-FFF2-40B4-BE49-F238E27FC236}">
                  <a16:creationId xmlns:a16="http://schemas.microsoft.com/office/drawing/2014/main" id="{241CD06E-D885-E54B-BB88-5A09C9665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Line 40">
              <a:extLst>
                <a:ext uri="{FF2B5EF4-FFF2-40B4-BE49-F238E27FC236}">
                  <a16:creationId xmlns:a16="http://schemas.microsoft.com/office/drawing/2014/main" id="{81369974-BB28-4644-A385-73C0B6C1B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3333"/>
              <a:ext cx="17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37" name="Line 41">
            <a:extLst>
              <a:ext uri="{FF2B5EF4-FFF2-40B4-BE49-F238E27FC236}">
                <a16:creationId xmlns:a16="http://schemas.microsoft.com/office/drawing/2014/main" id="{B3D173CF-A79B-0D48-9D3B-A733ECA5A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2213" y="5249863"/>
            <a:ext cx="7143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6939" name="Freeform 43">
            <a:extLst>
              <a:ext uri="{FF2B5EF4-FFF2-40B4-BE49-F238E27FC236}">
                <a16:creationId xmlns:a16="http://schemas.microsoft.com/office/drawing/2014/main" id="{9557CEE9-2795-A44B-B21E-F21FF12EE8CB}"/>
              </a:ext>
            </a:extLst>
          </p:cNvPr>
          <p:cNvSpPr>
            <a:spLocks/>
          </p:cNvSpPr>
          <p:nvPr/>
        </p:nvSpPr>
        <p:spPr bwMode="auto">
          <a:xfrm>
            <a:off x="1076325" y="5316538"/>
            <a:ext cx="2339975" cy="887412"/>
          </a:xfrm>
          <a:custGeom>
            <a:avLst/>
            <a:gdLst>
              <a:gd name="T0" fmla="*/ 0 w 1476"/>
              <a:gd name="T1" fmla="*/ 2147483647 h 560"/>
              <a:gd name="T2" fmla="*/ 2147483647 w 1476"/>
              <a:gd name="T3" fmla="*/ 2147483647 h 560"/>
              <a:gd name="T4" fmla="*/ 2147483647 w 1476"/>
              <a:gd name="T5" fmla="*/ 2147483647 h 560"/>
              <a:gd name="T6" fmla="*/ 2147483647 w 1476"/>
              <a:gd name="T7" fmla="*/ 2147483647 h 560"/>
              <a:gd name="T8" fmla="*/ 0 60000 65536"/>
              <a:gd name="T9" fmla="*/ 0 60000 65536"/>
              <a:gd name="T10" fmla="*/ 0 60000 65536"/>
              <a:gd name="T11" fmla="*/ 0 60000 65536"/>
              <a:gd name="T12" fmla="*/ 0 w 1476"/>
              <a:gd name="T13" fmla="*/ 0 h 560"/>
              <a:gd name="T14" fmla="*/ 1476 w 1476"/>
              <a:gd name="T15" fmla="*/ 560 h 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6" h="560">
                <a:moveTo>
                  <a:pt x="0" y="560"/>
                </a:moveTo>
                <a:cubicBezTo>
                  <a:pt x="52" y="356"/>
                  <a:pt x="104" y="152"/>
                  <a:pt x="314" y="76"/>
                </a:cubicBezTo>
                <a:cubicBezTo>
                  <a:pt x="524" y="0"/>
                  <a:pt x="1064" y="20"/>
                  <a:pt x="1258" y="101"/>
                </a:cubicBezTo>
                <a:cubicBezTo>
                  <a:pt x="1452" y="182"/>
                  <a:pt x="1464" y="371"/>
                  <a:pt x="1476" y="56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6940" name="Freeform 44">
            <a:extLst>
              <a:ext uri="{FF2B5EF4-FFF2-40B4-BE49-F238E27FC236}">
                <a16:creationId xmlns:a16="http://schemas.microsoft.com/office/drawing/2014/main" id="{48DD52FB-E320-1040-9C69-F85C88190351}"/>
              </a:ext>
            </a:extLst>
          </p:cNvPr>
          <p:cNvSpPr>
            <a:spLocks/>
          </p:cNvSpPr>
          <p:nvPr/>
        </p:nvSpPr>
        <p:spPr bwMode="auto">
          <a:xfrm>
            <a:off x="5838825" y="5360988"/>
            <a:ext cx="2339975" cy="887412"/>
          </a:xfrm>
          <a:custGeom>
            <a:avLst/>
            <a:gdLst>
              <a:gd name="T0" fmla="*/ 0 w 1476"/>
              <a:gd name="T1" fmla="*/ 2147483647 h 560"/>
              <a:gd name="T2" fmla="*/ 2147483647 w 1476"/>
              <a:gd name="T3" fmla="*/ 2147483647 h 560"/>
              <a:gd name="T4" fmla="*/ 2147483647 w 1476"/>
              <a:gd name="T5" fmla="*/ 2147483647 h 560"/>
              <a:gd name="T6" fmla="*/ 2147483647 w 1476"/>
              <a:gd name="T7" fmla="*/ 2147483647 h 560"/>
              <a:gd name="T8" fmla="*/ 0 60000 65536"/>
              <a:gd name="T9" fmla="*/ 0 60000 65536"/>
              <a:gd name="T10" fmla="*/ 0 60000 65536"/>
              <a:gd name="T11" fmla="*/ 0 60000 65536"/>
              <a:gd name="T12" fmla="*/ 0 w 1476"/>
              <a:gd name="T13" fmla="*/ 0 h 560"/>
              <a:gd name="T14" fmla="*/ 1476 w 1476"/>
              <a:gd name="T15" fmla="*/ 560 h 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6" h="560">
                <a:moveTo>
                  <a:pt x="0" y="560"/>
                </a:moveTo>
                <a:cubicBezTo>
                  <a:pt x="52" y="356"/>
                  <a:pt x="104" y="152"/>
                  <a:pt x="314" y="76"/>
                </a:cubicBezTo>
                <a:cubicBezTo>
                  <a:pt x="524" y="0"/>
                  <a:pt x="1064" y="20"/>
                  <a:pt x="1258" y="101"/>
                </a:cubicBezTo>
                <a:cubicBezTo>
                  <a:pt x="1452" y="182"/>
                  <a:pt x="1464" y="371"/>
                  <a:pt x="1476" y="56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39" grpId="0" animBg="1"/>
      <p:bldP spid="9769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6316726-FC4E-D543-940D-DBD47AB83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About Cheating?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6F06F7A-3B1E-2D45-8FAB-32D1044DB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763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Some folks are more fair than others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Using multiple TCP connections in parallel (</a:t>
            </a:r>
            <a:r>
              <a:rPr lang="en-US" altLang="en-US" dirty="0" err="1">
                <a:ea typeface="ＭＳ Ｐゴシック" panose="020B0600070205080204" pitchFamily="34" charset="-128"/>
              </a:rPr>
              <a:t>BitTorrent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Modifying the TCP implementation in the OS</a:t>
            </a:r>
          </a:p>
          <a:p>
            <a:pPr lvl="2"/>
            <a:r>
              <a:rPr lang="en-US" altLang="en-US" sz="2600" dirty="0">
                <a:ea typeface="ＭＳ Ｐゴシック" panose="020B0600070205080204" pitchFamily="34" charset="-128"/>
              </a:rPr>
              <a:t>Some cloud services start TCP at &gt; 1 MSS</a:t>
            </a:r>
          </a:p>
          <a:p>
            <a:pPr lvl="1">
              <a:spcAft>
                <a:spcPts val="18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Use the User Datagram Protocol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impact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Good guys slow down to make room for you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You get an unfair share of the bandwidth</a:t>
            </a: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B9EF8E33-77F5-5B42-8D4E-502C68AD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A9E09C-0C5C-1E41-9EEA-77A75213911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852FD56-AB17-174D-9265-587D81A58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Preventing Cheating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4F2E06D-BC81-1840-BE9D-5202995E4D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Possible solutions?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Routers detect cheating and drop excess packets?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Per user/customer failness?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Peer pressure?</a:t>
            </a: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A0CCAED-C846-F442-B559-CF88CE6F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851B79-5C70-9C4D-BF57-CE3D6A084CB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C9AD59D-9730-8A40-97B7-D1CC68D08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63BECF5-CEEB-5E42-8A28-222B8DE6A5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Congestion is inevitable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Internet does not reserve resources in advance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TCP actively tries to push the envelope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Congestion can be handled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Additive increase, multiplicative decrease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Slow start and slow-start restart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Fundamental tensions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Feedback from the network?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Enforcement of “TCP friendly” behavior?</a:t>
            </a: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EDDEBFCB-D86E-2E42-953F-D0B2641D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264CCF-64C9-A349-9B13-4A0B8E88737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123C987-71A5-AF4A-81C4-61B72CA82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Detect and Respond to Congestion</a:t>
            </a:r>
          </a:p>
        </p:txBody>
      </p:sp>
      <p:sp>
        <p:nvSpPr>
          <p:cNvPr id="43011" name="Rectangle 10">
            <a:extLst>
              <a:ext uri="{FF2B5EF4-FFF2-40B4-BE49-F238E27FC236}">
                <a16:creationId xmlns:a16="http://schemas.microsoft.com/office/drawing/2014/main" id="{95D72E0D-C175-EE44-BEC2-0D828A2694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4770438"/>
            <a:ext cx="6019800" cy="15541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does the end host see?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can the end host change?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D004251-0556-6F49-9B39-B5E34CCB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8FFB54-F1C3-9647-B41E-06709796984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70084" name="Cloud">
            <a:extLst>
              <a:ext uri="{FF2B5EF4-FFF2-40B4-BE49-F238E27FC236}">
                <a16:creationId xmlns:a16="http://schemas.microsoft.com/office/drawing/2014/main" id="{105373E9-CB67-DD40-AB7C-FEAF79EF332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420938" y="1700213"/>
            <a:ext cx="4262437" cy="2855912"/>
          </a:xfrm>
          <a:custGeom>
            <a:avLst/>
            <a:gdLst>
              <a:gd name="T0" fmla="*/ 13221 w 21600"/>
              <a:gd name="T1" fmla="*/ 1427956 h 21600"/>
              <a:gd name="T2" fmla="*/ 2131219 w 21600"/>
              <a:gd name="T3" fmla="*/ 2852871 h 21600"/>
              <a:gd name="T4" fmla="*/ 4258885 w 21600"/>
              <a:gd name="T5" fmla="*/ 1427956 h 21600"/>
              <a:gd name="T6" fmla="*/ 2131219 w 21600"/>
              <a:gd name="T7" fmla="*/ 1632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dk1"/>
              </a:solidFill>
              <a:latin typeface="Courier New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3014" name="Picture 5" descr="j0285750">
            <a:extLst>
              <a:ext uri="{FF2B5EF4-FFF2-40B4-BE49-F238E27FC236}">
                <a16:creationId xmlns:a16="http://schemas.microsoft.com/office/drawing/2014/main" id="{63B7BAB8-2A87-8E4F-884A-9BE95032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2468563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 descr="j0285750">
            <a:extLst>
              <a:ext uri="{FF2B5EF4-FFF2-40B4-BE49-F238E27FC236}">
                <a16:creationId xmlns:a16="http://schemas.microsoft.com/office/drawing/2014/main" id="{1FEA0A1D-A8EA-6A43-BAF0-18C3EEF7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06663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Line 7">
            <a:extLst>
              <a:ext uri="{FF2B5EF4-FFF2-40B4-BE49-F238E27FC236}">
                <a16:creationId xmlns:a16="http://schemas.microsoft.com/office/drawing/2014/main" id="{43EC11A0-C739-6E41-AE07-194153ED7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2968625"/>
            <a:ext cx="884237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8">
            <a:extLst>
              <a:ext uri="{FF2B5EF4-FFF2-40B4-BE49-F238E27FC236}">
                <a16:creationId xmlns:a16="http://schemas.microsoft.com/office/drawing/2014/main" id="{3964BF71-653E-BD46-BAE5-27C5F1FF6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3" y="2968625"/>
            <a:ext cx="884237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9">
            <a:extLst>
              <a:ext uri="{FF2B5EF4-FFF2-40B4-BE49-F238E27FC236}">
                <a16:creationId xmlns:a16="http://schemas.microsoft.com/office/drawing/2014/main" id="{17794F85-5C79-F24D-A40E-644E0EFB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362200"/>
            <a:ext cx="801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1101CD7-31C8-2F42-88EA-8061441D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Detecting Congestion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25E73078-8885-7B43-BF51-0D301C90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Link layer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Carrier sense multiple access </a:t>
            </a:r>
          </a:p>
          <a:p>
            <a:pPr lvl="1">
              <a:spcAft>
                <a:spcPts val="2400"/>
              </a:spcAft>
            </a:pPr>
            <a:r>
              <a:rPr lang="en-US" altLang="en-US" sz="3200">
                <a:ea typeface="ＭＳ Ｐゴシック" panose="020B0600070205080204" pitchFamily="34" charset="-128"/>
              </a:rPr>
              <a:t>Seeing your own frame collide with others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Network layer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Observing end-to-end performance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Packet delay or loss over the path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5413189-FDED-A943-9D55-6F0F68C3BC7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462463B-A746-6F4F-9641-F36F28BD2157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7ADC41A-F9FE-B148-AD54-AB5CD5A63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Responding to Congestion</a:t>
            </a:r>
          </a:p>
        </p:txBody>
      </p:sp>
      <p:sp>
        <p:nvSpPr>
          <p:cNvPr id="1072131" name="Rectangle 3">
            <a:extLst>
              <a:ext uri="{FF2B5EF4-FFF2-40B4-BE49-F238E27FC236}">
                <a16:creationId xmlns:a16="http://schemas.microsoft.com/office/drawing/2014/main" id="{7BECAB14-DC21-1442-B91C-58C51A3B3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Upon detecting congestion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Decrease the sending rate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But, what if conditions change?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more bandwidth becomes available, 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… unfortunate to keep sending at a low rate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Upon </a:t>
            </a:r>
            <a:r>
              <a:rPr lang="en-US" altLang="en-US" i="1">
                <a:ea typeface="ＭＳ Ｐゴシック" panose="020B0600070205080204" pitchFamily="34" charset="-128"/>
              </a:rPr>
              <a:t>not </a:t>
            </a:r>
            <a:r>
              <a:rPr lang="en-US" altLang="en-US">
                <a:ea typeface="ＭＳ Ｐゴシック" panose="020B0600070205080204" pitchFamily="34" charset="-128"/>
              </a:rPr>
              <a:t>detecting congestion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Increase sending rate, a little at a time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See if packets get through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F53B3D1-B2F4-1749-8080-82268BF2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68D88E-0EB4-6E48-B39A-B9B3DDA61B0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C9DF750-EAA1-9247-8444-F0120D8839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1500" y="28913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ea typeface="ＭＳ Ｐゴシック" panose="020B0600070205080204" pitchFamily="34" charset="-128"/>
              </a:rPr>
              <a:t>TCP seeks ”Fairness”</a:t>
            </a:r>
          </a:p>
        </p:txBody>
      </p:sp>
    </p:spTree>
    <p:extLst>
      <p:ext uri="{BB962C8B-B14F-4D97-AF65-F5344CB8AC3E}">
        <p14:creationId xmlns:p14="http://schemas.microsoft.com/office/powerpoint/2010/main" val="326189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0E560FC9-9A23-974A-BCA1-0E5010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6EEF0-00BB-EE49-B758-941358349677}" type="slidenum">
              <a:rPr lang="en-US" altLang="en-US" sz="1200">
                <a:solidFill>
                  <a:schemeClr val="folHlink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F4860DD-6864-D24F-A1C4-2287B99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Phase Plots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7AAD0FC-DAFA-7741-BE0D-931EED9B4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130" y="1561363"/>
            <a:ext cx="0" cy="39415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BB6974A3-3D3A-564D-823A-3B40FBE31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790" y="5483261"/>
            <a:ext cx="4596940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6" name="Line 8">
            <a:extLst>
              <a:ext uri="{FF2B5EF4-FFF2-40B4-BE49-F238E27FC236}">
                <a16:creationId xmlns:a16="http://schemas.microsoft.com/office/drawing/2014/main" id="{66FE9C1C-29EB-C243-8FC9-4D88CA3AD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4331" y="2202135"/>
            <a:ext cx="3200400" cy="3200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432138" name="Text Box 10">
            <a:extLst>
              <a:ext uri="{FF2B5EF4-FFF2-40B4-BE49-F238E27FC236}">
                <a16:creationId xmlns:a16="http://schemas.microsoft.com/office/drawing/2014/main" id="{B191A526-ADF0-3843-8BDA-F5A4F892E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85" y="1588263"/>
            <a:ext cx="1307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Fairness Line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= x</a:t>
            </a:r>
            <a:r>
              <a:rPr lang="en-US" altLang="en-US" sz="18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C1C5D3C-6F14-EF46-8CE1-B384966D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21" y="581011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1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210C92F-ADB6-3D40-A577-98885AF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31" y="3467405"/>
            <a:ext cx="1610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User 2</a:t>
            </a:r>
            <a:r>
              <a:rPr lang="ja-JP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 Allocation </a:t>
            </a:r>
            <a:r>
              <a:rPr lang="en-US" altLang="ja-JP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ja-JP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 b="1" i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15205</TotalTime>
  <Words>1846</Words>
  <Application>Microsoft Macintosh PowerPoint</Application>
  <PresentationFormat>On-screen Show (4:3)</PresentationFormat>
  <Paragraphs>412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Courier New</vt:lpstr>
      <vt:lpstr>ＭＳ Ｐゴシック</vt:lpstr>
      <vt:lpstr>Arial</vt:lpstr>
      <vt:lpstr>Calibri</vt:lpstr>
      <vt:lpstr>Times New Roman</vt:lpstr>
      <vt:lpstr>ＭＳ ゴシック</vt:lpstr>
      <vt:lpstr>Zapf Dingbats</vt:lpstr>
      <vt:lpstr>Comic Sans MS</vt:lpstr>
      <vt:lpstr>Office Theme</vt:lpstr>
      <vt:lpstr>Congestion Control</vt:lpstr>
      <vt:lpstr>Congestion Control</vt:lpstr>
      <vt:lpstr>Congestion</vt:lpstr>
      <vt:lpstr>Congestion Collapse</vt:lpstr>
      <vt:lpstr>Detect and Respond to Congestion</vt:lpstr>
      <vt:lpstr>Detecting Congestion</vt:lpstr>
      <vt:lpstr>Responding to Congestion</vt:lpstr>
      <vt:lpstr>TCP seeks ”Fairness”</vt:lpstr>
      <vt:lpstr>Phase Plots</vt:lpstr>
      <vt:lpstr>Phase Plots</vt:lpstr>
      <vt:lpstr>Phase Plots</vt:lpstr>
      <vt:lpstr>Phase Plots</vt:lpstr>
      <vt:lpstr>Phase Plots</vt:lpstr>
      <vt:lpstr>Phase Plots</vt:lpstr>
      <vt:lpstr>Additive Increase/Decrease</vt:lpstr>
      <vt:lpstr>Multiplicative Increase/Decrease</vt:lpstr>
      <vt:lpstr>Additive Increase / Multiplicative Decrease</vt:lpstr>
      <vt:lpstr>TCP Congestion Control</vt:lpstr>
      <vt:lpstr>Why Multiplicative?</vt:lpstr>
      <vt:lpstr>TCP Congestion Control</vt:lpstr>
      <vt:lpstr>Congestion in a Drop-Tail FIFO Queue</vt:lpstr>
      <vt:lpstr>How it Looks to the End Host</vt:lpstr>
      <vt:lpstr>TCP Congestion Window</vt:lpstr>
      <vt:lpstr>Additive Increase, Multiplicative Decrease </vt:lpstr>
      <vt:lpstr>Leads to the TCP “Sawtooth”</vt:lpstr>
      <vt:lpstr>Receiver Window vs. Congestion Window</vt:lpstr>
      <vt:lpstr>Sources of poor TCP performance</vt:lpstr>
      <vt:lpstr>Sources of poor TCP performance</vt:lpstr>
      <vt:lpstr>Starting a New Flow</vt:lpstr>
      <vt:lpstr>How Should a New Flow Start?</vt:lpstr>
      <vt:lpstr>“Slow Start” Phase</vt:lpstr>
      <vt:lpstr>Slow Start in Action</vt:lpstr>
      <vt:lpstr>Slow Start and the TCP Sawtooth</vt:lpstr>
      <vt:lpstr>Two Kinds of Loss in TCP</vt:lpstr>
      <vt:lpstr>Repeating Slow Start After Timeout</vt:lpstr>
      <vt:lpstr>Repeating Slow Start After Timeout</vt:lpstr>
      <vt:lpstr>Repeating Slow Start After Idle Period</vt:lpstr>
      <vt:lpstr>TCP Problem</vt:lpstr>
      <vt:lpstr>TCP Problem</vt:lpstr>
      <vt:lpstr>Fairness</vt:lpstr>
      <vt:lpstr>TCP Achieves a Notion of Fairness</vt:lpstr>
      <vt:lpstr>What About Cheating?</vt:lpstr>
      <vt:lpstr>Preventing Cheating</vt:lpstr>
      <vt:lpstr>Conclusions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1300</cp:revision>
  <cp:lastPrinted>2020-02-19T03:27:09Z</cp:lastPrinted>
  <dcterms:created xsi:type="dcterms:W3CDTF">2014-02-19T02:31:31Z</dcterms:created>
  <dcterms:modified xsi:type="dcterms:W3CDTF">2020-02-19T03:31:45Z</dcterms:modified>
</cp:coreProperties>
</file>