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35"/>
  </p:notesMasterIdLst>
  <p:handoutMasterIdLst>
    <p:handoutMasterId r:id="rId36"/>
  </p:handoutMasterIdLst>
  <p:sldIdLst>
    <p:sldId id="257" r:id="rId2"/>
    <p:sldId id="421" r:id="rId3"/>
    <p:sldId id="431" r:id="rId4"/>
    <p:sldId id="426" r:id="rId5"/>
    <p:sldId id="430" r:id="rId6"/>
    <p:sldId id="427" r:id="rId7"/>
    <p:sldId id="428" r:id="rId8"/>
    <p:sldId id="432" r:id="rId9"/>
    <p:sldId id="433" r:id="rId10"/>
    <p:sldId id="434" r:id="rId11"/>
    <p:sldId id="441" r:id="rId12"/>
    <p:sldId id="436" r:id="rId13"/>
    <p:sldId id="439" r:id="rId14"/>
    <p:sldId id="438" r:id="rId15"/>
    <p:sldId id="440" r:id="rId16"/>
    <p:sldId id="442" r:id="rId17"/>
    <p:sldId id="462" r:id="rId18"/>
    <p:sldId id="489" r:id="rId19"/>
    <p:sldId id="464" r:id="rId20"/>
    <p:sldId id="465" r:id="rId21"/>
    <p:sldId id="453" r:id="rId22"/>
    <p:sldId id="454" r:id="rId23"/>
    <p:sldId id="488" r:id="rId24"/>
    <p:sldId id="466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72" r:id="rId33"/>
    <p:sldId id="481" r:id="rId34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2"/>
    <p:restoredTop sz="93692"/>
  </p:normalViewPr>
  <p:slideViewPr>
    <p:cSldViewPr>
      <p:cViewPr varScale="1">
        <p:scale>
          <a:sx n="66" d="100"/>
          <a:sy n="66" d="100"/>
        </p:scale>
        <p:origin x="8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A335F56-4405-0E48-BE50-4425EF778C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3448E96F-FABA-6542-88B1-46173F43D81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DE386979-C137-AD44-AA6D-524A2BD348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CEBF7EBB-72E1-EC47-A352-102FC2FC16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ECAB6D6-8CB1-9548-90D3-D6B93E40D1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B279C582-7509-C24B-B499-0A6E5ECCD7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2A07B4B0-5656-3444-8F52-ABEE9ECF6B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622813E-30A4-7944-B3F3-76EBA69345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583D3920-0E5F-4643-8FD5-A993961A92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707EC669-166F-4642-A65A-B536BE7BEF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0DD1280F-9D08-C547-BEC9-B1D111918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anose="02020603050405020304" pitchFamily="18" charset="0"/>
              </a:defRPr>
            </a:lvl1pPr>
          </a:lstStyle>
          <a:p>
            <a:fld id="{5B14CA56-1037-544C-AC75-6530FD4DD8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E7121B7-FAF0-E941-8F2E-DAC199552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3CA8B5-A4AC-424E-A0A5-327BB02F49FE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AC46FA3-5BD9-104F-9948-838212BB23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F10493E-0AE0-2E41-8F70-4A256F803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36341E1-2FC4-6643-8A67-F742D75D5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FF56BF-20C9-E742-9E2A-4A2E7769EA4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35F4F31-3E1B-4841-AFD7-0D5960AE8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9A971C4-D0E1-D740-A4E4-ABDF9BD39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6AA4CF2-8AC6-454E-A8C5-4F6ADEB0B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540479-8434-F54C-BF06-0D48A3CC757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C9EC896-6748-C14C-8C66-93D1EAE1DA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A2BB2F3-A83B-9548-BFB1-27F47E8E1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FC93483-98E1-3048-B82D-103CB2A96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8A3FCD-73B9-584A-8B94-FECF77E7D85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0135421-EE2D-C943-9D02-CA705866D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6119CA8-4B77-0846-A75F-83D864CC8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DDFBDDB-0179-EB42-B07A-6DE9E0906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386473-0B75-9F48-A075-4081CF7EB7C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154C500-3EA8-BE4B-B45F-3AC3EECC54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451283F-6045-144F-B5FE-6915982C7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72E3889-2D50-A343-8E24-1E2203432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8C9299-2456-0B48-BC86-B23CEB7FC0E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631AF7E-D76F-0741-B23D-49D29E2B0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B8D80FE-D599-1E44-9945-1F537B8E6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475F8B6-30DB-F846-8CAE-4AB193A06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A4A2B5-3EC9-8543-AE08-0F11887EF6C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1BADBFB-E60C-2445-BC80-68EF7C020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DAE2402-E051-0242-83A9-BE828885A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2D9CA28-605E-2243-BCB1-29F78FACC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CEE11BA-E562-0445-8DB0-27C0E573D61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401FAB3-18D1-4843-89E3-811217A70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32EF3ED-11FB-9145-8AA8-B9D03E036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A8CBC872-E09A-4C4A-8F7B-5B5536F38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5CFF61-74A3-E64F-93A1-B86C6D059EB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E7CE4E6-9D11-614A-824F-17F232E61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FDE56782-0866-5747-8BE6-16721315C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70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704C523-A89A-894F-98F2-3FCFDC62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0EA471-4D8F-884D-80DC-E94B9754384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60F895F-C637-DC40-8941-18F88072C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7038" y="539750"/>
            <a:ext cx="3668712" cy="2751138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35D2D4A-FA06-F848-B327-B374AF5D6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7655" y="3477382"/>
            <a:ext cx="7125891" cy="330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792DEDD-4D4F-CC49-98FD-3CA730E39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6943DC-A262-AC42-A1F8-6D8220A5645F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933A03E-B180-3D4B-98A4-59BC4F286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5FCED99-D406-C64C-BCED-7763109AB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3599FAB-8C31-1749-8207-92C59A1E8D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5D671A-24E0-8044-B706-573B26B61C3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01329A6-CF50-BF42-B5D9-4720E0B13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3CD7234-BF01-BC41-9A98-D5A68E94C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A62ADDD-80AE-8944-A578-2A6AFBD9F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20DAAB-36E9-044D-A0A3-A24FBA50603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2F09B7D-1F9D-7844-9781-418F3ACDF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9F74098-1CA1-8B46-ADFD-B260A9072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A62ADDD-80AE-8944-A578-2A6AFBD9F2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20DAAB-36E9-044D-A0A3-A24FBA50603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2F09B7D-1F9D-7844-9781-418F3ACDF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9F74098-1CA1-8B46-ADFD-B260A9072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17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6B4C6D6-4212-7145-BC40-6BFB22408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6E2938-4E6C-8E4D-A2EF-7255AE45C53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AB7D86D-31F4-6C4F-968C-7576F3856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F430EBE-691C-9A45-B45D-96AFEAED9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AA4D8B0-2871-9B47-8CD8-34A4D6A01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B77885-816B-174F-8388-A00DCC29BFD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EE93DB9-FCBA-9845-B2FE-5272A65CF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259E380-1737-E345-A65D-5ED41B9DE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EE6248A-A6D1-6745-931C-77CDAD893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B85080-F713-5940-9D40-FE970741BBA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F7915FB-0F65-0444-9589-D2EBD69AE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5EB327-5309-6A40-A23E-2E9DB80A7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29F6C-8CFB-1A49-BC8E-59257B83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9E1E55-FBFD-8B44-A8D3-CE07F1D6983B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5E491-3C26-3F43-A2A6-C65B02A1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C95F1-12F5-9547-83B6-14CA0B23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6C0F4-AFFA-E74C-B5E3-C3BBE5965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6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B0BA8-F410-3446-8003-2C11C1F1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EEE5F-92EC-0549-96F2-2CDAE23A9D06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11D5B-0B03-844F-8568-CA26247D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F076-505D-1B45-9B11-8342F4A8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16D2C-668B-934C-A219-D47BBBBF6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62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05E68-94EC-CB44-AAFE-3968F985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11380-8C6C-BF40-9899-3AD52A051087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8D28C-48EC-F146-8140-FA7A648D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C72F0-360A-094F-8C68-C65A4097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13068-B538-2047-9BE0-A28DCF47E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30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9F208-4C98-8D4A-ABDF-EF9937E389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8DDED4DC-57B4-3F4E-9D0D-FC99D428E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12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2D111-5A13-5E43-811C-36AA7629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E2BCB8-7380-CF44-9606-87CC97E336FD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5BC7F-B4DF-0345-A8EF-B00636C7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EDE3E-54E3-1D4B-AA88-BB2AA69E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814D2-7841-4045-96FA-1F940DEE9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51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C9D2D-7AC0-884D-B314-91EC5292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5DAA9C-189F-064C-BB90-C513EE65586D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715AE-0828-1E4F-87D3-0E6D99DD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48477-D30A-9E40-B58A-CC41ED21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94D73-6ADE-9A4A-B83B-936330018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75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47A65B-D690-8043-BE31-F3B2213D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FC5CF7-E152-EA4D-B0C3-5A91E1DB6F0D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3A09D7-2B02-EE4E-8A0E-C6E372FD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809E66-CD6B-2143-93C4-9CF2BD11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BAD1-0236-774A-B533-90D1A512F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91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E3B35B-C740-8744-AB0D-A21EAF3D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14642-DC51-9C4F-B469-0668E613AEDD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4F43C0-948B-4543-914B-34749CD8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8DCC27-6FB1-3B49-BF30-E85708A2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077F4-7C40-CE4C-8199-B4B640251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83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97E960-6113-5E4C-9FF0-C978113D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7E9A1-6F9B-5944-BC3D-CBF0A1F0D51E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A788D2-AF6E-D44D-9837-81B1B94D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9E2869-E092-7F4E-B21C-DB51496B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E920A-EF1A-DF4D-87BD-2B6AD18B4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60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994580-A3B3-2243-AB50-BF3D6054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29EFAC-F723-B54E-995D-7A427C0B7021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1CA982-56CD-9D4D-AC6E-91526B7F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99E4F3-F7C5-F244-8F66-3A740E95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02BA-5279-014E-B2F9-51C2A32C8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50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3EB593-8F72-334D-9ADB-23A9FFBB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3C407-EAED-5548-91FD-5E314C3B3315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503677-0283-4F4C-9B8E-FCD5982A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0E41D0-39C2-0F47-A79C-1E3C3A5F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97006-7BA5-6B45-B1B8-7BADBE560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32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4965B4-F836-DF46-99D7-C9348F39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07DBA5-B34C-E84E-AD56-58AF63C55A09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D37141-548F-AC4D-872B-483E3C1C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CE5CA6-281A-0242-82EC-F22A2982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D3AD0-7D02-BD4C-A7C8-9FDC97D30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22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8A3ECB-2AAE-BF4A-8BBF-63E3182856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4BF6517-53DF-6243-8940-92D272EDE9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B5E76-CEC4-534C-B48F-D5CEAC63F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B4A6C86D-341F-FF49-982D-81F298A98D22}" type="datetime1">
              <a:rPr lang="en-US" altLang="en-US"/>
              <a:pPr/>
              <a:t>2/9/20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2D15-CD8A-544B-8E86-13EE1613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8A3DF-AE86-EE48-ADBD-3F86A91BE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426E12B-A8DF-094C-9404-063B31D27D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ascii24.com/news/i/hard/article/2002/05/08/thumbnail/thumb220x174-images683805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678E6A-A65D-594B-8724-9D10E8A777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</a:blip>
          <a:srcRect l="8809" r="35625"/>
          <a:stretch/>
        </p:blipFill>
        <p:spPr>
          <a:xfrm>
            <a:off x="-1649610" y="0"/>
            <a:ext cx="12188825" cy="68580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216BD27F-F7AE-564C-846D-68C70ACB5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59812" y="1854395"/>
            <a:ext cx="9409225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COS 461: Computer Networks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7B30418-E1CF-514B-BF99-64B772BE50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27199" y="3505810"/>
            <a:ext cx="9144000" cy="335219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3600" b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Mike Freedman</a:t>
            </a:r>
          </a:p>
          <a:p>
            <a:pPr eaLnBrk="1" hangingPunct="1"/>
            <a:r>
              <a:rPr lang="en-US" altLang="en-US" sz="2800" b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Spring 2020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2800" b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Lectures:  MW 1:30-2:50pm in Richardson 002</a:t>
            </a:r>
          </a:p>
          <a:p>
            <a:pPr eaLnBrk="1" hangingPunct="1"/>
            <a:r>
              <a:rPr lang="en-US" altLang="en-US" sz="2000" b="1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000" b="1" dirty="0" err="1">
                <a:solidFill>
                  <a:srgbClr val="262626"/>
                </a:solidFill>
                <a:ea typeface="ＭＳ Ｐゴシック" panose="020B0600070205080204" pitchFamily="34" charset="-128"/>
              </a:rPr>
              <a:t>www.cs.princeton.edu</a:t>
            </a:r>
            <a:r>
              <a:rPr lang="en-US" altLang="en-US" sz="2000" b="1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/courses/archive/spring20/cos461/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7327B1E3-349F-544C-A291-97DB017A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Medium Access Control Address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35E25103-543C-F344-ACED-DF80B1F86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MAC address (e.g., </a:t>
            </a:r>
            <a:r>
              <a:rPr lang="en-US" altLang="en-US">
                <a:solidFill>
                  <a:srgbClr val="00D164"/>
                </a:solidFill>
                <a:ea typeface="ＭＳ Ｐゴシック" panose="020B0600070205080204" pitchFamily="34" charset="-128"/>
              </a:rPr>
              <a:t>00-15-C5</a:t>
            </a:r>
            <a:r>
              <a:rPr lang="en-US" altLang="en-US">
                <a:ea typeface="ＭＳ Ｐゴシック" panose="020B0600070205080204" pitchFamily="34" charset="-128"/>
              </a:rPr>
              <a:t>-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49-04-A9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600">
                <a:ea typeface="ＭＳ Ｐゴシック" panose="020B0600070205080204" pitchFamily="34" charset="-128"/>
              </a:rPr>
              <a:t>Numerical address used within a link</a:t>
            </a:r>
          </a:p>
          <a:p>
            <a:pPr lvl="1"/>
            <a:r>
              <a:rPr lang="en-US" altLang="en-US" sz="2600">
                <a:ea typeface="ＭＳ Ｐゴシック" panose="020B0600070205080204" pitchFamily="34" charset="-128"/>
              </a:rPr>
              <a:t>Unique, hard-coded in the adapter when it is built</a:t>
            </a:r>
          </a:p>
          <a:p>
            <a:pPr lvl="1">
              <a:spcAft>
                <a:spcPts val="1200"/>
              </a:spcAft>
            </a:pPr>
            <a:r>
              <a:rPr lang="en-US" altLang="en-US" sz="2600">
                <a:ea typeface="ＭＳ Ｐゴシック" panose="020B0600070205080204" pitchFamily="34" charset="-128"/>
              </a:rPr>
              <a:t>Flat name space of 48 bits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Hierarchical allocation:  Global uniqueness!</a:t>
            </a:r>
          </a:p>
          <a:p>
            <a:pPr lvl="1"/>
            <a:r>
              <a:rPr lang="en-US" altLang="en-US" sz="2600">
                <a:solidFill>
                  <a:srgbClr val="009900"/>
                </a:solidFill>
                <a:ea typeface="ＭＳ Ｐゴシック" panose="020B0600070205080204" pitchFamily="34" charset="-128"/>
              </a:rPr>
              <a:t>Blocks</a:t>
            </a:r>
            <a:r>
              <a:rPr lang="en-US" altLang="en-US" sz="2600">
                <a:ea typeface="ＭＳ Ｐゴシック" panose="020B0600070205080204" pitchFamily="34" charset="-128"/>
              </a:rPr>
              <a:t>: assigned to vendors (e.g., Dell) by the IEEE</a:t>
            </a:r>
          </a:p>
          <a:p>
            <a:pPr lvl="1">
              <a:spcAft>
                <a:spcPts val="1200"/>
              </a:spcAft>
            </a:pPr>
            <a:r>
              <a:rPr lang="en-US" altLang="en-US" sz="2600">
                <a:solidFill>
                  <a:srgbClr val="CC0000"/>
                </a:solidFill>
                <a:ea typeface="ＭＳ Ｐゴシック" panose="020B0600070205080204" pitchFamily="34" charset="-128"/>
              </a:rPr>
              <a:t>Adapters</a:t>
            </a:r>
            <a:r>
              <a:rPr lang="en-US" altLang="en-US" sz="2600">
                <a:ea typeface="ＭＳ Ｐゴシック" panose="020B0600070205080204" pitchFamily="34" charset="-128"/>
              </a:rPr>
              <a:t>: assigned by the vendor from its block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Broadcast address (i.e., FF-FF-FF-FF-FF-FF)</a:t>
            </a:r>
          </a:p>
          <a:p>
            <a:pPr lvl="1"/>
            <a:r>
              <a:rPr lang="en-US" altLang="en-US" sz="2600">
                <a:ea typeface="ＭＳ Ｐゴシック" panose="020B0600070205080204" pitchFamily="34" charset="-128"/>
              </a:rPr>
              <a:t>Send the frame to </a:t>
            </a:r>
            <a:r>
              <a:rPr lang="en-US" altLang="en-US" sz="2600" i="1">
                <a:ea typeface="ＭＳ Ｐゴシック" panose="020B0600070205080204" pitchFamily="34" charset="-128"/>
              </a:rPr>
              <a:t>all </a:t>
            </a:r>
            <a:r>
              <a:rPr lang="en-US" altLang="en-US" sz="2600">
                <a:ea typeface="ＭＳ Ｐゴシック" panose="020B0600070205080204" pitchFamily="34" charset="-128"/>
              </a:rPr>
              <a:t>adapters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70A9F96-B0FB-964A-A744-6D7745F3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7DCDE2-ABD2-E74A-A348-0250EE63FC5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B27B4D4-523B-F54B-9E5A-7E972706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 an Aside: Promiscuous Mode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AD05DD99-EEE6-2446-B12F-95DC91DA1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Normal adapter: receives frames sent to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local MAC address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Broadcast address FF-FF-FF-FF-FF-FF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Promiscuous mode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Receive </a:t>
            </a:r>
            <a:r>
              <a:rPr lang="en-US" altLang="en-US" i="1">
                <a:ea typeface="ＭＳ Ｐゴシック" panose="020B0600070205080204" pitchFamily="34" charset="-128"/>
              </a:rPr>
              <a:t>everything</a:t>
            </a:r>
            <a:r>
              <a:rPr lang="en-US" altLang="en-US">
                <a:ea typeface="ＭＳ Ｐゴシック" panose="020B0600070205080204" pitchFamily="34" charset="-128"/>
              </a:rPr>
              <a:t>, independent of destination MAC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Useful for packet sniffing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Network monitoring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wireshark, tcpdump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49DC4CD-5A39-474F-903F-E56093C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F91A2F-A5AF-1548-8DDC-CCB77F521CE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DCFE6554-EF17-8147-BAA5-CBFA22910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4151313"/>
            <a:ext cx="23622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FC241EE-DC84-1943-A862-1A9780C0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 Not Just Use IP Addresses?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33091A08-2051-E547-8173-208E78B9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Links can support </a:t>
            </a:r>
            <a:r>
              <a:rPr lang="en-US" altLang="en-US" i="1">
                <a:ea typeface="ＭＳ Ｐゴシック" panose="020B0600070205080204" pitchFamily="34" charset="-128"/>
              </a:rPr>
              <a:t>any </a:t>
            </a:r>
            <a:r>
              <a:rPr lang="en-US" altLang="en-US">
                <a:ea typeface="ＭＳ Ｐゴシック" panose="020B0600070205080204" pitchFamily="34" charset="-128"/>
              </a:rPr>
              <a:t>network protocol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Not just for IP (e.g., IPX, Appletalk, X.25, …)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Different addresses on different kinds of links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 adapter may move to a new location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So, cannot simply assign a static IP address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Instead, must reconfigure the adapter’s IP address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Must identify the adapter during bootstrap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Need to talk to the adapter to assign it an IP address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AFA0CE9-17BF-1447-B37A-DEBBFC94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87FDFC-35FE-794A-B6CD-2C03B1BF53E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>
            <a:extLst>
              <a:ext uri="{FF2B5EF4-FFF2-40B4-BE49-F238E27FC236}">
                <a16:creationId xmlns:a16="http://schemas.microsoft.com/office/drawing/2014/main" id="{DDDBA2FD-8C01-A049-AD3C-0AF0D0F6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Who Am I: Acquiring an IP Address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B26F5E7-5EE3-7840-86F3-2E5D0FAE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4F4229-53EB-D449-882C-BE67AD8BBCF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2773" name="Text Box 28">
            <a:extLst>
              <a:ext uri="{FF2B5EF4-FFF2-40B4-BE49-F238E27FC236}">
                <a16:creationId xmlns:a16="http://schemas.microsoft.com/office/drawing/2014/main" id="{3CD1BE96-8359-D048-A493-CFE669A8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49625"/>
            <a:ext cx="1828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????</a:t>
            </a:r>
          </a:p>
        </p:txBody>
      </p:sp>
      <p:sp>
        <p:nvSpPr>
          <p:cNvPr id="32774" name="TextBox 18">
            <a:extLst>
              <a:ext uri="{FF2B5EF4-FFF2-40B4-BE49-F238E27FC236}">
                <a16:creationId xmlns:a16="http://schemas.microsoft.com/office/drawing/2014/main" id="{78635B67-7695-1946-AF02-98B44F10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3348038"/>
            <a:ext cx="1633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FF0000"/>
                </a:solidFill>
                <a:latin typeface="Calibri" panose="020F0502020204030204" pitchFamily="34" charset="0"/>
              </a:rPr>
              <a:t>DHCP server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7829E6-249E-EC4B-AEB0-B6C878F8D24D}"/>
              </a:ext>
            </a:extLst>
          </p:cNvPr>
          <p:cNvSpPr txBox="1">
            <a:spLocks/>
          </p:cNvSpPr>
          <p:nvPr/>
        </p:nvSpPr>
        <p:spPr bwMode="auto">
          <a:xfrm>
            <a:off x="152400" y="4572000"/>
            <a:ext cx="899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defTabSz="4572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600" b="0" dirty="0">
                <a:solidFill>
                  <a:srgbClr val="800000"/>
                </a:solidFill>
                <a:latin typeface="Calibri" panose="020F0502020204030204" pitchFamily="34" charset="0"/>
              </a:rPr>
              <a:t>Dynamic Host Configuration Protocol (DHCP)</a:t>
            </a:r>
          </a:p>
          <a:p>
            <a:pPr lvl="1" algn="l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3200" b="0" dirty="0">
                <a:latin typeface="Calibri" panose="020F0502020204030204" pitchFamily="34" charset="0"/>
              </a:rPr>
              <a:t>Broadcast “I need an IP address, please!”</a:t>
            </a:r>
          </a:p>
          <a:p>
            <a:pPr lvl="1" algn="l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3200" b="0" dirty="0">
                <a:latin typeface="Calibri" panose="020F0502020204030204" pitchFamily="34" charset="0"/>
              </a:rPr>
              <a:t>Response “You can have IP address 1.2.3.4.”</a:t>
            </a:r>
          </a:p>
          <a:p>
            <a:pPr lvl="1" algn="l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en-US" sz="2800" b="0" dirty="0">
              <a:latin typeface="Calibri" panose="020F0502020204030204" pitchFamily="34" charset="0"/>
            </a:endParaRPr>
          </a:p>
        </p:txBody>
      </p:sp>
      <p:sp>
        <p:nvSpPr>
          <p:cNvPr id="32776" name="Text Box 28">
            <a:extLst>
              <a:ext uri="{FF2B5EF4-FFF2-40B4-BE49-F238E27FC236}">
                <a16:creationId xmlns:a16="http://schemas.microsoft.com/office/drawing/2014/main" id="{11A2BC90-E0CC-CF4F-A92B-7B76AA7EB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302895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Comic Sans MS" panose="030F0902030302020204" pitchFamily="66" charset="0"/>
              </a:rPr>
              <a:t>71-65-F7-2B-08-53</a:t>
            </a:r>
          </a:p>
        </p:txBody>
      </p:sp>
      <p:sp>
        <p:nvSpPr>
          <p:cNvPr id="32777" name="Text Box 21">
            <a:extLst>
              <a:ext uri="{FF2B5EF4-FFF2-40B4-BE49-F238E27FC236}">
                <a16:creationId xmlns:a16="http://schemas.microsoft.com/office/drawing/2014/main" id="{5E8870C2-C660-5343-B731-7140A2FE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2895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dirty="0">
                <a:latin typeface="Comic Sans MS" panose="030F0902030302020204" pitchFamily="66" charset="0"/>
              </a:rPr>
              <a:t>1A-2F-BB-76-09-AD</a:t>
            </a:r>
          </a:p>
        </p:txBody>
      </p:sp>
      <p:sp>
        <p:nvSpPr>
          <p:cNvPr id="32778" name="Text Box 26">
            <a:extLst>
              <a:ext uri="{FF2B5EF4-FFF2-40B4-BE49-F238E27FC236}">
                <a16:creationId xmlns:a16="http://schemas.microsoft.com/office/drawing/2014/main" id="{BBB533A8-F2C8-A14B-BE61-33CE9D3D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9095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Comic Sans MS" panose="030F0902030302020204" pitchFamily="66" charset="0"/>
              </a:rPr>
              <a:t>0C-C4-11-6F-E3-98</a:t>
            </a:r>
          </a:p>
        </p:txBody>
      </p:sp>
      <p:sp>
        <p:nvSpPr>
          <p:cNvPr id="32779" name="Text Box 28">
            <a:extLst>
              <a:ext uri="{FF2B5EF4-FFF2-40B4-BE49-F238E27FC236}">
                <a16:creationId xmlns:a16="http://schemas.microsoft.com/office/drawing/2014/main" id="{ACC16058-9696-7049-88A9-3CE6103A6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140200"/>
            <a:ext cx="1828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0">
                <a:solidFill>
                  <a:srgbClr val="000000"/>
                </a:solidFill>
                <a:latin typeface="Comic Sans MS" panose="030F0902030302020204" pitchFamily="66" charset="0"/>
              </a:rPr>
              <a:t>1.2.3.6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684F6E-5DB3-AD40-8D82-B8777F25443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48201" y="2132012"/>
            <a:ext cx="4572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784" name="Group 47">
            <a:extLst>
              <a:ext uri="{FF2B5EF4-FFF2-40B4-BE49-F238E27FC236}">
                <a16:creationId xmlns:a16="http://schemas.microsoft.com/office/drawing/2014/main" id="{8EFCC545-9893-B14F-B703-6D6F3D7984EE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371600"/>
            <a:ext cx="327025" cy="457200"/>
            <a:chOff x="2584450" y="5260975"/>
            <a:chExt cx="327026" cy="457200"/>
          </a:xfrm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D2D0DE03-325B-2F4D-B0E0-9A06F15DB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8" y="5260975"/>
              <a:ext cx="325438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  <p:sp>
          <p:nvSpPr>
            <p:cNvPr id="26" name="Rectangle 30">
              <a:extLst>
                <a:ext uri="{FF2B5EF4-FFF2-40B4-BE49-F238E27FC236}">
                  <a16:creationId xmlns:a16="http://schemas.microsoft.com/office/drawing/2014/main" id="{D4035A9E-8F2A-B04C-B657-5C092CE04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450" y="5260975"/>
              <a:ext cx="325439" cy="88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850F968-F497-364A-8E17-4918999A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14" y="1388268"/>
            <a:ext cx="1425631" cy="142563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6FB3E5-5571-9247-BDDC-A1B8EF98960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76400" y="1905000"/>
            <a:ext cx="6096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348BBDF-12A1-3E4B-A04E-B2D1A136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903" y="2266951"/>
            <a:ext cx="749319" cy="15081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6914BD-65D3-1547-A55D-8801480D1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694" y="1361692"/>
            <a:ext cx="1397000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B2DC2BF-7B75-4840-9739-F977F3FF4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14" y="1388268"/>
            <a:ext cx="1425631" cy="1425631"/>
          </a:xfrm>
          <a:prstGeom prst="rect">
            <a:avLst/>
          </a:prstGeom>
        </p:spPr>
      </p:pic>
      <p:sp>
        <p:nvSpPr>
          <p:cNvPr id="33795" name="Title 1">
            <a:extLst>
              <a:ext uri="{FF2B5EF4-FFF2-40B4-BE49-F238E27FC236}">
                <a16:creationId xmlns:a16="http://schemas.microsoft.com/office/drawing/2014/main" id="{31BF8D30-F28F-074B-A33F-104E2B3F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Who Are You: Discovering the Receiver</a:t>
            </a:r>
          </a:p>
        </p:txBody>
      </p:sp>
      <p:sp>
        <p:nvSpPr>
          <p:cNvPr id="33796" name="Content Placeholder 2">
            <a:extLst>
              <a:ext uri="{FF2B5EF4-FFF2-40B4-BE49-F238E27FC236}">
                <a16:creationId xmlns:a16="http://schemas.microsoft.com/office/drawing/2014/main" id="{B000E953-8186-AA41-9750-C03EE3B6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572000"/>
            <a:ext cx="8534400" cy="22098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Address Resolution Protocol (ARP)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Broadcast “who has IP address 1.2.3.6?”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Response “0C-C4-11-6F-E3-98 has 1.2.3.6!”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7" name="Slide Number Placeholder 3">
            <a:extLst>
              <a:ext uri="{FF2B5EF4-FFF2-40B4-BE49-F238E27FC236}">
                <a16:creationId xmlns:a16="http://schemas.microsoft.com/office/drawing/2014/main" id="{52388CF9-29D1-2A4E-8752-CF1A033C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CA33CB-E87B-FC4D-A962-E287D68E90C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8" name="Text Box 28">
            <a:extLst>
              <a:ext uri="{FF2B5EF4-FFF2-40B4-BE49-F238E27FC236}">
                <a16:creationId xmlns:a16="http://schemas.microsoft.com/office/drawing/2014/main" id="{ABF6856B-9265-FD43-BB5C-4ABAB4CA9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302895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Comic Sans MS" panose="030F0902030302020204" pitchFamily="66" charset="0"/>
              </a:rPr>
              <a:t>71-65-F7-2B-08-53</a:t>
            </a:r>
          </a:p>
        </p:txBody>
      </p:sp>
      <p:sp>
        <p:nvSpPr>
          <p:cNvPr id="33799" name="Text Box 28">
            <a:extLst>
              <a:ext uri="{FF2B5EF4-FFF2-40B4-BE49-F238E27FC236}">
                <a16:creationId xmlns:a16="http://schemas.microsoft.com/office/drawing/2014/main" id="{02517681-1187-3C45-97E0-0048B4AA6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Comic Sans MS" panose="030F0902030302020204" pitchFamily="66" charset="0"/>
              </a:rPr>
              <a:t>1.2.3.4</a:t>
            </a:r>
          </a:p>
        </p:txBody>
      </p:sp>
      <p:sp>
        <p:nvSpPr>
          <p:cNvPr id="33800" name="Text Box 28">
            <a:extLst>
              <a:ext uri="{FF2B5EF4-FFF2-40B4-BE49-F238E27FC236}">
                <a16:creationId xmlns:a16="http://schemas.microsoft.com/office/drawing/2014/main" id="{6F483BE5-7029-764E-AC96-EC733782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4290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Comic Sans MS" panose="030F0902030302020204" pitchFamily="66" charset="0"/>
              </a:rPr>
              <a:t>1.2.3.5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09F598-67B7-D747-98E9-BAE8A5D00E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76400" y="1905000"/>
            <a:ext cx="6096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081B2C-EC3A-3243-AF3C-906B212C060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48201" y="2132012"/>
            <a:ext cx="4572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05" name="Group 47">
            <a:extLst>
              <a:ext uri="{FF2B5EF4-FFF2-40B4-BE49-F238E27FC236}">
                <a16:creationId xmlns:a16="http://schemas.microsoft.com/office/drawing/2014/main" id="{AA297FA2-6C4A-0B45-B493-9952DD79E977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371600"/>
            <a:ext cx="327025" cy="457200"/>
            <a:chOff x="2584450" y="5260975"/>
            <a:chExt cx="327026" cy="457200"/>
          </a:xfrm>
        </p:grpSpPr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9E6AC2B7-8471-1E4D-8CB8-E421955CD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8" y="5260975"/>
              <a:ext cx="325438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2A164FEC-FABA-3D42-9D17-AA3488E4B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450" y="5260975"/>
              <a:ext cx="325439" cy="88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</p:grpSp>
      <p:sp>
        <p:nvSpPr>
          <p:cNvPr id="33806" name="Text Box 26">
            <a:extLst>
              <a:ext uri="{FF2B5EF4-FFF2-40B4-BE49-F238E27FC236}">
                <a16:creationId xmlns:a16="http://schemas.microsoft.com/office/drawing/2014/main" id="{F49B6C3F-24F5-A343-B975-507ED8655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9095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Comic Sans MS" panose="030F0902030302020204" pitchFamily="66" charset="0"/>
              </a:rPr>
              <a:t>0C-C4-11-6F-E3-98</a:t>
            </a:r>
          </a:p>
        </p:txBody>
      </p:sp>
      <p:sp>
        <p:nvSpPr>
          <p:cNvPr id="33807" name="Text Box 28">
            <a:extLst>
              <a:ext uri="{FF2B5EF4-FFF2-40B4-BE49-F238E27FC236}">
                <a16:creationId xmlns:a16="http://schemas.microsoft.com/office/drawing/2014/main" id="{D218B5B5-164B-2E49-97BA-EBD46114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140200"/>
            <a:ext cx="1828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 b="0">
                <a:solidFill>
                  <a:srgbClr val="FF0000"/>
                </a:solidFill>
                <a:latin typeface="Comic Sans MS" panose="030F0902030302020204" pitchFamily="66" charset="0"/>
              </a:rPr>
              <a:t>1.2.3.6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787C9C-3BE3-BC4A-8A55-7355838F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903" y="2266951"/>
            <a:ext cx="749319" cy="15081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5D2630-2856-5540-AA65-CDE055580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694" y="1361692"/>
            <a:ext cx="1397000" cy="1460500"/>
          </a:xfrm>
          <a:prstGeom prst="rect">
            <a:avLst/>
          </a:prstGeom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F5D75D57-D07D-C44A-9554-0B61E0B7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2895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dirty="0">
                <a:latin typeface="Comic Sans MS" panose="030F0902030302020204" pitchFamily="66" charset="0"/>
              </a:rPr>
              <a:t>1A-2F-BB-76-09-AD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>
            <a:extLst>
              <a:ext uri="{FF2B5EF4-FFF2-40B4-BE49-F238E27FC236}">
                <a16:creationId xmlns:a16="http://schemas.microsoft.com/office/drawing/2014/main" id="{AA8CB2BD-4D02-9C44-B80B-D5F7C2C57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Sharing the Medium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8808077-541D-5747-8D3D-3A9ED41D0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A14C46F-938F-A14D-9351-F5113E70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503104-F0C5-5B4F-AF20-A98EB6E40DB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9EEBE37-197F-904A-90C1-7089996B1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14" y="1388268"/>
            <a:ext cx="1425631" cy="1425631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D2F04D38-1553-9F4E-A017-B13797A99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Collisions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17456DB-EB13-2B45-9952-A8942F7D6E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4572000"/>
            <a:ext cx="8534400" cy="15541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Single shared broadcast channel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Avoid having multiple nodes speaking at once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Otherwise, collisions lead to garbled data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1F6E1A53-E265-8548-B3F4-B768234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33F549-627F-0149-902F-D5EBDA383B9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5846" name="Text Box 28">
            <a:extLst>
              <a:ext uri="{FF2B5EF4-FFF2-40B4-BE49-F238E27FC236}">
                <a16:creationId xmlns:a16="http://schemas.microsoft.com/office/drawing/2014/main" id="{51EF24ED-A0E3-BE40-B94F-035A9B1C6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0515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0">
                <a:latin typeface="Comic Sans MS" panose="030F0902030302020204" pitchFamily="66" charset="0"/>
              </a:rPr>
              <a:t>71-65-F7-2B-08-53</a:t>
            </a:r>
          </a:p>
        </p:txBody>
      </p:sp>
      <p:sp>
        <p:nvSpPr>
          <p:cNvPr id="35847" name="Text Box 21">
            <a:extLst>
              <a:ext uri="{FF2B5EF4-FFF2-40B4-BE49-F238E27FC236}">
                <a16:creationId xmlns:a16="http://schemas.microsoft.com/office/drawing/2014/main" id="{6212E667-FB66-4047-985A-C98E3C85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10515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0">
                <a:latin typeface="Comic Sans MS" panose="030F0902030302020204" pitchFamily="66" charset="0"/>
              </a:rPr>
              <a:t>1A-2F-BB-76-09-AD</a:t>
            </a:r>
          </a:p>
        </p:txBody>
      </p:sp>
      <p:sp>
        <p:nvSpPr>
          <p:cNvPr id="35848" name="Text Box 26">
            <a:extLst>
              <a:ext uri="{FF2B5EF4-FFF2-40B4-BE49-F238E27FC236}">
                <a16:creationId xmlns:a16="http://schemas.microsoft.com/office/drawing/2014/main" id="{5420CB5C-9A03-1040-90C6-F086FDEAA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01955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 b="0">
                <a:latin typeface="Comic Sans MS" panose="030F0902030302020204" pitchFamily="66" charset="0"/>
              </a:rPr>
              <a:t>0C-C4-11-6F-E3-98</a:t>
            </a:r>
          </a:p>
        </p:txBody>
      </p:sp>
      <p:grpSp>
        <p:nvGrpSpPr>
          <p:cNvPr id="35849" name="Group 47">
            <a:extLst>
              <a:ext uri="{FF2B5EF4-FFF2-40B4-BE49-F238E27FC236}">
                <a16:creationId xmlns:a16="http://schemas.microsoft.com/office/drawing/2014/main" id="{C5EBDB06-8702-4740-BBE9-E257E0D9E9D6}"/>
              </a:ext>
            </a:extLst>
          </p:cNvPr>
          <p:cNvGrpSpPr>
            <a:grpSpLocks/>
          </p:cNvGrpSpPr>
          <p:nvPr/>
        </p:nvGrpSpPr>
        <p:grpSpPr bwMode="auto">
          <a:xfrm>
            <a:off x="7064375" y="1524000"/>
            <a:ext cx="327025" cy="457200"/>
            <a:chOff x="2584450" y="5260975"/>
            <a:chExt cx="327026" cy="457200"/>
          </a:xfrm>
        </p:grpSpPr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6ACCA99C-43C6-A54B-AE44-D936C9091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8" y="5260975"/>
              <a:ext cx="325438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  <p:sp>
          <p:nvSpPr>
            <p:cNvPr id="42" name="Rectangle 30">
              <a:extLst>
                <a:ext uri="{FF2B5EF4-FFF2-40B4-BE49-F238E27FC236}">
                  <a16:creationId xmlns:a16="http://schemas.microsoft.com/office/drawing/2014/main" id="{FE31F07E-AABD-F341-8B6F-F23999772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450" y="5260975"/>
              <a:ext cx="325439" cy="88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</p:grpSp>
      <p:pic>
        <p:nvPicPr>
          <p:cNvPr id="35850" name="Picture 42">
            <a:extLst>
              <a:ext uri="{FF2B5EF4-FFF2-40B4-BE49-F238E27FC236}">
                <a16:creationId xmlns:a16="http://schemas.microsoft.com/office/drawing/2014/main" id="{D83C88A8-22C6-E84F-81CC-FD70F061D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0E75BA-3CFD-5247-A84B-97436E3FDBF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76400" y="1905000"/>
            <a:ext cx="6096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3AE56E-A0EA-704B-9B51-44229BE2203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48201" y="2132012"/>
            <a:ext cx="4572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857" name="Group 47">
            <a:extLst>
              <a:ext uri="{FF2B5EF4-FFF2-40B4-BE49-F238E27FC236}">
                <a16:creationId xmlns:a16="http://schemas.microsoft.com/office/drawing/2014/main" id="{10F2D4D2-3F6E-8C4F-A2D4-AAA88B6BF45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295400"/>
            <a:ext cx="327025" cy="457200"/>
            <a:chOff x="2584450" y="5260975"/>
            <a:chExt cx="327026" cy="457200"/>
          </a:xfrm>
        </p:grpSpPr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77E56816-E925-4346-9A18-0B0445A47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8" y="5260975"/>
              <a:ext cx="325438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6C22B24E-95E0-1148-8BBA-05E2EB6B4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450" y="5260975"/>
              <a:ext cx="325439" cy="88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</p:grpSp>
      <p:grpSp>
        <p:nvGrpSpPr>
          <p:cNvPr id="35858" name="Group 47">
            <a:extLst>
              <a:ext uri="{FF2B5EF4-FFF2-40B4-BE49-F238E27FC236}">
                <a16:creationId xmlns:a16="http://schemas.microsoft.com/office/drawing/2014/main" id="{5A4A5A16-6067-5145-9134-6DCE4C6C2682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295400"/>
            <a:ext cx="327025" cy="457200"/>
            <a:chOff x="2584450" y="5260975"/>
            <a:chExt cx="327026" cy="457200"/>
          </a:xfrm>
        </p:grpSpPr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691B0659-CB27-4A49-856A-8A4807BE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8" y="5260975"/>
              <a:ext cx="325438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E06106A8-1679-4843-A5B6-3B1905D68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450" y="5260975"/>
              <a:ext cx="325439" cy="88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E60F572-C020-B049-8ECE-126E4E3BD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903" y="2266951"/>
            <a:ext cx="749319" cy="15081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11F0840-8B2B-4644-9A8A-71C739501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4694" y="1361692"/>
            <a:ext cx="1397000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1FFD034-5959-7A44-A998-51C128CDF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Multi-Access Protocol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4DF74A5-EF9E-CB4F-8CF0-F6CCBBC7D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105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Divide the channel into pieces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 frequency vs. in time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7894" name="Slide Number Placeholder 3">
            <a:extLst>
              <a:ext uri="{FF2B5EF4-FFF2-40B4-BE49-F238E27FC236}">
                <a16:creationId xmlns:a16="http://schemas.microsoft.com/office/drawing/2014/main" id="{D44F22CB-452E-0349-BD33-546F6158FBD5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FECA5A7-EF04-5347-93C3-BB318692CB91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DF30E-5A09-FE4C-9E3F-2E354A322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75" y="2749668"/>
            <a:ext cx="6128470" cy="362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1FFD034-5959-7A44-A998-51C128CDF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Multi-Access Protocol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4DF74A5-EF9E-CB4F-8CF0-F6CCBBC7D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23749"/>
            <a:ext cx="8534400" cy="5105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Take turns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Do not transmit w/o token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With token, transmit for up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to some max time/length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Pass token to right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Punt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Let collisions happen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and detect and recover from them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8917" name="Picture 5" descr="IMG00078">
            <a:extLst>
              <a:ext uri="{FF2B5EF4-FFF2-40B4-BE49-F238E27FC236}">
                <a16:creationId xmlns:a16="http://schemas.microsoft.com/office/drawing/2014/main" id="{B6434535-AB93-DC4A-BA5F-0A998758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23" y="1712903"/>
            <a:ext cx="3352077" cy="206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Slide Number Placeholder 3">
            <a:extLst>
              <a:ext uri="{FF2B5EF4-FFF2-40B4-BE49-F238E27FC236}">
                <a16:creationId xmlns:a16="http://schemas.microsoft.com/office/drawing/2014/main" id="{D44F22CB-452E-0349-BD33-546F6158FBD5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FECA5A7-EF04-5347-93C3-BB318692CB91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Content Placeholder 2">
            <a:extLst>
              <a:ext uri="{FF2B5EF4-FFF2-40B4-BE49-F238E27FC236}">
                <a16:creationId xmlns:a16="http://schemas.microsoft.com/office/drawing/2014/main" id="{B05B2129-6FE6-9D4E-91F2-C46F879DB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Carrier sense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Listen before speaking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…and don’t interrupt!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Collision detection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Detect simultaneous talking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… and shut up!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Random access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Wait for a random period of time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before trying to talk again!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0962" name="Picture 11">
            <a:extLst>
              <a:ext uri="{FF2B5EF4-FFF2-40B4-BE49-F238E27FC236}">
                <a16:creationId xmlns:a16="http://schemas.microsoft.com/office/drawing/2014/main" id="{E0CDCD1C-118C-3A48-9D99-1F4912CFE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47" y="4762500"/>
            <a:ext cx="3014759" cy="200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8">
            <a:extLst>
              <a:ext uri="{FF2B5EF4-FFF2-40B4-BE49-F238E27FC236}">
                <a16:creationId xmlns:a16="http://schemas.microsoft.com/office/drawing/2014/main" id="{FCED4C3B-415B-B04F-9429-5D6CEB2D6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29" y="973352"/>
            <a:ext cx="2022460" cy="202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itle 1">
            <a:extLst>
              <a:ext uri="{FF2B5EF4-FFF2-40B4-BE49-F238E27FC236}">
                <a16:creationId xmlns:a16="http://schemas.microsoft.com/office/drawing/2014/main" id="{A49F7AF5-E9D0-7E4D-84BB-8B45DA0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Like Human Conversation…</a:t>
            </a:r>
          </a:p>
        </p:txBody>
      </p:sp>
      <p:pic>
        <p:nvPicPr>
          <p:cNvPr id="40966" name="Picture 9">
            <a:extLst>
              <a:ext uri="{FF2B5EF4-FFF2-40B4-BE49-F238E27FC236}">
                <a16:creationId xmlns:a16="http://schemas.microsoft.com/office/drawing/2014/main" id="{E18096A8-21F5-9F47-AF33-CC26EA8E5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60" y="3165460"/>
            <a:ext cx="1468104" cy="142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Slide Number Placeholder 3">
            <a:extLst>
              <a:ext uri="{FF2B5EF4-FFF2-40B4-BE49-F238E27FC236}">
                <a16:creationId xmlns:a16="http://schemas.microsoft.com/office/drawing/2014/main" id="{8F2B46D3-4708-9049-B9A7-C84046B9390B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F250992-9E23-3F48-8F9E-528FEB2BBD0E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E085D4F-AD99-E34E-A279-49F1513ED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Protocol Layers</a:t>
            </a:r>
          </a:p>
        </p:txBody>
      </p:sp>
      <p:sp>
        <p:nvSpPr>
          <p:cNvPr id="19459" name="Slide Number Placeholder 2">
            <a:extLst>
              <a:ext uri="{FF2B5EF4-FFF2-40B4-BE49-F238E27FC236}">
                <a16:creationId xmlns:a16="http://schemas.microsoft.com/office/drawing/2014/main" id="{4BA393C3-7DBE-254E-95CB-0B671678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78007F-93C0-A945-ADC8-90008A5983F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2CC3902-589F-9349-97E2-F8EF22E4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1358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60922795-C977-5E45-9616-CA77FA29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2551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C6D595AC-37E2-AE48-BFF2-291B82C2D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1458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HTTP</a:t>
            </a:r>
          </a:p>
        </p:txBody>
      </p:sp>
      <p:sp>
        <p:nvSpPr>
          <p:cNvPr id="19463" name="Text Box 6">
            <a:extLst>
              <a:ext uri="{FF2B5EF4-FFF2-40B4-BE49-F238E27FC236}">
                <a16:creationId xmlns:a16="http://schemas.microsoft.com/office/drawing/2014/main" id="{BEBEE027-262D-6444-9C8A-9F4857DC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2649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TCP</a:t>
            </a:r>
          </a:p>
        </p:txBody>
      </p:sp>
      <p:grpSp>
        <p:nvGrpSpPr>
          <p:cNvPr id="19464" name="Group 7">
            <a:extLst>
              <a:ext uri="{FF2B5EF4-FFF2-40B4-BE49-F238E27FC236}">
                <a16:creationId xmlns:a16="http://schemas.microsoft.com/office/drawing/2014/main" id="{F309434C-8C09-274B-B0A2-BE3B8A3758EF}"/>
              </a:ext>
            </a:extLst>
          </p:cNvPr>
          <p:cNvGrpSpPr>
            <a:grpSpLocks/>
          </p:cNvGrpSpPr>
          <p:nvPr/>
        </p:nvGrpSpPr>
        <p:grpSpPr bwMode="auto">
          <a:xfrm>
            <a:off x="688975" y="3738563"/>
            <a:ext cx="914400" cy="582612"/>
            <a:chOff x="323" y="2664"/>
            <a:chExt cx="576" cy="367"/>
          </a:xfrm>
        </p:grpSpPr>
        <p:sp>
          <p:nvSpPr>
            <p:cNvPr id="19531" name="Rectangle 8">
              <a:extLst>
                <a:ext uri="{FF2B5EF4-FFF2-40B4-BE49-F238E27FC236}">
                  <a16:creationId xmlns:a16="http://schemas.microsoft.com/office/drawing/2014/main" id="{8889EDEF-F1E1-2C49-B8C3-3DFE2FE41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2" name="Text Box 9">
              <a:extLst>
                <a:ext uri="{FF2B5EF4-FFF2-40B4-BE49-F238E27FC236}">
                  <a16:creationId xmlns:a16="http://schemas.microsoft.com/office/drawing/2014/main" id="{5F35482F-2FA6-F240-8979-30E32A996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0">
                  <a:latin typeface="Times New Roman" panose="02020603050405020304" pitchFamily="18" charset="0"/>
                </a:rPr>
                <a:t>IP</a:t>
              </a:r>
            </a:p>
          </p:txBody>
        </p:sp>
      </p:grpSp>
      <p:sp>
        <p:nvSpPr>
          <p:cNvPr id="19465" name="Rectangle 11">
            <a:extLst>
              <a:ext uri="{FF2B5EF4-FFF2-40B4-BE49-F238E27FC236}">
                <a16:creationId xmlns:a16="http://schemas.microsoft.com/office/drawing/2014/main" id="{54E491E7-DB5A-CA47-8FC7-B0FFB4D6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4968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Text Box 12">
            <a:extLst>
              <a:ext uri="{FF2B5EF4-FFF2-40B4-BE49-F238E27FC236}">
                <a16:creationId xmlns:a16="http://schemas.microsoft.com/office/drawing/2014/main" id="{E9A018B8-BD93-1843-8FF0-DAD8C9C41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50069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interface</a:t>
            </a:r>
          </a:p>
        </p:txBody>
      </p:sp>
      <p:sp>
        <p:nvSpPr>
          <p:cNvPr id="19467" name="Line 13">
            <a:extLst>
              <a:ext uri="{FF2B5EF4-FFF2-40B4-BE49-F238E27FC236}">
                <a16:creationId xmlns:a16="http://schemas.microsoft.com/office/drawing/2014/main" id="{3D7FA768-0381-704B-8001-D54CB9DE1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763" y="1933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4">
            <a:extLst>
              <a:ext uri="{FF2B5EF4-FFF2-40B4-BE49-F238E27FC236}">
                <a16:creationId xmlns:a16="http://schemas.microsoft.com/office/drawing/2014/main" id="{0D839C43-15EC-C345-912B-E44996307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763" y="3140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5">
            <a:extLst>
              <a:ext uri="{FF2B5EF4-FFF2-40B4-BE49-F238E27FC236}">
                <a16:creationId xmlns:a16="http://schemas.microsoft.com/office/drawing/2014/main" id="{00211652-D82C-B24A-A3C7-77C6D059A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763" y="4332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Rectangle 16">
            <a:extLst>
              <a:ext uri="{FF2B5EF4-FFF2-40B4-BE49-F238E27FC236}">
                <a16:creationId xmlns:a16="http://schemas.microsoft.com/office/drawing/2014/main" id="{82E26197-A50E-E64F-ADCD-7F0CF895C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1157288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1" name="Rectangle 17">
            <a:extLst>
              <a:ext uri="{FF2B5EF4-FFF2-40B4-BE49-F238E27FC236}">
                <a16:creationId xmlns:a16="http://schemas.microsoft.com/office/drawing/2014/main" id="{7F11E5D2-D8B2-4040-85B7-D136890CA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1358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2" name="Rectangle 18">
            <a:extLst>
              <a:ext uri="{FF2B5EF4-FFF2-40B4-BE49-F238E27FC236}">
                <a16:creationId xmlns:a16="http://schemas.microsoft.com/office/drawing/2014/main" id="{D8827AA8-A626-6248-BCC1-9AB41A78A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2551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3" name="Rectangle 19">
            <a:extLst>
              <a:ext uri="{FF2B5EF4-FFF2-40B4-BE49-F238E27FC236}">
                <a16:creationId xmlns:a16="http://schemas.microsoft.com/office/drawing/2014/main" id="{EAAC2C74-1883-FB4C-8557-EE5990F84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3738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4" name="Rectangle 20">
            <a:extLst>
              <a:ext uri="{FF2B5EF4-FFF2-40B4-BE49-F238E27FC236}">
                <a16:creationId xmlns:a16="http://schemas.microsoft.com/office/drawing/2014/main" id="{810DCD78-5248-C845-85D4-EDEAA3CE1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88" y="4929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5" name="Text Box 21">
            <a:extLst>
              <a:ext uri="{FF2B5EF4-FFF2-40B4-BE49-F238E27FC236}">
                <a16:creationId xmlns:a16="http://schemas.microsoft.com/office/drawing/2014/main" id="{D05B91A5-E932-5A4F-9F33-BC8A44E11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1458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HTTP</a:t>
            </a:r>
          </a:p>
        </p:txBody>
      </p:sp>
      <p:sp>
        <p:nvSpPr>
          <p:cNvPr id="19476" name="Text Box 22">
            <a:extLst>
              <a:ext uri="{FF2B5EF4-FFF2-40B4-BE49-F238E27FC236}">
                <a16:creationId xmlns:a16="http://schemas.microsoft.com/office/drawing/2014/main" id="{9BF9658A-EAAD-A242-B9AE-61F6222F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25" y="2649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TCP</a:t>
            </a:r>
          </a:p>
        </p:txBody>
      </p:sp>
      <p:sp>
        <p:nvSpPr>
          <p:cNvPr id="19477" name="Text Box 23">
            <a:extLst>
              <a:ext uri="{FF2B5EF4-FFF2-40B4-BE49-F238E27FC236}">
                <a16:creationId xmlns:a16="http://schemas.microsoft.com/office/drawing/2014/main" id="{FD1C59B4-8963-C848-8068-4AFD1B08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675" y="3854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IP</a:t>
            </a:r>
          </a:p>
        </p:txBody>
      </p:sp>
      <p:sp>
        <p:nvSpPr>
          <p:cNvPr id="19478" name="Text Box 24">
            <a:extLst>
              <a:ext uri="{FF2B5EF4-FFF2-40B4-BE49-F238E27FC236}">
                <a16:creationId xmlns:a16="http://schemas.microsoft.com/office/drawing/2014/main" id="{2C3EB9E5-BEB0-4949-A8F4-1896FC8FA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4968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interface</a:t>
            </a:r>
          </a:p>
        </p:txBody>
      </p:sp>
      <p:sp>
        <p:nvSpPr>
          <p:cNvPr id="19479" name="Line 25">
            <a:extLst>
              <a:ext uri="{FF2B5EF4-FFF2-40B4-BE49-F238E27FC236}">
                <a16:creationId xmlns:a16="http://schemas.microsoft.com/office/drawing/2014/main" id="{2C6BB196-72B6-8B4B-BD66-782D7A600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600" y="1933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6">
            <a:extLst>
              <a:ext uri="{FF2B5EF4-FFF2-40B4-BE49-F238E27FC236}">
                <a16:creationId xmlns:a16="http://schemas.microsoft.com/office/drawing/2014/main" id="{B429819C-190F-8B40-9C2A-EC3A428BF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600" y="3140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27">
            <a:extLst>
              <a:ext uri="{FF2B5EF4-FFF2-40B4-BE49-F238E27FC236}">
                <a16:creationId xmlns:a16="http://schemas.microsoft.com/office/drawing/2014/main" id="{F0F471FD-6591-034F-901C-875F0D265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600" y="4332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Rectangle 28">
            <a:extLst>
              <a:ext uri="{FF2B5EF4-FFF2-40B4-BE49-F238E27FC236}">
                <a16:creationId xmlns:a16="http://schemas.microsoft.com/office/drawing/2014/main" id="{3F727842-96CA-4846-B8B2-3182E9DFE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1157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3" name="Line 29">
            <a:extLst>
              <a:ext uri="{FF2B5EF4-FFF2-40B4-BE49-F238E27FC236}">
                <a16:creationId xmlns:a16="http://schemas.microsoft.com/office/drawing/2014/main" id="{67709FCB-D372-B240-8421-86A118295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9825" y="5554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30">
            <a:extLst>
              <a:ext uri="{FF2B5EF4-FFF2-40B4-BE49-F238E27FC236}">
                <a16:creationId xmlns:a16="http://schemas.microsoft.com/office/drawing/2014/main" id="{0A9DFAE1-C629-7E4D-A9BA-1A023B8EA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038" y="5927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85" name="Group 31">
            <a:extLst>
              <a:ext uri="{FF2B5EF4-FFF2-40B4-BE49-F238E27FC236}">
                <a16:creationId xmlns:a16="http://schemas.microsoft.com/office/drawing/2014/main" id="{313B44B6-12B7-7F4D-93AE-2E4BF558CA0D}"/>
              </a:ext>
            </a:extLst>
          </p:cNvPr>
          <p:cNvGrpSpPr>
            <a:grpSpLocks/>
          </p:cNvGrpSpPr>
          <p:nvPr/>
        </p:nvGrpSpPr>
        <p:grpSpPr bwMode="auto">
          <a:xfrm>
            <a:off x="2905125" y="3767138"/>
            <a:ext cx="914400" cy="582612"/>
            <a:chOff x="323" y="2664"/>
            <a:chExt cx="576" cy="367"/>
          </a:xfrm>
        </p:grpSpPr>
        <p:sp>
          <p:nvSpPr>
            <p:cNvPr id="19529" name="Rectangle 32">
              <a:extLst>
                <a:ext uri="{FF2B5EF4-FFF2-40B4-BE49-F238E27FC236}">
                  <a16:creationId xmlns:a16="http://schemas.microsoft.com/office/drawing/2014/main" id="{C9E7C5D1-4A29-9D45-AF3B-9AFBA15E1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30" name="Text Box 33">
              <a:extLst>
                <a:ext uri="{FF2B5EF4-FFF2-40B4-BE49-F238E27FC236}">
                  <a16:creationId xmlns:a16="http://schemas.microsoft.com/office/drawing/2014/main" id="{9760A5DA-2165-7A4B-96B2-9B4CC8FBF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0">
                  <a:latin typeface="Times New Roman" panose="02020603050405020304" pitchFamily="18" charset="0"/>
                </a:rPr>
                <a:t>IP</a:t>
              </a:r>
            </a:p>
          </p:txBody>
        </p:sp>
      </p:grpSp>
      <p:grpSp>
        <p:nvGrpSpPr>
          <p:cNvPr id="19486" name="Group 34">
            <a:extLst>
              <a:ext uri="{FF2B5EF4-FFF2-40B4-BE49-F238E27FC236}">
                <a16:creationId xmlns:a16="http://schemas.microsoft.com/office/drawing/2014/main" id="{FC13AC7E-A702-9E4B-B5CC-28C8DDA89439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3767138"/>
            <a:ext cx="914400" cy="582612"/>
            <a:chOff x="323" y="2664"/>
            <a:chExt cx="576" cy="367"/>
          </a:xfrm>
        </p:grpSpPr>
        <p:sp>
          <p:nvSpPr>
            <p:cNvPr id="19527" name="Rectangle 35">
              <a:extLst>
                <a:ext uri="{FF2B5EF4-FFF2-40B4-BE49-F238E27FC236}">
                  <a16:creationId xmlns:a16="http://schemas.microsoft.com/office/drawing/2014/main" id="{C7D07F7F-EB9A-F740-82B7-14B249417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8" name="Text Box 36">
              <a:extLst>
                <a:ext uri="{FF2B5EF4-FFF2-40B4-BE49-F238E27FC236}">
                  <a16:creationId xmlns:a16="http://schemas.microsoft.com/office/drawing/2014/main" id="{5FF235A3-381B-5B43-A4EF-0B37623B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0">
                  <a:latin typeface="Times New Roman" panose="02020603050405020304" pitchFamily="18" charset="0"/>
                </a:rPr>
                <a:t>IP</a:t>
              </a:r>
            </a:p>
          </p:txBody>
        </p:sp>
      </p:grpSp>
      <p:sp>
        <p:nvSpPr>
          <p:cNvPr id="19487" name="Rectangle 38">
            <a:extLst>
              <a:ext uri="{FF2B5EF4-FFF2-40B4-BE49-F238E27FC236}">
                <a16:creationId xmlns:a16="http://schemas.microsoft.com/office/drawing/2014/main" id="{FAE7B0BE-1708-C54B-9A88-A31B7A916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4968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8" name="Text Box 39">
            <a:extLst>
              <a:ext uri="{FF2B5EF4-FFF2-40B4-BE49-F238E27FC236}">
                <a16:creationId xmlns:a16="http://schemas.microsoft.com/office/drawing/2014/main" id="{3BB8BD6D-2E51-0B46-8261-51ED5904A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49688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interface</a:t>
            </a:r>
          </a:p>
        </p:txBody>
      </p:sp>
      <p:grpSp>
        <p:nvGrpSpPr>
          <p:cNvPr id="19489" name="Group 40">
            <a:extLst>
              <a:ext uri="{FF2B5EF4-FFF2-40B4-BE49-F238E27FC236}">
                <a16:creationId xmlns:a16="http://schemas.microsoft.com/office/drawing/2014/main" id="{509B031C-42E3-7040-A699-D5D58AA7C79D}"/>
              </a:ext>
            </a:extLst>
          </p:cNvPr>
          <p:cNvGrpSpPr>
            <a:grpSpLocks/>
          </p:cNvGrpSpPr>
          <p:nvPr/>
        </p:nvGrpSpPr>
        <p:grpSpPr bwMode="auto">
          <a:xfrm>
            <a:off x="6205538" y="4943475"/>
            <a:ext cx="914400" cy="606425"/>
            <a:chOff x="323" y="3421"/>
            <a:chExt cx="581" cy="367"/>
          </a:xfrm>
        </p:grpSpPr>
        <p:sp>
          <p:nvSpPr>
            <p:cNvPr id="19525" name="Rectangle 41">
              <a:extLst>
                <a:ext uri="{FF2B5EF4-FFF2-40B4-BE49-F238E27FC236}">
                  <a16:creationId xmlns:a16="http://schemas.microsoft.com/office/drawing/2014/main" id="{A436B96C-AC6A-D54B-9137-624C40939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6" name="Text Box 42">
              <a:extLst>
                <a:ext uri="{FF2B5EF4-FFF2-40B4-BE49-F238E27FC236}">
                  <a16:creationId xmlns:a16="http://schemas.microsoft.com/office/drawing/2014/main" id="{44019475-5790-CA48-938C-DA2D2B471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0">
                  <a:latin typeface="Times New Roman" panose="02020603050405020304" pitchFamily="18" charset="0"/>
                </a:rPr>
                <a:t>Ethernet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0">
                  <a:latin typeface="Times New Roman" panose="02020603050405020304" pitchFamily="18" charset="0"/>
                </a:rPr>
                <a:t>interface</a:t>
              </a:r>
            </a:p>
          </p:txBody>
        </p:sp>
      </p:grpSp>
      <p:sp>
        <p:nvSpPr>
          <p:cNvPr id="19490" name="Line 43">
            <a:extLst>
              <a:ext uri="{FF2B5EF4-FFF2-40B4-BE49-F238E27FC236}">
                <a16:creationId xmlns:a16="http://schemas.microsoft.com/office/drawing/2014/main" id="{2E68D0B4-FB73-B04A-AC59-DB3077F858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4788" y="5583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1" name="Line 44">
            <a:extLst>
              <a:ext uri="{FF2B5EF4-FFF2-40B4-BE49-F238E27FC236}">
                <a16:creationId xmlns:a16="http://schemas.microsoft.com/office/drawing/2014/main" id="{85A9B137-1366-9947-96B1-4EFE1A332F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5738" y="4346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2" name="Line 45">
            <a:extLst>
              <a:ext uri="{FF2B5EF4-FFF2-40B4-BE49-F238E27FC236}">
                <a16:creationId xmlns:a16="http://schemas.microsoft.com/office/drawing/2014/main" id="{3792E323-6FFE-D543-8518-93D213490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9013" y="4360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3" name="Rectangle 46">
            <a:extLst>
              <a:ext uri="{FF2B5EF4-FFF2-40B4-BE49-F238E27FC236}">
                <a16:creationId xmlns:a16="http://schemas.microsoft.com/office/drawing/2014/main" id="{E1C39583-539B-0C4E-8B5D-E8A32F201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4943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94" name="Text Box 47">
            <a:extLst>
              <a:ext uri="{FF2B5EF4-FFF2-40B4-BE49-F238E27FC236}">
                <a16:creationId xmlns:a16="http://schemas.microsoft.com/office/drawing/2014/main" id="{A2CFC8AC-9C49-3446-A426-D250ACBF4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968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SONET</a:t>
            </a:r>
          </a:p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interface</a:t>
            </a:r>
          </a:p>
        </p:txBody>
      </p:sp>
      <p:sp>
        <p:nvSpPr>
          <p:cNvPr id="19495" name="Rectangle 48">
            <a:extLst>
              <a:ext uri="{FF2B5EF4-FFF2-40B4-BE49-F238E27FC236}">
                <a16:creationId xmlns:a16="http://schemas.microsoft.com/office/drawing/2014/main" id="{040E32BB-B99C-8A40-9365-24053C61F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0" y="49561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96" name="Text Box 49">
            <a:extLst>
              <a:ext uri="{FF2B5EF4-FFF2-40B4-BE49-F238E27FC236}">
                <a16:creationId xmlns:a16="http://schemas.microsoft.com/office/drawing/2014/main" id="{7B4F69B9-00AD-644E-BC0E-1A4EC02B1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50069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SONET</a:t>
            </a:r>
          </a:p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interface</a:t>
            </a:r>
          </a:p>
        </p:txBody>
      </p:sp>
      <p:sp>
        <p:nvSpPr>
          <p:cNvPr id="19497" name="Line 50">
            <a:extLst>
              <a:ext uri="{FF2B5EF4-FFF2-40B4-BE49-F238E27FC236}">
                <a16:creationId xmlns:a16="http://schemas.microsoft.com/office/drawing/2014/main" id="{16DA4C31-D411-CF4C-9416-7B946BA5EB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0200" y="55435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Line 51">
            <a:extLst>
              <a:ext uri="{FF2B5EF4-FFF2-40B4-BE49-F238E27FC236}">
                <a16:creationId xmlns:a16="http://schemas.microsoft.com/office/drawing/2014/main" id="{571CA406-CADA-B44B-8E8A-3E52FDAEB7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3000" y="58896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9" name="Line 52">
            <a:extLst>
              <a:ext uri="{FF2B5EF4-FFF2-40B4-BE49-F238E27FC236}">
                <a16:creationId xmlns:a16="http://schemas.microsoft.com/office/drawing/2014/main" id="{DA3EC66C-D818-E444-997D-A528A8B7F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2763" y="5546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Line 53">
            <a:extLst>
              <a:ext uri="{FF2B5EF4-FFF2-40B4-BE49-F238E27FC236}">
                <a16:creationId xmlns:a16="http://schemas.microsoft.com/office/drawing/2014/main" id="{21BED010-B00E-BE45-B2F0-A83785772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02250" y="4373563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1" name="Line 54">
            <a:extLst>
              <a:ext uri="{FF2B5EF4-FFF2-40B4-BE49-F238E27FC236}">
                <a16:creationId xmlns:a16="http://schemas.microsoft.com/office/drawing/2014/main" id="{A5889086-1C33-F34E-9521-6F564F73D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813" y="4373563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2" name="Rectangle 55">
            <a:extLst>
              <a:ext uri="{FF2B5EF4-FFF2-40B4-BE49-F238E27FC236}">
                <a16:creationId xmlns:a16="http://schemas.microsoft.com/office/drawing/2014/main" id="{03A782CC-24E2-8141-8F6C-F3DD22E8C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3567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03" name="Rectangle 56">
            <a:extLst>
              <a:ext uri="{FF2B5EF4-FFF2-40B4-BE49-F238E27FC236}">
                <a16:creationId xmlns:a16="http://schemas.microsoft.com/office/drawing/2014/main" id="{B8179D22-B6E7-E54B-92E8-58154549D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3567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04" name="Line 57">
            <a:extLst>
              <a:ext uri="{FF2B5EF4-FFF2-40B4-BE49-F238E27FC236}">
                <a16:creationId xmlns:a16="http://schemas.microsoft.com/office/drawing/2014/main" id="{8E75DBE5-BDAD-0C49-BDDA-5828B388DB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4475" y="5545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5" name="Line 58">
            <a:extLst>
              <a:ext uri="{FF2B5EF4-FFF2-40B4-BE49-F238E27FC236}">
                <a16:creationId xmlns:a16="http://schemas.microsoft.com/office/drawing/2014/main" id="{34C72415-F8C2-8447-B258-966FB85E2E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4950" y="55578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6" name="Line 59">
            <a:extLst>
              <a:ext uri="{FF2B5EF4-FFF2-40B4-BE49-F238E27FC236}">
                <a16:creationId xmlns:a16="http://schemas.microsoft.com/office/drawing/2014/main" id="{AECEF3DB-3668-A948-AC8D-73CCFD137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5889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7" name="Text Box 60">
            <a:extLst>
              <a:ext uri="{FF2B5EF4-FFF2-40B4-BE49-F238E27FC236}">
                <a16:creationId xmlns:a16="http://schemas.microsoft.com/office/drawing/2014/main" id="{FD1D6190-3645-6144-8F11-5AE1D58F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78105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</a:p>
        </p:txBody>
      </p:sp>
      <p:sp>
        <p:nvSpPr>
          <p:cNvPr id="19508" name="Text Box 61">
            <a:extLst>
              <a:ext uri="{FF2B5EF4-FFF2-40B4-BE49-F238E27FC236}">
                <a16:creationId xmlns:a16="http://schemas.microsoft.com/office/drawing/2014/main" id="{FAA68A76-BF4A-1D44-90B1-902938C6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8" y="766763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</a:p>
        </p:txBody>
      </p:sp>
      <p:sp>
        <p:nvSpPr>
          <p:cNvPr id="19509" name="Text Box 62">
            <a:extLst>
              <a:ext uri="{FF2B5EF4-FFF2-40B4-BE49-F238E27FC236}">
                <a16:creationId xmlns:a16="http://schemas.microsoft.com/office/drawing/2014/main" id="{C0510D16-F9C1-3B44-A43F-C7ADF212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25" y="3163888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</a:p>
        </p:txBody>
      </p:sp>
      <p:sp>
        <p:nvSpPr>
          <p:cNvPr id="19510" name="Text Box 63">
            <a:extLst>
              <a:ext uri="{FF2B5EF4-FFF2-40B4-BE49-F238E27FC236}">
                <a16:creationId xmlns:a16="http://schemas.microsoft.com/office/drawing/2014/main" id="{1E0D9564-7EE0-1241-BD73-38548598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3" y="3178175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</a:p>
        </p:txBody>
      </p:sp>
      <p:sp>
        <p:nvSpPr>
          <p:cNvPr id="19511" name="Line 64">
            <a:extLst>
              <a:ext uri="{FF2B5EF4-FFF2-40B4-BE49-F238E27FC236}">
                <a16:creationId xmlns:a16="http://schemas.microsoft.com/office/drawing/2014/main" id="{6229DAA6-FAA3-034E-A391-D5219A581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655763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2" name="Line 65">
            <a:extLst>
              <a:ext uri="{FF2B5EF4-FFF2-40B4-BE49-F238E27FC236}">
                <a16:creationId xmlns:a16="http://schemas.microsoft.com/office/drawing/2014/main" id="{BBB1FAB8-E26A-1F4E-9167-2B5B31532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7825" y="2846388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3" name="Text Box 66">
            <a:extLst>
              <a:ext uri="{FF2B5EF4-FFF2-40B4-BE49-F238E27FC236}">
                <a16:creationId xmlns:a16="http://schemas.microsoft.com/office/drawing/2014/main" id="{D9FD11A5-1AE0-8348-8B57-2DF97D009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1219200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 message</a:t>
            </a:r>
          </a:p>
        </p:txBody>
      </p:sp>
      <p:sp>
        <p:nvSpPr>
          <p:cNvPr id="19514" name="Text Box 67">
            <a:extLst>
              <a:ext uri="{FF2B5EF4-FFF2-40B4-BE49-F238E27FC236}">
                <a16:creationId xmlns:a16="http://schemas.microsoft.com/office/drawing/2014/main" id="{FC140054-2C91-8B45-92D4-BC49FD28B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424113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segment</a:t>
            </a:r>
          </a:p>
        </p:txBody>
      </p:sp>
      <p:sp>
        <p:nvSpPr>
          <p:cNvPr id="19515" name="Line 68">
            <a:extLst>
              <a:ext uri="{FF2B5EF4-FFF2-40B4-BE49-F238E27FC236}">
                <a16:creationId xmlns:a16="http://schemas.microsoft.com/office/drawing/2014/main" id="{B8D9ECBE-A208-AF4F-AF71-9096499D1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0838" y="4051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6" name="Line 69">
            <a:extLst>
              <a:ext uri="{FF2B5EF4-FFF2-40B4-BE49-F238E27FC236}">
                <a16:creationId xmlns:a16="http://schemas.microsoft.com/office/drawing/2014/main" id="{7C304975-3EEC-E049-9307-7F6874CDDF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275" y="4065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7" name="Line 70">
            <a:extLst>
              <a:ext uri="{FF2B5EF4-FFF2-40B4-BE49-F238E27FC236}">
                <a16:creationId xmlns:a16="http://schemas.microsoft.com/office/drawing/2014/main" id="{19AF29E8-B3D6-2543-B97E-33D8A78536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063" y="4051300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8" name="Text Box 71">
            <a:extLst>
              <a:ext uri="{FF2B5EF4-FFF2-40B4-BE49-F238E27FC236}">
                <a16:creationId xmlns:a16="http://schemas.microsoft.com/office/drawing/2014/main" id="{D3E3BB7D-23C7-A846-9BF9-10F1A5535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3697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packet</a:t>
            </a:r>
          </a:p>
        </p:txBody>
      </p:sp>
      <p:sp>
        <p:nvSpPr>
          <p:cNvPr id="19519" name="Text Box 72">
            <a:extLst>
              <a:ext uri="{FF2B5EF4-FFF2-40B4-BE49-F238E27FC236}">
                <a16:creationId xmlns:a16="http://schemas.microsoft.com/office/drawing/2014/main" id="{8AAF0160-E8FA-9244-9679-B2696928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5" y="3697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packet</a:t>
            </a:r>
          </a:p>
        </p:txBody>
      </p:sp>
      <p:sp>
        <p:nvSpPr>
          <p:cNvPr id="19520" name="Text Box 73">
            <a:extLst>
              <a:ext uri="{FF2B5EF4-FFF2-40B4-BE49-F238E27FC236}">
                <a16:creationId xmlns:a16="http://schemas.microsoft.com/office/drawing/2014/main" id="{F9A86B6E-B3D6-4348-B3F6-7463A5E0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3697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packet</a:t>
            </a:r>
          </a:p>
        </p:txBody>
      </p:sp>
      <p:sp>
        <p:nvSpPr>
          <p:cNvPr id="19521" name="TextBox 72">
            <a:extLst>
              <a:ext uri="{FF2B5EF4-FFF2-40B4-BE49-F238E27FC236}">
                <a16:creationId xmlns:a16="http://schemas.microsoft.com/office/drawing/2014/main" id="{8EF7C42F-2CFA-CF46-84D3-9EAD8D7AA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5981700"/>
            <a:ext cx="199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Ethernet frame</a:t>
            </a:r>
          </a:p>
        </p:txBody>
      </p:sp>
      <p:sp>
        <p:nvSpPr>
          <p:cNvPr id="19522" name="TextBox 73">
            <a:extLst>
              <a:ext uri="{FF2B5EF4-FFF2-40B4-BE49-F238E27FC236}">
                <a16:creationId xmlns:a16="http://schemas.microsoft.com/office/drawing/2014/main" id="{55ACBB96-F624-1448-B126-91DB5CE83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5981700"/>
            <a:ext cx="199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Ethernet frame</a:t>
            </a:r>
          </a:p>
        </p:txBody>
      </p:sp>
      <p:sp>
        <p:nvSpPr>
          <p:cNvPr id="19523" name="TextBox 74">
            <a:extLst>
              <a:ext uri="{FF2B5EF4-FFF2-40B4-BE49-F238E27FC236}">
                <a16:creationId xmlns:a16="http://schemas.microsoft.com/office/drawing/2014/main" id="{3CABC369-4BA0-9F45-96D8-7CFC81257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000750"/>
            <a:ext cx="183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SONET frame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9965B10-AFF2-1140-9BA6-21627DD6C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8610600" cy="1219200"/>
          </a:xfrm>
          <a:prstGeom prst="rect">
            <a:avLst/>
          </a:prstGeom>
          <a:noFill/>
          <a:ln w="47625">
            <a:solidFill>
              <a:srgbClr val="00D16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66F1DFD6-C6BE-EF48-98C1-A829B41A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Carrier Sense Multiple Access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AEDD513-9B3D-4844-847A-873A07F0B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Listen for other senders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Then transmit your data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Collisions can still occur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Propagation delay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Wasted transmission</a:t>
            </a:r>
          </a:p>
          <a:p>
            <a:pPr lvl="2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96976808-A41B-884A-A573-717F93B1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665681-224D-DE48-A2C0-47704EB0217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0965" name="Picture 3" descr="5">
            <a:extLst>
              <a:ext uri="{FF2B5EF4-FFF2-40B4-BE49-F238E27FC236}">
                <a16:creationId xmlns:a16="http://schemas.microsoft.com/office/drawing/2014/main" id="{9F8C8ECE-6CAA-3A41-8B1C-B27E2D878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219200"/>
            <a:ext cx="4287837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0C0991C-2C5F-D144-926B-F768898F7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CSMA/CD Collision Detection</a:t>
            </a:r>
          </a:p>
        </p:txBody>
      </p:sp>
      <p:sp>
        <p:nvSpPr>
          <p:cNvPr id="41987" name="Content Placeholder 4">
            <a:extLst>
              <a:ext uri="{FF2B5EF4-FFF2-40B4-BE49-F238E27FC236}">
                <a16:creationId xmlns:a16="http://schemas.microsoft.com/office/drawing/2014/main" id="{432BEF14-69A4-4F4F-AA04-4A3FA2F4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Detect collision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Abort transmission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Jam the link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Wait random time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Transmit again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Hard in wireless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Must receive data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while transmitting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2">
            <a:extLst>
              <a:ext uri="{FF2B5EF4-FFF2-40B4-BE49-F238E27FC236}">
                <a16:creationId xmlns:a16="http://schemas.microsoft.com/office/drawing/2014/main" id="{59F48E47-8CC6-2B4B-8354-5A7C3068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5205D9-85B9-134B-9B27-74B570CCA1A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" name="Picture 3" descr="5">
            <a:extLst>
              <a:ext uri="{FF2B5EF4-FFF2-40B4-BE49-F238E27FC236}">
                <a16:creationId xmlns:a16="http://schemas.microsoft.com/office/drawing/2014/main" id="{FFFE43B9-49F7-4944-A16F-AD453486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7" y="1219200"/>
            <a:ext cx="4291461" cy="374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2AF5EB3-482A-9B44-B1E5-AD41CB5B4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Comparing the Three Approaches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592A3C0-E282-9E45-9AA0-54F204A68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391400" cy="56388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Channel partitioning is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(a) Efficient/fair at high load, inefficient at low load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(b) Inefficient at high load, efficient/fair at low load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“Taking turns”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(a) Inefficient at high load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(b) Efficient at all loads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(c) Robust to failures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Random access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(a) Inefficient at low load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(b) Efficient at all load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(c) Robust to failures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3C4E630-07EA-DA48-BEF0-99BE742B4BAF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A9FC54E-B48C-3140-AE48-3A339C104450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8618D4-D523-5F4B-9B8C-8B46C13CC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Comparing the Three Approaches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61A3C76-18A6-1B4B-A755-8DF5D49DC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391400" cy="56388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Channel partitioning is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(a) Efficient/fair at high load, inefficient at low load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(b) Inefficient at high load, efficient/fair at low load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“Taking turns”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(a) Inefficient at high load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(b) Efficient at all loads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(c) Robust to failures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Random access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(a) Inefficient at low load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(b) Efficient at all load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(c) Robust to failures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16E7585C-FCCE-B742-8F49-FD3F53CAC947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91B6BD4-EE3C-8C4F-A499-3C13CED14709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>
            <a:extLst>
              <a:ext uri="{FF2B5EF4-FFF2-40B4-BE49-F238E27FC236}">
                <a16:creationId xmlns:a16="http://schemas.microsoft.com/office/drawing/2014/main" id="{55D7AAA2-7C76-C246-A7DD-3470BEAFD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Ethernet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5CC8D71-D861-A841-B223-B65AF36FB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6398A8E5-FE4C-7F48-A81C-02C688A6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A5130F-29E9-D54C-A747-F39B939796D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>
            <a:extLst>
              <a:ext uri="{FF2B5EF4-FFF2-40B4-BE49-F238E27FC236}">
                <a16:creationId xmlns:a16="http://schemas.microsoft.com/office/drawing/2014/main" id="{FCF63B32-CC5E-5649-986A-219D599CA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Ethernet</a:t>
            </a:r>
          </a:p>
        </p:txBody>
      </p:sp>
      <p:sp>
        <p:nvSpPr>
          <p:cNvPr id="49155" name="Rectangle 7">
            <a:extLst>
              <a:ext uri="{FF2B5EF4-FFF2-40B4-BE49-F238E27FC236}">
                <a16:creationId xmlns:a16="http://schemas.microsoft.com/office/drawing/2014/main" id="{E8BA13E2-0F2A-4444-8712-DBDD27B8B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Dominant wired LAN technology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First widely used LAN technology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Kept up with speed race: 10 Mbps – 40 Gbps </a:t>
            </a:r>
          </a:p>
        </p:txBody>
      </p:sp>
      <p:pic>
        <p:nvPicPr>
          <p:cNvPr id="49156" name="Picture 4" descr="551 metcalfe-enet">
            <a:extLst>
              <a:ext uri="{FF2B5EF4-FFF2-40B4-BE49-F238E27FC236}">
                <a16:creationId xmlns:a16="http://schemas.microsoft.com/office/drawing/2014/main" id="{D2098F0F-BECB-9149-9648-2759903A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3292475"/>
            <a:ext cx="55895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>
            <a:extLst>
              <a:ext uri="{FF2B5EF4-FFF2-40B4-BE49-F238E27FC236}">
                <a16:creationId xmlns:a16="http://schemas.microsoft.com/office/drawing/2014/main" id="{EC223321-35BD-A54A-BBD3-577BE77A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0" y="4322763"/>
            <a:ext cx="15303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00" b="0">
                <a:latin typeface="Comic Sans MS" panose="030F0902030302020204" pitchFamily="66" charset="0"/>
              </a:rPr>
              <a:t>Metcalfe’s </a:t>
            </a:r>
          </a:p>
          <a:p>
            <a:r>
              <a:rPr lang="en-US" altLang="en-US" sz="2100" b="0">
                <a:latin typeface="Comic Sans MS" panose="030F0902030302020204" pitchFamily="66" charset="0"/>
              </a:rPr>
              <a:t>Ethernet</a:t>
            </a:r>
          </a:p>
          <a:p>
            <a:r>
              <a:rPr lang="en-US" altLang="en-US" sz="2100" b="0">
                <a:latin typeface="Comic Sans MS" panose="030F0902030302020204" pitchFamily="66" charset="0"/>
              </a:rPr>
              <a:t>sketch</a:t>
            </a:r>
          </a:p>
        </p:txBody>
      </p:sp>
      <p:sp>
        <p:nvSpPr>
          <p:cNvPr id="49158" name="Slide Number Placeholder 3">
            <a:extLst>
              <a:ext uri="{FF2B5EF4-FFF2-40B4-BE49-F238E27FC236}">
                <a16:creationId xmlns:a16="http://schemas.microsoft.com/office/drawing/2014/main" id="{F9D463C2-2962-1842-83F4-FDC15FBCB429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536DFF8-90F9-7A44-A29C-58D3A1401DFB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8D0A83F-0108-0746-872C-CCA768FE3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Ethernet Uses CSMA/CD</a:t>
            </a:r>
          </a:p>
        </p:txBody>
      </p:sp>
      <p:sp>
        <p:nvSpPr>
          <p:cNvPr id="1251331" name="Rectangle 3">
            <a:extLst>
              <a:ext uri="{FF2B5EF4-FFF2-40B4-BE49-F238E27FC236}">
                <a16:creationId xmlns:a16="http://schemas.microsoft.com/office/drawing/2014/main" id="{B320737F-77DA-514D-BE7A-B7D68E54D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91440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Carrier Sense: wait for link to be idle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Channel idle: start transmitting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Channel busy: wait until idle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Collision Detection: listen while transmitting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 collision: transmission is complete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Collision: abort transmission, and send jam signal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Random Access: exponential back-off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After collision, wait random time before trying again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After m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collision, choose K randomly from {0, …, 2</a:t>
            </a:r>
            <a:r>
              <a:rPr lang="en-US" altLang="en-US" baseline="30000">
                <a:ea typeface="ＭＳ Ｐゴシック" panose="020B0600070205080204" pitchFamily="34" charset="-128"/>
              </a:rPr>
              <a:t>m</a:t>
            </a:r>
            <a:r>
              <a:rPr lang="en-US" altLang="en-US">
                <a:ea typeface="ＭＳ Ｐゴシック" panose="020B0600070205080204" pitchFamily="34" charset="-128"/>
              </a:rPr>
              <a:t>-1}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 and wait for K*512 bit times before trying again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F9ECABBF-D55B-1B4F-A046-F4987466B8C3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296B531-EE99-154C-A3D0-85AC5A99F1EB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239382A-C8AA-2541-920A-DCD708C73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Limitations on Ethernet Length</a:t>
            </a:r>
          </a:p>
        </p:txBody>
      </p:sp>
      <p:sp>
        <p:nvSpPr>
          <p:cNvPr id="1260547" name="Rectangle 3">
            <a:extLst>
              <a:ext uri="{FF2B5EF4-FFF2-40B4-BE49-F238E27FC236}">
                <a16:creationId xmlns:a16="http://schemas.microsoft.com/office/drawing/2014/main" id="{9156978E-82B7-2343-81AA-19DB08ACE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743200"/>
            <a:ext cx="8534400" cy="34591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Latency depends on physical length of link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Time to propagate a packet from one end to other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Suppose A sends a packet at time 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And B sees an idle line at a time just before t+d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… so B happily starts transmitting a packet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B detects a collision, and sends jamming signal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But A doesn’t see collision till t+2d</a:t>
            </a:r>
          </a:p>
        </p:txBody>
      </p:sp>
      <p:pic>
        <p:nvPicPr>
          <p:cNvPr id="53252" name="Picture 4" descr="j0195384">
            <a:extLst>
              <a:ext uri="{FF2B5EF4-FFF2-40B4-BE49-F238E27FC236}">
                <a16:creationId xmlns:a16="http://schemas.microsoft.com/office/drawing/2014/main" id="{A2E184A8-AB48-CF44-9CBF-38B5C32E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j0292020">
            <a:extLst>
              <a:ext uri="{FF2B5EF4-FFF2-40B4-BE49-F238E27FC236}">
                <a16:creationId xmlns:a16="http://schemas.microsoft.com/office/drawing/2014/main" id="{67021B2D-5CE0-BF4F-B590-F12CB1CE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87444BB0-0DC0-234F-B0EC-25749562E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3255" name="Group 7">
            <a:extLst>
              <a:ext uri="{FF2B5EF4-FFF2-40B4-BE49-F238E27FC236}">
                <a16:creationId xmlns:a16="http://schemas.microsoft.com/office/drawing/2014/main" id="{5D8F5A36-3592-254B-A2EC-1A01C5409F05}"/>
              </a:ext>
            </a:extLst>
          </p:cNvPr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53263" name="Rectangle 8">
              <a:extLst>
                <a:ext uri="{FF2B5EF4-FFF2-40B4-BE49-F238E27FC236}">
                  <a16:creationId xmlns:a16="http://schemas.microsoft.com/office/drawing/2014/main" id="{3C9F94A8-8668-764E-921D-120D6C6B0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4" name="Rectangle 9">
              <a:extLst>
                <a:ext uri="{FF2B5EF4-FFF2-40B4-BE49-F238E27FC236}">
                  <a16:creationId xmlns:a16="http://schemas.microsoft.com/office/drawing/2014/main" id="{8B517731-3ED2-DE48-87D1-52E9B65E2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3256" name="Group 10">
            <a:extLst>
              <a:ext uri="{FF2B5EF4-FFF2-40B4-BE49-F238E27FC236}">
                <a16:creationId xmlns:a16="http://schemas.microsoft.com/office/drawing/2014/main" id="{F412161B-B0AE-2A4B-9EEC-50F15E912C81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53261" name="Rectangle 11">
              <a:extLst>
                <a:ext uri="{FF2B5EF4-FFF2-40B4-BE49-F238E27FC236}">
                  <a16:creationId xmlns:a16="http://schemas.microsoft.com/office/drawing/2014/main" id="{CC8D1FBB-8CAE-8945-BCAC-F0ACD815F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262" name="Rectangle 12">
              <a:extLst>
                <a:ext uri="{FF2B5EF4-FFF2-40B4-BE49-F238E27FC236}">
                  <a16:creationId xmlns:a16="http://schemas.microsoft.com/office/drawing/2014/main" id="{0338FA80-0514-D746-B54C-6968302C5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3257" name="Text Box 13">
            <a:extLst>
              <a:ext uri="{FF2B5EF4-FFF2-40B4-BE49-F238E27FC236}">
                <a16:creationId xmlns:a16="http://schemas.microsoft.com/office/drawing/2014/main" id="{B14E9132-545B-234A-B8A8-8454916F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1547813"/>
            <a:ext cx="1279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latency d</a:t>
            </a:r>
          </a:p>
        </p:txBody>
      </p:sp>
      <p:sp>
        <p:nvSpPr>
          <p:cNvPr id="53258" name="Text Box 14">
            <a:extLst>
              <a:ext uri="{FF2B5EF4-FFF2-40B4-BE49-F238E27FC236}">
                <a16:creationId xmlns:a16="http://schemas.microsoft.com/office/drawing/2014/main" id="{060EED09-A388-0D4E-9D87-B632A0FB5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2652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53259" name="Text Box 15">
            <a:extLst>
              <a:ext uri="{FF2B5EF4-FFF2-40B4-BE49-F238E27FC236}">
                <a16:creationId xmlns:a16="http://schemas.microsoft.com/office/drawing/2014/main" id="{01FC1FAC-1DA1-EE47-A923-AFDB9536B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1201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53260" name="Slide Number Placeholder 3">
            <a:extLst>
              <a:ext uri="{FF2B5EF4-FFF2-40B4-BE49-F238E27FC236}">
                <a16:creationId xmlns:a16="http://schemas.microsoft.com/office/drawing/2014/main" id="{03169065-986F-074A-A142-B81FBA82B019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E509805-D250-D44C-B7EC-B55624E84EB1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B5F6133-1C21-DF48-AA0C-5F67DEF50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Limitations on Ethernet Length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FB65AEE-2005-7742-BBAE-8AE969AC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8534400" cy="30781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needs to wait for time 2d to detect collision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So, A should keep transmitting during this period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… and keep an eye out for a possible collision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Imposes restrictions on Ethernet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Maximum length of the wire: 2500 meters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Minimum length of the packet: 512 bits (64 bytes)</a:t>
            </a:r>
          </a:p>
        </p:txBody>
      </p:sp>
      <p:pic>
        <p:nvPicPr>
          <p:cNvPr id="55300" name="Picture 4" descr="j0195384">
            <a:extLst>
              <a:ext uri="{FF2B5EF4-FFF2-40B4-BE49-F238E27FC236}">
                <a16:creationId xmlns:a16="http://schemas.microsoft.com/office/drawing/2014/main" id="{3446C8E1-1913-924D-BBDB-F34B491B4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431925"/>
            <a:ext cx="131603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j0292020">
            <a:extLst>
              <a:ext uri="{FF2B5EF4-FFF2-40B4-BE49-F238E27FC236}">
                <a16:creationId xmlns:a16="http://schemas.microsoft.com/office/drawing/2014/main" id="{AB6D1301-0029-074C-A1B8-1D271F04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316038"/>
            <a:ext cx="1549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>
            <a:extLst>
              <a:ext uri="{FF2B5EF4-FFF2-40B4-BE49-F238E27FC236}">
                <a16:creationId xmlns:a16="http://schemas.microsoft.com/office/drawing/2014/main" id="{9D56AC39-BB22-F241-93BB-F2859B46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1970088"/>
            <a:ext cx="5568950" cy="1920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5303" name="Group 7">
            <a:extLst>
              <a:ext uri="{FF2B5EF4-FFF2-40B4-BE49-F238E27FC236}">
                <a16:creationId xmlns:a16="http://schemas.microsoft.com/office/drawing/2014/main" id="{38B60E68-9800-D348-A3F1-548BEE848B38}"/>
              </a:ext>
            </a:extLst>
          </p:cNvPr>
          <p:cNvGrpSpPr>
            <a:grpSpLocks/>
          </p:cNvGrpSpPr>
          <p:nvPr/>
        </p:nvGrpSpPr>
        <p:grpSpPr bwMode="auto">
          <a:xfrm>
            <a:off x="2306638" y="1470025"/>
            <a:ext cx="327025" cy="457200"/>
            <a:chOff x="4505" y="1615"/>
            <a:chExt cx="206" cy="288"/>
          </a:xfrm>
        </p:grpSpPr>
        <p:sp>
          <p:nvSpPr>
            <p:cNvPr id="55311" name="Rectangle 8">
              <a:extLst>
                <a:ext uri="{FF2B5EF4-FFF2-40B4-BE49-F238E27FC236}">
                  <a16:creationId xmlns:a16="http://schemas.microsoft.com/office/drawing/2014/main" id="{E0AF8126-A568-304F-98E9-D92564E5C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12" name="Rectangle 9">
              <a:extLst>
                <a:ext uri="{FF2B5EF4-FFF2-40B4-BE49-F238E27FC236}">
                  <a16:creationId xmlns:a16="http://schemas.microsoft.com/office/drawing/2014/main" id="{B0B1CD29-069E-7740-A91A-904A3D6EE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5304" name="Group 10">
            <a:extLst>
              <a:ext uri="{FF2B5EF4-FFF2-40B4-BE49-F238E27FC236}">
                <a16:creationId xmlns:a16="http://schemas.microsoft.com/office/drawing/2014/main" id="{20699A4C-4B59-144F-8B20-E085AF1D8F44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2238375"/>
            <a:ext cx="327025" cy="457200"/>
            <a:chOff x="4505" y="1615"/>
            <a:chExt cx="206" cy="288"/>
          </a:xfrm>
        </p:grpSpPr>
        <p:sp>
          <p:nvSpPr>
            <p:cNvPr id="55309" name="Rectangle 11">
              <a:extLst>
                <a:ext uri="{FF2B5EF4-FFF2-40B4-BE49-F238E27FC236}">
                  <a16:creationId xmlns:a16="http://schemas.microsoft.com/office/drawing/2014/main" id="{60D9D747-E1A5-3349-B026-EDE90E844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10" name="Rectangle 12">
              <a:extLst>
                <a:ext uri="{FF2B5EF4-FFF2-40B4-BE49-F238E27FC236}">
                  <a16:creationId xmlns:a16="http://schemas.microsoft.com/office/drawing/2014/main" id="{B18C2300-7A22-4349-8443-25E696BB7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5305" name="Text Box 13">
            <a:extLst>
              <a:ext uri="{FF2B5EF4-FFF2-40B4-BE49-F238E27FC236}">
                <a16:creationId xmlns:a16="http://schemas.microsoft.com/office/drawing/2014/main" id="{710FC266-8097-0045-B8B7-9C9400AB4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1547813"/>
            <a:ext cx="1279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latency d</a:t>
            </a:r>
          </a:p>
        </p:txBody>
      </p:sp>
      <p:sp>
        <p:nvSpPr>
          <p:cNvPr id="55306" name="Text Box 14">
            <a:extLst>
              <a:ext uri="{FF2B5EF4-FFF2-40B4-BE49-F238E27FC236}">
                <a16:creationId xmlns:a16="http://schemas.microsoft.com/office/drawing/2014/main" id="{E30AECF1-C255-7148-BB33-264091AD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2652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55307" name="Text Box 15">
            <a:extLst>
              <a:ext uri="{FF2B5EF4-FFF2-40B4-BE49-F238E27FC236}">
                <a16:creationId xmlns:a16="http://schemas.microsoft.com/office/drawing/2014/main" id="{DC29BE9D-4191-B047-A288-2FEAE8D95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120173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55308" name="Slide Number Placeholder 3">
            <a:extLst>
              <a:ext uri="{FF2B5EF4-FFF2-40B4-BE49-F238E27FC236}">
                <a16:creationId xmlns:a16="http://schemas.microsoft.com/office/drawing/2014/main" id="{79B7E285-E775-5142-9536-87EC745F8DAD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919B52E-39B2-814A-A811-E757545F81EE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>
            <a:extLst>
              <a:ext uri="{FF2B5EF4-FFF2-40B4-BE49-F238E27FC236}">
                <a16:creationId xmlns:a16="http://schemas.microsoft.com/office/drawing/2014/main" id="{770B1BB5-5E65-6B49-A310-DBB77A453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Ethernet Frame Structure</a:t>
            </a:r>
          </a:p>
        </p:txBody>
      </p:sp>
      <p:sp>
        <p:nvSpPr>
          <p:cNvPr id="57347" name="Rectangle 6">
            <a:extLst>
              <a:ext uri="{FF2B5EF4-FFF2-40B4-BE49-F238E27FC236}">
                <a16:creationId xmlns:a16="http://schemas.microsoft.com/office/drawing/2014/main" id="{44175373-70E7-7C48-A43A-A2C38F0DD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Sending adapter encapsulates packet in frame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Preamble: synchronization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Seven bytes with pattern 10101010, followed by one byte with pattern 10101011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Used to synchronize receiver, sender clock rates</a:t>
            </a:r>
          </a:p>
        </p:txBody>
      </p:sp>
      <p:pic>
        <p:nvPicPr>
          <p:cNvPr id="57348" name="Picture 7" descr="552 Ethernet frame">
            <a:extLst>
              <a:ext uri="{FF2B5EF4-FFF2-40B4-BE49-F238E27FC236}">
                <a16:creationId xmlns:a16="http://schemas.microsoft.com/office/drawing/2014/main" id="{6C14C805-55AE-CD4E-97FD-5DF15F4D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238375"/>
            <a:ext cx="75580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Slide Number Placeholder 3">
            <a:extLst>
              <a:ext uri="{FF2B5EF4-FFF2-40B4-BE49-F238E27FC236}">
                <a16:creationId xmlns:a16="http://schemas.microsoft.com/office/drawing/2014/main" id="{19C10411-37BA-8942-B934-DC176B45C4F2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F925168-A5B0-524A-9A40-BEFDF0EA0A33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>
            <a:extLst>
              <a:ext uri="{FF2B5EF4-FFF2-40B4-BE49-F238E27FC236}">
                <a16:creationId xmlns:a16="http://schemas.microsoft.com/office/drawing/2014/main" id="{A0F761DB-4D00-D04C-B5D5-431B7FC64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 = Medium + Adapters</a:t>
            </a:r>
          </a:p>
        </p:txBody>
      </p:sp>
      <p:sp>
        <p:nvSpPr>
          <p:cNvPr id="21508" name="Slide Number Placeholder 2">
            <a:extLst>
              <a:ext uri="{FF2B5EF4-FFF2-40B4-BE49-F238E27FC236}">
                <a16:creationId xmlns:a16="http://schemas.microsoft.com/office/drawing/2014/main" id="{F34CB165-6FEA-0B47-9C48-7EF2E73D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5150A1-7ACA-2946-A39A-619D1DF5B32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9E45967-B256-6C44-92F8-47B39FF65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Ethernet Frame Structure</a:t>
            </a:r>
          </a:p>
        </p:txBody>
      </p:sp>
      <p:sp>
        <p:nvSpPr>
          <p:cNvPr id="1263619" name="Rectangle 3">
            <a:extLst>
              <a:ext uri="{FF2B5EF4-FFF2-40B4-BE49-F238E27FC236}">
                <a16:creationId xmlns:a16="http://schemas.microsoft.com/office/drawing/2014/main" id="{2A5515A0-7DEE-DF48-9321-27727B454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36638"/>
            <a:ext cx="91440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Addresses: source and destination MAC addresses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Adaptor passes frame to network-level protocol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If destination is local MAC address or broadcast address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Otherwise, adapter discards frame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Type: indicates the higher layer protocol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Usually IP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But also Novell IPX, AppleTalk, …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CRC: cyclic redundancy check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Checked at receiver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error is detected, the frame is simply dropped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9396" name="Picture 4" descr="552 Ethernet frame">
            <a:extLst>
              <a:ext uri="{FF2B5EF4-FFF2-40B4-BE49-F238E27FC236}">
                <a16:creationId xmlns:a16="http://schemas.microsoft.com/office/drawing/2014/main" id="{9EEBFB9D-4FDA-B048-A00F-E73C0D36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5559425"/>
            <a:ext cx="75580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Slide Number Placeholder 3">
            <a:extLst>
              <a:ext uri="{FF2B5EF4-FFF2-40B4-BE49-F238E27FC236}">
                <a16:creationId xmlns:a16="http://schemas.microsoft.com/office/drawing/2014/main" id="{65355963-753D-7F4D-BBDE-52C8EEAE186F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57125F4-3FF6-D340-8248-A7627B780895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>
            <a:extLst>
              <a:ext uri="{FF2B5EF4-FFF2-40B4-BE49-F238E27FC236}">
                <a16:creationId xmlns:a16="http://schemas.microsoft.com/office/drawing/2014/main" id="{45B9AA4C-2384-F14E-8DF5-62D31B78C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Unreliable, Connectionless Service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0AA585C9-5130-E442-BDB2-7F69D2FDF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Connectionless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No handshaking between send and receive adapter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Unreliable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Receiving adapter doesn’t send ACKs or NACKs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Packets passed to network layer can have gaps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Gaps can be filled by transport protocol (e.g., TCP)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Otherwise, the application will see the gaps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42369D4-A976-054D-8463-56DB604ADE2A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CCB1490-C2F4-B040-8D47-0448649249E5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5">
            <a:extLst>
              <a:ext uri="{FF2B5EF4-FFF2-40B4-BE49-F238E27FC236}">
                <a16:creationId xmlns:a16="http://schemas.microsoft.com/office/drawing/2014/main" id="{815569FE-2D3B-C842-8B1D-46F6921E8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4619625"/>
            <a:ext cx="1074738" cy="7302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7" name="Rectangle 24">
            <a:extLst>
              <a:ext uri="{FF2B5EF4-FFF2-40B4-BE49-F238E27FC236}">
                <a16:creationId xmlns:a16="http://schemas.microsoft.com/office/drawing/2014/main" id="{A7D2752D-5A80-0347-AEAC-C37356FE4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4619625"/>
            <a:ext cx="1074737" cy="7302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8" name="Rectangle 23">
            <a:extLst>
              <a:ext uri="{FF2B5EF4-FFF2-40B4-BE49-F238E27FC236}">
                <a16:creationId xmlns:a16="http://schemas.microsoft.com/office/drawing/2014/main" id="{819FA827-DFD4-7E47-9FC9-59CD84CA6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438" y="4619625"/>
            <a:ext cx="1074737" cy="7302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9" name="Rectangle 19">
            <a:extLst>
              <a:ext uri="{FF2B5EF4-FFF2-40B4-BE49-F238E27FC236}">
                <a16:creationId xmlns:a16="http://schemas.microsoft.com/office/drawing/2014/main" id="{4B60191D-1E70-BD46-8EB7-4E3B92B1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619625"/>
            <a:ext cx="1074738" cy="7302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0" name="Rectangle 2">
            <a:extLst>
              <a:ext uri="{FF2B5EF4-FFF2-40B4-BE49-F238E27FC236}">
                <a16:creationId xmlns:a16="http://schemas.microsoft.com/office/drawing/2014/main" id="{AA683F81-FC10-A64A-9E9B-4B4ADD303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Summary: Multiple Layers</a:t>
            </a:r>
          </a:p>
        </p:txBody>
      </p:sp>
      <p:sp>
        <p:nvSpPr>
          <p:cNvPr id="82951" name="Rectangle 3">
            <a:extLst>
              <a:ext uri="{FF2B5EF4-FFF2-40B4-BE49-F238E27FC236}">
                <a16:creationId xmlns:a16="http://schemas.microsoft.com/office/drawing/2014/main" id="{CD166E9C-5925-2D40-B0AD-1EB8ED09A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0939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Different devices switch different things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Network layer: packets (routers)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Link layer: frames (bridges and switches)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Physical layer: electrical signals (repeaters and hubs)</a:t>
            </a:r>
          </a:p>
        </p:txBody>
      </p:sp>
      <p:sp>
        <p:nvSpPr>
          <p:cNvPr id="82952" name="Rectangle 4">
            <a:extLst>
              <a:ext uri="{FF2B5EF4-FFF2-40B4-BE49-F238E27FC236}">
                <a16:creationId xmlns:a16="http://schemas.microsoft.com/office/drawing/2014/main" id="{D44C5C30-BFC6-EE44-BAF3-3EC40D6CA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3581400"/>
            <a:ext cx="2881313" cy="6143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3" name="Rectangle 5">
            <a:extLst>
              <a:ext uri="{FF2B5EF4-FFF2-40B4-BE49-F238E27FC236}">
                <a16:creationId xmlns:a16="http://schemas.microsoft.com/office/drawing/2014/main" id="{50AC60E9-4801-9940-9C42-1234BF63D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4195763"/>
            <a:ext cx="2881313" cy="61436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4" name="Rectangle 6">
            <a:extLst>
              <a:ext uri="{FF2B5EF4-FFF2-40B4-BE49-F238E27FC236}">
                <a16:creationId xmlns:a16="http://schemas.microsoft.com/office/drawing/2014/main" id="{B9781AB0-EC28-9945-B0D1-A8F260D6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4811713"/>
            <a:ext cx="2881313" cy="61436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5" name="Rectangle 7">
            <a:extLst>
              <a:ext uri="{FF2B5EF4-FFF2-40B4-BE49-F238E27FC236}">
                <a16:creationId xmlns:a16="http://schemas.microsoft.com/office/drawing/2014/main" id="{CFF181E1-C349-2F48-97AD-5C5EFA4FD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5426075"/>
            <a:ext cx="2881313" cy="614363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6" name="Rectangle 8">
            <a:extLst>
              <a:ext uri="{FF2B5EF4-FFF2-40B4-BE49-F238E27FC236}">
                <a16:creationId xmlns:a16="http://schemas.microsoft.com/office/drawing/2014/main" id="{D016C35B-169B-7B4D-AC3C-215EB86E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6040438"/>
            <a:ext cx="2881313" cy="614362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7" name="Text Box 9">
            <a:extLst>
              <a:ext uri="{FF2B5EF4-FFF2-40B4-BE49-F238E27FC236}">
                <a16:creationId xmlns:a16="http://schemas.microsoft.com/office/drawing/2014/main" id="{D4A3502A-D37F-7942-825C-5CE3DA697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3659188"/>
            <a:ext cx="187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2958" name="Text Box 10">
            <a:extLst>
              <a:ext uri="{FF2B5EF4-FFF2-40B4-BE49-F238E27FC236}">
                <a16:creationId xmlns:a16="http://schemas.microsoft.com/office/drawing/2014/main" id="{145B1D7A-2075-9143-8878-25BF6B6C7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4298950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82959" name="Text Box 11">
            <a:extLst>
              <a:ext uri="{FF2B5EF4-FFF2-40B4-BE49-F238E27FC236}">
                <a16:creationId xmlns:a16="http://schemas.microsoft.com/office/drawing/2014/main" id="{7DE8FE13-4EB9-D340-BE5D-86FD5B4B1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4875213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Router</a:t>
            </a:r>
          </a:p>
        </p:txBody>
      </p:sp>
      <p:sp>
        <p:nvSpPr>
          <p:cNvPr id="82960" name="Text Box 12">
            <a:extLst>
              <a:ext uri="{FF2B5EF4-FFF2-40B4-BE49-F238E27FC236}">
                <a16:creationId xmlns:a16="http://schemas.microsoft.com/office/drawing/2014/main" id="{B9F2FA02-7897-484E-B056-A9B6B319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5489575"/>
            <a:ext cx="199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 Bridge, switch</a:t>
            </a:r>
          </a:p>
        </p:txBody>
      </p:sp>
      <p:sp>
        <p:nvSpPr>
          <p:cNvPr id="82961" name="Text Box 13">
            <a:extLst>
              <a:ext uri="{FF2B5EF4-FFF2-40B4-BE49-F238E27FC236}">
                <a16:creationId xmlns:a16="http://schemas.microsoft.com/office/drawing/2014/main" id="{7A43BF06-86D6-DF4A-8D1B-D82ECC5D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156325"/>
            <a:ext cx="187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Repeater, hub</a:t>
            </a:r>
          </a:p>
        </p:txBody>
      </p:sp>
      <p:sp>
        <p:nvSpPr>
          <p:cNvPr id="82962" name="Text Box 14">
            <a:extLst>
              <a:ext uri="{FF2B5EF4-FFF2-40B4-BE49-F238E27FC236}">
                <a16:creationId xmlns:a16="http://schemas.microsoft.com/office/drawing/2014/main" id="{EE867086-0FE3-1446-AEA1-0905BE31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4664075"/>
            <a:ext cx="101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/>
              <a:t>Frame</a:t>
            </a:r>
            <a:br>
              <a:rPr lang="en-US" altLang="en-US"/>
            </a:br>
            <a:r>
              <a:rPr lang="en-US" altLang="en-US"/>
              <a:t>header</a:t>
            </a:r>
          </a:p>
        </p:txBody>
      </p:sp>
      <p:sp>
        <p:nvSpPr>
          <p:cNvPr id="82963" name="Text Box 15">
            <a:extLst>
              <a:ext uri="{FF2B5EF4-FFF2-40B4-BE49-F238E27FC236}">
                <a16:creationId xmlns:a16="http://schemas.microsoft.com/office/drawing/2014/main" id="{642B760D-C07E-4240-A53F-B49DC6ABE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4664075"/>
            <a:ext cx="1017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/>
              <a:t>Packet</a:t>
            </a:r>
            <a:br>
              <a:rPr lang="en-US" altLang="en-US"/>
            </a:br>
            <a:r>
              <a:rPr lang="en-US" altLang="en-US"/>
              <a:t>header</a:t>
            </a:r>
          </a:p>
        </p:txBody>
      </p:sp>
      <p:sp>
        <p:nvSpPr>
          <p:cNvPr id="82964" name="Text Box 16">
            <a:extLst>
              <a:ext uri="{FF2B5EF4-FFF2-40B4-BE49-F238E27FC236}">
                <a16:creationId xmlns:a16="http://schemas.microsoft.com/office/drawing/2014/main" id="{CE5EAA1E-3E34-E749-A874-C45BF47E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64075"/>
            <a:ext cx="101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/>
              <a:t>TCP</a:t>
            </a:r>
            <a:br>
              <a:rPr lang="en-US" altLang="en-US"/>
            </a:br>
            <a:r>
              <a:rPr lang="en-US" altLang="en-US"/>
              <a:t>header</a:t>
            </a:r>
          </a:p>
        </p:txBody>
      </p:sp>
      <p:sp>
        <p:nvSpPr>
          <p:cNvPr id="82965" name="Text Box 17">
            <a:extLst>
              <a:ext uri="{FF2B5EF4-FFF2-40B4-BE49-F238E27FC236}">
                <a16:creationId xmlns:a16="http://schemas.microsoft.com/office/drawing/2014/main" id="{98536EA1-59CE-994C-97BB-F46D62A32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338" y="4664075"/>
            <a:ext cx="749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/>
              <a:t>User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data</a:t>
            </a:r>
          </a:p>
        </p:txBody>
      </p:sp>
      <p:sp>
        <p:nvSpPr>
          <p:cNvPr id="82966" name="Rectangle 26">
            <a:extLst>
              <a:ext uri="{FF2B5EF4-FFF2-40B4-BE49-F238E27FC236}">
                <a16:creationId xmlns:a16="http://schemas.microsoft.com/office/drawing/2014/main" id="{824BE680-19E6-6048-B803-57CE27E7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619625"/>
            <a:ext cx="4186238" cy="730250"/>
          </a:xfrm>
          <a:prstGeom prst="rect">
            <a:avLst/>
          </a:prstGeom>
          <a:noFill/>
          <a:ln w="508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7" name="Slide Number Placeholder 3">
            <a:extLst>
              <a:ext uri="{FF2B5EF4-FFF2-40B4-BE49-F238E27FC236}">
                <a16:creationId xmlns:a16="http://schemas.microsoft.com/office/drawing/2014/main" id="{25870425-C4D4-3345-9C75-85C5C67B595A}"/>
              </a:ext>
            </a:extLst>
          </p:cNvPr>
          <p:cNvSpPr txBox="1">
            <a:spLocks/>
          </p:cNvSpPr>
          <p:nvPr/>
        </p:nvSpPr>
        <p:spPr bwMode="auto">
          <a:xfrm>
            <a:off x="68580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B396067-7BC1-5041-B12F-F6312742D044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61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0A6106CA-B32B-3341-8F9C-1A776F93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CC8F26A8-EB46-4F45-8657-5928D496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Links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Connect two or more network adapters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each with a unique address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… over a shared communication medium</a:t>
            </a:r>
          </a:p>
          <a:p>
            <a:pPr lvl="1">
              <a:spcAft>
                <a:spcPts val="600"/>
              </a:spcAf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Coming next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Network layer (IP)</a:t>
            </a: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919422FB-3F39-AF45-8C4C-C1954B58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353B40-EE93-F940-866B-D7A794C66B3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06A7138-436C-E543-BECC-4E8EE2E1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a Link?</a:t>
            </a:r>
          </a:p>
        </p:txBody>
      </p:sp>
      <p:sp>
        <p:nvSpPr>
          <p:cNvPr id="20483" name="Slide Number Placeholder 2">
            <a:extLst>
              <a:ext uri="{FF2B5EF4-FFF2-40B4-BE49-F238E27FC236}">
                <a16:creationId xmlns:a16="http://schemas.microsoft.com/office/drawing/2014/main" id="{F28E8D78-1E45-2E4F-8120-31A73E02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D4E454-AE92-B541-86EE-7ECC5F89A2C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4" name="Picture 2" descr="fibers2">
            <a:extLst>
              <a:ext uri="{FF2B5EF4-FFF2-40B4-BE49-F238E27FC236}">
                <a16:creationId xmlns:a16="http://schemas.microsoft.com/office/drawing/2014/main" id="{2E65ED92-B1CF-C04B-ABBF-0CE1B9B3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4225"/>
            <a:ext cx="207168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oaxial">
            <a:extLst>
              <a:ext uri="{FF2B5EF4-FFF2-40B4-BE49-F238E27FC236}">
                <a16:creationId xmlns:a16="http://schemas.microsoft.com/office/drawing/2014/main" id="{50F5D25D-EE32-4A46-A718-C4E82A9B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1663"/>
            <a:ext cx="10652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8">
            <a:extLst>
              <a:ext uri="{FF2B5EF4-FFF2-40B4-BE49-F238E27FC236}">
                <a16:creationId xmlns:a16="http://schemas.microsoft.com/office/drawing/2014/main" id="{80886F6C-F865-B140-BF51-E150A3CD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295400"/>
            <a:ext cx="435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Communication Medium</a:t>
            </a:r>
          </a:p>
        </p:txBody>
      </p:sp>
      <p:sp>
        <p:nvSpPr>
          <p:cNvPr id="20487" name="TextBox 10">
            <a:extLst>
              <a:ext uri="{FF2B5EF4-FFF2-40B4-BE49-F238E27FC236}">
                <a16:creationId xmlns:a16="http://schemas.microsoft.com/office/drawing/2014/main" id="{303C2B50-76AE-EE47-85DE-7D5B2A99F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8" y="1295400"/>
            <a:ext cx="304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Network Adapter</a:t>
            </a:r>
          </a:p>
        </p:txBody>
      </p:sp>
      <p:pic>
        <p:nvPicPr>
          <p:cNvPr id="14" name="Picture 4" descr="180px-Homing_pigeon">
            <a:extLst>
              <a:ext uri="{FF2B5EF4-FFF2-40B4-BE49-F238E27FC236}">
                <a16:creationId xmlns:a16="http://schemas.microsoft.com/office/drawing/2014/main" id="{5BC408C3-C683-0047-AC81-8F6C57DA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223996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>
            <a:extLst>
              <a:ext uri="{FF2B5EF4-FFF2-40B4-BE49-F238E27FC236}">
                <a16:creationId xmlns:a16="http://schemas.microsoft.com/office/drawing/2014/main" id="{08A460B1-EA77-A342-BC03-ADA3A9721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>
            <a:extLst>
              <a:ext uri="{FF2B5EF4-FFF2-40B4-BE49-F238E27FC236}">
                <a16:creationId xmlns:a16="http://schemas.microsoft.com/office/drawing/2014/main" id="{ED709A95-8773-534E-9216-9CDDDCFBF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97400"/>
            <a:ext cx="2209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5">
            <a:extLst>
              <a:ext uri="{FF2B5EF4-FFF2-40B4-BE49-F238E27FC236}">
                <a16:creationId xmlns:a16="http://schemas.microsoft.com/office/drawing/2014/main" id="{35F952C3-48FF-044B-B912-8A12502D0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19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6" descr="thumb220x174-images683805">
            <a:hlinkClick r:id="rId8"/>
            <a:extLst>
              <a:ext uri="{FF2B5EF4-FFF2-40B4-BE49-F238E27FC236}">
                <a16:creationId xmlns:a16="http://schemas.microsoft.com/office/drawing/2014/main" id="{674A5D73-6599-B44E-A5F1-A4280A732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32138"/>
            <a:ext cx="22066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nic1000">
            <a:extLst>
              <a:ext uri="{FF2B5EF4-FFF2-40B4-BE49-F238E27FC236}">
                <a16:creationId xmlns:a16="http://schemas.microsoft.com/office/drawing/2014/main" id="{233C9690-7E8F-D04C-98BA-F55A76B6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17510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6" grpId="0"/>
      <p:bldP spid="204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E3CB5C5-92D1-394D-ABB4-AAE2C4FB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Broadcast Links: Shared Media</a:t>
            </a:r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4CC01DCC-67EE-3D41-A65D-C04E911A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92D1FD-01A1-A04A-B66A-64FF4CB80B6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3556" name="Picture 4" descr="5">
            <a:extLst>
              <a:ext uri="{FF2B5EF4-FFF2-40B4-BE49-F238E27FC236}">
                <a16:creationId xmlns:a16="http://schemas.microsoft.com/office/drawing/2014/main" id="{FA248A5F-8A8A-974D-98F8-B764E74B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727200"/>
            <a:ext cx="870743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4F89EF5-94A8-2245-B4D1-F87109AEA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Adaptors Communicating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FB22C96-505E-234D-B054-0663F8F9418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" y="3793555"/>
            <a:ext cx="4267200" cy="2362200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Sending side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Encapsulates packet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in a frame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Adds error checking bits, flow control, etc.</a:t>
            </a:r>
          </a:p>
        </p:txBody>
      </p:sp>
      <p:sp>
        <p:nvSpPr>
          <p:cNvPr id="24580" name="Content Placeholder 25">
            <a:extLst>
              <a:ext uri="{FF2B5EF4-FFF2-40B4-BE49-F238E27FC236}">
                <a16:creationId xmlns:a16="http://schemas.microsoft.com/office/drawing/2014/main" id="{8F498229-3774-CD49-8853-AB0E23674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3793555"/>
            <a:ext cx="4495800" cy="23622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Receiving side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Looks for errors, flow control, etc.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Extracts datagram and passes to receiving node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393272A9-4D80-654F-88EC-57786CBF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FE2B02-5B7E-3349-9BF7-5237E3C39C5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B17C7B92-F71F-1C41-9CE7-AC9C54E7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2716213"/>
            <a:ext cx="9172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sending</a:t>
            </a:r>
          </a:p>
          <a:p>
            <a:pPr algn="l"/>
            <a:r>
              <a:rPr lang="en-US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</a:p>
        </p:txBody>
      </p:sp>
      <p:grpSp>
        <p:nvGrpSpPr>
          <p:cNvPr id="24583" name="Group 6">
            <a:extLst>
              <a:ext uri="{FF2B5EF4-FFF2-40B4-BE49-F238E27FC236}">
                <a16:creationId xmlns:a16="http://schemas.microsoft.com/office/drawing/2014/main" id="{FF913CC0-2943-D342-804D-0BF2EE54A9F7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241550"/>
            <a:ext cx="965200" cy="427038"/>
            <a:chOff x="1477" y="1377"/>
            <a:chExt cx="608" cy="269"/>
          </a:xfrm>
        </p:grpSpPr>
        <p:sp>
          <p:nvSpPr>
            <p:cNvPr id="24601" name="Rectangle 7">
              <a:extLst>
                <a:ext uri="{FF2B5EF4-FFF2-40B4-BE49-F238E27FC236}">
                  <a16:creationId xmlns:a16="http://schemas.microsoft.com/office/drawing/2014/main" id="{6E62EC1F-B0D8-0845-9130-4E8DBF483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02" name="Rectangle 8">
              <a:extLst>
                <a:ext uri="{FF2B5EF4-FFF2-40B4-BE49-F238E27FC236}">
                  <a16:creationId xmlns:a16="http://schemas.microsoft.com/office/drawing/2014/main" id="{0A2A1772-F4E7-8448-8618-D0DC6D7D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frame</a:t>
              </a:r>
            </a:p>
          </p:txBody>
        </p:sp>
      </p:grpSp>
      <p:sp>
        <p:nvSpPr>
          <p:cNvPr id="24584" name="Line 9">
            <a:extLst>
              <a:ext uri="{FF2B5EF4-FFF2-40B4-BE49-F238E27FC236}">
                <a16:creationId xmlns:a16="http://schemas.microsoft.com/office/drawing/2014/main" id="{65641505-C4F3-1F47-B1B4-121819264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7238" y="2509838"/>
            <a:ext cx="2527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5" name="Rectangle 10">
            <a:extLst>
              <a:ext uri="{FF2B5EF4-FFF2-40B4-BE49-F238E27FC236}">
                <a16:creationId xmlns:a16="http://schemas.microsoft.com/office/drawing/2014/main" id="{ABF5C460-4185-0148-8853-E52F79B5F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88" y="1447800"/>
            <a:ext cx="1125537" cy="12207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6" name="Rectangle 11">
            <a:extLst>
              <a:ext uri="{FF2B5EF4-FFF2-40B4-BE49-F238E27FC236}">
                <a16:creationId xmlns:a16="http://schemas.microsoft.com/office/drawing/2014/main" id="{EBC9EF6C-E44F-B349-A3DA-8629B0943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5" y="1827213"/>
            <a:ext cx="487363" cy="280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7" name="Rectangle 12">
            <a:extLst>
              <a:ext uri="{FF2B5EF4-FFF2-40B4-BE49-F238E27FC236}">
                <a16:creationId xmlns:a16="http://schemas.microsoft.com/office/drawing/2014/main" id="{CCFC2804-58EB-8B4F-A7BE-E5D9455B1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47800"/>
            <a:ext cx="1125538" cy="12207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8" name="Rectangle 13">
            <a:extLst>
              <a:ext uri="{FF2B5EF4-FFF2-40B4-BE49-F238E27FC236}">
                <a16:creationId xmlns:a16="http://schemas.microsoft.com/office/drawing/2014/main" id="{DF934C71-F3D1-A647-B80B-052C69DF5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1819275"/>
            <a:ext cx="487362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9" name="Text Box 14">
            <a:extLst>
              <a:ext uri="{FF2B5EF4-FFF2-40B4-BE49-F238E27FC236}">
                <a16:creationId xmlns:a16="http://schemas.microsoft.com/office/drawing/2014/main" id="{BF6CAA6A-95D2-5B4B-92B5-320F05D2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678113"/>
            <a:ext cx="1031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receiving</a:t>
            </a:r>
          </a:p>
          <a:p>
            <a:pPr algn="l"/>
            <a:r>
              <a:rPr lang="en-US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node</a:t>
            </a:r>
          </a:p>
        </p:txBody>
      </p:sp>
      <p:sp>
        <p:nvSpPr>
          <p:cNvPr id="24590" name="Text Box 16">
            <a:extLst>
              <a:ext uri="{FF2B5EF4-FFF2-40B4-BE49-F238E27FC236}">
                <a16:creationId xmlns:a16="http://schemas.microsoft.com/office/drawing/2014/main" id="{22C3B9EB-9FEA-4347-B4CD-9DC6963E7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452563"/>
            <a:ext cx="802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packet</a:t>
            </a:r>
            <a:endParaRPr lang="en-US" altLang="en-US" sz="18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1" name="Freeform 17">
            <a:extLst>
              <a:ext uri="{FF2B5EF4-FFF2-40B4-BE49-F238E27FC236}">
                <a16:creationId xmlns:a16="http://schemas.microsoft.com/office/drawing/2014/main" id="{7E5CAFBA-7028-1D42-A08F-D86210C0294E}"/>
              </a:ext>
            </a:extLst>
          </p:cNvPr>
          <p:cNvSpPr>
            <a:spLocks/>
          </p:cNvSpPr>
          <p:nvPr/>
        </p:nvSpPr>
        <p:spPr bwMode="auto">
          <a:xfrm>
            <a:off x="1746250" y="2033588"/>
            <a:ext cx="695325" cy="460375"/>
          </a:xfrm>
          <a:custGeom>
            <a:avLst/>
            <a:gdLst>
              <a:gd name="T0" fmla="*/ 2147483647 w 438"/>
              <a:gd name="T1" fmla="*/ 0 h 290"/>
              <a:gd name="T2" fmla="*/ 2147483647 w 438"/>
              <a:gd name="T3" fmla="*/ 2147483647 h 290"/>
              <a:gd name="T4" fmla="*/ 2147483647 w 438"/>
              <a:gd name="T5" fmla="*/ 2147483647 h 290"/>
              <a:gd name="T6" fmla="*/ 2147483647 w 438"/>
              <a:gd name="T7" fmla="*/ 2147483647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438"/>
              <a:gd name="T13" fmla="*/ 0 h 290"/>
              <a:gd name="T14" fmla="*/ 438 w 438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" h="290">
                <a:moveTo>
                  <a:pt x="15" y="0"/>
                </a:moveTo>
                <a:cubicBezTo>
                  <a:pt x="7" y="58"/>
                  <a:pt x="0" y="117"/>
                  <a:pt x="15" y="162"/>
                </a:cubicBezTo>
                <a:cubicBezTo>
                  <a:pt x="30" y="207"/>
                  <a:pt x="38" y="248"/>
                  <a:pt x="108" y="269"/>
                </a:cubicBezTo>
                <a:cubicBezTo>
                  <a:pt x="178" y="290"/>
                  <a:pt x="383" y="282"/>
                  <a:pt x="438" y="2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592" name="Group 18">
            <a:extLst>
              <a:ext uri="{FF2B5EF4-FFF2-40B4-BE49-F238E27FC236}">
                <a16:creationId xmlns:a16="http://schemas.microsoft.com/office/drawing/2014/main" id="{B47C5192-677F-984C-98DB-C53B1231426E}"/>
              </a:ext>
            </a:extLst>
          </p:cNvPr>
          <p:cNvGrpSpPr>
            <a:grpSpLocks/>
          </p:cNvGrpSpPr>
          <p:nvPr/>
        </p:nvGrpSpPr>
        <p:grpSpPr bwMode="auto">
          <a:xfrm>
            <a:off x="5819775" y="2235200"/>
            <a:ext cx="965200" cy="427038"/>
            <a:chOff x="1477" y="1377"/>
            <a:chExt cx="608" cy="269"/>
          </a:xfrm>
        </p:grpSpPr>
        <p:sp>
          <p:nvSpPr>
            <p:cNvPr id="24599" name="Rectangle 19">
              <a:extLst>
                <a:ext uri="{FF2B5EF4-FFF2-40B4-BE49-F238E27FC236}">
                  <a16:creationId xmlns:a16="http://schemas.microsoft.com/office/drawing/2014/main" id="{ADB1C7A2-3183-E044-8C8D-ED9255611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1377"/>
              <a:ext cx="608" cy="26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00" name="Rectangle 20">
              <a:extLst>
                <a:ext uri="{FF2B5EF4-FFF2-40B4-BE49-F238E27FC236}">
                  <a16:creationId xmlns:a16="http://schemas.microsoft.com/office/drawing/2014/main" id="{DD652376-3035-EA44-8296-20129668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1415"/>
              <a:ext cx="477" cy="1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frame</a:t>
              </a:r>
            </a:p>
          </p:txBody>
        </p:sp>
      </p:grpSp>
      <p:sp>
        <p:nvSpPr>
          <p:cNvPr id="24593" name="Text Box 21">
            <a:extLst>
              <a:ext uri="{FF2B5EF4-FFF2-40B4-BE49-F238E27FC236}">
                <a16:creationId xmlns:a16="http://schemas.microsoft.com/office/drawing/2014/main" id="{394C2234-8094-E842-81E3-79A59454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673350"/>
            <a:ext cx="918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</a:p>
        </p:txBody>
      </p:sp>
      <p:sp>
        <p:nvSpPr>
          <p:cNvPr id="24594" name="Text Box 22">
            <a:extLst>
              <a:ext uri="{FF2B5EF4-FFF2-40B4-BE49-F238E27FC236}">
                <a16:creationId xmlns:a16="http://schemas.microsoft.com/office/drawing/2014/main" id="{EF2A5B6E-B381-1142-BEF3-7EE0D06D2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2679700"/>
            <a:ext cx="9185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</a:p>
        </p:txBody>
      </p:sp>
      <p:sp>
        <p:nvSpPr>
          <p:cNvPr id="24595" name="AutoShape 23">
            <a:extLst>
              <a:ext uri="{FF2B5EF4-FFF2-40B4-BE49-F238E27FC236}">
                <a16:creationId xmlns:a16="http://schemas.microsoft.com/office/drawing/2014/main" id="{E147E062-B67E-6647-802C-E189AAB0E5AC}"/>
              </a:ext>
            </a:extLst>
          </p:cNvPr>
          <p:cNvSpPr>
            <a:spLocks/>
          </p:cNvSpPr>
          <p:nvPr/>
        </p:nvSpPr>
        <p:spPr bwMode="auto">
          <a:xfrm rot="5399521">
            <a:off x="4533900" y="611188"/>
            <a:ext cx="220663" cy="2865437"/>
          </a:xfrm>
          <a:prstGeom prst="leftBrace">
            <a:avLst>
              <a:gd name="adj1" fmla="val 1082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6" name="Text Box 24">
            <a:extLst>
              <a:ext uri="{FF2B5EF4-FFF2-40B4-BE49-F238E27FC236}">
                <a16:creationId xmlns:a16="http://schemas.microsoft.com/office/drawing/2014/main" id="{60C47174-4151-4A48-A643-5A947972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566863"/>
            <a:ext cx="1865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Calibri" panose="020F0502020204030204" pitchFamily="34" charset="0"/>
                <a:cs typeface="Calibri" panose="020F0502020204030204" pitchFamily="34" charset="0"/>
              </a:rPr>
              <a:t>link layer protocol</a:t>
            </a:r>
          </a:p>
        </p:txBody>
      </p:sp>
      <p:sp>
        <p:nvSpPr>
          <p:cNvPr id="24597" name="Freeform 25">
            <a:extLst>
              <a:ext uri="{FF2B5EF4-FFF2-40B4-BE49-F238E27FC236}">
                <a16:creationId xmlns:a16="http://schemas.microsoft.com/office/drawing/2014/main" id="{35816CF2-C34D-5E49-B9FE-4AEA36D24F9E}"/>
              </a:ext>
            </a:extLst>
          </p:cNvPr>
          <p:cNvSpPr>
            <a:spLocks/>
          </p:cNvSpPr>
          <p:nvPr/>
        </p:nvSpPr>
        <p:spPr bwMode="auto">
          <a:xfrm>
            <a:off x="6704013" y="2119313"/>
            <a:ext cx="647700" cy="342900"/>
          </a:xfrm>
          <a:custGeom>
            <a:avLst/>
            <a:gdLst>
              <a:gd name="T0" fmla="*/ 0 w 408"/>
              <a:gd name="T1" fmla="*/ 2147483647 h 216"/>
              <a:gd name="T2" fmla="*/ 2147483647 w 408"/>
              <a:gd name="T3" fmla="*/ 2147483647 h 216"/>
              <a:gd name="T4" fmla="*/ 2147483647 w 408"/>
              <a:gd name="T5" fmla="*/ 2147483647 h 216"/>
              <a:gd name="T6" fmla="*/ 2147483647 w 408"/>
              <a:gd name="T7" fmla="*/ 0 h 21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216"/>
              <a:gd name="T14" fmla="*/ 408 w 408"/>
              <a:gd name="T15" fmla="*/ 216 h 2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216">
                <a:moveTo>
                  <a:pt x="0" y="208"/>
                </a:moveTo>
                <a:cubicBezTo>
                  <a:pt x="62" y="212"/>
                  <a:pt x="124" y="216"/>
                  <a:pt x="184" y="208"/>
                </a:cubicBezTo>
                <a:cubicBezTo>
                  <a:pt x="244" y="200"/>
                  <a:pt x="324" y="196"/>
                  <a:pt x="361" y="161"/>
                </a:cubicBezTo>
                <a:cubicBezTo>
                  <a:pt x="398" y="126"/>
                  <a:pt x="400" y="27"/>
                  <a:pt x="40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98" name="Text Box 16">
            <a:extLst>
              <a:ext uri="{FF2B5EF4-FFF2-40B4-BE49-F238E27FC236}">
                <a16:creationId xmlns:a16="http://schemas.microsoft.com/office/drawing/2014/main" id="{38437A51-0634-094B-91FB-84AA83ECD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1452563"/>
            <a:ext cx="802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packet</a:t>
            </a:r>
            <a:endParaRPr lang="en-US" altLang="en-US" sz="18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>
            <a:extLst>
              <a:ext uri="{FF2B5EF4-FFF2-40B4-BE49-F238E27FC236}">
                <a16:creationId xmlns:a16="http://schemas.microsoft.com/office/drawing/2014/main" id="{57FC1DF3-6906-E148-9C06-8E05A52B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Link-Layer Services</a:t>
            </a:r>
          </a:p>
        </p:txBody>
      </p:sp>
      <p:sp>
        <p:nvSpPr>
          <p:cNvPr id="27651" name="Content Placeholder 6">
            <a:extLst>
              <a:ext uri="{FF2B5EF4-FFF2-40B4-BE49-F238E27FC236}">
                <a16:creationId xmlns:a16="http://schemas.microsoft.com/office/drawing/2014/main" id="{22F67850-C75B-654C-8FD0-55C4B4F7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638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Encoding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Represent the 0s and 1s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Framing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Encapsulate packet into frame, adding header/trailer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Error detection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Receiver detecting errors with checksums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Error correction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Receiver optionally correcting errors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Flow control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Pacing between sending and receiving nodes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FB905960-F1A5-3140-BC68-AF2407FD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DC069C-9968-2147-9D4C-F425D7A313E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53DAB938-68A7-D441-AE2D-5B8D7E42E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Addresses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AEFBEE3-1299-4748-8074-CED1574B03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1B7B354-CAD3-E94E-89D4-E33B60DC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04EC23-75AF-F340-B336-50A50617B8F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>
            <a:extLst>
              <a:ext uri="{FF2B5EF4-FFF2-40B4-BE49-F238E27FC236}">
                <a16:creationId xmlns:a16="http://schemas.microsoft.com/office/drawing/2014/main" id="{6C6F78EB-7016-0944-AAB3-8BFD7AF74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6000"/>
            <a:ext cx="1828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:a16="http://schemas.microsoft.com/office/drawing/2014/main" id="{81FCFDAA-1383-9445-9492-A7EA134E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Medium Access Control Address</a:t>
            </a:r>
          </a:p>
        </p:txBody>
      </p:sp>
      <p:sp>
        <p:nvSpPr>
          <p:cNvPr id="28676" name="Content Placeholder 2">
            <a:extLst>
              <a:ext uri="{FF2B5EF4-FFF2-40B4-BE49-F238E27FC236}">
                <a16:creationId xmlns:a16="http://schemas.microsoft.com/office/drawing/2014/main" id="{DBEEC46F-49D6-9B4D-B7D3-CEE5787DD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962400"/>
            <a:ext cx="8534400" cy="2286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Identify the sending and receiving adapter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Unique identifier for each network adapter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Identifies the intended receiver(s) of the frame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 and the sender who sent the frame</a:t>
            </a:r>
          </a:p>
        </p:txBody>
      </p:sp>
      <p:sp>
        <p:nvSpPr>
          <p:cNvPr id="28677" name="Slide Number Placeholder 3">
            <a:extLst>
              <a:ext uri="{FF2B5EF4-FFF2-40B4-BE49-F238E27FC236}">
                <a16:creationId xmlns:a16="http://schemas.microsoft.com/office/drawing/2014/main" id="{371E740F-1A0D-754A-84B1-BCDF7266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9BDE7E-399B-794F-B703-E6B00ADFFA8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8678" name="Picture 4">
            <a:extLst>
              <a:ext uri="{FF2B5EF4-FFF2-40B4-BE49-F238E27FC236}">
                <a16:creationId xmlns:a16="http://schemas.microsoft.com/office/drawing/2014/main" id="{E3C401A0-A2F4-094D-8B63-D74E81E42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101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>
            <a:extLst>
              <a:ext uri="{FF2B5EF4-FFF2-40B4-BE49-F238E27FC236}">
                <a16:creationId xmlns:a16="http://schemas.microsoft.com/office/drawing/2014/main" id="{A6488E20-08D6-BC49-9BAF-FA56C5845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828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0F621A-DCD9-B944-8650-9F4DCC68A85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76400" y="1905000"/>
            <a:ext cx="6096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A014B3-8605-0F44-AA78-BC70D7F3B69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48201" y="2132012"/>
            <a:ext cx="4572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82" name="Group 47">
            <a:extLst>
              <a:ext uri="{FF2B5EF4-FFF2-40B4-BE49-F238E27FC236}">
                <a16:creationId xmlns:a16="http://schemas.microsoft.com/office/drawing/2014/main" id="{F946679C-D0E4-8149-BDC4-8DBA1CEF4AA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371600"/>
            <a:ext cx="327025" cy="457200"/>
            <a:chOff x="2584450" y="5260975"/>
            <a:chExt cx="327026" cy="457200"/>
          </a:xfrm>
        </p:grpSpPr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03CF6BE-F6B1-A74F-8D7A-D9CB42475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8" y="5260975"/>
              <a:ext cx="325438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58D1A007-816A-6945-97E0-76F031D12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450" y="5260975"/>
              <a:ext cx="325439" cy="88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1" charset="0"/>
                <a:ea typeface="+mn-e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16085</TotalTime>
  <Words>1348</Words>
  <Application>Microsoft Macintosh PowerPoint</Application>
  <PresentationFormat>On-screen Show (4:3)</PresentationFormat>
  <Paragraphs>335</Paragraphs>
  <Slides>33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Comic Sans MS</vt:lpstr>
      <vt:lpstr>Courier New</vt:lpstr>
      <vt:lpstr>Times New Roman</vt:lpstr>
      <vt:lpstr>Office Theme</vt:lpstr>
      <vt:lpstr>COS 461: Computer Networks</vt:lpstr>
      <vt:lpstr>Protocol Layers</vt:lpstr>
      <vt:lpstr>Link = Medium + Adapters</vt:lpstr>
      <vt:lpstr>What is a Link?</vt:lpstr>
      <vt:lpstr>Broadcast Links: Shared Media</vt:lpstr>
      <vt:lpstr>Adaptors Communicating</vt:lpstr>
      <vt:lpstr>Link-Layer Services</vt:lpstr>
      <vt:lpstr>Addresses</vt:lpstr>
      <vt:lpstr>Medium Access Control Address</vt:lpstr>
      <vt:lpstr>Medium Access Control Address</vt:lpstr>
      <vt:lpstr>As an Aside: Promiscuous Mode</vt:lpstr>
      <vt:lpstr>Why Not Just Use IP Addresses?</vt:lpstr>
      <vt:lpstr>Who Am I: Acquiring an IP Address</vt:lpstr>
      <vt:lpstr>Who Are You: Discovering the Receiver</vt:lpstr>
      <vt:lpstr>Sharing the Medium</vt:lpstr>
      <vt:lpstr>Collisions</vt:lpstr>
      <vt:lpstr>Multi-Access Protocol</vt:lpstr>
      <vt:lpstr>Multi-Access Protocol</vt:lpstr>
      <vt:lpstr>Like Human Conversation…</vt:lpstr>
      <vt:lpstr>Carrier Sense Multiple Access</vt:lpstr>
      <vt:lpstr>CSMA/CD Collision Detection</vt:lpstr>
      <vt:lpstr>Comparing the Three Approaches</vt:lpstr>
      <vt:lpstr>Comparing the Three Approaches</vt:lpstr>
      <vt:lpstr>Ethernet</vt:lpstr>
      <vt:lpstr>Ethernet</vt:lpstr>
      <vt:lpstr>Ethernet Uses CSMA/CD</vt:lpstr>
      <vt:lpstr>Limitations on Ethernet Length</vt:lpstr>
      <vt:lpstr>Limitations on Ethernet Length</vt:lpstr>
      <vt:lpstr>Ethernet Frame Structure</vt:lpstr>
      <vt:lpstr>Ethernet Frame Structure</vt:lpstr>
      <vt:lpstr>Unreliable, Connectionless Service</vt:lpstr>
      <vt:lpstr>Summary: Multiple Layers</vt:lpstr>
      <vt:lpstr>Conclusion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880</cp:revision>
  <cp:lastPrinted>2020-02-05T04:17:45Z</cp:lastPrinted>
  <dcterms:created xsi:type="dcterms:W3CDTF">2014-02-05T02:49:42Z</dcterms:created>
  <dcterms:modified xsi:type="dcterms:W3CDTF">2020-02-10T04:23:48Z</dcterms:modified>
</cp:coreProperties>
</file>