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2"/>
  </p:notesMasterIdLst>
  <p:handoutMasterIdLst>
    <p:handoutMasterId r:id="rId53"/>
  </p:handoutMasterIdLst>
  <p:sldIdLst>
    <p:sldId id="257" r:id="rId2"/>
    <p:sldId id="314" r:id="rId3"/>
    <p:sldId id="315" r:id="rId4"/>
    <p:sldId id="313" r:id="rId5"/>
    <p:sldId id="261" r:id="rId6"/>
    <p:sldId id="275" r:id="rId7"/>
    <p:sldId id="316" r:id="rId8"/>
    <p:sldId id="280" r:id="rId9"/>
    <p:sldId id="325" r:id="rId10"/>
    <p:sldId id="317" r:id="rId11"/>
    <p:sldId id="318" r:id="rId12"/>
    <p:sldId id="319" r:id="rId13"/>
    <p:sldId id="326" r:id="rId14"/>
    <p:sldId id="320" r:id="rId15"/>
    <p:sldId id="329" r:id="rId16"/>
    <p:sldId id="330" r:id="rId17"/>
    <p:sldId id="331" r:id="rId18"/>
    <p:sldId id="332" r:id="rId19"/>
    <p:sldId id="328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78" r:id="rId51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204"/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6" autoAdjust="0"/>
    <p:restoredTop sz="83879" autoAdjust="0"/>
  </p:normalViewPr>
  <p:slideViewPr>
    <p:cSldViewPr snapToGrid="0">
      <p:cViewPr varScale="1">
        <p:scale>
          <a:sx n="59" d="100"/>
          <a:sy n="59" d="100"/>
        </p:scale>
        <p:origin x="2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3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>
                <a:latin typeface="Times New Roman" pitchFamily="-1" charset="0"/>
              </a:rPr>
              <a:t>Rather than giving you a direct</a:t>
            </a:r>
            <a:r>
              <a:rPr lang="en-US" b="1" baseline="0" dirty="0">
                <a:latin typeface="Times New Roman" pitchFamily="-1" charset="0"/>
              </a:rPr>
              <a:t> definition, I’ll tell you three properties</a:t>
            </a:r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20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02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Beautiful bridge, supposed to look like a “blade</a:t>
            </a:r>
            <a:r>
              <a:rPr lang="en-US" baseline="0" dirty="0"/>
              <a:t> of light”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Opened in 2000 in London</a:t>
            </a:r>
          </a:p>
          <a:p>
            <a:r>
              <a:rPr lang="en-US" b="1" dirty="0"/>
              <a:t>Royal Institute of British Architects </a:t>
            </a:r>
            <a:r>
              <a:rPr lang="en-US" dirty="0"/>
              <a:t>– very distinguished and prestigious architectural body had a competition for its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23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</a:rPr>
              <a:t>(SEGUE: Auto design example on next</a:t>
            </a:r>
            <a:r>
              <a:rPr lang="en-US" baseline="0" dirty="0">
                <a:latin typeface="Times New Roman" pitchFamily="-1" charset="0"/>
              </a:rPr>
              <a:t> slide)</a:t>
            </a:r>
            <a:endParaRPr lang="en-US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2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point is that there is no small change!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25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1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0BC6A-904C-4C4B-895E-6D6DD10F4CD7}" type="slidenum">
              <a:rPr lang="en-US">
                <a:latin typeface="Times" pitchFamily="-1" charset="0"/>
              </a:rPr>
              <a:pPr/>
              <a:t>26</a:t>
            </a:fld>
            <a:endParaRPr lang="en-US">
              <a:latin typeface="Times" pitchFamily="-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</a:rPr>
              <a:t>His overall point: things that work when small often don’t work when scaled up</a:t>
            </a:r>
          </a:p>
        </p:txBody>
      </p:sp>
    </p:spTree>
    <p:extLst>
      <p:ext uri="{BB962C8B-B14F-4D97-AF65-F5344CB8AC3E}">
        <p14:creationId xmlns:p14="http://schemas.microsoft.com/office/powerpoint/2010/main" val="121296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CC581-0950-1F42-A578-033489D7F428}" type="slidenum">
              <a:rPr lang="en-US">
                <a:latin typeface="Times" pitchFamily="-1" charset="0"/>
              </a:rPr>
              <a:pPr/>
              <a:t>30</a:t>
            </a:fld>
            <a:endParaRPr lang="en-US">
              <a:latin typeface="Times" pitchFamily="-1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</a:rPr>
              <a:t>Ethernet is the most common LAN today.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For example those data jacks on the wall are Ethernet. My office phone.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Originally designed in early 1970s, has evolved since then.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You’ll study it later in the term, but here’s a preview of one of its subtle properties.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Mention 1km early, don’t mention speed of light until late.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The point: expect surprises!</a:t>
            </a:r>
          </a:p>
        </p:txBody>
      </p:sp>
    </p:spTree>
    <p:extLst>
      <p:ext uri="{BB962C8B-B14F-4D97-AF65-F5344CB8AC3E}">
        <p14:creationId xmlns:p14="http://schemas.microsoft.com/office/powerpoint/2010/main" val="190072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33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Can trade-off the two different misclassification</a:t>
            </a:r>
            <a:r>
              <a:rPr lang="en-US" b="1" baseline="0" dirty="0"/>
              <a:t>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9DC72-CC96-F04B-9844-600D6CBE638C}" type="slidenum">
              <a:rPr lang="en-US">
                <a:latin typeface="Times" pitchFamily="-1" charset="0"/>
              </a:rPr>
              <a:pPr/>
              <a:t>35</a:t>
            </a:fld>
            <a:endParaRPr lang="en-US">
              <a:latin typeface="Times" pitchFamily="-1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</a:rPr>
              <a:t>first diagram: simple forwarding/forwarding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70738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40DD9-5224-2A4E-84D4-C5C702AACCCF}" type="slidenum">
              <a:rPr lang="en-US">
                <a:latin typeface="Times" pitchFamily="-1" charset="0"/>
              </a:rPr>
              <a:pPr/>
              <a:t>7</a:t>
            </a:fld>
            <a:endParaRPr lang="en-US">
              <a:latin typeface="Times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8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B90A0-C8A9-5246-B8DA-121B32E93FA6}" type="slidenum">
              <a:rPr lang="en-US">
                <a:latin typeface="Times" pitchFamily="-1" charset="0"/>
              </a:rPr>
              <a:pPr/>
              <a:t>36</a:t>
            </a:fld>
            <a:endParaRPr lang="en-US">
              <a:latin typeface="Times" pitchFamily="-1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95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9DC72-CC96-F04B-9844-600D6CBE638C}" type="slidenum">
              <a:rPr lang="en-US">
                <a:latin typeface="Times" pitchFamily="-1" charset="0"/>
              </a:rPr>
              <a:pPr/>
              <a:t>37</a:t>
            </a:fld>
            <a:endParaRPr lang="en-US">
              <a:latin typeface="Times" pitchFamily="-1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</a:rPr>
              <a:t>first diagram: simple forwarding/forwarding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190202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38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>
                <a:latin typeface="Times New Roman" pitchFamily="-1" charset="0"/>
              </a:rPr>
              <a:t>How can</a:t>
            </a:r>
            <a:r>
              <a:rPr lang="en-US" b="1" baseline="0" dirty="0">
                <a:latin typeface="Times New Roman" pitchFamily="-1" charset="0"/>
              </a:rPr>
              <a:t> we tackle complexity?  First tool is modularity</a:t>
            </a:r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84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39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40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7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from digital circuits</a:t>
            </a:r>
          </a:p>
          <a:p>
            <a:r>
              <a:rPr lang="en-US" b="1" dirty="0"/>
              <a:t>Combine logic gates together to form a big combinatorial circuit like you see above</a:t>
            </a:r>
          </a:p>
          <a:p>
            <a:r>
              <a:rPr lang="en-US" b="1" dirty="0"/>
              <a:t>Challenge – noise degrades the signals from each logic 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9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42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31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43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0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2EEE4-8674-1940-9485-2EFEA958195B}" type="slidenum">
              <a:rPr lang="en-US" sz="1200" b="0">
                <a:latin typeface="Times New Roman" charset="0"/>
                <a:cs typeface="Calibri"/>
              </a:rPr>
              <a:pPr eaLnBrk="1" hangingPunct="1"/>
              <a:t>44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4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2EEE4-8674-1940-9485-2EFEA958195B}" type="slidenum">
              <a:rPr lang="en-US" sz="1200" b="0">
                <a:latin typeface="Times New Roman" charset="0"/>
                <a:cs typeface="Calibri"/>
              </a:rPr>
              <a:pPr eaLnBrk="1" hangingPunct="1"/>
              <a:t>45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/>
              <a:t>Intermediate</a:t>
            </a:r>
            <a:r>
              <a:rPr lang="en-US" b="1" baseline="0" dirty="0"/>
              <a:t> layers in this case is TCP and UDP running over IP, the Internet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881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BE235-965C-A24A-8FEC-F40E04DBBEBB}" type="slidenum">
              <a:rPr lang="en-US">
                <a:latin typeface="Times" pitchFamily="-1" charset="0"/>
              </a:rPr>
              <a:pPr/>
              <a:t>10</a:t>
            </a:fld>
            <a:endParaRPr lang="en-US">
              <a:latin typeface="Times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02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…like overheating!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9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Internet scaling</a:t>
            </a:r>
            <a:r>
              <a:rPr lang="en-US" b="1" baseline="0" dirty="0"/>
              <a:t> is an example of this.  Note the log scale on the y – axis!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Network getting bigger, protocols have to cope.</a:t>
            </a:r>
          </a:p>
          <a:p>
            <a:endParaRPr lang="en-US" dirty="0"/>
          </a:p>
          <a:p>
            <a:r>
              <a:rPr lang="en-US" dirty="0"/>
              <a:t>Incommensurate: unequal</a:t>
            </a:r>
            <a:r>
              <a:rPr lang="en-US" baseline="0" dirty="0"/>
              <a:t> orders of magnitude</a:t>
            </a:r>
            <a:endParaRPr lang="en-US" dirty="0"/>
          </a:p>
          <a:p>
            <a:r>
              <a:rPr lang="en-US" dirty="0"/>
              <a:t>Amount</a:t>
            </a:r>
            <a:r>
              <a:rPr lang="en-US" baseline="0" dirty="0"/>
              <a:t> of internet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4B86C-6132-0042-89B6-E5AADECD656C}" type="slidenum">
              <a:rPr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0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4E275-8CA3-824C-AC4E-4DE5D345A426}" type="slidenum">
              <a:rPr lang="en-US">
                <a:latin typeface="Times" pitchFamily="-1" charset="0"/>
              </a:rPr>
              <a:pPr/>
              <a:t>49</a:t>
            </a:fld>
            <a:endParaRPr lang="en-US">
              <a:latin typeface="Times" pitchFamily="-1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5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E915-F9B5-F846-8E55-1DCB144268F5}" type="slidenum">
              <a:rPr lang="en-US">
                <a:latin typeface="Times" pitchFamily="-1" charset="0"/>
              </a:rPr>
              <a:pPr/>
              <a:t>11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14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15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16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3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17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18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02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400"/>
              </a:spcBef>
              <a:defRPr sz="30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76201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75945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2/3/19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2/3/19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azz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Principles of System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COS 518: </a:t>
            </a:r>
            <a:r>
              <a:rPr lang="en-US" i="1" dirty="0"/>
              <a:t>Advanced Computer Systems</a:t>
            </a:r>
          </a:p>
          <a:p>
            <a:r>
              <a:rPr lang="en-US" dirty="0"/>
              <a:t>Lecture 1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Format of Course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5344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Introducing a subject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>
                <a:ea typeface="+mn-ea"/>
              </a:rPr>
              <a:t>Lecture  +  occasional 1 background paper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>
                <a:ea typeface="+mn-ea"/>
              </a:rPr>
              <a:t>Present lecture class </a:t>
            </a:r>
            <a:r>
              <a:rPr lang="en-US" sz="2400" i="1" dirty="0">
                <a:ea typeface="+mn-ea"/>
              </a:rPr>
              <a:t>before</a:t>
            </a:r>
            <a:r>
              <a:rPr lang="en-US" sz="2400" dirty="0">
                <a:ea typeface="+mn-ea"/>
              </a:rPr>
              <a:t> reading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24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Current research results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>
                <a:ea typeface="+mn-ea"/>
              </a:rPr>
              <a:t>Signup to read 1 of ~2 papers per class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>
                <a:ea typeface="+mn-ea"/>
              </a:rPr>
              <a:t>Before class:  Carefully read selected paper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Beginning of class (before presentations): answer a few questions about readings (“</a:t>
            </a:r>
            <a:r>
              <a:rPr lang="en-US" sz="2400" dirty="0" err="1"/>
              <a:t>quizlet</a:t>
            </a:r>
            <a:r>
              <a:rPr lang="en-US" sz="2400" dirty="0"/>
              <a:t>”) </a:t>
            </a:r>
            <a:endParaRPr lang="en-US" sz="2400" dirty="0"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>
                <a:ea typeface="+mn-ea"/>
              </a:rPr>
              <a:t>During class: 1 person presents, others add to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17126-EE4F-064E-BE56-A2B06D09880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Course Project:  Schedule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Groups of 2 per project </a:t>
            </a:r>
          </a:p>
          <a:p>
            <a:pPr eaLnBrk="1" fontAlgn="auto" hangingPunct="1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Project schedule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>
                <a:ea typeface="+mn-ea"/>
              </a:rPr>
              <a:t>Team selection (2/15)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>
                <a:ea typeface="+mn-ea"/>
              </a:rPr>
              <a:t>Project proposal (3/1)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>
                <a:ea typeface="+mn-ea"/>
              </a:rPr>
              <a:t>Finalized project (3/15)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>
                <a:ea typeface="+mn-ea"/>
              </a:rPr>
              <a:t>Interim project presentation (4/3)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>
                <a:ea typeface="+mn-ea"/>
              </a:rPr>
              <a:t>Final project presentation (before 5/13)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>
                <a:ea typeface="+mn-ea"/>
              </a:rPr>
              <a:t>Final project report (5/14, Dean’s 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63DE-846E-3C4E-89E9-066602CF851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Course Project:  Options 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0292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Choice #1:  </a:t>
            </a:r>
            <a:r>
              <a:rPr lang="en-US" b="1" dirty="0">
                <a:solidFill>
                  <a:srgbClr val="F56204"/>
                </a:solidFill>
              </a:rPr>
              <a:t>Reproducibility</a:t>
            </a:r>
          </a:p>
          <a:p>
            <a:pPr lvl="1" eaLnBrk="1" hangingPunct="1"/>
            <a:r>
              <a:rPr lang="en-US" dirty="0"/>
              <a:t>Select paper from class (or paper on related topic)</a:t>
            </a:r>
          </a:p>
          <a:p>
            <a:pPr lvl="1" eaLnBrk="1" hangingPunct="1"/>
            <a:r>
              <a:rPr lang="en-US" dirty="0"/>
              <a:t>Re-implement and carefully re-evaluate results</a:t>
            </a:r>
          </a:p>
          <a:p>
            <a:pPr lvl="1" eaLnBrk="1" hangingPunct="1"/>
            <a:r>
              <a:rPr lang="en-US" dirty="0"/>
              <a:t>See detailed proposal instructions on webpage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b="1" dirty="0"/>
              <a:t>Choice #2:  </a:t>
            </a:r>
            <a:r>
              <a:rPr lang="en-US" b="1" dirty="0">
                <a:solidFill>
                  <a:srgbClr val="F56204"/>
                </a:solidFill>
              </a:rPr>
              <a:t>Novelty</a:t>
            </a:r>
            <a:r>
              <a:rPr lang="en-US" dirty="0"/>
              <a:t>  (less common)</a:t>
            </a:r>
          </a:p>
          <a:p>
            <a:pPr lvl="1" eaLnBrk="1" hangingPunct="1"/>
            <a:r>
              <a:rPr lang="en-US" dirty="0"/>
              <a:t>Must be in area closely related to 518 topics</a:t>
            </a:r>
          </a:p>
          <a:p>
            <a:pPr lvl="1" eaLnBrk="1" hangingPunct="1"/>
            <a:r>
              <a:rPr lang="en-US" dirty="0"/>
              <a:t>We will take a </a:t>
            </a:r>
            <a:r>
              <a:rPr lang="en-US" b="1" dirty="0"/>
              <a:t>narrow</a:t>
            </a:r>
            <a:r>
              <a:rPr lang="en-US" dirty="0"/>
              <a:t> view on what’s permissible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approaches need working code,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B6D0-9984-1D4E-9718-32CE25B9CF8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Course Project:  Process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410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400"/>
              </a:spcBef>
            </a:pPr>
            <a:r>
              <a:rPr lang="en-US" sz="3200" b="1" dirty="0"/>
              <a:t>Proposal selection process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See website for detailed instructions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Requires research and evaluation plan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Submit plan via Piazza, get feedback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For “novelty” track, important to talk with us early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</a:pPr>
            <a:endParaRPr lang="en-US" dirty="0"/>
          </a:p>
          <a:p>
            <a:pPr eaLnBrk="1" hangingPunct="1">
              <a:spcBef>
                <a:spcPts val="400"/>
              </a:spcBef>
            </a:pPr>
            <a:r>
              <a:rPr lang="en-US" sz="3200" b="1" dirty="0"/>
              <a:t>Final report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Public blog-like post on design, </a:t>
            </a:r>
            <a:r>
              <a:rPr lang="en-US" sz="2600" dirty="0" err="1"/>
              <a:t>eval</a:t>
            </a:r>
            <a:r>
              <a:rPr lang="en-US" sz="2600" dirty="0"/>
              <a:t>, results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Source code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B6D0-9984-1D4E-9718-32CE25B9CF8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15% paper presentation(s)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15% participation (in-class, Piazza)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20% in-class Q&amp;A </a:t>
            </a:r>
            <a:r>
              <a:rPr lang="en-US" dirty="0" err="1"/>
              <a:t>quizlets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/>
              <a:t>50% project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10% proposal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40% final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Organization of semester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/>
              <a:t>Introduction / Background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Storage Systems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Big Data Systems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Storage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/>
              <a:t>Consistency</a:t>
            </a:r>
          </a:p>
          <a:p>
            <a:pPr eaLnBrk="1" fontAlgn="b" hangingPunct="1"/>
            <a:r>
              <a:rPr lang="en-US" dirty="0"/>
              <a:t>Consensus</a:t>
            </a:r>
          </a:p>
          <a:p>
            <a:pPr eaLnBrk="1" fontAlgn="b" hangingPunct="1"/>
            <a:r>
              <a:rPr lang="en-US" dirty="0"/>
              <a:t>Transactions</a:t>
            </a:r>
          </a:p>
          <a:p>
            <a:pPr eaLnBrk="1" fontAlgn="b" hangingPunct="1"/>
            <a:r>
              <a:rPr lang="en-US" dirty="0"/>
              <a:t>Database recovery and indexing</a:t>
            </a:r>
          </a:p>
          <a:p>
            <a:pPr eaLnBrk="1" fontAlgn="b" hangingPunct="1"/>
            <a:r>
              <a:rPr lang="en-US" dirty="0"/>
              <a:t>Column Stores</a:t>
            </a:r>
          </a:p>
          <a:p>
            <a:pPr eaLnBrk="1" fontAlgn="b" hangingPunct="1"/>
            <a:r>
              <a:rPr lang="en-US" dirty="0"/>
              <a:t>Modern storage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6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 Data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/>
              <a:t>Distributed queuing &amp; Kafka</a:t>
            </a:r>
          </a:p>
          <a:p>
            <a:pPr eaLnBrk="1" fontAlgn="b" hangingPunct="1"/>
            <a:r>
              <a:rPr lang="en-US" dirty="0"/>
              <a:t>Batch processing &amp; MapReduce</a:t>
            </a:r>
          </a:p>
          <a:p>
            <a:pPr eaLnBrk="1" fontAlgn="b" hangingPunct="1"/>
            <a:r>
              <a:rPr lang="en-US" dirty="0"/>
              <a:t>Stream processing</a:t>
            </a:r>
          </a:p>
          <a:p>
            <a:pPr eaLnBrk="1" fontAlgn="b" hangingPunct="1"/>
            <a:r>
              <a:rPr lang="en-US" dirty="0"/>
              <a:t>Approximate computing</a:t>
            </a:r>
          </a:p>
          <a:p>
            <a:pPr eaLnBrk="1" fontAlgn="b" hangingPunct="1"/>
            <a:r>
              <a:rPr lang="en-US" dirty="0"/>
              <a:t>Scheduling</a:t>
            </a:r>
          </a:p>
          <a:p>
            <a:pPr eaLnBrk="1" fontAlgn="b" hangingPunct="1"/>
            <a:r>
              <a:rPr lang="en-US" dirty="0"/>
              <a:t>Coding in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5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/>
              <a:t>Distributed Hash Tables (DHTs)</a:t>
            </a:r>
          </a:p>
          <a:p>
            <a:pPr eaLnBrk="1" fontAlgn="b" hangingPunct="1"/>
            <a:r>
              <a:rPr lang="en-US" dirty="0"/>
              <a:t>Content Delivery Networks</a:t>
            </a:r>
          </a:p>
          <a:p>
            <a:pPr eaLnBrk="1" fontAlgn="b" hangingPunct="1"/>
            <a:r>
              <a:rPr lang="en-US" dirty="0"/>
              <a:t>Secure Systems</a:t>
            </a:r>
          </a:p>
          <a:p>
            <a:pPr eaLnBrk="1" fontAlgn="b" hangingPunct="1"/>
            <a:r>
              <a:rPr lang="en-US" dirty="0"/>
              <a:t>Blockchain and Decentralized Trust</a:t>
            </a:r>
          </a:p>
          <a:p>
            <a:pPr eaLnBrk="1" fontAlgn="b" hangingPunct="1"/>
            <a:r>
              <a:rPr lang="en-US" dirty="0"/>
              <a:t>Computing on Small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System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</a:t>
            </a:r>
          </a:p>
          <a:p>
            <a:pPr lvl="1"/>
            <a:r>
              <a:rPr lang="en-US" dirty="0"/>
              <a:t>Computer systems </a:t>
            </a:r>
            <a:r>
              <a:rPr lang="en-US" b="1" dirty="0"/>
              <a:t>principles</a:t>
            </a:r>
          </a:p>
          <a:p>
            <a:pPr lvl="1"/>
            <a:r>
              <a:rPr lang="en-US" dirty="0"/>
              <a:t>Computer systems </a:t>
            </a:r>
            <a:r>
              <a:rPr lang="en-US" b="1" dirty="0"/>
              <a:t>research</a:t>
            </a:r>
          </a:p>
          <a:p>
            <a:pPr lvl="2"/>
            <a:r>
              <a:rPr lang="en-US" dirty="0"/>
              <a:t>Historical and cutting-edge research</a:t>
            </a:r>
          </a:p>
          <a:p>
            <a:pPr lvl="2"/>
            <a:r>
              <a:rPr lang="en-US" dirty="0"/>
              <a:t>How “systems people” think</a:t>
            </a:r>
          </a:p>
          <a:p>
            <a:pPr lvl="2"/>
            <a:endParaRPr lang="en-US" dirty="0"/>
          </a:p>
          <a:p>
            <a:r>
              <a:rPr lang="en-US" dirty="0"/>
              <a:t>Learn how to</a:t>
            </a:r>
          </a:p>
          <a:p>
            <a:pPr lvl="1"/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evaluate</a:t>
            </a:r>
            <a:r>
              <a:rPr lang="en-US" dirty="0"/>
              <a:t> papers</a:t>
            </a:r>
          </a:p>
          <a:p>
            <a:pPr lvl="1"/>
            <a:r>
              <a:rPr lang="en-US" b="1" dirty="0"/>
              <a:t>Give talks </a:t>
            </a:r>
            <a:r>
              <a:rPr lang="en-US" dirty="0"/>
              <a:t>and evaluate talks</a:t>
            </a:r>
          </a:p>
          <a:p>
            <a:pPr lvl="1"/>
            <a:r>
              <a:rPr lang="en-US" b="1" dirty="0"/>
              <a:t>Perform basic </a:t>
            </a:r>
            <a:r>
              <a:rPr lang="en-US" dirty="0"/>
              <a:t>system design and programming</a:t>
            </a:r>
          </a:p>
          <a:p>
            <a:pPr lvl="1"/>
            <a:r>
              <a:rPr lang="en-US" b="1" dirty="0"/>
              <a:t>Build and evaluate </a:t>
            </a:r>
            <a:r>
              <a:rPr lang="en-US" dirty="0"/>
              <a:t>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2EFC-83FB-AF41-816E-5BAB392F40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171707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Emergent properties (“surprises”)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Properties not evident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individual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components become clear when </a:t>
            </a:r>
            <a:r>
              <a:rPr lang="en-US" b="1" dirty="0">
                <a:solidFill>
                  <a:srgbClr val="E46C0A"/>
                </a:solidFill>
              </a:rPr>
              <a:t>combined</a:t>
            </a:r>
            <a:r>
              <a:rPr lang="en-US" b="1" dirty="0"/>
              <a:t> </a:t>
            </a:r>
            <a:r>
              <a:rPr lang="en-US" dirty="0"/>
              <a:t>into a system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b="1" dirty="0">
                <a:solidFill>
                  <a:srgbClr val="E46C0A"/>
                </a:solidFill>
              </a:rPr>
              <a:t>Millennium bridge, </a:t>
            </a:r>
            <a:r>
              <a:rPr lang="en-US" dirty="0"/>
              <a:t>London example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4728325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F84-5975-4B48-A14F-D894B5C0737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-76200"/>
            <a:ext cx="96202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34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336604" cy="50292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Small lateral movements of the bridge </a:t>
            </a:r>
            <a:r>
              <a:rPr lang="en-US" sz="2800" b="1" dirty="0">
                <a:solidFill>
                  <a:srgbClr val="E46C0A"/>
                </a:solidFill>
              </a:rPr>
              <a:t>causes</a:t>
            </a:r>
            <a:r>
              <a:rPr lang="en-US" sz="2800" dirty="0">
                <a:solidFill>
                  <a:srgbClr val="E46C0A"/>
                </a:solidFill>
              </a:rPr>
              <a:t> </a:t>
            </a:r>
            <a:r>
              <a:rPr lang="en-US" sz="2800" dirty="0"/>
              <a:t>synchronized stepping, which </a:t>
            </a:r>
            <a:r>
              <a:rPr lang="en-US" sz="2800" b="1" dirty="0">
                <a:solidFill>
                  <a:srgbClr val="E46C0A"/>
                </a:solidFill>
              </a:rPr>
              <a:t>leads to </a:t>
            </a:r>
            <a:r>
              <a:rPr lang="en-US" sz="2800" dirty="0"/>
              <a:t>swaying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Swaying </a:t>
            </a:r>
            <a:r>
              <a:rPr lang="en-US" sz="2800" b="1" dirty="0">
                <a:solidFill>
                  <a:srgbClr val="E46C0A"/>
                </a:solidFill>
              </a:rPr>
              <a:t>leads to</a:t>
            </a:r>
            <a:r>
              <a:rPr lang="en-US" sz="2800" dirty="0"/>
              <a:t> more forceful synchronized stepping, </a:t>
            </a:r>
            <a:r>
              <a:rPr lang="en-US" sz="2800" b="1" dirty="0">
                <a:solidFill>
                  <a:srgbClr val="E46C0A"/>
                </a:solidFill>
              </a:rPr>
              <a:t>leading to </a:t>
            </a:r>
            <a:r>
              <a:rPr lang="en-US" sz="2800" dirty="0"/>
              <a:t>more swaying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600" dirty="0"/>
              <a:t>Positive feedback loop!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/>
              <a:t>Nicknamed </a:t>
            </a:r>
            <a:r>
              <a:rPr lang="en-US" sz="2800" i="1" dirty="0"/>
              <a:t>Wobbly Bridge </a:t>
            </a:r>
            <a:r>
              <a:rPr lang="en-US" sz="2800" dirty="0"/>
              <a:t>after charity walk on Save the Children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Closed for two years soon after opening for modifications to be made (</a:t>
            </a:r>
            <a:r>
              <a:rPr lang="en-US" sz="2800" b="1" dirty="0">
                <a:solidFill>
                  <a:srgbClr val="E46C0A"/>
                </a:solidFill>
              </a:rPr>
              <a:t>damping</a:t>
            </a:r>
            <a:r>
              <a:rPr lang="en-US" sz="2800" dirty="0"/>
              <a:t>)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Millennium bridge</a:t>
            </a:r>
          </a:p>
        </p:txBody>
      </p:sp>
    </p:spTree>
    <p:extLst>
      <p:ext uri="{BB962C8B-B14F-4D97-AF65-F5344CB8AC3E}">
        <p14:creationId xmlns:p14="http://schemas.microsoft.com/office/powerpoint/2010/main" val="18062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Propagation of effects</a:t>
            </a:r>
          </a:p>
          <a:p>
            <a:pPr lvl="1">
              <a:lnSpc>
                <a:spcPts val="32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Small/local </a:t>
            </a:r>
            <a:r>
              <a:rPr lang="en-US" dirty="0"/>
              <a:t>disruption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E46C0A"/>
                </a:solidFill>
              </a:rPr>
              <a:t>large/systemic </a:t>
            </a:r>
            <a:r>
              <a:rPr lang="en-US" dirty="0"/>
              <a:t>effects</a:t>
            </a:r>
          </a:p>
          <a:p>
            <a:pPr lvl="1">
              <a:lnSpc>
                <a:spcPts val="3200"/>
              </a:lnSpc>
            </a:pPr>
            <a:r>
              <a:rPr lang="en-US" dirty="0"/>
              <a:t>Automobile design example (S &amp; K)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/>
              <a:t>Systems challenges common to many fields</a:t>
            </a:r>
          </a:p>
        </p:txBody>
      </p:sp>
    </p:spTree>
    <p:extLst>
      <p:ext uri="{BB962C8B-B14F-4D97-AF65-F5344CB8AC3E}">
        <p14:creationId xmlns:p14="http://schemas.microsoft.com/office/powerpoint/2010/main" val="6613504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200"/>
              </a:spcBef>
            </a:pPr>
            <a:r>
              <a:rPr lang="en-US" sz="2800" b="1" dirty="0">
                <a:solidFill>
                  <a:srgbClr val="E46C0A"/>
                </a:solidFill>
              </a:rPr>
              <a:t>Want a better ride </a:t>
            </a:r>
            <a:r>
              <a:rPr lang="en-US" sz="2800" dirty="0"/>
              <a:t>so increase tire size</a:t>
            </a:r>
          </a:p>
          <a:p>
            <a:pPr>
              <a:spcBef>
                <a:spcPts val="3200"/>
              </a:spcBef>
            </a:pPr>
            <a:r>
              <a:rPr lang="en-US" sz="2800" dirty="0"/>
              <a:t>Need larger trunk for larger spare tire space</a:t>
            </a:r>
          </a:p>
          <a:p>
            <a:pPr>
              <a:spcBef>
                <a:spcPts val="3200"/>
              </a:spcBef>
            </a:pPr>
            <a:r>
              <a:rPr lang="en-US" sz="2800" dirty="0"/>
              <a:t>Need to move the back seat forward to accommodate larger trunk</a:t>
            </a:r>
          </a:p>
          <a:p>
            <a:pPr>
              <a:spcBef>
                <a:spcPts val="3200"/>
              </a:spcBef>
            </a:pPr>
            <a:r>
              <a:rPr lang="en-US" sz="2800" dirty="0"/>
              <a:t>Need to make front seats thinner to accommodate reduced legroom in the back seats</a:t>
            </a:r>
          </a:p>
          <a:p>
            <a:pPr>
              <a:spcBef>
                <a:spcPts val="32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Worse ride </a:t>
            </a:r>
            <a:r>
              <a:rPr lang="en-US" sz="2800" dirty="0"/>
              <a:t>than before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of effects: Auto design</a:t>
            </a:r>
          </a:p>
        </p:txBody>
      </p:sp>
    </p:spTree>
    <p:extLst>
      <p:ext uri="{BB962C8B-B14F-4D97-AF65-F5344CB8AC3E}">
        <p14:creationId xmlns:p14="http://schemas.microsoft.com/office/powerpoint/2010/main" val="5346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Propagation of effects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Incommensurate scaling</a:t>
            </a:r>
          </a:p>
          <a:p>
            <a:pPr lvl="1"/>
            <a:r>
              <a:rPr lang="en-US" dirty="0"/>
              <a:t>Design for a smaller model may not scale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/>
              <a:t>Systems challenges common to many fields</a:t>
            </a:r>
          </a:p>
        </p:txBody>
      </p:sp>
    </p:spTree>
    <p:extLst>
      <p:ext uri="{BB962C8B-B14F-4D97-AF65-F5344CB8AC3E}">
        <p14:creationId xmlns:p14="http://schemas.microsoft.com/office/powerpoint/2010/main" val="14634723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3581399"/>
            <a:ext cx="8496300" cy="2590800"/>
          </a:xfrm>
          <a:noFill/>
        </p:spPr>
        <p:txBody>
          <a:bodyPr lIns="0" tIns="0" rIns="0" bIns="0">
            <a:no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/>
              <a:t>“To illustrate briefly, I have sketched a bone whose natural length has been increased three times and whose thickness has been multiplied until, for a correspondingly large animal, it would perform the same function which the small bone performs for its small animal…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300" dirty="0"/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/>
              <a:t>Thus a small dog could probably carry on his back two or three dogs of his own size; but I believe that a horse could not carry even one of his own size.” 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/>
              <a:t>—Dialog Concerning Two New Sciences, 2</a:t>
            </a:r>
            <a:r>
              <a:rPr lang="en-US" sz="2300" baseline="30000" dirty="0"/>
              <a:t>nd</a:t>
            </a:r>
            <a:r>
              <a:rPr lang="en-US" sz="2300" dirty="0"/>
              <a:t> Day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Galileo in 1638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0" y="1504950"/>
            <a:ext cx="2851150" cy="18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79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7479354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Scaling a mouse into an elephant?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Calibri" pitchFamily="-1" charset="0"/>
                <a:cs typeface="Calibri" pitchFamily="-1" charset="0"/>
              </a:rPr>
              <a:t>Volume grows in proportion to O(</a:t>
            </a:r>
            <a:r>
              <a:rPr lang="en-US" i="1" dirty="0">
                <a:ea typeface="Calibri" pitchFamily="-1" charset="0"/>
                <a:cs typeface="Calibri" pitchFamily="-1" charset="0"/>
              </a:rPr>
              <a:t>x</a:t>
            </a:r>
            <a:r>
              <a:rPr lang="en-US" baseline="30000" dirty="0">
                <a:ea typeface="Calibri" pitchFamily="-1" charset="0"/>
                <a:cs typeface="Calibri" pitchFamily="-1" charset="0"/>
              </a:rPr>
              <a:t>3</a:t>
            </a:r>
            <a:r>
              <a:rPr lang="en-US" dirty="0">
                <a:ea typeface="Calibri" pitchFamily="-1" charset="0"/>
                <a:cs typeface="Calibri" pitchFamily="-1" charset="0"/>
              </a:rPr>
              <a:t>) where </a:t>
            </a:r>
            <a:r>
              <a:rPr lang="en-US" i="1" dirty="0">
                <a:ea typeface="Calibri" pitchFamily="-1" charset="0"/>
                <a:cs typeface="Calibri" pitchFamily="-1" charset="0"/>
              </a:rPr>
              <a:t>x</a:t>
            </a:r>
            <a:r>
              <a:rPr lang="en-US" dirty="0">
                <a:ea typeface="Calibri" pitchFamily="-1" charset="0"/>
                <a:cs typeface="Calibri" pitchFamily="-1" charset="0"/>
              </a:rPr>
              <a:t> is the linear measure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Calibri" pitchFamily="-1" charset="0"/>
                <a:cs typeface="Calibri" pitchFamily="-1" charset="0"/>
              </a:rPr>
              <a:t>Bone strength grows in proportion to cross sectional area, O(x</a:t>
            </a:r>
            <a:r>
              <a:rPr lang="en-US" baseline="30000" dirty="0">
                <a:ea typeface="Calibri" pitchFamily="-1" charset="0"/>
                <a:cs typeface="Calibri" pitchFamily="-1" charset="0"/>
              </a:rPr>
              <a:t>2</a:t>
            </a:r>
            <a:r>
              <a:rPr lang="en-US" dirty="0">
                <a:ea typeface="Calibri" pitchFamily="-1" charset="0"/>
                <a:cs typeface="Calibri" pitchFamily="-1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Calibri" pitchFamily="-1" charset="0"/>
                <a:cs typeface="Calibri" pitchFamily="-1" charset="0"/>
              </a:rPr>
              <a:t>[Haldane, “On being the right size”, 1928]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Calibri" pitchFamily="-1" charset="0"/>
              <a:cs typeface="Calibri" pitchFamily="-1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Calibri" pitchFamily="-1" charset="0"/>
                <a:cs typeface="Calibri" pitchFamily="-1" charset="0"/>
              </a:rPr>
              <a:t>Real elephant </a:t>
            </a:r>
            <a:r>
              <a:rPr lang="en-US" b="1" dirty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requires</a:t>
            </a:r>
            <a:r>
              <a:rPr lang="en-US" dirty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 </a:t>
            </a:r>
            <a:r>
              <a:rPr lang="en-US" dirty="0">
                <a:ea typeface="Calibri" pitchFamily="-1" charset="0"/>
                <a:cs typeface="Calibri" pitchFamily="-1" charset="0"/>
              </a:rPr>
              <a:t>different skeletal arrangement than the mouse</a:t>
            </a:r>
          </a:p>
          <a:p>
            <a:pPr eaLnBrk="1" hangingPunct="1">
              <a:spcAft>
                <a:spcPts val="600"/>
              </a:spcAft>
              <a:buFont typeface="Arial" pitchFamily="-1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4FC88-B696-C74B-99BD-88D0A7C7AC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Incommensurate scaling</a:t>
            </a:r>
          </a:p>
        </p:txBody>
      </p:sp>
    </p:spTree>
    <p:extLst>
      <p:ext uri="{BB962C8B-B14F-4D97-AF65-F5344CB8AC3E}">
        <p14:creationId xmlns:p14="http://schemas.microsoft.com/office/powerpoint/2010/main" val="66812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953000"/>
          </a:xfrm>
        </p:spPr>
        <p:txBody>
          <a:bodyPr/>
          <a:lstStyle/>
          <a:p>
            <a:r>
              <a:rPr lang="en-US" dirty="0"/>
              <a:t>Just </a:t>
            </a:r>
            <a:r>
              <a:rPr lang="en-US" b="1" dirty="0">
                <a:solidFill>
                  <a:srgbClr val="E46C0A"/>
                </a:solidFill>
              </a:rPr>
              <a:t>39 hosts </a:t>
            </a:r>
            <a:r>
              <a:rPr lang="en-US" dirty="0"/>
              <a:t>as the </a:t>
            </a:r>
            <a:r>
              <a:rPr lang="en-US" b="1" dirty="0">
                <a:solidFill>
                  <a:srgbClr val="E46C0A"/>
                </a:solidFill>
              </a:rPr>
              <a:t>ARPA net </a:t>
            </a:r>
            <a:r>
              <a:rPr lang="en-US" dirty="0"/>
              <a:t>back in </a:t>
            </a:r>
            <a:r>
              <a:rPr lang="en-US" b="1" dirty="0">
                <a:solidFill>
                  <a:srgbClr val="E46C0A"/>
                </a:solidFill>
              </a:rPr>
              <a:t>1973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8B5-F1BF-FD47-8CD6-4AAEEA44734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Incommensurate scaling:</a:t>
            </a:r>
            <a:br>
              <a:rPr lang="en-US" sz="3200" dirty="0"/>
            </a:br>
            <a:r>
              <a:rPr lang="en-US" sz="3200" dirty="0"/>
              <a:t>Scaling routing in the Internet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38800" cy="41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868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ea typeface="Calibri" pitchFamily="-1" charset="0"/>
                <a:cs typeface="Calibri" pitchFamily="-1" charset="0"/>
              </a:rPr>
              <a:t>Total size of routing tables (for shortest paths): </a:t>
            </a:r>
            <a:r>
              <a:rPr lang="en-US" sz="2800" b="1" dirty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O(</a:t>
            </a:r>
            <a:r>
              <a:rPr lang="en-US" sz="2800" b="1" i="1" dirty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n</a:t>
            </a:r>
            <a:r>
              <a:rPr lang="en-US" sz="2800" b="1" baseline="30000" dirty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/>
              <a:t>Today’s Internet: Techniques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cope with scale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/>
              <a:t>Hierarchical routing on network numbers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dirty="0"/>
              <a:t>32 bit address =16 bit network # and 16 bit host #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/>
              <a:t>Limit # of hosts/network: Network address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377F-F370-F54F-8EA4-DF0331DCD7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/>
              <a:t>Incommensurate scaling:</a:t>
            </a:r>
            <a:br>
              <a:rPr lang="en-US" sz="3200" dirty="0"/>
            </a:br>
            <a:r>
              <a:rPr lang="en-US" sz="3200" dirty="0"/>
              <a:t>Scaling routing in the 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b="2822"/>
          <a:stretch/>
        </p:blipFill>
        <p:spPr bwMode="auto">
          <a:xfrm>
            <a:off x="2362200" y="1445058"/>
            <a:ext cx="4267200" cy="25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2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793804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System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Inside v. outside: defines interface with environment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A system achieves specific external behavior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A system has many components</a:t>
            </a:r>
          </a:p>
          <a:p>
            <a:pPr>
              <a:lnSpc>
                <a:spcPct val="170000"/>
              </a:lnSpc>
            </a:pPr>
            <a:r>
              <a:rPr lang="en-US" dirty="0"/>
              <a:t>This class is about the design of </a:t>
            </a:r>
            <a:r>
              <a:rPr lang="en-US" b="1" dirty="0"/>
              <a:t>computer</a:t>
            </a:r>
            <a:r>
              <a:rPr lang="en-US" dirty="0"/>
              <a:t> systems</a:t>
            </a:r>
          </a:p>
          <a:p>
            <a:pPr>
              <a:lnSpc>
                <a:spcPct val="170000"/>
              </a:lnSpc>
            </a:pPr>
            <a:r>
              <a:rPr lang="en-US" dirty="0"/>
              <a:t>Much of class will operate at the design level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Guarantees (semantics) exposed by components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Relationships of components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Internals of components that help structure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system?</a:t>
            </a:r>
          </a:p>
        </p:txBody>
      </p:sp>
    </p:spTree>
    <p:extLst>
      <p:ext uri="{BB962C8B-B14F-4D97-AF65-F5344CB8AC3E}">
        <p14:creationId xmlns:p14="http://schemas.microsoft.com/office/powerpoint/2010/main" val="55145815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06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Incommensurate Scaling: Ethernet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computers share single cable</a:t>
            </a:r>
          </a:p>
          <a:p>
            <a:pPr eaLnBrk="1" hangingPunct="1"/>
            <a:r>
              <a:rPr lang="en-US" dirty="0"/>
              <a:t>Goal is reliable delivery</a:t>
            </a:r>
          </a:p>
          <a:p>
            <a:pPr eaLnBrk="1" hangingPunct="1"/>
            <a:r>
              <a:rPr lang="en-US" b="1" dirty="0">
                <a:solidFill>
                  <a:srgbClr val="E46C0A"/>
                </a:solidFill>
              </a:rPr>
              <a:t>Listen-while-send </a:t>
            </a:r>
            <a:r>
              <a:rPr lang="en-US" dirty="0"/>
              <a:t>to avoid collisions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48" y="3581400"/>
            <a:ext cx="5143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2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 km at 60% speed of light is 5 μs</a:t>
            </a:r>
          </a:p>
          <a:p>
            <a:pPr lvl="1"/>
            <a:r>
              <a:rPr lang="en-US" sz="2400" b="1" dirty="0"/>
              <a:t>A</a:t>
            </a:r>
            <a:r>
              <a:rPr lang="en-US" sz="2400" dirty="0"/>
              <a:t> can send 15 bits before first bit arrives at </a:t>
            </a:r>
            <a:r>
              <a:rPr lang="en-US" sz="2400" b="1" dirty="0"/>
              <a:t>B</a:t>
            </a:r>
            <a:endParaRPr lang="en-US" sz="2400" dirty="0"/>
          </a:p>
          <a:p>
            <a:r>
              <a:rPr lang="en-US" sz="2800" dirty="0"/>
              <a:t>Thus </a:t>
            </a:r>
            <a:r>
              <a:rPr lang="en-US" sz="2800" b="1" dirty="0"/>
              <a:t>A</a:t>
            </a:r>
            <a:r>
              <a:rPr lang="en-US" sz="2800" dirty="0"/>
              <a:t> must keep sending for 2×5 μs</a:t>
            </a:r>
          </a:p>
          <a:p>
            <a:pPr lvl="1"/>
            <a:r>
              <a:rPr lang="en-US" sz="2400" dirty="0"/>
              <a:t>To detect collision if </a:t>
            </a:r>
            <a:r>
              <a:rPr lang="en-US" sz="2400" b="1" dirty="0"/>
              <a:t>B</a:t>
            </a:r>
            <a:r>
              <a:rPr lang="en-US" sz="2400" dirty="0"/>
              <a:t> sends when first bit arrives</a:t>
            </a:r>
          </a:p>
          <a:p>
            <a:r>
              <a:rPr lang="en-US" sz="2800" dirty="0"/>
              <a:t>Thus, min packet size is 2×5 μs×3 Mbit/s = 30 bits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Will listen-while-send detect collisions?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648" y="4514850"/>
            <a:ext cx="5867400" cy="15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03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676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Experimental Ethernet design: </a:t>
            </a:r>
            <a:r>
              <a:rPr lang="en-US" b="1" dirty="0"/>
              <a:t>3 Mbit/s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Default header is 5 bytes = 40 bits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No problem with detecting collisions</a:t>
            </a:r>
          </a:p>
          <a:p>
            <a:pPr>
              <a:lnSpc>
                <a:spcPct val="200000"/>
              </a:lnSpc>
            </a:pPr>
            <a:r>
              <a:rPr lang="en-US" dirty="0"/>
              <a:t>First Ethernet standard: </a:t>
            </a:r>
            <a:r>
              <a:rPr lang="en-US" b="1" dirty="0"/>
              <a:t>10 Mbit/s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Must send for 2 × 20 μs = 400 bits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But header is just 112 bits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E46C0A"/>
                </a:solidFill>
              </a:rPr>
              <a:t>Need for a minimum packet size!</a:t>
            </a:r>
            <a:endParaRPr lang="en-US" b="1" dirty="0">
              <a:solidFill>
                <a:srgbClr val="008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8000"/>
                </a:solidFill>
              </a:rPr>
              <a:t>Solution: </a:t>
            </a:r>
            <a:r>
              <a:rPr lang="en-US" b="1" dirty="0"/>
              <a:t>Pad packets </a:t>
            </a:r>
            <a:r>
              <a:rPr lang="en-US" dirty="0"/>
              <a:t>to at least 50 bytes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experimental Ethernet to standard</a:t>
            </a:r>
          </a:p>
        </p:txBody>
      </p:sp>
    </p:spTree>
    <p:extLst>
      <p:ext uri="{BB962C8B-B14F-4D97-AF65-F5344CB8AC3E}">
        <p14:creationId xmlns:p14="http://schemas.microsoft.com/office/powerpoint/2010/main" val="1761396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Propagation of effects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Incommensurate scaling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Trade-offs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dirty="0"/>
              <a:t>Many design constraints present as trade-offs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dirty="0"/>
              <a:t>Improving one aspect of a system diminishes performance elsewhere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/>
              <a:t>Systems challenges common to many fields</a:t>
            </a:r>
          </a:p>
        </p:txBody>
      </p:sp>
    </p:spTree>
    <p:extLst>
      <p:ext uri="{BB962C8B-B14F-4D97-AF65-F5344CB8AC3E}">
        <p14:creationId xmlns:p14="http://schemas.microsoft.com/office/powerpoint/2010/main" val="73222939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439150" cy="1828800"/>
          </a:xfrm>
        </p:spPr>
        <p:txBody>
          <a:bodyPr>
            <a:normAutofit/>
          </a:bodyPr>
          <a:lstStyle/>
          <a:p>
            <a:r>
              <a:rPr lang="en-US" dirty="0"/>
              <a:t>Have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proxy signal</a:t>
            </a:r>
            <a:r>
              <a:rPr lang="en-US" dirty="0"/>
              <a:t> that imperfectly captures </a:t>
            </a:r>
            <a:r>
              <a:rPr lang="en-US" b="1" dirty="0">
                <a:solidFill>
                  <a:srgbClr val="E46C0A"/>
                </a:solidFill>
              </a:rPr>
              <a:t>real signal of interest</a:t>
            </a:r>
          </a:p>
          <a:p>
            <a:r>
              <a:rPr lang="en-US" b="1" dirty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</a:rPr>
              <a:t>Household smoke detector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classification trade-off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894"/>
          <a:stretch/>
        </p:blipFill>
        <p:spPr>
          <a:xfrm>
            <a:off x="786392" y="3276600"/>
            <a:ext cx="7073871" cy="3028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12938" y="5342118"/>
            <a:ext cx="1709206" cy="713880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02544" y="4503326"/>
            <a:ext cx="1358512" cy="7354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447800"/>
            <a:ext cx="8793804" cy="5029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Cascading and interacting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E46C0A"/>
                </a:solidFill>
              </a:rPr>
              <a:t>Example:</a:t>
            </a:r>
            <a:r>
              <a:rPr lang="en-US" sz="2600" dirty="0"/>
              <a:t> Telephone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Features: Call Forwarding, r</a:t>
            </a:r>
            <a:r>
              <a:rPr lang="en-US" dirty="0"/>
              <a:t>everse billing (900 numbers), </a:t>
            </a:r>
            <a:r>
              <a:rPr lang="en-US" sz="2400" dirty="0"/>
              <a:t>Call Number Delivery Blocking, Automatic Call Back, Itemized Billing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cs typeface="ＭＳ Ｐゴシック" pitchFamily="-1" charset="-128"/>
              </a:rPr>
              <a:t>A</a:t>
            </a:r>
            <a:r>
              <a:rPr lang="en-US" dirty="0">
                <a:cs typeface="ＭＳ Ｐゴシック" pitchFamily="-1" charset="-128"/>
              </a:rPr>
              <a:t> calls </a:t>
            </a:r>
            <a:r>
              <a:rPr lang="en-US" b="1" dirty="0">
                <a:cs typeface="ＭＳ Ｐゴシック" pitchFamily="-1" charset="-128"/>
              </a:rPr>
              <a:t>B, B</a:t>
            </a:r>
            <a:r>
              <a:rPr lang="en-US" dirty="0">
                <a:cs typeface="ＭＳ Ｐゴシック" pitchFamily="-1" charset="-128"/>
              </a:rPr>
              <a:t> forwards to 900 number, who pays?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Sources of complexity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07561" y="4667396"/>
            <a:ext cx="3360109" cy="1336676"/>
            <a:chOff x="3408" y="2677"/>
            <a:chExt cx="1657" cy="680"/>
          </a:xfrm>
        </p:grpSpPr>
        <p:sp>
          <p:nvSpPr>
            <p:cNvPr id="53256" name="Oval 15"/>
            <p:cNvSpPr>
              <a:spLocks noChangeArrowheads="1"/>
            </p:cNvSpPr>
            <p:nvPr/>
          </p:nvSpPr>
          <p:spPr bwMode="auto">
            <a:xfrm>
              <a:off x="3556" y="2973"/>
              <a:ext cx="277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A</a:t>
              </a:r>
            </a:p>
          </p:txBody>
        </p:sp>
        <p:sp>
          <p:nvSpPr>
            <p:cNvPr id="53257" name="Oval 16"/>
            <p:cNvSpPr>
              <a:spLocks noChangeArrowheads="1"/>
            </p:cNvSpPr>
            <p:nvPr/>
          </p:nvSpPr>
          <p:spPr bwMode="auto">
            <a:xfrm>
              <a:off x="4515" y="2983"/>
              <a:ext cx="277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53258" name="Text Box 18"/>
            <p:cNvSpPr txBox="1">
              <a:spLocks noChangeArrowheads="1"/>
            </p:cNvSpPr>
            <p:nvPr/>
          </p:nvSpPr>
          <p:spPr bwMode="auto">
            <a:xfrm>
              <a:off x="3408" y="2677"/>
              <a:ext cx="6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CNDB</a:t>
              </a:r>
            </a:p>
          </p:txBody>
        </p:sp>
        <p:sp>
          <p:nvSpPr>
            <p:cNvPr id="53259" name="Text Box 19"/>
            <p:cNvSpPr txBox="1">
              <a:spLocks noChangeArrowheads="1"/>
            </p:cNvSpPr>
            <p:nvPr/>
          </p:nvSpPr>
          <p:spPr bwMode="auto">
            <a:xfrm>
              <a:off x="4161" y="2677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ACB + IB</a:t>
              </a:r>
            </a:p>
          </p:txBody>
        </p:sp>
      </p:grp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4595414" y="4458717"/>
            <a:ext cx="4658123" cy="15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A calls B, B is busy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Once B done, B calls 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A’s # appears on B’s bill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8599488" y="5940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3244850" y="6202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Each feature has a spec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An interaction is bad if feature X breaks feature Y</a:t>
            </a:r>
          </a:p>
          <a:p>
            <a:pPr eaLnBrk="1" hangingPunct="1"/>
            <a:r>
              <a:rPr lang="en-US" sz="2800" dirty="0"/>
              <a:t>These bad interactions may be fixable…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cs typeface="ＭＳ Ｐゴシック" pitchFamily="-1" charset="-128"/>
              </a:rPr>
              <a:t>But many interactions to consider: huge 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cs typeface="ＭＳ Ｐゴシック" pitchFamily="-1" charset="-128"/>
              </a:rPr>
              <a:t>Perhaps more than </a:t>
            </a:r>
            <a:r>
              <a:rPr lang="en-US" sz="2600" i="1" dirty="0">
                <a:cs typeface="ＭＳ Ｐゴシック" pitchFamily="-1" charset="-128"/>
              </a:rPr>
              <a:t>n</a:t>
            </a:r>
            <a:r>
              <a:rPr lang="en-US" sz="2600" baseline="30000" dirty="0">
                <a:cs typeface="ＭＳ Ｐゴシック" pitchFamily="-1" charset="-128"/>
              </a:rPr>
              <a:t>2</a:t>
            </a:r>
            <a:r>
              <a:rPr lang="en-US" sz="2600" dirty="0">
                <a:cs typeface="ＭＳ Ｐゴシック" pitchFamily="-1" charset="-128"/>
              </a:rPr>
              <a:t> interactions, </a:t>
            </a:r>
            <a:r>
              <a:rPr lang="en-US" sz="2600" i="1" dirty="0">
                <a:cs typeface="ＭＳ Ｐゴシック" pitchFamily="-1" charset="-128"/>
              </a:rPr>
              <a:t>e.g.</a:t>
            </a:r>
            <a:r>
              <a:rPr lang="en-US" sz="2600" dirty="0">
                <a:cs typeface="ＭＳ Ｐゴシック" pitchFamily="-1" charset="-128"/>
              </a:rPr>
              <a:t> triples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600" dirty="0">
                <a:cs typeface="ＭＳ Ｐゴシック" pitchFamily="-1" charset="-128"/>
              </a:rPr>
              <a:t>Cost of </a:t>
            </a:r>
            <a:r>
              <a:rPr lang="en-US" sz="2600" b="1" dirty="0">
                <a:solidFill>
                  <a:srgbClr val="E46C0A"/>
                </a:solidFill>
                <a:cs typeface="ＭＳ Ｐゴシック" pitchFamily="-1" charset="-128"/>
              </a:rPr>
              <a:t>thinking about / fixing interaction </a:t>
            </a:r>
            <a:r>
              <a:rPr lang="en-US" sz="2600" dirty="0">
                <a:cs typeface="ＭＳ Ｐゴシック" pitchFamily="-1" charset="-128"/>
              </a:rPr>
              <a:t>gradually grows to dominate software costs</a:t>
            </a:r>
          </a:p>
          <a:p>
            <a:pPr eaLnBrk="1" hangingPunct="1"/>
            <a:r>
              <a:rPr lang="en-US" sz="2800" dirty="0"/>
              <a:t>Complexity is super-linear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sz="2800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Interacting Features</a:t>
            </a:r>
          </a:p>
        </p:txBody>
      </p:sp>
    </p:spTree>
    <p:extLst>
      <p:ext uri="{BB962C8B-B14F-4D97-AF65-F5344CB8AC3E}">
        <p14:creationId xmlns:p14="http://schemas.microsoft.com/office/powerpoint/2010/main" val="14149192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Cascading and interacting requirements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Maintaining high utilization of a scarce resource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Ex: </a:t>
            </a:r>
            <a:r>
              <a:rPr lang="en-US" sz="2600" dirty="0"/>
              <a:t>Single-track railroad line through long canyon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dirty="0"/>
              <a:t>Use pullout and signal to allow bidirectional op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dirty="0"/>
              <a:t>But now need careful scheduling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b="1" dirty="0"/>
              <a:t>Emergent property: </a:t>
            </a:r>
            <a:r>
              <a:rPr lang="en-US" sz="2600" dirty="0"/>
              <a:t>Train length &lt; pullout length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Sources of complexity</a:t>
            </a:r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8599488" y="5940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3244850" y="6202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169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Modularity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Divide system into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modules,</a:t>
            </a:r>
            <a:r>
              <a:rPr lang="en-US" spc="-150" dirty="0"/>
              <a:t> consider each separately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Well-defined interfaces give flexibility and isolation</a:t>
            </a:r>
          </a:p>
          <a:p>
            <a:pPr lvl="1">
              <a:lnSpc>
                <a:spcPct val="110000"/>
              </a:lnSpc>
            </a:pPr>
            <a:endParaRPr lang="en-US" spc="-150" dirty="0"/>
          </a:p>
          <a:p>
            <a:pPr>
              <a:lnSpc>
                <a:spcPct val="110000"/>
              </a:lnSpc>
            </a:pPr>
            <a:r>
              <a:rPr lang="en-US" spc="-150" dirty="0"/>
              <a:t>Example: </a:t>
            </a:r>
            <a:r>
              <a:rPr lang="en-US" b="1" spc="-150" dirty="0">
                <a:solidFill>
                  <a:srgbClr val="E46C0A"/>
                </a:solidFill>
              </a:rPr>
              <a:t>bug count </a:t>
            </a:r>
            <a:r>
              <a:rPr lang="en-US" spc="-150" dirty="0"/>
              <a:t>in a large, </a:t>
            </a:r>
            <a:r>
              <a:rPr lang="en-US" b="1" spc="-150" dirty="0">
                <a:solidFill>
                  <a:srgbClr val="E46C0A"/>
                </a:solidFill>
              </a:rPr>
              <a:t>N-line </a:t>
            </a:r>
            <a:r>
              <a:rPr lang="en-US" spc="-150" dirty="0"/>
              <a:t>codebase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Bug count ∝ N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Debug time ∝ N ×</a:t>
            </a:r>
            <a:r>
              <a:rPr lang="en-US" dirty="0"/>
              <a:t> bug count </a:t>
            </a:r>
            <a:r>
              <a:rPr lang="en-US" spc="-150" dirty="0"/>
              <a:t>∝ </a:t>
            </a:r>
            <a:r>
              <a:rPr lang="en-US" b="1" spc="-150" dirty="0"/>
              <a:t>N</a:t>
            </a:r>
            <a:r>
              <a:rPr lang="en-US" b="1" spc="-150" baseline="30000" dirty="0"/>
              <a:t>2</a:t>
            </a:r>
          </a:p>
          <a:p>
            <a:pPr lvl="1">
              <a:lnSpc>
                <a:spcPct val="110000"/>
              </a:lnSpc>
            </a:pPr>
            <a:endParaRPr lang="en-US" spc="-150" baseline="30000" dirty="0"/>
          </a:p>
          <a:p>
            <a:pPr>
              <a:lnSpc>
                <a:spcPct val="110000"/>
              </a:lnSpc>
            </a:pPr>
            <a:r>
              <a:rPr lang="en-US" spc="-150" dirty="0"/>
              <a:t>Now divide the N-line codebase into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modules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Debug time ∝ (N / K)</a:t>
            </a:r>
            <a:r>
              <a:rPr lang="en-US" spc="-150" baseline="30000" dirty="0"/>
              <a:t>2 </a:t>
            </a:r>
            <a:r>
              <a:rPr lang="en-US" spc="-150" dirty="0"/>
              <a:t>×</a:t>
            </a:r>
            <a:r>
              <a:rPr lang="en-US" dirty="0"/>
              <a:t> K = </a:t>
            </a:r>
            <a:r>
              <a:rPr lang="en-US" b="1" dirty="0">
                <a:solidFill>
                  <a:srgbClr val="008000"/>
                </a:solidFill>
              </a:rPr>
              <a:t>N</a:t>
            </a:r>
            <a:r>
              <a:rPr lang="en-US" b="1" baseline="30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/K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complexity</a:t>
            </a:r>
          </a:p>
        </p:txBody>
      </p:sp>
    </p:spTree>
    <p:extLst>
      <p:ext uri="{BB962C8B-B14F-4D97-AF65-F5344CB8AC3E}">
        <p14:creationId xmlns:p14="http://schemas.microsoft.com/office/powerpoint/2010/main" val="207614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Abstraction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Ability of any module to treat others like “black box”</a:t>
            </a:r>
          </a:p>
          <a:p>
            <a:pPr lvl="2">
              <a:spcBef>
                <a:spcPts val="1400"/>
              </a:spcBef>
            </a:pPr>
            <a:r>
              <a:rPr lang="en-US" sz="2600" dirty="0"/>
              <a:t>Just based on interface</a:t>
            </a:r>
          </a:p>
          <a:p>
            <a:pPr lvl="2">
              <a:spcBef>
                <a:spcPts val="1400"/>
              </a:spcBef>
            </a:pPr>
            <a:r>
              <a:rPr lang="en-US" sz="2600" dirty="0"/>
              <a:t>Without regard to internal implementation </a:t>
            </a:r>
            <a:endParaRPr lang="en-US" dirty="0"/>
          </a:p>
          <a:p>
            <a:pPr lvl="1">
              <a:spcBef>
                <a:spcPts val="1400"/>
              </a:spcBef>
            </a:pPr>
            <a:r>
              <a:rPr lang="en-US" dirty="0"/>
              <a:t>Symptoms</a:t>
            </a:r>
          </a:p>
          <a:p>
            <a:pPr lvl="2">
              <a:spcBef>
                <a:spcPts val="1400"/>
              </a:spcBef>
            </a:pPr>
            <a:r>
              <a:rPr lang="en-US" sz="2600" dirty="0"/>
              <a:t>Fewer interactions between modules</a:t>
            </a:r>
          </a:p>
          <a:p>
            <a:pPr lvl="2">
              <a:spcBef>
                <a:spcPts val="1400"/>
              </a:spcBef>
            </a:pPr>
            <a:r>
              <a:rPr lang="en-US" sz="2600" dirty="0"/>
              <a:t>Less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propagation of effects </a:t>
            </a:r>
            <a:r>
              <a:rPr lang="en-US" sz="2600" dirty="0"/>
              <a:t>between modules</a:t>
            </a:r>
          </a:p>
          <a:p>
            <a:endParaRPr lang="en-US" sz="2600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complexity</a:t>
            </a:r>
          </a:p>
        </p:txBody>
      </p:sp>
    </p:spTree>
    <p:extLst>
      <p:ext uri="{BB962C8B-B14F-4D97-AF65-F5344CB8AC3E}">
        <p14:creationId xmlns:p14="http://schemas.microsoft.com/office/powerpoint/2010/main" val="17067078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2" y="391486"/>
            <a:ext cx="8814715" cy="5486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735" y="5812172"/>
            <a:ext cx="7190527" cy="888039"/>
          </a:xfrm>
        </p:spPr>
        <p:txBody>
          <a:bodyPr/>
          <a:lstStyle/>
          <a:p>
            <a:r>
              <a:rPr lang="en-US" dirty="0"/>
              <a:t>Backrub (Google) 1997</a:t>
            </a:r>
          </a:p>
        </p:txBody>
      </p:sp>
    </p:spTree>
    <p:extLst>
      <p:ext uri="{BB962C8B-B14F-4D97-AF65-F5344CB8AC3E}">
        <p14:creationId xmlns:p14="http://schemas.microsoft.com/office/powerpoint/2010/main" val="18427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Abstraction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E46C0A"/>
                </a:solidFill>
              </a:rPr>
              <a:t>The Robustness Principle:                                    </a:t>
            </a:r>
            <a:r>
              <a:rPr lang="en-US" dirty="0"/>
              <a:t>Be tolerant of inputs and strict on outputs</a:t>
            </a:r>
          </a:p>
          <a:p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complexity</a:t>
            </a:r>
          </a:p>
        </p:txBody>
      </p:sp>
    </p:spTree>
    <p:extLst>
      <p:ext uri="{BB962C8B-B14F-4D97-AF65-F5344CB8AC3E}">
        <p14:creationId xmlns:p14="http://schemas.microsoft.com/office/powerpoint/2010/main" val="93868181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principle in action:</a:t>
            </a:r>
            <a:br>
              <a:rPr lang="en-US" dirty="0"/>
            </a:br>
            <a:r>
              <a:rPr lang="en-US" dirty="0"/>
              <a:t>The digital abstraction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9727" r="-9727"/>
          <a:stretch>
            <a:fillRect/>
          </a:stretch>
        </p:blipFill>
        <p:spPr>
          <a:xfrm>
            <a:off x="1740007" y="2228850"/>
            <a:ext cx="7699952" cy="441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8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351" y="1541119"/>
            <a:ext cx="3110944" cy="1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2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7F7F7F"/>
                </a:solidFill>
              </a:rPr>
              <a:t>Abstraction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Hierarchy</a:t>
            </a:r>
          </a:p>
          <a:p>
            <a:pPr marL="720725" lvl="1" indent="-268288">
              <a:lnSpc>
                <a:spcPct val="100000"/>
              </a:lnSpc>
            </a:pPr>
            <a:r>
              <a:rPr lang="en-US" dirty="0"/>
              <a:t>Start with small group of modules, assemble</a:t>
            </a:r>
          </a:p>
          <a:p>
            <a:pPr marL="1120775" lvl="2" indent="-268288">
              <a:lnSpc>
                <a:spcPct val="100000"/>
              </a:lnSpc>
            </a:pPr>
            <a:r>
              <a:rPr lang="en-US" sz="2600" dirty="0"/>
              <a:t>Assemble those assemblies, etc.</a:t>
            </a:r>
            <a:endParaRPr lang="en-US" sz="2600" i="1" dirty="0"/>
          </a:p>
          <a:p>
            <a:pPr lvl="1">
              <a:lnSpc>
                <a:spcPct val="100000"/>
              </a:lnSpc>
            </a:pPr>
            <a:r>
              <a:rPr lang="en-US" dirty="0"/>
              <a:t>Reduces connections, constraints, interactions</a:t>
            </a:r>
          </a:p>
          <a:p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complexity</a:t>
            </a:r>
          </a:p>
        </p:txBody>
      </p:sp>
    </p:spTree>
    <p:extLst>
      <p:ext uri="{BB962C8B-B14F-4D97-AF65-F5344CB8AC3E}">
        <p14:creationId xmlns:p14="http://schemas.microsoft.com/office/powerpoint/2010/main" val="4320588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Abstraction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7F7F7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Hierarchy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Layering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 form of modularity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Gradually build up a system, layer by layer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Example: </a:t>
            </a:r>
            <a:r>
              <a:rPr lang="en-US" b="1" dirty="0">
                <a:solidFill>
                  <a:srgbClr val="E46C0A"/>
                </a:solidFill>
              </a:rPr>
              <a:t>Internet protocol stack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complexity</a:t>
            </a:r>
          </a:p>
        </p:txBody>
      </p:sp>
    </p:spTree>
    <p:extLst>
      <p:ext uri="{BB962C8B-B14F-4D97-AF65-F5344CB8AC3E}">
        <p14:creationId xmlns:p14="http://schemas.microsoft.com/office/powerpoint/2010/main" val="18710883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on the Internet: The problem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178305"/>
            <a:ext cx="8686800" cy="2243465"/>
          </a:xfrm>
        </p:spPr>
        <p:txBody>
          <a:bodyPr>
            <a:noAutofit/>
          </a:bodyPr>
          <a:lstStyle/>
          <a:p>
            <a:r>
              <a:rPr lang="en-US" sz="2600" dirty="0"/>
              <a:t>Re-implement every app for every new </a:t>
            </a:r>
            <a:r>
              <a:rPr lang="en-US" sz="2600" dirty="0" err="1"/>
              <a:t>tx</a:t>
            </a:r>
            <a:r>
              <a:rPr lang="en-US" sz="2600" dirty="0"/>
              <a:t> media?</a:t>
            </a:r>
          </a:p>
          <a:p>
            <a:r>
              <a:rPr lang="en-US" sz="2600" dirty="0"/>
              <a:t>Change apps on any change to </a:t>
            </a:r>
            <a:r>
              <a:rPr lang="en-US" sz="2600" dirty="0" err="1"/>
              <a:t>tx</a:t>
            </a:r>
            <a:r>
              <a:rPr lang="en-US" sz="2600" dirty="0"/>
              <a:t> media (+ vice versa)? </a:t>
            </a:r>
          </a:p>
          <a:p>
            <a:r>
              <a:rPr lang="en-US" sz="2600" b="1" dirty="0"/>
              <a:t>No!</a:t>
            </a:r>
            <a:r>
              <a:rPr lang="en-US" sz="2600" dirty="0"/>
              <a:t> But how does the Internet design avoid this?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457200" y="1917778"/>
            <a:ext cx="202970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>
                <a:latin typeface="Arial" charset="0"/>
                <a:ea typeface="Arial" charset="0"/>
              </a:rPr>
              <a:t>Applications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457200" y="3020165"/>
            <a:ext cx="2253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>
                <a:latin typeface="Arial" charset="0"/>
                <a:ea typeface="Arial" charset="0"/>
              </a:rPr>
              <a:t>Transmission 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</a:rPr>
              <a:t>media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95019" y="1917778"/>
            <a:ext cx="1127449" cy="453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Skype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66827" y="1917777"/>
            <a:ext cx="1308577" cy="444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70255" y="1917777"/>
            <a:ext cx="983814" cy="453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SSH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84476" y="1917778"/>
            <a:ext cx="911391" cy="444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FTP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22068" y="3220599"/>
            <a:ext cx="1988524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Coaxial cable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4621" y="3220599"/>
            <a:ext cx="1685642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Fiber optic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76094" y="3220599"/>
            <a:ext cx="1419773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Wi-Fi</a:t>
            </a:r>
          </a:p>
        </p:txBody>
      </p:sp>
      <p:cxnSp>
        <p:nvCxnSpPr>
          <p:cNvPr id="9" name="Straight Connector 8"/>
          <p:cNvCxnSpPr>
            <a:stCxn id="41" idx="2"/>
            <a:endCxn id="44" idx="0"/>
          </p:cNvCxnSpPr>
          <p:nvPr/>
        </p:nvCxnSpPr>
        <p:spPr>
          <a:xfrm flipH="1">
            <a:off x="4016330" y="2362434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2"/>
            <a:endCxn id="45" idx="0"/>
          </p:cNvCxnSpPr>
          <p:nvPr/>
        </p:nvCxnSpPr>
        <p:spPr>
          <a:xfrm>
            <a:off x="4021116" y="2362434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2"/>
            <a:endCxn id="44" idx="0"/>
          </p:cNvCxnSpPr>
          <p:nvPr/>
        </p:nvCxnSpPr>
        <p:spPr>
          <a:xfrm flipH="1">
            <a:off x="4016330" y="2371645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2"/>
            <a:endCxn id="46" idx="0"/>
          </p:cNvCxnSpPr>
          <p:nvPr/>
        </p:nvCxnSpPr>
        <p:spPr>
          <a:xfrm>
            <a:off x="4021116" y="2362434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2"/>
            <a:endCxn id="45" idx="0"/>
          </p:cNvCxnSpPr>
          <p:nvPr/>
        </p:nvCxnSpPr>
        <p:spPr>
          <a:xfrm>
            <a:off x="5458744" y="2371645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2"/>
            <a:endCxn id="46" idx="0"/>
          </p:cNvCxnSpPr>
          <p:nvPr/>
        </p:nvCxnSpPr>
        <p:spPr>
          <a:xfrm>
            <a:off x="5458744" y="2371645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2"/>
            <a:endCxn id="46" idx="0"/>
          </p:cNvCxnSpPr>
          <p:nvPr/>
        </p:nvCxnSpPr>
        <p:spPr>
          <a:xfrm>
            <a:off x="6762162" y="2371645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2" idx="2"/>
            <a:endCxn id="45" idx="0"/>
          </p:cNvCxnSpPr>
          <p:nvPr/>
        </p:nvCxnSpPr>
        <p:spPr>
          <a:xfrm flipH="1">
            <a:off x="5957442" y="2371645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2" idx="2"/>
            <a:endCxn id="44" idx="0"/>
          </p:cNvCxnSpPr>
          <p:nvPr/>
        </p:nvCxnSpPr>
        <p:spPr>
          <a:xfrm flipH="1">
            <a:off x="4016330" y="2371645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3" idx="2"/>
            <a:endCxn id="44" idx="0"/>
          </p:cNvCxnSpPr>
          <p:nvPr/>
        </p:nvCxnSpPr>
        <p:spPr>
          <a:xfrm flipH="1">
            <a:off x="4016330" y="2362434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3" idx="2"/>
            <a:endCxn id="45" idx="0"/>
          </p:cNvCxnSpPr>
          <p:nvPr/>
        </p:nvCxnSpPr>
        <p:spPr>
          <a:xfrm flipH="1">
            <a:off x="5957442" y="2362434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2"/>
            <a:endCxn id="46" idx="0"/>
          </p:cNvCxnSpPr>
          <p:nvPr/>
        </p:nvCxnSpPr>
        <p:spPr>
          <a:xfrm flipH="1">
            <a:off x="7685981" y="2362434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2697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Layering on the Internet: </a:t>
            </a:r>
            <a:br>
              <a:rPr lang="en-US" sz="3200" dirty="0"/>
            </a:br>
            <a:r>
              <a:rPr lang="en-US" sz="3200" dirty="0"/>
              <a:t>Intermediate layers provide a solution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19135"/>
            <a:ext cx="8229600" cy="1629115"/>
          </a:xfrm>
        </p:spPr>
        <p:txBody>
          <a:bodyPr>
            <a:noAutofit/>
          </a:bodyPr>
          <a:lstStyle/>
          <a:p>
            <a:r>
              <a:rPr lang="en-US" sz="2600" dirty="0"/>
              <a:t>Intermediate layers provide abstractions for app, media</a:t>
            </a:r>
          </a:p>
          <a:p>
            <a:r>
              <a:rPr lang="en-US" sz="2600" dirty="0"/>
              <a:t>New apps or media need only implement against intermediate layers’ interface</a:t>
            </a:r>
          </a:p>
        </p:txBody>
      </p:sp>
      <p:cxnSp>
        <p:nvCxnSpPr>
          <p:cNvPr id="9" name="Straight Connector 8"/>
          <p:cNvCxnSpPr>
            <a:stCxn id="63" idx="2"/>
            <a:endCxn id="34" idx="0"/>
          </p:cNvCxnSpPr>
          <p:nvPr/>
        </p:nvCxnSpPr>
        <p:spPr>
          <a:xfrm flipH="1">
            <a:off x="4014067" y="3412480"/>
            <a:ext cx="1865017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1" idx="2"/>
            <a:endCxn id="63" idx="0"/>
          </p:cNvCxnSpPr>
          <p:nvPr/>
        </p:nvCxnSpPr>
        <p:spPr>
          <a:xfrm>
            <a:off x="4021116" y="2362434"/>
            <a:ext cx="1857968" cy="6053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0" idx="2"/>
            <a:endCxn id="63" idx="0"/>
          </p:cNvCxnSpPr>
          <p:nvPr/>
        </p:nvCxnSpPr>
        <p:spPr>
          <a:xfrm>
            <a:off x="5458744" y="2371645"/>
            <a:ext cx="420340" cy="5961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2"/>
            <a:endCxn id="35" idx="0"/>
          </p:cNvCxnSpPr>
          <p:nvPr/>
        </p:nvCxnSpPr>
        <p:spPr>
          <a:xfrm>
            <a:off x="5879084" y="3412480"/>
            <a:ext cx="76095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2"/>
            <a:endCxn id="63" idx="0"/>
          </p:cNvCxnSpPr>
          <p:nvPr/>
        </p:nvCxnSpPr>
        <p:spPr>
          <a:xfrm flipH="1">
            <a:off x="5879084" y="2362434"/>
            <a:ext cx="2061088" cy="6053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364563" y="2967823"/>
            <a:ext cx="5029041" cy="44465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Intermediate layers</a:t>
            </a:r>
          </a:p>
        </p:txBody>
      </p:sp>
      <p:cxnSp>
        <p:nvCxnSpPr>
          <p:cNvPr id="71" name="Straight Connector 70"/>
          <p:cNvCxnSpPr>
            <a:stCxn id="32" idx="2"/>
            <a:endCxn id="63" idx="0"/>
          </p:cNvCxnSpPr>
          <p:nvPr/>
        </p:nvCxnSpPr>
        <p:spPr>
          <a:xfrm flipH="1">
            <a:off x="5879084" y="2371645"/>
            <a:ext cx="883078" cy="5961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57200" y="1917778"/>
            <a:ext cx="202970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>
                <a:latin typeface="Arial" charset="0"/>
                <a:ea typeface="Arial" charset="0"/>
              </a:rPr>
              <a:t>Applications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57200" y="3799702"/>
            <a:ext cx="2253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>
                <a:latin typeface="Arial" charset="0"/>
                <a:ea typeface="Arial" charset="0"/>
              </a:rPr>
              <a:t>Transmission 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</a:rPr>
              <a:t>media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95019" y="1917778"/>
            <a:ext cx="1127449" cy="453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Skype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66827" y="1917777"/>
            <a:ext cx="1308577" cy="444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70255" y="1917777"/>
            <a:ext cx="983814" cy="453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SSH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84476" y="1917778"/>
            <a:ext cx="911391" cy="444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FTP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19805" y="4058799"/>
            <a:ext cx="1988524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Coaxial cable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12358" y="4058799"/>
            <a:ext cx="1685642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Fiber optic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73831" y="4058799"/>
            <a:ext cx="1419773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Wi-Fi</a:t>
            </a:r>
          </a:p>
        </p:txBody>
      </p:sp>
      <p:cxnSp>
        <p:nvCxnSpPr>
          <p:cNvPr id="59" name="Straight Connector 58"/>
          <p:cNvCxnSpPr>
            <a:stCxn id="63" idx="2"/>
            <a:endCxn id="36" idx="0"/>
          </p:cNvCxnSpPr>
          <p:nvPr/>
        </p:nvCxnSpPr>
        <p:spPr>
          <a:xfrm>
            <a:off x="5879084" y="3412480"/>
            <a:ext cx="1804634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0367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Often unconstrained by physical laws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dirty="0"/>
              <a:t>Computer systems are </a:t>
            </a:r>
            <a:r>
              <a:rPr lang="en-US" b="1" dirty="0">
                <a:solidFill>
                  <a:srgbClr val="E46C0A"/>
                </a:solidFill>
              </a:rPr>
              <a:t>mostly digital</a:t>
            </a: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2400"/>
              </a:spcBef>
            </a:pPr>
            <a:r>
              <a:rPr lang="en-US" b="1" spc="-150" dirty="0"/>
              <a:t>Contrast: </a:t>
            </a:r>
            <a:r>
              <a:rPr lang="en-US" b="1" spc="-150" dirty="0">
                <a:solidFill>
                  <a:srgbClr val="E46C0A"/>
                </a:solidFill>
              </a:rPr>
              <a:t>Analog</a:t>
            </a:r>
            <a:r>
              <a:rPr lang="en-US" spc="-150" dirty="0">
                <a:solidFill>
                  <a:srgbClr val="E46C0A"/>
                </a:solidFill>
              </a:rPr>
              <a:t> </a:t>
            </a:r>
            <a:r>
              <a:rPr lang="en-US" spc="-150" dirty="0"/>
              <a:t>systems have </a:t>
            </a:r>
            <a:r>
              <a:rPr lang="en-US" b="1" spc="-150" dirty="0">
                <a:solidFill>
                  <a:srgbClr val="FF0000"/>
                </a:solidFill>
              </a:rPr>
              <a:t>physical limitations</a:t>
            </a:r>
            <a:r>
              <a:rPr lang="en-US" b="1" spc="-150" dirty="0">
                <a:solidFill>
                  <a:srgbClr val="E46C0A"/>
                </a:solidFill>
              </a:rPr>
              <a:t> </a:t>
            </a:r>
            <a:r>
              <a:rPr lang="en-US" spc="-150" dirty="0"/>
              <a:t>(degrading copies of analog music media)</a:t>
            </a: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Back 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digital static discipline</a:t>
            </a:r>
          </a:p>
          <a:p>
            <a:pPr marL="1314450" lvl="2" indent="-514350">
              <a:lnSpc>
                <a:spcPct val="100000"/>
              </a:lnSpc>
            </a:pPr>
            <a:r>
              <a:rPr lang="en-US" dirty="0"/>
              <a:t>Static discipline </a:t>
            </a:r>
            <a:r>
              <a:rPr lang="en-US" b="1" dirty="0">
                <a:solidFill>
                  <a:srgbClr val="008000"/>
                </a:solidFill>
              </a:rPr>
              <a:t>restores signal levels</a:t>
            </a:r>
          </a:p>
          <a:p>
            <a:pPr marL="1314450" lvl="2" indent="-514350">
              <a:lnSpc>
                <a:spcPct val="100000"/>
              </a:lnSpc>
            </a:pPr>
            <a:r>
              <a:rPr lang="en-US" dirty="0"/>
              <a:t>Can </a:t>
            </a:r>
            <a:r>
              <a:rPr lang="en-US" b="1" dirty="0"/>
              <a:t>scale</a:t>
            </a:r>
            <a:r>
              <a:rPr lang="en-US" dirty="0"/>
              <a:t> microprocessors to billions of gates, encounter new, </a:t>
            </a:r>
            <a:r>
              <a:rPr lang="en-US" b="1" dirty="0"/>
              <a:t>interesting emergent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066800"/>
          </a:xfrm>
        </p:spPr>
        <p:txBody>
          <a:bodyPr/>
          <a:lstStyle/>
          <a:p>
            <a:r>
              <a:rPr lang="en-US" sz="3200" spc="-150" dirty="0"/>
              <a:t>Computer systems: The same, but different</a:t>
            </a:r>
          </a:p>
        </p:txBody>
      </p:sp>
    </p:spTree>
    <p:extLst>
      <p:ext uri="{BB962C8B-B14F-4D97-AF65-F5344CB8AC3E}">
        <p14:creationId xmlns:p14="http://schemas.microsoft.com/office/powerpoint/2010/main" val="1959139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Often unconstrained by physical laws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Unprecedented </a:t>
            </a:r>
            <a:r>
              <a:rPr lang="en-US" b="1" i="1" dirty="0"/>
              <a:t>d</a:t>
            </a:r>
            <a:r>
              <a:rPr lang="en-US" b="1" dirty="0"/>
              <a:t>(technology)/</a:t>
            </a:r>
            <a:r>
              <a:rPr lang="en-US" b="1" i="1" dirty="0"/>
              <a:t>dt</a:t>
            </a:r>
          </a:p>
          <a:p>
            <a:pPr marL="914400" lvl="1" indent="-514350">
              <a:lnSpc>
                <a:spcPct val="110000"/>
              </a:lnSpc>
              <a:spcBef>
                <a:spcPts val="1600"/>
              </a:spcBef>
            </a:pPr>
            <a:r>
              <a:rPr lang="en-US" dirty="0"/>
              <a:t>Many examples: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/>
              <a:t>Magnetic disk storage price per gigabyte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/>
              <a:t>RAM storage price per gigabyte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/>
              <a:t>Optical fiber transmission speed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1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Result: </a:t>
            </a:r>
            <a:r>
              <a:rPr lang="en-US" dirty="0"/>
              <a:t>Incommensurate scaling, with system redesign consequences</a:t>
            </a:r>
          </a:p>
          <a:p>
            <a:pPr marL="1314450" lvl="2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066800"/>
          </a:xfrm>
        </p:spPr>
        <p:txBody>
          <a:bodyPr/>
          <a:lstStyle/>
          <a:p>
            <a:r>
              <a:rPr lang="en-US" sz="3200" spc="-150" dirty="0"/>
              <a:t>Computer systems: The same, but different</a:t>
            </a:r>
          </a:p>
        </p:txBody>
      </p:sp>
    </p:spTree>
    <p:extLst>
      <p:ext uri="{BB962C8B-B14F-4D97-AF65-F5344CB8AC3E}">
        <p14:creationId xmlns:p14="http://schemas.microsoft.com/office/powerpoint/2010/main" val="1132673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67750" cy="944562"/>
          </a:xfrm>
        </p:spPr>
        <p:txBody>
          <a:bodyPr>
            <a:normAutofit/>
          </a:bodyPr>
          <a:lstStyle/>
          <a:p>
            <a:r>
              <a:rPr lang="en-US" sz="3600" dirty="0"/>
              <a:t>Incommensurate scaling on the Internet</a:t>
            </a:r>
          </a:p>
        </p:txBody>
      </p:sp>
      <p:pic>
        <p:nvPicPr>
          <p:cNvPr id="4" name="Content Placeholder 3" descr="growt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84" y="1600200"/>
            <a:ext cx="7543271" cy="4525963"/>
          </a:xfrm>
        </p:spPr>
      </p:pic>
      <p:sp>
        <p:nvSpPr>
          <p:cNvPr id="6" name="TextBox 5"/>
          <p:cNvSpPr txBox="1"/>
          <p:nvPr/>
        </p:nvSpPr>
        <p:spPr>
          <a:xfrm>
            <a:off x="2369761" y="1443335"/>
            <a:ext cx="459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Normalized growth since 1981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418" y="1931926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Number of Internet hosts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97048" y="3699405"/>
            <a:ext cx="6753932" cy="1395443"/>
            <a:chOff x="1797048" y="3699405"/>
            <a:chExt cx="6753932" cy="1395443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797048" y="4255641"/>
              <a:ext cx="5553282" cy="839207"/>
            </a:xfrm>
            <a:prstGeom prst="line">
              <a:avLst/>
            </a:prstGeom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4993" y="3699405"/>
              <a:ext cx="4305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58ED5"/>
                  </a:solidFill>
                  <a:latin typeface="Arial" charset="0"/>
                  <a:ea typeface="Arial" charset="0"/>
                  <a:cs typeface="Arial" charset="0"/>
                </a:rPr>
                <a:t>Bits/second/$ (approximate)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7048" y="5093260"/>
            <a:ext cx="6393473" cy="1633068"/>
            <a:chOff x="1797048" y="5093260"/>
            <a:chExt cx="6393473" cy="16330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97048" y="5093260"/>
              <a:ext cx="5553282" cy="1588"/>
            </a:xfrm>
            <a:prstGeom prst="line">
              <a:avLst/>
            </a:prstGeom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77782" y="5525999"/>
              <a:ext cx="32127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Speed of light, </a:t>
              </a:r>
            </a:p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Shannon capacity, </a:t>
              </a:r>
            </a:p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Backhoe rental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4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b="1" dirty="0">
                <a:solidFill>
                  <a:srgbClr val="E46C0A"/>
                </a:solidFill>
              </a:rPr>
              <a:t>Expect surprises </a:t>
            </a:r>
            <a:r>
              <a:rPr lang="en-US" dirty="0"/>
              <a:t>in system design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There is </a:t>
            </a:r>
            <a:r>
              <a:rPr lang="en-US" b="1" dirty="0">
                <a:solidFill>
                  <a:srgbClr val="E46C0A"/>
                </a:solidFill>
              </a:rPr>
              <a:t>no small change </a:t>
            </a:r>
            <a:r>
              <a:rPr lang="en-US" dirty="0"/>
              <a:t>in a system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10-100× increase? </a:t>
            </a:r>
            <a:r>
              <a:rPr lang="en-US" dirty="0">
                <a:sym typeface="Symbol" pitchFamily="-1" charset="2"/>
              </a:rPr>
              <a:t></a:t>
            </a:r>
            <a:r>
              <a:rPr lang="en-US" dirty="0"/>
              <a:t> perhaps re-design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Complexity is </a:t>
            </a:r>
            <a:r>
              <a:rPr lang="en-US" b="1" dirty="0">
                <a:solidFill>
                  <a:srgbClr val="E46C0A"/>
                </a:solidFill>
              </a:rPr>
              <a:t>super-linear </a:t>
            </a:r>
            <a:r>
              <a:rPr lang="en-US" dirty="0"/>
              <a:t>in system size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Performance cost is super-linear in system size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Reliability cost is super-linear in system size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>
                <a:solidFill>
                  <a:srgbClr val="E46C0A"/>
                </a:solidFill>
              </a:rPr>
              <a:t>Technology’s high rate of change </a:t>
            </a:r>
            <a:r>
              <a:rPr lang="en-US" dirty="0"/>
              <a:t>induces incommensurate scaling</a:t>
            </a:r>
          </a:p>
          <a:p>
            <a:pPr eaLnBrk="1" hangingPunct="1">
              <a:spcAft>
                <a:spcPts val="1200"/>
              </a:spcAft>
            </a:pPr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Summary and lessons</a:t>
            </a:r>
          </a:p>
        </p:txBody>
      </p:sp>
    </p:spTree>
    <p:extLst>
      <p:ext uri="{BB962C8B-B14F-4D97-AF65-F5344CB8AC3E}">
        <p14:creationId xmlns:p14="http://schemas.microsoft.com/office/powerpoint/2010/main" val="695906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84"/>
            <a:ext cx="9144000" cy="68705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29149" cy="1466850"/>
          </a:xfrm>
        </p:spPr>
        <p:txBody>
          <a:bodyPr/>
          <a:lstStyle/>
          <a:p>
            <a:r>
              <a:rPr lang="en-US" sz="4800" dirty="0"/>
              <a:t>Google 2012</a:t>
            </a:r>
          </a:p>
        </p:txBody>
      </p:sp>
    </p:spTree>
    <p:extLst>
      <p:ext uri="{BB962C8B-B14F-4D97-AF65-F5344CB8AC3E}">
        <p14:creationId xmlns:p14="http://schemas.microsoft.com/office/powerpoint/2010/main" val="1336097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971550"/>
            <a:ext cx="8629649" cy="478154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Wed, everybody reads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1) How to read a paper</a:t>
            </a:r>
            <a:br>
              <a:rPr lang="en-US" dirty="0"/>
            </a:br>
            <a:r>
              <a:rPr lang="en-US" dirty="0"/>
              <a:t>2) Lampson’s Hints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9" b="14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3200" kern="1200" spc="-50">
                <a:solidFill>
                  <a:schemeClr val="bg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4572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8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9144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6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3716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18288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100,000s of physical servers</a:t>
            </a:r>
          </a:p>
          <a:p>
            <a:r>
              <a:rPr lang="en-US" sz="3600" dirty="0"/>
              <a:t>10s MW energy consumption</a:t>
            </a:r>
          </a:p>
          <a:p>
            <a:endParaRPr lang="en-US" sz="3800" dirty="0"/>
          </a:p>
          <a:p>
            <a:r>
              <a:rPr lang="en-US" sz="3800" dirty="0"/>
              <a:t>Facebook Prineville: </a:t>
            </a:r>
          </a:p>
          <a:p>
            <a:r>
              <a:rPr lang="en-US" sz="3600" dirty="0"/>
              <a:t>$250M physical </a:t>
            </a:r>
            <a:r>
              <a:rPr lang="en-US" sz="3600" dirty="0" err="1"/>
              <a:t>infro</a:t>
            </a:r>
            <a:r>
              <a:rPr lang="en-US" sz="3600" dirty="0"/>
              <a:t>, $1B IT infra</a:t>
            </a:r>
          </a:p>
          <a:p>
            <a:pPr lvl="1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212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Complexity’s hard to define, but symptoms include:</a:t>
            </a:r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Large number of </a:t>
            </a:r>
            <a:r>
              <a:rPr lang="en-US" b="1" dirty="0"/>
              <a:t>components</a:t>
            </a:r>
            <a:endParaRPr lang="en-US" dirty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Large number of </a:t>
            </a:r>
            <a:r>
              <a:rPr lang="en-US" b="1" dirty="0"/>
              <a:t>connections</a:t>
            </a:r>
            <a:endParaRPr lang="en-US" dirty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Irregular </a:t>
            </a:r>
            <a:r>
              <a:rPr lang="en-US" b="1" dirty="0"/>
              <a:t>structure</a:t>
            </a:r>
            <a:endParaRPr lang="en-US" dirty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 short description</a:t>
            </a:r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Many people required to design or maintain</a:t>
            </a:r>
          </a:p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problem: Complexity</a:t>
            </a:r>
          </a:p>
        </p:txBody>
      </p:sp>
    </p:spTree>
    <p:extLst>
      <p:ext uri="{BB962C8B-B14F-4D97-AF65-F5344CB8AC3E}">
        <p14:creationId xmlns:p14="http://schemas.microsoft.com/office/powerpoint/2010/main" val="12408783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800"/>
            <a:ext cx="8088954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Instructors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Professor Mike Freedman 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TA </a:t>
            </a:r>
            <a:r>
              <a:rPr lang="en-US" sz="2600" dirty="0" err="1"/>
              <a:t>Zhenyu</a:t>
            </a:r>
            <a:r>
              <a:rPr lang="en-US" sz="2600" dirty="0"/>
              <a:t> Song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Office hours immediately after lecture or by </a:t>
            </a:r>
            <a:r>
              <a:rPr lang="en-US" sz="2600" dirty="0" err="1"/>
              <a:t>appt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Main Q&amp;A forum: </a:t>
            </a:r>
            <a:r>
              <a:rPr lang="en-US" sz="2600" dirty="0">
                <a:hlinkClick r:id="rId2"/>
              </a:rPr>
              <a:t>http://www.piazza.com/</a:t>
            </a:r>
            <a:endParaRPr lang="en-US" sz="2600" dirty="0"/>
          </a:p>
          <a:p>
            <a:pPr>
              <a:lnSpc>
                <a:spcPct val="160000"/>
              </a:lnSpc>
            </a:pPr>
            <a:r>
              <a:rPr lang="en-US" dirty="0"/>
              <a:t>Optional textbooks</a:t>
            </a:r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/>
              <a:t>Principles of Computer System Design</a:t>
            </a:r>
            <a:r>
              <a:rPr lang="en-US" dirty="0"/>
              <a:t>. </a:t>
            </a:r>
            <a:r>
              <a:rPr lang="en-US" dirty="0" err="1"/>
              <a:t>Saltzer</a:t>
            </a:r>
            <a:r>
              <a:rPr lang="en-US" dirty="0"/>
              <a:t> &amp; </a:t>
            </a:r>
            <a:r>
              <a:rPr lang="en-US" dirty="0" err="1"/>
              <a:t>Kaashoek</a:t>
            </a:r>
            <a:endParaRPr lang="en-US" dirty="0"/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/>
              <a:t>Distributed Systems: Principles and Paradigms.   </a:t>
            </a:r>
            <a:r>
              <a:rPr lang="en-US" dirty="0"/>
              <a:t>Tanenbaum &amp; Van Steen</a:t>
            </a:r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/>
              <a:t>Guide to Reliable Distributed Systems. </a:t>
            </a:r>
            <a:r>
              <a:rPr lang="en-US" dirty="0"/>
              <a:t>Birman.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material</a:t>
            </a:r>
          </a:p>
        </p:txBody>
      </p:sp>
    </p:spTree>
    <p:extLst>
      <p:ext uri="{BB962C8B-B14F-4D97-AF65-F5344CB8AC3E}">
        <p14:creationId xmlns:p14="http://schemas.microsoft.com/office/powerpoint/2010/main" val="1754036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36198</TotalTime>
  <Words>2123</Words>
  <Application>Microsoft Macintosh PowerPoint</Application>
  <PresentationFormat>On-screen Show (4:3)</PresentationFormat>
  <Paragraphs>425</Paragraphs>
  <Slides>50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.HelveticaNeueDeskInterface-Regular</vt:lpstr>
      <vt:lpstr>Arial</vt:lpstr>
      <vt:lpstr>Calibri</vt:lpstr>
      <vt:lpstr>Courier New</vt:lpstr>
      <vt:lpstr>Symbol</vt:lpstr>
      <vt:lpstr>Times</vt:lpstr>
      <vt:lpstr>Times New Roman</vt:lpstr>
      <vt:lpstr>Wingdings</vt:lpstr>
      <vt:lpstr>1_Office Theme</vt:lpstr>
      <vt:lpstr>Introduction Principles of System Design</vt:lpstr>
      <vt:lpstr>Goals of this course</vt:lpstr>
      <vt:lpstr>What is a system?</vt:lpstr>
      <vt:lpstr>Backrub (Google) 1997</vt:lpstr>
      <vt:lpstr>Google 2012</vt:lpstr>
      <vt:lpstr>PowerPoint Presentation</vt:lpstr>
      <vt:lpstr>The central problem: Complexity</vt:lpstr>
      <vt:lpstr>Course Organization</vt:lpstr>
      <vt:lpstr>Learning the material</vt:lpstr>
      <vt:lpstr>Format of Course</vt:lpstr>
      <vt:lpstr>Course Project:  Schedule</vt:lpstr>
      <vt:lpstr>Course Project:  Options  </vt:lpstr>
      <vt:lpstr>Course Project:  Process</vt:lpstr>
      <vt:lpstr>Grading</vt:lpstr>
      <vt:lpstr>Organization of semester</vt:lpstr>
      <vt:lpstr>Storage Systems</vt:lpstr>
      <vt:lpstr>Big Data Systems</vt:lpstr>
      <vt:lpstr>Applications</vt:lpstr>
      <vt:lpstr>Principles of System Design</vt:lpstr>
      <vt:lpstr>Systems challenges common to many fields</vt:lpstr>
      <vt:lpstr>PowerPoint Presentation</vt:lpstr>
      <vt:lpstr>Millennium bridge</vt:lpstr>
      <vt:lpstr>Systems challenges common to many fields</vt:lpstr>
      <vt:lpstr>Propagation of effects: Auto design</vt:lpstr>
      <vt:lpstr>Systems challenges common to many fields</vt:lpstr>
      <vt:lpstr>Galileo in 1638</vt:lpstr>
      <vt:lpstr>Incommensurate scaling</vt:lpstr>
      <vt:lpstr>Incommensurate scaling: Scaling routing in the Internet</vt:lpstr>
      <vt:lpstr>Incommensurate scaling: Scaling routing in the Internet</vt:lpstr>
      <vt:lpstr>Incommensurate Scaling: Ethernet</vt:lpstr>
      <vt:lpstr>Will listen-while-send detect collisions?</vt:lpstr>
      <vt:lpstr>From experimental Ethernet to standard</vt:lpstr>
      <vt:lpstr>Systems challenges common to many fields</vt:lpstr>
      <vt:lpstr>Binary classification trade-off</vt:lpstr>
      <vt:lpstr>Sources of complexity</vt:lpstr>
      <vt:lpstr>Interacting Features</vt:lpstr>
      <vt:lpstr>Sources of complexity</vt:lpstr>
      <vt:lpstr>Coping with complexity</vt:lpstr>
      <vt:lpstr>Coping with complexity</vt:lpstr>
      <vt:lpstr>Coping with complexity</vt:lpstr>
      <vt:lpstr>Robustness principle in action: The digital abstraction</vt:lpstr>
      <vt:lpstr>Coping with complexity</vt:lpstr>
      <vt:lpstr>Coping with complexity</vt:lpstr>
      <vt:lpstr>Layering on the Internet: The problem</vt:lpstr>
      <vt:lpstr>Layering on the Internet:  Intermediate layers provide a solution</vt:lpstr>
      <vt:lpstr>Computer systems: The same, but different</vt:lpstr>
      <vt:lpstr>Computer systems: The same, but different</vt:lpstr>
      <vt:lpstr>Incommensurate scaling on the Internet</vt:lpstr>
      <vt:lpstr>Summary and lessons</vt:lpstr>
      <vt:lpstr>   For Wed, everybody reads   1) How to read a paper 2) Lampson’s Hints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1475</cp:revision>
  <cp:lastPrinted>2016-09-14T02:16:39Z</cp:lastPrinted>
  <dcterms:created xsi:type="dcterms:W3CDTF">2013-10-08T01:49:25Z</dcterms:created>
  <dcterms:modified xsi:type="dcterms:W3CDTF">2019-02-03T17:22:31Z</dcterms:modified>
</cp:coreProperties>
</file>