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.xml" ContentType="application/vnd.openxmlformats-officedocument.presentationml.tags+xml"/>
  <Override PartName="/ppt/notesSlides/notesSlide11.xml" ContentType="application/vnd.openxmlformats-officedocument.presentationml.notesSlide+xml"/>
  <Override PartName="/ppt/tags/tag2.xml" ContentType="application/vnd.openxmlformats-officedocument.presentationml.tags+xml"/>
  <Override PartName="/ppt/notesSlides/notesSlide12.xml" ContentType="application/vnd.openxmlformats-officedocument.presentationml.notesSlide+xml"/>
  <Override PartName="/ppt/tags/tag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4.xml" ContentType="application/vnd.openxmlformats-officedocument.presentationml.tags+xml"/>
  <Override PartName="/ppt/notesSlides/notesSlide16.xml" ContentType="application/vnd.openxmlformats-officedocument.presentationml.notesSlide+xml"/>
  <Override PartName="/ppt/tags/tag5.xml" ContentType="application/vnd.openxmlformats-officedocument.presentationml.tags+xml"/>
  <Override PartName="/ppt/notesSlides/notesSlide17.xml" ContentType="application/vnd.openxmlformats-officedocument.presentationml.notesSlide+xml"/>
  <Override PartName="/ppt/tags/tag6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7.xml" ContentType="application/vnd.openxmlformats-officedocument.presentationml.tags+xml"/>
  <Override PartName="/ppt/notesSlides/notesSlide20.xml" ContentType="application/vnd.openxmlformats-officedocument.presentationml.notesSlide+xml"/>
  <Override PartName="/ppt/tags/tag8.xml" ContentType="application/vnd.openxmlformats-officedocument.presentationml.tag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42"/>
  </p:notesMasterIdLst>
  <p:handoutMasterIdLst>
    <p:handoutMasterId r:id="rId43"/>
  </p:handoutMasterIdLst>
  <p:sldIdLst>
    <p:sldId id="257" r:id="rId2"/>
    <p:sldId id="507" r:id="rId3"/>
    <p:sldId id="508" r:id="rId4"/>
    <p:sldId id="545" r:id="rId5"/>
    <p:sldId id="546" r:id="rId6"/>
    <p:sldId id="547" r:id="rId7"/>
    <p:sldId id="548" r:id="rId8"/>
    <p:sldId id="549" r:id="rId9"/>
    <p:sldId id="550" r:id="rId10"/>
    <p:sldId id="551" r:id="rId11"/>
    <p:sldId id="552" r:id="rId12"/>
    <p:sldId id="553" r:id="rId13"/>
    <p:sldId id="554" r:id="rId14"/>
    <p:sldId id="555" r:id="rId15"/>
    <p:sldId id="556" r:id="rId16"/>
    <p:sldId id="557" r:id="rId17"/>
    <p:sldId id="558" r:id="rId18"/>
    <p:sldId id="512" r:id="rId19"/>
    <p:sldId id="513" r:id="rId20"/>
    <p:sldId id="516" r:id="rId21"/>
    <p:sldId id="517" r:id="rId22"/>
    <p:sldId id="518" r:id="rId23"/>
    <p:sldId id="519" r:id="rId24"/>
    <p:sldId id="520" r:id="rId25"/>
    <p:sldId id="521" r:id="rId26"/>
    <p:sldId id="522" r:id="rId27"/>
    <p:sldId id="523" r:id="rId28"/>
    <p:sldId id="524" r:id="rId29"/>
    <p:sldId id="525" r:id="rId30"/>
    <p:sldId id="526" r:id="rId31"/>
    <p:sldId id="559" r:id="rId32"/>
    <p:sldId id="560" r:id="rId33"/>
    <p:sldId id="561" r:id="rId34"/>
    <p:sldId id="562" r:id="rId35"/>
    <p:sldId id="563" r:id="rId36"/>
    <p:sldId id="530" r:id="rId37"/>
    <p:sldId id="531" r:id="rId38"/>
    <p:sldId id="532" r:id="rId39"/>
    <p:sldId id="533" r:id="rId40"/>
    <p:sldId id="564" r:id="rId41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FF6501"/>
    <a:srgbClr val="008F00"/>
    <a:srgbClr val="92D050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50" autoAdjust="0"/>
    <p:restoredTop sz="93692" autoAdjust="0"/>
  </p:normalViewPr>
  <p:slideViewPr>
    <p:cSldViewPr snapToGrid="0">
      <p:cViewPr>
        <p:scale>
          <a:sx n="80" d="100"/>
          <a:sy n="80" d="100"/>
        </p:scale>
        <p:origin x="1336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</a:t>
            </a:r>
            <a:r>
              <a:rPr lang="en-US" sz="2400" b="0" baseline="0" smtClean="0"/>
              <a:t>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8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476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800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964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5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56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600" dirty="0" smtClean="0"/>
              <a:t>Leaders acquire local write locks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n-US" dirty="0" smtClean="0"/>
              <a:t>If non-coordinator: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 &gt; previous local timestamps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 prepare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Notify coordinator of prepare timestamp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spcAft>
                <a:spcPts val="400"/>
              </a:spcAft>
            </a:pPr>
            <a:r>
              <a:rPr lang="en-US" dirty="0" smtClean="0"/>
              <a:t>If 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until hear from other participants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commit timestamp  &gt;=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, &gt; local </a:t>
            </a:r>
            <a:r>
              <a:rPr lang="en-US" sz="2600" dirty="0" err="1" smtClean="0"/>
              <a:t>ts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Logs commit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commit-wait period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Sends commit timestamp to replicas, other leaders, client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600" dirty="0" smtClean="0"/>
              <a:t>All apply at commit timestamp and release locks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0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600" dirty="0" smtClean="0"/>
              <a:t>Leaders acquire local write locks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n-US" dirty="0" smtClean="0"/>
              <a:t>If non-coordinator: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 &gt; previous local timestamps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 prepare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Notify coordinator of prepare timestamp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spcAft>
                <a:spcPts val="400"/>
              </a:spcAft>
            </a:pPr>
            <a:r>
              <a:rPr lang="en-US" dirty="0" smtClean="0"/>
              <a:t>If 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until hear from other participants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commit timestamp  &gt;=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, &gt; local </a:t>
            </a:r>
            <a:r>
              <a:rPr lang="en-US" sz="2600" dirty="0" err="1" smtClean="0"/>
              <a:t>ts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Logs commit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commit-wait period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Sends commit timestamp to replicas, other leaders, client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600" dirty="0" smtClean="0"/>
              <a:t>All apply at commit timestamp and release locks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93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600" dirty="0" smtClean="0"/>
              <a:t>Leaders acquire local write locks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n-US" dirty="0" smtClean="0"/>
              <a:t>If non-coordinator: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 &gt; previous local timestamps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 prepare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Notify coordinator of prepare timestamp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spcAft>
                <a:spcPts val="400"/>
              </a:spcAft>
            </a:pPr>
            <a:r>
              <a:rPr lang="en-US" dirty="0" smtClean="0"/>
              <a:t>If 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until hear from other participants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commit timestamp  &gt;=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, &gt; local </a:t>
            </a:r>
            <a:r>
              <a:rPr lang="en-US" sz="2600" dirty="0" err="1" smtClean="0"/>
              <a:t>ts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Logs commit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commit-wait period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Sends commit timestamp to replicas, other leaders, client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600" dirty="0" smtClean="0"/>
              <a:t>All apply at commit timestamp and release locks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6025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86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223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47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90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Write O by </a:t>
            </a:r>
            <a:r>
              <a:rPr lang="en-US" sz="2200" kern="1200" dirty="0" err="1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txn</a:t>
            </a:r>
            <a:r>
              <a:rPr lang="en-US" sz="2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 T, find serializable write or abort:  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Find  OV 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s.t.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 max {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(OV) |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(OV)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If 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ReadTS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(OV) &gt; TS(T)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Abort and roll-back T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Else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Create new version OW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err="1" smtClean="0">
                <a:latin typeface="Times New Roman" charset="0"/>
                <a:ea typeface="ＭＳ Ｐゴシック" charset="-128"/>
              </a:rPr>
              <a:t>ReadTS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(Ow) =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(Ow) = TS(T)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7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63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53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98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34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95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</a:t>
            </a:r>
            <a:r>
              <a:rPr lang="en-US" sz="2400" b="0" baseline="0" smtClean="0"/>
              <a:t>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1905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 smtClean="0"/>
              <a:t>MVCC and </a:t>
            </a:r>
            <a:br>
              <a:rPr lang="en-US" sz="3800" b="0" dirty="0" smtClean="0"/>
            </a:br>
            <a:r>
              <a:rPr lang="en-US" sz="3800" b="0" dirty="0" smtClean="0"/>
              <a:t>Distributed </a:t>
            </a:r>
            <a:r>
              <a:rPr lang="en-US" sz="3800" b="0" dirty="0" err="1" smtClean="0"/>
              <a:t>Txns</a:t>
            </a:r>
            <a:r>
              <a:rPr lang="en-US" sz="3800" b="0" dirty="0" smtClean="0"/>
              <a:t> (</a:t>
            </a:r>
            <a:r>
              <a:rPr lang="en-US" sz="3800" b="0" dirty="0" smtClean="0"/>
              <a:t>Spanner)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518: </a:t>
            </a:r>
            <a:r>
              <a:rPr lang="en-US" sz="3000" i="1" dirty="0" smtClean="0"/>
              <a:t>Advanced Computer Systems</a:t>
            </a:r>
          </a:p>
          <a:p>
            <a:r>
              <a:rPr lang="en-US" sz="3000" dirty="0" smtClean="0"/>
              <a:t>Lecture </a:t>
            </a:r>
            <a:r>
              <a:rPr lang="en-US" sz="3000" dirty="0"/>
              <a:t>6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1226521" y="3999326"/>
            <a:ext cx="1175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by TS=3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10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</p:spTree>
    <p:extLst>
      <p:ext uri="{BB962C8B-B14F-4D97-AF65-F5344CB8AC3E}">
        <p14:creationId xmlns:p14="http://schemas.microsoft.com/office/powerpoint/2010/main" val="1492726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3833686" y="3983734"/>
            <a:ext cx="1175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by TS=5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11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1354607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12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4,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3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&gt;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false  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Otherwise, write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object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7934" y="5545797"/>
            <a:ext cx="315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by TS = 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1406228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13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55100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W(3) = 4</a:t>
            </a:r>
          </a:p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R(3) = 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4,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&gt;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false  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Otherwise, write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object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228518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14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 (O, 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640975" y="5450306"/>
            <a:ext cx="5208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(v) &lt;= (TS = 5)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1 has (</a:t>
            </a:r>
            <a:r>
              <a:rPr lang="en-US" b="0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3) &lt;= 5</a:t>
            </a:r>
          </a:p>
          <a:p>
            <a:pPr algn="l"/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Set R(1) = max(5, R(1)) = 5</a:t>
            </a:r>
            <a:endParaRPr lang="en-US" b="0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862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15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(v) &lt;= (TS =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5)</a:t>
            </a:r>
            <a:endParaRPr lang="en-US" b="0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3) &lt;=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lang="en-US" b="0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(1) &gt; 5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 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&gt;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5:  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false  </a:t>
            </a: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Otherwise, write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object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 (O, 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90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16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40975" y="5119402"/>
            <a:ext cx="52086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4,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5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&gt;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true</a:t>
            </a:r>
            <a:endParaRPr lang="en-US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7934" y="5545797"/>
            <a:ext cx="315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by TS = 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017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17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mp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 (P, 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40975" y="5117800"/>
            <a:ext cx="5208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1 has (</a:t>
            </a:r>
            <a:r>
              <a:rPr lang="en-US" b="0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Set R(1) = max(4, R(1)) = 5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40975" y="6252997"/>
            <a:ext cx="3985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Then write on </a:t>
            </a:r>
            <a:r>
              <a:rPr lang="en-US" b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 succeeds as well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793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animBg="1"/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19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Consider partitioned data over servers</a:t>
            </a:r>
            <a:endParaRPr lang="en-US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749040"/>
            <a:ext cx="7934498" cy="242737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not just use 2PL?</a:t>
            </a:r>
          </a:p>
          <a:p>
            <a:pPr lvl="1"/>
            <a:r>
              <a:rPr lang="en-US" sz="2400" dirty="0" smtClean="0"/>
              <a:t>Grab locks over entire read and write set</a:t>
            </a:r>
          </a:p>
          <a:p>
            <a:pPr lvl="1"/>
            <a:r>
              <a:rPr lang="en-US" sz="2400" dirty="0" smtClean="0"/>
              <a:t>Perform writes</a:t>
            </a:r>
          </a:p>
          <a:p>
            <a:pPr lvl="1"/>
            <a:r>
              <a:rPr lang="en-US" sz="2400" dirty="0" smtClean="0"/>
              <a:t>Release locks (at commit time)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8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Provides semantics as if only one transaction was running on DB at time, in serial order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 smtClean="0"/>
              <a:t>   + Real-time guarantees</a:t>
            </a:r>
          </a:p>
          <a:p>
            <a:endParaRPr lang="en-US" dirty="0"/>
          </a:p>
          <a:p>
            <a:r>
              <a:rPr lang="en-US" dirty="0" smtClean="0"/>
              <a:t>2PL:  Pessimistically get all the locks first</a:t>
            </a:r>
          </a:p>
          <a:p>
            <a:r>
              <a:rPr lang="en-US" dirty="0" smtClean="0"/>
              <a:t>OCC:  Optimistically create copies, but then recheck all read + written items before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2PL &amp; OCC = strict serialization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20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Consider partitioned data over servers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699165"/>
            <a:ext cx="7256417" cy="29819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get </a:t>
            </a:r>
            <a:r>
              <a:rPr lang="en-US" sz="2800" dirty="0" err="1" smtClean="0"/>
              <a:t>serializability</a:t>
            </a:r>
            <a:r>
              <a:rPr lang="en-US" sz="2800" dirty="0" smtClean="0"/>
              <a:t>?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On single machine, single COMMIT op in the WAL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In distributed setting, assign global timestamp to </a:t>
            </a:r>
            <a:r>
              <a:rPr lang="en-US" sz="2200" dirty="0" err="1" smtClean="0"/>
              <a:t>txn</a:t>
            </a:r>
            <a:r>
              <a:rPr lang="en-US" sz="2200" dirty="0" smtClean="0"/>
              <a:t> (at sometime after lock acquisition and before commit)</a:t>
            </a:r>
            <a:endParaRPr lang="en-US" sz="1800" dirty="0" smtClean="0"/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Centralized </a:t>
            </a:r>
            <a:r>
              <a:rPr lang="en-US" sz="2200" dirty="0" err="1" smtClean="0"/>
              <a:t>txn</a:t>
            </a:r>
            <a:r>
              <a:rPr lang="en-US" sz="2200" dirty="0" smtClean="0"/>
              <a:t> manager 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Distributed consensus on timestamp (not all ops)</a:t>
            </a:r>
          </a:p>
          <a:p>
            <a:pPr lvl="3"/>
            <a:endParaRPr lang="en-US" dirty="0" smtClean="0"/>
          </a:p>
          <a:p>
            <a:pPr lvl="1"/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5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21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Strawman:  Consensus per </a:t>
            </a:r>
            <a:r>
              <a:rPr lang="en-US" sz="3600" dirty="0" err="1" smtClean="0"/>
              <a:t>txn</a:t>
            </a:r>
            <a:r>
              <a:rPr lang="en-US" sz="3600" dirty="0" smtClean="0"/>
              <a:t> group?</a:t>
            </a:r>
            <a:endParaRPr lang="en-US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1690664" y="3728130"/>
            <a:ext cx="5877053" cy="400110"/>
            <a:chOff x="2525186" y="2125579"/>
            <a:chExt cx="5877053" cy="40011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525186" y="2125579"/>
              <a:ext cx="3706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R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11503" y="4380720"/>
            <a:ext cx="5856214" cy="400110"/>
            <a:chOff x="2546025" y="3404989"/>
            <a:chExt cx="5856214" cy="400110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546025" y="340498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314086" y="2956165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46261" y="2296576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548640" y="5222458"/>
            <a:ext cx="8366760" cy="143970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Single </a:t>
            </a:r>
            <a:r>
              <a:rPr lang="en-US" sz="2800" dirty="0" err="1" smtClean="0"/>
              <a:t>Lamport</a:t>
            </a:r>
            <a:r>
              <a:rPr lang="en-US" sz="2800" dirty="0" smtClean="0"/>
              <a:t> clock, consensus per group?</a:t>
            </a:r>
          </a:p>
          <a:p>
            <a:pPr lvl="1"/>
            <a:r>
              <a:rPr lang="en-US" sz="2600" dirty="0" err="1" smtClean="0">
                <a:solidFill>
                  <a:srgbClr val="1E4899"/>
                </a:solidFill>
              </a:rPr>
              <a:t>Linearizability</a:t>
            </a:r>
            <a:r>
              <a:rPr lang="en-US" sz="2600" dirty="0" smtClean="0">
                <a:solidFill>
                  <a:srgbClr val="1E4899"/>
                </a:solidFill>
              </a:rPr>
              <a:t> composes!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But doesn’t solve concurrent, non-overlapping </a:t>
            </a:r>
            <a:r>
              <a:rPr lang="en-US" sz="2600" dirty="0" err="1" smtClean="0">
                <a:solidFill>
                  <a:srgbClr val="C00000"/>
                </a:solidFill>
              </a:rPr>
              <a:t>txn</a:t>
            </a:r>
            <a:r>
              <a:rPr lang="en-US" sz="2600" dirty="0" smtClean="0">
                <a:solidFill>
                  <a:srgbClr val="C00000"/>
                </a:solidFill>
              </a:rPr>
              <a:t> problem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473278" y="1587723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73278" y="3584861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03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/>
      <p:bldP spid="3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Spanner: </a:t>
            </a:r>
            <a:r>
              <a:rPr lang="en-US" dirty="0" smtClean="0"/>
              <a:t>Google’s </a:t>
            </a:r>
            <a:r>
              <a:rPr lang="en-US" dirty="0"/>
              <a:t>Globally-Distributed </a:t>
            </a:r>
            <a:r>
              <a:rPr lang="en-US" dirty="0" smtClean="0"/>
              <a:t>Database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679171"/>
            <a:ext cx="8565204" cy="4778374"/>
          </a:xfrm>
        </p:spPr>
        <p:txBody>
          <a:bodyPr/>
          <a:lstStyle/>
          <a:p>
            <a:r>
              <a:rPr lang="en-US" dirty="0" smtClean="0"/>
              <a:t>Dozens of zones (datacenters)</a:t>
            </a:r>
          </a:p>
          <a:p>
            <a:r>
              <a:rPr lang="en-US" dirty="0" smtClean="0"/>
              <a:t>Per zone, 100-1000s of servers</a:t>
            </a:r>
          </a:p>
          <a:p>
            <a:r>
              <a:rPr lang="en-US" dirty="0" smtClean="0"/>
              <a:t>Per server, 100-1000 partitions (tablets)</a:t>
            </a:r>
          </a:p>
          <a:p>
            <a:r>
              <a:rPr lang="en-US" dirty="0" smtClean="0"/>
              <a:t>Every tablet replicated for fault-tolerance (e.g., 5x)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42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Scale-out vs. fault tolerance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673961" y="1563304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73961" y="2418535"/>
            <a:ext cx="5869839" cy="400110"/>
            <a:chOff x="2532400" y="2125579"/>
            <a:chExt cx="5869839" cy="40011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673961" y="3273766"/>
            <a:ext cx="5869839" cy="400110"/>
            <a:chOff x="2532400" y="3404989"/>
            <a:chExt cx="5869839" cy="40011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26361" y="3426166"/>
            <a:ext cx="5869839" cy="400110"/>
            <a:chOff x="2532400" y="3404989"/>
            <a:chExt cx="5869839" cy="40011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78761" y="3578566"/>
            <a:ext cx="5869839" cy="400110"/>
            <a:chOff x="2532400" y="3404989"/>
            <a:chExt cx="5869839" cy="400110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26361" y="2570935"/>
            <a:ext cx="5869839" cy="400110"/>
            <a:chOff x="2532400" y="2125579"/>
            <a:chExt cx="5869839" cy="400110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978761" y="2723335"/>
            <a:ext cx="5869839" cy="400110"/>
            <a:chOff x="2532400" y="2125579"/>
            <a:chExt cx="5869839" cy="400110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26361" y="1715704"/>
            <a:ext cx="5869839" cy="400110"/>
            <a:chOff x="2532400" y="1639034"/>
            <a:chExt cx="5869839" cy="400110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978761" y="1868104"/>
            <a:ext cx="5869839" cy="400110"/>
            <a:chOff x="2532400" y="1639034"/>
            <a:chExt cx="5869839" cy="400110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981964" y="4246275"/>
            <a:ext cx="7763026" cy="267822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/>
              <a:t>Every tablet replicated via </a:t>
            </a:r>
            <a:r>
              <a:rPr lang="en-US" sz="2400" dirty="0" err="1" smtClean="0"/>
              <a:t>Paxos</a:t>
            </a:r>
            <a:r>
              <a:rPr lang="en-US" sz="2400" dirty="0" smtClean="0"/>
              <a:t>  (with leader election)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So every “operation” within transactions across tablets actually a replicated  operation within </a:t>
            </a:r>
            <a:r>
              <a:rPr lang="en-US" sz="2400" dirty="0" err="1" smtClean="0"/>
              <a:t>Paxos</a:t>
            </a:r>
            <a:r>
              <a:rPr lang="en-US" sz="2400" dirty="0" smtClean="0"/>
              <a:t> RSM</a:t>
            </a:r>
          </a:p>
          <a:p>
            <a:pPr>
              <a:spcBef>
                <a:spcPts val="1200"/>
              </a:spcBef>
            </a:pPr>
            <a:r>
              <a:rPr lang="en-US" sz="2400" dirty="0" err="1"/>
              <a:t>Paxos</a:t>
            </a:r>
            <a:r>
              <a:rPr lang="en-US" sz="2400" dirty="0"/>
              <a:t> groups can stretch across datacenters</a:t>
            </a:r>
            <a:r>
              <a:rPr lang="en-US" sz="2400" dirty="0" smtClean="0"/>
              <a:t>!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(COPS took same approach </a:t>
            </a:r>
            <a:r>
              <a:rPr lang="en-US" sz="2200" i="1" dirty="0" smtClean="0"/>
              <a:t>within </a:t>
            </a:r>
            <a:r>
              <a:rPr lang="en-US" sz="2200" dirty="0" smtClean="0"/>
              <a:t>datacenter)</a:t>
            </a:r>
          </a:p>
        </p:txBody>
      </p:sp>
    </p:spTree>
    <p:extLst>
      <p:ext uri="{BB962C8B-B14F-4D97-AF65-F5344CB8AC3E}">
        <p14:creationId xmlns:p14="http://schemas.microsoft.com/office/powerpoint/2010/main" val="24417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80742"/>
            <a:ext cx="9144000" cy="2574137"/>
          </a:xfrm>
        </p:spPr>
        <p:txBody>
          <a:bodyPr/>
          <a:lstStyle/>
          <a:p>
            <a:r>
              <a:rPr lang="en-US" sz="3600" dirty="0" smtClean="0"/>
              <a:t>Disruptive idea: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400" b="0" dirty="0" smtClean="0"/>
              <a:t>Do clocks </a:t>
            </a:r>
            <a:r>
              <a:rPr lang="en-US" sz="3400" dirty="0" smtClean="0"/>
              <a:t>really</a:t>
            </a:r>
            <a:r>
              <a:rPr lang="en-US" sz="3400" b="0" dirty="0" smtClean="0"/>
              <a:t> need to be                arbitrarily unsynchronized?</a:t>
            </a:r>
            <a:br>
              <a:rPr lang="en-US" sz="3400" b="0" dirty="0" smtClean="0"/>
            </a:br>
            <a:r>
              <a:rPr lang="en-US" sz="3400" b="0" dirty="0" smtClean="0"/>
              <a:t/>
            </a:r>
            <a:br>
              <a:rPr lang="en-US" sz="3400" b="0" dirty="0" smtClean="0"/>
            </a:br>
            <a:r>
              <a:rPr lang="en-US" sz="3400" b="0" dirty="0" smtClean="0"/>
              <a:t>Can you engineer some max divergence?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8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1231899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“Global wall-clock time” with bounded uncertainty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35339" y="2956191"/>
            <a:ext cx="3581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63947" y="272165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time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734796" y="2498991"/>
            <a:ext cx="73152" cy="914400"/>
          </a:xfrm>
          <a:prstGeom prst="lef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4839948" y="2498991"/>
            <a:ext cx="73152" cy="914400"/>
          </a:xfrm>
          <a:prstGeom prst="righ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9630" y="341345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earliest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81838" y="3413450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latest</a:t>
            </a:r>
            <a:endParaRPr lang="en-US" sz="24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84462" y="2506262"/>
            <a:ext cx="1430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TT.now()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34796" y="4034250"/>
            <a:ext cx="2178304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12806" y="4199350"/>
            <a:ext cx="62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2*ε</a:t>
            </a:r>
            <a:endParaRPr lang="en-US" sz="24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26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TrueTime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71500" y="5060039"/>
            <a:ext cx="8229600" cy="10314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1" algn="l">
              <a:spcBef>
                <a:spcPct val="20000"/>
              </a:spcBef>
              <a:defRPr/>
            </a:pP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Consider event </a:t>
            </a:r>
            <a:r>
              <a:rPr lang="en-US" sz="2600" b="0" dirty="0" err="1" smtClean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US" sz="2600" b="0" baseline="-25000" dirty="0" err="1" smtClean="0">
                <a:latin typeface="Arial" charset="0"/>
                <a:ea typeface="Arial" charset="0"/>
                <a:cs typeface="Arial" charset="0"/>
              </a:rPr>
              <a:t>now</a:t>
            </a:r>
            <a:r>
              <a:rPr lang="en-US" sz="26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which invoked </a:t>
            </a:r>
            <a:r>
              <a:rPr lang="en-US" sz="2600" b="0" dirty="0" err="1" smtClean="0">
                <a:latin typeface="Arial" charset="0"/>
                <a:ea typeface="Arial" charset="0"/>
                <a:cs typeface="Arial" charset="0"/>
              </a:rPr>
              <a:t>tt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en-US" sz="2600" b="0" dirty="0" err="1" smtClean="0">
                <a:latin typeface="Arial" charset="0"/>
                <a:ea typeface="Arial" charset="0"/>
                <a:cs typeface="Arial" charset="0"/>
              </a:rPr>
              <a:t>TT.new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():</a:t>
            </a:r>
            <a:endParaRPr lang="en-US" sz="2600" b="0" baseline="-25000" dirty="0" smtClean="0">
              <a:latin typeface="Arial" charset="0"/>
              <a:ea typeface="Arial" charset="0"/>
              <a:cs typeface="Arial" charset="0"/>
            </a:endParaRPr>
          </a:p>
          <a:p>
            <a:pPr lvl="1" algn="l">
              <a:spcBef>
                <a:spcPct val="20000"/>
              </a:spcBef>
              <a:defRPr/>
            </a:pP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	Guarantee:  </a:t>
            </a:r>
            <a:r>
              <a:rPr lang="en-US" sz="2600" b="0" dirty="0" err="1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tt.earliest</a:t>
            </a:r>
            <a:r>
              <a:rPr lang="en-US" sz="2600" b="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&lt;= t</a:t>
            </a:r>
            <a:r>
              <a:rPr lang="en-US" sz="2600" b="0" baseline="-250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abs</a:t>
            </a:r>
            <a:r>
              <a:rPr lang="en-US" sz="2600" b="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(e</a:t>
            </a:r>
            <a:r>
              <a:rPr lang="en-US" sz="2600" b="0" baseline="-250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now</a:t>
            </a:r>
            <a:r>
              <a:rPr lang="en-US" sz="2600" b="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) &lt;= tt.latest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654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Timestamps and TrueTime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43100" y="2654300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509979" y="2666484"/>
            <a:ext cx="407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838450" y="291465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21690" y="3404632"/>
            <a:ext cx="299376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Pick </a:t>
            </a:r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&gt;</a:t>
            </a:r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 TT.now().latest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88730" y="215357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597150" y="25336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891855" y="25336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61166" y="2158893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95600" y="4368800"/>
            <a:ext cx="2895600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167453" y="3404632"/>
            <a:ext cx="383547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Wait until TT.now().earliest &gt; </a:t>
            </a:r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i="1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540250" y="291465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76583" y="3404632"/>
            <a:ext cx="32733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791200" y="291465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80040" y="4654034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average ε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72438" y="3938032"/>
            <a:ext cx="1705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Commit wait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67099" y="4654034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average ε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4496991" y="4508500"/>
            <a:ext cx="0" cy="6604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27</a:t>
            </a:fld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167242" y="2604784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77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113"/>
    </mc:Choice>
    <mc:Fallback xmlns="">
      <p:transition xmlns:p14="http://schemas.microsoft.com/office/powerpoint/2010/main" spd="slow" advTm="98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6" grpId="0"/>
      <p:bldP spid="23" grpId="0"/>
      <p:bldP spid="28" grpId="0"/>
      <p:bldP spid="30" grpId="0"/>
      <p:bldP spid="31" grpId="0"/>
      <p:bldP spid="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Replication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514600" y="3006060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081479" y="3018244"/>
            <a:ext cx="407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0230" y="2559050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181350" y="28892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63355" y="28892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113855" y="2254250"/>
            <a:ext cx="0" cy="9144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568005" y="2266950"/>
            <a:ext cx="0" cy="9017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17663" y="1496466"/>
            <a:ext cx="152638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Start 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consensus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720355" y="2254250"/>
            <a:ext cx="0" cy="9144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346980" y="1496466"/>
            <a:ext cx="1308371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Notify 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followers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362700" y="329565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72198" y="3759716"/>
            <a:ext cx="239039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Commit wait done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409950" y="327025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950476" y="3759716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Pick </a:t>
            </a:r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28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810545" y="1496466"/>
            <a:ext cx="152638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Achieve 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consensus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Can 28"/>
          <p:cNvSpPr/>
          <p:nvPr/>
        </p:nvSpPr>
        <p:spPr>
          <a:xfrm>
            <a:off x="814942" y="298578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Can 32"/>
          <p:cNvSpPr/>
          <p:nvPr/>
        </p:nvSpPr>
        <p:spPr>
          <a:xfrm>
            <a:off x="814942" y="4021098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Can 33"/>
          <p:cNvSpPr/>
          <p:nvPr/>
        </p:nvSpPr>
        <p:spPr>
          <a:xfrm>
            <a:off x="814942" y="194438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29466" y="2564368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13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88"/>
    </mc:Choice>
    <mc:Fallback xmlns="">
      <p:transition xmlns:p14="http://schemas.microsoft.com/office/powerpoint/2010/main" spd="slow" advTm="713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2" grpId="0"/>
      <p:bldP spid="36" grpId="0"/>
      <p:bldP spid="23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408579"/>
          </a:xfrm>
        </p:spPr>
        <p:txBody>
          <a:bodyPr>
            <a:normAutofit/>
          </a:bodyPr>
          <a:lstStyle/>
          <a:p>
            <a:pPr marL="0" indent="0">
              <a:spcBef>
                <a:spcPts val="1600"/>
              </a:spcBef>
              <a:buNone/>
            </a:pPr>
            <a:r>
              <a:rPr lang="en-US" sz="2600" dirty="0" smtClean="0"/>
              <a:t>Client: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I</a:t>
            </a:r>
            <a:r>
              <a:rPr lang="en-US" sz="2600" dirty="0" smtClean="0"/>
              <a:t>ssues reads to leader of each tablet group,                     which acquires read locks and returns most recent data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 smtClean="0"/>
              <a:t>Locally performs writes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C</a:t>
            </a:r>
            <a:r>
              <a:rPr lang="en-US" sz="2600" dirty="0" smtClean="0"/>
              <a:t>hooses coordinator from set of leaders, initiates commit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S</a:t>
            </a:r>
            <a:r>
              <a:rPr lang="en-US" sz="2600" dirty="0" smtClean="0"/>
              <a:t>ends commit message to each leader,                         include identify of coordinator and buffered writes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 smtClean="0"/>
              <a:t>Waits for commit from coordinator</a:t>
            </a:r>
          </a:p>
          <a:p>
            <a:pPr>
              <a:spcBef>
                <a:spcPts val="1600"/>
              </a:spcBef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Client-driven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4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257931"/>
            <a:ext cx="7772400" cy="1166478"/>
          </a:xfrm>
        </p:spPr>
        <p:txBody>
          <a:bodyPr/>
          <a:lstStyle/>
          <a:p>
            <a:r>
              <a:rPr lang="en-US" dirty="0" smtClean="0"/>
              <a:t>Multi-version            concurrency control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13" y="3706459"/>
            <a:ext cx="9123574" cy="988430"/>
          </a:xfrm>
        </p:spPr>
        <p:txBody>
          <a:bodyPr/>
          <a:lstStyle/>
          <a:p>
            <a:r>
              <a:rPr lang="en-US" dirty="0" smtClean="0"/>
              <a:t>Generalize use of multiple versions of objects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399545"/>
            <a:ext cx="8793804" cy="556652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2600" dirty="0" smtClean="0"/>
              <a:t>On commit </a:t>
            </a:r>
            <a:r>
              <a:rPr lang="en-US" sz="2600" dirty="0" err="1" smtClean="0"/>
              <a:t>msg</a:t>
            </a:r>
            <a:r>
              <a:rPr lang="en-US" sz="2600" dirty="0" smtClean="0"/>
              <a:t> from client, leaders acquire local write locks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n-US" dirty="0" smtClean="0"/>
              <a:t>If non-coordinator: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 &gt; previous local timestamps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 prepare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Notify coordinator of prepare timestamp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spcAft>
                <a:spcPts val="400"/>
              </a:spcAft>
            </a:pPr>
            <a:r>
              <a:rPr lang="en-US" dirty="0" smtClean="0"/>
              <a:t>If 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W</a:t>
            </a:r>
            <a:r>
              <a:rPr lang="en-US" sz="2600" dirty="0" smtClean="0"/>
              <a:t>ait until hear from other participants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commit timestamp  &gt;=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, &gt; local </a:t>
            </a:r>
            <a:r>
              <a:rPr lang="en-US" sz="2600" dirty="0" err="1" smtClean="0"/>
              <a:t>ts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Logs commit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commit-wait period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Sends commit timestamp to replicas, other leaders, client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600" dirty="0" smtClean="0"/>
              <a:t>All apply at commit timestamp and release locks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Wait and 2-Phase Commit</a:t>
            </a:r>
          </a:p>
        </p:txBody>
      </p:sp>
    </p:spTree>
    <p:extLst>
      <p:ext uri="{BB962C8B-B14F-4D97-AF65-F5344CB8AC3E}">
        <p14:creationId xmlns:p14="http://schemas.microsoft.com/office/powerpoint/2010/main" val="139800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2-Phase Commit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43100" y="2052481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358901" y="2064665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2427" y="16283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97150" y="19585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311400" y="3020507"/>
            <a:ext cx="4889500" cy="393700"/>
            <a:chOff x="2197100" y="3829050"/>
            <a:chExt cx="1562100" cy="3937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701801" y="3032691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P1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19450" y="29110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879600" y="3991799"/>
            <a:ext cx="5842000" cy="393700"/>
            <a:chOff x="2197100" y="3829050"/>
            <a:chExt cx="1562100" cy="3937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270001" y="4003983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P2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444750" y="38889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301055" y="3234865"/>
            <a:ext cx="0" cy="14097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31</a:t>
            </a:fld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805755" y="2339515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552700" y="4188649"/>
            <a:ext cx="0" cy="45591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n 74"/>
          <p:cNvSpPr/>
          <p:nvPr/>
        </p:nvSpPr>
        <p:spPr>
          <a:xfrm>
            <a:off x="167242" y="2002965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Can 75"/>
          <p:cNvSpPr/>
          <p:nvPr/>
        </p:nvSpPr>
        <p:spPr>
          <a:xfrm>
            <a:off x="167242" y="3942283"/>
            <a:ext cx="912259" cy="492732"/>
          </a:xfrm>
          <a:prstGeom prst="can">
            <a:avLst>
              <a:gd name="adj" fmla="val 1469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Can 76"/>
          <p:cNvSpPr/>
          <p:nvPr/>
        </p:nvSpPr>
        <p:spPr>
          <a:xfrm>
            <a:off x="167242" y="2970991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3996" y="25808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41627" y="35587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69866" y="4619681"/>
            <a:ext cx="273504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Compute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 for each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Content Placeholder 1"/>
          <p:cNvSpPr>
            <a:spLocks noGrp="1"/>
          </p:cNvSpPr>
          <p:nvPr>
            <p:ph idx="1"/>
          </p:nvPr>
        </p:nvSpPr>
        <p:spPr>
          <a:xfrm>
            <a:off x="448170" y="5594766"/>
            <a:ext cx="8793804" cy="103343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400" dirty="0" smtClean="0"/>
              <a:t>Client issues reads to leader of each tablet group,                     which acquires read locks and returns most recent 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55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227"/>
    </mc:Choice>
    <mc:Fallback xmlns="">
      <p:transition xmlns:p14="http://schemas.microsoft.com/office/powerpoint/2010/main" spd="slow" advTm="972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2-Phase Commit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43100" y="2052481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358901" y="2064665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2427" y="16283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97150" y="19585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311400" y="3020507"/>
            <a:ext cx="4889500" cy="393700"/>
            <a:chOff x="2197100" y="3829050"/>
            <a:chExt cx="1562100" cy="3937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701801" y="3032691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P1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19450" y="29110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879600" y="3991799"/>
            <a:ext cx="5842000" cy="393700"/>
            <a:chOff x="2197100" y="3829050"/>
            <a:chExt cx="1562100" cy="3937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270001" y="4003983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P2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444750" y="38889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301055" y="3234865"/>
            <a:ext cx="0" cy="14097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32</a:t>
            </a:fld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638730" y="1265336"/>
            <a:ext cx="176522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Start logging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29146" y="1265336"/>
            <a:ext cx="18245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Done logging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821755" y="1748965"/>
            <a:ext cx="0" cy="1444752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77455" y="1748965"/>
            <a:ext cx="0" cy="1444752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799655" y="1755315"/>
            <a:ext cx="0" cy="237744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012426" y="1755315"/>
            <a:ext cx="0" cy="237744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141610" y="2339515"/>
            <a:ext cx="121595" cy="85725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141610" y="2339515"/>
            <a:ext cx="255890" cy="17907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288694" y="4148749"/>
            <a:ext cx="129715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Prepared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805755" y="2339515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552700" y="4188649"/>
            <a:ext cx="0" cy="45591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n 74"/>
          <p:cNvSpPr/>
          <p:nvPr/>
        </p:nvSpPr>
        <p:spPr>
          <a:xfrm>
            <a:off x="167242" y="2002965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Can 75"/>
          <p:cNvSpPr/>
          <p:nvPr/>
        </p:nvSpPr>
        <p:spPr>
          <a:xfrm>
            <a:off x="167242" y="3942283"/>
            <a:ext cx="912259" cy="492732"/>
          </a:xfrm>
          <a:prstGeom prst="can">
            <a:avLst>
              <a:gd name="adj" fmla="val 1469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Can 76"/>
          <p:cNvSpPr/>
          <p:nvPr/>
        </p:nvSpPr>
        <p:spPr>
          <a:xfrm>
            <a:off x="167242" y="2970991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3996" y="25808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41627" y="35587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69866" y="4619681"/>
            <a:ext cx="273504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Compute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 for each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0428" y="4393974"/>
            <a:ext cx="11304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Send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endParaRPr lang="en-US" baseline="-250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Content Placeholder 1"/>
          <p:cNvSpPr>
            <a:spLocks noGrp="1"/>
          </p:cNvSpPr>
          <p:nvPr>
            <p:ph idx="1"/>
          </p:nvPr>
        </p:nvSpPr>
        <p:spPr>
          <a:xfrm>
            <a:off x="448170" y="5476221"/>
            <a:ext cx="7918682" cy="1644043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400"/>
              </a:spcBef>
              <a:spcAft>
                <a:spcPts val="400"/>
              </a:spcAft>
              <a:buFont typeface="+mj-lt"/>
              <a:buAutoNum type="arabicPeriod" startAt="2"/>
            </a:pPr>
            <a:r>
              <a:rPr lang="en-US" sz="2200" dirty="0"/>
              <a:t>Locally performs writes</a:t>
            </a:r>
          </a:p>
          <a:p>
            <a:pPr marL="514350" indent="-514350">
              <a:spcBef>
                <a:spcPts val="400"/>
              </a:spcBef>
              <a:spcAft>
                <a:spcPts val="400"/>
              </a:spcAft>
              <a:buFont typeface="+mj-lt"/>
              <a:buAutoNum type="arabicPeriod" startAt="2"/>
            </a:pPr>
            <a:r>
              <a:rPr lang="en-US" sz="2200" dirty="0"/>
              <a:t>Chooses coordinator from set of leaders, initiates commit</a:t>
            </a:r>
          </a:p>
          <a:p>
            <a:pPr marL="514350" indent="-514350">
              <a:spcBef>
                <a:spcPts val="400"/>
              </a:spcBef>
              <a:spcAft>
                <a:spcPts val="400"/>
              </a:spcAft>
              <a:buFont typeface="+mj-lt"/>
              <a:buAutoNum type="arabicPeriod" startAt="2"/>
            </a:pPr>
            <a:r>
              <a:rPr lang="en-US" sz="2200" dirty="0"/>
              <a:t>Sends commit </a:t>
            </a:r>
            <a:r>
              <a:rPr lang="en-US" sz="2200" dirty="0" err="1" smtClean="0"/>
              <a:t>msg</a:t>
            </a:r>
            <a:r>
              <a:rPr lang="en-US" sz="2200" dirty="0" smtClean="0"/>
              <a:t> to </a:t>
            </a:r>
            <a:r>
              <a:rPr lang="en-US" sz="2200" dirty="0"/>
              <a:t>each leader, </a:t>
            </a:r>
            <a:r>
              <a:rPr lang="en-US" sz="2200" dirty="0" smtClean="0"/>
              <a:t>incl. identity of coordinator</a:t>
            </a:r>
            <a:endParaRPr lang="en-US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309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227"/>
    </mc:Choice>
    <mc:Fallback xmlns="">
      <p:transition xmlns:p14="http://schemas.microsoft.com/office/powerpoint/2010/main" spd="slow" advTm="972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64" grpId="0"/>
      <p:bldP spid="6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2-Phase Commit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43100" y="2052481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358901" y="2064665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2427" y="16283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97150" y="19585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58530" y="19585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311400" y="3020507"/>
            <a:ext cx="4889500" cy="393700"/>
            <a:chOff x="2197100" y="3829050"/>
            <a:chExt cx="1562100" cy="3937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701801" y="3032691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P1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19450" y="29110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780855" y="29110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879600" y="3991799"/>
            <a:ext cx="5842000" cy="393700"/>
            <a:chOff x="2197100" y="3829050"/>
            <a:chExt cx="1562100" cy="3937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270001" y="4003983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P2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444750" y="38889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728205" y="3850815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301055" y="3234865"/>
            <a:ext cx="0" cy="14097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071390" y="2282365"/>
            <a:ext cx="519910" cy="908050"/>
          </a:xfrm>
          <a:prstGeom prst="straightConnector1">
            <a:avLst/>
          </a:prstGeom>
          <a:ln cap="rnd"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068710" y="2282365"/>
            <a:ext cx="433690" cy="184785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5876925" y="2339515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33</a:t>
            </a:fld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638730" y="1265336"/>
            <a:ext cx="176522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Start logging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29146" y="1265336"/>
            <a:ext cx="18245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Done logging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821755" y="1748965"/>
            <a:ext cx="0" cy="1444752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77455" y="1748965"/>
            <a:ext cx="0" cy="1444752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799655" y="1755315"/>
            <a:ext cx="0" cy="237744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012426" y="1755315"/>
            <a:ext cx="0" cy="237744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141610" y="2339515"/>
            <a:ext cx="121595" cy="85725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141610" y="2339515"/>
            <a:ext cx="255890" cy="17907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288694" y="4148749"/>
            <a:ext cx="129715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Prepared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805755" y="2339515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552700" y="4188649"/>
            <a:ext cx="0" cy="45591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5544340" y="2339515"/>
            <a:ext cx="0" cy="269297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n 74"/>
          <p:cNvSpPr/>
          <p:nvPr/>
        </p:nvSpPr>
        <p:spPr>
          <a:xfrm>
            <a:off x="167242" y="2002965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Can 75"/>
          <p:cNvSpPr/>
          <p:nvPr/>
        </p:nvSpPr>
        <p:spPr>
          <a:xfrm>
            <a:off x="167242" y="3942283"/>
            <a:ext cx="912259" cy="492732"/>
          </a:xfrm>
          <a:prstGeom prst="can">
            <a:avLst>
              <a:gd name="adj" fmla="val 1469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Can 76"/>
          <p:cNvSpPr/>
          <p:nvPr/>
        </p:nvSpPr>
        <p:spPr>
          <a:xfrm>
            <a:off x="167242" y="2970991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61166" y="1633633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3996" y="25808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43878" y="2586133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41627" y="355871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88234" y="3525933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10625" y="2339515"/>
            <a:ext cx="274145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Notify </a:t>
            </a:r>
            <a:r>
              <a:rPr lang="en-US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participants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75404" y="4632381"/>
            <a:ext cx="239039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Commit wait done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69866" y="4619681"/>
            <a:ext cx="273504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Compute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 for each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74664" y="5032086"/>
            <a:ext cx="250100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Compute overall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i="1" baseline="-25000" dirty="0" smtClean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307595" y="2076849"/>
            <a:ext cx="152317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Committed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0428" y="4393974"/>
            <a:ext cx="11304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Send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endParaRPr lang="en-US" baseline="-250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0" name="Content Placeholder 1"/>
          <p:cNvSpPr txBox="1">
            <a:spLocks/>
          </p:cNvSpPr>
          <p:nvPr/>
        </p:nvSpPr>
        <p:spPr bwMode="auto">
          <a:xfrm>
            <a:off x="448170" y="5594766"/>
            <a:ext cx="8793804" cy="1033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600"/>
              </a:spcBef>
              <a:buFont typeface="+mj-lt"/>
              <a:buAutoNum type="arabicPeriod" startAt="5"/>
            </a:pPr>
            <a:r>
              <a:rPr lang="en-US" sz="2400" b="0" dirty="0" smtClean="0"/>
              <a:t>Client waits </a:t>
            </a:r>
            <a:r>
              <a:rPr lang="en-US" sz="2400" b="0" dirty="0"/>
              <a:t>for commit from coordinator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 startAt="5"/>
            </a:pPr>
            <a:endParaRPr lang="en-US" sz="2400" b="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034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227"/>
    </mc:Choice>
    <mc:Fallback xmlns="">
      <p:transition xmlns:p14="http://schemas.microsoft.com/office/powerpoint/2010/main" spd="slow" advTm="972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7" grpId="0"/>
      <p:bldP spid="48" grpId="0"/>
      <p:bldP spid="52" grpId="0"/>
      <p:bldP spid="56" grpId="0"/>
      <p:bldP spid="6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93811" y="3463922"/>
            <a:ext cx="4822889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334444" y="3476106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41621" y="1446908"/>
            <a:ext cx="2029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Remove X </a:t>
            </a:r>
            <a:r>
              <a:rPr lang="en-US" smtClean="0">
                <a:latin typeface="Arial" charset="0"/>
                <a:ea typeface="Arial" charset="0"/>
                <a:cs typeface="Arial" charset="0"/>
              </a:rPr>
              <a:t>from friend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list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20073" y="2904351"/>
            <a:ext cx="24063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Remove myself from X’s friend list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0452" y="2440672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i="1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70082" y="3797042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i="1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647817" y="2270576"/>
            <a:ext cx="304800" cy="1384303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34475" y="2440672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8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712864" y="2254247"/>
            <a:ext cx="1070479" cy="1384303"/>
          </a:xfrm>
          <a:prstGeom prst="straightConnector1">
            <a:avLst/>
          </a:prstGeom>
          <a:ln cap="rnd"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319156" y="2440672"/>
            <a:ext cx="1156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 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15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73054" y="1609902"/>
            <a:ext cx="1723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Risky post P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0" name="Can 69"/>
          <p:cNvSpPr/>
          <p:nvPr/>
        </p:nvSpPr>
        <p:spPr>
          <a:xfrm>
            <a:off x="167242" y="2036840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Can 70"/>
          <p:cNvSpPr/>
          <p:nvPr/>
        </p:nvSpPr>
        <p:spPr>
          <a:xfrm>
            <a:off x="178273" y="345439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71778" y="3797042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8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133462" y="4809782"/>
            <a:ext cx="777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Time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Can 77"/>
          <p:cNvSpPr/>
          <p:nvPr/>
        </p:nvSpPr>
        <p:spPr>
          <a:xfrm>
            <a:off x="2097456" y="5332433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737035" y="4809782"/>
            <a:ext cx="476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&lt;8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12189" y="5251017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[X]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612803" y="5927034"/>
            <a:ext cx="72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[me]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179672" y="4809782"/>
            <a:ext cx="470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15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2820763" y="5217214"/>
            <a:ext cx="42281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216819" y="4809782"/>
            <a:ext cx="0" cy="1592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2278265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9501" y="2069581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24000" y="2057397"/>
            <a:ext cx="3619500" cy="393700"/>
            <a:chOff x="2197100" y="3829050"/>
            <a:chExt cx="1562100" cy="3937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273800" y="2057397"/>
            <a:ext cx="2222500" cy="393700"/>
            <a:chOff x="2197100" y="3829050"/>
            <a:chExt cx="1562100" cy="3937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880100" y="2069581"/>
            <a:ext cx="459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2278265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606903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984421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66738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1470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147744" y="5593917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[P]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Can 66"/>
          <p:cNvSpPr/>
          <p:nvPr/>
        </p:nvSpPr>
        <p:spPr>
          <a:xfrm>
            <a:off x="2097456" y="5686061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Can 67"/>
          <p:cNvSpPr/>
          <p:nvPr/>
        </p:nvSpPr>
        <p:spPr>
          <a:xfrm>
            <a:off x="2097456" y="6039688"/>
            <a:ext cx="530868" cy="222046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59368" y="5258911"/>
            <a:ext cx="1465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My friends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783828" y="560181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My posts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746894" y="5932011"/>
            <a:ext cx="1484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X’s friends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592292" y="48097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8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576244" y="5251017"/>
            <a:ext cx="354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588126" y="5927034"/>
            <a:ext cx="354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99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00"/>
    </mc:Choice>
    <mc:Fallback xmlns="">
      <p:transition xmlns:p14="http://schemas.microsoft.com/office/powerpoint/2010/main" spd="slow" advTm="13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6" grpId="0"/>
      <p:bldP spid="40" grpId="0"/>
      <p:bldP spid="62" grpId="0"/>
      <p:bldP spid="7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global timestamp, can implement read-only transactions lock-free (snapshot isolation)</a:t>
            </a:r>
          </a:p>
          <a:p>
            <a:r>
              <a:rPr lang="en-US" dirty="0" smtClean="0"/>
              <a:t>Step 1:  Choose timestamp </a:t>
            </a:r>
            <a:r>
              <a:rPr lang="en-US" dirty="0" err="1" smtClean="0"/>
              <a:t>s</a:t>
            </a:r>
            <a:r>
              <a:rPr lang="en-US" sz="2800" baseline="-25000" dirty="0" err="1" smtClean="0"/>
              <a:t>read</a:t>
            </a:r>
            <a:r>
              <a:rPr lang="en-US" dirty="0" smtClean="0"/>
              <a:t> = </a:t>
            </a:r>
            <a:r>
              <a:rPr lang="en-US" dirty="0" err="1" smtClean="0"/>
              <a:t>TT.now.latest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Step 2: Snapshot read (at </a:t>
            </a:r>
            <a:r>
              <a:rPr lang="en-US" dirty="0" err="1"/>
              <a:t>s</a:t>
            </a:r>
            <a:r>
              <a:rPr lang="en-US" sz="3200" baseline="-25000" dirty="0" err="1"/>
              <a:t>read</a:t>
            </a:r>
            <a:r>
              <a:rPr lang="en-US" dirty="0" smtClean="0"/>
              <a:t>) to each tablet</a:t>
            </a:r>
          </a:p>
          <a:p>
            <a:pPr lvl="1"/>
            <a:r>
              <a:rPr lang="en-US" dirty="0" smtClean="0"/>
              <a:t>Can be served by any up-to-date replica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Read-only optimizations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44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80742"/>
            <a:ext cx="9144000" cy="2574137"/>
          </a:xfrm>
        </p:spPr>
        <p:txBody>
          <a:bodyPr/>
          <a:lstStyle/>
          <a:p>
            <a:r>
              <a:rPr lang="en-US" sz="3600" dirty="0" smtClean="0"/>
              <a:t>Disruptive idea: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400" b="0" dirty="0" smtClean="0"/>
              <a:t>Do clocks </a:t>
            </a:r>
            <a:r>
              <a:rPr lang="en-US" sz="3400" dirty="0" smtClean="0"/>
              <a:t>really</a:t>
            </a:r>
            <a:r>
              <a:rPr lang="en-US" sz="3400" b="0" dirty="0" smtClean="0"/>
              <a:t> need to be                arbitrarily unsynchronized?</a:t>
            </a:r>
            <a:br>
              <a:rPr lang="en-US" sz="3400" b="0" dirty="0" smtClean="0"/>
            </a:br>
            <a:r>
              <a:rPr lang="en-US" sz="3400" b="0" dirty="0" smtClean="0"/>
              <a:t/>
            </a:r>
            <a:br>
              <a:rPr lang="en-US" sz="3400" b="0" dirty="0" smtClean="0"/>
            </a:br>
            <a:r>
              <a:rPr lang="en-US" sz="3400" dirty="0" smtClean="0">
                <a:solidFill>
                  <a:srgbClr val="FFFF00"/>
                </a:solidFill>
              </a:rPr>
              <a:t>Can you engineer some max divergence?</a:t>
            </a:r>
            <a:endParaRPr lang="en-US" sz="34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TrueTime Architecture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73033" y="4540739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Datacenter 1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84560" y="4540739"/>
            <a:ext cx="1737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Datacenter 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2175" y="4540739"/>
            <a:ext cx="441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…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99799" y="4540739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Datacenter 2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79157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05923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97898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05923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Atomic-clock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97898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9157" y="375920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800000"/>
                </a:solidFill>
              </a:rPr>
              <a:t>Client</a:t>
            </a:r>
            <a:endParaRPr lang="en-US" sz="1800" dirty="0">
              <a:solidFill>
                <a:srgbClr val="8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50900" y="3479800"/>
            <a:ext cx="68580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37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3089275"/>
            <a:ext cx="1016000" cy="669925"/>
          </a:xfrm>
          <a:prstGeom prst="line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3"/>
          </p:cNvCxnSpPr>
          <p:nvPr/>
        </p:nvCxnSpPr>
        <p:spPr>
          <a:xfrm flipV="1">
            <a:off x="2790457" y="2101851"/>
            <a:ext cx="3635743" cy="198119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8" idx="0"/>
            <a:endCxn id="12" idx="2"/>
          </p:cNvCxnSpPr>
          <p:nvPr/>
        </p:nvCxnSpPr>
        <p:spPr>
          <a:xfrm flipV="1">
            <a:off x="2034807" y="3089275"/>
            <a:ext cx="0" cy="669925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03007" y="2101851"/>
            <a:ext cx="0" cy="165734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79157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00" y="5586973"/>
            <a:ext cx="7292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Compute reference [earliest, latest</a:t>
            </a:r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]   =   </a:t>
            </a:r>
            <a:r>
              <a:rPr lang="en-US" sz="2400">
                <a:latin typeface="Arial" charset="0"/>
                <a:ea typeface="Arial" charset="0"/>
                <a:cs typeface="Arial" charset="0"/>
              </a:rPr>
              <a:t>now </a:t>
            </a:r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 ± 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ε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776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47"/>
    </mc:Choice>
    <mc:Fallback xmlns="">
      <p:transition xmlns:p14="http://schemas.microsoft.com/office/powerpoint/2010/main" spd="slow" advTm="11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/>
          <p:cNvCxnSpPr/>
          <p:nvPr/>
        </p:nvCxnSpPr>
        <p:spPr>
          <a:xfrm flipV="1">
            <a:off x="2752746" y="3397618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759910" y="3139476"/>
            <a:ext cx="5669573" cy="2381238"/>
            <a:chOff x="1759910" y="3139476"/>
            <a:chExt cx="5669573" cy="2381238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2745015" y="5083092"/>
              <a:ext cx="38608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719031" y="4898426"/>
              <a:ext cx="7104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time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2751364" y="3604407"/>
              <a:ext cx="0" cy="14723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2598118" y="3139476"/>
              <a:ext cx="30649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ε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7778" y="5120604"/>
              <a:ext cx="7553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96703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30sec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35458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60sec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74214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9</a:t>
              </a:r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759910" y="3490107"/>
              <a:ext cx="8467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+6ms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V="1">
            <a:off x="3849915" y="3345008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985184" y="3382672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913592" y="1446456"/>
            <a:ext cx="7685984" cy="158772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now 	=  reference now	+ local-clock offset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ε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	=  reference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ε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	+ worst-case local-clock drift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	=  1ms 			+  200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μs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/sec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38</a:t>
            </a:fld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TrueTime implementation</a:t>
            </a:r>
            <a:endParaRPr lang="en-US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739559" y="5761118"/>
            <a:ext cx="8229600" cy="955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What about faulty clocks? 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Bad CPUs 6x more likely in 1 year of empirical 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8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2"/>
    </mc:Choice>
    <mc:Fallback xmlns="">
      <p:transition xmlns:p14="http://schemas.microsoft.com/office/powerpoint/2010/main" spd="slow" advTm="8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80742"/>
            <a:ext cx="9144000" cy="2574137"/>
          </a:xfrm>
        </p:spPr>
        <p:txBody>
          <a:bodyPr/>
          <a:lstStyle/>
          <a:p>
            <a:r>
              <a:rPr lang="en-US" sz="3200" dirty="0" smtClean="0"/>
              <a:t>Known unknowns &gt; unknown unknowns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Rethink algorithms to reason about uncertainty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11666" cy="5008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Maintain multiple versions of objects, each with own timestamp.  Allocate correct version to reads.</a:t>
            </a:r>
          </a:p>
          <a:p>
            <a:r>
              <a:rPr lang="en-US" sz="2800" dirty="0" smtClean="0"/>
              <a:t>Prior example of MVCC: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Multi-version concurrency control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4796" y="3573030"/>
            <a:ext cx="8949503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7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519" y="1771114"/>
            <a:ext cx="8371627" cy="39388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endParaRPr lang="en-US" sz="4000" u="sng" dirty="0"/>
          </a:p>
          <a:p>
            <a:pPr>
              <a:lnSpc>
                <a:spcPct val="100000"/>
              </a:lnSpc>
            </a:pPr>
            <a:r>
              <a:rPr lang="en-US" sz="4000" u="sng" dirty="0" smtClean="0"/>
              <a:t>Monday lecture</a:t>
            </a:r>
          </a:p>
          <a:p>
            <a:pPr>
              <a:lnSpc>
                <a:spcPct val="100000"/>
              </a:lnSpc>
            </a:pPr>
            <a:r>
              <a:rPr lang="en-US" sz="4000" dirty="0" smtClean="0"/>
              <a:t>Caching</a:t>
            </a:r>
          </a:p>
          <a:p>
            <a:pPr>
              <a:lnSpc>
                <a:spcPct val="100000"/>
              </a:lnSpc>
            </a:pPr>
            <a:endParaRPr lang="en-US" sz="4000" dirty="0"/>
          </a:p>
          <a:p>
            <a:pPr>
              <a:lnSpc>
                <a:spcPct val="100000"/>
              </a:lnSpc>
            </a:pPr>
            <a:r>
              <a:rPr lang="en-US" sz="4000" dirty="0"/>
              <a:t>Project Proposals due </a:t>
            </a:r>
            <a:endParaRPr lang="en-US" sz="4000" dirty="0" smtClean="0"/>
          </a:p>
          <a:p>
            <a:pPr>
              <a:lnSpc>
                <a:spcPct val="100000"/>
              </a:lnSpc>
            </a:pPr>
            <a:r>
              <a:rPr lang="en-US" sz="4000" dirty="0" smtClean="0"/>
              <a:t>Monday </a:t>
            </a:r>
            <a:r>
              <a:rPr lang="en-US" sz="4000" dirty="0"/>
              <a:t>night, 11:59pm</a:t>
            </a:r>
          </a:p>
          <a:p>
            <a:pPr>
              <a:lnSpc>
                <a:spcPct val="100000"/>
              </a:lnSpc>
            </a:pPr>
            <a:endParaRPr lang="en-U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1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94793" cy="5008124"/>
          </a:xfrm>
        </p:spPr>
        <p:txBody>
          <a:bodyPr>
            <a:normAutofit/>
          </a:bodyPr>
          <a:lstStyle/>
          <a:p>
            <a:r>
              <a:rPr lang="en-US" sz="2800" dirty="0"/>
              <a:t>Maintain multiple versions of objects, each with own timestamp.  Allocate correct version to reads.</a:t>
            </a:r>
          </a:p>
          <a:p>
            <a:r>
              <a:rPr lang="en-US" sz="2800" dirty="0" smtClean="0"/>
              <a:t>Unlike 2PL/OCC, reads never rejected</a:t>
            </a:r>
          </a:p>
          <a:p>
            <a:r>
              <a:rPr lang="en-US" sz="2800" dirty="0" smtClean="0"/>
              <a:t>Occasionally run garbage collection to clean up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Multi-version concurrency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7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transaction into read set and write set</a:t>
            </a:r>
          </a:p>
          <a:p>
            <a:pPr lvl="1"/>
            <a:r>
              <a:rPr lang="en-US" dirty="0" smtClean="0"/>
              <a:t>All reads execute as if one “snapshot”</a:t>
            </a:r>
          </a:p>
          <a:p>
            <a:pPr lvl="1"/>
            <a:r>
              <a:rPr lang="en-US" dirty="0" smtClean="0"/>
              <a:t>All writes execute as if one later “snapshot”</a:t>
            </a:r>
          </a:p>
          <a:p>
            <a:pPr lvl="1"/>
            <a:endParaRPr lang="en-US" dirty="0"/>
          </a:p>
          <a:p>
            <a:r>
              <a:rPr lang="en-US" dirty="0" smtClean="0"/>
              <a:t>Yields snapshot isolation  &lt;  </a:t>
            </a:r>
            <a:r>
              <a:rPr lang="en-US" dirty="0" err="1" smtClean="0"/>
              <a:t>serializability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MVCC Intuition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50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Intuition:  Bag of marbles:  ½ white, </a:t>
            </a:r>
            <a:r>
              <a:rPr lang="en-US" dirty="0"/>
              <a:t>½ </a:t>
            </a:r>
            <a:r>
              <a:rPr lang="en-US" dirty="0" smtClean="0"/>
              <a:t>black</a:t>
            </a:r>
          </a:p>
          <a:p>
            <a:r>
              <a:rPr lang="en-US" dirty="0" smtClean="0"/>
              <a:t>Transactions:</a:t>
            </a:r>
          </a:p>
          <a:p>
            <a:pPr lvl="1"/>
            <a:r>
              <a:rPr lang="en-US" dirty="0" smtClean="0"/>
              <a:t>T1:  Change all white marbles to black marbles</a:t>
            </a:r>
          </a:p>
          <a:p>
            <a:pPr lvl="1"/>
            <a:r>
              <a:rPr lang="en-US" dirty="0" smtClean="0"/>
              <a:t>T2:  Change all black marbles to white marbles</a:t>
            </a:r>
            <a:endParaRPr lang="en-US" dirty="0"/>
          </a:p>
          <a:p>
            <a:r>
              <a:rPr lang="en-US" dirty="0" err="1" smtClean="0"/>
              <a:t>Serializability</a:t>
            </a:r>
            <a:r>
              <a:rPr lang="en-US" dirty="0"/>
              <a:t> </a:t>
            </a:r>
            <a:r>
              <a:rPr lang="en-US" dirty="0" smtClean="0"/>
              <a:t>(2PL, OCC) </a:t>
            </a:r>
          </a:p>
          <a:p>
            <a:pPr lvl="1"/>
            <a:r>
              <a:rPr lang="en-US" dirty="0" smtClean="0"/>
              <a:t>T1 → T2   or   T2 → T1</a:t>
            </a:r>
          </a:p>
          <a:p>
            <a:pPr lvl="1"/>
            <a:r>
              <a:rPr lang="en-US" dirty="0" smtClean="0"/>
              <a:t>In either case, bag is either ALL white or ALL black</a:t>
            </a:r>
          </a:p>
          <a:p>
            <a:r>
              <a:rPr lang="en-US" dirty="0" smtClean="0"/>
              <a:t>Snapshot isolation (MVCC)</a:t>
            </a:r>
          </a:p>
          <a:p>
            <a:pPr lvl="1"/>
            <a:r>
              <a:rPr lang="en-US" dirty="0"/>
              <a:t>T1 → T2 </a:t>
            </a:r>
            <a:r>
              <a:rPr lang="en-US" dirty="0" smtClean="0"/>
              <a:t>  or   </a:t>
            </a:r>
            <a:r>
              <a:rPr lang="en-US" dirty="0"/>
              <a:t>T2 → </a:t>
            </a:r>
            <a:r>
              <a:rPr lang="en-US" dirty="0" smtClean="0"/>
              <a:t>T1    or    T1 || T2</a:t>
            </a:r>
          </a:p>
          <a:p>
            <a:pPr lvl="1"/>
            <a:r>
              <a:rPr lang="en-US" dirty="0" smtClean="0"/>
              <a:t>Bag is ALL white, ALL black, or </a:t>
            </a:r>
            <a:r>
              <a:rPr lang="en-US" dirty="0"/>
              <a:t>½ </a:t>
            </a:r>
            <a:r>
              <a:rPr lang="en-US" dirty="0" smtClean="0"/>
              <a:t>white </a:t>
            </a:r>
            <a:r>
              <a:rPr lang="en-US" dirty="0"/>
              <a:t>½ </a:t>
            </a:r>
            <a:r>
              <a:rPr lang="en-US" dirty="0" smtClean="0"/>
              <a:t>black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Serializability</a:t>
            </a:r>
            <a:r>
              <a:rPr lang="en-US" dirty="0" smtClean="0"/>
              <a:t> vs. Snapshot isolation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7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94793" cy="5008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Transactions</a:t>
            </a:r>
            <a:r>
              <a:rPr lang="en-US" sz="2800" baseline="-25000" dirty="0"/>
              <a:t> </a:t>
            </a:r>
            <a:r>
              <a:rPr lang="en-US" sz="2800" dirty="0" smtClean="0"/>
              <a:t>are assigned timestamps, which may get assigned to objects those </a:t>
            </a:r>
            <a:r>
              <a:rPr lang="en-US" sz="2800" dirty="0" err="1" smtClean="0"/>
              <a:t>txns</a:t>
            </a:r>
            <a:r>
              <a:rPr lang="en-US" sz="2800" dirty="0" smtClean="0"/>
              <a:t> read/write</a:t>
            </a:r>
          </a:p>
          <a:p>
            <a:r>
              <a:rPr lang="en-US" sz="2800" dirty="0" smtClean="0"/>
              <a:t>Every object version O</a:t>
            </a:r>
            <a:r>
              <a:rPr lang="en-US" sz="2800" baseline="-25000" dirty="0" smtClean="0"/>
              <a:t>V</a:t>
            </a:r>
            <a:r>
              <a:rPr lang="en-US" sz="2800" dirty="0" smtClean="0"/>
              <a:t> has both read and write TS</a:t>
            </a:r>
          </a:p>
          <a:p>
            <a:pPr lvl="1"/>
            <a:r>
              <a:rPr lang="en-US" sz="2600" dirty="0" err="1" smtClean="0"/>
              <a:t>ReadTS</a:t>
            </a:r>
            <a:r>
              <a:rPr lang="en-US" sz="2600" dirty="0" smtClean="0"/>
              <a:t>:  Largest timestamp of </a:t>
            </a:r>
            <a:r>
              <a:rPr lang="en-US" sz="2600" dirty="0" err="1" smtClean="0"/>
              <a:t>txn</a:t>
            </a:r>
            <a:r>
              <a:rPr lang="en-US" sz="2600" dirty="0" smtClean="0"/>
              <a:t> that reads </a:t>
            </a:r>
            <a:r>
              <a:rPr lang="en-US" sz="2400" dirty="0"/>
              <a:t>O</a:t>
            </a:r>
            <a:r>
              <a:rPr lang="en-US" sz="2400" baseline="-25000" dirty="0"/>
              <a:t>V</a:t>
            </a:r>
            <a:endParaRPr lang="en-US" sz="2600" dirty="0" smtClean="0"/>
          </a:p>
          <a:p>
            <a:pPr lvl="1"/>
            <a:r>
              <a:rPr lang="en-US" sz="2600" dirty="0" err="1" smtClean="0"/>
              <a:t>WriteTS</a:t>
            </a:r>
            <a:r>
              <a:rPr lang="en-US" sz="2600" dirty="0" smtClean="0"/>
              <a:t>:  Timestamp of </a:t>
            </a:r>
            <a:r>
              <a:rPr lang="en-US" sz="2600" dirty="0" err="1" smtClean="0"/>
              <a:t>txn</a:t>
            </a:r>
            <a:r>
              <a:rPr lang="en-US" sz="2600" dirty="0" smtClean="0"/>
              <a:t> that wrote 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Timestamps in MVCC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01" y="3552541"/>
            <a:ext cx="8394793" cy="3305459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Perform write of object O or abort if conflicting: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Find  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s.t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.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max {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|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&lt;= TS(T)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}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# Abort if another T’ exists and has read O after </a:t>
            </a:r>
            <a:r>
              <a:rPr lang="en-US" sz="2400" dirty="0" smtClean="0"/>
              <a:t>T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If 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&gt; TS(T)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Abort and roll-back T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Else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Create new version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O</a:t>
            </a:r>
            <a:r>
              <a:rPr lang="en-US" sz="2200" baseline="-25000" dirty="0" smtClean="0">
                <a:latin typeface="Arial" charset="0"/>
                <a:ea typeface="Arial" charset="0"/>
                <a:cs typeface="Arial" charset="0"/>
              </a:rPr>
              <a:t>W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Set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 smtClean="0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= TS(T)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9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Executing </a:t>
            </a:r>
            <a:r>
              <a:rPr lang="en-US" sz="3600" dirty="0" smtClean="0"/>
              <a:t>transaction T in </a:t>
            </a:r>
            <a:r>
              <a:rPr lang="en-US" sz="3600" dirty="0"/>
              <a:t>MVCC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35401" y="1404383"/>
            <a:ext cx="8394793" cy="203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b="0" dirty="0" smtClean="0"/>
              <a:t>Find version of object O to read: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# Determine the last version written before read snapshot time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</p:txBody>
      </p:sp>
    </p:spTree>
    <p:extLst>
      <p:ext uri="{BB962C8B-B14F-4D97-AF65-F5344CB8AC3E}">
        <p14:creationId xmlns:p14="http://schemas.microsoft.com/office/powerpoint/2010/main" val="83235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2|15.3|24.2|7.8|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2.6|4.9|8.2|3.5|3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2.9|1.9|14.4|3.1|9.3|4.7|24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2.9|1.9|14.4|3.1|9.3|4.7|24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2.9|1.9|14.4|3.1|9.3|4.7|24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6|0.9|0.5|1.3|0.9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44227</TotalTime>
  <Words>2298</Words>
  <Application>Microsoft Macintosh PowerPoint</Application>
  <PresentationFormat>On-screen Show (4:3)</PresentationFormat>
  <Paragraphs>602</Paragraphs>
  <Slides>40</Slides>
  <Notes>21</Notes>
  <HiddenSlides>8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Calibri</vt:lpstr>
      <vt:lpstr>Courier New</vt:lpstr>
      <vt:lpstr>ＭＳ Ｐゴシック</vt:lpstr>
      <vt:lpstr>Symbol</vt:lpstr>
      <vt:lpstr>Times New Roman</vt:lpstr>
      <vt:lpstr>Arial</vt:lpstr>
      <vt:lpstr>1_Office Theme</vt:lpstr>
      <vt:lpstr>MVCC and  Distributed Txns (Spanner)</vt:lpstr>
      <vt:lpstr>2PL &amp; OCC = strict serialization</vt:lpstr>
      <vt:lpstr>Multi-version            concurrency control</vt:lpstr>
      <vt:lpstr>Multi-version concurrency control</vt:lpstr>
      <vt:lpstr>Multi-version concurrency control</vt:lpstr>
      <vt:lpstr>MVCC Intuition</vt:lpstr>
      <vt:lpstr>Serializability vs. Snapshot isolation</vt:lpstr>
      <vt:lpstr>Timestamps in MVCC</vt:lpstr>
      <vt:lpstr>Executing transaction T in MVCC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Distributed Transactions</vt:lpstr>
      <vt:lpstr>Consider partitioned data over servers</vt:lpstr>
      <vt:lpstr>Consider partitioned data over servers</vt:lpstr>
      <vt:lpstr>Strawman:  Consensus per txn group?</vt:lpstr>
      <vt:lpstr>Spanner: Google’s Globally-Distributed Database  OSDI 2012</vt:lpstr>
      <vt:lpstr>Google’s Setting</vt:lpstr>
      <vt:lpstr>Scale-out vs. fault tolerance</vt:lpstr>
      <vt:lpstr>Disruptive idea:  Do clocks really need to be                arbitrarily unsynchronized?  Can you engineer some max divergence?</vt:lpstr>
      <vt:lpstr>TrueTime </vt:lpstr>
      <vt:lpstr>Timestamps and TrueTime</vt:lpstr>
      <vt:lpstr>Commit Wait and Replication</vt:lpstr>
      <vt:lpstr>Client-driven transactions</vt:lpstr>
      <vt:lpstr>Commit Wait and 2-Phase Commit</vt:lpstr>
      <vt:lpstr>Commit Wait and 2-Phase Commit</vt:lpstr>
      <vt:lpstr>Commit Wait and 2-Phase Commit</vt:lpstr>
      <vt:lpstr>Commit Wait and 2-Phase Commit</vt:lpstr>
      <vt:lpstr>Example</vt:lpstr>
      <vt:lpstr>Read-only optimizations</vt:lpstr>
      <vt:lpstr>Disruptive idea:  Do clocks really need to be                arbitrarily unsynchronized?  Can you engineer some max divergence?</vt:lpstr>
      <vt:lpstr>TrueTime Architecture</vt:lpstr>
      <vt:lpstr>TrueTime implementation</vt:lpstr>
      <vt:lpstr>Known unknowns &gt; unknown unknowns  Rethink algorithms to reason about uncertainty</vt:lpstr>
      <vt:lpstr>PowerPoint Presentation</vt:lpstr>
    </vt:vector>
  </TitlesOfParts>
  <Company>Princeton University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1726</cp:revision>
  <cp:lastPrinted>2018-02-21T03:36:42Z</cp:lastPrinted>
  <dcterms:created xsi:type="dcterms:W3CDTF">2013-10-08T01:49:25Z</dcterms:created>
  <dcterms:modified xsi:type="dcterms:W3CDTF">2018-02-21T03:37:11Z</dcterms:modified>
</cp:coreProperties>
</file>