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618" r:id="rId9"/>
    <p:sldId id="615" r:id="rId10"/>
    <p:sldId id="571" r:id="rId11"/>
    <p:sldId id="574" r:id="rId12"/>
    <p:sldId id="573" r:id="rId13"/>
    <p:sldId id="575" r:id="rId14"/>
    <p:sldId id="576" r:id="rId15"/>
    <p:sldId id="577" r:id="rId16"/>
    <p:sldId id="578" r:id="rId17"/>
    <p:sldId id="580" r:id="rId18"/>
    <p:sldId id="581" r:id="rId19"/>
    <p:sldId id="582" r:id="rId20"/>
    <p:sldId id="584" r:id="rId21"/>
    <p:sldId id="620" r:id="rId22"/>
    <p:sldId id="585" r:id="rId23"/>
    <p:sldId id="590" r:id="rId24"/>
    <p:sldId id="589" r:id="rId25"/>
    <p:sldId id="591" r:id="rId26"/>
    <p:sldId id="592" r:id="rId27"/>
    <p:sldId id="593" r:id="rId28"/>
    <p:sldId id="594" r:id="rId29"/>
    <p:sldId id="599" r:id="rId30"/>
    <p:sldId id="595" r:id="rId31"/>
    <p:sldId id="597" r:id="rId32"/>
    <p:sldId id="607" r:id="rId33"/>
    <p:sldId id="621" r:id="rId34"/>
    <p:sldId id="603" r:id="rId35"/>
    <p:sldId id="602" r:id="rId36"/>
    <p:sldId id="604" r:id="rId37"/>
    <p:sldId id="613" r:id="rId38"/>
    <p:sldId id="611" r:id="rId3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5E"/>
    <a:srgbClr val="991200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2" autoAdjust="0"/>
    <p:restoredTop sz="62246" autoAdjust="0"/>
  </p:normalViewPr>
  <p:slideViewPr>
    <p:cSldViewPr snapToGrid="0">
      <p:cViewPr>
        <p:scale>
          <a:sx n="54" d="100"/>
          <a:sy n="54" d="100"/>
        </p:scale>
        <p:origin x="88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en-US" baseline="0" dirty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8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207026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Bitcoin and the </a:t>
            </a:r>
            <a:r>
              <a:rPr lang="en-US" b="0" dirty="0" err="1"/>
              <a:t>Blockchain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COS 518: Advanced Computer Systems</a:t>
            </a:r>
            <a:endParaRPr lang="en-US" sz="3200" i="1" dirty="0">
              <a:solidFill>
                <a:schemeClr val="tx1"/>
              </a:solidFill>
            </a:endParaRPr>
          </a:p>
          <a:p>
            <a:r>
              <a:rPr lang="en-US" sz="3000" dirty="0"/>
              <a:t>Lecture 20</a:t>
            </a:r>
          </a:p>
          <a:p>
            <a:endParaRPr lang="en-US" sz="3000" dirty="0"/>
          </a:p>
          <a:p>
            <a:r>
              <a:rPr lang="en-US" sz="3000" dirty="0"/>
              <a:t>Mike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74" y="4315221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Hash chain creates “tamper-evident” log of </a:t>
            </a:r>
            <a:r>
              <a:rPr lang="en-US" sz="2600" dirty="0" err="1"/>
              <a:t>txns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en-US" sz="2600" dirty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/>
              <a:t>Given m and h = hash(m), difficult to find m’                          such that  h = hash(m’) and m != m’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7" y="1483226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639850" y="5040923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remains:  forking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1" name="Group 40"/>
          <p:cNvGrpSpPr/>
          <p:nvPr/>
        </p:nvGrpSpPr>
        <p:grpSpPr>
          <a:xfrm>
            <a:off x="28767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/>
          </a:bodyPr>
          <a:lstStyle/>
          <a:p>
            <a:r>
              <a:rPr lang="en-US" dirty="0"/>
              <a:t>Recall Byzantine fault-tolerant protocols to achieve consensus of replicated log</a:t>
            </a:r>
          </a:p>
          <a:p>
            <a:pPr lvl="1"/>
            <a:r>
              <a:rPr lang="en-US" dirty="0"/>
              <a:t>Requires:</a:t>
            </a:r>
            <a:r>
              <a:rPr lang="en-US" b="1" i="1" dirty="0"/>
              <a:t> n &gt;= 3f + 1 </a:t>
            </a:r>
            <a:r>
              <a:rPr lang="en-US" dirty="0"/>
              <a:t>nodes, at most </a:t>
            </a:r>
            <a:r>
              <a:rPr lang="en-US" b="1" i="1" dirty="0"/>
              <a:t>f  </a:t>
            </a:r>
            <a:r>
              <a:rPr lang="en-US" dirty="0"/>
              <a:t>faulty </a:t>
            </a:r>
          </a:p>
          <a:p>
            <a:pPr lvl="1"/>
            <a:endParaRPr lang="en-US" dirty="0"/>
          </a:p>
          <a:p>
            <a:r>
              <a:rPr lang="en-US" dirty="0"/>
              <a:t>Problem  </a:t>
            </a:r>
          </a:p>
          <a:p>
            <a:pPr lvl="1"/>
            <a:r>
              <a:rPr lang="en-US" dirty="0"/>
              <a:t>Communication complexity is </a:t>
            </a:r>
            <a:r>
              <a:rPr lang="en-US" b="1" i="1" dirty="0"/>
              <a:t>n</a:t>
            </a:r>
            <a:r>
              <a:rPr lang="en-US" sz="3600" b="1" i="1" baseline="30000" dirty="0"/>
              <a:t>2</a:t>
            </a:r>
          </a:p>
          <a:p>
            <a:pPr lvl="1"/>
            <a:r>
              <a:rPr lang="en-US" dirty="0"/>
              <a:t>Requires </a:t>
            </a:r>
            <a:r>
              <a:rPr lang="en-US" b="1" dirty="0"/>
              <a:t>strong</a:t>
            </a:r>
            <a:r>
              <a:rPr lang="en-US" dirty="0"/>
              <a:t> </a:t>
            </a:r>
            <a:r>
              <a:rPr lang="en-US" b="1" dirty="0"/>
              <a:t>view</a:t>
            </a:r>
            <a:r>
              <a:rPr lang="en-US" dirty="0"/>
              <a:t> of network participants</a:t>
            </a:r>
          </a:p>
          <a:p>
            <a:pPr lvl="1"/>
            <a:endParaRPr lang="en-US" sz="3600" baseline="30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Consensus</a:t>
            </a:r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4857595"/>
          </a:xfrm>
        </p:spPr>
        <p:txBody>
          <a:bodyPr>
            <a:normAutofit/>
          </a:bodyPr>
          <a:lstStyle/>
          <a:p>
            <a:r>
              <a:rPr lang="en-US" sz="2800" dirty="0"/>
              <a:t>All consensus protocols based on membership…</a:t>
            </a:r>
          </a:p>
          <a:p>
            <a:pPr lvl="1"/>
            <a:r>
              <a:rPr lang="en-US" sz="2400" dirty="0"/>
              <a:t>… assume independent failures …</a:t>
            </a:r>
          </a:p>
          <a:p>
            <a:pPr lvl="1"/>
            <a:r>
              <a:rPr lang="en-US" sz="2400" dirty="0"/>
              <a:t>… which implies strong notion of identity</a:t>
            </a:r>
          </a:p>
          <a:p>
            <a:r>
              <a:rPr lang="en-US" sz="2800" dirty="0"/>
              <a:t>“Sybil attack”  (p2p literature ~2002)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Idea: </a:t>
            </a:r>
            <a:r>
              <a:rPr lang="en-US" sz="2400" dirty="0"/>
              <a:t>one entity can create many “identities” in system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Typical defense:  </a:t>
            </a:r>
            <a:r>
              <a:rPr lang="en-US" sz="2400" dirty="0"/>
              <a:t>1 IP address =  1 identity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Problem:  </a:t>
            </a:r>
            <a:r>
              <a:rPr lang="en-US" sz="2400" dirty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susceptible to </a:t>
            </a:r>
            <a:r>
              <a:rPr lang="en-US" dirty="0" err="1"/>
              <a:t>Sybils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Proof-of-work:  Cryptographic “proof” that certain amount of CPU work was performed</a:t>
            </a:r>
          </a:p>
          <a:p>
            <a:pPr lvl="1"/>
            <a:endParaRPr lang="en-US" sz="3200" baseline="300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based on “work”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0663" y="2802684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collectively control more CPU power than any cooperating group of attacker nodes.”					    - 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Key idea: Chain length requires work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80439" y="1737904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0" name="Group 49"/>
          <p:cNvGrpSpPr/>
          <p:nvPr/>
        </p:nvGrpSpPr>
        <p:grpSpPr>
          <a:xfrm>
            <a:off x="1628500" y="1737904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14" name="Shape 102"/>
          <p:cNvSpPr/>
          <p:nvPr/>
        </p:nvSpPr>
        <p:spPr>
          <a:xfrm>
            <a:off x="568839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txn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568839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-23445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06"/>
          <p:cNvSpPr/>
          <p:nvPr/>
        </p:nvSpPr>
        <p:spPr>
          <a:xfrm>
            <a:off x="8241492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50195" y="4530004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573436" y="1725385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2" name="Group 51"/>
          <p:cNvGrpSpPr/>
          <p:nvPr/>
        </p:nvGrpSpPr>
        <p:grpSpPr>
          <a:xfrm>
            <a:off x="4921497" y="1725385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21089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Recall 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Given </a:t>
            </a:r>
            <a:r>
              <a:rPr lang="en-US" sz="2400" i="1" dirty="0"/>
              <a:t>h</a:t>
            </a:r>
            <a:r>
              <a:rPr lang="en-US" sz="2400" dirty="0"/>
              <a:t>, hard to find </a:t>
            </a:r>
            <a:r>
              <a:rPr lang="en-US" sz="2400" i="1" dirty="0"/>
              <a:t>m</a:t>
            </a:r>
            <a:r>
              <a:rPr lang="en-US" sz="2400" dirty="0"/>
              <a:t> such that </a:t>
            </a:r>
            <a:r>
              <a:rPr lang="en-US" sz="2400" i="1" dirty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00?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Assuming output is randomly distributed, complexity grows exponentially with # bits to match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hashing to determine work!</a:t>
            </a:r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Find </a:t>
            </a:r>
            <a:r>
              <a:rPr lang="en-US" sz="2800" b="1" dirty="0"/>
              <a:t>nonce</a:t>
            </a:r>
            <a:r>
              <a:rPr lang="en-US" sz="2800" dirty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  hash (</a:t>
            </a:r>
            <a:r>
              <a:rPr lang="en-US" sz="2800" b="1" dirty="0">
                <a:solidFill>
                  <a:srgbClr val="C00000"/>
                </a:solidFill>
              </a:rPr>
              <a:t>nonce</a:t>
            </a:r>
            <a:r>
              <a:rPr lang="en-US" sz="2800" dirty="0">
                <a:solidFill>
                  <a:srgbClr val="C00000"/>
                </a:solidFill>
              </a:rPr>
              <a:t> || </a:t>
            </a:r>
            <a:r>
              <a:rPr lang="en-US" sz="2800" dirty="0" err="1">
                <a:solidFill>
                  <a:srgbClr val="C00000"/>
                </a:solidFill>
              </a:rPr>
              <a:t>prev_hash</a:t>
            </a:r>
            <a:r>
              <a:rPr lang="en-US" sz="2800" dirty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/>
              <a:t>i.e.,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br>
              <a:rPr lang="en-US" sz="2200" dirty="0"/>
            </a:br>
            <a:r>
              <a:rPr lang="en-US" sz="22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proof of work</a:t>
            </a:r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CCA50-C95B-D24D-B37C-50CBA383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639279"/>
            <a:ext cx="8260676" cy="4909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hash rate trends of bitcoin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395" y="4356978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         Currently:	25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		25 x 10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52595" y="5267226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565205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New bitcoins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e.g., Alice pays Bob 1 BTC</a:t>
            </a:r>
            <a:endParaRPr lang="en-US" sz="2600" dirty="0"/>
          </a:p>
          <a:p>
            <a:pPr>
              <a:spcBef>
                <a:spcPts val="4200"/>
              </a:spcBef>
            </a:pPr>
            <a:r>
              <a:rPr lang="en-US" sz="2600" dirty="0"/>
              <a:t>Basic protocol:</a:t>
            </a:r>
          </a:p>
          <a:p>
            <a:pPr lvl="1"/>
            <a:r>
              <a:rPr lang="en-US" sz="2200" dirty="0"/>
              <a:t>Alice signs transaction:   </a:t>
            </a:r>
            <a:r>
              <a:rPr lang="en-US" sz="2200" dirty="0" err="1"/>
              <a:t>txn</a:t>
            </a:r>
            <a:r>
              <a:rPr lang="en-US" sz="2200" dirty="0"/>
              <a:t> = </a:t>
            </a:r>
            <a:r>
              <a:rPr lang="en-US" sz="2200" dirty="0" err="1"/>
              <a:t>Sign</a:t>
            </a:r>
            <a:r>
              <a:rPr lang="en-US" sz="2200" baseline="-25000" dirty="0" err="1"/>
              <a:t>Alice</a:t>
            </a:r>
            <a:r>
              <a:rPr lang="en-US" sz="2200" dirty="0"/>
              <a:t> (BTC, </a:t>
            </a:r>
            <a:r>
              <a:rPr lang="en-US" sz="2200" dirty="0" err="1"/>
              <a:t>PK</a:t>
            </a:r>
            <a:r>
              <a:rPr lang="en-US" sz="2200" baseline="-25000" dirty="0" err="1"/>
              <a:t>Bob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Alice shows transaction to others…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consume all this energy?</a:t>
            </a:r>
          </a:p>
        </p:txBody>
      </p:sp>
      <p:pic>
        <p:nvPicPr>
          <p:cNvPr id="5" name="Shape 429"/>
          <p:cNvPicPr preferRelativeResize="0"/>
          <p:nvPr/>
        </p:nvPicPr>
        <p:blipFill rotWithShape="1">
          <a:blip r:embed="rId2">
            <a:alphaModFix/>
          </a:blip>
          <a:srcRect t="1180" b="1455"/>
          <a:stretch/>
        </p:blipFill>
        <p:spPr>
          <a:xfrm>
            <a:off x="1536648" y="1469571"/>
            <a:ext cx="6159640" cy="30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1865" y="4396453"/>
            <a:ext cx="6621863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Creating a new block creates bitcoin!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Initially 50 BTC, decreases over time, currently 12.5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Block height is ~519K as of 4-22-2018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New bitcoin assigned to party named in new block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Called “mining” as you search for gold/coins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6731" y="6054020"/>
            <a:ext cx="5092134" cy="83506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12.5 BTC =  $112,000 today</a:t>
            </a:r>
            <a:endParaRPr lang="en-US" sz="2400" dirty="0"/>
          </a:p>
          <a:p>
            <a:pPr lvl="1">
              <a:lnSpc>
                <a:spcPct val="100000"/>
              </a:lnSpc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is worth (LOTS OF) money!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37A0F-29B5-7544-97A4-C2C803F7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3"/>
          <a:stretch/>
        </p:blipFill>
        <p:spPr>
          <a:xfrm>
            <a:off x="872973" y="1435234"/>
            <a:ext cx="7372955" cy="4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 solution has </a:t>
            </a:r>
            <a:r>
              <a:rPr lang="en-US" sz="2400" dirty="0" err="1"/>
              <a:t>prev_hash</a:t>
            </a:r>
            <a:r>
              <a:rPr lang="en-US" sz="2400" dirty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correct behavior?</a:t>
            </a:r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of randomized leader election</a:t>
            </a:r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block = many transactions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Builds “block header”: </a:t>
            </a:r>
            <a:r>
              <a:rPr lang="en-US" sz="2400" dirty="0" err="1"/>
              <a:t>prevhash</a:t>
            </a:r>
            <a:r>
              <a:rPr lang="en-US" sz="2400" dirty="0"/>
              <a:t>, version, timestamp, </a:t>
            </a:r>
            <a:r>
              <a:rPr lang="en-US" sz="2400" dirty="0" err="1"/>
              <a:t>txns</a:t>
            </a:r>
            <a:r>
              <a:rPr lang="en-US" sz="2400" dirty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Until hash &lt; target OR another node wins:</a:t>
            </a:r>
          </a:p>
          <a:p>
            <a:pPr lvl="1"/>
            <a:r>
              <a:rPr lang="en-US" sz="2100" dirty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are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At some time </a:t>
            </a:r>
            <a:r>
              <a:rPr lang="en-US" sz="2400" i="1" dirty="0"/>
              <a:t>T</a:t>
            </a:r>
            <a:r>
              <a:rPr lang="en-US" sz="2400" dirty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Those transactions had been received </a:t>
            </a:r>
            <a:r>
              <a:rPr lang="en-US" sz="2400" i="1" dirty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further delayed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i.e., Takes another ~1 hour for </a:t>
            </a:r>
            <a:r>
              <a:rPr lang="en-US" sz="2200" dirty="0" err="1"/>
              <a:t>txn</a:t>
            </a:r>
            <a:r>
              <a:rPr lang="en-US" sz="2200" dirty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format:  strawman</a:t>
            </a:r>
          </a:p>
        </p:txBody>
      </p:sp>
      <p:sp>
        <p:nvSpPr>
          <p:cNvPr id="6" name="Shape 48"/>
          <p:cNvSpPr/>
          <p:nvPr/>
        </p:nvSpPr>
        <p:spPr>
          <a:xfrm>
            <a:off x="844062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credit to 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4062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Transfer 3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Alice to 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4062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8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Bob to Carol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SIGNED(Bob)</a:t>
            </a:r>
          </a:p>
        </p:txBody>
      </p:sp>
      <p:sp>
        <p:nvSpPr>
          <p:cNvPr id="9" name="Shape 51"/>
          <p:cNvSpPr/>
          <p:nvPr/>
        </p:nvSpPr>
        <p:spPr>
          <a:xfrm>
            <a:off x="844062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Carol to 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1101008" y="5330980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Scan backwards to time 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→PK_Alice2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6575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Transaction typically has 1+ inputs, 1+ outputs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format</a:t>
            </a:r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Inputs: 	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// </a:t>
            </a:r>
            <a:r>
              <a:rPr lang="en-US" b="0" i="1" dirty="0" err="1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25.0→PK_Bob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5.0→PK_Bob, 20.0 →</a:t>
            </a:r>
            <a:r>
              <a:rPr lang="en-US" b="0" dirty="0" err="1">
                <a:latin typeface="Arial" charset="0"/>
                <a:ea typeface="Arial" charset="0"/>
                <a:cs typeface="Arial" charset="0"/>
              </a:rPr>
              <a:t>PK_Alice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Inputs: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  Outputs: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14.9→PK_Bob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9224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scripts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1 Block = 1MB max</a:t>
            </a: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Can Alice “pay” both Bob and Charlie with same bitcoin ?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/>
              <a:t>( Known as “double spending”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73" y="1569855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48001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/ verification efficiency</a:t>
            </a:r>
          </a:p>
        </p:txBody>
      </p:sp>
      <p:sp>
        <p:nvSpPr>
          <p:cNvPr id="12" name="Shape 57"/>
          <p:cNvSpPr txBox="1"/>
          <p:nvPr/>
        </p:nvSpPr>
        <p:spPr>
          <a:xfrm>
            <a:off x="48001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 outputs are spent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Now: 80GB pruned, 300GB unpruned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8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Not panacea of scale as some claim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Scaling limitations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 block = 1 MB max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 block ~ 2000 </a:t>
            </a:r>
            <a:r>
              <a:rPr lang="en-US" sz="2400" dirty="0" err="1"/>
              <a:t>txns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1 block ~ 10 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So, 3-4 </a:t>
            </a:r>
            <a:r>
              <a:rPr lang="en-US" sz="2400" dirty="0" err="1"/>
              <a:t>txns</a:t>
            </a:r>
            <a:r>
              <a:rPr lang="en-US" sz="2400" dirty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Log grows linearly, joining requires full </a:t>
            </a:r>
            <a:r>
              <a:rPr lang="en-US" sz="2400" dirty="0" err="1"/>
              <a:t>dload</a:t>
            </a:r>
            <a:r>
              <a:rPr lang="en-US" sz="2400" dirty="0"/>
              <a:t> and verification</a:t>
            </a:r>
          </a:p>
          <a:p>
            <a:pPr>
              <a:spcBef>
                <a:spcPts val="3200"/>
              </a:spcBef>
              <a:spcAft>
                <a:spcPts val="600"/>
              </a:spcAft>
            </a:pPr>
            <a:r>
              <a:rPr lang="en-US" sz="2800" dirty="0"/>
              <a:t>Visa peak load comparison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Typically 2,000 </a:t>
            </a:r>
            <a:r>
              <a:rPr lang="en-US" sz="2400" dirty="0" err="1"/>
              <a:t>txns</a:t>
            </a:r>
            <a:r>
              <a:rPr lang="en-US" sz="2400" dirty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Peak load in 2013:  47,000 </a:t>
            </a:r>
            <a:r>
              <a:rPr lang="en-US" sz="2400" dirty="0" err="1"/>
              <a:t>txns</a:t>
            </a:r>
            <a:r>
              <a:rPr lang="en-US" sz="2400" dirty="0"/>
              <a:t> / sec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55" y="1587167"/>
            <a:ext cx="4772683" cy="22609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0905" y="1698603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 bwMode="auto">
          <a:xfrm rot="16200000">
            <a:off x="3930017" y="2367179"/>
            <a:ext cx="1361567" cy="2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0" dirty="0"/>
              <a:t>block size</a:t>
            </a:r>
          </a:p>
        </p:txBody>
      </p:sp>
    </p:spTree>
    <p:extLst>
      <p:ext uri="{BB962C8B-B14F-4D97-AF65-F5344CB8AC3E}">
        <p14:creationId xmlns:p14="http://schemas.microsoft.com/office/powerpoint/2010/main" val="1517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/>
              <a:t>Huge debates over how to scale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145D3A-8614-7C40-8EFC-D65CED57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6" y="1634168"/>
            <a:ext cx="7970542" cy="261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2CE4B1-A378-4A41-BE8C-890696878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677" y="4402445"/>
            <a:ext cx="1858281" cy="1656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F53B1-6B43-DE4D-9B5B-32748BF0B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915" y="4402445"/>
            <a:ext cx="2414671" cy="16477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A2DFCD-3FDC-F641-A111-603AF01BA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34" y="4855199"/>
            <a:ext cx="2939486" cy="7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3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Summary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/>
              <a:t>Coins </a:t>
            </a:r>
            <a:r>
              <a:rPr lang="en-US" sz="2800" dirty="0" err="1"/>
              <a:t>xfer</a:t>
            </a:r>
            <a:r>
              <a:rPr lang="en-US" sz="2800" dirty="0"/>
              <a:t>/split between “addresses” (PK) in </a:t>
            </a:r>
            <a:r>
              <a:rPr lang="en-US" sz="2800" dirty="0" err="1"/>
              <a:t>txns</a:t>
            </a:r>
            <a:endParaRPr lang="en-US" sz="2800" dirty="0"/>
          </a:p>
          <a:p>
            <a:r>
              <a:rPr lang="en-US" sz="2800" dirty="0" err="1"/>
              <a:t>Blockchain</a:t>
            </a:r>
            <a:r>
              <a:rPr lang="en-US" sz="2800" dirty="0"/>
              <a:t>:  Global ordered, append-only log of </a:t>
            </a:r>
            <a:r>
              <a:rPr lang="en-US" sz="2800" dirty="0" err="1"/>
              <a:t>txns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Reached through decentralized consensus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Each epoch, “random” node selected to batch  transactions into block and append block to log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/>
              <a:t>Nodes incentivized to perform work and act correctly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When “solve” block, get block rewards + </a:t>
            </a:r>
            <a:r>
              <a:rPr lang="en-US" sz="2300" dirty="0" err="1"/>
              <a:t>txn</a:t>
            </a:r>
            <a:r>
              <a:rPr lang="en-US" sz="2300" dirty="0"/>
              <a:t> fees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/>
              <a:t>Reward: </a:t>
            </a:r>
            <a:r>
              <a:rPr lang="en-US" sz="2100" dirty="0"/>
              <a:t>12.5 BTC @ ~730 USD/BTC (11-25-16) = $9125 / 10 min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Bitcoin &amp; </a:t>
            </a:r>
            <a:r>
              <a:rPr lang="en-US" sz="3800" dirty="0" err="1"/>
              <a:t>blockchain</a:t>
            </a:r>
            <a:r>
              <a:rPr lang="en-US" sz="3800" dirty="0"/>
              <a:t> intrinsically linked</a:t>
            </a:r>
          </a:p>
        </p:txBody>
      </p:sp>
      <p:sp>
        <p:nvSpPr>
          <p:cNvPr id="7" name="Shape 491"/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block chain</a:t>
            </a:r>
          </a:p>
        </p:txBody>
      </p:sp>
      <p:sp>
        <p:nvSpPr>
          <p:cNvPr id="9" name="Shape 493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ecosystem:   Mining 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3033647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/>
              <a:t>Development of mining pools to </a:t>
            </a:r>
            <a:r>
              <a:rPr lang="en-US" sz="2800" b="1" i="1" dirty="0"/>
              <a:t>amortize risk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Pool computational resources, participants “paid” to mine            e.g.,  rewards “split” as a fraction of work, </a:t>
            </a:r>
            <a:r>
              <a:rPr lang="en-US" sz="2400" dirty="0" err="1"/>
              <a:t>etc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Prevent theft?  Block header (</a:t>
            </a:r>
            <a:r>
              <a:rPr lang="en-US" sz="2400" dirty="0" err="1"/>
              <a:t>coinbase</a:t>
            </a:r>
            <a:r>
              <a:rPr lang="en-US" sz="2400" dirty="0"/>
              <a:t> </a:t>
            </a:r>
            <a:r>
              <a:rPr lang="en-US" sz="2400" dirty="0" err="1"/>
              <a:t>txn</a:t>
            </a:r>
            <a:r>
              <a:rPr lang="en-US" sz="2400" dirty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22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currency…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/>
              <a:t>How traditional e-cash handled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Introduced “blind signatures” and “zero-knowledge protocols” so bank can’t link withdrawals and deposits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51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>
                <a:solidFill>
                  <a:schemeClr val="tx1"/>
                </a:solidFill>
                <a:latin typeface="+mn-lt"/>
              </a:rPr>
              <a:t>Bank maintains </a:t>
            </a:r>
            <a:r>
              <a:rPr lang="en-US" sz="3000" b="0" dirty="0" err="1">
                <a:solidFill>
                  <a:schemeClr val="tx1"/>
                </a:solidFill>
                <a:latin typeface="+mn-lt"/>
              </a:rPr>
              <a:t>linearizable</a:t>
            </a:r>
            <a:r>
              <a:rPr lang="en-US" sz="3000" b="0" dirty="0">
                <a:solidFill>
                  <a:schemeClr val="tx1"/>
                </a:solidFill>
                <a:latin typeface="+mn-lt"/>
              </a:rPr>
              <a:t> log of transactions</a:t>
            </a: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569855"/>
            <a:ext cx="7772400" cy="1166478"/>
          </a:xfrm>
        </p:spPr>
        <p:txBody>
          <a:bodyPr/>
          <a:lstStyle/>
          <a:p>
            <a:r>
              <a:rPr lang="en-US" dirty="0"/>
              <a:t>Problem:  Equivocation!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33499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</a:rPr>
              <a:t>	Approach:  Make transaction log    </a:t>
            </a:r>
          </a:p>
          <a:p>
            <a:pPr marL="2343150" lvl="4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public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append-only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strongly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Public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Transactions 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800" dirty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Consensus on set/order of operations in hash chain</a:t>
            </a:r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Bitcoin: 10,000 foot view</a:t>
            </a:r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ea typeface="ＭＳ Ｐゴシック" charset="-128"/>
              </a:rPr>
              <a:t>Recall Cryptography Hash Functions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33" y="1534884"/>
            <a:ext cx="8841467" cy="53231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altLang="en-US" sz="2800" dirty="0">
                <a:ea typeface="ＭＳ Ｐゴシック" charset="-128"/>
              </a:rPr>
              <a:t>Take message </a:t>
            </a:r>
            <a:r>
              <a:rPr lang="en-US" altLang="en-US" sz="2800" i="1" dirty="0">
                <a:ea typeface="ＭＳ Ｐゴシック" charset="-128"/>
              </a:rPr>
              <a:t>m</a:t>
            </a:r>
            <a:r>
              <a:rPr lang="en-US" altLang="en-US" sz="2800" dirty="0">
                <a:ea typeface="ＭＳ Ｐゴシック" charset="-128"/>
              </a:rPr>
              <a:t> of arbitrary length and produces  fixed-size (short) number </a:t>
            </a:r>
            <a:r>
              <a:rPr lang="en-US" altLang="en-US" sz="2800" i="1" dirty="0">
                <a:ea typeface="ＭＳ Ｐゴシック" charset="-128"/>
              </a:rPr>
              <a:t>H(m)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One-way function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Efficient:  </a:t>
            </a:r>
            <a:r>
              <a:rPr lang="en-US" altLang="en-US" sz="2400" dirty="0">
                <a:ea typeface="ＭＳ Ｐゴシック" charset="-128"/>
              </a:rPr>
              <a:t>Easy to compute </a:t>
            </a:r>
            <a:r>
              <a:rPr lang="en-US" altLang="en-US" sz="2400" i="1" dirty="0">
                <a:ea typeface="ＭＳ Ｐゴシック" charset="-128"/>
              </a:rPr>
              <a:t>H(m)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400" b="1" dirty="0">
                <a:ea typeface="ＭＳ Ｐゴシック" charset="-128"/>
              </a:rPr>
              <a:t>Hiding property: </a:t>
            </a:r>
            <a:r>
              <a:rPr lang="en-US" altLang="en-US" sz="2400" dirty="0">
                <a:ea typeface="ＭＳ Ｐゴシック" charset="-128"/>
              </a:rPr>
              <a:t>Hard to find an </a:t>
            </a:r>
            <a:r>
              <a:rPr lang="en-US" altLang="en-US" sz="2400" i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, given </a:t>
            </a:r>
            <a:r>
              <a:rPr lang="en-US" altLang="en-US" sz="2400" i="1" dirty="0">
                <a:ea typeface="ＭＳ Ｐゴシック" charset="-128"/>
              </a:rPr>
              <a:t>H(m)  </a:t>
            </a:r>
          </a:p>
          <a:p>
            <a:pPr eaLnBrk="1" hangingPunct="1">
              <a:spcBef>
                <a:spcPts val="2400"/>
              </a:spcBef>
              <a:spcAft>
                <a:spcPts val="400"/>
              </a:spcAft>
            </a:pP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Collision resistance: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Strong resistance:  </a:t>
            </a:r>
            <a:r>
              <a:rPr lang="en-US" altLang="en-US" sz="2200" dirty="0">
                <a:ea typeface="ＭＳ Ｐゴシック" charset="-128"/>
              </a:rPr>
              <a:t>Find any m != m</a:t>
            </a:r>
            <a:r>
              <a:rPr lang="en-US" altLang="ja-JP" sz="2200" dirty="0">
                <a:ea typeface="ＭＳ Ｐゴシック" charset="-128"/>
              </a:rPr>
              <a:t>’   such that   H(m) == H(m’)</a:t>
            </a:r>
          </a:p>
          <a:p>
            <a:pPr lvl="1" eaLnBrk="1" hangingPunct="1">
              <a:lnSpc>
                <a:spcPct val="100000"/>
              </a:lnSpc>
              <a:spcAft>
                <a:spcPts val="400"/>
              </a:spcAft>
            </a:pPr>
            <a:r>
              <a:rPr lang="en-US" altLang="en-US" sz="2200" b="1" dirty="0">
                <a:ea typeface="ＭＳ Ｐゴシック" charset="-128"/>
              </a:rPr>
              <a:t>Weak resistance: </a:t>
            </a:r>
            <a:r>
              <a:rPr lang="en-US" altLang="en-US" sz="2200" dirty="0">
                <a:ea typeface="ＭＳ Ｐゴシック" charset="-128"/>
              </a:rPr>
              <a:t>	Given m,  find m’</a:t>
            </a:r>
            <a:r>
              <a:rPr lang="en-US" altLang="ja-JP" sz="2200" dirty="0">
                <a:ea typeface="ＭＳ Ｐゴシック" charset="-128"/>
              </a:rPr>
              <a:t>   such that   H(m) == H(m’)</a:t>
            </a:r>
            <a:endParaRPr lang="en-US" altLang="ja-JP" sz="2200" i="1" dirty="0">
              <a:ea typeface="ＭＳ Ｐゴシック" charset="-128"/>
            </a:endParaRPr>
          </a:p>
          <a:p>
            <a:pPr lvl="1" eaLnBrk="1" hangingPunct="1">
              <a:lnSpc>
                <a:spcPct val="120000"/>
              </a:lnSpc>
              <a:spcBef>
                <a:spcPts val="1600"/>
              </a:spcBef>
            </a:pPr>
            <a:endParaRPr lang="en-US" altLang="en-US" sz="24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3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Tamper-evident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3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45452</TotalTime>
  <Words>1838</Words>
  <Application>Microsoft Macintosh PowerPoint</Application>
  <PresentationFormat>On-screen Show (4:3)</PresentationFormat>
  <Paragraphs>313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.HelveticaNeueDeskInterface-Regular</vt:lpstr>
      <vt:lpstr>Arial</vt:lpstr>
      <vt:lpstr>Calibri</vt:lpstr>
      <vt:lpstr>Courier New</vt:lpstr>
      <vt:lpstr>Helvetica</vt:lpstr>
      <vt:lpstr>Times New Roman</vt:lpstr>
      <vt:lpstr>Trebuchet MS</vt:lpstr>
      <vt:lpstr>1_Office Theme</vt:lpstr>
      <vt:lpstr>Bitcoin and the 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Recall Cryptography Hash Functions</vt:lpstr>
      <vt:lpstr>Tamper-evident logging</vt:lpstr>
      <vt:lpstr>Blockchain: Append-only hash chain</vt:lpstr>
      <vt:lpstr>Blockchain: Append-only hash chain</vt:lpstr>
      <vt:lpstr>Problem remains:  forking</vt:lpstr>
      <vt:lpstr>Goal: Consensus</vt:lpstr>
      <vt:lpstr>Consensus susceptible to Sybils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Why consume all this energy?</vt:lpstr>
      <vt:lpstr>Bitcoin is worth (LOTS OF) money!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Not panacea of scale as some claim</vt:lpstr>
      <vt:lpstr>Huge debates over how to scale</vt:lpstr>
      <vt:lpstr>Summary</vt:lpstr>
      <vt:lpstr>Bitcoin &amp; blockchain intrinsically linked</vt:lpstr>
      <vt:lpstr>Rich ecosystem:   Mining pools</vt:lpstr>
      <vt:lpstr>More than just currency…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1803</cp:revision>
  <cp:lastPrinted>2018-04-22T15:06:51Z</cp:lastPrinted>
  <dcterms:created xsi:type="dcterms:W3CDTF">2013-10-08T01:49:25Z</dcterms:created>
  <dcterms:modified xsi:type="dcterms:W3CDTF">2018-04-22T15:06:54Z</dcterms:modified>
</cp:coreProperties>
</file>