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3"/>
  </p:notesMasterIdLst>
  <p:sldIdLst>
    <p:sldId id="256" r:id="rId2"/>
    <p:sldId id="257" r:id="rId3"/>
    <p:sldId id="263" r:id="rId4"/>
    <p:sldId id="258" r:id="rId5"/>
    <p:sldId id="264" r:id="rId6"/>
    <p:sldId id="266" r:id="rId7"/>
    <p:sldId id="265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17" r:id="rId19"/>
    <p:sldId id="279" r:id="rId20"/>
    <p:sldId id="281" r:id="rId21"/>
    <p:sldId id="269" r:id="rId22"/>
    <p:sldId id="282" r:id="rId23"/>
    <p:sldId id="283" r:id="rId24"/>
    <p:sldId id="284" r:id="rId25"/>
    <p:sldId id="285" r:id="rId26"/>
    <p:sldId id="290" r:id="rId27"/>
    <p:sldId id="286" r:id="rId28"/>
    <p:sldId id="288" r:id="rId29"/>
    <p:sldId id="287" r:id="rId30"/>
    <p:sldId id="318" r:id="rId31"/>
    <p:sldId id="289" r:id="rId32"/>
    <p:sldId id="293" r:id="rId33"/>
    <p:sldId id="292" r:id="rId34"/>
    <p:sldId id="291" r:id="rId35"/>
    <p:sldId id="259" r:id="rId36"/>
    <p:sldId id="319" r:id="rId37"/>
    <p:sldId id="322" r:id="rId38"/>
    <p:sldId id="320" r:id="rId39"/>
    <p:sldId id="323" r:id="rId40"/>
    <p:sldId id="321" r:id="rId41"/>
    <p:sldId id="324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65" r:id="rId67"/>
    <p:sldId id="366" r:id="rId68"/>
    <p:sldId id="367" r:id="rId69"/>
    <p:sldId id="368" r:id="rId70"/>
    <p:sldId id="369" r:id="rId71"/>
    <p:sldId id="370" r:id="rId72"/>
    <p:sldId id="371" r:id="rId73"/>
    <p:sldId id="372" r:id="rId74"/>
    <p:sldId id="373" r:id="rId75"/>
    <p:sldId id="374" r:id="rId76"/>
    <p:sldId id="375" r:id="rId77"/>
    <p:sldId id="376" r:id="rId78"/>
    <p:sldId id="377" r:id="rId79"/>
    <p:sldId id="352" r:id="rId80"/>
    <p:sldId id="353" r:id="rId81"/>
    <p:sldId id="354" r:id="rId82"/>
    <p:sldId id="355" r:id="rId83"/>
    <p:sldId id="356" r:id="rId84"/>
    <p:sldId id="357" r:id="rId85"/>
    <p:sldId id="358" r:id="rId86"/>
    <p:sldId id="359" r:id="rId87"/>
    <p:sldId id="360" r:id="rId88"/>
    <p:sldId id="361" r:id="rId89"/>
    <p:sldId id="362" r:id="rId90"/>
    <p:sldId id="363" r:id="rId91"/>
    <p:sldId id="364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763"/>
    <p:restoredTop sz="94680"/>
  </p:normalViewPr>
  <p:slideViewPr>
    <p:cSldViewPr snapToGrid="0" snapToObjects="1">
      <p:cViewPr varScale="1">
        <p:scale>
          <a:sx n="39" d="100"/>
          <a:sy n="39" d="100"/>
        </p:scale>
        <p:origin x="17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57259597277797E-2"/>
          <c:y val="3.9913232104121503E-2"/>
          <c:w val="0.95744274040272204"/>
          <c:h val="0.8437039643363449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Photo</c:v>
                </c:pt>
              </c:strCache>
            </c:strRef>
          </c:tx>
          <c:spPr>
            <a:solidFill>
              <a:srgbClr val="3D5F83"/>
            </a:solidFill>
            <a:ln w="18070">
              <a:noFill/>
            </a:ln>
          </c:spPr>
          <c:invertIfNegative val="1"/>
          <c:cat>
            <c:strRef>
              <c:f>Sheet1!$B$1:$G$1</c:f>
              <c:strCache>
                <c:ptCount val="6"/>
                <c:pt idx="0">
                  <c:v>0 day</c:v>
                </c:pt>
                <c:pt idx="1">
                  <c:v>1 day</c:v>
                </c:pt>
                <c:pt idx="2">
                  <c:v>1 week</c:v>
                </c:pt>
                <c:pt idx="3">
                  <c:v>1 month</c:v>
                </c:pt>
                <c:pt idx="4">
                  <c:v>3 month</c:v>
                </c:pt>
                <c:pt idx="5">
                  <c:v>1 year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509.54291444459619</c:v>
                </c:pt>
                <c:pt idx="1">
                  <c:v>98.277542276311578</c:v>
                </c:pt>
                <c:pt idx="2">
                  <c:v>30.13963717580565</c:v>
                </c:pt>
                <c:pt idx="3">
                  <c:v>13.61103514289621</c:v>
                </c:pt>
                <c:pt idx="4">
                  <c:v>6.6461552486439626</c:v>
                </c:pt>
                <c:pt idx="5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8070"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335D-344C-8E44-A464D069C9C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Video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0 day</c:v>
                </c:pt>
                <c:pt idx="1">
                  <c:v>1 day</c:v>
                </c:pt>
                <c:pt idx="2">
                  <c:v>1 week</c:v>
                </c:pt>
                <c:pt idx="3">
                  <c:v>1 month</c:v>
                </c:pt>
                <c:pt idx="4">
                  <c:v>3 month</c:v>
                </c:pt>
                <c:pt idx="5">
                  <c:v>1 year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586.86170212765956</c:v>
                </c:pt>
                <c:pt idx="1">
                  <c:v>68.606382978723303</c:v>
                </c:pt>
                <c:pt idx="2">
                  <c:v>16.382978723404261</c:v>
                </c:pt>
                <c:pt idx="3">
                  <c:v>6.4042553191489358</c:v>
                </c:pt>
                <c:pt idx="4">
                  <c:v>1.8723404255319149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5D-344C-8E44-A464D069C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10266224"/>
        <c:axId val="1610268272"/>
      </c:barChart>
      <c:catAx>
        <c:axId val="1610266224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low"/>
        <c:crossAx val="1610268272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610268272"/>
        <c:scaling>
          <c:orientation val="minMax"/>
        </c:scaling>
        <c:delete val="1"/>
        <c:axPos val="l"/>
        <c:majorGridlines>
          <c:spPr>
            <a:ln w="903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baseline="0" dirty="0"/>
                  <a:t>Normalized  Read </a:t>
                </a:r>
                <a:r>
                  <a:rPr lang="en-US" baseline="0" dirty="0"/>
                  <a:t>   </a:t>
                </a:r>
                <a:r>
                  <a:rPr lang="en-US" sz="2400" baseline="0" dirty="0"/>
                  <a:t>Rates</a:t>
                </a:r>
                <a:endParaRPr lang="en-US" sz="2400" dirty="0"/>
              </a:p>
            </c:rich>
          </c:tx>
          <c:overlay val="0"/>
        </c:title>
        <c:numFmt formatCode="##,#00&quot;&quot;" sourceLinked="0"/>
        <c:majorTickMark val="none"/>
        <c:minorTickMark val="cross"/>
        <c:tickLblPos val="nextTo"/>
        <c:crossAx val="1610266224"/>
        <c:crosses val="autoZero"/>
        <c:crossBetween val="between"/>
      </c:valAx>
      <c:spPr>
        <a:solidFill>
          <a:srgbClr val="FFFFFF"/>
        </a:solidFill>
        <a:ln w="18070">
          <a:noFill/>
        </a:ln>
        <a:effectLst>
          <a:outerShdw blurRad="63500" dir="2700000" algn="tl" rotWithShape="0">
            <a:srgbClr val="000000">
              <a:alpha val="20000"/>
            </a:srgbClr>
          </a:outerShdw>
        </a:effectLst>
      </c:spPr>
    </c:plotArea>
    <c:legend>
      <c:legendPos val="r"/>
      <c:legendEntry>
        <c:idx val="0"/>
        <c:txPr>
          <a:bodyPr/>
          <a:lstStyle/>
          <a:p>
            <a:pPr>
              <a:defRPr sz="24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 baseline="0"/>
            </a:pPr>
            <a:endParaRPr lang="en-US"/>
          </a:p>
        </c:txPr>
      </c:legendEntry>
      <c:layout>
        <c:manualLayout>
          <c:xMode val="edge"/>
          <c:yMode val="edge"/>
          <c:x val="0.88935860492410701"/>
          <c:y val="0.44563267118725097"/>
          <c:w val="0.10396731276221199"/>
          <c:h val="0.13650024766426999"/>
        </c:manualLayout>
      </c:layout>
      <c:overlay val="0"/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rgbClr val="000000"/>
          </a:solidFill>
          <a:latin typeface="Vista Sans OT Reg"/>
          <a:ea typeface="Vista Sans OT Reg"/>
          <a:cs typeface="Vista Sans OT Reg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53162997482"/>
          <c:y val="2.2509888551708001E-2"/>
          <c:w val="0.89744683700251804"/>
          <c:h val="0.83140182875127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Photo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 week</c:v>
                </c:pt>
                <c:pt idx="1">
                  <c:v>1 month</c:v>
                </c:pt>
                <c:pt idx="2">
                  <c:v>3 month</c:v>
                </c:pt>
                <c:pt idx="3">
                  <c:v>1 year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336.64</c:v>
                </c:pt>
                <c:pt idx="1">
                  <c:v>152.08000000000001</c:v>
                </c:pt>
                <c:pt idx="2">
                  <c:v>74.64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54-2143-8A00-BD4E1ED4B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5739840"/>
        <c:axId val="1609223248"/>
      </c:barChart>
      <c:catAx>
        <c:axId val="1605739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 dirty="0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223248"/>
        <c:crosses val="autoZero"/>
        <c:auto val="1"/>
        <c:lblAlgn val="ctr"/>
        <c:lblOffset val="100"/>
        <c:noMultiLvlLbl val="0"/>
      </c:catAx>
      <c:valAx>
        <c:axId val="16092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 dirty="0"/>
                  <a:t>Reads/Sec  per disk</a:t>
                </a:r>
              </a:p>
              <a:p>
                <a:pPr>
                  <a:defRPr sz="2400"/>
                </a:pPr>
                <a:endParaRPr lang="en-US" sz="2400" baseline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7398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6908547145892501"/>
          <c:y val="0.40765245253434201"/>
          <c:w val="0.105971217883479"/>
          <c:h val="6.7811978048198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57271B6D-CB48-F145-A39A-C8D212D0B1F7}" type="datetimeFigureOut">
              <a:rPr lang="en-US" smtClean="0"/>
              <a:pPr/>
              <a:t>4/22/18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951C71C7-C50A-8F49-8AD5-5FB19F3584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6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71C7-C50A-8F49-8AD5-5FB19F35844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01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394910B-B777-4C74-A2AB-3896C90E102C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67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F1D77C-DC1D-4BC8-9301-5EED46D0B8BF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14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C7126D-23E9-4CAC-9B5F-ACE6111F40C8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73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71BE741-2DDE-43EA-9D10-74B40D8B01AD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75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538B224-D1DF-4E6C-BF40-16CAB97F7A57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13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ED953E-8A57-4E51-93DD-8CBB7D5461C8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68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BD77BF8-97A6-404C-A7E0-F7E08754C103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49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9BAA8B9-E8AE-4A38-8E49-A3797784543A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58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71D969A-C3C7-4F56-B3CF-FC6FF72E6BDA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57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931338-C81E-4FCA-8F3D-558DD071DBE8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45DC86-EDFC-4EF5-A92A-04492D50DD23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4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2CE7D2-B1D3-4E23-9A06-0108FE5B5121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0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9C6846A-4FAA-420A-AB64-59D62F43B4CF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57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A7B0E73-1B59-4F76-AD15-FB130C92DB71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4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A7B0E73-1B59-4F76-AD15-FB130C92DB71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56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2BA1427-7608-470D-B228-17F840438B90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19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1097C-7BBA-F243-A775-F930F9A92F8C}" type="slidenum">
              <a:rPr lang="en-US">
                <a:latin typeface="Times" pitchFamily="-1" charset="0"/>
              </a:rPr>
              <a:pPr/>
              <a:t>71</a:t>
            </a:fld>
            <a:endParaRPr lang="en-US">
              <a:latin typeface="Times" pitchFamily="-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58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1097C-7BBA-F243-A775-F930F9A92F8C}" type="slidenum">
              <a:rPr lang="en-US">
                <a:latin typeface="Times" pitchFamily="-1" charset="0"/>
              </a:rPr>
              <a:pPr/>
              <a:t>72</a:t>
            </a:fld>
            <a:endParaRPr lang="en-US">
              <a:latin typeface="Times" pitchFamily="-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25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1097C-7BBA-F243-A775-F930F9A92F8C}" type="slidenum">
              <a:rPr lang="en-US">
                <a:latin typeface="Times" pitchFamily="-1" charset="0"/>
              </a:rPr>
              <a:pPr/>
              <a:t>75</a:t>
            </a:fld>
            <a:endParaRPr lang="en-US">
              <a:latin typeface="Times" pitchFamily="-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05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1097C-7BBA-F243-A775-F930F9A92F8C}" type="slidenum">
              <a:rPr lang="en-US">
                <a:latin typeface="Times" pitchFamily="-1" charset="0"/>
              </a:rPr>
              <a:pPr/>
              <a:t>76</a:t>
            </a:fld>
            <a:endParaRPr lang="en-US">
              <a:latin typeface="Times" pitchFamily="-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13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31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8E3AA1-6634-4971-B307-0D7C55ED455C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URL modification may be done by clients, origin servers, or third parties that link to these domains. Clients accessing such </a:t>
            </a:r>
            <a:r>
              <a:rPr lang="en-US" sz="1200" b="0" i="1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Coralized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URLs are transparently directed by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CoralCDN’s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network of DNS servers to nearby participating proxies. These proxies, in turn, coordinate to serve content and thus minimize load on origin servers.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Times New Roman"/>
              <a:cs typeface="Times New Roman"/>
              <a:sym typeface="Times New Roman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It can efficiently discover cached content anywhere in its net- work, and it dynamically replicates content in proportion to its popularity. </a:t>
            </a: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2214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URL modification may be done by clients, origin servers, or third parties that link to these domains. Clients accessing such </a:t>
            </a:r>
            <a:r>
              <a:rPr lang="en-US" sz="1200" b="0" i="1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Coralized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URLs are transparently directed by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CoralCDN’s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network of DNS servers to nearby participating proxies. These proxies, in turn, coordinate to serve content and thus minimize load on origin servers.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Times New Roman"/>
              <a:cs typeface="Times New Roman"/>
              <a:sym typeface="Times New Roman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It can efficiently discover cached content anywhere in its net- work, and it dynamically replicates content in proportion to its popularity. </a:t>
            </a: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217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83920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work can be dynamically expanded out to use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CoralCDN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when websites require additional bandwidth resources, and it can be contracted back when flash crowds abate.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Simple + friendly API that allowed dynamic adoption and misuse: client side like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Greasemonkey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(automatically rewrite links to popular portals to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CoralCDN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serverside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(return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erroe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302 so that the the content can be served by Coral)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53059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Most of it was a consequence of the design: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Eg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CoralCDN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cannot be used to anonymously launch attacks, as it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renoune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anonymity. Proxies use unique User-Agent strings (“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CoralWebPrx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”) and include their identity in Via headers, and they report an instigating client’s IP address to the origin server (in an X-Forwarded-For request header)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lang="en-US" dirty="0"/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17361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410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proxies should accept content conservatively and serve results liberally: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Namely, if a valid web object is already cached, the new version is written to a temporary file. Only after the new version completes downloading and appears valid (based on Content-Length) will a proxy replace the old one.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cs typeface="Times New Roman"/>
                <a:sym typeface="Times New Roman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need for 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stability in the face of performance variations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. – did not quite understand this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lang="en-US" sz="1200" b="0" i="1" u="none" strike="noStrike" cap="none" dirty="0">
              <a:solidFill>
                <a:schemeClr val="dk1"/>
              </a:solidFill>
              <a:effectLst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lang="en-US" dirty="0"/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63407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many resource providers would rather 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enforce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restrictions than assume applications behave well.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PlanetLab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began enforcing average daily bandwidth limits per node per service  causing possibility of two levels of bandwidth management: admission control by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CoralCDN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proxies and rate limiting by the underlying hosting platform.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First, these platforms should export greater information to higher levels, such as their current measured resource consumption in a machine-readable format and in real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Second, these platforms should allow applications to push policies into lower levels, 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i.e.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, an application’s explicit preferences for handling different classes of resources.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50886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To initially resolve 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Coralized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URL with no prior knowledge of system participants, a client’s resolver must contact one of only 10–12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CoralCDN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name- servers registered with the TLD servers. </a:t>
            </a:r>
            <a:endParaRPr lang="en-US" dirty="0"/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Internal recovery does not reflect externally since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if one of these nameservers fails—each IP address represents a static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PlanetLab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server—clients experience long DNS timeouts.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27742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many of its architectural features were over-designed for its current environment and with its current workload: A much simpler design could have sufficed with probably better performance to boot.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Times New Roman"/>
              <a:cs typeface="Times New Roman"/>
              <a:sym typeface="Times New Roman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cs typeface="Times New Roman"/>
                <a:sym typeface="Times New Roman"/>
              </a:rPr>
              <a:t>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They have free reign to return modified content. Often, they can even pro- grammatically read and modify any content served 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directly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from a customer website to its clients (either by serving embedded &lt;script&gt;’s or by playing SOP tricks while masquerading as their customer behind a DNS alias).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richer API for elastic CDN services for desired policy in-band 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45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88BA21-293E-4227-91DB-94AD91DD64B7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73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many of its architectural features were over-designed for its current environment and with its current workload: A much simpler design could have sufficed with probably better performance to boot.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Times New Roman"/>
              <a:cs typeface="Times New Roman"/>
              <a:sym typeface="Times New Roman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cs typeface="Times New Roman"/>
                <a:sym typeface="Times New Roman"/>
              </a:rPr>
              <a:t>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They have free reign to return modified content. Often, they can even pro- grammatically read and modify any content served 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directly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from a customer website to its clients (either by serving embedded &lt;script&gt;’s or by playing SOP tricks while masquerading as their customer behind a DNS alias).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richer API for elastic CDN services for desired policy in-band 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058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F40805-DC24-4A37-BAD8-7D60BF351CEA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3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F40805-DC24-4A37-BAD8-7D60BF351CEA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C848B27-9C03-4979-B63A-72890063B8D7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9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88E8F4A-AFEF-4C6B-A9F2-374759FEAFA3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84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88613E7-4BBC-48AD-98B8-D68F363F8DE9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8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0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5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66928" y="1447800"/>
            <a:ext cx="11420272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66928" y="76201"/>
            <a:ext cx="1142027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203200" y="1275945"/>
            <a:ext cx="11684000" cy="0"/>
          </a:xfrm>
          <a:prstGeom prst="straightConnector1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0997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9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8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4/22/18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4/22/18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5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4/22/18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7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8AC1AC23-BB1F-7249-B603-CE846366760D}" type="datetimeFigureOut">
              <a:rPr lang="en-US" smtClean="0"/>
              <a:pPr/>
              <a:t>4/22/18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924EB522-0E0B-4549-9F49-BD2DDF240B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1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Erasure Codes for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9673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COS 518:  Advanced Computer Systems</a:t>
            </a:r>
          </a:p>
          <a:p>
            <a:r>
              <a:rPr lang="en-US" dirty="0"/>
              <a:t>Lecture 19</a:t>
            </a:r>
          </a:p>
          <a:p>
            <a:endParaRPr lang="en-US" dirty="0"/>
          </a:p>
          <a:p>
            <a:r>
              <a:rPr lang="en-US" dirty="0"/>
              <a:t>Wyatt Lloyd</a:t>
            </a:r>
          </a:p>
        </p:txBody>
      </p:sp>
    </p:spTree>
    <p:extLst>
      <p:ext uri="{BB962C8B-B14F-4D97-AF65-F5344CB8AC3E}">
        <p14:creationId xmlns:p14="http://schemas.microsoft.com/office/powerpoint/2010/main" val="167845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Reed-Solomon Codes, How They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Galois field arithmetic is the secret sauce</a:t>
            </a:r>
          </a:p>
          <a:p>
            <a:endParaRPr lang="en-US" dirty="0"/>
          </a:p>
          <a:p>
            <a:r>
              <a:rPr lang="en-US" dirty="0"/>
              <a:t>Details aren’t important for us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  <a:p>
            <a:endParaRPr lang="en-US" dirty="0"/>
          </a:p>
          <a:p>
            <a:r>
              <a:rPr lang="en-US" dirty="0"/>
              <a:t>See “J. S. Plank. A tutorial on Reed-Solomon coding for fault-tolerance in RAID-like systems. Software—Practice &amp; Experience 27(9):995–1012, September 1997.”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Reed-Solomon (4,2)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28893" y="2215224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399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490901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9395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09897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73994" y="2209790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943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Reed-Solomon (4,2)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28893" y="2215224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399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490901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9395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09897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73994" y="2209790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2</a:t>
            </a:r>
          </a:p>
        </p:txBody>
      </p:sp>
      <p:sp>
        <p:nvSpPr>
          <p:cNvPr id="9" name="Multiply 8"/>
          <p:cNvSpPr/>
          <p:nvPr/>
        </p:nvSpPr>
        <p:spPr bwMode="auto">
          <a:xfrm>
            <a:off x="1693939" y="2237499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8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Reed-Solomon (4,2)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28893" y="2215224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399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490901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9395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09897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73994" y="2209790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2</a:t>
            </a:r>
          </a:p>
        </p:txBody>
      </p:sp>
      <p:sp>
        <p:nvSpPr>
          <p:cNvPr id="9" name="Multiply 8"/>
          <p:cNvSpPr/>
          <p:nvPr/>
        </p:nvSpPr>
        <p:spPr bwMode="auto">
          <a:xfrm>
            <a:off x="1693939" y="2237499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28893" y="4041679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0399" y="4041679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90901" y="4041679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19395" y="4041679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09897" y="4041679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57290" y="4036245"/>
            <a:ext cx="591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/>
                <a:latin typeface="LucidaSansUnicode" charset="0"/>
              </a:rPr>
              <a:t>=</a:t>
            </a:r>
            <a:endParaRPr lang="en-US" sz="4000" dirty="0">
              <a:latin typeface="Helvetica Neue Medium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64568" y="4193377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74066" y="4159355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83564" y="4159354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8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Reed-Solomon (4,2)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28893" y="2215224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399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490901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9395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09897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73994" y="2209790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2</a:t>
            </a:r>
          </a:p>
        </p:txBody>
      </p:sp>
      <p:sp>
        <p:nvSpPr>
          <p:cNvPr id="9" name="Multiply 8"/>
          <p:cNvSpPr/>
          <p:nvPr/>
        </p:nvSpPr>
        <p:spPr bwMode="auto">
          <a:xfrm>
            <a:off x="1693939" y="2237499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28893" y="4041679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0399" y="4041679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90901" y="4041679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19395" y="4041679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09897" y="4041679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73994" y="5625894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57290" y="4036245"/>
            <a:ext cx="591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/>
                <a:latin typeface="LucidaSansUnicode" charset="0"/>
              </a:rPr>
              <a:t>=</a:t>
            </a:r>
            <a:endParaRPr lang="en-US" sz="4000" dirty="0">
              <a:latin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28893" y="5625894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19395" y="562589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09897" y="562589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90901" y="5616077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57290" y="5610643"/>
            <a:ext cx="591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/>
                <a:latin typeface="LucidaSansUnicode" charset="0"/>
              </a:rPr>
              <a:t>=</a:t>
            </a:r>
            <a:endParaRPr lang="en-US" sz="4000" dirty="0">
              <a:latin typeface="Helvetica Neue Medium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38241" y="4744131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=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38241" y="4990352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=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38241" y="5205999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=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64568" y="4193377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74066" y="4159355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83564" y="4159354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36581" y="5757093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46079" y="5723071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413373" y="5723070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45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Codes Save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Tolerating 2 failures</a:t>
            </a:r>
          </a:p>
          <a:p>
            <a:pPr lvl="1"/>
            <a:r>
              <a:rPr lang="en-US" dirty="0"/>
              <a:t>3x replication = ___ storage overhead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7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Codes Save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Tolerating 2 failures</a:t>
            </a:r>
          </a:p>
          <a:p>
            <a:pPr lvl="1"/>
            <a:r>
              <a:rPr lang="en-US" dirty="0"/>
              <a:t>3x replication = 3x storage overhead</a:t>
            </a:r>
          </a:p>
          <a:p>
            <a:pPr lvl="1"/>
            <a:r>
              <a:rPr lang="en-US" dirty="0"/>
              <a:t>RS(4,2) = ___ storage overhead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26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Codes Save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Tolerating 2 failures</a:t>
            </a:r>
          </a:p>
          <a:p>
            <a:pPr lvl="1"/>
            <a:r>
              <a:rPr lang="en-US" dirty="0"/>
              <a:t>3x replication = 3x storage overhead</a:t>
            </a:r>
          </a:p>
          <a:p>
            <a:pPr lvl="1"/>
            <a:r>
              <a:rPr lang="en-US" dirty="0"/>
              <a:t>RS(4,2) = (4+2)/4 = 1.5x storage overhead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2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Codes Save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Tolerating 2 failures</a:t>
            </a:r>
          </a:p>
          <a:p>
            <a:pPr lvl="1"/>
            <a:r>
              <a:rPr lang="en-US" dirty="0"/>
              <a:t>3x replication = 3x storage overhead</a:t>
            </a:r>
          </a:p>
          <a:p>
            <a:pPr lvl="1"/>
            <a:r>
              <a:rPr lang="en-US" dirty="0"/>
              <a:t>RS(4,2) = (4+2)/4 = 1.5x storage overhead</a:t>
            </a:r>
          </a:p>
          <a:p>
            <a:pPr lvl="1"/>
            <a:endParaRPr lang="en-US" dirty="0"/>
          </a:p>
          <a:p>
            <a:r>
              <a:rPr lang="en-US" dirty="0"/>
              <a:t>Tolerating 4 failures</a:t>
            </a:r>
          </a:p>
          <a:p>
            <a:pPr lvl="1"/>
            <a:r>
              <a:rPr lang="en-US" dirty="0"/>
              <a:t>5x replication = 5x storage overhead</a:t>
            </a:r>
          </a:p>
          <a:p>
            <a:pPr lvl="1"/>
            <a:r>
              <a:rPr lang="en-US" dirty="0"/>
              <a:t>RS(10,4) = ___ storage overhead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84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Codes Save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Tolerating 2 failures</a:t>
            </a:r>
          </a:p>
          <a:p>
            <a:pPr lvl="1"/>
            <a:r>
              <a:rPr lang="en-US" dirty="0"/>
              <a:t>3x replication = 3x storage overhead</a:t>
            </a:r>
          </a:p>
          <a:p>
            <a:pPr lvl="1"/>
            <a:r>
              <a:rPr lang="en-US" dirty="0"/>
              <a:t>RS(4,2) = (4+2)/4 = 1.5x storage overhead</a:t>
            </a:r>
          </a:p>
          <a:p>
            <a:pPr lvl="1"/>
            <a:endParaRPr lang="en-US" dirty="0"/>
          </a:p>
          <a:p>
            <a:r>
              <a:rPr lang="en-US" dirty="0"/>
              <a:t>Tolerating 4 failures</a:t>
            </a:r>
          </a:p>
          <a:p>
            <a:pPr lvl="1"/>
            <a:r>
              <a:rPr lang="en-US" dirty="0"/>
              <a:t>5x replication = 5x storage overhead</a:t>
            </a:r>
          </a:p>
          <a:p>
            <a:pPr lvl="1"/>
            <a:r>
              <a:rPr lang="en-US" dirty="0"/>
              <a:t>RS(10,4) = (10+4)/10 = 1.4x storage overhead</a:t>
            </a:r>
          </a:p>
          <a:p>
            <a:pPr lvl="1"/>
            <a:r>
              <a:rPr lang="en-US" dirty="0"/>
              <a:t>RS(100,4) = ___ storage overhead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0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Fail, Let’s Not Lose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976029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Codes Save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Tolerating 2 failures</a:t>
            </a:r>
          </a:p>
          <a:p>
            <a:pPr lvl="1"/>
            <a:r>
              <a:rPr lang="en-US" dirty="0"/>
              <a:t>3x replication = 3x storage overhead</a:t>
            </a:r>
          </a:p>
          <a:p>
            <a:pPr lvl="1"/>
            <a:r>
              <a:rPr lang="en-US" dirty="0"/>
              <a:t>RS(4,2) = (4+2)/4 = 1.5x storage overhead</a:t>
            </a:r>
          </a:p>
          <a:p>
            <a:pPr lvl="1"/>
            <a:endParaRPr lang="en-US" dirty="0"/>
          </a:p>
          <a:p>
            <a:r>
              <a:rPr lang="en-US" dirty="0"/>
              <a:t>Tolerating 4 failures</a:t>
            </a:r>
          </a:p>
          <a:p>
            <a:pPr lvl="1"/>
            <a:r>
              <a:rPr lang="en-US" dirty="0"/>
              <a:t>5x replication = 5x storage overhead</a:t>
            </a:r>
          </a:p>
          <a:p>
            <a:pPr lvl="1"/>
            <a:r>
              <a:rPr lang="en-US" dirty="0"/>
              <a:t>RS(10,4) = (10+4)/10 = 1.4x storage overhead</a:t>
            </a:r>
          </a:p>
          <a:p>
            <a:pPr lvl="1"/>
            <a:r>
              <a:rPr lang="en-US" dirty="0"/>
              <a:t>RS(100,4) = (100+4)/100 = 1.04x storage overhead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84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Catch?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40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1: Encoding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Replication:</a:t>
            </a:r>
          </a:p>
          <a:p>
            <a:pPr lvl="1"/>
            <a:r>
              <a:rPr lang="en-US" dirty="0"/>
              <a:t>Just copy the data</a:t>
            </a:r>
          </a:p>
          <a:p>
            <a:pPr lvl="1"/>
            <a:endParaRPr lang="en-US" dirty="0"/>
          </a:p>
          <a:p>
            <a:r>
              <a:rPr lang="en-US" dirty="0"/>
              <a:t>Erasure coding:</a:t>
            </a:r>
          </a:p>
          <a:p>
            <a:pPr lvl="1"/>
            <a:r>
              <a:rPr lang="en-US" dirty="0"/>
              <a:t>Compute codes over N data blocks for each of the K coding blocks</a:t>
            </a:r>
          </a:p>
        </p:txBody>
      </p:sp>
    </p:spTree>
    <p:extLst>
      <p:ext uri="{BB962C8B-B14F-4D97-AF65-F5344CB8AC3E}">
        <p14:creationId xmlns:p14="http://schemas.microsoft.com/office/powerpoint/2010/main" val="2037366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2: Decoding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Just read the data</a:t>
            </a:r>
          </a:p>
          <a:p>
            <a:pPr lvl="1"/>
            <a:endParaRPr lang="en-US" dirty="0"/>
          </a:p>
          <a:p>
            <a:r>
              <a:rPr lang="en-US" dirty="0"/>
              <a:t>Erasure Coding</a:t>
            </a:r>
          </a:p>
        </p:txBody>
      </p:sp>
    </p:spTree>
    <p:extLst>
      <p:ext uri="{BB962C8B-B14F-4D97-AF65-F5344CB8AC3E}">
        <p14:creationId xmlns:p14="http://schemas.microsoft.com/office/powerpoint/2010/main" val="290987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2: Decoding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Just read the data</a:t>
            </a:r>
          </a:p>
          <a:p>
            <a:pPr lvl="1"/>
            <a:endParaRPr lang="en-US" dirty="0"/>
          </a:p>
          <a:p>
            <a:r>
              <a:rPr lang="en-US" dirty="0"/>
              <a:t>Erasure Coding</a:t>
            </a:r>
          </a:p>
          <a:p>
            <a:pPr lvl="1"/>
            <a:r>
              <a:rPr lang="en-US" dirty="0"/>
              <a:t>Normal case is no failures -&gt; just read the data!</a:t>
            </a:r>
          </a:p>
          <a:p>
            <a:pPr lvl="1"/>
            <a:r>
              <a:rPr lang="en-US" dirty="0"/>
              <a:t>If there are failures</a:t>
            </a:r>
          </a:p>
          <a:p>
            <a:pPr lvl="2"/>
            <a:r>
              <a:rPr lang="en-US" dirty="0"/>
              <a:t>Read N blocks from disks and over the network</a:t>
            </a:r>
          </a:p>
          <a:p>
            <a:pPr lvl="2"/>
            <a:r>
              <a:rPr lang="en-US" dirty="0"/>
              <a:t>Compute code over N blocks to reconstruct the failed block</a:t>
            </a:r>
          </a:p>
        </p:txBody>
      </p:sp>
    </p:spTree>
    <p:extLst>
      <p:ext uri="{BB962C8B-B14F-4D97-AF65-F5344CB8AC3E}">
        <p14:creationId xmlns:p14="http://schemas.microsoft.com/office/powerpoint/2010/main" val="547994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3: Updating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Replication:</a:t>
            </a:r>
          </a:p>
          <a:p>
            <a:pPr lvl="1"/>
            <a:r>
              <a:rPr lang="en-US" dirty="0"/>
              <a:t>Update the data in each copy</a:t>
            </a:r>
          </a:p>
          <a:p>
            <a:pPr lvl="1"/>
            <a:endParaRPr lang="en-US" dirty="0"/>
          </a:p>
          <a:p>
            <a:r>
              <a:rPr lang="en-US" dirty="0"/>
              <a:t>Erasure coding</a:t>
            </a:r>
          </a:p>
          <a:p>
            <a:pPr lvl="1"/>
            <a:r>
              <a:rPr lang="en-US" dirty="0"/>
              <a:t>Update the data in the data block</a:t>
            </a:r>
          </a:p>
          <a:p>
            <a:pPr lvl="1"/>
            <a:r>
              <a:rPr lang="en-US" dirty="0"/>
              <a:t>And all of the coding blocks</a:t>
            </a:r>
          </a:p>
        </p:txBody>
      </p:sp>
    </p:spTree>
    <p:extLst>
      <p:ext uri="{BB962C8B-B14F-4D97-AF65-F5344CB8AC3E}">
        <p14:creationId xmlns:p14="http://schemas.microsoft.com/office/powerpoint/2010/main" val="1045356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3’: Deleting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Replication:</a:t>
            </a:r>
          </a:p>
          <a:p>
            <a:pPr lvl="1"/>
            <a:r>
              <a:rPr lang="en-US" dirty="0"/>
              <a:t>Delete the data in each copy</a:t>
            </a:r>
          </a:p>
          <a:p>
            <a:pPr lvl="1"/>
            <a:endParaRPr lang="en-US" dirty="0"/>
          </a:p>
          <a:p>
            <a:r>
              <a:rPr lang="en-US" dirty="0"/>
              <a:t>Erasure coding</a:t>
            </a:r>
          </a:p>
          <a:p>
            <a:pPr lvl="1"/>
            <a:r>
              <a:rPr lang="en-US" dirty="0"/>
              <a:t>Delete the data in the data block</a:t>
            </a:r>
          </a:p>
          <a:p>
            <a:pPr lvl="1"/>
            <a:r>
              <a:rPr lang="en-US" dirty="0"/>
              <a:t>Update all of the coding blocks</a:t>
            </a:r>
          </a:p>
        </p:txBody>
      </p:sp>
    </p:spTree>
    <p:extLst>
      <p:ext uri="{BB962C8B-B14F-4D97-AF65-F5344CB8AC3E}">
        <p14:creationId xmlns:p14="http://schemas.microsoft.com/office/powerpoint/2010/main" val="914848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4: Update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Erasure coding</a:t>
            </a:r>
          </a:p>
        </p:txBody>
      </p:sp>
    </p:spTree>
    <p:extLst>
      <p:ext uri="{BB962C8B-B14F-4D97-AF65-F5344CB8AC3E}">
        <p14:creationId xmlns:p14="http://schemas.microsoft.com/office/powerpoint/2010/main" val="1266705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4: Update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Replication:</a:t>
            </a:r>
          </a:p>
          <a:p>
            <a:pPr lvl="1"/>
            <a:r>
              <a:rPr lang="en-US" dirty="0"/>
              <a:t>Consensus protocol (</a:t>
            </a:r>
            <a:r>
              <a:rPr lang="en-US" dirty="0" err="1"/>
              <a:t>Paxos</a:t>
            </a:r>
            <a:r>
              <a:rPr lang="en-US" dirty="0"/>
              <a:t>!)</a:t>
            </a:r>
          </a:p>
          <a:p>
            <a:pPr lvl="1"/>
            <a:endParaRPr lang="en-US" dirty="0"/>
          </a:p>
          <a:p>
            <a:r>
              <a:rPr lang="en-US" dirty="0"/>
              <a:t>Erasure coding</a:t>
            </a:r>
          </a:p>
          <a:p>
            <a:pPr lvl="1"/>
            <a:r>
              <a:rPr lang="en-US" dirty="0"/>
              <a:t>Need to consistently update all coding blocks with a data block</a:t>
            </a:r>
          </a:p>
          <a:p>
            <a:pPr lvl="1"/>
            <a:r>
              <a:rPr lang="en-US" dirty="0"/>
              <a:t>Need to consistently apply updates in a total order across all blocks</a:t>
            </a:r>
          </a:p>
          <a:p>
            <a:pPr lvl="1"/>
            <a:r>
              <a:rPr lang="en-US" dirty="0"/>
              <a:t>Need to ensure reads, including decoding, are consistent</a:t>
            </a:r>
          </a:p>
        </p:txBody>
      </p:sp>
    </p:spTree>
    <p:extLst>
      <p:ext uri="{BB962C8B-B14F-4D97-AF65-F5344CB8AC3E}">
        <p14:creationId xmlns:p14="http://schemas.microsoft.com/office/powerpoint/2010/main" val="450251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5: Fewer Copies for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Read from </a:t>
            </a:r>
            <a:r>
              <a:rPr lang="en-US" b="1" dirty="0"/>
              <a:t>any</a:t>
            </a:r>
            <a:r>
              <a:rPr lang="en-US" dirty="0"/>
              <a:t> of the copies</a:t>
            </a:r>
          </a:p>
          <a:p>
            <a:pPr lvl="1"/>
            <a:endParaRPr lang="en-US" dirty="0"/>
          </a:p>
          <a:p>
            <a:r>
              <a:rPr lang="en-US" dirty="0"/>
              <a:t>Erasure coding</a:t>
            </a:r>
          </a:p>
          <a:p>
            <a:pPr lvl="1"/>
            <a:r>
              <a:rPr lang="en-US" dirty="0"/>
              <a:t>Read from </a:t>
            </a:r>
            <a:r>
              <a:rPr lang="en-US" b="1" dirty="0"/>
              <a:t>the</a:t>
            </a:r>
            <a:r>
              <a:rPr lang="en-US" dirty="0"/>
              <a:t> data block</a:t>
            </a:r>
          </a:p>
          <a:p>
            <a:pPr lvl="1"/>
            <a:r>
              <a:rPr lang="en-US" dirty="0"/>
              <a:t>Or reconstruct the data on fly if there is a failure</a:t>
            </a:r>
          </a:p>
        </p:txBody>
      </p:sp>
    </p:spTree>
    <p:extLst>
      <p:ext uri="{BB962C8B-B14F-4D97-AF65-F5344CB8AC3E}">
        <p14:creationId xmlns:p14="http://schemas.microsoft.com/office/powerpoint/2010/main" val="122179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Fail, Let’s Not Lose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How?</a:t>
            </a:r>
          </a:p>
          <a:p>
            <a:endParaRPr lang="en-US" sz="1500" dirty="0"/>
          </a:p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Store multiple copies of the data</a:t>
            </a:r>
          </a:p>
          <a:p>
            <a:pPr lvl="1"/>
            <a:r>
              <a:rPr lang="en-US" dirty="0"/>
              <a:t>Simple and very commonly used!</a:t>
            </a:r>
          </a:p>
          <a:p>
            <a:pPr lvl="1"/>
            <a:r>
              <a:rPr lang="en-US" dirty="0"/>
              <a:t>But, requires a lot of extra storage</a:t>
            </a:r>
          </a:p>
          <a:p>
            <a:endParaRPr lang="en-US" sz="1400" dirty="0"/>
          </a:p>
          <a:p>
            <a:r>
              <a:rPr lang="en-US" dirty="0"/>
              <a:t>Erasure coding</a:t>
            </a:r>
          </a:p>
          <a:p>
            <a:pPr lvl="1"/>
            <a:r>
              <a:rPr lang="en-US" dirty="0"/>
              <a:t>Store extra information we can use to recover the data</a:t>
            </a:r>
          </a:p>
          <a:p>
            <a:pPr lvl="1"/>
            <a:r>
              <a:rPr lang="en-US" dirty="0"/>
              <a:t>Fault tolerance with less storage overhead</a:t>
            </a:r>
          </a:p>
          <a:p>
            <a:pPr lvl="1"/>
            <a:r>
              <a:rPr lang="en-US" b="1" dirty="0"/>
              <a:t>Today’s topic!</a:t>
            </a:r>
          </a:p>
        </p:txBody>
      </p:sp>
    </p:spTree>
    <p:extLst>
      <p:ext uri="{BB962C8B-B14F-4D97-AF65-F5344CB8AC3E}">
        <p14:creationId xmlns:p14="http://schemas.microsoft.com/office/powerpoint/2010/main" val="262669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6: Larger Min System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Need K+1 disjoint places to store data</a:t>
            </a:r>
          </a:p>
          <a:p>
            <a:pPr lvl="1"/>
            <a:r>
              <a:rPr lang="en-US" dirty="0"/>
              <a:t>e.g., 3 disks for 3x replication</a:t>
            </a:r>
          </a:p>
          <a:p>
            <a:pPr lvl="1"/>
            <a:endParaRPr lang="en-US" dirty="0"/>
          </a:p>
          <a:p>
            <a:r>
              <a:rPr lang="en-US" dirty="0"/>
              <a:t>Erasure coding</a:t>
            </a:r>
          </a:p>
          <a:p>
            <a:pPr lvl="1"/>
            <a:r>
              <a:rPr lang="en-US" dirty="0"/>
              <a:t>Need M=N+K disjoint places to store data</a:t>
            </a:r>
          </a:p>
          <a:p>
            <a:pPr lvl="1"/>
            <a:r>
              <a:rPr lang="en-US" dirty="0"/>
              <a:t>e.g., 14 disks for RS(10,4) replication</a:t>
            </a:r>
          </a:p>
        </p:txBody>
      </p:sp>
    </p:spTree>
    <p:extLst>
      <p:ext uri="{BB962C8B-B14F-4D97-AF65-F5344CB8AC3E}">
        <p14:creationId xmlns:p14="http://schemas.microsoft.com/office/powerpoint/2010/main" val="1272815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Catch?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Encoding overhead</a:t>
            </a:r>
          </a:p>
          <a:p>
            <a:r>
              <a:rPr lang="en-US" dirty="0"/>
              <a:t>Decoding overhead</a:t>
            </a:r>
          </a:p>
          <a:p>
            <a:r>
              <a:rPr lang="en-US" dirty="0"/>
              <a:t>Updating overhead</a:t>
            </a:r>
          </a:p>
          <a:p>
            <a:pPr lvl="1"/>
            <a:r>
              <a:rPr lang="en-US" dirty="0"/>
              <a:t>Deleting overhead</a:t>
            </a:r>
          </a:p>
          <a:p>
            <a:r>
              <a:rPr lang="en-US" dirty="0"/>
              <a:t>Update consistency</a:t>
            </a:r>
          </a:p>
          <a:p>
            <a:r>
              <a:rPr lang="en-US" dirty="0"/>
              <a:t>Fewer copies for serving reads</a:t>
            </a:r>
          </a:p>
          <a:p>
            <a:r>
              <a:rPr lang="en-US" dirty="0"/>
              <a:t>Larger minimum system size</a:t>
            </a:r>
          </a:p>
        </p:txBody>
      </p:sp>
    </p:spTree>
    <p:extLst>
      <p:ext uri="{BB962C8B-B14F-4D97-AF65-F5344CB8AC3E}">
        <p14:creationId xmlns:p14="http://schemas.microsoft.com/office/powerpoint/2010/main" val="1421658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Different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“Erasure Codes for Storage Systems, A Brief Primer. James S. Plank. </a:t>
            </a:r>
            <a:r>
              <a:rPr lang="en-US" dirty="0" err="1"/>
              <a:t>Usenix</a:t>
            </a:r>
            <a:r>
              <a:rPr lang="en-US" dirty="0"/>
              <a:t> ;login: Dec 2013” for a good jumping off point</a:t>
            </a:r>
          </a:p>
          <a:p>
            <a:pPr lvl="1"/>
            <a:r>
              <a:rPr lang="en-US" dirty="0"/>
              <a:t>Also a good, accessible resource generally</a:t>
            </a:r>
          </a:p>
        </p:txBody>
      </p:sp>
    </p:spTree>
    <p:extLst>
      <p:ext uri="{BB962C8B-B14F-4D97-AF65-F5344CB8AC3E}">
        <p14:creationId xmlns:p14="http://schemas.microsoft.com/office/powerpoint/2010/main" val="686976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codes make different tradeoffs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Encoding, decoding, and updating overheads</a:t>
            </a:r>
          </a:p>
          <a:p>
            <a:r>
              <a:rPr lang="en-US" dirty="0"/>
              <a:t>Storage overheads</a:t>
            </a:r>
          </a:p>
          <a:p>
            <a:pPr lvl="1"/>
            <a:r>
              <a:rPr lang="en-US" dirty="0"/>
              <a:t>Best are “Maximum Distance Separable” or  “MDS” codes where K extra blocks allows you to tolerate any K failures</a:t>
            </a:r>
          </a:p>
          <a:p>
            <a:r>
              <a:rPr lang="en-US" dirty="0"/>
              <a:t>Configuration options</a:t>
            </a:r>
          </a:p>
          <a:p>
            <a:pPr lvl="1"/>
            <a:r>
              <a:rPr lang="en-US" dirty="0"/>
              <a:t>Some allow any (N,K), some restrict choices of N and K</a:t>
            </a:r>
          </a:p>
        </p:txBody>
      </p:sp>
    </p:spTree>
    <p:extLst>
      <p:ext uri="{BB962C8B-B14F-4D97-AF65-F5344CB8AC3E}">
        <p14:creationId xmlns:p14="http://schemas.microsoft.com/office/powerpoint/2010/main" val="1059809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670"/>
          </a:xfrm>
        </p:spPr>
        <p:txBody>
          <a:bodyPr>
            <a:normAutofit/>
          </a:bodyPr>
          <a:lstStyle/>
          <a:p>
            <a:r>
              <a:rPr lang="en-US" dirty="0"/>
              <a:t>Huge Positive</a:t>
            </a:r>
          </a:p>
          <a:p>
            <a:pPr lvl="1"/>
            <a:r>
              <a:rPr lang="en-US" dirty="0"/>
              <a:t>Fault tolerance with less storage overhead!</a:t>
            </a:r>
          </a:p>
          <a:p>
            <a:pPr lvl="1"/>
            <a:endParaRPr lang="en-US" dirty="0"/>
          </a:p>
          <a:p>
            <a:r>
              <a:rPr lang="en-US" dirty="0"/>
              <a:t>Many drawbacks</a:t>
            </a:r>
          </a:p>
          <a:p>
            <a:pPr lvl="1"/>
            <a:r>
              <a:rPr lang="en-US" dirty="0"/>
              <a:t>Encoding overhead</a:t>
            </a:r>
          </a:p>
          <a:p>
            <a:pPr lvl="1"/>
            <a:r>
              <a:rPr lang="en-US" dirty="0"/>
              <a:t>Decoding overhead</a:t>
            </a:r>
          </a:p>
          <a:p>
            <a:pPr lvl="1"/>
            <a:r>
              <a:rPr lang="en-US" dirty="0"/>
              <a:t>Updating overhead</a:t>
            </a:r>
          </a:p>
          <a:p>
            <a:pPr lvl="2"/>
            <a:r>
              <a:rPr lang="en-US" dirty="0"/>
              <a:t>Deleting overhead</a:t>
            </a:r>
          </a:p>
          <a:p>
            <a:pPr lvl="1"/>
            <a:r>
              <a:rPr lang="en-US" dirty="0"/>
              <a:t>Update consistency</a:t>
            </a:r>
          </a:p>
          <a:p>
            <a:pPr lvl="1"/>
            <a:r>
              <a:rPr lang="en-US" dirty="0"/>
              <a:t>Fewer copies for serving reads</a:t>
            </a:r>
          </a:p>
          <a:p>
            <a:pPr lvl="1"/>
            <a:r>
              <a:rPr lang="en-US" dirty="0"/>
              <a:t>Larger minimum system size</a:t>
            </a:r>
          </a:p>
        </p:txBody>
      </p:sp>
    </p:spTree>
    <p:extLst>
      <p:ext uri="{BB962C8B-B14F-4D97-AF65-F5344CB8AC3E}">
        <p14:creationId xmlns:p14="http://schemas.microsoft.com/office/powerpoint/2010/main" val="666134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Use Our New Hammer!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4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670"/>
          </a:xfrm>
        </p:spPr>
        <p:txBody>
          <a:bodyPr>
            <a:normAutofit/>
          </a:bodyPr>
          <a:lstStyle/>
          <a:p>
            <a:r>
              <a:rPr lang="en-US" dirty="0"/>
              <a:t>Huge Positive</a:t>
            </a:r>
          </a:p>
          <a:p>
            <a:pPr lvl="1"/>
            <a:r>
              <a:rPr lang="en-US" dirty="0"/>
              <a:t>Fault tolerance with less storage overhead!</a:t>
            </a:r>
          </a:p>
          <a:p>
            <a:pPr lvl="1"/>
            <a:endParaRPr lang="en-US" dirty="0"/>
          </a:p>
          <a:p>
            <a:r>
              <a:rPr lang="en-US" dirty="0"/>
              <a:t>Many drawbacks</a:t>
            </a:r>
          </a:p>
          <a:p>
            <a:pPr lvl="1"/>
            <a:r>
              <a:rPr lang="en-US" dirty="0"/>
              <a:t>Encoding overhead</a:t>
            </a:r>
          </a:p>
          <a:p>
            <a:pPr lvl="1"/>
            <a:r>
              <a:rPr lang="en-US" dirty="0"/>
              <a:t>Decoding overhead</a:t>
            </a:r>
          </a:p>
          <a:p>
            <a:pPr lvl="1"/>
            <a:r>
              <a:rPr lang="en-US" dirty="0"/>
              <a:t>Updating overhead</a:t>
            </a:r>
          </a:p>
          <a:p>
            <a:pPr lvl="2"/>
            <a:r>
              <a:rPr lang="en-US" dirty="0"/>
              <a:t>Deleting overhead</a:t>
            </a:r>
          </a:p>
          <a:p>
            <a:pPr lvl="1"/>
            <a:r>
              <a:rPr lang="en-US" dirty="0"/>
              <a:t>Update consistency</a:t>
            </a:r>
          </a:p>
          <a:p>
            <a:pPr lvl="1"/>
            <a:r>
              <a:rPr lang="en-US" dirty="0"/>
              <a:t>Fewer copies for serving reads</a:t>
            </a:r>
          </a:p>
          <a:p>
            <a:pPr lvl="1"/>
            <a:r>
              <a:rPr lang="en-US" dirty="0"/>
              <a:t>Larger minimum system size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5647" y="4695986"/>
            <a:ext cx="280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Immutable data</a:t>
            </a:r>
          </a:p>
        </p:txBody>
      </p:sp>
    </p:spTree>
    <p:extLst>
      <p:ext uri="{BB962C8B-B14F-4D97-AF65-F5344CB8AC3E}">
        <p14:creationId xmlns:p14="http://schemas.microsoft.com/office/powerpoint/2010/main" val="755497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670"/>
          </a:xfrm>
        </p:spPr>
        <p:txBody>
          <a:bodyPr>
            <a:normAutofit/>
          </a:bodyPr>
          <a:lstStyle/>
          <a:p>
            <a:r>
              <a:rPr lang="en-US" dirty="0"/>
              <a:t>Huge Positive</a:t>
            </a:r>
          </a:p>
          <a:p>
            <a:pPr lvl="1"/>
            <a:r>
              <a:rPr lang="en-US" dirty="0"/>
              <a:t>Fault tolerance with less storage overhead!</a:t>
            </a:r>
          </a:p>
          <a:p>
            <a:pPr lvl="1"/>
            <a:endParaRPr lang="en-US" dirty="0"/>
          </a:p>
          <a:p>
            <a:r>
              <a:rPr lang="en-US" dirty="0"/>
              <a:t>Many drawbacks</a:t>
            </a:r>
          </a:p>
          <a:p>
            <a:pPr lvl="1"/>
            <a:r>
              <a:rPr lang="en-US" dirty="0"/>
              <a:t>Encoding overhead</a:t>
            </a:r>
          </a:p>
          <a:p>
            <a:pPr lvl="1"/>
            <a:r>
              <a:rPr lang="en-US" dirty="0"/>
              <a:t>Decoding overhead</a:t>
            </a:r>
          </a:p>
          <a:p>
            <a:pPr lvl="1"/>
            <a:r>
              <a:rPr lang="en-US" strike="sngStrike" dirty="0"/>
              <a:t>Updating overhead</a:t>
            </a:r>
          </a:p>
          <a:p>
            <a:pPr lvl="2"/>
            <a:r>
              <a:rPr lang="en-US" dirty="0"/>
              <a:t>Deleting overhead</a:t>
            </a:r>
          </a:p>
          <a:p>
            <a:pPr lvl="1"/>
            <a:r>
              <a:rPr lang="en-US" strike="sngStrike" dirty="0"/>
              <a:t>Update consistency</a:t>
            </a:r>
          </a:p>
          <a:p>
            <a:pPr lvl="1"/>
            <a:r>
              <a:rPr lang="en-US" dirty="0"/>
              <a:t>Fewer copies for serving reads</a:t>
            </a:r>
          </a:p>
          <a:p>
            <a:pPr lvl="1"/>
            <a:r>
              <a:rPr lang="en-US" dirty="0"/>
              <a:t>Larger minimum system size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5647" y="4695986"/>
            <a:ext cx="280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Immutable data</a:t>
            </a:r>
          </a:p>
        </p:txBody>
      </p:sp>
    </p:spTree>
    <p:extLst>
      <p:ext uri="{BB962C8B-B14F-4D97-AF65-F5344CB8AC3E}">
        <p14:creationId xmlns:p14="http://schemas.microsoft.com/office/powerpoint/2010/main" val="5888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670"/>
          </a:xfrm>
        </p:spPr>
        <p:txBody>
          <a:bodyPr>
            <a:normAutofit/>
          </a:bodyPr>
          <a:lstStyle/>
          <a:p>
            <a:r>
              <a:rPr lang="en-US" dirty="0"/>
              <a:t>Huge Positive</a:t>
            </a:r>
          </a:p>
          <a:p>
            <a:pPr lvl="1"/>
            <a:r>
              <a:rPr lang="en-US" dirty="0"/>
              <a:t>Fault tolerance with less storage overhead!</a:t>
            </a:r>
          </a:p>
          <a:p>
            <a:pPr lvl="1"/>
            <a:endParaRPr lang="en-US" dirty="0"/>
          </a:p>
          <a:p>
            <a:r>
              <a:rPr lang="en-US" dirty="0"/>
              <a:t>Many drawbacks</a:t>
            </a:r>
          </a:p>
          <a:p>
            <a:pPr lvl="1"/>
            <a:r>
              <a:rPr lang="en-US" dirty="0"/>
              <a:t>Encoding overhead</a:t>
            </a:r>
          </a:p>
          <a:p>
            <a:pPr lvl="1"/>
            <a:r>
              <a:rPr lang="en-US" dirty="0"/>
              <a:t>Decoding overhead</a:t>
            </a:r>
          </a:p>
          <a:p>
            <a:pPr lvl="1"/>
            <a:r>
              <a:rPr lang="en-US" strike="sngStrike" dirty="0"/>
              <a:t>Updating overhead</a:t>
            </a:r>
          </a:p>
          <a:p>
            <a:pPr lvl="2"/>
            <a:r>
              <a:rPr lang="en-US" dirty="0"/>
              <a:t>Deleting overhead</a:t>
            </a:r>
          </a:p>
          <a:p>
            <a:pPr lvl="1"/>
            <a:r>
              <a:rPr lang="en-US" strike="sngStrike" dirty="0"/>
              <a:t>Update consistency</a:t>
            </a:r>
          </a:p>
          <a:p>
            <a:pPr lvl="1"/>
            <a:r>
              <a:rPr lang="en-US" dirty="0"/>
              <a:t>Fewer copies for serving reads</a:t>
            </a:r>
          </a:p>
          <a:p>
            <a:pPr lvl="1"/>
            <a:r>
              <a:rPr lang="en-US" dirty="0"/>
              <a:t>Larger minimum system size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5647" y="4695986"/>
            <a:ext cx="280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Immutable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5647" y="5381903"/>
            <a:ext cx="460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Storing lots of data</a:t>
            </a:r>
          </a:p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(when storage overhead actually matters this is true)</a:t>
            </a:r>
          </a:p>
        </p:txBody>
      </p:sp>
    </p:spTree>
    <p:extLst>
      <p:ext uri="{BB962C8B-B14F-4D97-AF65-F5344CB8AC3E}">
        <p14:creationId xmlns:p14="http://schemas.microsoft.com/office/powerpoint/2010/main" val="944348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670"/>
          </a:xfrm>
        </p:spPr>
        <p:txBody>
          <a:bodyPr>
            <a:normAutofit/>
          </a:bodyPr>
          <a:lstStyle/>
          <a:p>
            <a:r>
              <a:rPr lang="en-US" dirty="0"/>
              <a:t>Huge Positive</a:t>
            </a:r>
          </a:p>
          <a:p>
            <a:pPr lvl="1"/>
            <a:r>
              <a:rPr lang="en-US" dirty="0"/>
              <a:t>Fault tolerance with less storage overhead!</a:t>
            </a:r>
          </a:p>
          <a:p>
            <a:pPr lvl="1"/>
            <a:endParaRPr lang="en-US" dirty="0"/>
          </a:p>
          <a:p>
            <a:r>
              <a:rPr lang="en-US" dirty="0"/>
              <a:t>Many drawbacks</a:t>
            </a:r>
          </a:p>
          <a:p>
            <a:pPr lvl="1"/>
            <a:r>
              <a:rPr lang="en-US" dirty="0"/>
              <a:t>Encoding overhead</a:t>
            </a:r>
          </a:p>
          <a:p>
            <a:pPr lvl="1"/>
            <a:r>
              <a:rPr lang="en-US" dirty="0"/>
              <a:t>Decoding overhead</a:t>
            </a:r>
          </a:p>
          <a:p>
            <a:pPr lvl="1"/>
            <a:r>
              <a:rPr lang="en-US" strike="sngStrike" dirty="0"/>
              <a:t>Updating overhead</a:t>
            </a:r>
          </a:p>
          <a:p>
            <a:pPr lvl="2"/>
            <a:r>
              <a:rPr lang="en-US" dirty="0"/>
              <a:t>Deleting overhead</a:t>
            </a:r>
          </a:p>
          <a:p>
            <a:pPr lvl="1"/>
            <a:r>
              <a:rPr lang="en-US" strike="sngStrike" dirty="0"/>
              <a:t>Update consistency</a:t>
            </a:r>
          </a:p>
          <a:p>
            <a:pPr lvl="1"/>
            <a:r>
              <a:rPr lang="en-US" dirty="0"/>
              <a:t>Fewer copies for serving reads</a:t>
            </a:r>
          </a:p>
          <a:p>
            <a:pPr lvl="1"/>
            <a:r>
              <a:rPr lang="en-US" strike="sngStrike" dirty="0"/>
              <a:t>Larger minimum system size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5647" y="4695986"/>
            <a:ext cx="280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Immutable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5647" y="5381903"/>
            <a:ext cx="460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Storing lots of data</a:t>
            </a:r>
          </a:p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(when storage overhead actually matters this is true)</a:t>
            </a:r>
          </a:p>
        </p:txBody>
      </p:sp>
    </p:spTree>
    <p:extLst>
      <p:ext uri="{BB962C8B-B14F-4D97-AF65-F5344CB8AC3E}">
        <p14:creationId xmlns:p14="http://schemas.microsoft.com/office/powerpoint/2010/main" val="18651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19481" cy="1325563"/>
          </a:xfrm>
        </p:spPr>
        <p:txBody>
          <a:bodyPr/>
          <a:lstStyle/>
          <a:p>
            <a:r>
              <a:rPr lang="en-US" dirty="0"/>
              <a:t>Erasure Codes vs Error Correcting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Error correcting code (ECC):</a:t>
            </a:r>
          </a:p>
          <a:p>
            <a:pPr lvl="1"/>
            <a:r>
              <a:rPr lang="en-US" dirty="0"/>
              <a:t>Protects against </a:t>
            </a:r>
            <a:r>
              <a:rPr lang="en-US" b="1" dirty="0"/>
              <a:t>errors</a:t>
            </a:r>
            <a:r>
              <a:rPr lang="en-US" dirty="0"/>
              <a:t> is data, i.e., silent corruptions</a:t>
            </a:r>
          </a:p>
          <a:p>
            <a:pPr lvl="1"/>
            <a:r>
              <a:rPr lang="en-US" dirty="0"/>
              <a:t>Bit flips can happen in memory -&gt; use ECC memory </a:t>
            </a:r>
          </a:p>
          <a:p>
            <a:pPr lvl="1"/>
            <a:r>
              <a:rPr lang="en-US" dirty="0"/>
              <a:t>Bits can flip in network transmissions -&gt; use ECCs</a:t>
            </a:r>
          </a:p>
          <a:p>
            <a:pPr lvl="1"/>
            <a:endParaRPr lang="en-US" dirty="0"/>
          </a:p>
          <a:p>
            <a:r>
              <a:rPr lang="en-US" dirty="0"/>
              <a:t>Erasure code:</a:t>
            </a:r>
          </a:p>
          <a:p>
            <a:pPr lvl="1"/>
            <a:r>
              <a:rPr lang="en-US" dirty="0"/>
              <a:t>Data is </a:t>
            </a:r>
            <a:r>
              <a:rPr lang="en-US" b="1" dirty="0"/>
              <a:t>erased</a:t>
            </a:r>
            <a:r>
              <a:rPr lang="en-US" dirty="0"/>
              <a:t>, i.e., we know it’s not there</a:t>
            </a:r>
          </a:p>
          <a:p>
            <a:pPr lvl="1"/>
            <a:r>
              <a:rPr lang="en-US" dirty="0"/>
              <a:t>Cheaper/easier than ECC</a:t>
            </a:r>
          </a:p>
          <a:p>
            <a:pPr lvl="2"/>
            <a:r>
              <a:rPr lang="en-US" dirty="0"/>
              <a:t>Special case of ECC</a:t>
            </a:r>
          </a:p>
          <a:p>
            <a:pPr lvl="1"/>
            <a:r>
              <a:rPr lang="en-US" dirty="0"/>
              <a:t>What we’ll discuss today and use in practice</a:t>
            </a:r>
          </a:p>
          <a:p>
            <a:pPr lvl="2"/>
            <a:r>
              <a:rPr lang="en-US" dirty="0"/>
              <a:t>Protect against errors with checksums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7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670"/>
          </a:xfrm>
        </p:spPr>
        <p:txBody>
          <a:bodyPr>
            <a:normAutofit/>
          </a:bodyPr>
          <a:lstStyle/>
          <a:p>
            <a:r>
              <a:rPr lang="en-US" dirty="0"/>
              <a:t>Huge Positive</a:t>
            </a:r>
          </a:p>
          <a:p>
            <a:pPr lvl="1"/>
            <a:r>
              <a:rPr lang="en-US" dirty="0"/>
              <a:t>Fault tolerance with less storage overhead!</a:t>
            </a:r>
          </a:p>
          <a:p>
            <a:pPr lvl="1"/>
            <a:endParaRPr lang="en-US" dirty="0"/>
          </a:p>
          <a:p>
            <a:r>
              <a:rPr lang="en-US" dirty="0"/>
              <a:t>Many drawbacks</a:t>
            </a:r>
          </a:p>
          <a:p>
            <a:pPr lvl="1"/>
            <a:r>
              <a:rPr lang="en-US" dirty="0"/>
              <a:t>Encoding overhead</a:t>
            </a:r>
          </a:p>
          <a:p>
            <a:pPr lvl="1"/>
            <a:r>
              <a:rPr lang="en-US" dirty="0"/>
              <a:t>Decoding overhead</a:t>
            </a:r>
          </a:p>
          <a:p>
            <a:pPr lvl="1"/>
            <a:r>
              <a:rPr lang="en-US" strike="sngStrike" dirty="0"/>
              <a:t>Updating overhead</a:t>
            </a:r>
          </a:p>
          <a:p>
            <a:pPr lvl="2"/>
            <a:r>
              <a:rPr lang="en-US" dirty="0"/>
              <a:t>Deleting overhead</a:t>
            </a:r>
          </a:p>
          <a:p>
            <a:pPr lvl="1"/>
            <a:r>
              <a:rPr lang="en-US" strike="sngStrike" dirty="0"/>
              <a:t>Update consistency</a:t>
            </a:r>
          </a:p>
          <a:p>
            <a:pPr lvl="1"/>
            <a:r>
              <a:rPr lang="en-US" dirty="0"/>
              <a:t>Fewer copies for serving reads</a:t>
            </a:r>
          </a:p>
          <a:p>
            <a:pPr lvl="1"/>
            <a:r>
              <a:rPr lang="en-US" strike="sngStrike" dirty="0"/>
              <a:t>Larger minimum system size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5647" y="4822704"/>
            <a:ext cx="280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Immutable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5647" y="5381903"/>
            <a:ext cx="460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Storing lots of data</a:t>
            </a:r>
          </a:p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(when storage overhead actually matters this is true)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5647" y="3856770"/>
            <a:ext cx="381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Data is stored for a long time after </a:t>
            </a:r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being written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56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670"/>
          </a:xfrm>
        </p:spPr>
        <p:txBody>
          <a:bodyPr>
            <a:normAutofit/>
          </a:bodyPr>
          <a:lstStyle/>
          <a:p>
            <a:r>
              <a:rPr lang="en-US" dirty="0"/>
              <a:t>Huge Positive</a:t>
            </a:r>
          </a:p>
          <a:p>
            <a:pPr lvl="1"/>
            <a:r>
              <a:rPr lang="en-US" dirty="0"/>
              <a:t>Fault tolerance with less storage overhead!</a:t>
            </a:r>
          </a:p>
          <a:p>
            <a:pPr lvl="1"/>
            <a:endParaRPr lang="en-US" dirty="0"/>
          </a:p>
          <a:p>
            <a:r>
              <a:rPr lang="en-US" dirty="0"/>
              <a:t>Many drawbacks</a:t>
            </a:r>
          </a:p>
          <a:p>
            <a:pPr lvl="1"/>
            <a:r>
              <a:rPr lang="en-US" sz="1600" dirty="0"/>
              <a:t>Encoding overhead</a:t>
            </a:r>
          </a:p>
          <a:p>
            <a:pPr lvl="1"/>
            <a:r>
              <a:rPr lang="en-US" dirty="0"/>
              <a:t>Decoding overhead</a:t>
            </a:r>
          </a:p>
          <a:p>
            <a:pPr lvl="1"/>
            <a:r>
              <a:rPr lang="en-US" strike="sngStrike" dirty="0"/>
              <a:t>Updating overhead</a:t>
            </a:r>
          </a:p>
          <a:p>
            <a:pPr lvl="2"/>
            <a:r>
              <a:rPr lang="en-US" sz="1400" dirty="0"/>
              <a:t>Deleting overhead</a:t>
            </a:r>
          </a:p>
          <a:p>
            <a:pPr lvl="1"/>
            <a:r>
              <a:rPr lang="en-US" strike="sngStrike" dirty="0"/>
              <a:t>Update consistency</a:t>
            </a:r>
          </a:p>
          <a:p>
            <a:pPr lvl="1"/>
            <a:r>
              <a:rPr lang="en-US" dirty="0"/>
              <a:t>Fewer copies for serving reads</a:t>
            </a:r>
          </a:p>
          <a:p>
            <a:pPr lvl="1"/>
            <a:r>
              <a:rPr lang="en-US" strike="sngStrike" dirty="0"/>
              <a:t>Larger minimum system size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5647" y="4695986"/>
            <a:ext cx="280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Immutable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5647" y="5381903"/>
            <a:ext cx="460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Storing lots of data</a:t>
            </a:r>
          </a:p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(when storage overhead actually matters this is true)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5647" y="3856770"/>
            <a:ext cx="381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Data is stored for a long time after </a:t>
            </a:r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being written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5647" y="2890836"/>
            <a:ext cx="381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Low read rate</a:t>
            </a:r>
          </a:p>
        </p:txBody>
      </p:sp>
    </p:spTree>
    <p:extLst>
      <p:ext uri="{BB962C8B-B14F-4D97-AF65-F5344CB8AC3E}">
        <p14:creationId xmlns:p14="http://schemas.microsoft.com/office/powerpoint/2010/main" val="1516425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670"/>
          </a:xfrm>
        </p:spPr>
        <p:txBody>
          <a:bodyPr>
            <a:normAutofit/>
          </a:bodyPr>
          <a:lstStyle/>
          <a:p>
            <a:r>
              <a:rPr lang="en-US" dirty="0"/>
              <a:t>Huge Positive</a:t>
            </a:r>
          </a:p>
          <a:p>
            <a:pPr lvl="1"/>
            <a:r>
              <a:rPr lang="en-US" dirty="0"/>
              <a:t>Fault tolerance with less storage overhead!</a:t>
            </a:r>
          </a:p>
          <a:p>
            <a:pPr lvl="1"/>
            <a:endParaRPr lang="en-US" dirty="0"/>
          </a:p>
          <a:p>
            <a:r>
              <a:rPr lang="en-US" dirty="0"/>
              <a:t>Many drawbacks</a:t>
            </a:r>
          </a:p>
          <a:p>
            <a:pPr lvl="1"/>
            <a:r>
              <a:rPr lang="en-US" sz="1600" dirty="0"/>
              <a:t>Encoding overhead</a:t>
            </a:r>
          </a:p>
          <a:p>
            <a:pPr lvl="1"/>
            <a:r>
              <a:rPr lang="en-US" sz="1600" dirty="0"/>
              <a:t>Decoding overhead</a:t>
            </a:r>
          </a:p>
          <a:p>
            <a:pPr lvl="1"/>
            <a:r>
              <a:rPr lang="en-US" strike="sngStrike" dirty="0"/>
              <a:t>Updating overhead</a:t>
            </a:r>
          </a:p>
          <a:p>
            <a:pPr lvl="2"/>
            <a:r>
              <a:rPr lang="en-US" sz="1400" dirty="0"/>
              <a:t>Deleting overhead</a:t>
            </a:r>
          </a:p>
          <a:p>
            <a:pPr lvl="1"/>
            <a:r>
              <a:rPr lang="en-US" strike="sngStrike" dirty="0"/>
              <a:t>Update consistency</a:t>
            </a:r>
          </a:p>
          <a:p>
            <a:pPr lvl="1"/>
            <a:r>
              <a:rPr lang="en-US" strike="sngStrike" dirty="0"/>
              <a:t>Fewer copies for serving reads</a:t>
            </a:r>
          </a:p>
          <a:p>
            <a:pPr lvl="1"/>
            <a:r>
              <a:rPr lang="en-US" strike="sngStrike" dirty="0"/>
              <a:t>Larger minimum system size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5647" y="4695986"/>
            <a:ext cx="280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Immutable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5647" y="5381903"/>
            <a:ext cx="460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Storing lots of data</a:t>
            </a:r>
          </a:p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(when storage overhead actually matters this is true)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5647" y="3856770"/>
            <a:ext cx="381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Data is stored for a long time after </a:t>
            </a:r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being written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5647" y="2890836"/>
            <a:ext cx="381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Low read rate</a:t>
            </a:r>
          </a:p>
        </p:txBody>
      </p:sp>
    </p:spTree>
    <p:extLst>
      <p:ext uri="{BB962C8B-B14F-4D97-AF65-F5344CB8AC3E}">
        <p14:creationId xmlns:p14="http://schemas.microsoft.com/office/powerpoint/2010/main" val="823558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12922" y="1178719"/>
            <a:ext cx="11065789" cy="3193256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f4:</a:t>
            </a:r>
            <a:br>
              <a:rPr lang="en-US" dirty="0"/>
            </a:br>
            <a:r>
              <a:rPr lang="en-US" dirty="0"/>
              <a:t>Facebook’s Warm BLOB Storage System</a:t>
            </a:r>
            <a:br>
              <a:rPr lang="en-US" dirty="0"/>
            </a:br>
            <a:r>
              <a:rPr lang="en-US" dirty="0"/>
              <a:t>[OSDI ‘14]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1688" dirty="0">
              <a:solidFill>
                <a:srgbClr val="AABEE5"/>
              </a:solidFill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1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42441" y="3814763"/>
            <a:ext cx="11081288" cy="2472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25" dirty="0"/>
              <a:t>Subramanian </a:t>
            </a:r>
            <a:r>
              <a:rPr lang="en-US" sz="2025" dirty="0" err="1"/>
              <a:t>Muralidhar</a:t>
            </a:r>
            <a:r>
              <a:rPr lang="en-US" sz="2025" dirty="0"/>
              <a:t>*, Wyatt Lloyd*</a:t>
            </a:r>
            <a:r>
              <a:rPr lang="el-GR" sz="2025" dirty="0">
                <a:latin typeface="Calibri" panose="020F0502020204030204" pitchFamily="34" charset="0"/>
              </a:rPr>
              <a:t>ᵠ</a:t>
            </a:r>
            <a:r>
              <a:rPr lang="en-US" sz="2025" dirty="0">
                <a:latin typeface="Calibri" panose="020F0502020204030204" pitchFamily="34" charset="0"/>
              </a:rPr>
              <a:t>, </a:t>
            </a:r>
            <a:r>
              <a:rPr lang="en-US" sz="2025" b="1" dirty="0">
                <a:solidFill>
                  <a:schemeClr val="accent1">
                    <a:lumMod val="95000"/>
                  </a:schemeClr>
                </a:solidFill>
              </a:rPr>
              <a:t>Sabyasachi Roy</a:t>
            </a:r>
            <a:r>
              <a:rPr lang="en-US" sz="2025" dirty="0"/>
              <a:t>*, Cory Hill*, Ernest Lin*, </a:t>
            </a:r>
            <a:r>
              <a:rPr lang="en-US" sz="2025" dirty="0" err="1"/>
              <a:t>Weiwen</a:t>
            </a:r>
            <a:r>
              <a:rPr lang="en-US" sz="2025" dirty="0"/>
              <a:t> Liu*, </a:t>
            </a:r>
            <a:r>
              <a:rPr lang="en-US" sz="2025" dirty="0" err="1"/>
              <a:t>Satadru</a:t>
            </a:r>
            <a:r>
              <a:rPr lang="en-US" sz="2025" dirty="0"/>
              <a:t> Pan*, Shiva Shankar*, </a:t>
            </a:r>
            <a:r>
              <a:rPr lang="en-US" sz="2025" dirty="0" err="1"/>
              <a:t>Viswanath</a:t>
            </a:r>
            <a:r>
              <a:rPr lang="en-US" sz="2025" dirty="0"/>
              <a:t> </a:t>
            </a:r>
            <a:r>
              <a:rPr lang="en-US" sz="2025" dirty="0" err="1"/>
              <a:t>Sivakumar</a:t>
            </a:r>
            <a:r>
              <a:rPr lang="en-US" sz="2025" dirty="0"/>
              <a:t>*, </a:t>
            </a:r>
            <a:r>
              <a:rPr lang="en-US" sz="2025" dirty="0" err="1"/>
              <a:t>Linpeng</a:t>
            </a:r>
            <a:r>
              <a:rPr lang="en-US" sz="2025" dirty="0"/>
              <a:t> Tang*</a:t>
            </a:r>
            <a:r>
              <a:rPr lang="en-US" sz="2025" dirty="0">
                <a:latin typeface="Calibri" panose="020F0502020204030204" pitchFamily="34" charset="0"/>
              </a:rPr>
              <a:t>⁺,</a:t>
            </a:r>
            <a:r>
              <a:rPr lang="en-US" sz="2025" dirty="0"/>
              <a:t> Sanjeev Kumar*</a:t>
            </a:r>
          </a:p>
          <a:p>
            <a:pPr algn="ctr"/>
            <a:endParaRPr lang="en-US" sz="2025" dirty="0"/>
          </a:p>
          <a:p>
            <a:pPr algn="ctr"/>
            <a:endParaRPr lang="en-US" sz="2025" dirty="0"/>
          </a:p>
          <a:p>
            <a:pPr algn="ctr"/>
            <a:endParaRPr lang="en-US" sz="2025" dirty="0"/>
          </a:p>
          <a:p>
            <a:pPr marL="0" indent="0" algn="ctr">
              <a:buNone/>
            </a:pPr>
            <a:r>
              <a:rPr lang="en-US" sz="2363" dirty="0"/>
              <a:t>*Facebook Inc., </a:t>
            </a:r>
            <a:r>
              <a:rPr lang="el-GR" sz="2363" dirty="0">
                <a:latin typeface="Calibri" panose="020F0502020204030204" pitchFamily="34" charset="0"/>
              </a:rPr>
              <a:t>ᵠ</a:t>
            </a:r>
            <a:r>
              <a:rPr lang="en-US" sz="2363" dirty="0"/>
              <a:t>University of Southern California, </a:t>
            </a:r>
            <a:r>
              <a:rPr lang="en-US" sz="2363" dirty="0">
                <a:latin typeface="Calibri" panose="020F0502020204030204" pitchFamily="34" charset="0"/>
              </a:rPr>
              <a:t>⁺</a:t>
            </a:r>
            <a:r>
              <a:rPr lang="en-US" sz="2363" dirty="0"/>
              <a:t>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473373693"/>
      </p:ext>
    </p:extLst>
  </p:cSld>
  <p:clrMapOvr>
    <a:masterClrMapping/>
  </p:clrMapOvr>
  <p:transition spd="med"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394141" y="1691271"/>
            <a:ext cx="2351690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rgbClr val="C00000"/>
                </a:solidFill>
              </a:rPr>
              <a:t>Profile Photo</a:t>
            </a: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156097" y="471487"/>
            <a:ext cx="9633347" cy="557213"/>
          </a:xfrm>
          <a:ln/>
        </p:spPr>
        <p:txBody>
          <a:bodyPr>
            <a:normAutofit fontScale="90000"/>
          </a:bodyPr>
          <a:lstStyle/>
          <a:p>
            <a:r>
              <a:rPr lang="en-US" dirty="0" err="1"/>
              <a:t>BLOBs@FB</a:t>
            </a: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59676" y="6386513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654" y="2314166"/>
            <a:ext cx="2249657" cy="2185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088" y="4500154"/>
            <a:ext cx="2247810" cy="2314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135" y="3471454"/>
            <a:ext cx="1928812" cy="3055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134" y="2249873"/>
            <a:ext cx="1928813" cy="1245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547" y="578236"/>
            <a:ext cx="4133763" cy="175407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7649766" y="5543582"/>
            <a:ext cx="509890" cy="509890"/>
          </a:xfrm>
          <a:prstGeom prst="ellipse">
            <a:avLst/>
          </a:prstGeom>
          <a:solidFill>
            <a:srgbClr val="000000">
              <a:alpha val="16863"/>
            </a:srgbClr>
          </a:solidFill>
          <a:ln w="38100" cap="flat" cmpd="sng" algn="ctr">
            <a:solidFill>
              <a:srgbClr val="FFFF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 rot="5400000">
            <a:off x="7782659" y="5708547"/>
            <a:ext cx="299935" cy="179960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13947" y="2699929"/>
            <a:ext cx="2185363" cy="160734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813947" y="4950210"/>
            <a:ext cx="2185363" cy="1640831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9018898" y="3337373"/>
            <a:ext cx="495387" cy="350601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14284" y="3278574"/>
            <a:ext cx="1583510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>
                <a:solidFill>
                  <a:srgbClr val="C00000"/>
                </a:solidFill>
              </a:rPr>
              <a:t>Feed Photo</a:t>
            </a:r>
          </a:p>
        </p:txBody>
      </p:sp>
      <p:sp>
        <p:nvSpPr>
          <p:cNvPr id="26" name="Right Arrow 25"/>
          <p:cNvSpPr/>
          <p:nvPr/>
        </p:nvSpPr>
        <p:spPr bwMode="auto">
          <a:xfrm>
            <a:off x="8999935" y="5585856"/>
            <a:ext cx="495387" cy="350601"/>
          </a:xfrm>
          <a:prstGeom prst="rightArrow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95321" y="5527057"/>
            <a:ext cx="1559017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>
                <a:solidFill>
                  <a:srgbClr val="0070C0"/>
                </a:solidFill>
              </a:rPr>
              <a:t>Feed Video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865546" y="535781"/>
            <a:ext cx="4133764" cy="1735931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0800000">
            <a:off x="4335014" y="1727034"/>
            <a:ext cx="614414" cy="329958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949428" y="1381499"/>
            <a:ext cx="771525" cy="79705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8999935" y="1149587"/>
            <a:ext cx="495387" cy="350601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39275" y="1114426"/>
            <a:ext cx="1699183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>
                <a:solidFill>
                  <a:srgbClr val="C00000"/>
                </a:solidFill>
              </a:rPr>
              <a:t>Cover Photo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5537" y="2528888"/>
            <a:ext cx="204709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Immutable</a:t>
            </a:r>
          </a:p>
          <a:p>
            <a:r>
              <a:rPr lang="en-US" sz="2700" dirty="0"/>
              <a:t>            &amp;</a:t>
            </a:r>
          </a:p>
          <a:p>
            <a:r>
              <a:rPr lang="en-US" sz="2700" dirty="0"/>
              <a:t>Unstructured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73969" y="4391609"/>
            <a:ext cx="12239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Diverse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73969" y="5613190"/>
            <a:ext cx="24062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A LOT of them!!</a:t>
            </a:r>
          </a:p>
        </p:txBody>
      </p:sp>
    </p:spTree>
    <p:extLst>
      <p:ext uri="{BB962C8B-B14F-4D97-AF65-F5344CB8AC3E}">
        <p14:creationId xmlns:p14="http://schemas.microsoft.com/office/powerpoint/2010/main" val="147220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" grpId="0" animBg="1"/>
      <p:bldP spid="18" grpId="0" animBg="1"/>
      <p:bldP spid="20" grpId="0" animBg="1"/>
      <p:bldP spid="21" grpId="0"/>
      <p:bldP spid="26" grpId="0" animBg="1"/>
      <p:bldP spid="27" grpId="0"/>
      <p:bldP spid="28" grpId="0" animBg="1"/>
      <p:bldP spid="29" grpId="0" animBg="1"/>
      <p:bldP spid="34" grpId="0" animBg="1"/>
      <p:bldP spid="37" grpId="0" animBg="1"/>
      <p:bldP spid="38" grpId="0"/>
      <p:bldP spid="5" grpId="0"/>
      <p:bldP spid="31" grpId="0"/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298" y="3053953"/>
            <a:ext cx="3214688" cy="642938"/>
          </a:xfrm>
        </p:spPr>
      </p:pic>
      <p:graphicFrame>
        <p:nvGraphicFramePr>
          <p:cNvPr id="6" name="Object 3"/>
          <p:cNvGraphicFramePr>
            <a:graphicFrameLocks/>
          </p:cNvGraphicFramePr>
          <p:nvPr>
            <p:extLst/>
          </p:nvPr>
        </p:nvGraphicFramePr>
        <p:xfrm>
          <a:off x="1181241" y="546496"/>
          <a:ext cx="9633347" cy="617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4"/>
          <p:cNvSpPr>
            <a:spLocks/>
          </p:cNvSpPr>
          <p:nvPr/>
        </p:nvSpPr>
        <p:spPr bwMode="auto">
          <a:xfrm>
            <a:off x="1273969" y="6204347"/>
            <a:ext cx="4629150" cy="16073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591"/>
              </a:spcBef>
            </a:pPr>
            <a:endParaRPr lang="en-US" sz="928" dirty="0">
              <a:solidFill>
                <a:srgbClr val="888888"/>
              </a:solidFill>
              <a:ea typeface="Vista Sans OT Reg" pitchFamily="-65" charset="0"/>
              <a:cs typeface="Vista Sans OT Reg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5981403"/>
            <a:ext cx="1207190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&lt; 1 Days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2832" y="5981403"/>
            <a:ext cx="871713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1 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6496" y="6000751"/>
            <a:ext cx="1105111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1 Week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3104" y="5981403"/>
            <a:ext cx="1243097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1 Month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67863" y="5981403"/>
            <a:ext cx="935769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1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03569" y="5753420"/>
            <a:ext cx="405880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1X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7469" y="5614987"/>
            <a:ext cx="514885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14X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4419" y="5486400"/>
            <a:ext cx="514885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30X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80717" y="4972050"/>
            <a:ext cx="514885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98X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3759" y="1895795"/>
            <a:ext cx="623889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510X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85589" y="1307306"/>
            <a:ext cx="623889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590X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4307" y="5229225"/>
            <a:ext cx="514885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68X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53063" y="5614987"/>
            <a:ext cx="514885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16X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60406" y="5689126"/>
            <a:ext cx="405880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6X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17919" y="5753420"/>
            <a:ext cx="405880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1X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2363" y="3941553"/>
            <a:ext cx="31445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Data cools off rapidly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67638" y="5981403"/>
            <a:ext cx="1361719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3 Months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24813" y="5614987"/>
            <a:ext cx="405880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7X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39163" y="5689126"/>
            <a:ext cx="405880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2X</a:t>
            </a:r>
          </a:p>
        </p:txBody>
      </p:sp>
      <p:sp>
        <p:nvSpPr>
          <p:cNvPr id="26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02781" y="2400301"/>
            <a:ext cx="1627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HOT DATA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46169" y="2400301"/>
            <a:ext cx="20176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C000"/>
                </a:solidFill>
              </a:rPr>
              <a:t>WARM DATA</a:t>
            </a:r>
          </a:p>
        </p:txBody>
      </p:sp>
    </p:spTree>
    <p:extLst>
      <p:ext uri="{BB962C8B-B14F-4D97-AF65-F5344CB8AC3E}">
        <p14:creationId xmlns:p14="http://schemas.microsoft.com/office/powerpoint/2010/main" val="14323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223140" y="535781"/>
            <a:ext cx="9633347" cy="557213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Handling failures</a:t>
            </a:r>
          </a:p>
        </p:txBody>
      </p:sp>
      <p:sp>
        <p:nvSpPr>
          <p:cNvPr id="3" name="Can 2"/>
          <p:cNvSpPr/>
          <p:nvPr/>
        </p:nvSpPr>
        <p:spPr bwMode="auto">
          <a:xfrm>
            <a:off x="1330593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" name="Can 6"/>
          <p:cNvSpPr/>
          <p:nvPr/>
        </p:nvSpPr>
        <p:spPr bwMode="auto">
          <a:xfrm>
            <a:off x="1790540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" name="Can 7"/>
          <p:cNvSpPr/>
          <p:nvPr/>
        </p:nvSpPr>
        <p:spPr bwMode="auto">
          <a:xfrm>
            <a:off x="2240596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" name="Can 8"/>
          <p:cNvSpPr/>
          <p:nvPr/>
        </p:nvSpPr>
        <p:spPr bwMode="auto">
          <a:xfrm>
            <a:off x="2690653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" name="Can 9"/>
          <p:cNvSpPr/>
          <p:nvPr/>
        </p:nvSpPr>
        <p:spPr bwMode="auto">
          <a:xfrm>
            <a:off x="3140709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" name="Can 10"/>
          <p:cNvSpPr/>
          <p:nvPr/>
        </p:nvSpPr>
        <p:spPr bwMode="auto">
          <a:xfrm>
            <a:off x="3590765" y="2564761"/>
            <a:ext cx="383542" cy="414183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" name="Can 17"/>
          <p:cNvSpPr/>
          <p:nvPr/>
        </p:nvSpPr>
        <p:spPr bwMode="auto">
          <a:xfrm>
            <a:off x="1330593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" name="Can 18"/>
          <p:cNvSpPr/>
          <p:nvPr/>
        </p:nvSpPr>
        <p:spPr bwMode="auto">
          <a:xfrm>
            <a:off x="1790540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" name="Can 19"/>
          <p:cNvSpPr/>
          <p:nvPr/>
        </p:nvSpPr>
        <p:spPr bwMode="auto">
          <a:xfrm>
            <a:off x="2240596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1" name="Can 20"/>
          <p:cNvSpPr/>
          <p:nvPr/>
        </p:nvSpPr>
        <p:spPr bwMode="auto">
          <a:xfrm>
            <a:off x="2690653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2" name="Can 21"/>
          <p:cNvSpPr/>
          <p:nvPr/>
        </p:nvSpPr>
        <p:spPr bwMode="auto">
          <a:xfrm>
            <a:off x="3140709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3" name="Can 22"/>
          <p:cNvSpPr/>
          <p:nvPr/>
        </p:nvSpPr>
        <p:spPr bwMode="auto">
          <a:xfrm>
            <a:off x="3590765" y="3014817"/>
            <a:ext cx="383542" cy="414183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17548" y="2143125"/>
            <a:ext cx="2821052" cy="1350169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45381" y="1494080"/>
            <a:ext cx="2957513" cy="3034022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RACKS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016794" y="1153644"/>
            <a:ext cx="3152616" cy="4589931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DATACENTER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624138" y="3621881"/>
            <a:ext cx="0" cy="642938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2624138" y="4515237"/>
            <a:ext cx="0" cy="1035457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Can 84"/>
          <p:cNvSpPr/>
          <p:nvPr/>
        </p:nvSpPr>
        <p:spPr bwMode="auto">
          <a:xfrm>
            <a:off x="4864527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6" name="Can 85"/>
          <p:cNvSpPr/>
          <p:nvPr/>
        </p:nvSpPr>
        <p:spPr bwMode="auto">
          <a:xfrm>
            <a:off x="5324474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7" name="Can 86"/>
          <p:cNvSpPr/>
          <p:nvPr/>
        </p:nvSpPr>
        <p:spPr bwMode="auto">
          <a:xfrm>
            <a:off x="5774530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8" name="Can 87"/>
          <p:cNvSpPr/>
          <p:nvPr/>
        </p:nvSpPr>
        <p:spPr bwMode="auto">
          <a:xfrm>
            <a:off x="6224587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9" name="Can 88"/>
          <p:cNvSpPr/>
          <p:nvPr/>
        </p:nvSpPr>
        <p:spPr bwMode="auto">
          <a:xfrm>
            <a:off x="6674643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0" name="Can 89"/>
          <p:cNvSpPr/>
          <p:nvPr/>
        </p:nvSpPr>
        <p:spPr bwMode="auto">
          <a:xfrm>
            <a:off x="7124699" y="2564761"/>
            <a:ext cx="383542" cy="414183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1" name="Can 90"/>
          <p:cNvSpPr/>
          <p:nvPr/>
        </p:nvSpPr>
        <p:spPr bwMode="auto">
          <a:xfrm>
            <a:off x="4864527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2" name="Can 91"/>
          <p:cNvSpPr/>
          <p:nvPr/>
        </p:nvSpPr>
        <p:spPr bwMode="auto">
          <a:xfrm>
            <a:off x="5324474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3" name="Can 92"/>
          <p:cNvSpPr/>
          <p:nvPr/>
        </p:nvSpPr>
        <p:spPr bwMode="auto">
          <a:xfrm>
            <a:off x="5774530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4" name="Can 93"/>
          <p:cNvSpPr/>
          <p:nvPr/>
        </p:nvSpPr>
        <p:spPr bwMode="auto">
          <a:xfrm>
            <a:off x="6224587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5" name="Can 94"/>
          <p:cNvSpPr/>
          <p:nvPr/>
        </p:nvSpPr>
        <p:spPr bwMode="auto">
          <a:xfrm>
            <a:off x="6674643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6" name="Can 95"/>
          <p:cNvSpPr/>
          <p:nvPr/>
        </p:nvSpPr>
        <p:spPr bwMode="auto">
          <a:xfrm>
            <a:off x="7124699" y="3014817"/>
            <a:ext cx="383542" cy="414183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4751482" y="2143125"/>
            <a:ext cx="2821052" cy="1350169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4679315" y="1494080"/>
            <a:ext cx="2957513" cy="3034022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RACKS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4550728" y="1153644"/>
            <a:ext cx="3152616" cy="4589931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DATACENTER</a:t>
            </a:r>
          </a:p>
        </p:txBody>
      </p:sp>
      <p:cxnSp>
        <p:nvCxnSpPr>
          <p:cNvPr id="100" name="Straight Connector 99"/>
          <p:cNvCxnSpPr/>
          <p:nvPr/>
        </p:nvCxnSpPr>
        <p:spPr bwMode="auto">
          <a:xfrm>
            <a:off x="6158071" y="3621881"/>
            <a:ext cx="0" cy="642938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6158071" y="4515237"/>
            <a:ext cx="0" cy="1035457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Can 101"/>
          <p:cNvSpPr/>
          <p:nvPr/>
        </p:nvSpPr>
        <p:spPr bwMode="auto">
          <a:xfrm>
            <a:off x="8400683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3" name="Can 102"/>
          <p:cNvSpPr/>
          <p:nvPr/>
        </p:nvSpPr>
        <p:spPr bwMode="auto">
          <a:xfrm>
            <a:off x="8860630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4" name="Can 103"/>
          <p:cNvSpPr/>
          <p:nvPr/>
        </p:nvSpPr>
        <p:spPr bwMode="auto">
          <a:xfrm>
            <a:off x="9310687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5" name="Can 104"/>
          <p:cNvSpPr/>
          <p:nvPr/>
        </p:nvSpPr>
        <p:spPr bwMode="auto">
          <a:xfrm>
            <a:off x="9760743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6" name="Can 105"/>
          <p:cNvSpPr/>
          <p:nvPr/>
        </p:nvSpPr>
        <p:spPr bwMode="auto">
          <a:xfrm>
            <a:off x="10210799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7" name="Can 106"/>
          <p:cNvSpPr/>
          <p:nvPr/>
        </p:nvSpPr>
        <p:spPr bwMode="auto">
          <a:xfrm>
            <a:off x="10660855" y="2564761"/>
            <a:ext cx="383542" cy="414183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8" name="Can 107"/>
          <p:cNvSpPr/>
          <p:nvPr/>
        </p:nvSpPr>
        <p:spPr bwMode="auto">
          <a:xfrm>
            <a:off x="8400683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9" name="Can 108"/>
          <p:cNvSpPr/>
          <p:nvPr/>
        </p:nvSpPr>
        <p:spPr bwMode="auto">
          <a:xfrm>
            <a:off x="8860630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0" name="Can 109"/>
          <p:cNvSpPr/>
          <p:nvPr/>
        </p:nvSpPr>
        <p:spPr bwMode="auto">
          <a:xfrm>
            <a:off x="9310687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1" name="Can 110"/>
          <p:cNvSpPr/>
          <p:nvPr/>
        </p:nvSpPr>
        <p:spPr bwMode="auto">
          <a:xfrm>
            <a:off x="9760743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2" name="Can 111"/>
          <p:cNvSpPr/>
          <p:nvPr/>
        </p:nvSpPr>
        <p:spPr bwMode="auto">
          <a:xfrm>
            <a:off x="10210799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3" name="Can 112"/>
          <p:cNvSpPr/>
          <p:nvPr/>
        </p:nvSpPr>
        <p:spPr bwMode="auto">
          <a:xfrm>
            <a:off x="10660855" y="3014817"/>
            <a:ext cx="383542" cy="414183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287639" y="2143125"/>
            <a:ext cx="2821052" cy="1350169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8215471" y="1494080"/>
            <a:ext cx="2957513" cy="3034022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RACKS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8086884" y="1153644"/>
            <a:ext cx="3152616" cy="4589931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DATACENTER</a:t>
            </a:r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9694228" y="3621881"/>
            <a:ext cx="0" cy="578644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>
            <a:off x="9694228" y="4534863"/>
            <a:ext cx="0" cy="931913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288" name="Multiply 12287"/>
          <p:cNvSpPr/>
          <p:nvPr/>
        </p:nvSpPr>
        <p:spPr bwMode="auto">
          <a:xfrm>
            <a:off x="6608128" y="2593181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1" name="Multiply 130"/>
          <p:cNvSpPr/>
          <p:nvPr/>
        </p:nvSpPr>
        <p:spPr bwMode="auto">
          <a:xfrm>
            <a:off x="5259068" y="2978944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2" name="Multiply 131"/>
          <p:cNvSpPr/>
          <p:nvPr/>
        </p:nvSpPr>
        <p:spPr bwMode="auto">
          <a:xfrm>
            <a:off x="7058185" y="2978944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3" name="Multiply 132"/>
          <p:cNvSpPr/>
          <p:nvPr/>
        </p:nvSpPr>
        <p:spPr bwMode="auto">
          <a:xfrm>
            <a:off x="3845719" y="1950244"/>
            <a:ext cx="4629149" cy="171450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4" name="Multiply 133"/>
          <p:cNvSpPr/>
          <p:nvPr/>
        </p:nvSpPr>
        <p:spPr bwMode="auto">
          <a:xfrm>
            <a:off x="1721804" y="2528888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5" name="Multiply 134"/>
          <p:cNvSpPr/>
          <p:nvPr/>
        </p:nvSpPr>
        <p:spPr bwMode="auto">
          <a:xfrm>
            <a:off x="2174081" y="2978944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6" name="Multiply 135"/>
          <p:cNvSpPr/>
          <p:nvPr/>
        </p:nvSpPr>
        <p:spPr bwMode="auto">
          <a:xfrm>
            <a:off x="3522029" y="2528888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7" name="Multiply 136"/>
          <p:cNvSpPr/>
          <p:nvPr/>
        </p:nvSpPr>
        <p:spPr bwMode="auto">
          <a:xfrm>
            <a:off x="8346281" y="2528888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8" name="Multiply 137"/>
          <p:cNvSpPr/>
          <p:nvPr/>
        </p:nvSpPr>
        <p:spPr bwMode="auto">
          <a:xfrm>
            <a:off x="9310687" y="2528888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9" name="Multiply 138"/>
          <p:cNvSpPr/>
          <p:nvPr/>
        </p:nvSpPr>
        <p:spPr bwMode="auto">
          <a:xfrm>
            <a:off x="10146506" y="2978944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0" name="Multiply 139"/>
          <p:cNvSpPr/>
          <p:nvPr/>
        </p:nvSpPr>
        <p:spPr bwMode="auto">
          <a:xfrm>
            <a:off x="309564" y="1950244"/>
            <a:ext cx="4629149" cy="171450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1" name="Multiply 140"/>
          <p:cNvSpPr/>
          <p:nvPr/>
        </p:nvSpPr>
        <p:spPr bwMode="auto">
          <a:xfrm>
            <a:off x="7381876" y="1971675"/>
            <a:ext cx="4629149" cy="171450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294" name="TextBox 12293"/>
          <p:cNvSpPr txBox="1"/>
          <p:nvPr/>
        </p:nvSpPr>
        <p:spPr>
          <a:xfrm>
            <a:off x="6546056" y="3493294"/>
            <a:ext cx="739305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b="1" dirty="0">
                <a:solidFill>
                  <a:srgbClr val="0070C0"/>
                </a:solidFill>
              </a:rPr>
              <a:t>1.2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517357" y="5952209"/>
            <a:ext cx="1797287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38" b="1" dirty="0">
                <a:solidFill>
                  <a:srgbClr val="0070C0"/>
                </a:solidFill>
              </a:rPr>
              <a:t>*  3  =  3.6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238375" y="5952209"/>
            <a:ext cx="2102179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38" b="1" dirty="0">
                <a:solidFill>
                  <a:srgbClr val="0070C0"/>
                </a:solidFill>
              </a:rPr>
              <a:t>Replication:</a:t>
            </a:r>
          </a:p>
        </p:txBody>
      </p:sp>
      <p:sp>
        <p:nvSpPr>
          <p:cNvPr id="152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4</a:t>
            </a:r>
          </a:p>
        </p:txBody>
      </p:sp>
      <p:sp>
        <p:nvSpPr>
          <p:cNvPr id="74" name="Multiply 73"/>
          <p:cNvSpPr/>
          <p:nvPr/>
        </p:nvSpPr>
        <p:spPr bwMode="auto">
          <a:xfrm>
            <a:off x="7060406" y="2978944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5" name="Multiply 74"/>
          <p:cNvSpPr/>
          <p:nvPr/>
        </p:nvSpPr>
        <p:spPr bwMode="auto">
          <a:xfrm>
            <a:off x="5260181" y="2978944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Multiply 75"/>
          <p:cNvSpPr/>
          <p:nvPr/>
        </p:nvSpPr>
        <p:spPr bwMode="auto">
          <a:xfrm>
            <a:off x="6608129" y="2593181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7" name="Multiply 76"/>
          <p:cNvSpPr/>
          <p:nvPr/>
        </p:nvSpPr>
        <p:spPr bwMode="auto">
          <a:xfrm>
            <a:off x="3845719" y="1971675"/>
            <a:ext cx="4629149" cy="171450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9" name="Multiply 78"/>
          <p:cNvSpPr/>
          <p:nvPr/>
        </p:nvSpPr>
        <p:spPr bwMode="auto">
          <a:xfrm>
            <a:off x="646971" y="-837369"/>
            <a:ext cx="3825743" cy="8471923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1" name="Multiply 80"/>
          <p:cNvSpPr/>
          <p:nvPr/>
        </p:nvSpPr>
        <p:spPr bwMode="auto">
          <a:xfrm>
            <a:off x="4263363" y="247503"/>
            <a:ext cx="3825743" cy="559147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2" name="Multiply 81"/>
          <p:cNvSpPr/>
          <p:nvPr/>
        </p:nvSpPr>
        <p:spPr bwMode="auto">
          <a:xfrm>
            <a:off x="775559" y="247503"/>
            <a:ext cx="3825743" cy="559147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3" name="Multiply 82"/>
          <p:cNvSpPr/>
          <p:nvPr/>
        </p:nvSpPr>
        <p:spPr bwMode="auto">
          <a:xfrm>
            <a:off x="7847872" y="247503"/>
            <a:ext cx="3825743" cy="559147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4" name="Multiply 83"/>
          <p:cNvSpPr/>
          <p:nvPr/>
        </p:nvSpPr>
        <p:spPr bwMode="auto">
          <a:xfrm>
            <a:off x="4231481" y="-837369"/>
            <a:ext cx="3825743" cy="8471923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9" name="Multiply 118"/>
          <p:cNvSpPr/>
          <p:nvPr/>
        </p:nvSpPr>
        <p:spPr bwMode="auto">
          <a:xfrm>
            <a:off x="7719285" y="-837369"/>
            <a:ext cx="3825743" cy="8471923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81988" y="407194"/>
            <a:ext cx="21871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9 Disk failures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274813" y="407194"/>
            <a:ext cx="22378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3 Host failures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281988" y="408992"/>
            <a:ext cx="22576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3 Rack failures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8265779" y="408992"/>
            <a:ext cx="198035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3 DC failures</a:t>
            </a:r>
          </a:p>
        </p:txBody>
      </p:sp>
    </p:spTree>
    <p:extLst>
      <p:ext uri="{BB962C8B-B14F-4D97-AF65-F5344CB8AC3E}">
        <p14:creationId xmlns:p14="http://schemas.microsoft.com/office/powerpoint/2010/main" val="20970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3906E-6 -3.4375E-6 L -0.16711 0.35411 " pathEditMode="relative" rAng="0" ptsTypes="AA">
                                      <p:cBhvr>
                                        <p:cTn id="248" dur="7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2" y="17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5" grpId="0" animBg="1"/>
      <p:bldP spid="26" grpId="0" animBg="1"/>
      <p:bldP spid="27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2288" grpId="0" animBg="1"/>
      <p:bldP spid="12288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  <p:bldP spid="136" grpId="0" animBg="1"/>
      <p:bldP spid="136" grpId="1" animBg="1"/>
      <p:bldP spid="136" grpId="2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2294" grpId="0"/>
      <p:bldP spid="12294" grpId="1"/>
      <p:bldP spid="149" grpId="0"/>
      <p:bldP spid="151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9" grpId="0" animBg="1"/>
      <p:bldP spid="79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119" grpId="0" animBg="1"/>
      <p:bldP spid="119" grpId="1" animBg="1"/>
      <p:bldP spid="2" grpId="0"/>
      <p:bldP spid="2" grpId="1"/>
      <p:bldP spid="120" grpId="0"/>
      <p:bldP spid="120" grpId="1"/>
      <p:bldP spid="121" grpId="0"/>
      <p:bldP spid="121" grpId="1"/>
      <p:bldP spid="122" grpId="0"/>
      <p:bldP spid="12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223140" y="535781"/>
            <a:ext cx="9633347" cy="557213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Handling load</a:t>
            </a:r>
          </a:p>
        </p:txBody>
      </p:sp>
      <p:sp>
        <p:nvSpPr>
          <p:cNvPr id="152" name="Slide Number Placeholder 1"/>
          <p:cNvSpPr txBox="1">
            <a:spLocks/>
          </p:cNvSpPr>
          <p:nvPr/>
        </p:nvSpPr>
        <p:spPr>
          <a:xfrm>
            <a:off x="8657852" y="2336931"/>
            <a:ext cx="1686095" cy="302207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013" dirty="0"/>
              <a:t>6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439049" y="4779169"/>
            <a:ext cx="8181004" cy="2571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" name="Up Arrow 3"/>
          <p:cNvSpPr/>
          <p:nvPr/>
        </p:nvSpPr>
        <p:spPr bwMode="auto">
          <a:xfrm>
            <a:off x="6091791" y="4972050"/>
            <a:ext cx="1167141" cy="1629231"/>
          </a:xfrm>
          <a:prstGeom prst="upArrow">
            <a:avLst>
              <a:gd name="adj1" fmla="val 50000"/>
              <a:gd name="adj2" fmla="val 50623"/>
            </a:avLst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9" name="Up Arrow 78"/>
          <p:cNvSpPr/>
          <p:nvPr/>
        </p:nvSpPr>
        <p:spPr bwMode="auto">
          <a:xfrm rot="18133668">
            <a:off x="4990111" y="2307895"/>
            <a:ext cx="446682" cy="3344626"/>
          </a:xfrm>
          <a:prstGeom prst="upArrow">
            <a:avLst/>
          </a:prstGeom>
          <a:solidFill>
            <a:srgbClr val="00B050">
              <a:alpha val="40000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0" name="Up Arrow 79"/>
          <p:cNvSpPr/>
          <p:nvPr/>
        </p:nvSpPr>
        <p:spPr bwMode="auto">
          <a:xfrm rot="3466937">
            <a:off x="7953706" y="2232405"/>
            <a:ext cx="480072" cy="3424483"/>
          </a:xfrm>
          <a:prstGeom prst="upArrow">
            <a:avLst/>
          </a:prstGeom>
          <a:solidFill>
            <a:srgbClr val="00B050">
              <a:alpha val="40000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1" name="Up Arrow 80"/>
          <p:cNvSpPr/>
          <p:nvPr/>
        </p:nvSpPr>
        <p:spPr bwMode="auto">
          <a:xfrm>
            <a:off x="6468547" y="2950523"/>
            <a:ext cx="469037" cy="1957233"/>
          </a:xfrm>
          <a:prstGeom prst="upArrow">
            <a:avLst/>
          </a:prstGeom>
          <a:solidFill>
            <a:srgbClr val="00B050">
              <a:alpha val="40000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3" name="Up Arrow 122"/>
          <p:cNvSpPr/>
          <p:nvPr/>
        </p:nvSpPr>
        <p:spPr bwMode="auto">
          <a:xfrm rot="18133668">
            <a:off x="4804895" y="2305537"/>
            <a:ext cx="711733" cy="3344626"/>
          </a:xfrm>
          <a:prstGeom prst="upArrow">
            <a:avLst/>
          </a:prstGeom>
          <a:solidFill>
            <a:srgbClr val="FF6600">
              <a:alpha val="47843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8" name="Up Arrow 147"/>
          <p:cNvSpPr/>
          <p:nvPr/>
        </p:nvSpPr>
        <p:spPr bwMode="auto">
          <a:xfrm>
            <a:off x="6091791" y="2928636"/>
            <a:ext cx="1167141" cy="1850533"/>
          </a:xfrm>
          <a:prstGeom prst="upArrow">
            <a:avLst>
              <a:gd name="adj1" fmla="val 50000"/>
              <a:gd name="adj2" fmla="val 50623"/>
            </a:avLst>
          </a:prstGeom>
          <a:solidFill>
            <a:srgbClr val="FF0000">
              <a:alpha val="47843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3" name="Up Arrow 152"/>
          <p:cNvSpPr/>
          <p:nvPr/>
        </p:nvSpPr>
        <p:spPr bwMode="auto">
          <a:xfrm>
            <a:off x="6340065" y="2914650"/>
            <a:ext cx="711733" cy="1850533"/>
          </a:xfrm>
          <a:prstGeom prst="upArrow">
            <a:avLst/>
          </a:prstGeom>
          <a:solidFill>
            <a:srgbClr val="FF6600">
              <a:alpha val="47843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4" name="Can 63"/>
          <p:cNvSpPr/>
          <p:nvPr/>
        </p:nvSpPr>
        <p:spPr bwMode="auto">
          <a:xfrm>
            <a:off x="5554308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5" name="Can 64"/>
          <p:cNvSpPr/>
          <p:nvPr/>
        </p:nvSpPr>
        <p:spPr bwMode="auto">
          <a:xfrm>
            <a:off x="5977304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6" name="Can 65"/>
          <p:cNvSpPr/>
          <p:nvPr/>
        </p:nvSpPr>
        <p:spPr bwMode="auto">
          <a:xfrm>
            <a:off x="6340513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Can 66"/>
          <p:cNvSpPr/>
          <p:nvPr/>
        </p:nvSpPr>
        <p:spPr bwMode="auto">
          <a:xfrm>
            <a:off x="6724054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8" name="Can 67"/>
          <p:cNvSpPr/>
          <p:nvPr/>
        </p:nvSpPr>
        <p:spPr bwMode="auto">
          <a:xfrm>
            <a:off x="7109816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9" name="Can 68"/>
          <p:cNvSpPr/>
          <p:nvPr/>
        </p:nvSpPr>
        <p:spPr bwMode="auto">
          <a:xfrm>
            <a:off x="7485911" y="2086353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0" name="Can 69"/>
          <p:cNvSpPr/>
          <p:nvPr/>
        </p:nvSpPr>
        <p:spPr bwMode="auto">
          <a:xfrm>
            <a:off x="5556529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1" name="Can 70"/>
          <p:cNvSpPr/>
          <p:nvPr/>
        </p:nvSpPr>
        <p:spPr bwMode="auto">
          <a:xfrm>
            <a:off x="5979525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2" name="Can 71"/>
          <p:cNvSpPr/>
          <p:nvPr/>
        </p:nvSpPr>
        <p:spPr bwMode="auto">
          <a:xfrm>
            <a:off x="6342735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3" name="Can 72"/>
          <p:cNvSpPr/>
          <p:nvPr/>
        </p:nvSpPr>
        <p:spPr bwMode="auto">
          <a:xfrm>
            <a:off x="6726275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5" name="Can 74"/>
          <p:cNvSpPr/>
          <p:nvPr/>
        </p:nvSpPr>
        <p:spPr bwMode="auto">
          <a:xfrm>
            <a:off x="7112038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Can 75"/>
          <p:cNvSpPr/>
          <p:nvPr/>
        </p:nvSpPr>
        <p:spPr bwMode="auto">
          <a:xfrm>
            <a:off x="7488133" y="2536409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404161" y="1628775"/>
            <a:ext cx="2484906" cy="1350169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120" name="Can 119"/>
          <p:cNvSpPr/>
          <p:nvPr/>
        </p:nvSpPr>
        <p:spPr bwMode="auto">
          <a:xfrm>
            <a:off x="5554308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1" name="Can 120"/>
          <p:cNvSpPr/>
          <p:nvPr/>
        </p:nvSpPr>
        <p:spPr bwMode="auto">
          <a:xfrm>
            <a:off x="5977304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2" name="Can 121"/>
          <p:cNvSpPr/>
          <p:nvPr/>
        </p:nvSpPr>
        <p:spPr bwMode="auto">
          <a:xfrm>
            <a:off x="6340513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4" name="Can 123"/>
          <p:cNvSpPr/>
          <p:nvPr/>
        </p:nvSpPr>
        <p:spPr bwMode="auto">
          <a:xfrm>
            <a:off x="6724054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5" name="Can 124"/>
          <p:cNvSpPr/>
          <p:nvPr/>
        </p:nvSpPr>
        <p:spPr bwMode="auto">
          <a:xfrm>
            <a:off x="7109816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6" name="Can 125"/>
          <p:cNvSpPr/>
          <p:nvPr/>
        </p:nvSpPr>
        <p:spPr bwMode="auto">
          <a:xfrm>
            <a:off x="7485911" y="2086353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7" name="Can 126"/>
          <p:cNvSpPr/>
          <p:nvPr/>
        </p:nvSpPr>
        <p:spPr bwMode="auto">
          <a:xfrm>
            <a:off x="5554308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8" name="Can 127"/>
          <p:cNvSpPr/>
          <p:nvPr/>
        </p:nvSpPr>
        <p:spPr bwMode="auto">
          <a:xfrm>
            <a:off x="5977304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9" name="Can 128"/>
          <p:cNvSpPr/>
          <p:nvPr/>
        </p:nvSpPr>
        <p:spPr bwMode="auto">
          <a:xfrm>
            <a:off x="6340513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0" name="Can 129"/>
          <p:cNvSpPr/>
          <p:nvPr/>
        </p:nvSpPr>
        <p:spPr bwMode="auto">
          <a:xfrm>
            <a:off x="6724054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1" name="Can 130"/>
          <p:cNvSpPr/>
          <p:nvPr/>
        </p:nvSpPr>
        <p:spPr bwMode="auto">
          <a:xfrm>
            <a:off x="7109816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2" name="Can 131"/>
          <p:cNvSpPr/>
          <p:nvPr/>
        </p:nvSpPr>
        <p:spPr bwMode="auto">
          <a:xfrm>
            <a:off x="7485911" y="2536409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5371896" y="1628775"/>
            <a:ext cx="2517171" cy="1350169"/>
          </a:xfrm>
          <a:prstGeom prst="rect">
            <a:avLst/>
          </a:prstGeom>
          <a:solidFill>
            <a:srgbClr val="FF0000">
              <a:alpha val="49020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134" name="Can 133"/>
          <p:cNvSpPr/>
          <p:nvPr/>
        </p:nvSpPr>
        <p:spPr bwMode="auto">
          <a:xfrm>
            <a:off x="5562181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5" name="Can 134"/>
          <p:cNvSpPr/>
          <p:nvPr/>
        </p:nvSpPr>
        <p:spPr bwMode="auto">
          <a:xfrm>
            <a:off x="5985177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6" name="Can 135"/>
          <p:cNvSpPr/>
          <p:nvPr/>
        </p:nvSpPr>
        <p:spPr bwMode="auto">
          <a:xfrm>
            <a:off x="6348386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7" name="Can 136"/>
          <p:cNvSpPr/>
          <p:nvPr/>
        </p:nvSpPr>
        <p:spPr bwMode="auto">
          <a:xfrm>
            <a:off x="6731927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8" name="Can 137"/>
          <p:cNvSpPr/>
          <p:nvPr/>
        </p:nvSpPr>
        <p:spPr bwMode="auto">
          <a:xfrm>
            <a:off x="7117689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9" name="Can 138"/>
          <p:cNvSpPr/>
          <p:nvPr/>
        </p:nvSpPr>
        <p:spPr bwMode="auto">
          <a:xfrm>
            <a:off x="7493784" y="2086353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0" name="Can 139"/>
          <p:cNvSpPr/>
          <p:nvPr/>
        </p:nvSpPr>
        <p:spPr bwMode="auto">
          <a:xfrm>
            <a:off x="5562181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1" name="Can 140"/>
          <p:cNvSpPr/>
          <p:nvPr/>
        </p:nvSpPr>
        <p:spPr bwMode="auto">
          <a:xfrm>
            <a:off x="5985177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2" name="Can 141"/>
          <p:cNvSpPr/>
          <p:nvPr/>
        </p:nvSpPr>
        <p:spPr bwMode="auto">
          <a:xfrm>
            <a:off x="6348386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3" name="Can 142"/>
          <p:cNvSpPr/>
          <p:nvPr/>
        </p:nvSpPr>
        <p:spPr bwMode="auto">
          <a:xfrm>
            <a:off x="6734148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4" name="Can 143"/>
          <p:cNvSpPr/>
          <p:nvPr/>
        </p:nvSpPr>
        <p:spPr bwMode="auto">
          <a:xfrm>
            <a:off x="7119911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5" name="Can 144"/>
          <p:cNvSpPr/>
          <p:nvPr/>
        </p:nvSpPr>
        <p:spPr bwMode="auto">
          <a:xfrm>
            <a:off x="7496006" y="2536409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5388769" y="1628775"/>
            <a:ext cx="2508878" cy="1350169"/>
          </a:xfrm>
          <a:prstGeom prst="rect">
            <a:avLst/>
          </a:prstGeom>
          <a:solidFill>
            <a:srgbClr val="FF6600">
              <a:alpha val="5098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147" name="Can 146"/>
          <p:cNvSpPr/>
          <p:nvPr/>
        </p:nvSpPr>
        <p:spPr bwMode="auto">
          <a:xfrm>
            <a:off x="2169292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9" name="Can 148"/>
          <p:cNvSpPr/>
          <p:nvPr/>
        </p:nvSpPr>
        <p:spPr bwMode="auto">
          <a:xfrm>
            <a:off x="2555055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0" name="Can 149"/>
          <p:cNvSpPr/>
          <p:nvPr/>
        </p:nvSpPr>
        <p:spPr bwMode="auto">
          <a:xfrm>
            <a:off x="2940817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1" name="Can 150"/>
          <p:cNvSpPr/>
          <p:nvPr/>
        </p:nvSpPr>
        <p:spPr bwMode="auto">
          <a:xfrm>
            <a:off x="3324358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4" name="Can 153"/>
          <p:cNvSpPr/>
          <p:nvPr/>
        </p:nvSpPr>
        <p:spPr bwMode="auto">
          <a:xfrm>
            <a:off x="3710121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5" name="Can 154"/>
          <p:cNvSpPr/>
          <p:nvPr/>
        </p:nvSpPr>
        <p:spPr bwMode="auto">
          <a:xfrm>
            <a:off x="4086215" y="2086353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6" name="Can 155"/>
          <p:cNvSpPr/>
          <p:nvPr/>
        </p:nvSpPr>
        <p:spPr bwMode="auto">
          <a:xfrm>
            <a:off x="2169292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7" name="Can 156"/>
          <p:cNvSpPr/>
          <p:nvPr/>
        </p:nvSpPr>
        <p:spPr bwMode="auto">
          <a:xfrm>
            <a:off x="2555055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8" name="Can 157"/>
          <p:cNvSpPr/>
          <p:nvPr/>
        </p:nvSpPr>
        <p:spPr bwMode="auto">
          <a:xfrm>
            <a:off x="2940817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9" name="Can 158"/>
          <p:cNvSpPr/>
          <p:nvPr/>
        </p:nvSpPr>
        <p:spPr bwMode="auto">
          <a:xfrm>
            <a:off x="3326580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0" name="Can 159"/>
          <p:cNvSpPr/>
          <p:nvPr/>
        </p:nvSpPr>
        <p:spPr bwMode="auto">
          <a:xfrm>
            <a:off x="3712342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1" name="Can 160"/>
          <p:cNvSpPr/>
          <p:nvPr/>
        </p:nvSpPr>
        <p:spPr bwMode="auto">
          <a:xfrm>
            <a:off x="4088437" y="2536409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2045495" y="1628775"/>
            <a:ext cx="2443162" cy="1350169"/>
          </a:xfrm>
          <a:prstGeom prst="rect">
            <a:avLst/>
          </a:prstGeom>
          <a:solidFill>
            <a:srgbClr val="FF6600">
              <a:alpha val="5098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163" name="Can 162"/>
          <p:cNvSpPr/>
          <p:nvPr/>
        </p:nvSpPr>
        <p:spPr bwMode="auto">
          <a:xfrm>
            <a:off x="2161419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4" name="Can 163"/>
          <p:cNvSpPr/>
          <p:nvPr/>
        </p:nvSpPr>
        <p:spPr bwMode="auto">
          <a:xfrm>
            <a:off x="2547182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5" name="Can 164"/>
          <p:cNvSpPr/>
          <p:nvPr/>
        </p:nvSpPr>
        <p:spPr bwMode="auto">
          <a:xfrm>
            <a:off x="2932944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6" name="Can 165"/>
          <p:cNvSpPr/>
          <p:nvPr/>
        </p:nvSpPr>
        <p:spPr bwMode="auto">
          <a:xfrm>
            <a:off x="3316485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7" name="Can 166"/>
          <p:cNvSpPr/>
          <p:nvPr/>
        </p:nvSpPr>
        <p:spPr bwMode="auto">
          <a:xfrm>
            <a:off x="3702248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8" name="Can 167"/>
          <p:cNvSpPr/>
          <p:nvPr/>
        </p:nvSpPr>
        <p:spPr bwMode="auto">
          <a:xfrm>
            <a:off x="4078342" y="2086353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9" name="Can 168"/>
          <p:cNvSpPr/>
          <p:nvPr/>
        </p:nvSpPr>
        <p:spPr bwMode="auto">
          <a:xfrm>
            <a:off x="2161419" y="2528888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0" name="Can 169"/>
          <p:cNvSpPr/>
          <p:nvPr/>
        </p:nvSpPr>
        <p:spPr bwMode="auto">
          <a:xfrm>
            <a:off x="2559844" y="2528888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1" name="Can 170"/>
          <p:cNvSpPr/>
          <p:nvPr/>
        </p:nvSpPr>
        <p:spPr bwMode="auto">
          <a:xfrm>
            <a:off x="2932944" y="2528888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2" name="Can 171"/>
          <p:cNvSpPr/>
          <p:nvPr/>
        </p:nvSpPr>
        <p:spPr bwMode="auto">
          <a:xfrm>
            <a:off x="3316485" y="2528888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3" name="Can 172"/>
          <p:cNvSpPr/>
          <p:nvPr/>
        </p:nvSpPr>
        <p:spPr bwMode="auto">
          <a:xfrm>
            <a:off x="3702248" y="2528888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4" name="Can 173"/>
          <p:cNvSpPr/>
          <p:nvPr/>
        </p:nvSpPr>
        <p:spPr bwMode="auto">
          <a:xfrm>
            <a:off x="4078342" y="2528888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2045494" y="1628775"/>
            <a:ext cx="2443163" cy="1350169"/>
          </a:xfrm>
          <a:prstGeom prst="rect">
            <a:avLst/>
          </a:prstGeom>
          <a:solidFill>
            <a:srgbClr val="00B050">
              <a:alpha val="40000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176" name="Can 175"/>
          <p:cNvSpPr/>
          <p:nvPr/>
        </p:nvSpPr>
        <p:spPr bwMode="auto">
          <a:xfrm>
            <a:off x="5576861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7" name="Can 176"/>
          <p:cNvSpPr/>
          <p:nvPr/>
        </p:nvSpPr>
        <p:spPr bwMode="auto">
          <a:xfrm>
            <a:off x="5977304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8" name="Can 177"/>
          <p:cNvSpPr/>
          <p:nvPr/>
        </p:nvSpPr>
        <p:spPr bwMode="auto">
          <a:xfrm>
            <a:off x="6340513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9" name="Can 178"/>
          <p:cNvSpPr/>
          <p:nvPr/>
        </p:nvSpPr>
        <p:spPr bwMode="auto">
          <a:xfrm>
            <a:off x="6724054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0" name="Can 179"/>
          <p:cNvSpPr/>
          <p:nvPr/>
        </p:nvSpPr>
        <p:spPr bwMode="auto">
          <a:xfrm>
            <a:off x="7109816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1" name="Can 180"/>
          <p:cNvSpPr/>
          <p:nvPr/>
        </p:nvSpPr>
        <p:spPr bwMode="auto">
          <a:xfrm>
            <a:off x="7485911" y="2086353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2" name="Can 181"/>
          <p:cNvSpPr/>
          <p:nvPr/>
        </p:nvSpPr>
        <p:spPr bwMode="auto">
          <a:xfrm>
            <a:off x="5554308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3" name="Can 182"/>
          <p:cNvSpPr/>
          <p:nvPr/>
        </p:nvSpPr>
        <p:spPr bwMode="auto">
          <a:xfrm>
            <a:off x="5977304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4" name="Can 183"/>
          <p:cNvSpPr/>
          <p:nvPr/>
        </p:nvSpPr>
        <p:spPr bwMode="auto">
          <a:xfrm>
            <a:off x="6340513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5" name="Can 184"/>
          <p:cNvSpPr/>
          <p:nvPr/>
        </p:nvSpPr>
        <p:spPr bwMode="auto">
          <a:xfrm>
            <a:off x="6724054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6" name="Can 185"/>
          <p:cNvSpPr/>
          <p:nvPr/>
        </p:nvSpPr>
        <p:spPr bwMode="auto">
          <a:xfrm>
            <a:off x="7109816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7" name="Can 186"/>
          <p:cNvSpPr/>
          <p:nvPr/>
        </p:nvSpPr>
        <p:spPr bwMode="auto">
          <a:xfrm>
            <a:off x="7485911" y="2536409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5360870" y="1628775"/>
            <a:ext cx="2528198" cy="1350169"/>
          </a:xfrm>
          <a:prstGeom prst="rect">
            <a:avLst/>
          </a:prstGeom>
          <a:solidFill>
            <a:srgbClr val="00B050">
              <a:alpha val="40000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189" name="Can 188"/>
          <p:cNvSpPr/>
          <p:nvPr/>
        </p:nvSpPr>
        <p:spPr bwMode="auto">
          <a:xfrm>
            <a:off x="8625563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0" name="Can 189"/>
          <p:cNvSpPr/>
          <p:nvPr/>
        </p:nvSpPr>
        <p:spPr bwMode="auto">
          <a:xfrm>
            <a:off x="8989219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1" name="Can 190"/>
          <p:cNvSpPr/>
          <p:nvPr/>
        </p:nvSpPr>
        <p:spPr bwMode="auto">
          <a:xfrm>
            <a:off x="9374981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2" name="Can 191"/>
          <p:cNvSpPr/>
          <p:nvPr/>
        </p:nvSpPr>
        <p:spPr bwMode="auto">
          <a:xfrm>
            <a:off x="9760744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3" name="Can 192"/>
          <p:cNvSpPr/>
          <p:nvPr/>
        </p:nvSpPr>
        <p:spPr bwMode="auto">
          <a:xfrm>
            <a:off x="10146506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4" name="Can 193"/>
          <p:cNvSpPr/>
          <p:nvPr/>
        </p:nvSpPr>
        <p:spPr bwMode="auto">
          <a:xfrm>
            <a:off x="10532269" y="2086353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5" name="Can 194"/>
          <p:cNvSpPr/>
          <p:nvPr/>
        </p:nvSpPr>
        <p:spPr bwMode="auto">
          <a:xfrm>
            <a:off x="8625563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6" name="Can 195"/>
          <p:cNvSpPr/>
          <p:nvPr/>
        </p:nvSpPr>
        <p:spPr bwMode="auto">
          <a:xfrm>
            <a:off x="8989219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7" name="Can 196"/>
          <p:cNvSpPr/>
          <p:nvPr/>
        </p:nvSpPr>
        <p:spPr bwMode="auto">
          <a:xfrm>
            <a:off x="9374981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8" name="Can 197"/>
          <p:cNvSpPr/>
          <p:nvPr/>
        </p:nvSpPr>
        <p:spPr bwMode="auto">
          <a:xfrm>
            <a:off x="9760744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9" name="Can 198"/>
          <p:cNvSpPr/>
          <p:nvPr/>
        </p:nvSpPr>
        <p:spPr bwMode="auto">
          <a:xfrm>
            <a:off x="10146506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0" name="Can 199"/>
          <p:cNvSpPr/>
          <p:nvPr/>
        </p:nvSpPr>
        <p:spPr bwMode="auto">
          <a:xfrm>
            <a:off x="10532269" y="2536409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8539163" y="1628775"/>
            <a:ext cx="2331447" cy="1350169"/>
          </a:xfrm>
          <a:prstGeom prst="rect">
            <a:avLst/>
          </a:prstGeom>
          <a:solidFill>
            <a:srgbClr val="00B050">
              <a:alpha val="40000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202" name="Slide Number Placeholder 1"/>
          <p:cNvSpPr txBox="1">
            <a:spLocks/>
          </p:cNvSpPr>
          <p:nvPr/>
        </p:nvSpPr>
        <p:spPr>
          <a:xfrm>
            <a:off x="8813562" y="6355706"/>
            <a:ext cx="2040176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1137" y="5186761"/>
            <a:ext cx="401770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</a:rPr>
              <a:t>Reduce space usage</a:t>
            </a:r>
          </a:p>
          <a:p>
            <a:pPr algn="ctr"/>
            <a:r>
              <a:rPr lang="en-US" sz="2700" b="1" dirty="0">
                <a:solidFill>
                  <a:srgbClr val="C00000"/>
                </a:solidFill>
              </a:rPr>
              <a:t>AND</a:t>
            </a:r>
          </a:p>
          <a:p>
            <a:pPr algn="ctr"/>
            <a:r>
              <a:rPr lang="en-US" sz="2700" b="1" dirty="0">
                <a:solidFill>
                  <a:srgbClr val="C00000"/>
                </a:solidFill>
              </a:rPr>
              <a:t>Not compromise reliability</a:t>
            </a:r>
          </a:p>
        </p:txBody>
      </p:sp>
    </p:spTree>
    <p:extLst>
      <p:ext uri="{BB962C8B-B14F-4D97-AF65-F5344CB8AC3E}">
        <p14:creationId xmlns:p14="http://schemas.microsoft.com/office/powerpoint/2010/main" val="20179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79" grpId="0" animBg="1"/>
      <p:bldP spid="80" grpId="0" animBg="1"/>
      <p:bldP spid="81" grpId="0" animBg="1"/>
      <p:bldP spid="123" grpId="0" animBg="1"/>
      <p:bldP spid="123" grpId="1" animBg="1"/>
      <p:bldP spid="148" grpId="0" animBg="1"/>
      <p:bldP spid="148" grpId="1" animBg="1"/>
      <p:bldP spid="153" grpId="0" animBg="1"/>
      <p:bldP spid="153" grpId="1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Background: Data serving</a:t>
            </a:r>
          </a:p>
        </p:txBody>
      </p:sp>
      <p:sp>
        <p:nvSpPr>
          <p:cNvPr id="47" name="Rectangle 2"/>
          <p:cNvSpPr>
            <a:spLocks noGrp="1" noChangeArrowheads="1"/>
          </p:cNvSpPr>
          <p:nvPr>
            <p:ph idx="1"/>
          </p:nvPr>
        </p:nvSpPr>
        <p:spPr>
          <a:xfrm>
            <a:off x="1273969" y="1092994"/>
            <a:ext cx="4548309" cy="5111353"/>
          </a:xfrm>
          <a:ln/>
        </p:spPr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CDN protects storage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Router abstracts storage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Web tier adds business logic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99037" y="1435894"/>
            <a:ext cx="3326001" cy="3857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25" dirty="0"/>
              <a:t>User Requests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67413" y="2850356"/>
            <a:ext cx="1607344" cy="3857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5" dirty="0"/>
              <a:t>Web Servers</a:t>
            </a:r>
          </a:p>
        </p:txBody>
      </p:sp>
      <p:sp>
        <p:nvSpPr>
          <p:cNvPr id="30" name="Cloud 29"/>
          <p:cNvSpPr/>
          <p:nvPr/>
        </p:nvSpPr>
        <p:spPr>
          <a:xfrm>
            <a:off x="8730125" y="2625808"/>
            <a:ext cx="2187906" cy="61031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5" b="1" dirty="0"/>
              <a:t>CDN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8217694" y="5164931"/>
            <a:ext cx="2689622" cy="10287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	BLOB</a:t>
            </a:r>
          </a:p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/>
              <a:t>           </a:t>
            </a: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Storage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217694" y="3943350"/>
            <a:ext cx="2700338" cy="3857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25" dirty="0"/>
              <a:t>Router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6674644" y="1821656"/>
            <a:ext cx="0" cy="10287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9696450" y="1757363"/>
            <a:ext cx="0" cy="10287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7574756" y="2978944"/>
            <a:ext cx="1028700" cy="964406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8603456" y="4329112"/>
            <a:ext cx="0" cy="83581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653410" y="2143125"/>
            <a:ext cx="87184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Writes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9696450" y="3236119"/>
            <a:ext cx="0" cy="771525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9696450" y="4329112"/>
            <a:ext cx="0" cy="83581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9675216" y="2078832"/>
            <a:ext cx="813428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Reads</a:t>
            </a:r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8359676" y="6386513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610861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Background: Haystack [OSDI2010]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593151" y="1553765"/>
            <a:ext cx="981605" cy="38576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Header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593151" y="2400300"/>
            <a:ext cx="981605" cy="3214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Footer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593151" y="1950244"/>
            <a:ext cx="981605" cy="450056"/>
          </a:xfrm>
          <a:prstGeom prst="rect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BLOB1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593151" y="1553766"/>
            <a:ext cx="981605" cy="1168003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79857" y="1435893"/>
            <a:ext cx="1223487" cy="4674096"/>
          </a:xfrm>
          <a:prstGeom prst="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182100" y="1435893"/>
            <a:ext cx="1221581" cy="1800226"/>
          </a:xfrm>
          <a:prstGeom prst="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9246394" y="1553766"/>
            <a:ext cx="1028700" cy="39647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/>
              <a:t>B</a:t>
            </a:r>
            <a:r>
              <a:rPr lang="en-US" sz="1688" dirty="0">
                <a:solidFill>
                  <a:srgbClr val="000000"/>
                </a:solidFill>
                <a:sym typeface="Vista Sans OT Reg" pitchFamily="-65" charset="0"/>
              </a:rPr>
              <a:t>ID1: Off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10273188" y="1950244"/>
            <a:ext cx="64294" cy="1092994"/>
          </a:xfrm>
          <a:prstGeom prst="straightConnector1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triangle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703344" y="1757363"/>
            <a:ext cx="1478756" cy="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7720543" y="2014537"/>
            <a:ext cx="1461557" cy="934342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7720543" y="3043237"/>
            <a:ext cx="1461557" cy="1928813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6546056" y="6109990"/>
            <a:ext cx="1124410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Volume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32044" y="3429001"/>
            <a:ext cx="2311723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In-Memory Index</a:t>
            </a:r>
          </a:p>
        </p:txBody>
      </p:sp>
      <p:sp>
        <p:nvSpPr>
          <p:cNvPr id="47" name="Rectangle 2"/>
          <p:cNvSpPr>
            <a:spLocks noGrp="1" noChangeArrowheads="1"/>
          </p:cNvSpPr>
          <p:nvPr>
            <p:ph idx="1"/>
          </p:nvPr>
        </p:nvSpPr>
        <p:spPr>
          <a:xfrm>
            <a:off x="1273969" y="1092994"/>
            <a:ext cx="5254889" cy="5111353"/>
          </a:xfrm>
          <a:ln/>
        </p:spPr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Volume is a series of BLOBs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In-memory index</a:t>
            </a:r>
          </a:p>
          <a:p>
            <a:pPr lvl="1"/>
            <a:endParaRPr lang="en-US" dirty="0"/>
          </a:p>
          <a:p>
            <a:pPr marL="439367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27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7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124700" y="4177422"/>
            <a:ext cx="0" cy="658927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9696450" y="2336006"/>
            <a:ext cx="0" cy="450056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610350" y="2839640"/>
            <a:ext cx="981605" cy="38576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Header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10350" y="3686175"/>
            <a:ext cx="981605" cy="3214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Footer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10350" y="3236119"/>
            <a:ext cx="981605" cy="450056"/>
          </a:xfrm>
          <a:prstGeom prst="rect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BLOB1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610350" y="2839641"/>
            <a:ext cx="981605" cy="1168003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610350" y="4843462"/>
            <a:ext cx="981605" cy="38576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Header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6610350" y="5689997"/>
            <a:ext cx="981605" cy="3214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Footer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6610350" y="5239941"/>
            <a:ext cx="981605" cy="450056"/>
          </a:xfrm>
          <a:prstGeom prst="rect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BLOB1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610350" y="4843463"/>
            <a:ext cx="981605" cy="1168003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9246394" y="2003822"/>
            <a:ext cx="1028700" cy="39647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/>
              <a:t>B</a:t>
            </a:r>
            <a:r>
              <a:rPr lang="en-US" sz="1688" dirty="0">
                <a:solidFill>
                  <a:srgbClr val="000000"/>
                </a:solidFill>
                <a:sym typeface="Vista Sans OT Reg" pitchFamily="-65" charset="0"/>
              </a:rPr>
              <a:t>ID2: Off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246394" y="2786063"/>
            <a:ext cx="1028700" cy="39647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/>
              <a:t>B</a:t>
            </a:r>
            <a:r>
              <a:rPr lang="en-US" sz="1688" dirty="0">
                <a:solidFill>
                  <a:srgbClr val="000000"/>
                </a:solidFill>
                <a:sym typeface="Vista Sans OT Reg" pitchFamily="-65" charset="0"/>
              </a:rPr>
              <a:t>IDN: Off</a:t>
            </a:r>
          </a:p>
        </p:txBody>
      </p:sp>
    </p:spTree>
    <p:extLst>
      <p:ext uri="{BB962C8B-B14F-4D97-AF65-F5344CB8AC3E}">
        <p14:creationId xmlns:p14="http://schemas.microsoft.com/office/powerpoint/2010/main" val="68381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Erasure Codes, a simple example w/ XOR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1245" y="2182092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2182092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  <a:r>
              <a:rPr lang="en-US" sz="2800" dirty="0">
                <a:effectLst/>
                <a:latin typeface="LucidaSansUnicode" charset="0"/>
              </a:rPr>
              <a:t>⊕</a:t>
            </a:r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0744" y="2182092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06563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67075" y="1500187"/>
            <a:ext cx="5336381" cy="4757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19" dirty="0"/>
          </a:p>
        </p:txBody>
      </p:sp>
      <p:sp>
        <p:nvSpPr>
          <p:cNvPr id="6" name="Rectangle 5"/>
          <p:cNvSpPr/>
          <p:nvPr/>
        </p:nvSpPr>
        <p:spPr>
          <a:xfrm>
            <a:off x="3459956" y="1618059"/>
            <a:ext cx="4950619" cy="36111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Introducing f4: Haystack on cells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02894" y="5293519"/>
            <a:ext cx="3793331" cy="8232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839414" y="2014538"/>
            <a:ext cx="771525" cy="7715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889920" y="1693069"/>
            <a:ext cx="1327774" cy="340756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7095" y="1693069"/>
            <a:ext cx="761747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346870" y="1693069"/>
            <a:ext cx="1327774" cy="340756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04045" y="1693069"/>
            <a:ext cx="761747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Rack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739526" y="1693069"/>
            <a:ext cx="1327774" cy="340756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96702" y="1693069"/>
            <a:ext cx="761747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Rack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96338" y="4071938"/>
            <a:ext cx="7008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Cell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338263" y="2098180"/>
            <a:ext cx="17751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/>
              <a:t>Data+Index</a:t>
            </a:r>
            <a:endParaRPr lang="en-US" sz="2700" dirty="0"/>
          </a:p>
        </p:txBody>
      </p:sp>
      <p:sp>
        <p:nvSpPr>
          <p:cNvPr id="59" name="TextBox 58"/>
          <p:cNvSpPr txBox="1"/>
          <p:nvPr/>
        </p:nvSpPr>
        <p:spPr>
          <a:xfrm>
            <a:off x="5236727" y="5548896"/>
            <a:ext cx="14748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Compute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845719" y="2271713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70" name="Flowchart: Magnetic Disk 69"/>
          <p:cNvSpPr/>
          <p:nvPr/>
        </p:nvSpPr>
        <p:spPr bwMode="auto">
          <a:xfrm>
            <a:off x="3974306" y="2357152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1" name="Flowchart: Magnetic Disk 70"/>
          <p:cNvSpPr/>
          <p:nvPr/>
        </p:nvSpPr>
        <p:spPr bwMode="auto">
          <a:xfrm>
            <a:off x="4552950" y="2357152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2" name="Flowchart: Magnetic Disk 71"/>
          <p:cNvSpPr/>
          <p:nvPr/>
        </p:nvSpPr>
        <p:spPr bwMode="auto">
          <a:xfrm>
            <a:off x="3974306" y="2678621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3" name="Flowchart: Magnetic Disk 72"/>
          <p:cNvSpPr/>
          <p:nvPr/>
        </p:nvSpPr>
        <p:spPr bwMode="auto">
          <a:xfrm>
            <a:off x="4552950" y="2678621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845719" y="3171825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75" name="Flowchart: Magnetic Disk 74"/>
          <p:cNvSpPr/>
          <p:nvPr/>
        </p:nvSpPr>
        <p:spPr bwMode="auto">
          <a:xfrm>
            <a:off x="3974306" y="3257265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Flowchart: Magnetic Disk 75"/>
          <p:cNvSpPr/>
          <p:nvPr/>
        </p:nvSpPr>
        <p:spPr bwMode="auto">
          <a:xfrm>
            <a:off x="4552950" y="3257265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7" name="Flowchart: Magnetic Disk 76"/>
          <p:cNvSpPr/>
          <p:nvPr/>
        </p:nvSpPr>
        <p:spPr bwMode="auto">
          <a:xfrm>
            <a:off x="3974306" y="3578734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8" name="Flowchart: Magnetic Disk 77"/>
          <p:cNvSpPr/>
          <p:nvPr/>
        </p:nvSpPr>
        <p:spPr bwMode="auto">
          <a:xfrm>
            <a:off x="4552950" y="3578734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845719" y="4071938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80" name="Flowchart: Magnetic Disk 79"/>
          <p:cNvSpPr/>
          <p:nvPr/>
        </p:nvSpPr>
        <p:spPr bwMode="auto">
          <a:xfrm>
            <a:off x="3974306" y="4157377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1" name="Flowchart: Magnetic Disk 80"/>
          <p:cNvSpPr/>
          <p:nvPr/>
        </p:nvSpPr>
        <p:spPr bwMode="auto">
          <a:xfrm>
            <a:off x="4552950" y="4157377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2" name="Flowchart: Magnetic Disk 81"/>
          <p:cNvSpPr/>
          <p:nvPr/>
        </p:nvSpPr>
        <p:spPr bwMode="auto">
          <a:xfrm>
            <a:off x="3974306" y="4478846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3" name="Flowchart: Magnetic Disk 82"/>
          <p:cNvSpPr/>
          <p:nvPr/>
        </p:nvSpPr>
        <p:spPr bwMode="auto">
          <a:xfrm>
            <a:off x="4552950" y="4478846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453062" y="2271713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85" name="Flowchart: Magnetic Disk 84"/>
          <p:cNvSpPr/>
          <p:nvPr/>
        </p:nvSpPr>
        <p:spPr bwMode="auto">
          <a:xfrm>
            <a:off x="5581650" y="2357152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6" name="Flowchart: Magnetic Disk 85"/>
          <p:cNvSpPr/>
          <p:nvPr/>
        </p:nvSpPr>
        <p:spPr bwMode="auto">
          <a:xfrm>
            <a:off x="6160294" y="2357152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7" name="Flowchart: Magnetic Disk 86"/>
          <p:cNvSpPr/>
          <p:nvPr/>
        </p:nvSpPr>
        <p:spPr bwMode="auto">
          <a:xfrm>
            <a:off x="5581650" y="2678621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8" name="Flowchart: Magnetic Disk 87"/>
          <p:cNvSpPr/>
          <p:nvPr/>
        </p:nvSpPr>
        <p:spPr bwMode="auto">
          <a:xfrm>
            <a:off x="6160294" y="2678621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5453062" y="3171825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90" name="Flowchart: Magnetic Disk 89"/>
          <p:cNvSpPr/>
          <p:nvPr/>
        </p:nvSpPr>
        <p:spPr bwMode="auto">
          <a:xfrm>
            <a:off x="5581650" y="3257265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1" name="Flowchart: Magnetic Disk 90"/>
          <p:cNvSpPr/>
          <p:nvPr/>
        </p:nvSpPr>
        <p:spPr bwMode="auto">
          <a:xfrm>
            <a:off x="6160294" y="3257265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2" name="Flowchart: Magnetic Disk 91"/>
          <p:cNvSpPr/>
          <p:nvPr/>
        </p:nvSpPr>
        <p:spPr bwMode="auto">
          <a:xfrm>
            <a:off x="5581650" y="3578734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3" name="Flowchart: Magnetic Disk 92"/>
          <p:cNvSpPr/>
          <p:nvPr/>
        </p:nvSpPr>
        <p:spPr bwMode="auto">
          <a:xfrm>
            <a:off x="6160294" y="3578734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5453062" y="4071938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95" name="Flowchart: Magnetic Disk 94"/>
          <p:cNvSpPr/>
          <p:nvPr/>
        </p:nvSpPr>
        <p:spPr bwMode="auto">
          <a:xfrm>
            <a:off x="5581650" y="4157377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6" name="Flowchart: Magnetic Disk 95"/>
          <p:cNvSpPr/>
          <p:nvPr/>
        </p:nvSpPr>
        <p:spPr bwMode="auto">
          <a:xfrm>
            <a:off x="6160294" y="4157377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7" name="Flowchart: Magnetic Disk 96"/>
          <p:cNvSpPr/>
          <p:nvPr/>
        </p:nvSpPr>
        <p:spPr bwMode="auto">
          <a:xfrm>
            <a:off x="5581650" y="4478846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8" name="Flowchart: Magnetic Disk 97"/>
          <p:cNvSpPr/>
          <p:nvPr/>
        </p:nvSpPr>
        <p:spPr bwMode="auto">
          <a:xfrm>
            <a:off x="6160294" y="4478846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996112" y="2271713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100" name="Flowchart: Magnetic Disk 99"/>
          <p:cNvSpPr/>
          <p:nvPr/>
        </p:nvSpPr>
        <p:spPr bwMode="auto">
          <a:xfrm>
            <a:off x="7124700" y="2357152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1" name="Flowchart: Magnetic Disk 100"/>
          <p:cNvSpPr/>
          <p:nvPr/>
        </p:nvSpPr>
        <p:spPr bwMode="auto">
          <a:xfrm>
            <a:off x="7703344" y="2357152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2" name="Flowchart: Magnetic Disk 101"/>
          <p:cNvSpPr/>
          <p:nvPr/>
        </p:nvSpPr>
        <p:spPr bwMode="auto">
          <a:xfrm>
            <a:off x="7124700" y="2678621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3" name="Flowchart: Magnetic Disk 102"/>
          <p:cNvSpPr/>
          <p:nvPr/>
        </p:nvSpPr>
        <p:spPr bwMode="auto">
          <a:xfrm>
            <a:off x="7703344" y="2678621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996112" y="3171825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105" name="Flowchart: Magnetic Disk 104"/>
          <p:cNvSpPr/>
          <p:nvPr/>
        </p:nvSpPr>
        <p:spPr bwMode="auto">
          <a:xfrm>
            <a:off x="7124700" y="3257265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6" name="Flowchart: Magnetic Disk 105"/>
          <p:cNvSpPr/>
          <p:nvPr/>
        </p:nvSpPr>
        <p:spPr bwMode="auto">
          <a:xfrm>
            <a:off x="7703344" y="3257265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7" name="Flowchart: Magnetic Disk 106"/>
          <p:cNvSpPr/>
          <p:nvPr/>
        </p:nvSpPr>
        <p:spPr bwMode="auto">
          <a:xfrm>
            <a:off x="7124700" y="3578734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8" name="Flowchart: Magnetic Disk 107"/>
          <p:cNvSpPr/>
          <p:nvPr/>
        </p:nvSpPr>
        <p:spPr bwMode="auto">
          <a:xfrm>
            <a:off x="7703344" y="3578734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996112" y="4071938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110" name="Flowchart: Magnetic Disk 109"/>
          <p:cNvSpPr/>
          <p:nvPr/>
        </p:nvSpPr>
        <p:spPr bwMode="auto">
          <a:xfrm>
            <a:off x="7124700" y="4157377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1" name="Flowchart: Magnetic Disk 110"/>
          <p:cNvSpPr/>
          <p:nvPr/>
        </p:nvSpPr>
        <p:spPr bwMode="auto">
          <a:xfrm>
            <a:off x="7703344" y="4157377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2" name="Flowchart: Magnetic Disk 111"/>
          <p:cNvSpPr/>
          <p:nvPr/>
        </p:nvSpPr>
        <p:spPr bwMode="auto">
          <a:xfrm>
            <a:off x="7124700" y="4478846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3" name="Flowchart: Magnetic Disk 112"/>
          <p:cNvSpPr/>
          <p:nvPr/>
        </p:nvSpPr>
        <p:spPr bwMode="auto">
          <a:xfrm>
            <a:off x="7703344" y="4478846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4" name="Multiply 113"/>
          <p:cNvSpPr/>
          <p:nvPr/>
        </p:nvSpPr>
        <p:spPr bwMode="auto">
          <a:xfrm>
            <a:off x="5324475" y="2978944"/>
            <a:ext cx="1478756" cy="1157288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6" name="Multiply 115"/>
          <p:cNvSpPr/>
          <p:nvPr/>
        </p:nvSpPr>
        <p:spPr bwMode="auto">
          <a:xfrm>
            <a:off x="3845719" y="2207419"/>
            <a:ext cx="578644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7" name="Multiply 116"/>
          <p:cNvSpPr/>
          <p:nvPr/>
        </p:nvSpPr>
        <p:spPr bwMode="auto">
          <a:xfrm>
            <a:off x="6841991" y="471488"/>
            <a:ext cx="1632878" cy="6107906"/>
          </a:xfrm>
          <a:prstGeom prst="mathMultiply">
            <a:avLst/>
          </a:prstGeom>
          <a:solidFill>
            <a:srgbClr val="FF0000">
              <a:alpha val="58039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8" name="Multiply 117"/>
          <p:cNvSpPr/>
          <p:nvPr/>
        </p:nvSpPr>
        <p:spPr bwMode="auto">
          <a:xfrm>
            <a:off x="7574756" y="3107531"/>
            <a:ext cx="578644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9" name="Multiply 118"/>
          <p:cNvSpPr/>
          <p:nvPr/>
        </p:nvSpPr>
        <p:spPr bwMode="auto">
          <a:xfrm>
            <a:off x="3717131" y="3879056"/>
            <a:ext cx="1478756" cy="1157288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0" name="Multiply 119"/>
          <p:cNvSpPr/>
          <p:nvPr/>
        </p:nvSpPr>
        <p:spPr bwMode="auto">
          <a:xfrm>
            <a:off x="2311625" y="-171450"/>
            <a:ext cx="7449119" cy="8101013"/>
          </a:xfrm>
          <a:prstGeom prst="mathMultiply">
            <a:avLst/>
          </a:prstGeom>
          <a:solidFill>
            <a:srgbClr val="FF0000">
              <a:alpha val="45882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5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92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9" grpId="0" animBg="1"/>
      <p:bldP spid="40" grpId="0"/>
      <p:bldP spid="41" grpId="0" animBg="1"/>
      <p:bldP spid="42" grpId="0"/>
      <p:bldP spid="43" grpId="0" animBg="1"/>
      <p:bldP spid="44" grpId="0"/>
      <p:bldP spid="57" grpId="0"/>
      <p:bldP spid="59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Data splitting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25521" y="1154079"/>
            <a:ext cx="7650956" cy="4975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25521" y="1163743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497046" y="1163743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3268571" y="1163743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4040096" y="1163743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11621" y="1163743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5583146" y="1163743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354671" y="1163743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7126196" y="1163743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7897721" y="1163743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8669246" y="1163743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1404052" y="1228037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2175577" y="1228037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2947102" y="1228037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718627" y="1228037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490152" y="1228037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711734" y="1228037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483259" y="1228037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7254784" y="1228037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8026309" y="1228037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8797834" y="1228037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2384532" y="2078832"/>
            <a:ext cx="1060847" cy="51897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2304165" y="1628775"/>
            <a:ext cx="2121694" cy="43913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4" name="Down Arrow 143"/>
          <p:cNvSpPr/>
          <p:nvPr/>
        </p:nvSpPr>
        <p:spPr bwMode="auto">
          <a:xfrm>
            <a:off x="6547552" y="1628775"/>
            <a:ext cx="2121694" cy="43913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3413232" y="2143125"/>
            <a:ext cx="1060847" cy="51897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627919" y="2078832"/>
            <a:ext cx="1060847" cy="518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7656619" y="2138497"/>
            <a:ext cx="1060847" cy="518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211171" y="1061290"/>
            <a:ext cx="4243388" cy="1789066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9" name="Rounded Rectangle 148"/>
          <p:cNvSpPr/>
          <p:nvPr/>
        </p:nvSpPr>
        <p:spPr bwMode="auto">
          <a:xfrm>
            <a:off x="5518852" y="1061290"/>
            <a:ext cx="4243388" cy="1789066"/>
          </a:xfrm>
          <a:prstGeom prst="roundRect">
            <a:avLst/>
          </a:prstGeom>
          <a:noFill/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5465" y="2400301"/>
            <a:ext cx="1063112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Stripe1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647440" y="2380953"/>
            <a:ext cx="1063112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Stripe2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1810451" y="3225175"/>
            <a:ext cx="964407" cy="175406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745166" y="3190289"/>
            <a:ext cx="903300" cy="195053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3078094" y="3213978"/>
            <a:ext cx="964407" cy="17539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4360069" y="3213967"/>
            <a:ext cx="964407" cy="175406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5645943" y="3213967"/>
            <a:ext cx="964407" cy="175406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6930594" y="3213967"/>
            <a:ext cx="964407" cy="175406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9580985" y="3179835"/>
            <a:ext cx="903300" cy="195053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59619" y="3820839"/>
            <a:ext cx="613438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dirty="0"/>
              <a:t>RS</a:t>
            </a:r>
          </a:p>
        </p:txBody>
      </p:sp>
      <p:sp>
        <p:nvSpPr>
          <p:cNvPr id="173" name="Double Bracket 172"/>
          <p:cNvSpPr/>
          <p:nvPr/>
        </p:nvSpPr>
        <p:spPr bwMode="auto">
          <a:xfrm>
            <a:off x="1450542" y="3107531"/>
            <a:ext cx="6702859" cy="1997734"/>
          </a:xfrm>
          <a:prstGeom prst="bracketPair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4" name="Double Bracket 173"/>
          <p:cNvSpPr/>
          <p:nvPr/>
        </p:nvSpPr>
        <p:spPr bwMode="auto">
          <a:xfrm>
            <a:off x="8715735" y="3043238"/>
            <a:ext cx="2009415" cy="1976198"/>
          </a:xfrm>
          <a:prstGeom prst="bracketPair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089106" y="3893589"/>
            <a:ext cx="712054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dirty="0"/>
              <a:t> =&gt;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1806208" y="3878330"/>
            <a:ext cx="964407" cy="54703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BLOB2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3078094" y="3889871"/>
            <a:ext cx="964407" cy="53771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4360069" y="3877771"/>
            <a:ext cx="964407" cy="5515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5645943" y="3889871"/>
            <a:ext cx="964407" cy="53771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6930594" y="3889871"/>
            <a:ext cx="964407" cy="53771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8758271" y="3984321"/>
            <a:ext cx="797031" cy="47066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9594090" y="3984321"/>
            <a:ext cx="797031" cy="47066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823913" y="5470801"/>
            <a:ext cx="613438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dirty="0"/>
              <a:t>RS</a:t>
            </a:r>
          </a:p>
        </p:txBody>
      </p:sp>
      <p:sp>
        <p:nvSpPr>
          <p:cNvPr id="184" name="Double Bracket 183"/>
          <p:cNvSpPr/>
          <p:nvPr/>
        </p:nvSpPr>
        <p:spPr bwMode="auto">
          <a:xfrm>
            <a:off x="1462580" y="5229225"/>
            <a:ext cx="6690821" cy="1174003"/>
          </a:xfrm>
          <a:prstGeom prst="bracketPair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5" name="Double Bracket 184"/>
          <p:cNvSpPr/>
          <p:nvPr/>
        </p:nvSpPr>
        <p:spPr bwMode="auto">
          <a:xfrm>
            <a:off x="8733540" y="5245680"/>
            <a:ext cx="1991611" cy="1176316"/>
          </a:xfrm>
          <a:prstGeom prst="bracketPair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8089106" y="5521700"/>
            <a:ext cx="712054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dirty="0"/>
              <a:t> =&gt;</a:t>
            </a:r>
          </a:p>
        </p:txBody>
      </p:sp>
      <p:sp>
        <p:nvSpPr>
          <p:cNvPr id="68" name="Slide Number Placeholder 1"/>
          <p:cNvSpPr txBox="1">
            <a:spLocks/>
          </p:cNvSpPr>
          <p:nvPr/>
        </p:nvSpPr>
        <p:spPr>
          <a:xfrm>
            <a:off x="8410575" y="6342312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0771" y="1201567"/>
            <a:ext cx="1691873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10G Volume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5746" y="1587330"/>
            <a:ext cx="35743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Reed Solomon Encoding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800927" y="3224033"/>
            <a:ext cx="957370" cy="66392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BLOB1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806208" y="3901611"/>
            <a:ext cx="964407" cy="55608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BLOB2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1810451" y="4457700"/>
            <a:ext cx="964407" cy="5218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BLOB3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3079167" y="3212824"/>
            <a:ext cx="957370" cy="3276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BLOB4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3074194" y="3535793"/>
            <a:ext cx="964407" cy="309288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BLOB5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084285" y="3857361"/>
            <a:ext cx="964407" cy="1102181"/>
          </a:xfrm>
          <a:prstGeom prst="rect">
            <a:avLst/>
          </a:prstGeom>
          <a:solidFill>
            <a:srgbClr val="0DC0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BLOB5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4365568" y="3226587"/>
            <a:ext cx="964407" cy="101268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BLOB6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366261" y="4235122"/>
            <a:ext cx="964407" cy="7244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BLOB7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5648074" y="3225420"/>
            <a:ext cx="964407" cy="970683"/>
          </a:xfrm>
          <a:prstGeom prst="rect">
            <a:avLst/>
          </a:prstGeom>
          <a:solidFill>
            <a:schemeClr val="bg1">
              <a:lumMod val="2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BLOB8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5641882" y="4212663"/>
            <a:ext cx="964407" cy="7522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BLOB9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931818" y="3223611"/>
            <a:ext cx="964407" cy="71591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FFFFFF"/>
                </a:solidFill>
              </a:rPr>
              <a:t>BLOB10</a:t>
            </a:r>
            <a:endParaRPr lang="en-US" sz="1688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6929895" y="3930843"/>
            <a:ext cx="964407" cy="1028699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FFFFFF"/>
                </a:solidFill>
              </a:rPr>
              <a:t>BLOB11</a:t>
            </a:r>
            <a:endParaRPr lang="en-US" sz="1688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3083947" y="3216711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  <a:sym typeface="Vista Sans OT Reg" pitchFamily="-65" charset="0"/>
              </a:rPr>
              <a:t>BLOB4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4369086" y="3216711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1808464" y="3223611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931818" y="3216711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640881" y="3217463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8792957" y="3451840"/>
            <a:ext cx="791215" cy="3815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9599401" y="3451840"/>
            <a:ext cx="791215" cy="3815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3070675" y="5854945"/>
            <a:ext cx="964407" cy="53771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386453" y="5854945"/>
            <a:ext cx="964407" cy="5515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5652020" y="5850132"/>
            <a:ext cx="964407" cy="53771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6937631" y="5850132"/>
            <a:ext cx="964407" cy="53771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8770832" y="5980144"/>
            <a:ext cx="797031" cy="47066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9606651" y="5980144"/>
            <a:ext cx="797031" cy="47066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1790533" y="5854945"/>
            <a:ext cx="964407" cy="55608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BLOB2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3077712" y="5256029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  <a:sym typeface="Vista Sans OT Reg" pitchFamily="-65" charset="0"/>
              </a:rPr>
              <a:t>BLOB4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5640880" y="5250599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1800927" y="5259499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4371845" y="5254469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6937631" y="5229225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8776648" y="5300183"/>
            <a:ext cx="791215" cy="3815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9612466" y="5300183"/>
            <a:ext cx="791215" cy="3815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8667750" y="2014538"/>
            <a:ext cx="1316386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4G parity</a:t>
            </a:r>
          </a:p>
        </p:txBody>
      </p:sp>
    </p:spTree>
    <p:extLst>
      <p:ext uri="{BB962C8B-B14F-4D97-AF65-F5344CB8AC3E}">
        <p14:creationId xmlns:p14="http://schemas.microsoft.com/office/powerpoint/2010/main" val="795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6" grpId="0" animBg="1"/>
      <p:bldP spid="118" grpId="0" animBg="1"/>
      <p:bldP spid="119" grpId="0" animBg="1"/>
      <p:bldP spid="120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1" grpId="0" animBg="1"/>
      <p:bldP spid="144" grpId="0" animBg="1"/>
      <p:bldP spid="145" grpId="0" animBg="1"/>
      <p:bldP spid="147" grpId="0" animBg="1"/>
      <p:bldP spid="148" grpId="0" animBg="1"/>
      <p:bldP spid="13" grpId="0" animBg="1"/>
      <p:bldP spid="149" grpId="0" animBg="1"/>
      <p:bldP spid="14" grpId="0"/>
      <p:bldP spid="150" grpId="0"/>
      <p:bldP spid="151" grpId="0" animBg="1"/>
      <p:bldP spid="153" grpId="0" animBg="1"/>
      <p:bldP spid="158" grpId="0" animBg="1"/>
      <p:bldP spid="159" grpId="0" animBg="1"/>
      <p:bldP spid="160" grpId="0" animBg="1"/>
      <p:bldP spid="161" grpId="0" animBg="1"/>
      <p:bldP spid="166" grpId="0" animBg="1"/>
      <p:bldP spid="172" grpId="0"/>
      <p:bldP spid="173" grpId="0" animBg="1"/>
      <p:bldP spid="174" grpId="0" animBg="1"/>
      <p:bldP spid="175" grpId="0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/>
      <p:bldP spid="184" grpId="0" animBg="1"/>
      <p:bldP spid="185" grpId="0" animBg="1"/>
      <p:bldP spid="186" grpId="0"/>
      <p:bldP spid="12" grpId="0"/>
      <p:bldP spid="3" grpId="0" animBg="1"/>
      <p:bldP spid="3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22" grpId="0" animBg="1"/>
      <p:bldP spid="130" grpId="0" animBg="1"/>
      <p:bldP spid="140" grpId="0" animBg="1"/>
      <p:bldP spid="141" grpId="0" animBg="1"/>
      <p:bldP spid="142" grpId="0" animBg="1"/>
      <p:bldP spid="146" grpId="0" animBg="1"/>
      <p:bldP spid="152" grpId="0" animBg="1"/>
      <p:bldP spid="154" grpId="0" animBg="1"/>
      <p:bldP spid="155" grpId="0" animBg="1"/>
      <p:bldP spid="156" grpId="0" animBg="1"/>
      <p:bldP spid="157" grpId="0" animBg="1"/>
      <p:bldP spid="162" grpId="0" animBg="1"/>
      <p:bldP spid="163" grpId="0" animBg="1"/>
      <p:bldP spid="164" grpId="0" animBg="1"/>
      <p:bldP spid="14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Data placement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4532" y="3399608"/>
            <a:ext cx="6332934" cy="1227426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495550" y="3516506"/>
            <a:ext cx="700159" cy="99363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402735" y="3516506"/>
            <a:ext cx="700159" cy="99363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295775" y="3516506"/>
            <a:ext cx="700159" cy="99363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202960" y="3516506"/>
            <a:ext cx="700159" cy="99363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6103072" y="3516506"/>
            <a:ext cx="700159" cy="99363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7003185" y="3516506"/>
            <a:ext cx="700159" cy="99363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7903297" y="3516506"/>
            <a:ext cx="700159" cy="99363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681538" y="4624111"/>
            <a:ext cx="1942455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Cell with 7 Racks</a:t>
            </a:r>
          </a:p>
        </p:txBody>
      </p:sp>
      <p:sp>
        <p:nvSpPr>
          <p:cNvPr id="101" name="Rectangle 2"/>
          <p:cNvSpPr>
            <a:spLocks noGrp="1" noChangeArrowheads="1"/>
          </p:cNvSpPr>
          <p:nvPr>
            <p:ph idx="1"/>
          </p:nvPr>
        </p:nvSpPr>
        <p:spPr>
          <a:xfrm>
            <a:off x="1273969" y="5229225"/>
            <a:ext cx="7779544" cy="1607344"/>
          </a:xfrm>
          <a:ln/>
        </p:spPr>
        <p:txBody>
          <a:bodyPr/>
          <a:lstStyle/>
          <a:p>
            <a:pPr lvl="1"/>
            <a:r>
              <a:rPr lang="en-US" dirty="0"/>
              <a:t>Reed Solomon (10, 4) is used in practice (1.4X)</a:t>
            </a:r>
          </a:p>
          <a:p>
            <a:pPr lvl="1"/>
            <a:r>
              <a:rPr lang="en-US" dirty="0"/>
              <a:t>Tolerates 4 racks (</a:t>
            </a:r>
            <a:r>
              <a:rPr lang="en-US" dirty="0">
                <a:sym typeface="Wingdings" panose="05000000000000000000" pitchFamily="2" charset="2"/>
              </a:rPr>
              <a:t> 4 disk/host 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failures</a:t>
            </a:r>
            <a:endParaRPr lang="en-US" dirty="0"/>
          </a:p>
        </p:txBody>
      </p:sp>
      <p:sp>
        <p:nvSpPr>
          <p:cNvPr id="70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10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1404052" y="1435894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175577" y="1435894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2947102" y="1435894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718627" y="1435894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4490152" y="1435894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5711734" y="1435894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483259" y="1435894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7254784" y="1435894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8026309" y="1435894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797834" y="1435894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2384532" y="2059484"/>
            <a:ext cx="1060847" cy="51897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3413232" y="2123777"/>
            <a:ext cx="1060847" cy="51897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627919" y="2059484"/>
            <a:ext cx="1060847" cy="518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7656619" y="2119149"/>
            <a:ext cx="1060847" cy="518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7" name="Rounded Rectangle 156"/>
          <p:cNvSpPr/>
          <p:nvPr/>
        </p:nvSpPr>
        <p:spPr bwMode="auto">
          <a:xfrm>
            <a:off x="1211171" y="1243013"/>
            <a:ext cx="4243388" cy="1700490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8" name="Rounded Rectangle 157"/>
          <p:cNvSpPr/>
          <p:nvPr/>
        </p:nvSpPr>
        <p:spPr bwMode="auto">
          <a:xfrm>
            <a:off x="5518852" y="1243013"/>
            <a:ext cx="4243388" cy="1700490"/>
          </a:xfrm>
          <a:prstGeom prst="roundRect">
            <a:avLst/>
          </a:prstGeom>
          <a:noFill/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275465" y="2263524"/>
            <a:ext cx="1063112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Stripe1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647440" y="2244176"/>
            <a:ext cx="1063112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Stripe2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9440771" y="1383290"/>
            <a:ext cx="1691873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10G Volume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8667750" y="2078832"/>
            <a:ext cx="1316386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4G parity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2495550" y="4127186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3425632" y="4136231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307392" y="4134374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5200399" y="4124630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114483" y="4114650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738937" y="4040840"/>
            <a:ext cx="1060847" cy="51897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7703344" y="4045468"/>
            <a:ext cx="1060847" cy="51897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4295775" y="3536988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5198512" y="3516506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6113780" y="3525796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7016180" y="3528628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7919588" y="3525441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2270522" y="3557588"/>
            <a:ext cx="1060847" cy="518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3202781" y="3557588"/>
            <a:ext cx="1060847" cy="518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" name="Multiply 2"/>
          <p:cNvSpPr/>
          <p:nvPr/>
        </p:nvSpPr>
        <p:spPr bwMode="auto">
          <a:xfrm>
            <a:off x="3331369" y="2721769"/>
            <a:ext cx="835819" cy="250270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0" name="Multiply 99"/>
          <p:cNvSpPr/>
          <p:nvPr/>
        </p:nvSpPr>
        <p:spPr bwMode="auto">
          <a:xfrm>
            <a:off x="5131594" y="2721769"/>
            <a:ext cx="835819" cy="250270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844106" y="2721769"/>
            <a:ext cx="23676" cy="1671638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2752726" y="2736949"/>
            <a:ext cx="3730533" cy="1565693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>
            <a:off x="2943252" y="2759592"/>
            <a:ext cx="4374330" cy="1414463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3147374" y="2747076"/>
            <a:ext cx="5134614" cy="1426979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>
            <a:off x="2833009" y="2772197"/>
            <a:ext cx="1820841" cy="1518755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80" name="Rectangle 179"/>
          <p:cNvSpPr/>
          <p:nvPr/>
        </p:nvSpPr>
        <p:spPr bwMode="auto">
          <a:xfrm>
            <a:off x="2109788" y="2143125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3009900" y="2143125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2366963" y="2566593"/>
            <a:ext cx="1078071" cy="514469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RS</a:t>
            </a:r>
          </a:p>
        </p:txBody>
      </p:sp>
      <p:cxnSp>
        <p:nvCxnSpPr>
          <p:cNvPr id="130" name="Straight Connector 129"/>
          <p:cNvCxnSpPr/>
          <p:nvPr/>
        </p:nvCxnSpPr>
        <p:spPr bwMode="auto">
          <a:xfrm flipH="1">
            <a:off x="2977420" y="2782895"/>
            <a:ext cx="5236258" cy="1038809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 flipH="1">
            <a:off x="6638174" y="2790938"/>
            <a:ext cx="1540328" cy="812017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 flipH="1">
            <a:off x="7349729" y="2819727"/>
            <a:ext cx="858377" cy="812855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>
            <a:off x="8213678" y="2747076"/>
            <a:ext cx="0" cy="908001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 flipH="1">
            <a:off x="4627395" y="2822872"/>
            <a:ext cx="3572621" cy="87328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84" name="Oval 183"/>
          <p:cNvSpPr/>
          <p:nvPr/>
        </p:nvSpPr>
        <p:spPr bwMode="auto">
          <a:xfrm>
            <a:off x="7525385" y="2566712"/>
            <a:ext cx="1078071" cy="5144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RS</a:t>
            </a:r>
          </a:p>
        </p:txBody>
      </p:sp>
      <p:sp>
        <p:nvSpPr>
          <p:cNvPr id="185" name="Rectangle 184"/>
          <p:cNvSpPr/>
          <p:nvPr/>
        </p:nvSpPr>
        <p:spPr bwMode="auto">
          <a:xfrm>
            <a:off x="7188994" y="2014538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7928372" y="2078832"/>
            <a:ext cx="1060847" cy="518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uild="p"/>
      <p:bldP spid="109" grpId="0" animBg="1"/>
      <p:bldP spid="110" grpId="0" animBg="1"/>
      <p:bldP spid="111" grpId="0" animBg="1"/>
      <p:bldP spid="112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44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/>
      <p:bldP spid="160" grpId="0"/>
      <p:bldP spid="161" grpId="0"/>
      <p:bldP spid="163" grpId="0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3" grpId="0" animBg="1"/>
      <p:bldP spid="100" grpId="0" animBg="1"/>
      <p:bldP spid="180" grpId="0" animBg="1"/>
      <p:bldP spid="181" grpId="0" animBg="1"/>
      <p:bldP spid="182" grpId="0" animBg="1"/>
      <p:bldP spid="182" grpId="1" animBg="1"/>
      <p:bldP spid="184" grpId="0" animBg="1"/>
      <p:bldP spid="184" grpId="1" animBg="1"/>
      <p:bldP spid="185" grpId="0" animBg="1"/>
      <p:bldP spid="18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Reads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5453063" y="3736799"/>
            <a:ext cx="5204047" cy="525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                                Compute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60406" y="1872281"/>
            <a:ext cx="1971950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Storage Nodes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681538" y="1743693"/>
            <a:ext cx="6107906" cy="2714007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74757" y="4457701"/>
            <a:ext cx="7008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Cell</a:t>
            </a:r>
          </a:p>
        </p:txBody>
      </p:sp>
      <p:sp>
        <p:nvSpPr>
          <p:cNvPr id="12288" name="Rectangle 12287"/>
          <p:cNvSpPr/>
          <p:nvPr/>
        </p:nvSpPr>
        <p:spPr bwMode="auto">
          <a:xfrm>
            <a:off x="2688431" y="2098180"/>
            <a:ext cx="707231" cy="20273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291" name="TextBox 12290"/>
          <p:cNvSpPr txBox="1"/>
          <p:nvPr/>
        </p:nvSpPr>
        <p:spPr>
          <a:xfrm>
            <a:off x="2510304" y="1757363"/>
            <a:ext cx="1017138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Router</a:t>
            </a:r>
          </a:p>
        </p:txBody>
      </p:sp>
      <p:cxnSp>
        <p:nvCxnSpPr>
          <p:cNvPr id="12297" name="Straight Arrow Connector 12296"/>
          <p:cNvCxnSpPr>
            <a:endCxn id="3" idx="5"/>
          </p:cNvCxnSpPr>
          <p:nvPr/>
        </p:nvCxnSpPr>
        <p:spPr bwMode="auto">
          <a:xfrm>
            <a:off x="3331369" y="2528888"/>
            <a:ext cx="1650888" cy="661643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1402556" y="3104451"/>
            <a:ext cx="1285875" cy="308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302" name="Rectangle 12301"/>
          <p:cNvSpPr/>
          <p:nvPr/>
        </p:nvSpPr>
        <p:spPr bwMode="auto">
          <a:xfrm>
            <a:off x="4810126" y="1872281"/>
            <a:ext cx="5846984" cy="1769233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305" name="TextBox 12304"/>
          <p:cNvSpPr txBox="1"/>
          <p:nvPr/>
        </p:nvSpPr>
        <p:spPr>
          <a:xfrm>
            <a:off x="4842268" y="2041933"/>
            <a:ext cx="76104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Index</a:t>
            </a:r>
          </a:p>
        </p:txBody>
      </p:sp>
      <p:sp>
        <p:nvSpPr>
          <p:cNvPr id="12308" name="TextBox 12307"/>
          <p:cNvSpPr txBox="1"/>
          <p:nvPr/>
        </p:nvSpPr>
        <p:spPr>
          <a:xfrm>
            <a:off x="1659732" y="2400301"/>
            <a:ext cx="103816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19" dirty="0"/>
              <a:t>   </a:t>
            </a:r>
            <a:r>
              <a:rPr lang="en-US" sz="2025" dirty="0"/>
              <a:t>User</a:t>
            </a:r>
          </a:p>
          <a:p>
            <a:r>
              <a:rPr lang="en-US" sz="2025" dirty="0"/>
              <a:t>Request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524251" y="2143126"/>
            <a:ext cx="8972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19" dirty="0"/>
              <a:t>  </a:t>
            </a:r>
            <a:r>
              <a:rPr lang="en-US" sz="1688" dirty="0"/>
              <a:t> </a:t>
            </a:r>
            <a:r>
              <a:rPr lang="en-US" sz="2025" dirty="0"/>
              <a:t>Index</a:t>
            </a:r>
          </a:p>
          <a:p>
            <a:r>
              <a:rPr lang="en-US" sz="2025" dirty="0"/>
              <a:t>   Read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588854" y="3171826"/>
            <a:ext cx="77121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dirty="0"/>
              <a:t>Data</a:t>
            </a:r>
          </a:p>
          <a:p>
            <a:r>
              <a:rPr lang="en-US" sz="2025" dirty="0"/>
              <a:t>Read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1273969" y="5570971"/>
            <a:ext cx="9633347" cy="62266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2-phase: Index read returns the exact physical location of the BLOB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645944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53175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060406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767637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474869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182100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889331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684520" y="3017741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391751" y="3017741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098983" y="3017741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806214" y="3017741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513445" y="3017741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089689" y="3022083"/>
            <a:ext cx="618573" cy="3700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9796921" y="3058981"/>
            <a:ext cx="618573" cy="3700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9220676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9927908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7098983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806214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513445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553533" y="2472494"/>
            <a:ext cx="618573" cy="370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260764" y="2509393"/>
            <a:ext cx="618573" cy="370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9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11</a:t>
            </a:r>
          </a:p>
        </p:txBody>
      </p:sp>
      <p:sp>
        <p:nvSpPr>
          <p:cNvPr id="3" name="Parallelogram 2"/>
          <p:cNvSpPr/>
          <p:nvPr/>
        </p:nvSpPr>
        <p:spPr bwMode="auto">
          <a:xfrm>
            <a:off x="4938712" y="3016355"/>
            <a:ext cx="642938" cy="348351"/>
          </a:xfrm>
          <a:prstGeom prst="parallelogram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0" name="Parallelogram 49"/>
          <p:cNvSpPr/>
          <p:nvPr/>
        </p:nvSpPr>
        <p:spPr bwMode="auto">
          <a:xfrm>
            <a:off x="4938712" y="2502005"/>
            <a:ext cx="642938" cy="34835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V="1">
            <a:off x="3331369" y="3300413"/>
            <a:ext cx="2700338" cy="67392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325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/>
      <p:bldP spid="88" grpId="0"/>
      <p:bldP spid="90" grpId="0"/>
      <p:bldP spid="3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Reads under cell-local failures</a:t>
            </a:r>
          </a:p>
        </p:txBody>
      </p:sp>
      <p:sp>
        <p:nvSpPr>
          <p:cNvPr id="12288" name="Rectangle 12287"/>
          <p:cNvSpPr/>
          <p:nvPr/>
        </p:nvSpPr>
        <p:spPr bwMode="auto">
          <a:xfrm>
            <a:off x="2688431" y="2098180"/>
            <a:ext cx="707231" cy="20273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291" name="TextBox 12290"/>
          <p:cNvSpPr txBox="1"/>
          <p:nvPr/>
        </p:nvSpPr>
        <p:spPr>
          <a:xfrm>
            <a:off x="2495550" y="1693069"/>
            <a:ext cx="1017138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Router</a:t>
            </a:r>
          </a:p>
        </p:txBody>
      </p:sp>
      <p:cxnSp>
        <p:nvCxnSpPr>
          <p:cNvPr id="12297" name="Straight Arrow Connector 12296"/>
          <p:cNvCxnSpPr>
            <a:endCxn id="54" idx="5"/>
          </p:cNvCxnSpPr>
          <p:nvPr/>
        </p:nvCxnSpPr>
        <p:spPr bwMode="auto">
          <a:xfrm>
            <a:off x="3331369" y="2386631"/>
            <a:ext cx="1586594" cy="830783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3545670" y="2078832"/>
            <a:ext cx="8972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19" dirty="0"/>
              <a:t>  </a:t>
            </a:r>
            <a:r>
              <a:rPr lang="en-US" sz="1688" dirty="0"/>
              <a:t> </a:t>
            </a:r>
            <a:r>
              <a:rPr lang="en-US" sz="2025" dirty="0"/>
              <a:t>Index</a:t>
            </a:r>
          </a:p>
          <a:p>
            <a:r>
              <a:rPr lang="en-US" sz="2025" dirty="0"/>
              <a:t>   Read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395663" y="4007644"/>
            <a:ext cx="2057400" cy="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3588544" y="4007644"/>
            <a:ext cx="98571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Decode</a:t>
            </a:r>
          </a:p>
          <a:p>
            <a:r>
              <a:rPr lang="en-US" sz="2025" dirty="0"/>
              <a:t>   Read</a:t>
            </a:r>
          </a:p>
        </p:txBody>
      </p:sp>
      <p:sp>
        <p:nvSpPr>
          <p:cNvPr id="61" name="Content Placeholder 1"/>
          <p:cNvSpPr>
            <a:spLocks noGrp="1"/>
          </p:cNvSpPr>
          <p:nvPr>
            <p:ph idx="1"/>
          </p:nvPr>
        </p:nvSpPr>
        <p:spPr>
          <a:xfrm>
            <a:off x="1273969" y="5603117"/>
            <a:ext cx="9515475" cy="590514"/>
          </a:xfrm>
        </p:spPr>
        <p:txBody>
          <a:bodyPr/>
          <a:lstStyle/>
          <a:p>
            <a:r>
              <a:rPr lang="en-US" dirty="0"/>
              <a:t>Cell-Local failures (disks/hosts/racks) handled locally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5409374" y="3868340"/>
            <a:ext cx="5204047" cy="525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                    Compute (Decoders)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16718" y="1872281"/>
            <a:ext cx="1971950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Storage Nodes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637849" y="1743693"/>
            <a:ext cx="6107906" cy="2714007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706297" y="1872281"/>
            <a:ext cx="5907124" cy="1769233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25226" y="2041933"/>
            <a:ext cx="820353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Index 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5602255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309486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016718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723949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431180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9138411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9845643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640831" y="3046796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348063" y="3046796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055294" y="3046796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762525" y="3046796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469756" y="3046796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046001" y="3051138"/>
            <a:ext cx="618573" cy="3700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753232" y="3088037"/>
            <a:ext cx="618573" cy="3700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9176988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9884219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7055294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762525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469756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5509845" y="2472494"/>
            <a:ext cx="618573" cy="370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217076" y="2509393"/>
            <a:ext cx="618573" cy="370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" name="Multiply 1"/>
          <p:cNvSpPr/>
          <p:nvPr/>
        </p:nvSpPr>
        <p:spPr bwMode="auto">
          <a:xfrm>
            <a:off x="5645944" y="2095455"/>
            <a:ext cx="582798" cy="159072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 bwMode="auto">
          <a:xfrm>
            <a:off x="1558842" y="3043238"/>
            <a:ext cx="1129590" cy="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1659732" y="2400301"/>
            <a:ext cx="103816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19" dirty="0"/>
              <a:t>   </a:t>
            </a:r>
            <a:r>
              <a:rPr lang="en-US" sz="2025" dirty="0"/>
              <a:t>User</a:t>
            </a:r>
          </a:p>
          <a:p>
            <a:r>
              <a:rPr lang="en-US" sz="2025" dirty="0"/>
              <a:t>Request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574757" y="4457701"/>
            <a:ext cx="7008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Cell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8055086" y="3171825"/>
            <a:ext cx="1319895" cy="76080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546056" y="3171825"/>
            <a:ext cx="1509030" cy="76080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7317581" y="3171825"/>
            <a:ext cx="737505" cy="76080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8055086" y="3171825"/>
            <a:ext cx="741251" cy="76080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flipH="1">
            <a:off x="8089106" y="3300413"/>
            <a:ext cx="2057400" cy="567928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2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12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459957" y="2983053"/>
            <a:ext cx="77121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dirty="0"/>
              <a:t> Data</a:t>
            </a:r>
          </a:p>
          <a:p>
            <a:r>
              <a:rPr lang="en-US" sz="2025" dirty="0"/>
              <a:t>Read</a:t>
            </a:r>
          </a:p>
        </p:txBody>
      </p:sp>
      <p:sp>
        <p:nvSpPr>
          <p:cNvPr id="54" name="Parallelogram 53"/>
          <p:cNvSpPr/>
          <p:nvPr/>
        </p:nvSpPr>
        <p:spPr bwMode="auto">
          <a:xfrm>
            <a:off x="4874419" y="3043238"/>
            <a:ext cx="642938" cy="348351"/>
          </a:xfrm>
          <a:prstGeom prst="parallelogram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5" name="Parallelogram 54"/>
          <p:cNvSpPr/>
          <p:nvPr/>
        </p:nvSpPr>
        <p:spPr bwMode="auto">
          <a:xfrm>
            <a:off x="4810125" y="2502005"/>
            <a:ext cx="642938" cy="34835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V="1">
            <a:off x="3331369" y="3300414"/>
            <a:ext cx="2571750" cy="3411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0" name="Multiply 109"/>
          <p:cNvSpPr/>
          <p:nvPr/>
        </p:nvSpPr>
        <p:spPr bwMode="auto">
          <a:xfrm>
            <a:off x="3588544" y="2593181"/>
            <a:ext cx="582798" cy="159072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9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1" grpId="0" build="p"/>
      <p:bldP spid="2" grpId="0" animBg="1"/>
      <p:bldP spid="1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Reads under datacenter failures (2.8X)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0069" y="5872163"/>
            <a:ext cx="328487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2 * 1.4X = 2.8X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579825" y="2721769"/>
            <a:ext cx="5204047" cy="3586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                    Compute (Decoders)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845719" y="1500188"/>
            <a:ext cx="6070488" cy="166082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74531" y="3171825"/>
            <a:ext cx="2186048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Cell in Datacenter1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431256" y="1500188"/>
            <a:ext cx="707231" cy="13846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1402556" y="2592268"/>
            <a:ext cx="1050119" cy="914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3936888" y="1618059"/>
            <a:ext cx="5846984" cy="99953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02557" y="1885951"/>
            <a:ext cx="103816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   User</a:t>
            </a:r>
          </a:p>
          <a:p>
            <a:r>
              <a:rPr lang="en-US" sz="2025" dirty="0"/>
              <a:t>Request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772707" y="1791212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479938" y="1797191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187169" y="1797191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894400" y="1797191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601632" y="1797191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308863" y="1797191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016094" y="1797191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837000" y="2159093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544231" y="2159093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251463" y="2159093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958694" y="2159093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7665925" y="2159093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244569" y="2164286"/>
            <a:ext cx="562339" cy="33638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951800" y="2201184"/>
            <a:ext cx="562339" cy="33638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373156" y="1747833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080388" y="1747833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251463" y="1747833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958694" y="1747833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665925" y="1747833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708413" y="1753026"/>
            <a:ext cx="562339" cy="3363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415644" y="1789925"/>
            <a:ext cx="562339" cy="3363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3103784" y="1872222"/>
            <a:ext cx="806229" cy="14642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3074194" y="2192777"/>
            <a:ext cx="806229" cy="14642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3074194" y="2514246"/>
            <a:ext cx="806229" cy="14642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7" name="Rounded Rectangle 76"/>
          <p:cNvSpPr/>
          <p:nvPr/>
        </p:nvSpPr>
        <p:spPr bwMode="auto">
          <a:xfrm>
            <a:off x="4633550" y="4907757"/>
            <a:ext cx="5204047" cy="3586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                     Compute (Decoders)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3845719" y="3692667"/>
            <a:ext cx="6124212" cy="1637751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710237" y="5357813"/>
            <a:ext cx="2963568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dirty="0"/>
              <a:t>Mirror Cell</a:t>
            </a:r>
            <a:r>
              <a:rPr lang="en-US" sz="2025" dirty="0"/>
              <a:t> in Datacenter2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2366963" y="3686175"/>
            <a:ext cx="707231" cy="13846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926319" y="3840259"/>
            <a:ext cx="5911278" cy="94415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4826432" y="3977199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5533663" y="3983179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240894" y="3983179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948125" y="3983179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7655357" y="3983179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8362588" y="3983179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9069819" y="3983179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4890725" y="4356482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5597956" y="4356482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305188" y="4356482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7012419" y="4356482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719650" y="4356482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8298294" y="4361675"/>
            <a:ext cx="562339" cy="33638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9005525" y="4398573"/>
            <a:ext cx="562339" cy="33638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8426881" y="3945222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9134113" y="3945222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305188" y="3945222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7012419" y="3945222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7719650" y="3945222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4762138" y="3950415"/>
            <a:ext cx="562339" cy="3363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469369" y="3987314"/>
            <a:ext cx="562339" cy="3363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 bwMode="auto">
          <a:xfrm>
            <a:off x="3039490" y="4058210"/>
            <a:ext cx="806229" cy="14642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3009900" y="4378766"/>
            <a:ext cx="856424" cy="2369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>
            <a:off x="3009900" y="4700233"/>
            <a:ext cx="856424" cy="324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4" name="Multiply 113"/>
          <p:cNvSpPr/>
          <p:nvPr/>
        </p:nvSpPr>
        <p:spPr bwMode="auto">
          <a:xfrm>
            <a:off x="3198628" y="1371600"/>
            <a:ext cx="582798" cy="159072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16" name="Straight Arrow Connector 115"/>
          <p:cNvCxnSpPr/>
          <p:nvPr/>
        </p:nvCxnSpPr>
        <p:spPr bwMode="auto">
          <a:xfrm flipV="1">
            <a:off x="2755361" y="2811980"/>
            <a:ext cx="29511" cy="84427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1580206" y="3216771"/>
            <a:ext cx="1236813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363" dirty="0" err="1"/>
              <a:t>Proxying</a:t>
            </a:r>
            <a:endParaRPr lang="en-US" sz="2363" dirty="0"/>
          </a:p>
        </p:txBody>
      </p:sp>
      <p:sp>
        <p:nvSpPr>
          <p:cNvPr id="78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13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302669" y="1371601"/>
            <a:ext cx="1017138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Router</a:t>
            </a:r>
          </a:p>
        </p:txBody>
      </p:sp>
      <p:sp>
        <p:nvSpPr>
          <p:cNvPr id="83" name="Parallelogram 82"/>
          <p:cNvSpPr/>
          <p:nvPr/>
        </p:nvSpPr>
        <p:spPr bwMode="auto">
          <a:xfrm>
            <a:off x="4001181" y="2170966"/>
            <a:ext cx="642938" cy="348351"/>
          </a:xfrm>
          <a:prstGeom prst="parallelogram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9" name="Parallelogram 88"/>
          <p:cNvSpPr/>
          <p:nvPr/>
        </p:nvSpPr>
        <p:spPr bwMode="auto">
          <a:xfrm>
            <a:off x="4001181" y="1757363"/>
            <a:ext cx="642938" cy="34835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5" name="Parallelogram 114"/>
          <p:cNvSpPr/>
          <p:nvPr/>
        </p:nvSpPr>
        <p:spPr bwMode="auto">
          <a:xfrm>
            <a:off x="4054906" y="4339129"/>
            <a:ext cx="642938" cy="348351"/>
          </a:xfrm>
          <a:prstGeom prst="parallelogram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8" name="Parallelogram 117"/>
          <p:cNvSpPr/>
          <p:nvPr/>
        </p:nvSpPr>
        <p:spPr bwMode="auto">
          <a:xfrm>
            <a:off x="4054906" y="3953367"/>
            <a:ext cx="642938" cy="34835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7" grpId="0" animBg="1"/>
      <p:bldP spid="79" grpId="0" animBg="1"/>
      <p:bldP spid="80" grpId="0"/>
      <p:bldP spid="81" grpId="0" animBg="1"/>
      <p:bldP spid="84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4" grpId="0" animBg="1"/>
      <p:bldP spid="117" grpId="0"/>
      <p:bldP spid="115" grpId="0" animBg="1"/>
      <p:bldP spid="1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datacenter XOR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449103" y="1307306"/>
            <a:ext cx="6622256" cy="160060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577691" y="1425178"/>
            <a:ext cx="6365081" cy="1373729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9316" y="3700218"/>
            <a:ext cx="565785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66547" y="3700218"/>
            <a:ext cx="565785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573779" y="3700218"/>
            <a:ext cx="565785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281010" y="3700218"/>
            <a:ext cx="565785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988241" y="3700218"/>
            <a:ext cx="565785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548181" y="3701843"/>
            <a:ext cx="618573" cy="3058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143129" y="3678790"/>
            <a:ext cx="618573" cy="3058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159316" y="1601577"/>
            <a:ext cx="565785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866547" y="1601577"/>
            <a:ext cx="565785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94384" y="1601577"/>
            <a:ext cx="565785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01615" y="1601577"/>
            <a:ext cx="565785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008846" y="1601577"/>
            <a:ext cx="565785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7564485" y="1607544"/>
            <a:ext cx="618573" cy="305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143129" y="1644443"/>
            <a:ext cx="618573" cy="305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071359" y="1885951"/>
            <a:ext cx="148553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Cell in</a:t>
            </a:r>
          </a:p>
          <a:p>
            <a:r>
              <a:rPr lang="en-US" sz="2025" dirty="0"/>
              <a:t>Datacenter1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449104" y="3087180"/>
            <a:ext cx="6622255" cy="146747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577691" y="3156476"/>
            <a:ext cx="6365080" cy="1316968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071359" y="3493294"/>
            <a:ext cx="148553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Cell in</a:t>
            </a:r>
          </a:p>
          <a:p>
            <a:r>
              <a:rPr lang="en-US" sz="2025" dirty="0"/>
              <a:t>Datacenter2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2431257" y="4779169"/>
            <a:ext cx="6622255" cy="1525047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2577691" y="4828973"/>
            <a:ext cx="6365080" cy="1364658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9071359" y="5100638"/>
            <a:ext cx="148553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Cell in</a:t>
            </a:r>
          </a:p>
          <a:p>
            <a:r>
              <a:rPr lang="en-US" sz="2025" dirty="0"/>
              <a:t>Datacenter3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6982185" y="5803527"/>
            <a:ext cx="288949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4159316" y="3337509"/>
            <a:ext cx="565785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4866547" y="3337509"/>
            <a:ext cx="565785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5594384" y="3337509"/>
            <a:ext cx="565785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6301615" y="3337509"/>
            <a:ext cx="565785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7008846" y="3337509"/>
            <a:ext cx="565785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7564485" y="3343475"/>
            <a:ext cx="618573" cy="30580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4" name="Rectangle 203"/>
          <p:cNvSpPr/>
          <p:nvPr/>
        </p:nvSpPr>
        <p:spPr bwMode="auto">
          <a:xfrm>
            <a:off x="8143129" y="3380374"/>
            <a:ext cx="618573" cy="30580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4159316" y="5417764"/>
            <a:ext cx="565785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4866547" y="5417764"/>
            <a:ext cx="565785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7" name="Rectangle 206"/>
          <p:cNvSpPr/>
          <p:nvPr/>
        </p:nvSpPr>
        <p:spPr bwMode="auto">
          <a:xfrm>
            <a:off x="5594384" y="5417764"/>
            <a:ext cx="565785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8" name="Rectangle 207"/>
          <p:cNvSpPr/>
          <p:nvPr/>
        </p:nvSpPr>
        <p:spPr bwMode="auto">
          <a:xfrm>
            <a:off x="6301615" y="5417764"/>
            <a:ext cx="565785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7008846" y="5417764"/>
            <a:ext cx="565785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10" name="Rectangle 209"/>
          <p:cNvSpPr/>
          <p:nvPr/>
        </p:nvSpPr>
        <p:spPr bwMode="auto">
          <a:xfrm>
            <a:off x="7564485" y="5363779"/>
            <a:ext cx="618573" cy="3058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8143129" y="5400678"/>
            <a:ext cx="618573" cy="3058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1" name="Rectangle 270"/>
          <p:cNvSpPr/>
          <p:nvPr/>
        </p:nvSpPr>
        <p:spPr bwMode="auto">
          <a:xfrm>
            <a:off x="7252494" y="5803527"/>
            <a:ext cx="288949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3" name="Rectangle 272"/>
          <p:cNvSpPr/>
          <p:nvPr/>
        </p:nvSpPr>
        <p:spPr bwMode="auto">
          <a:xfrm>
            <a:off x="7577560" y="5706403"/>
            <a:ext cx="330950" cy="305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7791046" y="5850734"/>
            <a:ext cx="330950" cy="3058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4153260" y="5803527"/>
            <a:ext cx="288949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4423569" y="5803527"/>
            <a:ext cx="288949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4860491" y="5803527"/>
            <a:ext cx="288949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2" name="Rectangle 281"/>
          <p:cNvSpPr/>
          <p:nvPr/>
        </p:nvSpPr>
        <p:spPr bwMode="auto">
          <a:xfrm>
            <a:off x="5130800" y="5803527"/>
            <a:ext cx="288949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3" name="Rectangle 282"/>
          <p:cNvSpPr/>
          <p:nvPr/>
        </p:nvSpPr>
        <p:spPr bwMode="auto">
          <a:xfrm>
            <a:off x="5567722" y="5803527"/>
            <a:ext cx="288949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4" name="Rectangle 283"/>
          <p:cNvSpPr/>
          <p:nvPr/>
        </p:nvSpPr>
        <p:spPr bwMode="auto">
          <a:xfrm>
            <a:off x="5838031" y="5803527"/>
            <a:ext cx="288949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5" name="Rectangle 284"/>
          <p:cNvSpPr/>
          <p:nvPr/>
        </p:nvSpPr>
        <p:spPr bwMode="auto">
          <a:xfrm>
            <a:off x="6274953" y="5803527"/>
            <a:ext cx="288949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6" name="Rectangle 285"/>
          <p:cNvSpPr/>
          <p:nvPr/>
        </p:nvSpPr>
        <p:spPr bwMode="auto">
          <a:xfrm>
            <a:off x="6545262" y="5803527"/>
            <a:ext cx="288949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7" name="Rectangle 286"/>
          <p:cNvSpPr/>
          <p:nvPr/>
        </p:nvSpPr>
        <p:spPr bwMode="auto">
          <a:xfrm>
            <a:off x="8156203" y="5706403"/>
            <a:ext cx="330950" cy="305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8" name="Rectangle 287"/>
          <p:cNvSpPr/>
          <p:nvPr/>
        </p:nvSpPr>
        <p:spPr bwMode="auto">
          <a:xfrm>
            <a:off x="8369690" y="5850734"/>
            <a:ext cx="330950" cy="3058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9" name="Rectangle 288"/>
          <p:cNvSpPr/>
          <p:nvPr/>
        </p:nvSpPr>
        <p:spPr bwMode="auto">
          <a:xfrm>
            <a:off x="4159316" y="1987340"/>
            <a:ext cx="565785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4882852" y="1987340"/>
            <a:ext cx="565785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5610689" y="1987340"/>
            <a:ext cx="565785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2" name="Rectangle 291"/>
          <p:cNvSpPr/>
          <p:nvPr/>
        </p:nvSpPr>
        <p:spPr bwMode="auto">
          <a:xfrm>
            <a:off x="6317920" y="1987340"/>
            <a:ext cx="565785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3" name="Rectangle 292"/>
          <p:cNvSpPr/>
          <p:nvPr/>
        </p:nvSpPr>
        <p:spPr bwMode="auto">
          <a:xfrm>
            <a:off x="7025151" y="1982998"/>
            <a:ext cx="565785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4" name="Rectangle 293"/>
          <p:cNvSpPr/>
          <p:nvPr/>
        </p:nvSpPr>
        <p:spPr bwMode="auto">
          <a:xfrm>
            <a:off x="7580790" y="2014462"/>
            <a:ext cx="618573" cy="305801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8143129" y="2030206"/>
            <a:ext cx="618573" cy="305801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7000824" y="4067595"/>
            <a:ext cx="288949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7271133" y="4067595"/>
            <a:ext cx="288949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8" name="Rectangle 297"/>
          <p:cNvSpPr/>
          <p:nvPr/>
        </p:nvSpPr>
        <p:spPr bwMode="auto">
          <a:xfrm>
            <a:off x="7596199" y="3970472"/>
            <a:ext cx="330950" cy="3058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9" name="Rectangle 298"/>
          <p:cNvSpPr/>
          <p:nvPr/>
        </p:nvSpPr>
        <p:spPr bwMode="auto">
          <a:xfrm>
            <a:off x="7809685" y="4114803"/>
            <a:ext cx="330950" cy="305801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4171899" y="4067595"/>
            <a:ext cx="288949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4442208" y="4067595"/>
            <a:ext cx="288949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4879130" y="4067595"/>
            <a:ext cx="288949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5149439" y="4067595"/>
            <a:ext cx="288949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4" name="Rectangle 303"/>
          <p:cNvSpPr/>
          <p:nvPr/>
        </p:nvSpPr>
        <p:spPr bwMode="auto">
          <a:xfrm>
            <a:off x="5586361" y="4067595"/>
            <a:ext cx="288949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5" name="Rectangle 304"/>
          <p:cNvSpPr/>
          <p:nvPr/>
        </p:nvSpPr>
        <p:spPr bwMode="auto">
          <a:xfrm>
            <a:off x="5856670" y="4067595"/>
            <a:ext cx="288949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6293593" y="4067595"/>
            <a:ext cx="288949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563902" y="4067595"/>
            <a:ext cx="288949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8174843" y="3970472"/>
            <a:ext cx="330950" cy="3058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8388329" y="4114803"/>
            <a:ext cx="330950" cy="305801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063340" y="2978944"/>
            <a:ext cx="8422481" cy="0"/>
          </a:xfrm>
          <a:prstGeom prst="line">
            <a:avLst/>
          </a:prstGeom>
          <a:solidFill>
            <a:srgbClr val="F0C423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/>
          <p:nvPr/>
        </p:nvCxnSpPr>
        <p:spPr bwMode="auto">
          <a:xfrm>
            <a:off x="1999046" y="4650581"/>
            <a:ext cx="8422481" cy="0"/>
          </a:xfrm>
          <a:prstGeom prst="line">
            <a:avLst/>
          </a:prstGeom>
          <a:solidFill>
            <a:srgbClr val="F0C423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1" name="Rectangle 310"/>
          <p:cNvSpPr/>
          <p:nvPr/>
        </p:nvSpPr>
        <p:spPr bwMode="auto">
          <a:xfrm>
            <a:off x="4159316" y="5036344"/>
            <a:ext cx="565785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4866547" y="5036344"/>
            <a:ext cx="565785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5594384" y="5036344"/>
            <a:ext cx="565785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6301615" y="5036344"/>
            <a:ext cx="565785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7008846" y="5036344"/>
            <a:ext cx="565785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7564485" y="5046652"/>
            <a:ext cx="618573" cy="305801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8143129" y="5083551"/>
            <a:ext cx="618573" cy="305801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6996112" y="2335773"/>
            <a:ext cx="288949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7266421" y="2335773"/>
            <a:ext cx="288949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7641853" y="2298835"/>
            <a:ext cx="330950" cy="305801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1" name="Rectangle 320"/>
          <p:cNvSpPr/>
          <p:nvPr/>
        </p:nvSpPr>
        <p:spPr bwMode="auto">
          <a:xfrm>
            <a:off x="7855340" y="2443166"/>
            <a:ext cx="330950" cy="30580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2" name="Rectangle 321"/>
          <p:cNvSpPr/>
          <p:nvPr/>
        </p:nvSpPr>
        <p:spPr bwMode="auto">
          <a:xfrm>
            <a:off x="4167187" y="2335773"/>
            <a:ext cx="288949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3" name="Rectangle 322"/>
          <p:cNvSpPr/>
          <p:nvPr/>
        </p:nvSpPr>
        <p:spPr bwMode="auto">
          <a:xfrm>
            <a:off x="4437496" y="2335773"/>
            <a:ext cx="288949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4" name="Rectangle 323"/>
          <p:cNvSpPr/>
          <p:nvPr/>
        </p:nvSpPr>
        <p:spPr bwMode="auto">
          <a:xfrm>
            <a:off x="4874419" y="2335773"/>
            <a:ext cx="288949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5" name="Rectangle 324"/>
          <p:cNvSpPr/>
          <p:nvPr/>
        </p:nvSpPr>
        <p:spPr bwMode="auto">
          <a:xfrm>
            <a:off x="5144728" y="2335773"/>
            <a:ext cx="288949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6" name="Rectangle 325"/>
          <p:cNvSpPr/>
          <p:nvPr/>
        </p:nvSpPr>
        <p:spPr bwMode="auto">
          <a:xfrm>
            <a:off x="5581650" y="2335773"/>
            <a:ext cx="288949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7" name="Rectangle 326"/>
          <p:cNvSpPr/>
          <p:nvPr/>
        </p:nvSpPr>
        <p:spPr bwMode="auto">
          <a:xfrm>
            <a:off x="5851959" y="2335773"/>
            <a:ext cx="288949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8" name="Rectangle 327"/>
          <p:cNvSpPr/>
          <p:nvPr/>
        </p:nvSpPr>
        <p:spPr bwMode="auto">
          <a:xfrm>
            <a:off x="6288881" y="2335773"/>
            <a:ext cx="288949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9" name="Rectangle 328"/>
          <p:cNvSpPr/>
          <p:nvPr/>
        </p:nvSpPr>
        <p:spPr bwMode="auto">
          <a:xfrm>
            <a:off x="6559190" y="2335773"/>
            <a:ext cx="288949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30" name="Rectangle 329"/>
          <p:cNvSpPr/>
          <p:nvPr/>
        </p:nvSpPr>
        <p:spPr bwMode="auto">
          <a:xfrm>
            <a:off x="8220497" y="2298835"/>
            <a:ext cx="330950" cy="305801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31" name="Rectangle 330"/>
          <p:cNvSpPr/>
          <p:nvPr/>
        </p:nvSpPr>
        <p:spPr bwMode="auto">
          <a:xfrm>
            <a:off x="8433984" y="2443166"/>
            <a:ext cx="330950" cy="30580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191927" y="1321034"/>
            <a:ext cx="0" cy="952302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32" name="Straight Arrow Connector 331"/>
          <p:cNvCxnSpPr/>
          <p:nvPr/>
        </p:nvCxnSpPr>
        <p:spPr bwMode="auto">
          <a:xfrm>
            <a:off x="2191927" y="2225220"/>
            <a:ext cx="0" cy="6566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33" name="TextBox 332"/>
          <p:cNvSpPr txBox="1"/>
          <p:nvPr/>
        </p:nvSpPr>
        <p:spPr>
          <a:xfrm>
            <a:off x="1332799" y="2207419"/>
            <a:ext cx="857927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38" dirty="0"/>
              <a:t>33%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1356109" y="1435894"/>
            <a:ext cx="857927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38" dirty="0"/>
              <a:t>67%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3211" y="522340"/>
            <a:ext cx="37737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dirty="0"/>
              <a:t>(1.5 * 1.4 = 2.1X)</a:t>
            </a:r>
          </a:p>
        </p:txBody>
      </p:sp>
      <p:sp>
        <p:nvSpPr>
          <p:cNvPr id="116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14</a:t>
            </a:r>
          </a:p>
        </p:txBody>
      </p:sp>
      <p:sp>
        <p:nvSpPr>
          <p:cNvPr id="122" name="Parallelogram 121"/>
          <p:cNvSpPr/>
          <p:nvPr/>
        </p:nvSpPr>
        <p:spPr bwMode="auto">
          <a:xfrm>
            <a:off x="2843500" y="1709953"/>
            <a:ext cx="529622" cy="250550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8" name="Parallelogram 127"/>
          <p:cNvSpPr/>
          <p:nvPr/>
        </p:nvSpPr>
        <p:spPr bwMode="auto">
          <a:xfrm>
            <a:off x="2752725" y="3750469"/>
            <a:ext cx="531353" cy="269265"/>
          </a:xfrm>
          <a:prstGeom prst="parallelogram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9" name="Parallelogram 128"/>
          <p:cNvSpPr/>
          <p:nvPr/>
        </p:nvSpPr>
        <p:spPr bwMode="auto">
          <a:xfrm>
            <a:off x="2770571" y="2014539"/>
            <a:ext cx="522784" cy="250433"/>
          </a:xfrm>
          <a:prstGeom prst="parallelogram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0" name="Parallelogram 129"/>
          <p:cNvSpPr/>
          <p:nvPr/>
        </p:nvSpPr>
        <p:spPr bwMode="auto">
          <a:xfrm>
            <a:off x="2799173" y="3431776"/>
            <a:ext cx="531353" cy="26926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1" name="Parallelogram 130"/>
          <p:cNvSpPr/>
          <p:nvPr/>
        </p:nvSpPr>
        <p:spPr bwMode="auto">
          <a:xfrm>
            <a:off x="2799173" y="5163366"/>
            <a:ext cx="531353" cy="269265"/>
          </a:xfrm>
          <a:prstGeom prst="parallelogram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2" name="Parallelogram 131"/>
          <p:cNvSpPr/>
          <p:nvPr/>
        </p:nvSpPr>
        <p:spPr bwMode="auto">
          <a:xfrm>
            <a:off x="2752725" y="5486400"/>
            <a:ext cx="531353" cy="269265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3" name="Parallelogram 132"/>
          <p:cNvSpPr/>
          <p:nvPr/>
        </p:nvSpPr>
        <p:spPr bwMode="auto">
          <a:xfrm>
            <a:off x="2688431" y="2336007"/>
            <a:ext cx="534956" cy="265870"/>
          </a:xfrm>
          <a:prstGeom prst="parallelogram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1" name="Parallelogram 140"/>
          <p:cNvSpPr/>
          <p:nvPr/>
        </p:nvSpPr>
        <p:spPr bwMode="auto">
          <a:xfrm>
            <a:off x="3182175" y="2340349"/>
            <a:ext cx="534956" cy="265870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2" name="Parallelogram 141"/>
          <p:cNvSpPr/>
          <p:nvPr/>
        </p:nvSpPr>
        <p:spPr bwMode="auto">
          <a:xfrm>
            <a:off x="2688431" y="4071938"/>
            <a:ext cx="534956" cy="26587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3" name="Parallelogram 142"/>
          <p:cNvSpPr/>
          <p:nvPr/>
        </p:nvSpPr>
        <p:spPr bwMode="auto">
          <a:xfrm>
            <a:off x="3182175" y="4076280"/>
            <a:ext cx="534956" cy="265870"/>
          </a:xfrm>
          <a:prstGeom prst="parallelogram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4" name="Parallelogram 143"/>
          <p:cNvSpPr/>
          <p:nvPr/>
        </p:nvSpPr>
        <p:spPr bwMode="auto">
          <a:xfrm>
            <a:off x="2706277" y="5807869"/>
            <a:ext cx="534956" cy="265870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5" name="Parallelogram 144"/>
          <p:cNvSpPr/>
          <p:nvPr/>
        </p:nvSpPr>
        <p:spPr bwMode="auto">
          <a:xfrm>
            <a:off x="3200021" y="5812211"/>
            <a:ext cx="534956" cy="265870"/>
          </a:xfrm>
          <a:prstGeom prst="parallelogram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8420" y="1430093"/>
            <a:ext cx="76104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Index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2706278" y="3138630"/>
            <a:ext cx="76104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Index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2738420" y="4837662"/>
            <a:ext cx="76104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Index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52500" y="5357812"/>
            <a:ext cx="2886863" cy="847348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Cross –DC</a:t>
            </a:r>
          </a:p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index copy</a:t>
            </a:r>
          </a:p>
        </p:txBody>
      </p:sp>
    </p:spTree>
    <p:extLst>
      <p:ext uri="{BB962C8B-B14F-4D97-AF65-F5344CB8AC3E}">
        <p14:creationId xmlns:p14="http://schemas.microsoft.com/office/powerpoint/2010/main" val="21047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7" grpId="0" animBg="1"/>
      <p:bldP spid="82" grpId="0" animBg="1"/>
      <p:bldP spid="83" grpId="0" animBg="1"/>
      <p:bldP spid="134" grpId="0"/>
      <p:bldP spid="135" grpId="0" animBg="1"/>
      <p:bldP spid="136" grpId="0" animBg="1"/>
      <p:bldP spid="155" grpId="0"/>
      <p:bldP spid="164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71" grpId="0" animBg="1"/>
      <p:bldP spid="273" grpId="0" animBg="1"/>
      <p:bldP spid="274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3" grpId="0"/>
      <p:bldP spid="334" grpId="0"/>
      <p:bldP spid="14" grpId="0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/>
      <p:bldP spid="147" grpId="0"/>
      <p:bldP spid="5" grpId="0" animBg="1"/>
      <p:bldP spid="5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Reads with datacenter failures (2.1X)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702143" y="1307306"/>
            <a:ext cx="4608545" cy="111749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793001" y="1425178"/>
            <a:ext cx="4405404" cy="90849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912995" y="1885950"/>
            <a:ext cx="565785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555933" y="1885950"/>
            <a:ext cx="565785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198870" y="1885950"/>
            <a:ext cx="565785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841808" y="1885950"/>
            <a:ext cx="565785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84745" y="1885950"/>
            <a:ext cx="565785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7948706" y="1892620"/>
            <a:ext cx="618573" cy="27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446752" y="1929518"/>
            <a:ext cx="618573" cy="27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4702143" y="4972050"/>
            <a:ext cx="4608545" cy="116284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4781191" y="5089922"/>
            <a:ext cx="4417214" cy="916899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7478689" y="5610645"/>
            <a:ext cx="288949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1" name="Rectangle 270"/>
          <p:cNvSpPr/>
          <p:nvPr/>
        </p:nvSpPr>
        <p:spPr bwMode="auto">
          <a:xfrm>
            <a:off x="7748997" y="5610645"/>
            <a:ext cx="288949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3" name="Rectangle 272"/>
          <p:cNvSpPr/>
          <p:nvPr/>
        </p:nvSpPr>
        <p:spPr bwMode="auto">
          <a:xfrm>
            <a:off x="8009770" y="5514225"/>
            <a:ext cx="330950" cy="27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8223256" y="5658556"/>
            <a:ext cx="330950" cy="2780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4861284" y="5610645"/>
            <a:ext cx="288949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5131593" y="5610645"/>
            <a:ext cx="288949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5549876" y="5610645"/>
            <a:ext cx="288949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2" name="Rectangle 281"/>
          <p:cNvSpPr/>
          <p:nvPr/>
        </p:nvSpPr>
        <p:spPr bwMode="auto">
          <a:xfrm>
            <a:off x="5820185" y="5610645"/>
            <a:ext cx="288949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3" name="Rectangle 282"/>
          <p:cNvSpPr/>
          <p:nvPr/>
        </p:nvSpPr>
        <p:spPr bwMode="auto">
          <a:xfrm>
            <a:off x="6192814" y="5610645"/>
            <a:ext cx="288949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4" name="Rectangle 283"/>
          <p:cNvSpPr/>
          <p:nvPr/>
        </p:nvSpPr>
        <p:spPr bwMode="auto">
          <a:xfrm>
            <a:off x="6463122" y="5610645"/>
            <a:ext cx="288949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5" name="Rectangle 284"/>
          <p:cNvSpPr/>
          <p:nvPr/>
        </p:nvSpPr>
        <p:spPr bwMode="auto">
          <a:xfrm>
            <a:off x="6835751" y="5610645"/>
            <a:ext cx="288949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6" name="Rectangle 285"/>
          <p:cNvSpPr/>
          <p:nvPr/>
        </p:nvSpPr>
        <p:spPr bwMode="auto">
          <a:xfrm>
            <a:off x="7106060" y="5610645"/>
            <a:ext cx="288949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7" name="Rectangle 286"/>
          <p:cNvSpPr/>
          <p:nvPr/>
        </p:nvSpPr>
        <p:spPr bwMode="auto">
          <a:xfrm>
            <a:off x="8459826" y="5514225"/>
            <a:ext cx="330950" cy="27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8" name="Rectangle 287"/>
          <p:cNvSpPr/>
          <p:nvPr/>
        </p:nvSpPr>
        <p:spPr bwMode="auto">
          <a:xfrm>
            <a:off x="8673312" y="5658556"/>
            <a:ext cx="330950" cy="2780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701242" y="3144583"/>
            <a:ext cx="4609445" cy="111020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781191" y="3259230"/>
            <a:ext cx="4417214" cy="894486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4912995" y="3736741"/>
            <a:ext cx="565785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5555933" y="3736741"/>
            <a:ext cx="565785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198870" y="3736741"/>
            <a:ext cx="565785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841808" y="3711672"/>
            <a:ext cx="565785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7484745" y="3711672"/>
            <a:ext cx="565785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7948706" y="3743411"/>
            <a:ext cx="618573" cy="2780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446752" y="3780309"/>
            <a:ext cx="618573" cy="2780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395663" y="1757363"/>
            <a:ext cx="707231" cy="642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2431256" y="3493294"/>
            <a:ext cx="707231" cy="642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459956" y="5357812"/>
            <a:ext cx="707231" cy="642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" name="Parallelogram 4"/>
          <p:cNvSpPr/>
          <p:nvPr/>
        </p:nvSpPr>
        <p:spPr bwMode="auto">
          <a:xfrm>
            <a:off x="5669027" y="1500187"/>
            <a:ext cx="1005617" cy="290008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Index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474710" y="1435894"/>
            <a:ext cx="1017138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Router</a:t>
            </a:r>
          </a:p>
        </p:txBody>
      </p:sp>
      <p:cxnSp>
        <p:nvCxnSpPr>
          <p:cNvPr id="147" name="Straight Arrow Connector 146"/>
          <p:cNvCxnSpPr/>
          <p:nvPr/>
        </p:nvCxnSpPr>
        <p:spPr bwMode="auto">
          <a:xfrm>
            <a:off x="1209675" y="3942437"/>
            <a:ext cx="1270645" cy="914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8" name="TextBox 147"/>
          <p:cNvSpPr txBox="1"/>
          <p:nvPr/>
        </p:nvSpPr>
        <p:spPr>
          <a:xfrm>
            <a:off x="1338263" y="3236119"/>
            <a:ext cx="103816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19" dirty="0"/>
              <a:t>   </a:t>
            </a:r>
            <a:r>
              <a:rPr lang="en-US" sz="2025" dirty="0"/>
              <a:t>User</a:t>
            </a:r>
          </a:p>
          <a:p>
            <a:r>
              <a:rPr lang="en-US" sz="2025" dirty="0"/>
              <a:t>Request</a:t>
            </a:r>
          </a:p>
        </p:txBody>
      </p:sp>
      <p:cxnSp>
        <p:nvCxnSpPr>
          <p:cNvPr id="149" name="Straight Arrow Connector 148"/>
          <p:cNvCxnSpPr/>
          <p:nvPr/>
        </p:nvCxnSpPr>
        <p:spPr bwMode="auto">
          <a:xfrm flipV="1">
            <a:off x="3202782" y="3859304"/>
            <a:ext cx="1514115" cy="1007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>
            <a:off x="3090498" y="4007644"/>
            <a:ext cx="2105389" cy="126419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3" name="TextBox 152"/>
          <p:cNvSpPr txBox="1"/>
          <p:nvPr/>
        </p:nvSpPr>
        <p:spPr>
          <a:xfrm>
            <a:off x="3867036" y="4007644"/>
            <a:ext cx="76104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25" dirty="0"/>
              <a:t>Index</a:t>
            </a:r>
          </a:p>
          <a:p>
            <a:pPr algn="ctr"/>
            <a:r>
              <a:rPr lang="en-US" sz="2025" dirty="0"/>
              <a:t>Read</a:t>
            </a:r>
          </a:p>
        </p:txBody>
      </p:sp>
      <p:cxnSp>
        <p:nvCxnSpPr>
          <p:cNvPr id="154" name="Straight Arrow Connector 153"/>
          <p:cNvCxnSpPr>
            <a:endCxn id="131" idx="2"/>
          </p:cNvCxnSpPr>
          <p:nvPr/>
        </p:nvCxnSpPr>
        <p:spPr bwMode="auto">
          <a:xfrm flipV="1">
            <a:off x="3222486" y="2400301"/>
            <a:ext cx="526792" cy="13197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56" name="Straight Arrow Connector 155"/>
          <p:cNvCxnSpPr>
            <a:endCxn id="133" idx="0"/>
          </p:cNvCxnSpPr>
          <p:nvPr/>
        </p:nvCxnSpPr>
        <p:spPr bwMode="auto">
          <a:xfrm>
            <a:off x="3223387" y="3878143"/>
            <a:ext cx="590185" cy="147967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2238375" y="3171826"/>
            <a:ext cx="1017138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Router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331369" y="5936457"/>
            <a:ext cx="1017138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Router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81313" y="2271713"/>
            <a:ext cx="71243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Data</a:t>
            </a:r>
          </a:p>
          <a:p>
            <a:r>
              <a:rPr lang="en-US" sz="2025" dirty="0"/>
              <a:t>Read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982436" y="4718985"/>
            <a:ext cx="71243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Data</a:t>
            </a:r>
          </a:p>
          <a:p>
            <a:r>
              <a:rPr lang="en-US" sz="2025" dirty="0"/>
              <a:t>Read</a:t>
            </a:r>
          </a:p>
        </p:txBody>
      </p:sp>
      <p:cxnSp>
        <p:nvCxnSpPr>
          <p:cNvPr id="168" name="Straight Arrow Connector 167"/>
          <p:cNvCxnSpPr>
            <a:endCxn id="58" idx="1"/>
          </p:cNvCxnSpPr>
          <p:nvPr/>
        </p:nvCxnSpPr>
        <p:spPr bwMode="auto">
          <a:xfrm>
            <a:off x="4038600" y="2014538"/>
            <a:ext cx="874395" cy="3384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70" name="Straight Arrow Connector 169"/>
          <p:cNvCxnSpPr/>
          <p:nvPr/>
        </p:nvCxnSpPr>
        <p:spPr bwMode="auto">
          <a:xfrm>
            <a:off x="4038600" y="5807869"/>
            <a:ext cx="822684" cy="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2881312" y="3493294"/>
            <a:ext cx="900113" cy="5709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XOR</a:t>
            </a:r>
          </a:p>
        </p:txBody>
      </p:sp>
      <p:sp>
        <p:nvSpPr>
          <p:cNvPr id="73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15</a:t>
            </a:r>
          </a:p>
        </p:txBody>
      </p:sp>
      <p:sp>
        <p:nvSpPr>
          <p:cNvPr id="81" name="Parallelogram 80"/>
          <p:cNvSpPr/>
          <p:nvPr/>
        </p:nvSpPr>
        <p:spPr bwMode="auto">
          <a:xfrm>
            <a:off x="5581650" y="3364707"/>
            <a:ext cx="1005617" cy="290008"/>
          </a:xfrm>
          <a:prstGeom prst="parallelogram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Index</a:t>
            </a:r>
          </a:p>
        </p:txBody>
      </p:sp>
      <p:sp>
        <p:nvSpPr>
          <p:cNvPr id="150" name="Multiply 149"/>
          <p:cNvSpPr/>
          <p:nvPr/>
        </p:nvSpPr>
        <p:spPr bwMode="auto">
          <a:xfrm>
            <a:off x="3652838" y="3043238"/>
            <a:ext cx="6679988" cy="1327058"/>
          </a:xfrm>
          <a:prstGeom prst="mathMultiply">
            <a:avLst/>
          </a:prstGeom>
          <a:solidFill>
            <a:srgbClr val="FF0000">
              <a:alpha val="61961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2" name="Parallelogram 81"/>
          <p:cNvSpPr/>
          <p:nvPr/>
        </p:nvSpPr>
        <p:spPr bwMode="auto">
          <a:xfrm>
            <a:off x="6220645" y="5250144"/>
            <a:ext cx="1005617" cy="290008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Index</a:t>
            </a:r>
          </a:p>
        </p:txBody>
      </p:sp>
      <p:sp>
        <p:nvSpPr>
          <p:cNvPr id="83" name="Parallelogram 82"/>
          <p:cNvSpPr/>
          <p:nvPr/>
        </p:nvSpPr>
        <p:spPr bwMode="auto">
          <a:xfrm>
            <a:off x="5067300" y="5260686"/>
            <a:ext cx="1005617" cy="290008"/>
          </a:xfrm>
          <a:prstGeom prst="parallelogram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8697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53" grpId="0"/>
      <p:bldP spid="153" grpId="1"/>
      <p:bldP spid="24" grpId="0"/>
      <p:bldP spid="166" grpId="0"/>
      <p:bldP spid="30" grpId="0" animBg="1"/>
      <p:bldP spid="15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Haystack   v/s   f4 2.8   v/s   f4 2.1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1081088" y="1307307"/>
          <a:ext cx="9901237" cy="46522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4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Haystack with 3 copies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f4 2.8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f4 2.1 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836">
                <a:tc>
                  <a:txBody>
                    <a:bodyPr/>
                    <a:lstStyle/>
                    <a:p>
                      <a:r>
                        <a:rPr lang="en-US" sz="2400" dirty="0"/>
                        <a:t>Replication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i="0" dirty="0">
                          <a:solidFill>
                            <a:srgbClr val="FF0000"/>
                          </a:solidFill>
                        </a:rPr>
                        <a:t>3.6X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92D050"/>
                          </a:solidFill>
                        </a:rPr>
                        <a:t>2.8X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2.1X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818">
                <a:tc>
                  <a:txBody>
                    <a:bodyPr/>
                    <a:lstStyle/>
                    <a:p>
                      <a:r>
                        <a:rPr lang="en-US" sz="2400" dirty="0"/>
                        <a:t>Irrecoverable Disk Failures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818">
                <a:tc>
                  <a:txBody>
                    <a:bodyPr/>
                    <a:lstStyle/>
                    <a:p>
                      <a:r>
                        <a:rPr lang="en-US" sz="2400" dirty="0"/>
                        <a:t>Irrecoverable Host Failures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092">
                <a:tc>
                  <a:txBody>
                    <a:bodyPr/>
                    <a:lstStyle/>
                    <a:p>
                      <a:r>
                        <a:rPr lang="en-US" sz="2400" dirty="0"/>
                        <a:t>Irrecoverable Rack failures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2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Irrecoverable Datacenter</a:t>
                      </a:r>
                      <a:r>
                        <a:rPr lang="en-US" sz="2400" baseline="0" dirty="0"/>
                        <a:t> failures</a:t>
                      </a:r>
                      <a:endParaRPr lang="en-US" sz="2400" dirty="0"/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i="0" dirty="0">
                          <a:solidFill>
                            <a:srgbClr val="FF6600"/>
                          </a:solidFill>
                        </a:rPr>
                        <a:t>2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i="0" dirty="0">
                          <a:solidFill>
                            <a:srgbClr val="FF6600"/>
                          </a:solidFill>
                        </a:rPr>
                        <a:t>2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512">
                <a:tc>
                  <a:txBody>
                    <a:bodyPr/>
                    <a:lstStyle/>
                    <a:p>
                      <a:r>
                        <a:rPr lang="en-US" sz="2400" dirty="0"/>
                        <a:t>Load split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3X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i="0" dirty="0">
                          <a:solidFill>
                            <a:srgbClr val="FF6600"/>
                          </a:solidFill>
                        </a:rPr>
                        <a:t>2X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i="0" dirty="0">
                          <a:solidFill>
                            <a:srgbClr val="FF6600"/>
                          </a:solidFill>
                        </a:rPr>
                        <a:t>1X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3608907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3969" y="1360885"/>
            <a:ext cx="9772650" cy="5047059"/>
          </a:xfrm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What and how much data is “warm”?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f4 satisfy throughput and latency requirements?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much space does f4 save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f4 failure resilience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3545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1245" y="2182092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2182092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  <a:r>
              <a:rPr lang="en-US" sz="2800" dirty="0">
                <a:effectLst/>
                <a:latin typeface="LucidaSansUnicode" charset="0"/>
              </a:rPr>
              <a:t>⊕</a:t>
            </a:r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0744" y="2182092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7" name="Multiply 6"/>
          <p:cNvSpPr/>
          <p:nvPr/>
        </p:nvSpPr>
        <p:spPr bwMode="auto">
          <a:xfrm>
            <a:off x="2894283" y="2209801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Erasure Codes, a simple </a:t>
            </a:r>
            <a:r>
              <a:rPr lang="en-US"/>
              <a:t>example w/ </a:t>
            </a:r>
            <a:r>
              <a:rPr lang="en-US" dirty="0"/>
              <a:t>XOR</a:t>
            </a:r>
          </a:p>
        </p:txBody>
      </p:sp>
    </p:spTree>
    <p:extLst>
      <p:ext uri="{BB962C8B-B14F-4D97-AF65-F5344CB8AC3E}">
        <p14:creationId xmlns:p14="http://schemas.microsoft.com/office/powerpoint/2010/main" val="8916169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3969" y="1360885"/>
            <a:ext cx="9772650" cy="5047059"/>
          </a:xfrm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CDN data: 1 day, 0.5% sampling</a:t>
            </a:r>
          </a:p>
          <a:p>
            <a:endParaRPr lang="en-US" dirty="0"/>
          </a:p>
          <a:p>
            <a:r>
              <a:rPr lang="en-US" dirty="0"/>
              <a:t>BLOB store data:  2 week,  0.1% </a:t>
            </a:r>
          </a:p>
          <a:p>
            <a:endParaRPr lang="en-US" dirty="0"/>
          </a:p>
          <a:p>
            <a:r>
              <a:rPr lang="en-US" dirty="0"/>
              <a:t>Random distribution of BLOBs assumed</a:t>
            </a:r>
          </a:p>
          <a:p>
            <a:endParaRPr lang="en-US" dirty="0"/>
          </a:p>
          <a:p>
            <a:r>
              <a:rPr lang="en-US" dirty="0"/>
              <a:t>The worst case rates reported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208496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273969" y="535781"/>
            <a:ext cx="9633347" cy="557213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Hot and warm divide</a:t>
            </a:r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1145381" y="1500187"/>
          <a:ext cx="9451181" cy="495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19</a:t>
            </a:r>
          </a:p>
        </p:txBody>
      </p:sp>
      <p:sp>
        <p:nvSpPr>
          <p:cNvPr id="11" name="Rectangle 10"/>
          <p:cNvSpPr/>
          <p:nvPr/>
        </p:nvSpPr>
        <p:spPr bwMode="auto">
          <a:xfrm rot="5400000" flipV="1">
            <a:off x="5366936" y="3579421"/>
            <a:ext cx="4158467" cy="128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 cap="flat" cmpd="sng" algn="ctr">
            <a:solidFill>
              <a:srgbClr val="B9ED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FF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0503" y="1950244"/>
            <a:ext cx="1627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HOT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17694" y="1950244"/>
            <a:ext cx="20176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C000"/>
                </a:solidFill>
              </a:rPr>
              <a:t>WARM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2998" y="2612530"/>
            <a:ext cx="3087384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&lt; 3 months </a:t>
            </a:r>
            <a:r>
              <a:rPr lang="en-US" sz="2363" dirty="0">
                <a:sym typeface="Wingdings" panose="05000000000000000000" pitchFamily="2" charset="2"/>
              </a:rPr>
              <a:t> Haystack</a:t>
            </a:r>
            <a:endParaRPr lang="en-US" sz="2363" dirty="0"/>
          </a:p>
        </p:txBody>
      </p:sp>
      <p:sp>
        <p:nvSpPr>
          <p:cNvPr id="18" name="TextBox 17"/>
          <p:cNvSpPr txBox="1"/>
          <p:nvPr/>
        </p:nvSpPr>
        <p:spPr>
          <a:xfrm>
            <a:off x="8089106" y="2593182"/>
            <a:ext cx="2244974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&gt; 3 months </a:t>
            </a:r>
            <a:r>
              <a:rPr lang="en-US" sz="2363" dirty="0">
                <a:sym typeface="Wingdings" panose="05000000000000000000" pitchFamily="2" charset="2"/>
              </a:rPr>
              <a:t> f4</a:t>
            </a:r>
            <a:endParaRPr lang="en-US" sz="2363" dirty="0"/>
          </a:p>
        </p:txBody>
      </p:sp>
      <p:sp>
        <p:nvSpPr>
          <p:cNvPr id="13" name="Rectangle 12"/>
          <p:cNvSpPr/>
          <p:nvPr/>
        </p:nvSpPr>
        <p:spPr bwMode="auto">
          <a:xfrm flipV="1">
            <a:off x="2045494" y="4804887"/>
            <a:ext cx="8316140" cy="38575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FF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9163" y="4457700"/>
            <a:ext cx="1595693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C00000"/>
                </a:solidFill>
              </a:rPr>
              <a:t>80 Reads/Sec</a:t>
            </a:r>
          </a:p>
        </p:txBody>
      </p:sp>
    </p:spTree>
    <p:extLst>
      <p:ext uri="{BB962C8B-B14F-4D97-AF65-F5344CB8AC3E}">
        <p14:creationId xmlns:p14="http://schemas.microsoft.com/office/powerpoint/2010/main" val="19804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8" grpId="0"/>
      <p:bldP spid="13" grpId="0" animBg="1"/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60" y="1307306"/>
            <a:ext cx="9108281" cy="5464969"/>
          </a:xfrm>
          <a:prstGeom prst="rect">
            <a:avLst/>
          </a:prstGeom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It is warm, not cold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73969" y="4393406"/>
            <a:ext cx="4307681" cy="200382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5831" y="4907757"/>
            <a:ext cx="2121694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8" b="1" dirty="0">
                <a:solidFill>
                  <a:srgbClr val="FF0000"/>
                </a:solidFill>
              </a:rPr>
              <a:t>HOT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60519" y="4907757"/>
            <a:ext cx="2622123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8" b="1" dirty="0">
                <a:solidFill>
                  <a:srgbClr val="FFC000"/>
                </a:solidFill>
              </a:rPr>
              <a:t>WARM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7131" y="3879057"/>
            <a:ext cx="4103112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8" dirty="0">
                <a:sym typeface="Wingdings" panose="05000000000000000000" pitchFamily="2" charset="2"/>
              </a:rPr>
              <a:t>Haystack (50%)</a:t>
            </a:r>
            <a:endParaRPr lang="en-US" sz="3038" dirty="0"/>
          </a:p>
        </p:txBody>
      </p:sp>
      <p:sp>
        <p:nvSpPr>
          <p:cNvPr id="14" name="TextBox 13"/>
          <p:cNvSpPr txBox="1"/>
          <p:nvPr/>
        </p:nvSpPr>
        <p:spPr>
          <a:xfrm>
            <a:off x="7960519" y="3879057"/>
            <a:ext cx="2507456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8" dirty="0">
                <a:sym typeface="Wingdings" panose="05000000000000000000" pitchFamily="2" charset="2"/>
              </a:rPr>
              <a:t>F4 (50%)</a:t>
            </a:r>
            <a:endParaRPr lang="en-US" sz="3038" dirty="0"/>
          </a:p>
        </p:txBody>
      </p:sp>
      <p:sp>
        <p:nvSpPr>
          <p:cNvPr id="15" name="Rectangle 14"/>
          <p:cNvSpPr/>
          <p:nvPr/>
        </p:nvSpPr>
        <p:spPr bwMode="auto">
          <a:xfrm rot="5400000" flipV="1">
            <a:off x="6738938" y="4650583"/>
            <a:ext cx="2057401" cy="128588"/>
          </a:xfrm>
          <a:prstGeom prst="rect">
            <a:avLst/>
          </a:prstGeom>
          <a:solidFill>
            <a:srgbClr val="0DC0FF"/>
          </a:solidFill>
          <a:ln w="25400" cap="flat" cmpd="sng" algn="ctr">
            <a:solidFill>
              <a:srgbClr val="4FD1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FF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flipV="1">
            <a:off x="2752725" y="3621881"/>
            <a:ext cx="7393781" cy="102869"/>
          </a:xfrm>
          <a:prstGeom prst="rect">
            <a:avLst/>
          </a:prstGeom>
          <a:solidFill>
            <a:srgbClr val="0DC0FF"/>
          </a:solidFill>
          <a:ln w="25400" cap="flat" cmpd="sng" algn="ctr">
            <a:solidFill>
              <a:srgbClr val="4FD1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FF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f4 Performance: Most loaded disk in cluster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228726" y="828675"/>
            <a:ext cx="184731" cy="32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19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81" y="1114425"/>
            <a:ext cx="9215438" cy="552926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845719" y="1628775"/>
            <a:ext cx="5352299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38" b="1" dirty="0">
                <a:solidFill>
                  <a:srgbClr val="0070C0"/>
                </a:solidFill>
              </a:rPr>
              <a:t>Peak load on disk: 35 Reads/Sec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88431" y="2143125"/>
            <a:ext cx="7393781" cy="64294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FF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 rot="16200000">
            <a:off x="759619" y="3493294"/>
            <a:ext cx="1800225" cy="51435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Reads/Sec</a:t>
            </a:r>
          </a:p>
        </p:txBody>
      </p:sp>
    </p:spTree>
    <p:extLst>
      <p:ext uri="{BB962C8B-B14F-4D97-AF65-F5344CB8AC3E}">
        <p14:creationId xmlns:p14="http://schemas.microsoft.com/office/powerpoint/2010/main" val="10366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240" y="1114425"/>
            <a:ext cx="9575522" cy="5745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f4 Performance: Latency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22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260181" y="2430304"/>
            <a:ext cx="0" cy="3343275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667750" y="1658779"/>
            <a:ext cx="0" cy="411480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517356" y="2850356"/>
            <a:ext cx="2230098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b="1" dirty="0">
                <a:solidFill>
                  <a:srgbClr val="7030A0"/>
                </a:solidFill>
              </a:rPr>
              <a:t>P80 = 30ms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7750" y="2850356"/>
            <a:ext cx="2230098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b="1" dirty="0">
                <a:solidFill>
                  <a:schemeClr val="accent5">
                    <a:lumMod val="75000"/>
                  </a:schemeClr>
                </a:solidFill>
              </a:rPr>
              <a:t>P99 = 80ms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386" t="65166" r="7955" b="22710"/>
          <a:stretch/>
        </p:blipFill>
        <p:spPr>
          <a:xfrm>
            <a:off x="8153400" y="535781"/>
            <a:ext cx="2226044" cy="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Facebook’s BLOB storage is big and growing</a:t>
            </a:r>
          </a:p>
          <a:p>
            <a:endParaRPr lang="en-US" dirty="0"/>
          </a:p>
          <a:p>
            <a:r>
              <a:rPr lang="en-US" dirty="0"/>
              <a:t>BLOBs cool down with age</a:t>
            </a:r>
          </a:p>
          <a:p>
            <a:pPr lvl="1"/>
            <a:r>
              <a:rPr lang="en-US" dirty="0"/>
              <a:t>~100X drop in read requests in 60 days</a:t>
            </a:r>
          </a:p>
          <a:p>
            <a:endParaRPr lang="en-US" dirty="0"/>
          </a:p>
          <a:p>
            <a:r>
              <a:rPr lang="en-US" dirty="0"/>
              <a:t>Haystack’s 3.6X replication over provisioning for old, warm data.</a:t>
            </a:r>
          </a:p>
          <a:p>
            <a:endParaRPr lang="en-US" dirty="0"/>
          </a:p>
          <a:p>
            <a:r>
              <a:rPr lang="en-US" dirty="0"/>
              <a:t>f4 encodes data to lower replication to 2.1X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5748736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472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0" y="166254"/>
            <a:ext cx="8763000" cy="2452255"/>
          </a:xfrm>
        </p:spPr>
        <p:txBody>
          <a:bodyPr anchor="ctr">
            <a:normAutofit fontScale="90000"/>
          </a:bodyPr>
          <a:lstStyle/>
          <a:p>
            <a:r>
              <a:rPr lang="en-US" sz="2800" u="sng" dirty="0"/>
              <a:t>Student Presentation</a:t>
            </a:r>
            <a:br>
              <a:rPr lang="en-US" sz="3200" dirty="0"/>
            </a:br>
            <a:br>
              <a:rPr lang="en-US" dirty="0"/>
            </a:b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Akamai</a:t>
            </a:r>
            <a:r>
              <a:rPr lang="zh-CN" altLang="en-US" dirty="0"/>
              <a:t> </a:t>
            </a:r>
            <a:r>
              <a:rPr lang="en-US" altLang="zh-CN" dirty="0" err="1"/>
              <a:t>Netwowrk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High-Performance</a:t>
            </a:r>
            <a:r>
              <a:rPr lang="zh-CN" altLang="en-US" dirty="0"/>
              <a:t> </a:t>
            </a:r>
            <a:r>
              <a:rPr lang="en-US" altLang="zh-CN" dirty="0"/>
              <a:t>internet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495800"/>
            <a:ext cx="6400800" cy="2362200"/>
          </a:xfrm>
        </p:spPr>
        <p:txBody>
          <a:bodyPr>
            <a:normAutofit/>
          </a:bodyPr>
          <a:lstStyle/>
          <a:p>
            <a:r>
              <a:rPr lang="en-US" dirty="0"/>
              <a:t>COS 518: </a:t>
            </a:r>
            <a:r>
              <a:rPr lang="en-US" i="1" dirty="0"/>
              <a:t>Advanced Computer Systems</a:t>
            </a:r>
          </a:p>
          <a:p>
            <a:endParaRPr lang="en-US" dirty="0"/>
          </a:p>
          <a:p>
            <a:r>
              <a:rPr lang="en-US" altLang="zh-CN" dirty="0"/>
              <a:t>Fei</a:t>
            </a:r>
            <a:r>
              <a:rPr lang="zh-CN" altLang="en-US" dirty="0"/>
              <a:t> </a:t>
            </a:r>
            <a:r>
              <a:rPr lang="en-US" altLang="zh-CN" dirty="0"/>
              <a:t>Gao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altLang="zh-CN" i="1" dirty="0"/>
              <a:t>4/17/2018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73152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Peering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congestion</a:t>
            </a:r>
            <a:r>
              <a:rPr lang="zh-CN" altLang="en-US" dirty="0"/>
              <a:t> </a:t>
            </a:r>
            <a:r>
              <a:rPr lang="en-US" altLang="zh-CN" dirty="0"/>
              <a:t>(middle</a:t>
            </a:r>
            <a:r>
              <a:rPr lang="zh-CN" altLang="en-US" dirty="0"/>
              <a:t> </a:t>
            </a:r>
            <a:r>
              <a:rPr lang="en-US" altLang="zh-CN" dirty="0"/>
              <a:t>mile)</a:t>
            </a:r>
            <a:r>
              <a:rPr lang="zh-CN" altLang="en-US" dirty="0"/>
              <a:t>  </a:t>
            </a:r>
            <a:endParaRPr lang="en-US" altLang="zh-CN" dirty="0"/>
          </a:p>
          <a:p>
            <a:r>
              <a:rPr lang="en-US" altLang="zh-CN" dirty="0"/>
              <a:t>Inefficient</a:t>
            </a:r>
            <a:r>
              <a:rPr lang="zh-CN" altLang="en-US" dirty="0"/>
              <a:t> </a:t>
            </a:r>
            <a:r>
              <a:rPr lang="en-US" altLang="zh-CN" dirty="0"/>
              <a:t>routing/communication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</a:p>
          <a:p>
            <a:r>
              <a:rPr lang="en-US" altLang="zh-CN" dirty="0"/>
              <a:t>Unreliable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</a:p>
          <a:p>
            <a:r>
              <a:rPr lang="en-US" altLang="zh-CN" dirty="0"/>
              <a:t>Scalability</a:t>
            </a:r>
          </a:p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limitations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slow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adoption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2EFC-83FB-AF41-816E-5BAB392F40F7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Internet</a:t>
            </a:r>
            <a:r>
              <a:rPr lang="zh-CN" altLang="en-US" dirty="0"/>
              <a:t> </a:t>
            </a:r>
            <a:r>
              <a:rPr lang="en-US" altLang="zh-CN" dirty="0"/>
              <a:t>Delivery</a:t>
            </a:r>
            <a:r>
              <a:rPr lang="zh-CN" altLang="en-US" dirty="0"/>
              <a:t> </a:t>
            </a:r>
            <a:r>
              <a:rPr lang="en-US" altLang="zh-CN" dirty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609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85" y="1447800"/>
            <a:ext cx="4879469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2EFC-83FB-AF41-816E-5BAB392F40F7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Delivery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05800" y="500230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set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up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configurations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3988" y="5807214"/>
            <a:ext cx="247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collect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server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log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4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1245" y="2182092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2182092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  <a:r>
              <a:rPr lang="en-US" sz="2800" dirty="0">
                <a:effectLst/>
                <a:latin typeface="LucidaSansUnicode" charset="0"/>
              </a:rPr>
              <a:t>⊕</a:t>
            </a:r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0744" y="2182092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7" name="Multiply 6"/>
          <p:cNvSpPr/>
          <p:nvPr/>
        </p:nvSpPr>
        <p:spPr bwMode="auto">
          <a:xfrm>
            <a:off x="2894283" y="2209801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99" y="3774612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  <a:r>
              <a:rPr lang="en-US" sz="2800" dirty="0">
                <a:effectLst/>
                <a:latin typeface="LucidaSansUnicode" charset="0"/>
              </a:rPr>
              <a:t>⊕</a:t>
            </a:r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4400743" y="3774612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0368" y="3774612"/>
            <a:ext cx="591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/>
                <a:latin typeface="LucidaSansUnicode" charset="0"/>
              </a:rPr>
              <a:t>⊕</a:t>
            </a:r>
            <a:endParaRPr lang="en-US" sz="4000" dirty="0">
              <a:latin typeface="Helvetica Neue Medium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1245" y="3774612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5558" y="3774612"/>
            <a:ext cx="591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/>
                <a:latin typeface="LucidaSansUnicode" charset="0"/>
              </a:rPr>
              <a:t>=</a:t>
            </a:r>
            <a:endParaRPr lang="en-US" sz="4000" dirty="0">
              <a:latin typeface="Helvetica Neue Medium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Erasure Codes, a simple </a:t>
            </a:r>
            <a:r>
              <a:rPr lang="en-US"/>
              <a:t>example w/ </a:t>
            </a:r>
            <a:r>
              <a:rPr lang="en-US" dirty="0"/>
              <a:t>XOR</a:t>
            </a:r>
          </a:p>
        </p:txBody>
      </p:sp>
    </p:spTree>
    <p:extLst>
      <p:ext uri="{BB962C8B-B14F-4D97-AF65-F5344CB8AC3E}">
        <p14:creationId xmlns:p14="http://schemas.microsoft.com/office/powerpoint/2010/main" val="18133976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Streaming</a:t>
            </a:r>
            <a:r>
              <a:rPr lang="zh-CN" altLang="en-US" dirty="0"/>
              <a:t> </a:t>
            </a:r>
            <a:r>
              <a:rPr lang="en-US" altLang="zh-CN" dirty="0"/>
              <a:t>Media</a:t>
            </a:r>
            <a:r>
              <a:rPr lang="zh-CN" altLang="en-US" dirty="0"/>
              <a:t> </a:t>
            </a:r>
            <a:r>
              <a:rPr lang="en-US" altLang="zh-CN" dirty="0"/>
              <a:t>Delivery</a:t>
            </a:r>
          </a:p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Delivery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Transport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16396" y="3702571"/>
            <a:ext cx="1334124" cy="749508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Edge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44722" y="3587646"/>
            <a:ext cx="1334124" cy="749508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Entrypoint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8506" y="3177915"/>
            <a:ext cx="1334124" cy="749508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Reflector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7058" y="4337154"/>
            <a:ext cx="1334124" cy="749508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Reflector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17058" y="5496393"/>
            <a:ext cx="1334124" cy="749508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Reflector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16396" y="4949253"/>
            <a:ext cx="1334124" cy="749508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Edge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44722" y="4949253"/>
            <a:ext cx="1334124" cy="749508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Entrypoint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13" idx="1"/>
            <a:endCxn id="14" idx="3"/>
          </p:cNvCxnSpPr>
          <p:nvPr/>
        </p:nvCxnSpPr>
        <p:spPr>
          <a:xfrm flipH="1" flipV="1">
            <a:off x="6772630" y="3552670"/>
            <a:ext cx="1272092" cy="40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1" idx="1"/>
            <a:endCxn id="14" idx="3"/>
          </p:cNvCxnSpPr>
          <p:nvPr/>
        </p:nvCxnSpPr>
        <p:spPr>
          <a:xfrm flipH="1" flipV="1">
            <a:off x="6772630" y="3552669"/>
            <a:ext cx="1272092" cy="177133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1"/>
            <a:endCxn id="16" idx="3"/>
          </p:cNvCxnSpPr>
          <p:nvPr/>
        </p:nvCxnSpPr>
        <p:spPr>
          <a:xfrm flipH="1" flipV="1">
            <a:off x="6751182" y="4711909"/>
            <a:ext cx="1293540" cy="612099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1"/>
            <a:endCxn id="17" idx="3"/>
          </p:cNvCxnSpPr>
          <p:nvPr/>
        </p:nvCxnSpPr>
        <p:spPr>
          <a:xfrm flipH="1">
            <a:off x="6751182" y="3962401"/>
            <a:ext cx="1293540" cy="190874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1"/>
            <a:endCxn id="6" idx="3"/>
          </p:cNvCxnSpPr>
          <p:nvPr/>
        </p:nvCxnSpPr>
        <p:spPr>
          <a:xfrm flipH="1" flipV="1">
            <a:off x="3950520" y="4077326"/>
            <a:ext cx="1466538" cy="63458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1"/>
            <a:endCxn id="6" idx="3"/>
          </p:cNvCxnSpPr>
          <p:nvPr/>
        </p:nvCxnSpPr>
        <p:spPr>
          <a:xfrm flipH="1">
            <a:off x="3950520" y="3552669"/>
            <a:ext cx="1487986" cy="52465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1"/>
            <a:endCxn id="20" idx="3"/>
          </p:cNvCxnSpPr>
          <p:nvPr/>
        </p:nvCxnSpPr>
        <p:spPr>
          <a:xfrm flipH="1">
            <a:off x="3950520" y="3552669"/>
            <a:ext cx="1487986" cy="177133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1"/>
            <a:endCxn id="20" idx="3"/>
          </p:cNvCxnSpPr>
          <p:nvPr/>
        </p:nvCxnSpPr>
        <p:spPr>
          <a:xfrm flipH="1">
            <a:off x="3950520" y="4711909"/>
            <a:ext cx="1466538" cy="612099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7" idx="1"/>
            <a:endCxn id="20" idx="3"/>
          </p:cNvCxnSpPr>
          <p:nvPr/>
        </p:nvCxnSpPr>
        <p:spPr>
          <a:xfrm flipH="1" flipV="1">
            <a:off x="3950520" y="5324007"/>
            <a:ext cx="1466538" cy="54714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037438" y="4776867"/>
            <a:ext cx="1334124" cy="7495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Edge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server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17106" y="3277668"/>
            <a:ext cx="1334124" cy="7495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Parent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server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3291840" y="3184474"/>
            <a:ext cx="3002280" cy="1997126"/>
          </a:xfrm>
          <a:custGeom>
            <a:avLst/>
            <a:gdLst>
              <a:gd name="connsiteX0" fmla="*/ 91440 w 3002280"/>
              <a:gd name="connsiteY0" fmla="*/ 1981886 h 1997126"/>
              <a:gd name="connsiteX1" fmla="*/ 152400 w 3002280"/>
              <a:gd name="connsiteY1" fmla="*/ 1997126 h 1997126"/>
              <a:gd name="connsiteX2" fmla="*/ 198120 w 3002280"/>
              <a:gd name="connsiteY2" fmla="*/ 1981886 h 1997126"/>
              <a:gd name="connsiteX3" fmla="*/ 320040 w 3002280"/>
              <a:gd name="connsiteY3" fmla="*/ 1936166 h 1997126"/>
              <a:gd name="connsiteX4" fmla="*/ 457200 w 3002280"/>
              <a:gd name="connsiteY4" fmla="*/ 1875206 h 1997126"/>
              <a:gd name="connsiteX5" fmla="*/ 502920 w 3002280"/>
              <a:gd name="connsiteY5" fmla="*/ 1829486 h 1997126"/>
              <a:gd name="connsiteX6" fmla="*/ 563880 w 3002280"/>
              <a:gd name="connsiteY6" fmla="*/ 1783766 h 1997126"/>
              <a:gd name="connsiteX7" fmla="*/ 655320 w 3002280"/>
              <a:gd name="connsiteY7" fmla="*/ 1600886 h 1997126"/>
              <a:gd name="connsiteX8" fmla="*/ 670560 w 3002280"/>
              <a:gd name="connsiteY8" fmla="*/ 1555166 h 1997126"/>
              <a:gd name="connsiteX9" fmla="*/ 685800 w 3002280"/>
              <a:gd name="connsiteY9" fmla="*/ 1509446 h 1997126"/>
              <a:gd name="connsiteX10" fmla="*/ 716280 w 3002280"/>
              <a:gd name="connsiteY10" fmla="*/ 1357046 h 1997126"/>
              <a:gd name="connsiteX11" fmla="*/ 701040 w 3002280"/>
              <a:gd name="connsiteY11" fmla="*/ 1037006 h 1997126"/>
              <a:gd name="connsiteX12" fmla="*/ 609600 w 3002280"/>
              <a:gd name="connsiteY12" fmla="*/ 976046 h 1997126"/>
              <a:gd name="connsiteX13" fmla="*/ 548640 w 3002280"/>
              <a:gd name="connsiteY13" fmla="*/ 945566 h 1997126"/>
              <a:gd name="connsiteX14" fmla="*/ 487680 w 3002280"/>
              <a:gd name="connsiteY14" fmla="*/ 930326 h 1997126"/>
              <a:gd name="connsiteX15" fmla="*/ 441960 w 3002280"/>
              <a:gd name="connsiteY15" fmla="*/ 915086 h 1997126"/>
              <a:gd name="connsiteX16" fmla="*/ 381000 w 3002280"/>
              <a:gd name="connsiteY16" fmla="*/ 899846 h 1997126"/>
              <a:gd name="connsiteX17" fmla="*/ 289560 w 3002280"/>
              <a:gd name="connsiteY17" fmla="*/ 869366 h 1997126"/>
              <a:gd name="connsiteX18" fmla="*/ 243840 w 3002280"/>
              <a:gd name="connsiteY18" fmla="*/ 854126 h 1997126"/>
              <a:gd name="connsiteX19" fmla="*/ 198120 w 3002280"/>
              <a:gd name="connsiteY19" fmla="*/ 823646 h 1997126"/>
              <a:gd name="connsiteX20" fmla="*/ 152400 w 3002280"/>
              <a:gd name="connsiteY20" fmla="*/ 808406 h 1997126"/>
              <a:gd name="connsiteX21" fmla="*/ 60960 w 3002280"/>
              <a:gd name="connsiteY21" fmla="*/ 747446 h 1997126"/>
              <a:gd name="connsiteX22" fmla="*/ 15240 w 3002280"/>
              <a:gd name="connsiteY22" fmla="*/ 716966 h 1997126"/>
              <a:gd name="connsiteX23" fmla="*/ 0 w 3002280"/>
              <a:gd name="connsiteY23" fmla="*/ 656006 h 1997126"/>
              <a:gd name="connsiteX24" fmla="*/ 30480 w 3002280"/>
              <a:gd name="connsiteY24" fmla="*/ 473126 h 1997126"/>
              <a:gd name="connsiteX25" fmla="*/ 60960 w 3002280"/>
              <a:gd name="connsiteY25" fmla="*/ 412166 h 1997126"/>
              <a:gd name="connsiteX26" fmla="*/ 182880 w 3002280"/>
              <a:gd name="connsiteY26" fmla="*/ 275006 h 1997126"/>
              <a:gd name="connsiteX27" fmla="*/ 274320 w 3002280"/>
              <a:gd name="connsiteY27" fmla="*/ 214046 h 1997126"/>
              <a:gd name="connsiteX28" fmla="*/ 320040 w 3002280"/>
              <a:gd name="connsiteY28" fmla="*/ 183566 h 1997126"/>
              <a:gd name="connsiteX29" fmla="*/ 381000 w 3002280"/>
              <a:gd name="connsiteY29" fmla="*/ 153086 h 1997126"/>
              <a:gd name="connsiteX30" fmla="*/ 426720 w 3002280"/>
              <a:gd name="connsiteY30" fmla="*/ 122606 h 1997126"/>
              <a:gd name="connsiteX31" fmla="*/ 487680 w 3002280"/>
              <a:gd name="connsiteY31" fmla="*/ 92126 h 1997126"/>
              <a:gd name="connsiteX32" fmla="*/ 533400 w 3002280"/>
              <a:gd name="connsiteY32" fmla="*/ 61646 h 1997126"/>
              <a:gd name="connsiteX33" fmla="*/ 640080 w 3002280"/>
              <a:gd name="connsiteY33" fmla="*/ 31166 h 1997126"/>
              <a:gd name="connsiteX34" fmla="*/ 685800 w 3002280"/>
              <a:gd name="connsiteY34" fmla="*/ 15926 h 1997126"/>
              <a:gd name="connsiteX35" fmla="*/ 822960 w 3002280"/>
              <a:gd name="connsiteY35" fmla="*/ 686 h 1997126"/>
              <a:gd name="connsiteX36" fmla="*/ 1082040 w 3002280"/>
              <a:gd name="connsiteY36" fmla="*/ 46406 h 1997126"/>
              <a:gd name="connsiteX37" fmla="*/ 1112520 w 3002280"/>
              <a:gd name="connsiteY37" fmla="*/ 92126 h 1997126"/>
              <a:gd name="connsiteX38" fmla="*/ 1127760 w 3002280"/>
              <a:gd name="connsiteY38" fmla="*/ 137846 h 1997126"/>
              <a:gd name="connsiteX39" fmla="*/ 1143000 w 3002280"/>
              <a:gd name="connsiteY39" fmla="*/ 275006 h 1997126"/>
              <a:gd name="connsiteX40" fmla="*/ 1173480 w 3002280"/>
              <a:gd name="connsiteY40" fmla="*/ 412166 h 1997126"/>
              <a:gd name="connsiteX41" fmla="*/ 1203960 w 3002280"/>
              <a:gd name="connsiteY41" fmla="*/ 457886 h 1997126"/>
              <a:gd name="connsiteX42" fmla="*/ 1295400 w 3002280"/>
              <a:gd name="connsiteY42" fmla="*/ 503606 h 1997126"/>
              <a:gd name="connsiteX43" fmla="*/ 1478280 w 3002280"/>
              <a:gd name="connsiteY43" fmla="*/ 488366 h 1997126"/>
              <a:gd name="connsiteX44" fmla="*/ 1539240 w 3002280"/>
              <a:gd name="connsiteY44" fmla="*/ 442646 h 1997126"/>
              <a:gd name="connsiteX45" fmla="*/ 1600200 w 3002280"/>
              <a:gd name="connsiteY45" fmla="*/ 305486 h 1997126"/>
              <a:gd name="connsiteX46" fmla="*/ 1615440 w 3002280"/>
              <a:gd name="connsiteY46" fmla="*/ 259766 h 1997126"/>
              <a:gd name="connsiteX47" fmla="*/ 1630680 w 3002280"/>
              <a:gd name="connsiteY47" fmla="*/ 198806 h 1997126"/>
              <a:gd name="connsiteX48" fmla="*/ 1752600 w 3002280"/>
              <a:gd name="connsiteY48" fmla="*/ 46406 h 1997126"/>
              <a:gd name="connsiteX49" fmla="*/ 1798320 w 3002280"/>
              <a:gd name="connsiteY49" fmla="*/ 15926 h 1997126"/>
              <a:gd name="connsiteX50" fmla="*/ 1844040 w 3002280"/>
              <a:gd name="connsiteY50" fmla="*/ 686 h 1997126"/>
              <a:gd name="connsiteX51" fmla="*/ 2057400 w 3002280"/>
              <a:gd name="connsiteY51" fmla="*/ 46406 h 1997126"/>
              <a:gd name="connsiteX52" fmla="*/ 2087880 w 3002280"/>
              <a:gd name="connsiteY52" fmla="*/ 92126 h 1997126"/>
              <a:gd name="connsiteX53" fmla="*/ 2133600 w 3002280"/>
              <a:gd name="connsiteY53" fmla="*/ 244526 h 1997126"/>
              <a:gd name="connsiteX54" fmla="*/ 2209800 w 3002280"/>
              <a:gd name="connsiteY54" fmla="*/ 381686 h 1997126"/>
              <a:gd name="connsiteX55" fmla="*/ 2301240 w 3002280"/>
              <a:gd name="connsiteY55" fmla="*/ 457886 h 1997126"/>
              <a:gd name="connsiteX56" fmla="*/ 2392680 w 3002280"/>
              <a:gd name="connsiteY56" fmla="*/ 488366 h 1997126"/>
              <a:gd name="connsiteX57" fmla="*/ 2438400 w 3002280"/>
              <a:gd name="connsiteY57" fmla="*/ 503606 h 1997126"/>
              <a:gd name="connsiteX58" fmla="*/ 2560320 w 3002280"/>
              <a:gd name="connsiteY58" fmla="*/ 534086 h 1997126"/>
              <a:gd name="connsiteX59" fmla="*/ 2651760 w 3002280"/>
              <a:gd name="connsiteY59" fmla="*/ 564566 h 1997126"/>
              <a:gd name="connsiteX60" fmla="*/ 2880360 w 3002280"/>
              <a:gd name="connsiteY60" fmla="*/ 549326 h 1997126"/>
              <a:gd name="connsiteX61" fmla="*/ 2971800 w 3002280"/>
              <a:gd name="connsiteY61" fmla="*/ 503606 h 1997126"/>
              <a:gd name="connsiteX62" fmla="*/ 3002280 w 3002280"/>
              <a:gd name="connsiteY62" fmla="*/ 503606 h 19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02280" h="1997126">
                <a:moveTo>
                  <a:pt x="91440" y="1981886"/>
                </a:moveTo>
                <a:cubicBezTo>
                  <a:pt x="111760" y="1986966"/>
                  <a:pt x="131455" y="1997126"/>
                  <a:pt x="152400" y="1997126"/>
                </a:cubicBezTo>
                <a:cubicBezTo>
                  <a:pt x="168464" y="1997126"/>
                  <a:pt x="182674" y="1986299"/>
                  <a:pt x="198120" y="1981886"/>
                </a:cubicBezTo>
                <a:cubicBezTo>
                  <a:pt x="371348" y="1932392"/>
                  <a:pt x="142480" y="2007190"/>
                  <a:pt x="320040" y="1936166"/>
                </a:cubicBezTo>
                <a:cubicBezTo>
                  <a:pt x="396716" y="1905495"/>
                  <a:pt x="403070" y="1920314"/>
                  <a:pt x="457200" y="1875206"/>
                </a:cubicBezTo>
                <a:cubicBezTo>
                  <a:pt x="473757" y="1861408"/>
                  <a:pt x="486556" y="1843512"/>
                  <a:pt x="502920" y="1829486"/>
                </a:cubicBezTo>
                <a:cubicBezTo>
                  <a:pt x="522205" y="1812956"/>
                  <a:pt x="547005" y="1802750"/>
                  <a:pt x="563880" y="1783766"/>
                </a:cubicBezTo>
                <a:cubicBezTo>
                  <a:pt x="626905" y="1712862"/>
                  <a:pt x="627075" y="1685621"/>
                  <a:pt x="655320" y="1600886"/>
                </a:cubicBezTo>
                <a:lnTo>
                  <a:pt x="670560" y="1555166"/>
                </a:lnTo>
                <a:cubicBezTo>
                  <a:pt x="675640" y="1539926"/>
                  <a:pt x="683159" y="1525292"/>
                  <a:pt x="685800" y="1509446"/>
                </a:cubicBezTo>
                <a:cubicBezTo>
                  <a:pt x="704483" y="1397346"/>
                  <a:pt x="693546" y="1447984"/>
                  <a:pt x="716280" y="1357046"/>
                </a:cubicBezTo>
                <a:cubicBezTo>
                  <a:pt x="711200" y="1250366"/>
                  <a:pt x="729837" y="1139851"/>
                  <a:pt x="701040" y="1037006"/>
                </a:cubicBezTo>
                <a:cubicBezTo>
                  <a:pt x="691163" y="1001730"/>
                  <a:pt x="642365" y="992429"/>
                  <a:pt x="609600" y="976046"/>
                </a:cubicBezTo>
                <a:cubicBezTo>
                  <a:pt x="589280" y="965886"/>
                  <a:pt x="569912" y="953543"/>
                  <a:pt x="548640" y="945566"/>
                </a:cubicBezTo>
                <a:cubicBezTo>
                  <a:pt x="529028" y="938212"/>
                  <a:pt x="507819" y="936080"/>
                  <a:pt x="487680" y="930326"/>
                </a:cubicBezTo>
                <a:cubicBezTo>
                  <a:pt x="472234" y="925913"/>
                  <a:pt x="457406" y="919499"/>
                  <a:pt x="441960" y="915086"/>
                </a:cubicBezTo>
                <a:cubicBezTo>
                  <a:pt x="421821" y="909332"/>
                  <a:pt x="401062" y="905865"/>
                  <a:pt x="381000" y="899846"/>
                </a:cubicBezTo>
                <a:cubicBezTo>
                  <a:pt x="350226" y="890614"/>
                  <a:pt x="320040" y="879526"/>
                  <a:pt x="289560" y="869366"/>
                </a:cubicBezTo>
                <a:cubicBezTo>
                  <a:pt x="274320" y="864286"/>
                  <a:pt x="257206" y="863037"/>
                  <a:pt x="243840" y="854126"/>
                </a:cubicBezTo>
                <a:cubicBezTo>
                  <a:pt x="228600" y="843966"/>
                  <a:pt x="214503" y="831837"/>
                  <a:pt x="198120" y="823646"/>
                </a:cubicBezTo>
                <a:cubicBezTo>
                  <a:pt x="183752" y="816462"/>
                  <a:pt x="166443" y="816208"/>
                  <a:pt x="152400" y="808406"/>
                </a:cubicBezTo>
                <a:cubicBezTo>
                  <a:pt x="120378" y="790616"/>
                  <a:pt x="91440" y="767766"/>
                  <a:pt x="60960" y="747446"/>
                </a:cubicBezTo>
                <a:lnTo>
                  <a:pt x="15240" y="716966"/>
                </a:lnTo>
                <a:cubicBezTo>
                  <a:pt x="10160" y="696646"/>
                  <a:pt x="0" y="676951"/>
                  <a:pt x="0" y="656006"/>
                </a:cubicBezTo>
                <a:cubicBezTo>
                  <a:pt x="0" y="626502"/>
                  <a:pt x="14429" y="515928"/>
                  <a:pt x="30480" y="473126"/>
                </a:cubicBezTo>
                <a:cubicBezTo>
                  <a:pt x="38457" y="451854"/>
                  <a:pt x="49688" y="431891"/>
                  <a:pt x="60960" y="412166"/>
                </a:cubicBezTo>
                <a:cubicBezTo>
                  <a:pt x="89150" y="362833"/>
                  <a:pt x="140148" y="303494"/>
                  <a:pt x="182880" y="275006"/>
                </a:cubicBezTo>
                <a:lnTo>
                  <a:pt x="274320" y="214046"/>
                </a:lnTo>
                <a:cubicBezTo>
                  <a:pt x="289560" y="203886"/>
                  <a:pt x="303657" y="191757"/>
                  <a:pt x="320040" y="183566"/>
                </a:cubicBezTo>
                <a:cubicBezTo>
                  <a:pt x="340360" y="173406"/>
                  <a:pt x="361275" y="164358"/>
                  <a:pt x="381000" y="153086"/>
                </a:cubicBezTo>
                <a:cubicBezTo>
                  <a:pt x="396903" y="143999"/>
                  <a:pt x="410817" y="131693"/>
                  <a:pt x="426720" y="122606"/>
                </a:cubicBezTo>
                <a:cubicBezTo>
                  <a:pt x="446445" y="111334"/>
                  <a:pt x="467955" y="103398"/>
                  <a:pt x="487680" y="92126"/>
                </a:cubicBezTo>
                <a:cubicBezTo>
                  <a:pt x="503583" y="83039"/>
                  <a:pt x="517017" y="69837"/>
                  <a:pt x="533400" y="61646"/>
                </a:cubicBezTo>
                <a:cubicBezTo>
                  <a:pt x="557760" y="49466"/>
                  <a:pt x="617293" y="37677"/>
                  <a:pt x="640080" y="31166"/>
                </a:cubicBezTo>
                <a:cubicBezTo>
                  <a:pt x="655526" y="26753"/>
                  <a:pt x="669954" y="18567"/>
                  <a:pt x="685800" y="15926"/>
                </a:cubicBezTo>
                <a:cubicBezTo>
                  <a:pt x="731175" y="8363"/>
                  <a:pt x="777240" y="5766"/>
                  <a:pt x="822960" y="686"/>
                </a:cubicBezTo>
                <a:cubicBezTo>
                  <a:pt x="907797" y="6746"/>
                  <a:pt x="1014703" y="-20931"/>
                  <a:pt x="1082040" y="46406"/>
                </a:cubicBezTo>
                <a:cubicBezTo>
                  <a:pt x="1094992" y="59358"/>
                  <a:pt x="1104329" y="75743"/>
                  <a:pt x="1112520" y="92126"/>
                </a:cubicBezTo>
                <a:cubicBezTo>
                  <a:pt x="1119704" y="106494"/>
                  <a:pt x="1122680" y="122606"/>
                  <a:pt x="1127760" y="137846"/>
                </a:cubicBezTo>
                <a:cubicBezTo>
                  <a:pt x="1132840" y="183566"/>
                  <a:pt x="1136920" y="229408"/>
                  <a:pt x="1143000" y="275006"/>
                </a:cubicBezTo>
                <a:cubicBezTo>
                  <a:pt x="1147257" y="306933"/>
                  <a:pt x="1155551" y="376308"/>
                  <a:pt x="1173480" y="412166"/>
                </a:cubicBezTo>
                <a:cubicBezTo>
                  <a:pt x="1181671" y="428549"/>
                  <a:pt x="1191008" y="444934"/>
                  <a:pt x="1203960" y="457886"/>
                </a:cubicBezTo>
                <a:cubicBezTo>
                  <a:pt x="1233503" y="487429"/>
                  <a:pt x="1258215" y="491211"/>
                  <a:pt x="1295400" y="503606"/>
                </a:cubicBezTo>
                <a:cubicBezTo>
                  <a:pt x="1356360" y="498526"/>
                  <a:pt x="1418935" y="503202"/>
                  <a:pt x="1478280" y="488366"/>
                </a:cubicBezTo>
                <a:cubicBezTo>
                  <a:pt x="1502922" y="482206"/>
                  <a:pt x="1521279" y="460607"/>
                  <a:pt x="1539240" y="442646"/>
                </a:cubicBezTo>
                <a:cubicBezTo>
                  <a:pt x="1575466" y="406420"/>
                  <a:pt x="1585110" y="350757"/>
                  <a:pt x="1600200" y="305486"/>
                </a:cubicBezTo>
                <a:cubicBezTo>
                  <a:pt x="1605280" y="290246"/>
                  <a:pt x="1611544" y="275351"/>
                  <a:pt x="1615440" y="259766"/>
                </a:cubicBezTo>
                <a:cubicBezTo>
                  <a:pt x="1620520" y="239446"/>
                  <a:pt x="1623326" y="218418"/>
                  <a:pt x="1630680" y="198806"/>
                </a:cubicBezTo>
                <a:cubicBezTo>
                  <a:pt x="1654408" y="135531"/>
                  <a:pt x="1694482" y="85151"/>
                  <a:pt x="1752600" y="46406"/>
                </a:cubicBezTo>
                <a:cubicBezTo>
                  <a:pt x="1767840" y="36246"/>
                  <a:pt x="1781937" y="24117"/>
                  <a:pt x="1798320" y="15926"/>
                </a:cubicBezTo>
                <a:cubicBezTo>
                  <a:pt x="1812688" y="8742"/>
                  <a:pt x="1828800" y="5766"/>
                  <a:pt x="1844040" y="686"/>
                </a:cubicBezTo>
                <a:cubicBezTo>
                  <a:pt x="1926124" y="8148"/>
                  <a:pt x="1998876" y="-12118"/>
                  <a:pt x="2057400" y="46406"/>
                </a:cubicBezTo>
                <a:cubicBezTo>
                  <a:pt x="2070352" y="59358"/>
                  <a:pt x="2077720" y="76886"/>
                  <a:pt x="2087880" y="92126"/>
                </a:cubicBezTo>
                <a:cubicBezTo>
                  <a:pt x="2110912" y="184255"/>
                  <a:pt x="2096496" y="133215"/>
                  <a:pt x="2133600" y="244526"/>
                </a:cubicBezTo>
                <a:cubicBezTo>
                  <a:pt x="2152764" y="302018"/>
                  <a:pt x="2157397" y="329283"/>
                  <a:pt x="2209800" y="381686"/>
                </a:cubicBezTo>
                <a:cubicBezTo>
                  <a:pt x="2238511" y="410397"/>
                  <a:pt x="2263048" y="440912"/>
                  <a:pt x="2301240" y="457886"/>
                </a:cubicBezTo>
                <a:cubicBezTo>
                  <a:pt x="2330600" y="470935"/>
                  <a:pt x="2362200" y="478206"/>
                  <a:pt x="2392680" y="488366"/>
                </a:cubicBezTo>
                <a:cubicBezTo>
                  <a:pt x="2407920" y="493446"/>
                  <a:pt x="2422815" y="499710"/>
                  <a:pt x="2438400" y="503606"/>
                </a:cubicBezTo>
                <a:cubicBezTo>
                  <a:pt x="2479040" y="513766"/>
                  <a:pt x="2520579" y="520839"/>
                  <a:pt x="2560320" y="534086"/>
                </a:cubicBezTo>
                <a:lnTo>
                  <a:pt x="2651760" y="564566"/>
                </a:lnTo>
                <a:cubicBezTo>
                  <a:pt x="2727960" y="559486"/>
                  <a:pt x="2804458" y="557760"/>
                  <a:pt x="2880360" y="549326"/>
                </a:cubicBezTo>
                <a:cubicBezTo>
                  <a:pt x="2942757" y="542393"/>
                  <a:pt x="2913511" y="526921"/>
                  <a:pt x="2971800" y="503606"/>
                </a:cubicBezTo>
                <a:cubicBezTo>
                  <a:pt x="2981233" y="499833"/>
                  <a:pt x="2992120" y="503606"/>
                  <a:pt x="3002280" y="503606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368164" y="4891789"/>
            <a:ext cx="1272666" cy="688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Server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endCxn id="52" idx="1"/>
          </p:cNvCxnSpPr>
          <p:nvPr/>
        </p:nvCxnSpPr>
        <p:spPr>
          <a:xfrm>
            <a:off x="3355642" y="5220325"/>
            <a:ext cx="2012523" cy="1561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2" idx="0"/>
            <a:endCxn id="47" idx="2"/>
          </p:cNvCxnSpPr>
          <p:nvPr/>
        </p:nvCxnSpPr>
        <p:spPr>
          <a:xfrm flipV="1">
            <a:off x="6004498" y="4027177"/>
            <a:ext cx="979671" cy="86461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874196" y="2895600"/>
            <a:ext cx="8077362" cy="3581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997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4196" y="1447800"/>
            <a:ext cx="8793804" cy="54102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dirty="0"/>
              <a:t>Deploy</a:t>
            </a:r>
            <a:r>
              <a:rPr lang="zh-CN" altLang="en-US" sz="2600" dirty="0"/>
              <a:t> </a:t>
            </a:r>
            <a:r>
              <a:rPr lang="en-US" altLang="zh-CN" sz="2600" dirty="0"/>
              <a:t>servers</a:t>
            </a:r>
            <a:r>
              <a:rPr lang="zh-CN" altLang="en-US" sz="2600" dirty="0"/>
              <a:t> </a:t>
            </a:r>
            <a:r>
              <a:rPr lang="en-US" altLang="zh-CN" sz="2600" dirty="0"/>
              <a:t>as</a:t>
            </a:r>
            <a:r>
              <a:rPr lang="zh-CN" altLang="en-US" sz="2600" dirty="0"/>
              <a:t> </a:t>
            </a:r>
            <a:r>
              <a:rPr lang="en-US" altLang="zh-CN" sz="2600" dirty="0"/>
              <a:t>close</a:t>
            </a:r>
            <a:r>
              <a:rPr lang="zh-CN" altLang="en-US" sz="2600" dirty="0"/>
              <a:t> </a:t>
            </a:r>
            <a:r>
              <a:rPr lang="en-US" altLang="zh-CN" sz="2600" dirty="0"/>
              <a:t>to</a:t>
            </a:r>
            <a:r>
              <a:rPr lang="zh-CN" altLang="en-US" sz="2600" dirty="0"/>
              <a:t> </a:t>
            </a:r>
            <a:r>
              <a:rPr lang="en-US" altLang="zh-CN" sz="2600" dirty="0"/>
              <a:t>users</a:t>
            </a:r>
            <a:r>
              <a:rPr lang="zh-CN" altLang="en-US" sz="2600" dirty="0"/>
              <a:t> </a:t>
            </a:r>
            <a:r>
              <a:rPr lang="en-US" altLang="zh-CN" sz="2600" dirty="0"/>
              <a:t>as</a:t>
            </a:r>
            <a:r>
              <a:rPr lang="zh-CN" altLang="en-US" sz="2600" dirty="0"/>
              <a:t> </a:t>
            </a:r>
            <a:r>
              <a:rPr lang="en-US" altLang="zh-CN" sz="2600" dirty="0"/>
              <a:t>possible</a:t>
            </a:r>
          </a:p>
          <a:p>
            <a:pPr>
              <a:lnSpc>
                <a:spcPct val="130000"/>
              </a:lnSpc>
            </a:pPr>
            <a:r>
              <a:rPr lang="en-US" altLang="zh-CN" sz="2600" dirty="0"/>
              <a:t>Thousands</a:t>
            </a:r>
            <a:r>
              <a:rPr lang="zh-CN" altLang="en-US" sz="2600" dirty="0"/>
              <a:t> </a:t>
            </a:r>
            <a:r>
              <a:rPr lang="en-US" altLang="zh-CN" sz="2600" dirty="0"/>
              <a:t>of</a:t>
            </a:r>
            <a:r>
              <a:rPr lang="zh-CN" altLang="en-US" sz="2600" dirty="0"/>
              <a:t> </a:t>
            </a:r>
            <a:r>
              <a:rPr lang="en-US" altLang="zh-CN" sz="2600" dirty="0"/>
              <a:t>edge-based</a:t>
            </a:r>
            <a:r>
              <a:rPr lang="zh-CN" altLang="en-US" sz="2600" dirty="0"/>
              <a:t> </a:t>
            </a:r>
            <a:r>
              <a:rPr lang="en-US" altLang="zh-CN" sz="2600" dirty="0"/>
              <a:t>servers</a:t>
            </a:r>
          </a:p>
          <a:p>
            <a:pPr>
              <a:lnSpc>
                <a:spcPct val="130000"/>
              </a:lnSpc>
            </a:pPr>
            <a:r>
              <a:rPr lang="en-US" altLang="zh-CN" sz="2600" dirty="0"/>
              <a:t>Tiered</a:t>
            </a:r>
            <a:r>
              <a:rPr lang="zh-CN" altLang="en-US" sz="2600" dirty="0"/>
              <a:t> </a:t>
            </a:r>
            <a:r>
              <a:rPr lang="en-US" altLang="zh-CN" sz="2600" dirty="0"/>
              <a:t>Distribution</a:t>
            </a:r>
          </a:p>
          <a:p>
            <a:pPr>
              <a:lnSpc>
                <a:spcPct val="130000"/>
              </a:lnSpc>
            </a:pPr>
            <a:r>
              <a:rPr lang="en-US" altLang="zh-CN" sz="2600" dirty="0"/>
              <a:t>Overlay</a:t>
            </a:r>
            <a:r>
              <a:rPr lang="zh-CN" altLang="en-US" sz="2600" dirty="0"/>
              <a:t> </a:t>
            </a:r>
            <a:r>
              <a:rPr lang="en-US" altLang="zh-CN" sz="2600" dirty="0"/>
              <a:t>network</a:t>
            </a:r>
            <a:r>
              <a:rPr lang="zh-CN" altLang="en-US" sz="2600" dirty="0"/>
              <a:t> </a:t>
            </a:r>
            <a:r>
              <a:rPr lang="en-US" altLang="zh-CN" sz="2600" dirty="0"/>
              <a:t>for</a:t>
            </a:r>
            <a:r>
              <a:rPr lang="zh-CN" altLang="en-US" sz="2600" dirty="0"/>
              <a:t> </a:t>
            </a:r>
            <a:r>
              <a:rPr lang="en-US" altLang="zh-CN" sz="2600" dirty="0"/>
              <a:t>Live</a:t>
            </a:r>
            <a:r>
              <a:rPr lang="zh-CN" altLang="en-US" sz="2600" dirty="0"/>
              <a:t> </a:t>
            </a:r>
            <a:r>
              <a:rPr lang="en-US" altLang="zh-CN" sz="2600" dirty="0"/>
              <a:t>Streaming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r>
              <a:rPr lang="zh-CN" altLang="en-US" dirty="0"/>
              <a:t> </a:t>
            </a:r>
            <a:r>
              <a:rPr lang="en-US" altLang="zh-CN" dirty="0"/>
              <a:t>Delivery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46" y="1605775"/>
            <a:ext cx="6175062" cy="4272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46" y="2339340"/>
            <a:ext cx="64389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07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4196" y="1352550"/>
            <a:ext cx="8793804" cy="51625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dirty="0"/>
              <a:t>Speed</a:t>
            </a:r>
            <a:r>
              <a:rPr lang="zh-CN" altLang="en-US" sz="2600" dirty="0"/>
              <a:t> </a:t>
            </a:r>
            <a:r>
              <a:rPr lang="en-US" altLang="zh-CN" sz="2600" dirty="0"/>
              <a:t>up</a:t>
            </a:r>
            <a:r>
              <a:rPr lang="zh-CN" altLang="en-US" sz="2600" dirty="0"/>
              <a:t> </a:t>
            </a:r>
            <a:r>
              <a:rPr lang="en-US" altLang="zh-CN" sz="2600" dirty="0"/>
              <a:t>long-haul</a:t>
            </a:r>
            <a:r>
              <a:rPr lang="zh-CN" altLang="en-US" sz="2600" dirty="0"/>
              <a:t> </a:t>
            </a:r>
            <a:r>
              <a:rPr lang="en-US" altLang="zh-CN" sz="2600" dirty="0"/>
              <a:t>Internet</a:t>
            </a:r>
            <a:r>
              <a:rPr lang="zh-CN" altLang="en-US" sz="2600" dirty="0"/>
              <a:t> </a:t>
            </a:r>
            <a:r>
              <a:rPr lang="en-US" altLang="zh-CN" sz="2600" dirty="0"/>
              <a:t>communications</a:t>
            </a:r>
            <a:r>
              <a:rPr lang="zh-CN" altLang="en-US" sz="2600" dirty="0"/>
              <a:t> </a:t>
            </a:r>
            <a:r>
              <a:rPr lang="en-US" altLang="zh-CN" sz="2600" dirty="0"/>
              <a:t>by</a:t>
            </a:r>
            <a:r>
              <a:rPr lang="zh-CN" altLang="en-US" sz="2600" dirty="0"/>
              <a:t> </a:t>
            </a:r>
            <a:r>
              <a:rPr lang="en-US" altLang="zh-CN" sz="2600" dirty="0"/>
              <a:t>using</a:t>
            </a:r>
            <a:r>
              <a:rPr lang="zh-CN" altLang="en-US" sz="2600" dirty="0"/>
              <a:t> </a:t>
            </a:r>
            <a:r>
              <a:rPr lang="en-US" altLang="zh-CN" sz="2600" dirty="0"/>
              <a:t>the</a:t>
            </a:r>
            <a:r>
              <a:rPr lang="zh-CN" altLang="en-US" sz="2600" dirty="0"/>
              <a:t> </a:t>
            </a:r>
            <a:r>
              <a:rPr lang="en-US" altLang="zh-CN" sz="2600" dirty="0"/>
              <a:t>Akamai</a:t>
            </a:r>
            <a:r>
              <a:rPr lang="zh-CN" altLang="en-US" sz="2600" dirty="0"/>
              <a:t> </a:t>
            </a:r>
            <a:r>
              <a:rPr lang="en-US" altLang="zh-CN" sz="2600" dirty="0"/>
              <a:t>platform</a:t>
            </a:r>
            <a:r>
              <a:rPr lang="zh-CN" altLang="en-US" sz="2600" dirty="0"/>
              <a:t> </a:t>
            </a:r>
            <a:r>
              <a:rPr lang="en-US" altLang="zh-CN" sz="2600" dirty="0"/>
              <a:t>as</a:t>
            </a:r>
            <a:r>
              <a:rPr lang="zh-CN" altLang="en-US" sz="2600" dirty="0"/>
              <a:t> </a:t>
            </a:r>
            <a:r>
              <a:rPr lang="en-US" altLang="zh-CN" sz="2600" dirty="0"/>
              <a:t>a</a:t>
            </a:r>
            <a:r>
              <a:rPr lang="zh-CN" altLang="en-US" sz="2600" dirty="0"/>
              <a:t> </a:t>
            </a:r>
            <a:r>
              <a:rPr lang="en-US" altLang="zh-CN" sz="2600" dirty="0"/>
              <a:t>high-performance</a:t>
            </a:r>
            <a:r>
              <a:rPr lang="zh-CN" altLang="en-US" sz="2600" dirty="0"/>
              <a:t> </a:t>
            </a:r>
            <a:r>
              <a:rPr lang="en-US" altLang="zh-CN" sz="2600" dirty="0"/>
              <a:t>overlay</a:t>
            </a:r>
            <a:r>
              <a:rPr lang="zh-CN" altLang="en-US" sz="2600" dirty="0"/>
              <a:t> </a:t>
            </a:r>
            <a:r>
              <a:rPr lang="en-US" altLang="zh-CN" sz="2600" dirty="0"/>
              <a:t>network.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paths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reduction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Transport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optimizations</a:t>
            </a:r>
          </a:p>
          <a:p>
            <a:pPr lvl="2">
              <a:lnSpc>
                <a:spcPct val="130000"/>
              </a:lnSpc>
            </a:pPr>
            <a:r>
              <a:rPr lang="en-US" altLang="zh-CN" dirty="0"/>
              <a:t>Pools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connections</a:t>
            </a:r>
          </a:p>
          <a:p>
            <a:pPr lvl="2">
              <a:lnSpc>
                <a:spcPct val="130000"/>
              </a:lnSpc>
            </a:pPr>
            <a:r>
              <a:rPr lang="en-US" altLang="zh-CN" dirty="0"/>
              <a:t>Intelligent</a:t>
            </a:r>
            <a:r>
              <a:rPr lang="zh-CN" altLang="en-US" dirty="0"/>
              <a:t> </a:t>
            </a:r>
            <a:r>
              <a:rPr lang="en-US" altLang="zh-CN" dirty="0"/>
              <a:t>TCP</a:t>
            </a:r>
            <a:r>
              <a:rPr lang="zh-CN" altLang="en-US" dirty="0"/>
              <a:t> </a:t>
            </a:r>
            <a:r>
              <a:rPr lang="en-US" altLang="zh-CN" dirty="0"/>
              <a:t>window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retransmission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Delivery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66576" y="2461260"/>
            <a:ext cx="8565204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Font typeface="Arial" pitchFamily="-1" charset="0"/>
              <a:buChar char="•"/>
              <a:defRPr sz="30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8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600" dirty="0"/>
              <a:t>Push</a:t>
            </a:r>
            <a:r>
              <a:rPr lang="zh-CN" altLang="en-US" sz="2600" dirty="0"/>
              <a:t> </a:t>
            </a:r>
            <a:r>
              <a:rPr lang="en-US" altLang="zh-CN" sz="2600" dirty="0"/>
              <a:t>application</a:t>
            </a:r>
            <a:r>
              <a:rPr lang="zh-CN" altLang="en-US" sz="2600" dirty="0"/>
              <a:t> </a:t>
            </a:r>
            <a:r>
              <a:rPr lang="en-US" altLang="zh-CN" sz="2600" dirty="0"/>
              <a:t>logic</a:t>
            </a:r>
            <a:r>
              <a:rPr lang="zh-CN" altLang="en-US" sz="2600" dirty="0"/>
              <a:t> </a:t>
            </a:r>
            <a:r>
              <a:rPr lang="en-US" altLang="zh-CN" sz="2600" dirty="0"/>
              <a:t>from</a:t>
            </a:r>
            <a:r>
              <a:rPr lang="zh-CN" altLang="en-US" sz="2600" dirty="0"/>
              <a:t> </a:t>
            </a:r>
            <a:r>
              <a:rPr lang="en-US" altLang="zh-CN" sz="2600" dirty="0"/>
              <a:t>the</a:t>
            </a:r>
            <a:r>
              <a:rPr lang="zh-CN" altLang="en-US" sz="2600" dirty="0"/>
              <a:t> </a:t>
            </a:r>
            <a:r>
              <a:rPr lang="en-US" altLang="zh-CN" sz="2600" dirty="0"/>
              <a:t>origin</a:t>
            </a:r>
            <a:r>
              <a:rPr lang="zh-CN" altLang="en-US" sz="2600" dirty="0"/>
              <a:t> </a:t>
            </a:r>
            <a:r>
              <a:rPr lang="en-US" altLang="zh-CN" sz="2600" dirty="0"/>
              <a:t>server</a:t>
            </a:r>
            <a:r>
              <a:rPr lang="zh-CN" altLang="en-US" sz="2600" dirty="0"/>
              <a:t> </a:t>
            </a:r>
            <a:r>
              <a:rPr lang="en-US" altLang="zh-CN" sz="2600" dirty="0"/>
              <a:t>out</a:t>
            </a:r>
            <a:r>
              <a:rPr lang="zh-CN" altLang="en-US" sz="2600" dirty="0"/>
              <a:t> </a:t>
            </a:r>
            <a:r>
              <a:rPr lang="en-US" altLang="zh-CN" sz="2600" dirty="0"/>
              <a:t>to</a:t>
            </a:r>
            <a:r>
              <a:rPr lang="zh-CN" altLang="en-US" sz="2600" dirty="0"/>
              <a:t> </a:t>
            </a:r>
            <a:r>
              <a:rPr lang="en-US" altLang="zh-CN" sz="2600" dirty="0"/>
              <a:t>the</a:t>
            </a:r>
            <a:r>
              <a:rPr lang="zh-CN" altLang="en-US" sz="2600" dirty="0"/>
              <a:t> </a:t>
            </a:r>
            <a:r>
              <a:rPr lang="en-US" altLang="zh-CN" sz="2600" dirty="0"/>
              <a:t>edge</a:t>
            </a:r>
            <a:r>
              <a:rPr lang="zh-CN" altLang="en-US" sz="2600" dirty="0"/>
              <a:t> </a:t>
            </a:r>
            <a:r>
              <a:rPr lang="en-US" altLang="zh-CN" sz="2600" dirty="0"/>
              <a:t>of</a:t>
            </a:r>
            <a:r>
              <a:rPr lang="zh-CN" altLang="en-US" sz="2600" dirty="0"/>
              <a:t> </a:t>
            </a:r>
            <a:r>
              <a:rPr lang="en-US" altLang="zh-CN" sz="2600" dirty="0"/>
              <a:t>the</a:t>
            </a:r>
            <a:r>
              <a:rPr lang="zh-CN" altLang="en-US" sz="2600" dirty="0"/>
              <a:t> </a:t>
            </a:r>
            <a:r>
              <a:rPr lang="en-US" altLang="zh-CN" sz="2600" dirty="0"/>
              <a:t>Internet.</a:t>
            </a:r>
          </a:p>
          <a:p>
            <a:pPr lvl="1">
              <a:lnSpc>
                <a:spcPct val="130000"/>
              </a:lnSpc>
            </a:pPr>
            <a:r>
              <a:rPr lang="en-US" altLang="zh-CN" sz="2400" dirty="0" err="1"/>
              <a:t>EdgeComputing</a:t>
            </a:r>
            <a:endParaRPr lang="en-US" altLang="zh-CN" sz="2400" dirty="0"/>
          </a:p>
          <a:p>
            <a:pPr lvl="1">
              <a:lnSpc>
                <a:spcPct val="130000"/>
              </a:lnSpc>
            </a:pPr>
            <a:r>
              <a:rPr lang="en-US" altLang="zh-CN" sz="2400" dirty="0"/>
              <a:t>Applications</a:t>
            </a:r>
            <a:r>
              <a:rPr lang="zh-CN" altLang="en-US" sz="2400" dirty="0"/>
              <a:t> </a:t>
            </a:r>
            <a:r>
              <a:rPr lang="en-US" altLang="zh-CN" sz="2400" dirty="0"/>
              <a:t>that</a:t>
            </a:r>
            <a:r>
              <a:rPr lang="zh-CN" altLang="en-US" sz="2400" dirty="0"/>
              <a:t> </a:t>
            </a:r>
            <a:r>
              <a:rPr lang="en-US" altLang="zh-CN" sz="2400" dirty="0"/>
              <a:t>does</a:t>
            </a:r>
            <a:r>
              <a:rPr lang="zh-CN" altLang="en-US" sz="2400" dirty="0"/>
              <a:t> </a:t>
            </a:r>
            <a:r>
              <a:rPr lang="en-US" altLang="zh-CN" sz="2400" dirty="0"/>
              <a:t>not</a:t>
            </a:r>
            <a:r>
              <a:rPr lang="zh-CN" altLang="en-US" sz="2400" dirty="0"/>
              <a:t> </a:t>
            </a:r>
            <a:r>
              <a:rPr lang="en-US" altLang="zh-CN" sz="2400" dirty="0"/>
              <a:t>rely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huge</a:t>
            </a:r>
            <a:r>
              <a:rPr lang="zh-CN" altLang="en-US" sz="2400" dirty="0"/>
              <a:t> </a:t>
            </a:r>
            <a:r>
              <a:rPr lang="en-US" altLang="zh-CN" sz="2400" dirty="0"/>
              <a:t>transactional</a:t>
            </a:r>
            <a:r>
              <a:rPr lang="zh-CN" altLang="en-US" sz="2400" dirty="0"/>
              <a:t> </a:t>
            </a:r>
            <a:r>
              <a:rPr lang="en-US" altLang="zh-CN" sz="2400" dirty="0"/>
              <a:t>databases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48" y="3065780"/>
            <a:ext cx="5600700" cy="27686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874196" y="2461260"/>
            <a:ext cx="8557584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Font typeface="Arial" pitchFamily="-1" charset="0"/>
              <a:buChar char="•"/>
              <a:defRPr sz="30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8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600" dirty="0"/>
              <a:t>Push</a:t>
            </a:r>
            <a:r>
              <a:rPr lang="zh-CN" altLang="en-US" sz="2600" dirty="0"/>
              <a:t> </a:t>
            </a:r>
            <a:r>
              <a:rPr lang="en-US" altLang="zh-CN" sz="2600" dirty="0"/>
              <a:t>application</a:t>
            </a:r>
            <a:r>
              <a:rPr lang="zh-CN" altLang="en-US" sz="2600" dirty="0"/>
              <a:t> </a:t>
            </a:r>
            <a:r>
              <a:rPr lang="en-US" altLang="zh-CN" sz="2600" dirty="0"/>
              <a:t>logic</a:t>
            </a:r>
            <a:r>
              <a:rPr lang="zh-CN" altLang="en-US" sz="2600" dirty="0"/>
              <a:t> </a:t>
            </a:r>
            <a:r>
              <a:rPr lang="en-US" altLang="zh-CN" sz="2600" dirty="0"/>
              <a:t>from</a:t>
            </a:r>
            <a:r>
              <a:rPr lang="zh-CN" altLang="en-US" sz="2600" dirty="0"/>
              <a:t> </a:t>
            </a:r>
            <a:r>
              <a:rPr lang="en-US" altLang="zh-CN" sz="2600" dirty="0"/>
              <a:t>the</a:t>
            </a:r>
            <a:r>
              <a:rPr lang="zh-CN" altLang="en-US" sz="2600" dirty="0"/>
              <a:t> </a:t>
            </a:r>
            <a:r>
              <a:rPr lang="en-US" altLang="zh-CN" sz="2600" dirty="0"/>
              <a:t>origin</a:t>
            </a:r>
            <a:r>
              <a:rPr lang="zh-CN" altLang="en-US" sz="2600" dirty="0"/>
              <a:t> </a:t>
            </a:r>
            <a:r>
              <a:rPr lang="en-US" altLang="zh-CN" sz="2600" dirty="0"/>
              <a:t>server</a:t>
            </a:r>
            <a:r>
              <a:rPr lang="zh-CN" altLang="en-US" sz="2600" dirty="0"/>
              <a:t> </a:t>
            </a:r>
            <a:r>
              <a:rPr lang="en-US" altLang="zh-CN" sz="2600" dirty="0"/>
              <a:t>out</a:t>
            </a:r>
            <a:r>
              <a:rPr lang="zh-CN" altLang="en-US" sz="2600" dirty="0"/>
              <a:t> </a:t>
            </a:r>
            <a:r>
              <a:rPr lang="en-US" altLang="zh-CN" sz="2600" dirty="0"/>
              <a:t>to</a:t>
            </a:r>
            <a:r>
              <a:rPr lang="zh-CN" altLang="en-US" sz="2600" dirty="0"/>
              <a:t> </a:t>
            </a:r>
            <a:r>
              <a:rPr lang="en-US" altLang="zh-CN" sz="2600" dirty="0"/>
              <a:t>the</a:t>
            </a:r>
            <a:r>
              <a:rPr lang="zh-CN" altLang="en-US" sz="2600" dirty="0"/>
              <a:t> </a:t>
            </a:r>
            <a:r>
              <a:rPr lang="en-US" altLang="zh-CN" sz="2600" dirty="0"/>
              <a:t>edge</a:t>
            </a:r>
            <a:r>
              <a:rPr lang="zh-CN" altLang="en-US" sz="2600" dirty="0"/>
              <a:t> </a:t>
            </a:r>
            <a:r>
              <a:rPr lang="en-US" altLang="zh-CN" sz="2600" dirty="0"/>
              <a:t>of</a:t>
            </a:r>
            <a:r>
              <a:rPr lang="zh-CN" altLang="en-US" sz="2600" dirty="0"/>
              <a:t> </a:t>
            </a:r>
            <a:r>
              <a:rPr lang="en-US" altLang="zh-CN" sz="2600" dirty="0"/>
              <a:t>the</a:t>
            </a:r>
            <a:r>
              <a:rPr lang="zh-CN" altLang="en-US" sz="2600" dirty="0"/>
              <a:t> </a:t>
            </a:r>
            <a:r>
              <a:rPr lang="en-US" altLang="zh-CN" sz="2600" dirty="0"/>
              <a:t>Internet.</a:t>
            </a:r>
          </a:p>
        </p:txBody>
      </p:sp>
    </p:spTree>
    <p:extLst>
      <p:ext uri="{BB962C8B-B14F-4D97-AF65-F5344CB8AC3E}">
        <p14:creationId xmlns:p14="http://schemas.microsoft.com/office/powerpoint/2010/main" val="1408818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Origin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location</a:t>
            </a:r>
          </a:p>
          <a:p>
            <a:r>
              <a:rPr lang="en-US" altLang="zh-CN" dirty="0"/>
              <a:t>Cache</a:t>
            </a:r>
            <a:r>
              <a:rPr lang="zh-CN" altLang="en-US" dirty="0"/>
              <a:t> </a:t>
            </a:r>
            <a:r>
              <a:rPr lang="en-US" altLang="zh-CN" dirty="0"/>
              <a:t>control/indexing</a:t>
            </a:r>
          </a:p>
          <a:p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</a:p>
          <a:p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origin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</a:p>
          <a:p>
            <a:r>
              <a:rPr lang="en-US" altLang="zh-CN" dirty="0" err="1"/>
              <a:t>EdgeComputing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Edge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086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Scoring</a:t>
            </a:r>
          </a:p>
          <a:p>
            <a:pPr lvl="1"/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tremendous</a:t>
            </a:r>
            <a:r>
              <a:rPr lang="zh-CN" altLang="en-US" dirty="0"/>
              <a:t> </a:t>
            </a:r>
            <a:r>
              <a:rPr lang="en-US" altLang="zh-CN" dirty="0"/>
              <a:t>amounts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historic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real-time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r>
              <a:rPr lang="en-US" altLang="zh-CN" dirty="0"/>
              <a:t>Real-time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</a:p>
          <a:p>
            <a:pPr lvl="1"/>
            <a:r>
              <a:rPr lang="en-US" altLang="zh-CN" dirty="0"/>
              <a:t>Direct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edge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</a:p>
          <a:p>
            <a:pPr lvl="1"/>
            <a:r>
              <a:rPr lang="en-US" altLang="zh-CN" dirty="0"/>
              <a:t>Map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cluster: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score</a:t>
            </a:r>
          </a:p>
          <a:p>
            <a:pPr lvl="1"/>
            <a:r>
              <a:rPr lang="en-US" altLang="zh-CN" dirty="0"/>
              <a:t>Map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server: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cached</a:t>
            </a:r>
            <a:r>
              <a:rPr lang="zh-CN" altLang="en-US" dirty="0"/>
              <a:t> </a:t>
            </a:r>
            <a:r>
              <a:rPr lang="en-US" altLang="zh-CN" dirty="0"/>
              <a:t>content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Mapping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30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4196" y="1447800"/>
            <a:ext cx="8793804" cy="54102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York</a:t>
            </a:r>
            <a:r>
              <a:rPr lang="zh-CN" altLang="en-US" dirty="0"/>
              <a:t> </a:t>
            </a:r>
            <a:r>
              <a:rPr lang="en-US" altLang="zh-CN" dirty="0"/>
              <a:t>Post:</a:t>
            </a:r>
            <a:r>
              <a:rPr lang="zh-CN" altLang="en-US" dirty="0"/>
              <a:t> </a:t>
            </a:r>
            <a:r>
              <a:rPr lang="en-US" altLang="zh-CN" dirty="0"/>
              <a:t>20X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improvement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U.S.</a:t>
            </a:r>
            <a:r>
              <a:rPr lang="zh-CN" altLang="en-US" dirty="0"/>
              <a:t> </a:t>
            </a:r>
            <a:r>
              <a:rPr lang="en-US" altLang="zh-CN" dirty="0"/>
              <a:t>government:</a:t>
            </a:r>
            <a:r>
              <a:rPr lang="zh-CN" altLang="en-US" dirty="0"/>
              <a:t> </a:t>
            </a:r>
            <a:r>
              <a:rPr lang="en-US" altLang="zh-CN" dirty="0"/>
              <a:t>Protection</a:t>
            </a:r>
            <a:r>
              <a:rPr lang="zh-CN" altLang="en-US" dirty="0"/>
              <a:t> </a:t>
            </a:r>
            <a:r>
              <a:rPr lang="en-US" altLang="zh-CN" dirty="0"/>
              <a:t>against</a:t>
            </a:r>
            <a:r>
              <a:rPr lang="zh-CN" altLang="en-US" dirty="0"/>
              <a:t> </a:t>
            </a:r>
            <a:r>
              <a:rPr lang="en-US" altLang="zh-CN" dirty="0" err="1"/>
              <a:t>DDos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sz="2600" dirty="0" err="1"/>
              <a:t>MySpace</a:t>
            </a:r>
            <a:r>
              <a:rPr lang="en-US" altLang="zh-CN" sz="2600" dirty="0"/>
              <a:t>:</a:t>
            </a:r>
            <a:r>
              <a:rPr lang="zh-CN" altLang="en-US" sz="2600" dirty="0"/>
              <a:t> </a:t>
            </a:r>
            <a:r>
              <a:rPr lang="en-US" altLang="zh-CN" sz="2600" dirty="0"/>
              <a:t>6X</a:t>
            </a:r>
            <a:r>
              <a:rPr lang="zh-CN" altLang="en-US" sz="2600" dirty="0"/>
              <a:t> </a:t>
            </a:r>
            <a:r>
              <a:rPr lang="en-US" altLang="zh-CN" sz="2600" dirty="0"/>
              <a:t>speedup,</a:t>
            </a:r>
            <a:r>
              <a:rPr lang="zh-CN" altLang="en-US" sz="2600" dirty="0"/>
              <a:t> </a:t>
            </a:r>
            <a:r>
              <a:rPr lang="en-US" altLang="zh-CN" sz="2600" dirty="0"/>
              <a:t>98%</a:t>
            </a:r>
            <a:r>
              <a:rPr lang="zh-CN" altLang="en-US" sz="2600" dirty="0"/>
              <a:t> </a:t>
            </a:r>
            <a:r>
              <a:rPr lang="en-US" altLang="zh-CN" sz="2600" dirty="0"/>
              <a:t>offload</a:t>
            </a:r>
          </a:p>
          <a:p>
            <a:pPr>
              <a:lnSpc>
                <a:spcPct val="130000"/>
              </a:lnSpc>
            </a:pPr>
            <a:r>
              <a:rPr lang="en-US" altLang="zh-CN" sz="2600" dirty="0"/>
              <a:t>Haiti</a:t>
            </a:r>
            <a:r>
              <a:rPr lang="zh-CN" altLang="en-US" sz="2600" dirty="0"/>
              <a:t> </a:t>
            </a:r>
            <a:r>
              <a:rPr lang="en-US" altLang="zh-CN" sz="2600" dirty="0"/>
              <a:t>Benefit</a:t>
            </a:r>
            <a:r>
              <a:rPr lang="zh-CN" altLang="en-US" sz="2600" dirty="0"/>
              <a:t> </a:t>
            </a:r>
            <a:r>
              <a:rPr lang="en-US" altLang="zh-CN" sz="2600" dirty="0"/>
              <a:t>Concert:</a:t>
            </a:r>
            <a:r>
              <a:rPr lang="zh-CN" altLang="en-US" sz="2600" dirty="0"/>
              <a:t> </a:t>
            </a:r>
            <a:r>
              <a:rPr lang="en-US" altLang="zh-CN" sz="2600" dirty="0"/>
              <a:t>broadcast</a:t>
            </a:r>
            <a:r>
              <a:rPr lang="zh-CN" altLang="en-US" sz="2600" dirty="0"/>
              <a:t> </a:t>
            </a:r>
            <a:r>
              <a:rPr lang="en-US" altLang="zh-CN" sz="2600" dirty="0"/>
              <a:t>it</a:t>
            </a:r>
            <a:r>
              <a:rPr lang="zh-CN" altLang="en-US" sz="2600" dirty="0"/>
              <a:t> </a:t>
            </a:r>
            <a:r>
              <a:rPr lang="en-US" altLang="zh-CN" sz="2600" dirty="0"/>
              <a:t>online,</a:t>
            </a:r>
            <a:r>
              <a:rPr lang="zh-CN" altLang="en-US" sz="2600" dirty="0"/>
              <a:t> </a:t>
            </a:r>
            <a:r>
              <a:rPr lang="en-US" altLang="zh-CN" sz="2600" dirty="0"/>
              <a:t>5.8M</a:t>
            </a:r>
            <a:r>
              <a:rPr lang="zh-CN" altLang="en-US" sz="2600" dirty="0"/>
              <a:t> </a:t>
            </a:r>
            <a:r>
              <a:rPr lang="en-US" altLang="zh-CN" sz="2600" dirty="0"/>
              <a:t>streams</a:t>
            </a:r>
            <a:r>
              <a:rPr lang="zh-CN" altLang="en-US" sz="2600" dirty="0"/>
              <a:t> </a:t>
            </a:r>
            <a:r>
              <a:rPr lang="en-US" altLang="zh-CN" sz="2600" dirty="0"/>
              <a:t>served</a:t>
            </a:r>
            <a:r>
              <a:rPr lang="zh-CN" altLang="en-US" sz="2600" dirty="0"/>
              <a:t> </a:t>
            </a:r>
            <a:r>
              <a:rPr lang="en-US" altLang="zh-CN" sz="2600" dirty="0"/>
              <a:t>in</a:t>
            </a:r>
            <a:r>
              <a:rPr lang="zh-CN" altLang="en-US" sz="2600" dirty="0"/>
              <a:t> </a:t>
            </a:r>
            <a:r>
              <a:rPr lang="en-US" altLang="zh-CN" sz="2600" dirty="0"/>
              <a:t>a</a:t>
            </a:r>
            <a:r>
              <a:rPr lang="zh-CN" altLang="en-US" sz="2600" dirty="0"/>
              <a:t> </a:t>
            </a:r>
            <a:r>
              <a:rPr lang="en-US" altLang="zh-CN" sz="2600" dirty="0"/>
              <a:t>weekend,</a:t>
            </a:r>
            <a:r>
              <a:rPr lang="zh-CN" altLang="en-US" sz="2600" dirty="0"/>
              <a:t> </a:t>
            </a:r>
            <a:r>
              <a:rPr lang="en-US" altLang="zh-CN" sz="2600" dirty="0"/>
              <a:t>$61</a:t>
            </a:r>
            <a:r>
              <a:rPr lang="zh-CN" altLang="en-US" sz="2600" dirty="0"/>
              <a:t> </a:t>
            </a:r>
            <a:r>
              <a:rPr lang="en-US" altLang="zh-CN" sz="2600" dirty="0"/>
              <a:t>million</a:t>
            </a:r>
            <a:r>
              <a:rPr lang="zh-CN" altLang="en-US" sz="2600" dirty="0"/>
              <a:t> </a:t>
            </a:r>
            <a:r>
              <a:rPr lang="en-US" altLang="zh-CN" sz="2600" dirty="0"/>
              <a:t>raised.</a:t>
            </a:r>
            <a:r>
              <a:rPr lang="zh-CN" altLang="en-US" sz="2600" dirty="0"/>
              <a:t> </a:t>
            </a:r>
            <a:endParaRPr lang="en-US" sz="2600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  <a:r>
              <a:rPr lang="en-US" altLang="zh-CN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6035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4196" y="1447800"/>
            <a:ext cx="8793804" cy="54102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Google</a:t>
            </a:r>
            <a:r>
              <a:rPr lang="zh-CN" altLang="en-US" sz="2400" dirty="0"/>
              <a:t> </a:t>
            </a:r>
            <a:r>
              <a:rPr lang="en-US" altLang="zh-CN" sz="2400" dirty="0"/>
              <a:t>scholar</a:t>
            </a:r>
            <a:r>
              <a:rPr lang="zh-CN" altLang="en-US" sz="2400" dirty="0"/>
              <a:t> </a:t>
            </a:r>
            <a:r>
              <a:rPr lang="en-US" altLang="zh-CN" sz="2400" dirty="0"/>
              <a:t>citation: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605</a:t>
            </a:r>
          </a:p>
          <a:p>
            <a:pPr>
              <a:lnSpc>
                <a:spcPct val="130000"/>
              </a:lnSpc>
            </a:pPr>
            <a:r>
              <a:rPr lang="en-US" altLang="zh-CN" sz="2400" dirty="0"/>
              <a:t>Market</a:t>
            </a:r>
            <a:r>
              <a:rPr lang="zh-CN" altLang="en-US" sz="2400" dirty="0"/>
              <a:t> </a:t>
            </a:r>
            <a:r>
              <a:rPr lang="en-US" altLang="zh-CN" sz="2400" dirty="0"/>
              <a:t>share:</a:t>
            </a:r>
            <a:r>
              <a:rPr lang="zh-CN" altLang="en-US" sz="2400" dirty="0"/>
              <a:t> </a:t>
            </a:r>
            <a:r>
              <a:rPr lang="en-US" altLang="zh-CN" sz="2400" dirty="0"/>
              <a:t>45%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2017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en-US" altLang="zh-CN" sz="2400" dirty="0"/>
              <a:t>15%-30%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global</a:t>
            </a:r>
            <a:r>
              <a:rPr lang="zh-CN" altLang="en-US" sz="2400" dirty="0"/>
              <a:t> </a:t>
            </a:r>
            <a:r>
              <a:rPr lang="en-US" altLang="zh-CN" sz="2400" dirty="0"/>
              <a:t>network</a:t>
            </a:r>
            <a:r>
              <a:rPr lang="zh-CN" altLang="en-US" sz="2400" dirty="0"/>
              <a:t> </a:t>
            </a:r>
            <a:r>
              <a:rPr lang="en-US" altLang="zh-CN" sz="2400" dirty="0"/>
              <a:t>traffic</a:t>
            </a:r>
            <a:r>
              <a:rPr lang="zh-CN" altLang="en-US" sz="2400" dirty="0"/>
              <a:t> </a:t>
            </a:r>
            <a:r>
              <a:rPr lang="en-US" altLang="zh-CN" sz="2400" dirty="0"/>
              <a:t>comes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Akamai</a:t>
            </a:r>
            <a:endParaRPr lang="en-US" sz="2400" dirty="0"/>
          </a:p>
          <a:p>
            <a:pPr lvl="1">
              <a:lnSpc>
                <a:spcPct val="130000"/>
              </a:lnSpc>
            </a:pPr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905072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Thank</a:t>
            </a:r>
            <a:r>
              <a:rPr lang="zh-CN" altLang="en-US" dirty="0"/>
              <a:t> </a:t>
            </a:r>
            <a:r>
              <a:rPr lang="en-US" altLang="zh-CN" dirty="0"/>
              <a:t>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709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066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1714500" y="166254"/>
            <a:ext cx="8763000" cy="24522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b="0" dirty="0"/>
              <a:t>Experiences with </a:t>
            </a:r>
            <a:r>
              <a:rPr lang="en-US" b="0" dirty="0" err="1"/>
              <a:t>CoralCDN</a:t>
            </a:r>
            <a:r>
              <a:rPr lang="en-US" b="0" dirty="0"/>
              <a:t>: A Five-Year Operational View </a:t>
            </a:r>
            <a:endParaRPr b="0" dirty="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2901900" y="4495800"/>
            <a:ext cx="6388200" cy="217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COS 518: </a:t>
            </a:r>
            <a:r>
              <a:rPr lang="en-US" i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Advanced Computer Systems</a:t>
            </a:r>
            <a:endParaRPr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80000"/>
              </a:lnSpc>
              <a:spcBef>
                <a:spcPts val="560"/>
              </a:spcBef>
              <a:buClr>
                <a:srgbClr val="000000"/>
              </a:buClr>
              <a:buSzPts val="2800"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80000"/>
              </a:lnSpc>
              <a:spcBef>
                <a:spcPts val="560"/>
              </a:spcBef>
              <a:buClr>
                <a:srgbClr val="000000"/>
              </a:buClr>
              <a:buSzPts val="2800"/>
            </a:pPr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Felix Madutsa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50000"/>
              </a:lnSpc>
              <a:spcBef>
                <a:spcPts val="560"/>
              </a:spcBef>
              <a:buClr>
                <a:srgbClr val="000000"/>
              </a:buClr>
              <a:buSzPts val="2800"/>
            </a:pPr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April 18 2018</a:t>
            </a:r>
            <a:endParaRPr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60470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Reed-Solomon Codes (1960)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 data blocks</a:t>
            </a:r>
          </a:p>
          <a:p>
            <a:r>
              <a:rPr lang="en-US" dirty="0"/>
              <a:t>K coding blocks</a:t>
            </a:r>
          </a:p>
          <a:p>
            <a:r>
              <a:rPr lang="en-US" dirty="0"/>
              <a:t>M = N+K total blocks</a:t>
            </a:r>
          </a:p>
          <a:p>
            <a:endParaRPr lang="en-US" dirty="0"/>
          </a:p>
          <a:p>
            <a:r>
              <a:rPr lang="en-US" dirty="0"/>
              <a:t>Recover any block from any N other blocks!</a:t>
            </a:r>
          </a:p>
          <a:p>
            <a:endParaRPr lang="en-US" dirty="0"/>
          </a:p>
          <a:p>
            <a:r>
              <a:rPr lang="en-US" dirty="0"/>
              <a:t>Tolerates up to K simultaneous failures</a:t>
            </a:r>
          </a:p>
          <a:p>
            <a:endParaRPr lang="en-US" dirty="0"/>
          </a:p>
          <a:p>
            <a:r>
              <a:rPr lang="en-US" dirty="0"/>
              <a:t>Works for any N and K (within reason)</a:t>
            </a:r>
          </a:p>
        </p:txBody>
      </p:sp>
    </p:spTree>
    <p:extLst>
      <p:ext uri="{BB962C8B-B14F-4D97-AF65-F5344CB8AC3E}">
        <p14:creationId xmlns:p14="http://schemas.microsoft.com/office/powerpoint/2010/main" val="7712256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05800" y="6553201"/>
            <a:ext cx="2133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80</a:t>
            </a:fld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874196" y="76201"/>
            <a:ext cx="8565204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dirty="0" err="1">
                <a:latin typeface="Raleway"/>
                <a:ea typeface="Raleway"/>
                <a:cs typeface="Raleway"/>
                <a:sym typeface="Raleway"/>
              </a:rPr>
              <a:t>CoralCDN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D3BD2-3C92-7D48-9FED-15B8C784B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2796" y="4532171"/>
            <a:ext cx="8565204" cy="5029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F0F709-AB59-BB40-9F34-376B002D4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4196" y="1317812"/>
            <a:ext cx="8565204" cy="5448113"/>
          </a:xfrm>
        </p:spPr>
        <p:txBody>
          <a:bodyPr/>
          <a:lstStyle/>
          <a:p>
            <a:r>
              <a:rPr lang="en-US" sz="2400" dirty="0"/>
              <a:t>A free, open, P2P and self-organizing web CDN designed by </a:t>
            </a:r>
            <a:r>
              <a:rPr lang="en-US" sz="2400" dirty="0">
                <a:solidFill>
                  <a:schemeClr val="accent6"/>
                </a:solidFill>
              </a:rPr>
              <a:t>Michael J. Freedman </a:t>
            </a:r>
          </a:p>
          <a:p>
            <a:r>
              <a:rPr lang="en-US" sz="2400" dirty="0"/>
              <a:t>No prior registration, authorization, or special configuration needed</a:t>
            </a:r>
          </a:p>
          <a:p>
            <a:r>
              <a:rPr lang="en-US" sz="2400" dirty="0"/>
              <a:t>Publishing by appending a suffix to a URL’s hostname, </a:t>
            </a:r>
            <a:r>
              <a:rPr lang="en-US" sz="2400" i="1" dirty="0"/>
              <a:t>e.g.</a:t>
            </a:r>
            <a:r>
              <a:rPr lang="en-US" sz="2400" dirty="0"/>
              <a:t>, http:/ /</a:t>
            </a:r>
            <a:r>
              <a:rPr lang="en-US" sz="2400" dirty="0" err="1"/>
              <a:t>example.com.</a:t>
            </a:r>
            <a:r>
              <a:rPr lang="en-US" sz="2400" i="1" dirty="0" err="1"/>
              <a:t>nyud.net</a:t>
            </a:r>
            <a:r>
              <a:rPr lang="en-US" sz="2400" dirty="0"/>
              <a:t>/ </a:t>
            </a:r>
          </a:p>
          <a:p>
            <a:r>
              <a:rPr lang="en-US" sz="2400" dirty="0"/>
              <a:t>Designed to automatically and </a:t>
            </a:r>
            <a:r>
              <a:rPr lang="en-US" sz="2400" dirty="0" err="1"/>
              <a:t>scalably</a:t>
            </a:r>
            <a:r>
              <a:rPr lang="en-US" sz="2400" dirty="0"/>
              <a:t> handle sudden spikes in traffic (flash crowds) for new content in services that suffer from overloads</a:t>
            </a:r>
          </a:p>
          <a:p>
            <a:r>
              <a:rPr lang="en-US" sz="2400" dirty="0"/>
              <a:t>Deployed on the </a:t>
            </a:r>
            <a:r>
              <a:rPr lang="en-US" sz="2400" dirty="0" err="1"/>
              <a:t>PlanetLab</a:t>
            </a:r>
            <a:r>
              <a:rPr lang="en-US" sz="2400" dirty="0"/>
              <a:t> research network (260 servers) between 2004 - 2015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3547C-A724-DC4D-A5B2-C84A0CE49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658" y="163242"/>
            <a:ext cx="2951742" cy="126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820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05800" y="6553201"/>
            <a:ext cx="2133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81</a:t>
            </a:fld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874196" y="76201"/>
            <a:ext cx="8565204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dirty="0" err="1">
                <a:latin typeface="Raleway"/>
                <a:ea typeface="Raleway"/>
                <a:cs typeface="Raleway"/>
                <a:sym typeface="Raleway"/>
              </a:rPr>
              <a:t>CoralCDN</a:t>
            </a:r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 Usage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D3BD2-3C92-7D48-9FED-15B8C784B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2796" y="4532171"/>
            <a:ext cx="8565204" cy="5029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F0F709-AB59-BB40-9F34-376B002D4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4196" y="1317812"/>
            <a:ext cx="8565204" cy="544811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3547C-A724-DC4D-A5B2-C84A0CE49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964" y="76200"/>
            <a:ext cx="2521436" cy="1078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0523C3-062F-E343-BCD4-40FD73D3D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287" y="4749800"/>
            <a:ext cx="4699000" cy="180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4C5F48-5F6E-4643-867D-4967E3DF8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596" y="1425739"/>
            <a:ext cx="4124578" cy="4033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A0F321-5159-B94D-9BC0-A05B8AC6D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9587" y="1486623"/>
            <a:ext cx="44704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412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05800" y="6553201"/>
            <a:ext cx="2133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82</a:t>
            </a:fld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874196" y="76201"/>
            <a:ext cx="8565204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Problem Statement/Motivation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D3BD2-3C92-7D48-9FED-15B8C784B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9693" y="3563982"/>
            <a:ext cx="8565204" cy="5029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F0F709-AB59-BB40-9F34-376B002D4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4196" y="1447800"/>
            <a:ext cx="8565204" cy="5029200"/>
          </a:xfrm>
        </p:spPr>
        <p:txBody>
          <a:bodyPr/>
          <a:lstStyle/>
          <a:p>
            <a:r>
              <a:rPr lang="en-US" dirty="0"/>
              <a:t>Present data collected over the system’s production deployment and its implications 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Discuss deployment challenges encountered and describe preferred solutions 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Insights for building a secure, open, and scalable content distribution network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428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305800" y="6553201"/>
            <a:ext cx="2133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83</a:t>
            </a:fld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874196" y="76201"/>
            <a:ext cx="8793804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Web Security Implications of Open API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874200" y="1277472"/>
            <a:ext cx="8565300" cy="54884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t" anchorCtr="0">
            <a:noAutofit/>
          </a:bodyPr>
          <a:lstStyle/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Raleway Light"/>
                <a:ea typeface="Raleway Light"/>
                <a:cs typeface="Raleway Light"/>
                <a:sym typeface="Raleway Light"/>
              </a:rPr>
              <a:t>CoralCDN</a:t>
            </a:r>
            <a:r>
              <a:rPr lang="en-US" dirty="0">
                <a:latin typeface="Raleway Light"/>
                <a:ea typeface="Raleway Light"/>
                <a:cs typeface="Raleway Light"/>
                <a:sym typeface="Raleway Light"/>
              </a:rPr>
              <a:t> as an elastic resource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Raleway Light"/>
                <a:ea typeface="Raleway Light"/>
                <a:cs typeface="Raleway Light"/>
                <a:sym typeface="Raleway Light"/>
              </a:rPr>
              <a:t>Simple and friendly API allowed wide + dynamic adoption and misuse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Raleway Light"/>
              <a:ea typeface="Raleway Light"/>
              <a:cs typeface="Raleway Light"/>
              <a:sym typeface="Raleway Light"/>
            </a:endParaRPr>
          </a:p>
          <a:p>
            <a:pPr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Raleway Light"/>
              <a:ea typeface="Raleway Light"/>
              <a:cs typeface="Raleway Light"/>
              <a:sym typeface="Raleway Light"/>
            </a:endParaRPr>
          </a:p>
          <a:p>
            <a:pPr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Raleway Light"/>
                <a:ea typeface="Raleway Light"/>
                <a:cs typeface="Raleway Light"/>
                <a:sym typeface="Raleway Light"/>
              </a:rPr>
              <a:t>Open API + naming techniques caused security problems from </a:t>
            </a:r>
            <a:r>
              <a:rPr lang="en-US" dirty="0">
                <a:solidFill>
                  <a:schemeClr val="accent6"/>
                </a:solidFill>
                <a:latin typeface="Raleway Light"/>
                <a:ea typeface="Raleway Light"/>
                <a:cs typeface="Raleway Light"/>
                <a:sym typeface="Raleway Light"/>
              </a:rPr>
              <a:t>lack of explicitness in specifying protection domains</a:t>
            </a:r>
          </a:p>
          <a:p>
            <a:pPr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95479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305800" y="6553201"/>
            <a:ext cx="2133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84</a:t>
            </a:fld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874196" y="76201"/>
            <a:ext cx="8565204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Security Mechanisms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874200" y="1264024"/>
            <a:ext cx="8565300" cy="55939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t" anchorCtr="0"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Limiting functionality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Brute-force attacks on websites are slow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Cannot perform anonymous attacks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Reducing excessive resource use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Fair sharing mechanisms to balance bandwidth consumption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Monitoring of both client-side and server side usage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Blacklisting domains and offloading security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Global blacklist for </a:t>
            </a:r>
            <a:r>
              <a:rPr lang="en-US" dirty="0">
                <a:solidFill>
                  <a:schemeClr val="accent6"/>
                </a:solidFill>
                <a:latin typeface="Raleway Light"/>
                <a:ea typeface="Raleway Light"/>
                <a:cs typeface="Raleway Light"/>
                <a:sym typeface="Raleway Light"/>
              </a:rPr>
              <a:t>phishing attempts, copyright violations, access control violations</a:t>
            </a:r>
          </a:p>
        </p:txBody>
      </p:sp>
    </p:spTree>
    <p:extLst>
      <p:ext uri="{BB962C8B-B14F-4D97-AF65-F5344CB8AC3E}">
        <p14:creationId xmlns:p14="http://schemas.microsoft.com/office/powerpoint/2010/main" val="8865516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305800" y="6553201"/>
            <a:ext cx="2133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85</a:t>
            </a:fld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874196" y="76201"/>
            <a:ext cx="8793804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Lessons for CDNs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874200" y="1277472"/>
            <a:ext cx="8565300" cy="54884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t" anchorCtr="0">
            <a:noAutofit/>
          </a:bodyPr>
          <a:lstStyle/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Raleway Light"/>
                <a:ea typeface="Raleway Light"/>
                <a:cs typeface="Raleway Light"/>
                <a:sym typeface="Raleway Light"/>
              </a:rPr>
              <a:t>CoralCDN</a:t>
            </a:r>
            <a:r>
              <a:rPr lang="en-US" dirty="0">
                <a:latin typeface="Raleway Light"/>
                <a:ea typeface="Raleway Light"/>
                <a:cs typeface="Raleway Light"/>
                <a:sym typeface="Raleway Light"/>
              </a:rPr>
              <a:t> designed to interact with overloaded or poor-behaving servers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Raleway Light"/>
              <a:ea typeface="Raleway Light"/>
              <a:cs typeface="Raleway Light"/>
              <a:sym typeface="Raleway Light"/>
            </a:endParaRPr>
          </a:p>
          <a:p>
            <a:pPr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Unlike commercial CDNs, </a:t>
            </a:r>
            <a:r>
              <a:rPr lang="en-US" dirty="0">
                <a:latin typeface="Raleway Light"/>
                <a:ea typeface="Raleway Light"/>
                <a:cs typeface="Raleway Light"/>
                <a:sym typeface="Raleway Light"/>
              </a:rPr>
              <a:t>Coral </a:t>
            </a: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cannot grow the size of the network best on expected use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16063054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305800" y="6553201"/>
            <a:ext cx="2133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86</a:t>
            </a:fld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874196" y="76201"/>
            <a:ext cx="8793804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lvl="0"/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Lessons for CDNs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874200" y="1277472"/>
            <a:ext cx="8565300" cy="54884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t" anchorCtr="0"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Raleway Light"/>
                <a:ea typeface="Raleway Light"/>
                <a:cs typeface="Raleway Light"/>
                <a:sym typeface="Raleway Light"/>
              </a:rPr>
              <a:t>Designing for faulty origins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Raleway Light"/>
                <a:ea typeface="Raleway Light"/>
                <a:cs typeface="Raleway Light"/>
                <a:sym typeface="Raleway Light"/>
              </a:rPr>
              <a:t>Cache negative service results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Raleway Light"/>
                <a:ea typeface="Raleway Light"/>
                <a:cs typeface="Raleway Light"/>
                <a:sym typeface="Raleway Light"/>
              </a:rPr>
              <a:t>Serve stale content if origin faulty (&lt;= 24hrs)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Raleway Light"/>
                <a:ea typeface="Raleway Light"/>
                <a:cs typeface="Raleway Light"/>
                <a:sym typeface="Raleway Light"/>
              </a:rPr>
              <a:t>Prevent truncations through whole-file overwrites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Raleway Light"/>
                <a:ea typeface="Raleway Light"/>
                <a:cs typeface="Raleway Light"/>
                <a:sym typeface="Raleway Light"/>
              </a:rPr>
              <a:t>Decoupling service dependences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Manage oversubscribed bandwidth </a:t>
            </a:r>
          </a:p>
          <a:p>
            <a:pPr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Respond with ”Forbidden” when domain oversubscribed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Managing performance jitters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Need to guarantee stability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11106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305800" y="6553201"/>
            <a:ext cx="2133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87</a:t>
            </a:fld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874196" y="76201"/>
            <a:ext cx="8793804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Lessons for Platforms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874200" y="1277472"/>
            <a:ext cx="8565300" cy="54884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Application developments could benefit from greater visibility and control of lower layers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Exposing information and expressing preferences across layers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Export greater information to higher levels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Applications push policies to lower levels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DAD16-0D68-4840-8B98-DC365AF40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997" y="4411662"/>
            <a:ext cx="4749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378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305800" y="6553201"/>
            <a:ext cx="2133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88</a:t>
            </a:fld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874196" y="76201"/>
            <a:ext cx="8793804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Lessons for Platforms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874200" y="1277472"/>
            <a:ext cx="8565300" cy="54884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t" anchorCtr="0">
            <a:noAutofit/>
          </a:bodyPr>
          <a:lstStyle/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Application developments could benefit from greater visibility and control of lower layers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Exposing information and expressing preferences across layers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Export greater information to higher levels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Applications push policies to lower levels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2. Support for fault-tolerance</a:t>
            </a:r>
          </a:p>
          <a:p>
            <a:pPr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Dynamically update root nameserver to reflect change</a:t>
            </a:r>
          </a:p>
          <a:p>
            <a:pPr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Announcing IP anycast address via BGP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90484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305800" y="6553201"/>
            <a:ext cx="2133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89</a:t>
            </a:fld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874196" y="76201"/>
            <a:ext cx="8793804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Insights for Building Open CDNs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Shape 117">
            <a:extLst>
              <a:ext uri="{FF2B5EF4-FFF2-40B4-BE49-F238E27FC236}">
                <a16:creationId xmlns:a16="http://schemas.microsoft.com/office/drawing/2014/main" id="{FBC84541-95DE-0946-94BE-F4275BBA65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74200" y="1277472"/>
            <a:ext cx="8565300" cy="54884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t" anchorCtr="0">
            <a:noAutofit/>
          </a:bodyPr>
          <a:lstStyle/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Coral was overdesigned for its workload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Naming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Levels to support layers of indirection</a:t>
            </a:r>
          </a:p>
          <a:p>
            <a:pPr marL="971550" lvl="1" indent="-514350"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Content Integrity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End-to-end signature for content integrity through HTTP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Fine-Grain Origin Control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aleway Light"/>
                <a:ea typeface="Raleway Light"/>
                <a:cs typeface="Raleway Light"/>
                <a:sym typeface="Raleway Light"/>
              </a:rPr>
              <a:t>Change origin policy</a:t>
            </a:r>
          </a:p>
          <a:p>
            <a:pPr marL="971550" lvl="1" indent="-514350"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E241A-EF8A-0F47-820A-91E05E0E1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568" y="4674524"/>
            <a:ext cx="3443432" cy="163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Reed-Solomon Code Notation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 data blocks</a:t>
            </a:r>
          </a:p>
          <a:p>
            <a:r>
              <a:rPr lang="en-US" dirty="0"/>
              <a:t>K coding blocks</a:t>
            </a:r>
          </a:p>
          <a:p>
            <a:r>
              <a:rPr lang="en-US" dirty="0"/>
              <a:t>M = N+K total blocks</a:t>
            </a:r>
          </a:p>
          <a:p>
            <a:endParaRPr lang="en-US" dirty="0"/>
          </a:p>
          <a:p>
            <a:r>
              <a:rPr lang="en-US" dirty="0"/>
              <a:t>RS(N,K)</a:t>
            </a:r>
          </a:p>
          <a:p>
            <a:pPr lvl="1"/>
            <a:r>
              <a:rPr lang="en-US" dirty="0"/>
              <a:t>(10,4): 10 data blocks,  4 coding blocks</a:t>
            </a:r>
          </a:p>
          <a:p>
            <a:pPr lvl="2"/>
            <a:r>
              <a:rPr lang="en-US" dirty="0"/>
              <a:t>f4 uses this, FB HDFS for data warehouse does too</a:t>
            </a:r>
          </a:p>
          <a:p>
            <a:pPr lvl="1"/>
            <a:endParaRPr lang="en-US" dirty="0"/>
          </a:p>
          <a:p>
            <a:r>
              <a:rPr lang="en-US" dirty="0"/>
              <a:t>Will also see (M, N) notation sometimes</a:t>
            </a:r>
          </a:p>
          <a:p>
            <a:pPr lvl="1"/>
            <a:r>
              <a:rPr lang="en-US" dirty="0"/>
              <a:t> (14,10): 14 total blocks, 10 data blocks, (4 coding blocks)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54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305800" y="6553201"/>
            <a:ext cx="2133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90</a:t>
            </a:fld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874196" y="76201"/>
            <a:ext cx="8793804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Impact?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Shape 117">
            <a:extLst>
              <a:ext uri="{FF2B5EF4-FFF2-40B4-BE49-F238E27FC236}">
                <a16:creationId xmlns:a16="http://schemas.microsoft.com/office/drawing/2014/main" id="{FBC84541-95DE-0946-94BE-F4275BBA65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74200" y="1277472"/>
            <a:ext cx="8565300" cy="54884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000" tIns="36000" rIns="36000" bIns="36000" rtlCol="0" anchor="t" anchorCtr="0">
            <a:noAutofit/>
          </a:bodyPr>
          <a:lstStyle/>
          <a:p>
            <a:pPr marL="971550" lvl="1" indent="-514350"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>
              <a:solidFill>
                <a:schemeClr val="tx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9961F-D2C3-A947-AE14-0CA2972BA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0" y="2190750"/>
            <a:ext cx="74041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167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3691</Words>
  <Application>Microsoft Macintosh PowerPoint</Application>
  <PresentationFormat>Widescreen</PresentationFormat>
  <Paragraphs>966</Paragraphs>
  <Slides>91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8" baseType="lpstr">
      <vt:lpstr>DengXian</vt:lpstr>
      <vt:lpstr>DengXian Light</vt:lpstr>
      <vt:lpstr>ＭＳ Ｐゴシック</vt:lpstr>
      <vt:lpstr>ヒラギノ角ゴ ProN W3</vt:lpstr>
      <vt:lpstr>Arial</vt:lpstr>
      <vt:lpstr>Calibri</vt:lpstr>
      <vt:lpstr>Courier New</vt:lpstr>
      <vt:lpstr>Helvetica Neue Medium</vt:lpstr>
      <vt:lpstr>LucidaSansUnicode</vt:lpstr>
      <vt:lpstr>Raleway</vt:lpstr>
      <vt:lpstr>Raleway Light</vt:lpstr>
      <vt:lpstr>Raleway Medium</vt:lpstr>
      <vt:lpstr>Times</vt:lpstr>
      <vt:lpstr>Times New Roman</vt:lpstr>
      <vt:lpstr>Vista Sans OT Reg</vt:lpstr>
      <vt:lpstr>Wingdings</vt:lpstr>
      <vt:lpstr>Office Theme</vt:lpstr>
      <vt:lpstr>Erasure Codes for Systems</vt:lpstr>
      <vt:lpstr>Things Fail, Let’s Not Lose Data</vt:lpstr>
      <vt:lpstr>Things Fail, Let’s Not Lose Data</vt:lpstr>
      <vt:lpstr>Erasure Codes vs Error Correcting Codes</vt:lpstr>
      <vt:lpstr>Erasure Codes, a simple example w/ XOR</vt:lpstr>
      <vt:lpstr>Erasure Codes, a simple example w/ XOR</vt:lpstr>
      <vt:lpstr>Erasure Codes, a simple example w/ XOR</vt:lpstr>
      <vt:lpstr>Reed-Solomon Codes (1960)</vt:lpstr>
      <vt:lpstr>Reed-Solomon Code Notation</vt:lpstr>
      <vt:lpstr>Reed-Solomon Codes, How They Work</vt:lpstr>
      <vt:lpstr>Reed-Solomon (4,2) Example</vt:lpstr>
      <vt:lpstr>Reed-Solomon (4,2) Example</vt:lpstr>
      <vt:lpstr>Reed-Solomon (4,2) Example</vt:lpstr>
      <vt:lpstr>Reed-Solomon (4,2) Example</vt:lpstr>
      <vt:lpstr>Erasure Codes Save Storage</vt:lpstr>
      <vt:lpstr>Erasure Codes Save Storage</vt:lpstr>
      <vt:lpstr>Erasure Codes Save Storage</vt:lpstr>
      <vt:lpstr>Erasure Codes Save Storage</vt:lpstr>
      <vt:lpstr>Erasure Codes Save Storage</vt:lpstr>
      <vt:lpstr>Erasure Codes Save Storage</vt:lpstr>
      <vt:lpstr>What’s the Catch?</vt:lpstr>
      <vt:lpstr>Catch 1: Encoding Overhead</vt:lpstr>
      <vt:lpstr>Catch 2: Decoding Overhead</vt:lpstr>
      <vt:lpstr>Catch 2: Decoding Overhead</vt:lpstr>
      <vt:lpstr>Catch 3: Updating Overhead</vt:lpstr>
      <vt:lpstr>Catch 3’: Deleting Overhead</vt:lpstr>
      <vt:lpstr>Catch 4: Update Consistency</vt:lpstr>
      <vt:lpstr>Catch 4: Update Consistency</vt:lpstr>
      <vt:lpstr>Catch 5: Fewer Copies for Reading</vt:lpstr>
      <vt:lpstr>Catch 6: Larger Min System Size</vt:lpstr>
      <vt:lpstr>What’s the Catch?</vt:lpstr>
      <vt:lpstr>Many Different Codes</vt:lpstr>
      <vt:lpstr>Different codes make different tradeoffs</vt:lpstr>
      <vt:lpstr>Erasure Coding Big Picture</vt:lpstr>
      <vt:lpstr>Let’s Use Our New Hammer!</vt:lpstr>
      <vt:lpstr>Erasure Coding Big Picture</vt:lpstr>
      <vt:lpstr>Erasure Coding Big Picture</vt:lpstr>
      <vt:lpstr>Erasure Coding Big Picture</vt:lpstr>
      <vt:lpstr>Erasure Coding Big Picture</vt:lpstr>
      <vt:lpstr>Erasure Coding Big Picture</vt:lpstr>
      <vt:lpstr>Erasure Coding Big Picture</vt:lpstr>
      <vt:lpstr>Erasure Coding Big Picture</vt:lpstr>
      <vt:lpstr>f4: Facebook’s Warm BLOB Storage System [OSDI ‘14]   </vt:lpstr>
      <vt:lpstr>BLOBs@FB</vt:lpstr>
      <vt:lpstr>PowerPoint Presentation</vt:lpstr>
      <vt:lpstr>Handling failures</vt:lpstr>
      <vt:lpstr>Handling load</vt:lpstr>
      <vt:lpstr>Background: Data serving</vt:lpstr>
      <vt:lpstr>Background: Haystack [OSDI2010]</vt:lpstr>
      <vt:lpstr>Introducing f4: Haystack on cells</vt:lpstr>
      <vt:lpstr>Data splitting</vt:lpstr>
      <vt:lpstr>Data placement</vt:lpstr>
      <vt:lpstr>Reads</vt:lpstr>
      <vt:lpstr>Reads under cell-local failures</vt:lpstr>
      <vt:lpstr>Reads under datacenter failures (2.8X)</vt:lpstr>
      <vt:lpstr>Cross datacenter XOR</vt:lpstr>
      <vt:lpstr>Reads with datacenter failures (2.1X)</vt:lpstr>
      <vt:lpstr>Haystack   v/s   f4 2.8   v/s   f4 2.1</vt:lpstr>
      <vt:lpstr>Evaluation</vt:lpstr>
      <vt:lpstr>Methodology</vt:lpstr>
      <vt:lpstr>Hot and warm divide</vt:lpstr>
      <vt:lpstr>It is warm, not cold</vt:lpstr>
      <vt:lpstr>f4 Performance: Most loaded disk in cluster</vt:lpstr>
      <vt:lpstr>f4 Performance: Latency </vt:lpstr>
      <vt:lpstr>Concluding Remarks </vt:lpstr>
      <vt:lpstr>PowerPoint Presentation</vt:lpstr>
      <vt:lpstr>Student Presentation  The Akamai Netwowrk: A Platform for High-Performance internet Applications</vt:lpstr>
      <vt:lpstr>Problem: Internet Delivery Challenges</vt:lpstr>
      <vt:lpstr>Delivery Network Overview</vt:lpstr>
      <vt:lpstr>Transport System</vt:lpstr>
      <vt:lpstr>Content Delivery</vt:lpstr>
      <vt:lpstr>Application Delivery</vt:lpstr>
      <vt:lpstr>Edge Server Platform</vt:lpstr>
      <vt:lpstr>Mapping System </vt:lpstr>
      <vt:lpstr>Result:</vt:lpstr>
      <vt:lpstr>Impact</vt:lpstr>
      <vt:lpstr>PowerPoint Presentation</vt:lpstr>
      <vt:lpstr>PowerPoint Presentation</vt:lpstr>
      <vt:lpstr>Experiences with CoralCDN: A Five-Year Operational View </vt:lpstr>
      <vt:lpstr>CoralCDN</vt:lpstr>
      <vt:lpstr>CoralCDN Usage</vt:lpstr>
      <vt:lpstr>Problem Statement/Motivation</vt:lpstr>
      <vt:lpstr>Web Security Implications of Open API</vt:lpstr>
      <vt:lpstr>Security Mechanisms</vt:lpstr>
      <vt:lpstr>Lessons for CDNs</vt:lpstr>
      <vt:lpstr>Lessons for CDNs</vt:lpstr>
      <vt:lpstr>Lessons for Platforms</vt:lpstr>
      <vt:lpstr>Lessons for Platforms</vt:lpstr>
      <vt:lpstr>Insights for Building Open CDNs</vt:lpstr>
      <vt:lpstr>Impact?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Erasure Coding</dc:title>
  <dc:creator>Wyatt Andrew Lloyd</dc:creator>
  <cp:lastModifiedBy>Freedman</cp:lastModifiedBy>
  <cp:revision>28</cp:revision>
  <dcterms:created xsi:type="dcterms:W3CDTF">2018-04-17T19:26:10Z</dcterms:created>
  <dcterms:modified xsi:type="dcterms:W3CDTF">2018-04-22T14:43:02Z</dcterms:modified>
</cp:coreProperties>
</file>