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407" r:id="rId3"/>
    <p:sldId id="409" r:id="rId4"/>
    <p:sldId id="410" r:id="rId5"/>
    <p:sldId id="412" r:id="rId6"/>
    <p:sldId id="414" r:id="rId7"/>
    <p:sldId id="416" r:id="rId8"/>
    <p:sldId id="417" r:id="rId9"/>
    <p:sldId id="418" r:id="rId10"/>
    <p:sldId id="420" r:id="rId11"/>
    <p:sldId id="421" r:id="rId12"/>
    <p:sldId id="422" r:id="rId13"/>
    <p:sldId id="423" r:id="rId14"/>
    <p:sldId id="425" r:id="rId15"/>
    <p:sldId id="426" r:id="rId16"/>
    <p:sldId id="427" r:id="rId17"/>
    <p:sldId id="428" r:id="rId18"/>
    <p:sldId id="434" r:id="rId19"/>
    <p:sldId id="429" r:id="rId20"/>
    <p:sldId id="431" r:id="rId21"/>
    <p:sldId id="432" r:id="rId22"/>
    <p:sldId id="438" r:id="rId23"/>
    <p:sldId id="436" r:id="rId24"/>
    <p:sldId id="439" r:id="rId25"/>
    <p:sldId id="381" r:id="rId26"/>
    <p:sldId id="382" r:id="rId27"/>
    <p:sldId id="440" r:id="rId28"/>
    <p:sldId id="380" r:id="rId29"/>
    <p:sldId id="442" r:id="rId30"/>
    <p:sldId id="446" r:id="rId31"/>
    <p:sldId id="448" r:id="rId32"/>
    <p:sldId id="444" r:id="rId33"/>
    <p:sldId id="390" r:id="rId34"/>
    <p:sldId id="452" r:id="rId35"/>
    <p:sldId id="453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1200"/>
    <a:srgbClr val="66CCFF"/>
    <a:srgbClr val="C0504D"/>
    <a:srgbClr val="E7B9B9"/>
    <a:srgbClr val="FF5C5E"/>
    <a:srgbClr val="008F00"/>
    <a:srgbClr val="011790"/>
    <a:srgbClr val="1E48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79" autoAdjust="0"/>
    <p:restoredTop sz="92407" autoAdjust="0"/>
  </p:normalViewPr>
  <p:slideViewPr>
    <p:cSldViewPr snapToGrid="0">
      <p:cViewPr varScale="1">
        <p:scale>
          <a:sx n="65" d="100"/>
          <a:sy n="65" d="100"/>
        </p:scale>
        <p:origin x="3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36A56DB-8DF5-DC48-84BE-66837C91346F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6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6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4F8D10E-6519-5448-A3BF-C6F833B60C66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66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3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4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Less than its fair share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DE712B-4CDB-5144-AB5D-2E79D1C65C77}" type="slidenum">
              <a:rPr lang="en-US" sz="1200" b="0">
                <a:latin typeface="Times New Roman" charset="0"/>
              </a:rPr>
              <a:pPr eaLnBrk="1" hangingPunct="1"/>
              <a:t>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5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1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2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Put fb in title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17DCD3C-0CC0-7A48-8CF1-11D0EED67CD4}" type="slidenum">
              <a:rPr lang="en-US" sz="1200" b="0">
                <a:latin typeface="Times New Roman" charset="0"/>
              </a:rPr>
              <a:pPr eaLnBrk="1" hangingPunct="1"/>
              <a:t>15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64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843C0F2-DB6A-5741-98A9-D8876455AB05}" type="slidenum">
              <a:rPr lang="en-US" sz="1200" b="0">
                <a:latin typeface="Times New Roman" charset="0"/>
              </a:rPr>
              <a:pPr eaLnBrk="1" hangingPunct="1"/>
              <a:t>16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8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8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0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Cluster Scheduling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14</a:t>
            </a:r>
          </a:p>
          <a:p>
            <a:endParaRPr lang="en-US" sz="24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2531225" y="6430963"/>
            <a:ext cx="4081567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[Heavily based on content from Ion </a:t>
            </a:r>
            <a:r>
              <a:rPr lang="en-US" sz="1500" b="1" dirty="0" err="1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500" b="1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559"/>
            <a:ext cx="8382000" cy="5019870"/>
          </a:xfrm>
        </p:spPr>
        <p:txBody>
          <a:bodyPr>
            <a:normAutofit/>
          </a:bodyPr>
          <a:lstStyle/>
          <a:p>
            <a:r>
              <a:rPr lang="en-US" sz="2800" dirty="0"/>
              <a:t>Fair queuing explained in a </a:t>
            </a:r>
            <a:r>
              <a:rPr lang="en-US" sz="2800" dirty="0">
                <a:solidFill>
                  <a:srgbClr val="FF6600"/>
                </a:solidFill>
              </a:rPr>
              <a:t>fluid flow system: </a:t>
            </a:r>
            <a:r>
              <a:rPr lang="en-US" sz="2800" dirty="0"/>
              <a:t>reduces to bit-by-bit round robin among flows</a:t>
            </a:r>
          </a:p>
          <a:p>
            <a:pPr lvl="1"/>
            <a:r>
              <a:rPr lang="en-US" sz="2400" dirty="0"/>
              <a:t>Each flow receives </a:t>
            </a:r>
            <a:r>
              <a:rPr lang="en-US" sz="2400" i="1" dirty="0">
                <a:latin typeface="Times New Roman" charset="0"/>
              </a:rPr>
              <a:t>min</a:t>
            </a:r>
            <a:r>
              <a:rPr lang="en-US" sz="2400" dirty="0"/>
              <a:t>( </a:t>
            </a:r>
            <a:r>
              <a:rPr lang="en-US" sz="2400" i="1" dirty="0" err="1">
                <a:latin typeface="Times New Roman" charset="0"/>
              </a:rPr>
              <a:t>r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>
                <a:latin typeface="Times New Roman" charset="0"/>
              </a:rPr>
              <a:t>, f </a:t>
            </a:r>
            <a:r>
              <a:rPr lang="en-US" sz="2400" dirty="0"/>
              <a:t>), where</a:t>
            </a:r>
          </a:p>
          <a:p>
            <a:pPr lvl="2"/>
            <a:r>
              <a:rPr lang="en-US" i="1" dirty="0" err="1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i="1" baseline="-25000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 flow arrival rate</a:t>
            </a:r>
          </a:p>
          <a:p>
            <a:pPr lvl="2"/>
            <a:r>
              <a:rPr lang="en-US" i="1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– link fair rate (see next slide)</a:t>
            </a:r>
          </a:p>
          <a:p>
            <a:pPr>
              <a:spcBef>
                <a:spcPts val="4400"/>
              </a:spcBef>
            </a:pPr>
            <a:r>
              <a:rPr lang="en-US" sz="2800" dirty="0"/>
              <a:t>Weighted Fair Queuing (WFQ)</a:t>
            </a:r>
          </a:p>
          <a:p>
            <a:pPr lvl="1"/>
            <a:r>
              <a:rPr lang="en-US" sz="2400" dirty="0"/>
              <a:t>Associate a weight with each flow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Max-min Fairness via Fair Queuing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3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Rate Computation</a:t>
            </a:r>
          </a:p>
        </p:txBody>
      </p:sp>
      <p:graphicFrame>
        <p:nvGraphicFramePr>
          <p:cNvPr id="10137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91053"/>
              </p:ext>
            </p:extLst>
          </p:nvPr>
        </p:nvGraphicFramePr>
        <p:xfrm>
          <a:off x="2139947" y="3055690"/>
          <a:ext cx="2588036" cy="86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3" imgW="1028700" imgH="368300" progId="Equation.3">
                  <p:embed/>
                </p:oleObj>
              </mc:Choice>
              <mc:Fallback>
                <p:oleObj name="Equation" r:id="rId3" imgW="10287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47" y="3055690"/>
                        <a:ext cx="2588036" cy="865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765" name="Text Box 5"/>
          <p:cNvSpPr txBox="1">
            <a:spLocks noChangeArrowheads="1"/>
          </p:cNvSpPr>
          <p:nvPr/>
        </p:nvSpPr>
        <p:spPr bwMode="auto">
          <a:xfrm>
            <a:off x="1880865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6" name="Text Box 6"/>
          <p:cNvSpPr txBox="1">
            <a:spLocks noChangeArrowheads="1"/>
          </p:cNvSpPr>
          <p:nvPr/>
        </p:nvSpPr>
        <p:spPr bwMode="auto">
          <a:xfrm>
            <a:off x="1890673" y="4399645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1013767" name="Text Box 7"/>
          <p:cNvSpPr txBox="1">
            <a:spLocks noChangeArrowheads="1"/>
          </p:cNvSpPr>
          <p:nvPr/>
        </p:nvSpPr>
        <p:spPr bwMode="auto">
          <a:xfrm>
            <a:off x="1890673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8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9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0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1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013772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3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5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6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7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8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9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0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1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2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3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49608" cy="2173645"/>
            <a:chOff x="5525980" y="2520068"/>
            <a:chExt cx="2149608" cy="2173645"/>
          </a:xfrm>
        </p:grpSpPr>
        <p:sp>
          <p:nvSpPr>
            <p:cNvPr id="1013774" name="Text Box 14"/>
            <p:cNvSpPr txBox="1">
              <a:spLocks noChangeArrowheads="1"/>
            </p:cNvSpPr>
            <p:nvPr/>
          </p:nvSpPr>
          <p:spPr bwMode="auto">
            <a:xfrm>
              <a:off x="5679357" y="2520068"/>
              <a:ext cx="1904688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4: 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1013784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562846" y="144894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endParaRPr lang="en-US" sz="2800" b="0" dirty="0"/>
          </a:p>
          <a:p>
            <a:pPr>
              <a:spcBef>
                <a:spcPts val="800"/>
              </a:spcBef>
            </a:pPr>
            <a:r>
              <a:rPr lang="en-US" sz="2800" b="0" dirty="0"/>
              <a:t>If 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2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88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758844"/>
              </p:ext>
            </p:extLst>
          </p:nvPr>
        </p:nvGraphicFramePr>
        <p:xfrm>
          <a:off x="2144185" y="3058261"/>
          <a:ext cx="3070765" cy="859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4" imgW="1295400" imgH="368300" progId="Equation.3">
                  <p:embed/>
                </p:oleObj>
              </mc:Choice>
              <mc:Fallback>
                <p:oleObj name="Equation" r:id="rId4" imgW="12954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185" y="3058261"/>
                        <a:ext cx="3070765" cy="859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Rate Computation</a:t>
            </a:r>
          </a:p>
        </p:txBody>
      </p:sp>
      <p:sp>
        <p:nvSpPr>
          <p:cNvPr id="1018905" name="Text Box 25"/>
          <p:cNvSpPr txBox="1">
            <a:spLocks noChangeArrowheads="1"/>
          </p:cNvSpPr>
          <p:nvPr/>
        </p:nvSpPr>
        <p:spPr bwMode="auto">
          <a:xfrm>
            <a:off x="600881" y="3947839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018906" name="Text Box 26"/>
          <p:cNvSpPr txBox="1">
            <a:spLocks noChangeArrowheads="1"/>
          </p:cNvSpPr>
          <p:nvPr/>
        </p:nvSpPr>
        <p:spPr bwMode="auto">
          <a:xfrm>
            <a:off x="600881" y="4321030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sp>
        <p:nvSpPr>
          <p:cNvPr id="1018907" name="Text Box 27"/>
          <p:cNvSpPr txBox="1">
            <a:spLocks noChangeArrowheads="1"/>
          </p:cNvSpPr>
          <p:nvPr/>
        </p:nvSpPr>
        <p:spPr bwMode="auto">
          <a:xfrm>
            <a:off x="600881" y="4694221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91115" cy="2173645"/>
            <a:chOff x="5525980" y="2520068"/>
            <a:chExt cx="2191115" cy="2173645"/>
          </a:xfrm>
        </p:grpSpPr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5546308" y="2520068"/>
              <a:ext cx="2170787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2: 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2*3) 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6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2*1) 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2*1) 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562846" y="144942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800" b="0" dirty="0"/>
              <a:t>Associate a weight </a:t>
            </a:r>
            <a:r>
              <a:rPr lang="en-US" sz="2800" b="0" i="1" dirty="0" err="1">
                <a:latin typeface="Times New Roman" charset="0"/>
              </a:rPr>
              <a:t>w</a:t>
            </a:r>
            <a:r>
              <a:rPr lang="en-US" sz="2800" b="0" i="1" baseline="-25000" dirty="0" err="1">
                <a:latin typeface="Times New Roman" charset="0"/>
              </a:rPr>
              <a:t>i</a:t>
            </a:r>
            <a:r>
              <a:rPr lang="en-US" sz="2800" b="0" i="1" dirty="0">
                <a:latin typeface="Times New Roman" charset="0"/>
              </a:rPr>
              <a:t> </a:t>
            </a:r>
            <a:r>
              <a:rPr lang="en-US" sz="2800" b="0" dirty="0"/>
              <a:t>with each flow </a:t>
            </a:r>
            <a:r>
              <a:rPr lang="en-US" sz="2800" b="0" i="1" dirty="0" err="1">
                <a:latin typeface="Times New Roman" charset="0"/>
              </a:rPr>
              <a:t>i</a:t>
            </a:r>
            <a:endParaRPr lang="en-US" sz="2800" b="0" i="1" dirty="0">
              <a:latin typeface="Times New Roman" charset="0"/>
            </a:endParaRPr>
          </a:p>
          <a:p>
            <a:pPr>
              <a:spcBef>
                <a:spcPts val="800"/>
              </a:spcBef>
            </a:pPr>
            <a:r>
              <a:rPr lang="en-US" sz="2800" b="0" dirty="0"/>
              <a:t>If 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885769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885769" y="4341217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85769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52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6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7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8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1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23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Theoretical</a:t>
            </a:r>
            <a:r>
              <a:rPr lang="sv-SE" sz="35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Properties</a:t>
            </a:r>
            <a:r>
              <a:rPr lang="sv-SE" sz="35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3500" dirty="0"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Fairness</a:t>
            </a:r>
            <a:endParaRPr lang="en-US" sz="3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458200" cy="3657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8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guarantee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gets at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least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1/n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But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will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 less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is less</a:t>
            </a:r>
            <a:endParaRPr lang="sv-SE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Strategy-proof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off by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asking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for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they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need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have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reason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lie</a:t>
            </a:r>
          </a:p>
          <a:p>
            <a:pPr>
              <a:lnSpc>
                <a:spcPct val="90000"/>
              </a:lnSpc>
            </a:pPr>
            <a:endParaRPr lang="sv-SE" sz="2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sv-SE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1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1816814"/>
            <a:ext cx="8850312" cy="4405784"/>
          </a:xfrm>
        </p:spPr>
        <p:txBody>
          <a:bodyPr>
            <a:normAutofit/>
          </a:bodyPr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Job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scheduling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is not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only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about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b="1" i="1" dirty="0" err="1">
                <a:latin typeface="Arial" charset="0"/>
                <a:ea typeface="Arial" charset="0"/>
                <a:cs typeface="Arial" charset="0"/>
              </a:rPr>
              <a:t>single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sz="2600" dirty="0">
                <a:latin typeface="Arial" charset="0"/>
                <a:ea typeface="Arial" charset="0"/>
                <a:cs typeface="Arial" charset="0"/>
              </a:rPr>
              <a:t>Tasks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consume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CPU,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memory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network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and disk I/O</a:t>
            </a: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r>
              <a:rPr lang="sv-SE" dirty="0" err="1">
                <a:latin typeface="Arial" charset="0"/>
                <a:ea typeface="Arial" charset="0"/>
                <a:cs typeface="Arial" charset="0"/>
              </a:rPr>
              <a:t>What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task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demands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today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1200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758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67" y="3244740"/>
            <a:ext cx="1057971" cy="101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63" y="3180152"/>
            <a:ext cx="1236475" cy="114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928" y="3300732"/>
            <a:ext cx="1092200" cy="90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0195" y="16215"/>
            <a:ext cx="8638161" cy="1066800"/>
          </a:xfrm>
        </p:spPr>
        <p:txBody>
          <a:bodyPr/>
          <a:lstStyle/>
          <a:p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Why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is Max-Min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Not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Enough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?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0342" y="1544408"/>
            <a:ext cx="6613937" cy="4367294"/>
          </a:xfrm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55135" y="3721409"/>
            <a:ext cx="4165305" cy="1753030"/>
            <a:chOff x="1557670" y="4274265"/>
            <a:chExt cx="4165305" cy="2337370"/>
          </a:xfrm>
        </p:grpSpPr>
        <p:sp>
          <p:nvSpPr>
            <p:cNvPr id="6" name="Rounded Rectangle 5"/>
            <p:cNvSpPr/>
            <p:nvPr/>
          </p:nvSpPr>
          <p:spPr>
            <a:xfrm>
              <a:off x="1557670" y="5218113"/>
              <a:ext cx="1447800" cy="1393522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21" name="TextBox 8"/>
            <p:cNvSpPr txBox="1">
              <a:spLocks noChangeArrowheads="1"/>
            </p:cNvSpPr>
            <p:nvPr/>
          </p:nvSpPr>
          <p:spPr bwMode="auto">
            <a:xfrm>
              <a:off x="2903575" y="4274265"/>
              <a:ext cx="28194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Most task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need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~</a:t>
              </a:r>
            </a:p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&lt;2 CPU, 2 GB RAM&gt;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20440" y="3648059"/>
            <a:ext cx="2806995" cy="1816030"/>
            <a:chOff x="5291470" y="3407398"/>
            <a:chExt cx="2806995" cy="2421373"/>
          </a:xfrm>
        </p:grpSpPr>
        <p:sp>
          <p:nvSpPr>
            <p:cNvPr id="7" name="Rounded Rectangle 6"/>
            <p:cNvSpPr/>
            <p:nvPr/>
          </p:nvSpPr>
          <p:spPr>
            <a:xfrm>
              <a:off x="5291470" y="4419600"/>
              <a:ext cx="1896730" cy="1409171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9" name="TextBox 9"/>
            <p:cNvSpPr txBox="1">
              <a:spLocks noChangeArrowheads="1"/>
            </p:cNvSpPr>
            <p:nvPr/>
          </p:nvSpPr>
          <p:spPr bwMode="auto">
            <a:xfrm>
              <a:off x="5431465" y="3407398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memory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672265" y="1636084"/>
            <a:ext cx="4017928" cy="1269291"/>
            <a:chOff x="1575306" y="1493836"/>
            <a:chExt cx="4017405" cy="1692388"/>
          </a:xfrm>
        </p:grpSpPr>
        <p:sp>
          <p:nvSpPr>
            <p:cNvPr id="8" name="Rounded Rectangle 7"/>
            <p:cNvSpPr/>
            <p:nvPr/>
          </p:nvSpPr>
          <p:spPr>
            <a:xfrm>
              <a:off x="1575306" y="1493836"/>
              <a:ext cx="1244093" cy="1692388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7" name="TextBox 10"/>
            <p:cNvSpPr txBox="1">
              <a:spLocks noChangeArrowheads="1"/>
            </p:cNvSpPr>
            <p:nvPr/>
          </p:nvSpPr>
          <p:spPr bwMode="auto">
            <a:xfrm>
              <a:off x="2925711" y="1843089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sv-SE" dirty="0">
                  <a:latin typeface="Arial" charset="0"/>
                  <a:ea typeface="Arial" charset="0"/>
                  <a:cs typeface="Arial" charset="0"/>
                </a:rPr>
              </a:b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CPU-intensive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68615" name="TextBox 14"/>
          <p:cNvSpPr txBox="1">
            <a:spLocks noChangeArrowheads="1"/>
          </p:cNvSpPr>
          <p:nvPr/>
        </p:nvSpPr>
        <p:spPr bwMode="auto">
          <a:xfrm>
            <a:off x="350196" y="6233262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sv-SE" sz="2400" dirty="0">
                <a:latin typeface="Arial" charset="0"/>
                <a:ea typeface="Arial" charset="0"/>
                <a:cs typeface="Arial" charset="0"/>
              </a:rPr>
              <a:t>2000-node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Hadoop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Cluster at Facebook (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Oct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2010)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Heterogeneous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Demands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How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to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allocate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?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943099"/>
            <a:ext cx="6569149" cy="4670351"/>
          </a:xfrm>
        </p:spPr>
        <p:txBody>
          <a:bodyPr>
            <a:normAutofit/>
          </a:bodyPr>
          <a:lstStyle/>
          <a:p>
            <a:r>
              <a:rPr lang="sv-SE" sz="2600" dirty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: CPUs &amp;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memory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&lt;1 CPU, 4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task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2000"/>
              </a:spcBef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&lt;3 CPU, 1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task</a:t>
            </a:r>
            <a:endParaRPr lang="sv-SE" sz="2600" b="1" i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b="1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What’s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a fair </a:t>
            </a:r>
            <a:r>
              <a:rPr lang="sv-SE" sz="2600" b="1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2600" i="1" dirty="0">
              <a:solidFill>
                <a:srgbClr val="99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6477692" y="2729910"/>
            <a:ext cx="2437708" cy="2189633"/>
            <a:chOff x="6706288" y="4075630"/>
            <a:chExt cx="2437712" cy="2919143"/>
          </a:xfrm>
        </p:grpSpPr>
        <p:sp>
          <p:nvSpPr>
            <p:cNvPr id="70661" name="Text Box 7"/>
            <p:cNvSpPr txBox="1">
              <a:spLocks noChangeArrowheads="1"/>
            </p:cNvSpPr>
            <p:nvPr/>
          </p:nvSpPr>
          <p:spPr bwMode="auto">
            <a:xfrm>
              <a:off x="8153400" y="6543424"/>
              <a:ext cx="990600" cy="451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sv-SE" sz="1600">
                  <a:latin typeface="Helvetica Neue Light"/>
                  <a:cs typeface="Helvetica Neue Light"/>
                </a:rPr>
                <a:t>mem</a:t>
              </a:r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2" name="Text Box 7"/>
            <p:cNvSpPr txBox="1">
              <a:spLocks noChangeArrowheads="1"/>
            </p:cNvSpPr>
            <p:nvPr/>
          </p:nvSpPr>
          <p:spPr bwMode="auto">
            <a:xfrm>
              <a:off x="7293264" y="6543423"/>
              <a:ext cx="722416" cy="451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latin typeface="Helvetica Neue Light"/>
                  <a:cs typeface="Helvetica Neue Light"/>
                </a:rPr>
                <a:t>CPU</a:t>
              </a:r>
            </a:p>
          </p:txBody>
        </p:sp>
        <p:sp>
          <p:nvSpPr>
            <p:cNvPr id="70663" name="Rectangle 2"/>
            <p:cNvSpPr>
              <a:spLocks noChangeArrowheads="1"/>
            </p:cNvSpPr>
            <p:nvPr/>
          </p:nvSpPr>
          <p:spPr bwMode="auto">
            <a:xfrm>
              <a:off x="7297747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4" name="Line 11"/>
            <p:cNvSpPr>
              <a:spLocks noChangeShapeType="1"/>
            </p:cNvSpPr>
            <p:nvPr/>
          </p:nvSpPr>
          <p:spPr bwMode="auto">
            <a:xfrm flipH="1" flipV="1">
              <a:off x="7188165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5" name="Text Box 12"/>
            <p:cNvSpPr txBox="1">
              <a:spLocks noChangeArrowheads="1"/>
            </p:cNvSpPr>
            <p:nvPr/>
          </p:nvSpPr>
          <p:spPr bwMode="auto">
            <a:xfrm>
              <a:off x="6706288" y="4075630"/>
              <a:ext cx="546626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100%</a:t>
              </a:r>
            </a:p>
          </p:txBody>
        </p:sp>
        <p:sp>
          <p:nvSpPr>
            <p:cNvPr id="70666" name="Line 13"/>
            <p:cNvSpPr>
              <a:spLocks noChangeShapeType="1"/>
            </p:cNvSpPr>
            <p:nvPr/>
          </p:nvSpPr>
          <p:spPr bwMode="auto">
            <a:xfrm flipH="1">
              <a:off x="7188165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7" name="Line 14"/>
            <p:cNvSpPr>
              <a:spLocks noChangeShapeType="1"/>
            </p:cNvSpPr>
            <p:nvPr/>
          </p:nvSpPr>
          <p:spPr bwMode="auto">
            <a:xfrm flipH="1" flipV="1">
              <a:off x="7188165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8" name="Text Box 15"/>
            <p:cNvSpPr txBox="1">
              <a:spLocks noChangeArrowheads="1"/>
            </p:cNvSpPr>
            <p:nvPr/>
          </p:nvSpPr>
          <p:spPr bwMode="auto">
            <a:xfrm>
              <a:off x="6814995" y="5226185"/>
              <a:ext cx="432812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50%</a:t>
              </a:r>
            </a:p>
          </p:txBody>
        </p:sp>
        <p:sp>
          <p:nvSpPr>
            <p:cNvPr id="70669" name="Text Box 16"/>
            <p:cNvSpPr txBox="1">
              <a:spLocks noChangeArrowheads="1"/>
            </p:cNvSpPr>
            <p:nvPr/>
          </p:nvSpPr>
          <p:spPr bwMode="auto">
            <a:xfrm>
              <a:off x="6924264" y="6379690"/>
              <a:ext cx="318999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0%</a:t>
              </a:r>
            </a:p>
          </p:txBody>
        </p:sp>
        <p:sp>
          <p:nvSpPr>
            <p:cNvPr id="70670" name="Line 17"/>
            <p:cNvSpPr>
              <a:spLocks noChangeShapeType="1"/>
            </p:cNvSpPr>
            <p:nvPr/>
          </p:nvSpPr>
          <p:spPr bwMode="auto">
            <a:xfrm flipV="1">
              <a:off x="7296583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1" name="Line 21"/>
            <p:cNvSpPr>
              <a:spLocks noChangeShapeType="1"/>
            </p:cNvSpPr>
            <p:nvPr/>
          </p:nvSpPr>
          <p:spPr bwMode="auto">
            <a:xfrm flipV="1">
              <a:off x="8018999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2" name="Line 11"/>
            <p:cNvSpPr>
              <a:spLocks noChangeShapeType="1"/>
            </p:cNvSpPr>
            <p:nvPr/>
          </p:nvSpPr>
          <p:spPr bwMode="auto">
            <a:xfrm flipH="1" flipV="1">
              <a:off x="7176550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3" name="Line 19"/>
            <p:cNvSpPr>
              <a:spLocks noChangeShapeType="1"/>
            </p:cNvSpPr>
            <p:nvPr/>
          </p:nvSpPr>
          <p:spPr bwMode="auto">
            <a:xfrm flipH="1">
              <a:off x="7188165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4" name="Rectangle 2"/>
            <p:cNvSpPr>
              <a:spLocks noChangeArrowheads="1"/>
            </p:cNvSpPr>
            <p:nvPr/>
          </p:nvSpPr>
          <p:spPr bwMode="auto">
            <a:xfrm>
              <a:off x="8261363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75" name="Line 11"/>
            <p:cNvSpPr>
              <a:spLocks noChangeShapeType="1"/>
            </p:cNvSpPr>
            <p:nvPr/>
          </p:nvSpPr>
          <p:spPr bwMode="auto">
            <a:xfrm flipH="1" flipV="1">
              <a:off x="8151781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6" name="Line 13"/>
            <p:cNvSpPr>
              <a:spLocks noChangeShapeType="1"/>
            </p:cNvSpPr>
            <p:nvPr/>
          </p:nvSpPr>
          <p:spPr bwMode="auto">
            <a:xfrm flipH="1">
              <a:off x="8151781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7" name="Line 14"/>
            <p:cNvSpPr>
              <a:spLocks noChangeShapeType="1"/>
            </p:cNvSpPr>
            <p:nvPr/>
          </p:nvSpPr>
          <p:spPr bwMode="auto">
            <a:xfrm flipH="1" flipV="1">
              <a:off x="8151781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8" name="Line 17"/>
            <p:cNvSpPr>
              <a:spLocks noChangeShapeType="1"/>
            </p:cNvSpPr>
            <p:nvPr/>
          </p:nvSpPr>
          <p:spPr bwMode="auto">
            <a:xfrm flipV="1">
              <a:off x="8260199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9" name="Line 21"/>
            <p:cNvSpPr>
              <a:spLocks noChangeShapeType="1"/>
            </p:cNvSpPr>
            <p:nvPr/>
          </p:nvSpPr>
          <p:spPr bwMode="auto">
            <a:xfrm flipV="1">
              <a:off x="8982615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0" name="Line 11"/>
            <p:cNvSpPr>
              <a:spLocks noChangeShapeType="1"/>
            </p:cNvSpPr>
            <p:nvPr/>
          </p:nvSpPr>
          <p:spPr bwMode="auto">
            <a:xfrm flipH="1" flipV="1">
              <a:off x="8140166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1" name="Line 19"/>
            <p:cNvSpPr>
              <a:spLocks noChangeShapeType="1"/>
            </p:cNvSpPr>
            <p:nvPr/>
          </p:nvSpPr>
          <p:spPr bwMode="auto">
            <a:xfrm flipH="1">
              <a:off x="8151781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2" name="TextBox 83"/>
            <p:cNvSpPr txBox="1">
              <a:spLocks noChangeArrowheads="1"/>
            </p:cNvSpPr>
            <p:nvPr/>
          </p:nvSpPr>
          <p:spPr bwMode="auto">
            <a:xfrm>
              <a:off x="7315196" y="4748645"/>
              <a:ext cx="1676404" cy="8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sv-SE" sz="3600" dirty="0">
                  <a:latin typeface="Helvetica Neue Light"/>
                  <a:cs typeface="Helvetica Neue Light"/>
                </a:rPr>
                <a:t>?    </a:t>
              </a:r>
              <a:r>
                <a:rPr lang="sv-SE" sz="2200" dirty="0">
                  <a:latin typeface="Helvetica Neue Light"/>
                  <a:cs typeface="Helvetica Neue Light"/>
                </a:rPr>
                <a:t> </a:t>
              </a:r>
              <a:r>
                <a:rPr lang="sv-SE" sz="3600" dirty="0">
                  <a:latin typeface="Helvetica Neue Light"/>
                  <a:cs typeface="Helvetica Neue Light"/>
                </a:rPr>
                <a:t> ?</a:t>
              </a:r>
              <a:endParaRPr lang="en-US" sz="3600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34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b="1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br>
              <a:rPr lang="en-US" sz="2000" dirty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or 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br>
              <a:rPr lang="en-US" sz="2000" dirty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or &lt;3.6% CPUs, 7.2% RAM&gt; per 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Natural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Policy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Approach: 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br>
              <a:rPr lang="en-US" sz="2000" dirty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or 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br>
              <a:rPr lang="en-US" sz="2000" dirty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or &lt;3.6% CPUs, 7.2% RAM&gt; per 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5" name="Rounded Rectangular Callout 34"/>
          <p:cNvSpPr/>
          <p:nvPr/>
        </p:nvSpPr>
        <p:spPr>
          <a:xfrm flipH="1">
            <a:off x="1476860" y="3518226"/>
            <a:ext cx="7032937" cy="1626976"/>
          </a:xfrm>
          <a:prstGeom prst="wedgeRoundRectCallout">
            <a:avLst>
              <a:gd name="adj1" fmla="val -1244"/>
              <a:gd name="adj2" fmla="val 71713"/>
              <a:gd name="adj3" fmla="val 16667"/>
            </a:avLst>
          </a:prstGeom>
          <a:solidFill>
            <a:srgbClr val="FFFFCC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228600" lvl="1" algn="l">
              <a:defRPr/>
            </a:pPr>
            <a:r>
              <a:rPr lang="en-US" sz="220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Problem: </a:t>
            </a: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violates share guarantee</a:t>
            </a:r>
          </a:p>
          <a:p>
            <a:pPr marL="228600" lvl="1" algn="l">
              <a:defRPr/>
            </a:pP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User 1 has &lt; 50% of both CPUs and RAM</a:t>
            </a:r>
          </a:p>
          <a:p>
            <a:pPr marL="228600" lvl="1" algn="l">
              <a:defRPr/>
            </a:pPr>
            <a:endParaRPr lang="sv-SE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lvl="1" algn="l">
              <a:defRPr/>
            </a:pP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off in </a:t>
            </a: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separate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cluster </a:t>
            </a: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half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resources</a:t>
            </a:r>
            <a:endParaRPr lang="en-US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defRPr/>
            </a:pPr>
            <a:endParaRPr lang="en-US" sz="22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71425" y="5566178"/>
            <a:ext cx="3039875" cy="523336"/>
          </a:xfrm>
          <a:prstGeom prst="roundRect">
            <a:avLst>
              <a:gd name="adj" fmla="val 32964"/>
            </a:avLst>
          </a:prstGeom>
          <a:noFill/>
          <a:ln w="508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  <a:latin typeface="Helvetica Neue Light"/>
              <a:ea typeface="ＭＳ Ｐゴシック" charset="-128"/>
              <a:cs typeface="Helvetica Neue Light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Arial" charset="0"/>
                <a:ea typeface="Arial" charset="0"/>
                <a:cs typeface="Arial" charset="0"/>
              </a:rPr>
              <a:t>Strawman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for asset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fairness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03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Cheating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the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79820"/>
            <a:ext cx="8648700" cy="49400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sv-SE" dirty="0" err="1"/>
              <a:t>Users</a:t>
            </a:r>
            <a:r>
              <a:rPr lang="sv-SE" dirty="0"/>
              <a:t> willing to </a:t>
            </a:r>
            <a:r>
              <a:rPr lang="sv-SE" i="1" dirty="0">
                <a:solidFill>
                  <a:srgbClr val="FF0000"/>
                </a:solidFill>
              </a:rPr>
              <a:t>game</a:t>
            </a:r>
            <a:r>
              <a:rPr lang="sv-SE" dirty="0"/>
              <a:t> the system to get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resources</a:t>
            </a:r>
            <a:endParaRPr lang="sv-SE" dirty="0"/>
          </a:p>
          <a:p>
            <a:pPr>
              <a:lnSpc>
                <a:spcPct val="110000"/>
              </a:lnSpc>
              <a:defRPr/>
            </a:pPr>
            <a:r>
              <a:rPr lang="sv-SE" dirty="0"/>
              <a:t>Real-</a:t>
            </a:r>
            <a:r>
              <a:rPr lang="sv-SE" dirty="0" err="1"/>
              <a:t>life</a:t>
            </a:r>
            <a:r>
              <a:rPr lang="sv-SE" dirty="0"/>
              <a:t> </a:t>
            </a:r>
            <a:r>
              <a:rPr lang="sv-SE" dirty="0" err="1"/>
              <a:t>examples</a:t>
            </a:r>
            <a:endParaRPr lang="sv-SE" dirty="0"/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/>
              <a:t>A cloud provider had quotas on map and </a:t>
            </a:r>
            <a:r>
              <a:rPr lang="sv-SE" dirty="0" err="1"/>
              <a:t>reduce</a:t>
            </a:r>
            <a:r>
              <a:rPr lang="sv-SE" dirty="0"/>
              <a:t> </a:t>
            </a:r>
            <a:r>
              <a:rPr lang="sv-SE" dirty="0" err="1"/>
              <a:t>slots</a:t>
            </a:r>
            <a:br>
              <a:rPr lang="sv-SE" dirty="0"/>
            </a:b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users</a:t>
            </a:r>
            <a:r>
              <a:rPr lang="sv-SE" dirty="0"/>
              <a:t> found out that the map-quota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low</a:t>
            </a:r>
            <a:r>
              <a:rPr lang="sv-SE" dirty="0"/>
              <a:t>.</a:t>
            </a:r>
            <a:br>
              <a:rPr lang="sv-SE" dirty="0"/>
            </a:br>
            <a:r>
              <a:rPr lang="sv-SE" b="1" dirty="0" err="1"/>
              <a:t>Users</a:t>
            </a:r>
            <a:r>
              <a:rPr lang="sv-SE" b="1" dirty="0"/>
              <a:t> implemented maps in the reduce slots!</a:t>
            </a:r>
            <a:r>
              <a:rPr lang="sv-SE" dirty="0"/>
              <a:t> 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/>
              <a:t>A search company provided dedicated machines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users</a:t>
            </a:r>
            <a:r>
              <a:rPr lang="sv-SE" dirty="0"/>
              <a:t> that could ensure certain level of utilization (e.g. 80%). </a:t>
            </a:r>
            <a:br>
              <a:rPr lang="sv-SE" dirty="0"/>
            </a:br>
            <a:r>
              <a:rPr lang="sv-SE" b="1" dirty="0" err="1"/>
              <a:t>Users</a:t>
            </a:r>
            <a:r>
              <a:rPr lang="sv-SE" b="1" dirty="0"/>
              <a:t> used busy-loops to </a:t>
            </a:r>
            <a:r>
              <a:rPr lang="sv-SE" b="1" dirty="0" err="1"/>
              <a:t>inflate</a:t>
            </a:r>
            <a:r>
              <a:rPr lang="sv-SE" b="1" dirty="0"/>
              <a:t> </a:t>
            </a:r>
            <a:r>
              <a:rPr lang="sv-SE" b="1" dirty="0" err="1"/>
              <a:t>utilization</a:t>
            </a:r>
            <a:r>
              <a:rPr lang="sv-SE" b="1" dirty="0"/>
              <a:t>.	</a:t>
            </a:r>
          </a:p>
          <a:p>
            <a:pPr>
              <a:lnSpc>
                <a:spcPct val="110000"/>
              </a:lnSpc>
              <a:spcBef>
                <a:spcPts val="3200"/>
              </a:spcBef>
              <a:defRPr/>
            </a:pP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achieve</a:t>
            </a:r>
            <a:r>
              <a:rPr lang="sv-SE" dirty="0"/>
              <a:t> </a:t>
            </a:r>
            <a:r>
              <a:rPr lang="sv-SE" b="1" dirty="0" err="1">
                <a:solidFill>
                  <a:srgbClr val="FF0000"/>
                </a:solidFill>
              </a:rPr>
              <a:t>share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b="1" dirty="0" err="1">
                <a:solidFill>
                  <a:srgbClr val="FF0000"/>
                </a:solidFill>
              </a:rPr>
              <a:t>guarantee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dirty="0"/>
              <a:t>+ </a:t>
            </a:r>
            <a:r>
              <a:rPr lang="sv-SE" b="1" dirty="0" err="1">
                <a:solidFill>
                  <a:srgbClr val="FF0000"/>
                </a:solidFill>
              </a:rPr>
              <a:t>strategy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b="1" dirty="0" err="1">
                <a:solidFill>
                  <a:srgbClr val="FF0000"/>
                </a:solidFill>
              </a:rPr>
              <a:t>proofness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dirty="0"/>
              <a:t>for </a:t>
            </a:r>
            <a:r>
              <a:rPr lang="sv-SE" dirty="0" err="1"/>
              <a:t>sharing</a:t>
            </a:r>
            <a:r>
              <a:rPr lang="sv-SE" dirty="0"/>
              <a:t>?</a:t>
            </a:r>
          </a:p>
          <a:p>
            <a:pPr lvl="1">
              <a:lnSpc>
                <a:spcPct val="110000"/>
              </a:lnSpc>
              <a:defRPr/>
            </a:pPr>
            <a:r>
              <a:rPr lang="sv-SE" dirty="0" err="1"/>
              <a:t>Generalize</a:t>
            </a:r>
            <a:r>
              <a:rPr lang="sv-SE" dirty="0"/>
              <a:t> max-min </a:t>
            </a:r>
            <a:r>
              <a:rPr lang="sv-SE" dirty="0" err="1"/>
              <a:t>fairness</a:t>
            </a:r>
            <a:r>
              <a:rPr lang="sv-SE" dirty="0"/>
              <a:t> to </a:t>
            </a:r>
            <a:r>
              <a:rPr lang="sv-SE" dirty="0" err="1"/>
              <a:t>multiple</a:t>
            </a:r>
            <a:r>
              <a:rPr lang="sv-SE" dirty="0"/>
              <a:t> </a:t>
            </a:r>
            <a:r>
              <a:rPr lang="sv-SE" dirty="0" err="1"/>
              <a:t>resources</a:t>
            </a:r>
            <a:r>
              <a:rPr lang="sv-SE" dirty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72767"/>
            <a:ext cx="8373180" cy="4884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Illusion of infinite computing resources available on demand, eliminating need for up-front provisioning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elimination of an up-front commitment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ability to pay for use of computing resources on a short-term basis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aspects of cloud computing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40268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From “Above the Clouds: A Berkeley View of Cloud Computing”</a:t>
            </a:r>
          </a:p>
        </p:txBody>
      </p:sp>
    </p:spTree>
    <p:extLst>
      <p:ext uri="{BB962C8B-B14F-4D97-AF65-F5344CB8AC3E}">
        <p14:creationId xmlns:p14="http://schemas.microsoft.com/office/powerpoint/2010/main" val="1416704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2" y="1650973"/>
            <a:ext cx="8826500" cy="457773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has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biggest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endParaRPr lang="sv-SE" sz="23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	Total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 	</a:t>
            </a:r>
            <a:endParaRPr lang="sv-SE" sz="22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1’s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sv-SE" sz="1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1600"/>
              </a:spcBef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 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 is CPU (as 25% &gt; 20%)</a:t>
            </a:r>
          </a:p>
          <a:p>
            <a:pPr>
              <a:lnSpc>
                <a:spcPct val="90000"/>
              </a:lnSpc>
              <a:spcBef>
                <a:spcPts val="4400"/>
              </a:spcBef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fraction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dominant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allocated</a:t>
            </a:r>
            <a:endParaRPr lang="sv-SE" sz="2300" baseline="-25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1’s 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200" b="1" dirty="0">
                <a:latin typeface="Arial" charset="0"/>
                <a:ea typeface="Arial" charset="0"/>
                <a:cs typeface="Arial" charset="0"/>
              </a:rPr>
              <a:t>25%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Resource Fairness (DRF)</a:t>
            </a:r>
            <a:endParaRPr lang="en-US">
              <a:latin typeface="Helvetica Neue Light"/>
              <a:ea typeface="ＭＳ Ｐゴシック" charset="0"/>
              <a:cs typeface="Helvetica Neue Light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199344" y="2723247"/>
            <a:ext cx="1470275" cy="1174592"/>
            <a:chOff x="5455682" y="2928937"/>
            <a:chExt cx="1470436" cy="1310435"/>
          </a:xfrm>
        </p:grpSpPr>
        <p:sp>
          <p:nvSpPr>
            <p:cNvPr id="13" name="Rectangular Callout 12"/>
            <p:cNvSpPr/>
            <p:nvPr/>
          </p:nvSpPr>
          <p:spPr bwMode="auto">
            <a:xfrm>
              <a:off x="5764372" y="2928937"/>
              <a:ext cx="941196" cy="761815"/>
            </a:xfrm>
            <a:prstGeom prst="wedge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5 GB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 GB</a:t>
              </a:r>
            </a:p>
          </p:txBody>
        </p:sp>
        <p:sp>
          <p:nvSpPr>
            <p:cNvPr id="76809" name="TextBox 14"/>
            <p:cNvSpPr txBox="1">
              <a:spLocks noChangeArrowheads="1"/>
            </p:cNvSpPr>
            <p:nvPr/>
          </p:nvSpPr>
          <p:spPr bwMode="auto">
            <a:xfrm>
              <a:off x="5455682" y="3758652"/>
              <a:ext cx="1470436" cy="480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 RAM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56715" y="2723247"/>
            <a:ext cx="1579279" cy="1180173"/>
            <a:chOff x="4052089" y="2928937"/>
            <a:chExt cx="1578806" cy="1333519"/>
          </a:xfrm>
        </p:grpSpPr>
        <p:sp>
          <p:nvSpPr>
            <p:cNvPr id="9" name="Rectangular Callout 8"/>
            <p:cNvSpPr/>
            <p:nvPr/>
          </p:nvSpPr>
          <p:spPr bwMode="auto">
            <a:xfrm>
              <a:off x="4343787" y="2928937"/>
              <a:ext cx="914127" cy="761815"/>
            </a:xfrm>
            <a:prstGeom prst="wedgeRectCallout">
              <a:avLst>
                <a:gd name="adj1" fmla="val 13782"/>
                <a:gd name="adj2" fmla="val 6583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8 CPU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2 CPU</a:t>
              </a:r>
            </a:p>
          </p:txBody>
        </p:sp>
        <p:sp>
          <p:nvSpPr>
            <p:cNvPr id="76807" name="TextBox 9"/>
            <p:cNvSpPr txBox="1">
              <a:spLocks noChangeArrowheads="1"/>
            </p:cNvSpPr>
            <p:nvPr/>
          </p:nvSpPr>
          <p:spPr bwMode="auto">
            <a:xfrm>
              <a:off x="4052089" y="3775582"/>
              <a:ext cx="1578806" cy="486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25% CPUs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03178" y="3035636"/>
            <a:ext cx="5666441" cy="367145"/>
            <a:chOff x="1050925" y="2523440"/>
            <a:chExt cx="4765675" cy="296935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1063625" y="281720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050925" y="252344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217046" y="6228712"/>
            <a:ext cx="9021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Dominant Resource Fairness: Fair Allocation of Multiple Resource Types</a:t>
            </a:r>
          </a:p>
          <a:p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Ali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Benjamin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Scott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8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784"/>
            <a:ext cx="8229600" cy="24822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Apply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dominant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800" b="1" i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dominant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Total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   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&lt;9 CPU, 18 GB&gt;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&lt;1 CPU, 4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 err="1">
                <a:latin typeface="Arial" charset="0"/>
                <a:ea typeface="Arial" charset="0"/>
                <a:cs typeface="Arial" charset="0"/>
              </a:rPr>
              <a:t>mem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 (1/9 &lt; 4/18)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&lt;3 CPU, 1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CPU  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(3/9 &gt; 1/18)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endParaRPr lang="sv-SE" sz="20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980659" y="4145153"/>
            <a:ext cx="4251929" cy="2435780"/>
            <a:chOff x="2905964" y="3825228"/>
            <a:chExt cx="4252733" cy="3248399"/>
          </a:xfrm>
        </p:grpSpPr>
        <p:grpSp>
          <p:nvGrpSpPr>
            <p:cNvPr id="77829" name="Group 30"/>
            <p:cNvGrpSpPr>
              <a:grpSpLocks/>
            </p:cNvGrpSpPr>
            <p:nvPr/>
          </p:nvGrpSpPr>
          <p:grpSpPr bwMode="auto">
            <a:xfrm>
              <a:off x="2905964" y="3825228"/>
              <a:ext cx="4252733" cy="3248399"/>
              <a:chOff x="2905964" y="3749028"/>
              <a:chExt cx="4252733" cy="3248399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3650600" y="5024063"/>
                <a:ext cx="2194340" cy="3176"/>
              </a:xfrm>
              <a:prstGeom prst="straightConnector1">
                <a:avLst/>
              </a:prstGeom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/>
              <p:cNvSpPr/>
              <p:nvPr/>
            </p:nvSpPr>
            <p:spPr>
              <a:xfrm>
                <a:off x="4747770" y="3933217"/>
                <a:ext cx="1097170" cy="219121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650600" y="4662036"/>
                <a:ext cx="1097171" cy="1462399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47770" y="5807778"/>
                <a:ext cx="1097170" cy="323996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650600" y="3931630"/>
                <a:ext cx="1097171" cy="730406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47770" y="3931630"/>
                <a:ext cx="1097170" cy="1463987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076759" y="3987204"/>
                <a:ext cx="185773" cy="182602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76759" y="4450853"/>
                <a:ext cx="185773" cy="182602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7842" name="TextBox 12"/>
              <p:cNvSpPr txBox="1">
                <a:spLocks noChangeArrowheads="1"/>
              </p:cNvSpPr>
              <p:nvPr/>
            </p:nvSpPr>
            <p:spPr bwMode="auto">
              <a:xfrm>
                <a:off x="6263731" y="39008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1</a:t>
                </a:r>
              </a:p>
            </p:txBody>
          </p:sp>
          <p:sp>
            <p:nvSpPr>
              <p:cNvPr id="77843" name="TextBox 13"/>
              <p:cNvSpPr txBox="1">
                <a:spLocks noChangeArrowheads="1"/>
              </p:cNvSpPr>
              <p:nvPr/>
            </p:nvSpPr>
            <p:spPr bwMode="auto">
              <a:xfrm>
                <a:off x="6263731" y="43580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2463690" y="4940701"/>
                <a:ext cx="2372231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10800000">
                <a:off x="3595027" y="3931630"/>
                <a:ext cx="53985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10800000">
                <a:off x="3595027" y="6124435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47" name="TextBox 18"/>
              <p:cNvSpPr txBox="1">
                <a:spLocks noChangeArrowheads="1"/>
              </p:cNvSpPr>
              <p:nvPr/>
            </p:nvSpPr>
            <p:spPr bwMode="auto">
              <a:xfrm>
                <a:off x="2905964" y="3749028"/>
                <a:ext cx="80037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100%</a:t>
                </a:r>
              </a:p>
            </p:txBody>
          </p:sp>
          <p:sp>
            <p:nvSpPr>
              <p:cNvPr id="77848" name="TextBox 19"/>
              <p:cNvSpPr txBox="1">
                <a:spLocks noChangeArrowheads="1"/>
              </p:cNvSpPr>
              <p:nvPr/>
            </p:nvSpPr>
            <p:spPr bwMode="auto">
              <a:xfrm>
                <a:off x="2980112" y="4853111"/>
                <a:ext cx="67210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50%</a:t>
                </a:r>
              </a:p>
            </p:txBody>
          </p:sp>
          <p:sp>
            <p:nvSpPr>
              <p:cNvPr id="77849" name="TextBox 20"/>
              <p:cNvSpPr txBox="1">
                <a:spLocks noChangeArrowheads="1"/>
              </p:cNvSpPr>
              <p:nvPr/>
            </p:nvSpPr>
            <p:spPr bwMode="auto">
              <a:xfrm>
                <a:off x="3085718" y="5946151"/>
                <a:ext cx="518189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0%</a:t>
                </a:r>
              </a:p>
            </p:txBody>
          </p:sp>
          <p:sp>
            <p:nvSpPr>
              <p:cNvPr id="77850" name="TextBox 21"/>
              <p:cNvSpPr txBox="1">
                <a:spLocks noChangeArrowheads="1"/>
              </p:cNvSpPr>
              <p:nvPr/>
            </p:nvSpPr>
            <p:spPr bwMode="auto">
              <a:xfrm>
                <a:off x="3664820" y="6135469"/>
                <a:ext cx="1067894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CPU</a:t>
                </a:r>
              </a:p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(9 total)</a:t>
                </a:r>
              </a:p>
            </p:txBody>
          </p:sp>
          <p:sp>
            <p:nvSpPr>
              <p:cNvPr id="77851" name="TextBox 22"/>
              <p:cNvSpPr txBox="1">
                <a:spLocks noChangeArrowheads="1"/>
              </p:cNvSpPr>
              <p:nvPr/>
            </p:nvSpPr>
            <p:spPr bwMode="auto">
              <a:xfrm>
                <a:off x="4700003" y="6135469"/>
                <a:ext cx="1236521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mem</a:t>
                </a:r>
              </a:p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(18 total)</a:t>
                </a: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rot="10800000">
                <a:off x="3591851" y="5571867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10800000">
                <a:off x="3591851" y="4479434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0800000">
                <a:off x="3585500" y="5022475"/>
                <a:ext cx="55573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55" name="TextBox 26"/>
              <p:cNvSpPr txBox="1">
                <a:spLocks noChangeArrowheads="1"/>
              </p:cNvSpPr>
              <p:nvPr/>
            </p:nvSpPr>
            <p:spPr bwMode="auto">
              <a:xfrm>
                <a:off x="3712612" y="4037814"/>
                <a:ext cx="1096483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3 CPUs</a:t>
                </a:r>
              </a:p>
            </p:txBody>
          </p:sp>
          <p:sp>
            <p:nvSpPr>
              <p:cNvPr id="77856" name="TextBox 27"/>
              <p:cNvSpPr txBox="1">
                <a:spLocks noChangeArrowheads="1"/>
              </p:cNvSpPr>
              <p:nvPr/>
            </p:nvSpPr>
            <p:spPr bwMode="auto">
              <a:xfrm>
                <a:off x="4791253" y="4025156"/>
                <a:ext cx="109728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12 GB</a:t>
                </a:r>
              </a:p>
            </p:txBody>
          </p:sp>
          <p:sp>
            <p:nvSpPr>
              <p:cNvPr id="77857" name="TextBox 28"/>
              <p:cNvSpPr txBox="1">
                <a:spLocks noChangeArrowheads="1"/>
              </p:cNvSpPr>
              <p:nvPr/>
            </p:nvSpPr>
            <p:spPr bwMode="auto">
              <a:xfrm>
                <a:off x="3779258" y="5304195"/>
                <a:ext cx="1067894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6 CPUs</a:t>
                </a:r>
              </a:p>
            </p:txBody>
          </p:sp>
          <p:sp>
            <p:nvSpPr>
              <p:cNvPr id="77858" name="TextBox 29"/>
              <p:cNvSpPr txBox="1">
                <a:spLocks noChangeArrowheads="1"/>
              </p:cNvSpPr>
              <p:nvPr/>
            </p:nvSpPr>
            <p:spPr bwMode="auto">
              <a:xfrm>
                <a:off x="4871954" y="5710198"/>
                <a:ext cx="1111878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2 GB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rot="5400000">
              <a:off x="3158364" y="5455939"/>
              <a:ext cx="1433819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1" name="TextBox 31"/>
            <p:cNvSpPr txBox="1">
              <a:spLocks noChangeArrowheads="1"/>
            </p:cNvSpPr>
            <p:nvPr/>
          </p:nvSpPr>
          <p:spPr bwMode="auto">
            <a:xfrm>
              <a:off x="3850393" y="4958931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6200000" flipH="1">
              <a:off x="4235686" y="4735854"/>
              <a:ext cx="143381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3" name="TextBox 33"/>
            <p:cNvSpPr txBox="1">
              <a:spLocks noChangeArrowheads="1"/>
            </p:cNvSpPr>
            <p:nvPr/>
          </p:nvSpPr>
          <p:spPr bwMode="auto">
            <a:xfrm>
              <a:off x="4940377" y="4614446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(DRF)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8372" y="1892595"/>
            <a:ext cx="8426449" cy="293458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331581"/>
            <a:ext cx="7772400" cy="1166478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pPr algn="ctr"/>
            <a:r>
              <a:rPr lang="sv-SE" u="sng" dirty="0">
                <a:latin typeface="Helvetica Neue Light"/>
                <a:ea typeface="ＭＳ Ｐゴシック" charset="0"/>
                <a:cs typeface="Helvetica Neue Light"/>
              </a:rPr>
              <a:t>Online DRF </a:t>
            </a:r>
            <a:r>
              <a:rPr lang="sv-SE" u="sng" dirty="0" err="1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u="sng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5383" y="3214445"/>
            <a:ext cx="8513233" cy="183707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Whenever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and tasks to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run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Schedule task to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>
                <a:latin typeface="Arial" charset="0"/>
                <a:ea typeface="Arial" charset="0"/>
                <a:cs typeface="Arial" charset="0"/>
              </a:rPr>
              <a:t>smallest</a:t>
            </a:r>
            <a:r>
              <a:rPr lang="sv-SE" sz="29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900" b="0" dirty="0" err="1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900" b="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997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System architecture for big-data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35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/>
          </a:bodyPr>
          <a:lstStyle/>
          <a:p>
            <a:r>
              <a:rPr lang="en-US" dirty="0"/>
              <a:t>Many different “Big Data” frameworks</a:t>
            </a:r>
          </a:p>
          <a:p>
            <a:pPr lvl="1"/>
            <a:r>
              <a:rPr lang="en-US" dirty="0"/>
              <a:t>Hadoop | Spark</a:t>
            </a:r>
          </a:p>
          <a:p>
            <a:pPr lvl="1"/>
            <a:r>
              <a:rPr lang="en-US" dirty="0"/>
              <a:t>Storm | Spark Streaming | </a:t>
            </a:r>
            <a:r>
              <a:rPr lang="en-US" dirty="0" err="1"/>
              <a:t>Flink</a:t>
            </a:r>
            <a:endParaRPr lang="en-US" dirty="0"/>
          </a:p>
          <a:p>
            <a:pPr lvl="1"/>
            <a:r>
              <a:rPr lang="en-US" dirty="0" err="1"/>
              <a:t>GraphLab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MPI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Heterogeneity will rule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No single framework optimal for all applications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So…each framework runs on dedicated cluster?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Competing Frameworks</a:t>
            </a:r>
          </a:p>
        </p:txBody>
      </p:sp>
    </p:spTree>
    <p:extLst>
      <p:ext uri="{BB962C8B-B14F-4D97-AF65-F5344CB8AC3E}">
        <p14:creationId xmlns:p14="http://schemas.microsoft.com/office/powerpoint/2010/main" val="262623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2803"/>
            <a:ext cx="8839200" cy="4928117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Inefficient resource usage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Hadoop cannot use underutilized resources from Spark</a:t>
            </a:r>
            <a:endParaRPr lang="en-US" altLang="ja-JP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altLang="ja-JP" sz="2400" dirty="0">
                <a:latin typeface="Arial" charset="0"/>
                <a:ea typeface="Arial" charset="0"/>
                <a:cs typeface="Arial" charset="0"/>
              </a:rPr>
              <a:t>Not work conserving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Hard to share data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Copy or access remotely, expensive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Hard to cooperate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Not easy for Spark to use graphs generated by Hadoop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One Framework Per Cluster Challenges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6"/>
          <p:cNvGrpSpPr>
            <a:grpSpLocks/>
          </p:cNvGrpSpPr>
          <p:nvPr/>
        </p:nvGrpSpPr>
        <p:grpSpPr bwMode="auto">
          <a:xfrm>
            <a:off x="762000" y="4719740"/>
            <a:ext cx="1579563" cy="971550"/>
            <a:chOff x="2535238" y="4724397"/>
            <a:chExt cx="1579562" cy="971549"/>
          </a:xfrm>
        </p:grpSpPr>
        <p:pic>
          <p:nvPicPr>
            <p:cNvPr id="19484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5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6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58" name="Group 5"/>
          <p:cNvGrpSpPr>
            <a:grpSpLocks/>
          </p:cNvGrpSpPr>
          <p:nvPr/>
        </p:nvGrpSpPr>
        <p:grpSpPr bwMode="auto">
          <a:xfrm>
            <a:off x="2438400" y="4705453"/>
            <a:ext cx="1579563" cy="971550"/>
            <a:chOff x="4592638" y="4710110"/>
            <a:chExt cx="1579562" cy="971549"/>
          </a:xfrm>
        </p:grpSpPr>
        <p:pic>
          <p:nvPicPr>
            <p:cNvPr id="1948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2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3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163"/>
          </a:xfrm>
        </p:spPr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Common resource sharing layer ?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546227"/>
            <a:ext cx="8686800" cy="217711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Abstracts (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virtualizes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) resources to frameworks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Enable diverse frameworks to share cluster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Make it easier to develop and deploy new frameworks </a:t>
            </a:r>
          </a:p>
          <a:p>
            <a:pPr>
              <a:spcBef>
                <a:spcPts val="1200"/>
              </a:spcBef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2" name="Rounded Rectangle 62"/>
          <p:cNvSpPr>
            <a:spLocks noChangeArrowheads="1"/>
          </p:cNvSpPr>
          <p:nvPr/>
        </p:nvSpPr>
        <p:spPr bwMode="auto">
          <a:xfrm>
            <a:off x="7620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3" name="Rounded Rectangle 62"/>
          <p:cNvSpPr>
            <a:spLocks noChangeArrowheads="1"/>
          </p:cNvSpPr>
          <p:nvPr/>
        </p:nvSpPr>
        <p:spPr bwMode="auto">
          <a:xfrm>
            <a:off x="24384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646363" y="4274944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933450" y="4274946"/>
            <a:ext cx="1284288" cy="448056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466" name="Group 6"/>
          <p:cNvGrpSpPr>
            <a:grpSpLocks/>
          </p:cNvGrpSpPr>
          <p:nvPr/>
        </p:nvGrpSpPr>
        <p:grpSpPr bwMode="auto">
          <a:xfrm>
            <a:off x="5451475" y="4814990"/>
            <a:ext cx="1579563" cy="971550"/>
            <a:chOff x="2535238" y="4724397"/>
            <a:chExt cx="1579562" cy="971549"/>
          </a:xfrm>
        </p:grpSpPr>
        <p:pic>
          <p:nvPicPr>
            <p:cNvPr id="1947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9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0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7" name="Group 5"/>
          <p:cNvGrpSpPr>
            <a:grpSpLocks/>
          </p:cNvGrpSpPr>
          <p:nvPr/>
        </p:nvGrpSpPr>
        <p:grpSpPr bwMode="auto">
          <a:xfrm>
            <a:off x="6650038" y="4800703"/>
            <a:ext cx="1579562" cy="971550"/>
            <a:chOff x="4592638" y="4710110"/>
            <a:chExt cx="1579562" cy="971549"/>
          </a:xfrm>
        </p:grpSpPr>
        <p:pic>
          <p:nvPicPr>
            <p:cNvPr id="19475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6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7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Rounded Rectangle 35"/>
          <p:cNvSpPr/>
          <p:nvPr/>
        </p:nvSpPr>
        <p:spPr bwMode="auto">
          <a:xfrm>
            <a:off x="6964325" y="3815529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5494005" y="3815530"/>
            <a:ext cx="1330325" cy="438150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0" name="Rounded Rectangle 37"/>
          <p:cNvSpPr>
            <a:spLocks noChangeArrowheads="1"/>
          </p:cNvSpPr>
          <p:nvPr/>
        </p:nvSpPr>
        <p:spPr bwMode="auto">
          <a:xfrm>
            <a:off x="5456275" y="4348265"/>
            <a:ext cx="2667000" cy="5429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Resource </a:t>
            </a:r>
            <a:br>
              <a:rPr lang="en-US" sz="1900" dirty="0">
                <a:latin typeface="Arial" charset="0"/>
                <a:ea typeface="Arial" charset="0"/>
                <a:cs typeface="Arial" charset="0"/>
              </a:rPr>
            </a:b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Management System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267200" y="4567340"/>
            <a:ext cx="914400" cy="6858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2" name="TextBox 5"/>
          <p:cNvSpPr txBox="1">
            <a:spLocks noChangeArrowheads="1"/>
          </p:cNvSpPr>
          <p:nvPr/>
        </p:nvSpPr>
        <p:spPr bwMode="auto">
          <a:xfrm>
            <a:off x="982285" y="5796065"/>
            <a:ext cx="27590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Uniprograming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3" name="TextBox 39"/>
          <p:cNvSpPr txBox="1">
            <a:spLocks noChangeArrowheads="1"/>
          </p:cNvSpPr>
          <p:nvPr/>
        </p:nvSpPr>
        <p:spPr bwMode="auto">
          <a:xfrm>
            <a:off x="5308963" y="5786540"/>
            <a:ext cx="3018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Multiprograming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19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28318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1+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… a </a:t>
            </a: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consists of 1+ </a:t>
            </a: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679" y="4369784"/>
            <a:ext cx="4516159" cy="2209800"/>
            <a:chOff x="533400" y="4267200"/>
            <a:chExt cx="4516438" cy="2209800"/>
          </a:xfrm>
        </p:grpSpPr>
        <p:pic>
          <p:nvPicPr>
            <p:cNvPr id="17437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962" y="55038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50" y="435768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9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2550" y="5524500"/>
              <a:ext cx="857250" cy="89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0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520223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43735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Rounded Rectangle 62"/>
            <p:cNvSpPr>
              <a:spLocks noChangeArrowheads="1"/>
            </p:cNvSpPr>
            <p:nvPr/>
          </p:nvSpPr>
          <p:spPr bwMode="auto">
            <a:xfrm>
              <a:off x="533400" y="4267200"/>
              <a:ext cx="4495800" cy="2209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4401128" y="4844447"/>
            <a:ext cx="1906011" cy="990600"/>
          </a:xfrm>
          <a:prstGeom prst="rect">
            <a:avLst/>
          </a:prstGeom>
          <a:solidFill>
            <a:srgbClr val="BCD2D2"/>
          </a:solidFill>
          <a:ln w="12700" cap="flat" cmpd="sng" algn="ctr">
            <a:solidFill>
              <a:schemeClr val="tx1"/>
            </a:solidFill>
            <a:prstDash val="solid"/>
            <a:round/>
            <a:headEnd w="med"/>
            <a:tailEnd w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Framework</a:t>
            </a:r>
            <a:endParaRPr lang="sv-SE" sz="2100" b="0" dirty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Scheduler</a:t>
            </a:r>
            <a:r>
              <a:rPr lang="sv-SE" sz="21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 </a:t>
            </a:r>
          </a:p>
          <a:p>
            <a:pPr algn="ctr">
              <a:defRPr/>
            </a:pPr>
            <a:r>
              <a:rPr lang="sv-SE" sz="19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(</a:t>
            </a:r>
            <a:r>
              <a:rPr lang="sv-SE" sz="19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e.g</a:t>
            </a:r>
            <a:r>
              <a:rPr lang="sv-SE" sz="19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., Job </a:t>
            </a:r>
            <a:r>
              <a:rPr lang="sv-SE" sz="19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Tracker</a:t>
            </a:r>
            <a:r>
              <a:rPr lang="sv-SE" sz="19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)</a:t>
            </a:r>
            <a:endParaRPr lang="en-US" sz="1900" b="0" dirty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endParaRPr lang="en-US" b="0" dirty="0">
              <a:solidFill>
                <a:srgbClr val="000000"/>
              </a:solidFill>
              <a:latin typeface="Calibri" charset="0"/>
              <a:ea typeface="ＭＳ Ｐゴシック" charset="0"/>
              <a:cs typeface="Corbel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84225" y="4111168"/>
            <a:ext cx="3617913" cy="2316021"/>
            <a:chOff x="784225" y="4295912"/>
            <a:chExt cx="3617913" cy="2315694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144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14400" y="5544956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71800" y="5714795"/>
              <a:ext cx="1066800" cy="896811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956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7429" name="Straight Arrow Connector 30"/>
            <p:cNvCxnSpPr>
              <a:cxnSpLocks noChangeShapeType="1"/>
              <a:stCxn id="43" idx="3"/>
            </p:cNvCxnSpPr>
            <p:nvPr/>
          </p:nvCxnSpPr>
          <p:spPr bwMode="auto">
            <a:xfrm>
              <a:off x="3962401" y="4859338"/>
              <a:ext cx="439737" cy="7159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0" name="Straight Arrow Connector 30"/>
            <p:cNvCxnSpPr>
              <a:cxnSpLocks noChangeShapeType="1"/>
              <a:stCxn id="42" idx="3"/>
            </p:cNvCxnSpPr>
            <p:nvPr/>
          </p:nvCxnSpPr>
          <p:spPr bwMode="auto">
            <a:xfrm flipV="1">
              <a:off x="4038601" y="5575301"/>
              <a:ext cx="363537" cy="588168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1" name="Straight Arrow Connector 30"/>
            <p:cNvCxnSpPr>
              <a:cxnSpLocks noChangeShapeType="1"/>
            </p:cNvCxnSpPr>
            <p:nvPr/>
          </p:nvCxnSpPr>
          <p:spPr bwMode="auto">
            <a:xfrm>
              <a:off x="1981200" y="5392738"/>
              <a:ext cx="2420938" cy="1825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Arrow Connector 30"/>
            <p:cNvCxnSpPr>
              <a:cxnSpLocks noChangeShapeType="1"/>
            </p:cNvCxnSpPr>
            <p:nvPr/>
          </p:nvCxnSpPr>
          <p:spPr bwMode="auto">
            <a:xfrm flipV="1">
              <a:off x="1981200" y="5575115"/>
              <a:ext cx="2420938" cy="292059"/>
            </a:xfrm>
            <a:prstGeom prst="straightConnector1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  <a:prstDash val="dash"/>
              <a:round/>
              <a:headEnd type="arrow" w="med" len="med"/>
              <a:tailEnd type="arrow" w="med" len="med"/>
            </a:ln>
            <a:extLst/>
          </p:spPr>
        </p:cxnSp>
        <p:sp>
          <p:nvSpPr>
            <p:cNvPr id="17433" name="TextBox 1"/>
            <p:cNvSpPr txBox="1">
              <a:spLocks noChangeArrowheads="1"/>
            </p:cNvSpPr>
            <p:nvPr/>
          </p:nvSpPr>
          <p:spPr bwMode="auto">
            <a:xfrm>
              <a:off x="784225" y="4295912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4" name="TextBox 28"/>
            <p:cNvSpPr txBox="1">
              <a:spLocks noChangeArrowheads="1"/>
            </p:cNvSpPr>
            <p:nvPr/>
          </p:nvSpPr>
          <p:spPr bwMode="auto">
            <a:xfrm>
              <a:off x="2819400" y="4295913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 err="1">
                  <a:latin typeface="Arial" charset="0"/>
                  <a:ea typeface="Arial" charset="0"/>
                  <a:cs typeface="Arial" charset="0"/>
                </a:rPr>
                <a:t>Traker</a:t>
              </a:r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17435" name="TextBox 29"/>
            <p:cNvSpPr txBox="1">
              <a:spLocks noChangeArrowheads="1"/>
            </p:cNvSpPr>
            <p:nvPr/>
          </p:nvSpPr>
          <p:spPr bwMode="auto">
            <a:xfrm>
              <a:off x="784225" y="5522758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6" name="TextBox 31"/>
            <p:cNvSpPr txBox="1">
              <a:spLocks noChangeArrowheads="1"/>
            </p:cNvSpPr>
            <p:nvPr/>
          </p:nvSpPr>
          <p:spPr bwMode="auto">
            <a:xfrm>
              <a:off x="2895600" y="5675739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029856" y="4455220"/>
            <a:ext cx="2895600" cy="1905000"/>
            <a:chOff x="1029856" y="4639974"/>
            <a:chExt cx="2895600" cy="19050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1029856" y="46399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029856" y="50209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5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029856" y="58591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3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029856" y="62401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7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103131" y="62401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4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3026931" y="46399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3026931" y="5020974"/>
              <a:ext cx="822325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6</a:t>
              </a:r>
            </a:p>
          </p:txBody>
        </p:sp>
      </p:grpSp>
      <p:sp>
        <p:nvSpPr>
          <p:cNvPr id="79" name="TextBox 19"/>
          <p:cNvSpPr txBox="1">
            <a:spLocks noChangeArrowheads="1"/>
          </p:cNvSpPr>
          <p:nvPr/>
        </p:nvSpPr>
        <p:spPr bwMode="auto">
          <a:xfrm>
            <a:off x="6348943" y="4293584"/>
            <a:ext cx="2789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51A2FF"/>
                </a:solidFill>
                <a:latin typeface="Calibri" charset="0"/>
                <a:cs typeface="Calibri" charset="0"/>
              </a:rPr>
              <a:t>Job 1</a:t>
            </a:r>
            <a:r>
              <a:rPr lang="en-US" sz="2400" b="0">
                <a:latin typeface="Calibri" charset="0"/>
                <a:cs typeface="Calibri" charset="0"/>
              </a:rPr>
              <a:t>:</a:t>
            </a:r>
            <a:r>
              <a:rPr lang="en-US" sz="2400">
                <a:latin typeface="Calibri" charset="0"/>
                <a:cs typeface="Calibri" charset="0"/>
              </a:rPr>
              <a:t> </a:t>
            </a:r>
            <a:r>
              <a:rPr lang="en-US" sz="2400" b="0">
                <a:latin typeface="Calibri" charset="0"/>
                <a:cs typeface="Calibri" charset="0"/>
              </a:rPr>
              <a:t>tasks 1, 2, 3, 4</a:t>
            </a:r>
          </a:p>
          <a:p>
            <a:pPr algn="l" eaLnBrk="1" hangingPunct="1"/>
            <a:r>
              <a:rPr lang="en-US" sz="2400" dirty="0">
                <a:solidFill>
                  <a:srgbClr val="FF3737"/>
                </a:solidFill>
                <a:latin typeface="Calibri" charset="0"/>
                <a:cs typeface="Calibri" charset="0"/>
              </a:rPr>
              <a:t>Job 2</a:t>
            </a:r>
            <a:r>
              <a:rPr lang="en-US" sz="2400" b="0" dirty="0">
                <a:latin typeface="Calibri" charset="0"/>
                <a:cs typeface="Calibri" charset="0"/>
              </a:rPr>
              <a:t>: tasks 5, 6, 7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Abstraction hierarchy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506537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1+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… a </a:t>
            </a: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consists of 1+ </a:t>
            </a:r>
            <a:r>
              <a:rPr lang="en-US" sz="2600" b="1" i="1" dirty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Seek fine-grained resource sharing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Tasks typically short:  median ~= 10 sec – minutes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Better data locality / failure-recovery if tasks fine-grained</a:t>
            </a:r>
          </a:p>
          <a:p>
            <a:pPr lvl="1"/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Abstraction hierarchy 101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34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5" y="1449421"/>
            <a:ext cx="8929271" cy="5316504"/>
          </a:xfrm>
        </p:spPr>
        <p:txBody>
          <a:bodyPr>
            <a:normAutofit fontScale="92500"/>
          </a:bodyPr>
          <a:lstStyle/>
          <a:p>
            <a:r>
              <a:rPr lang="en-US" sz="2600" dirty="0"/>
              <a:t>Global scheduler takes input, outputs task schedule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Organization policies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Resource Availability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Estimates: </a:t>
            </a:r>
            <a:r>
              <a:rPr lang="en-US" sz="2200" dirty="0"/>
              <a:t>Task durations, input sizes, </a:t>
            </a:r>
            <a:r>
              <a:rPr lang="en-US" sz="2200" dirty="0" err="1"/>
              <a:t>xfer</a:t>
            </a:r>
            <a:r>
              <a:rPr lang="en-US" sz="2200" dirty="0"/>
              <a:t> sizes, 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requirements:  </a:t>
            </a:r>
            <a:r>
              <a:rPr lang="en-US" sz="2200" dirty="0"/>
              <a:t>Latency, throughput, availability…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execution plan:  </a:t>
            </a:r>
            <a:r>
              <a:rPr lang="en-US" sz="2200" dirty="0"/>
              <a:t>Task DAG, inputs/</a:t>
            </a:r>
            <a:r>
              <a:rPr lang="en-US" sz="2200" dirty="0" err="1"/>
              <a:t>outups</a:t>
            </a:r>
            <a:endParaRPr lang="en-US" sz="2200" dirty="0"/>
          </a:p>
          <a:p>
            <a:pPr>
              <a:spcBef>
                <a:spcPts val="4000"/>
              </a:spcBef>
            </a:pPr>
            <a:r>
              <a:rPr lang="en-US" sz="2600" dirty="0"/>
              <a:t>Advantages:  “Optimal”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Disadvantages</a:t>
            </a:r>
          </a:p>
          <a:p>
            <a:pPr lvl="1"/>
            <a:r>
              <a:rPr lang="en-US" sz="2400" dirty="0"/>
              <a:t>More complex, harder to scale </a:t>
            </a:r>
            <a:r>
              <a:rPr lang="en-US" sz="2200" dirty="0"/>
              <a:t>(yet Google: 10,000s servers/scheduler)</a:t>
            </a:r>
          </a:p>
          <a:p>
            <a:pPr lvl="1"/>
            <a:r>
              <a:rPr lang="en-US" sz="2400" dirty="0"/>
              <a:t>Anticipate future requirements, refactor existing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#1: Global scheduler</a:t>
            </a:r>
          </a:p>
        </p:txBody>
      </p:sp>
    </p:spTree>
    <p:extLst>
      <p:ext uri="{BB962C8B-B14F-4D97-AF65-F5344CB8AC3E}">
        <p14:creationId xmlns:p14="http://schemas.microsoft.com/office/powerpoint/2010/main" val="203625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05128"/>
            <a:ext cx="8373180" cy="331889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“Services”</a:t>
            </a:r>
          </a:p>
          <a:p>
            <a:pPr lvl="1"/>
            <a:r>
              <a:rPr lang="en-US" sz="2400" dirty="0"/>
              <a:t>External demand, scale supply to match demand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“Data analysis”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Tradeoff scale &amp; completion time</a:t>
            </a:r>
          </a:p>
          <a:p>
            <a:pPr lvl="2">
              <a:spcBef>
                <a:spcPts val="200"/>
              </a:spcBef>
              <a:spcAft>
                <a:spcPts val="600"/>
              </a:spcAft>
            </a:pPr>
            <a:r>
              <a:rPr lang="en-US" sz="2300" dirty="0"/>
              <a:t>E.g., use 1 server for 10 hours vs. 10 servers for 1 hour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Source of demand elasticity!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Two main sources of resource demand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791051"/>
              </p:ext>
            </p:extLst>
          </p:nvPr>
        </p:nvGraphicFramePr>
        <p:xfrm>
          <a:off x="907761" y="4685285"/>
          <a:ext cx="7258050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Type of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2016 Price (m4.xlarge)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2017 Price (m4.xlarge)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Spot - 1 </a:t>
                      </a:r>
                      <a:r>
                        <a:rPr lang="en-US" sz="2100" dirty="0" err="1"/>
                        <a:t>hr</a:t>
                      </a:r>
                      <a:r>
                        <a:rPr lang="en-US" sz="2100" dirty="0"/>
                        <a:t>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$0.139 /</a:t>
                      </a:r>
                      <a:r>
                        <a:rPr lang="en-US" sz="21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$0.10 /</a:t>
                      </a:r>
                      <a:r>
                        <a:rPr lang="en-US" sz="21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hour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Spot– 6 </a:t>
                      </a:r>
                      <a:r>
                        <a:rPr lang="en-US" sz="2100" dirty="0" err="1"/>
                        <a:t>hr</a:t>
                      </a:r>
                      <a:r>
                        <a:rPr lang="en-US" sz="2100" dirty="0"/>
                        <a:t>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$0.176 / hour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$0.13 / hour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/>
                        <a:t>On-demand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$0.215 / hour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$0.20 / hour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776" y="4109490"/>
            <a:ext cx="1563624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27448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(manage/monitor tasks)</a:t>
            </a:r>
          </a:p>
          <a:p>
            <a:pPr>
              <a:spcBef>
                <a:spcPts val="1800"/>
              </a:spcBef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Goal: Find machines for a given job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Google’s Borg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15184" y="3025225"/>
            <a:ext cx="459613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job hello = {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runtime = { cell = “</a:t>
            </a:r>
            <a:r>
              <a:rPr lang="en-US" altLang="ja-JP" sz="1800" b="0" dirty="0" err="1"/>
              <a:t>ic</a:t>
            </a:r>
            <a:r>
              <a:rPr lang="en-US" sz="1800" b="0" dirty="0"/>
              <a:t>”</a:t>
            </a:r>
            <a:r>
              <a:rPr lang="en-US" altLang="ja-JP" sz="1800" b="0" dirty="0"/>
              <a:t> }</a:t>
            </a:r>
            <a:endParaRPr lang="en-US" altLang="ja-JP" sz="1800" b="0" i="1" dirty="0"/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binary = ‘../</a:t>
            </a:r>
            <a:r>
              <a:rPr lang="en-US" sz="1800" b="0" dirty="0" err="1"/>
              <a:t>hello_webserver</a:t>
            </a:r>
            <a:r>
              <a:rPr lang="en-US" sz="1800" b="0" dirty="0"/>
              <a:t>’ 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</a:t>
            </a:r>
            <a:r>
              <a:rPr lang="en-US" sz="1800" b="0" dirty="0" err="1"/>
              <a:t>args</a:t>
            </a:r>
            <a:r>
              <a:rPr lang="en-US" sz="1800" b="0" dirty="0"/>
              <a:t> = { port = ‘%port%’ }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requirements = {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RAM = 100M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disk = 100M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  CPU = 0.1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}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replicas = 10000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}</a:t>
            </a:r>
            <a:endParaRPr lang="en-US" sz="1800" b="0" dirty="0"/>
          </a:p>
        </p:txBody>
      </p:sp>
      <p:sp>
        <p:nvSpPr>
          <p:cNvPr id="8" name="Rectangle 7"/>
          <p:cNvSpPr/>
          <p:nvPr/>
        </p:nvSpPr>
        <p:spPr>
          <a:xfrm>
            <a:off x="1104406" y="6247194"/>
            <a:ext cx="705678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Large-scale cluster management at Google with Borg</a:t>
            </a:r>
          </a:p>
          <a:p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A.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Verma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L.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Pedrosa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 M. Korupolu, D. Oppenheimer, E. Tune, J. Wilkes,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EuroSys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125301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4235762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(manage/monitor tasks)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Goal: Find machines for a given job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Used across all Google services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Services: Gmail, web search, GFS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Analytics:  MapReduce, streaming</a:t>
            </a:r>
          </a:p>
          <a:p>
            <a:pPr lvl="2">
              <a:spcAft>
                <a:spcPts val="8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Framework controller sends master allocation request to Borg for full job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Google’s Borg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2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5408580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(manage/monitor tasks)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Goal: Find machines for a given job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Allocation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Minimize # / priority preempted tasks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Pick machines already having copy of the task’s packages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Spread over power/failure domains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Mix high/low priority tasks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Google’s Borg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528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81000" y="1432708"/>
            <a:ext cx="8407400" cy="4675368"/>
          </a:xfrm>
        </p:spPr>
        <p:txBody>
          <a:bodyPr>
            <a:normAutofit/>
          </a:bodyPr>
          <a:lstStyle/>
          <a:p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Unit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sv-SE" sz="28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800" b="1" i="1" dirty="0">
                <a:latin typeface="Arial" charset="0"/>
                <a:ea typeface="Arial" charset="0"/>
                <a:cs typeface="Arial" charset="0"/>
              </a:rPr>
              <a:t> offer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Vector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on a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node</a:t>
            </a:r>
            <a:endParaRPr lang="sv-SE" sz="2400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.,  node1: &lt;1CPU, 1GB&gt;,  node2: &lt;4CPU, 16GB&gt;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514350" indent="-514350">
              <a:spcBef>
                <a:spcPts val="4000"/>
              </a:spcBef>
              <a:buFont typeface="+mj-lt"/>
              <a:buAutoNum type="arabicPeriod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Master sends resource offers to frameworks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Frameworks: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Select which offers to accept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Perform task scheduling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Unlike global scheduler, requires another level of support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6222425"/>
            <a:ext cx="89154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Mesos</a:t>
            </a:r>
            <a:r>
              <a:rPr lang="en-US" sz="1400" b="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: A Platform for Fine-Grained Resource Sharing in the Data Center </a:t>
            </a:r>
          </a:p>
          <a:p>
            <a:pPr marL="0" indent="0">
              <a:buNone/>
            </a:pP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Benjamin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Ali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Anthony D. Joseph, Randy Katz, Scott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1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1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>
                <a:latin typeface="Arial" charset="0"/>
                <a:ea typeface="Arial" charset="0"/>
                <a:cs typeface="Arial" charset="0"/>
              </a:rPr>
              <a:t>Approach #2:  Offers, not schedule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92883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7519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 3gb)</a:t>
                      </a:r>
                      <a:r>
                        <a:rPr lang="en-US" sz="1600" baseline="0" dirty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How to allocate resources?  DRF!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00" y="1615087"/>
          <a:ext cx="6096000" cy="148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Cluster</a:t>
                      </a:r>
                      <a:r>
                        <a:rPr lang="en-US" baseline="0" dirty="0"/>
                        <a:t> S</a:t>
                      </a:r>
                      <a:r>
                        <a:rPr lang="en-US" dirty="0"/>
                        <a:t>upply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A’s Demand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40%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(10%)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B’s Demand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(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25%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95946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 3gb)</a:t>
                      </a:r>
                      <a:r>
                        <a:rPr lang="en-US" sz="1600" baseline="0" dirty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( 6cpu,</a:t>
                      </a:r>
                      <a:r>
                        <a:rPr lang="en-US" sz="1600" baseline="0" dirty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3317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 3gb)</a:t>
                      </a:r>
                      <a:r>
                        <a:rPr lang="en-US" sz="1600" baseline="0" dirty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( 6cpu,</a:t>
                      </a:r>
                      <a:r>
                        <a:rPr lang="en-US" sz="1600" baseline="0" dirty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( 5cpu,</a:t>
                      </a:r>
                      <a:r>
                        <a:rPr lang="en-US" sz="1600" baseline="0" dirty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2855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 3gb)</a:t>
                      </a:r>
                      <a:r>
                        <a:rPr lang="en-US" sz="1600" baseline="0" dirty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( 6cpu,</a:t>
                      </a:r>
                      <a:r>
                        <a:rPr lang="en-US" sz="1600" baseline="0" dirty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( 5cpu,</a:t>
                      </a:r>
                      <a:r>
                        <a:rPr lang="en-US" sz="1600" baseline="0" dirty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( 1cpu,</a:t>
                      </a:r>
                      <a:r>
                        <a:rPr lang="en-US" sz="1600" baseline="0" dirty="0"/>
                        <a:t> 10gb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</a:t>
                      </a:r>
                      <a:r>
                        <a:rPr lang="en-US" sz="1600" baseline="0" dirty="0"/>
                        <a:t>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 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(1cpu, 5gb, 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27197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Cluster:</a:t>
                      </a:r>
                    </a:p>
                    <a:p>
                      <a:pPr algn="ctr"/>
                      <a:r>
                        <a:rPr lang="en-US" sz="1700" dirty="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A’s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B’s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(2cpu, 2gb) to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( 10cpu,</a:t>
                      </a:r>
                      <a:r>
                        <a:rPr lang="en-US" sz="1600" baseline="0" dirty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 3gb)</a:t>
                      </a:r>
                      <a:r>
                        <a:rPr lang="en-US" sz="1600" baseline="0" dirty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( 6cpu,</a:t>
                      </a:r>
                      <a:r>
                        <a:rPr lang="en-US" sz="1600" baseline="0" dirty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(0cpu, 0gb, 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( 5cpu,</a:t>
                      </a:r>
                      <a:r>
                        <a:rPr lang="en-US" sz="1600" baseline="0" dirty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( 1cpu,</a:t>
                      </a:r>
                      <a:r>
                        <a:rPr lang="en-US" sz="1600" baseline="0" dirty="0"/>
                        <a:t> 10gb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(4cpu,</a:t>
                      </a:r>
                      <a:r>
                        <a:rPr lang="en-US" sz="1600" baseline="0" dirty="0"/>
                        <a:t>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 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(1cpu, 5gb, 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( 0cpu,</a:t>
                      </a:r>
                      <a:r>
                        <a:rPr lang="en-US" sz="1600" baseline="0" dirty="0"/>
                        <a:t> 4gb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(1cpu,</a:t>
                      </a:r>
                      <a:r>
                        <a:rPr lang="en-US" sz="1600" baseline="0" dirty="0"/>
                        <a:t> 6gb)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 (2cpu, 11gb, 55%)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3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73" y="1556139"/>
            <a:ext cx="7772400" cy="1166478"/>
          </a:xfrm>
        </p:spPr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476" y="2773362"/>
            <a:ext cx="8225323" cy="34671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/>
              <a:t>Metrics / goals for scheduling resources</a:t>
            </a:r>
          </a:p>
          <a:p>
            <a:pPr marL="971550" lvl="1" indent="-514350">
              <a:lnSpc>
                <a:spcPct val="200000"/>
              </a:lnSpc>
              <a:spcBef>
                <a:spcPts val="200"/>
              </a:spcBef>
              <a:buFont typeface=".HelveticaNeueDeskInterface-Regular" charset="-120"/>
              <a:buChar char="–"/>
            </a:pPr>
            <a:r>
              <a:rPr lang="en-US" sz="3100" dirty="0">
                <a:solidFill>
                  <a:schemeClr val="bg1">
                    <a:lumMod val="95000"/>
                  </a:schemeClr>
                </a:solidFill>
              </a:rPr>
              <a:t>Max-min fairness, weighted-fair queuing,  DRF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/>
              <a:t>System architecture for big-data scheduling</a:t>
            </a:r>
          </a:p>
          <a:p>
            <a:pPr marL="971550" lvl="1" indent="-514350">
              <a:lnSpc>
                <a:spcPct val="200000"/>
              </a:lnSpc>
              <a:buFont typeface=".HelveticaNeueDeskInterface-Regular" charset="-120"/>
              <a:buChar char="–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Central allocator (Borg), two-level resource offers (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</a:rPr>
              <a:t>Mesos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76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204" y="3458125"/>
            <a:ext cx="8729796" cy="34364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Source of variable demand?  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Search, social networks, e-commerce, usage have diurnal patterns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Apocryphal story:  AWS exists because Amazon needed to provision for holiday shopping season, wanted to monetize spare capacity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dirty="0"/>
              <a:t>But…if provision for peak, what around remaining time?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Fill-in with non-time-sensitive usage, e.g., various data crunching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E.g., Netflix using AWS at night for video transcoding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fuller utilization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21" t="13435" b="3725"/>
          <a:stretch/>
        </p:blipFill>
        <p:spPr>
          <a:xfrm>
            <a:off x="2310903" y="1381607"/>
            <a:ext cx="4972974" cy="21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System architecture for big-data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1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CPU allocation</a:t>
            </a:r>
          </a:p>
          <a:p>
            <a:pPr lvl="1"/>
            <a:r>
              <a:rPr lang="en-US" dirty="0"/>
              <a:t>Multiple processors want to execute, OS selects one to run for some amount of time</a:t>
            </a:r>
          </a:p>
          <a:p>
            <a:r>
              <a:rPr lang="en-US" b="1" dirty="0"/>
              <a:t>Bandwidth allocation</a:t>
            </a:r>
          </a:p>
          <a:p>
            <a:pPr lvl="1"/>
            <a:r>
              <a:rPr lang="en-US" dirty="0"/>
              <a:t>Packets from multiple incoming queue want to be transmitted out some link, switch chooses one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Scheduling:  An old problem</a:t>
            </a:r>
          </a:p>
        </p:txBody>
      </p:sp>
    </p:spTree>
    <p:extLst>
      <p:ext uri="{BB962C8B-B14F-4D97-AF65-F5344CB8AC3E}">
        <p14:creationId xmlns:p14="http://schemas.microsoft.com/office/powerpoint/2010/main" val="111668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from a scheduler?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534481"/>
            <a:ext cx="8565204" cy="50081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Isolation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Have some sort of guarantee that misbehaved processes cannot affect me “too much”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Efficient resource usage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Resource is not idle while there is process whose demand is not fully satisfied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Work conservation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” -- not achieved by hard allocations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Flexibility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Can express some sort of priorities, e.g., strict or time based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012" y="1766661"/>
            <a:ext cx="7250112" cy="5027543"/>
          </a:xfrm>
        </p:spPr>
        <p:txBody>
          <a:bodyPr>
            <a:normAutofit fontScale="77500" lnSpcReduction="20000"/>
          </a:bodyPr>
          <a:lstStyle/>
          <a:p>
            <a:r>
              <a:rPr lang="sv-SE" sz="3400" i="1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want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. CPU)</a:t>
            </a:r>
          </a:p>
          <a:p>
            <a:pPr lvl="1"/>
            <a:r>
              <a:rPr lang="sv-SE" dirty="0">
                <a:latin typeface="Arial" charset="0"/>
                <a:ea typeface="Arial" charset="0"/>
                <a:cs typeface="Arial" charset="0"/>
              </a:rPr>
              <a:t>Solution: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i="1" dirty="0">
                <a:latin typeface="Arial" charset="0"/>
                <a:ea typeface="Arial" charset="0"/>
                <a:cs typeface="Arial" charset="0"/>
              </a:rPr>
              <a:t>1/n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shared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i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4000"/>
              </a:spcBef>
            </a:pP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by</a:t>
            </a:r>
            <a:r>
              <a:rPr lang="sv-SE" sz="34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b="1" i="1" dirty="0">
                <a:latin typeface="Arial" charset="0"/>
                <a:ea typeface="Arial" charset="0"/>
                <a:cs typeface="Arial" charset="0"/>
              </a:rPr>
              <a:t>max-min </a:t>
            </a:r>
            <a:r>
              <a:rPr lang="sv-SE" sz="3400" b="1" i="1" dirty="0" err="1"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3400" b="1" i="1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Handles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less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share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20%</a:t>
            </a:r>
          </a:p>
          <a:p>
            <a:pPr>
              <a:spcBef>
                <a:spcPts val="4000"/>
              </a:spcBef>
            </a:pP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by </a:t>
            </a:r>
            <a:r>
              <a:rPr lang="sv-SE" sz="3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34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3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3400" b="1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according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importance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 gets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1,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</a:t>
            </a:r>
          </a:p>
          <a:p>
            <a:pPr lvl="1"/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>
              <a:buFont typeface="Wingdings" charset="0"/>
              <a:buNone/>
            </a:pP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3634978"/>
            <a:ext cx="6400800" cy="15085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l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2800" b="0" dirty="0">
              <a:latin typeface="+mn-lt"/>
            </a:endParaRPr>
          </a:p>
        </p:txBody>
      </p:sp>
      <p:grpSp>
        <p:nvGrpSpPr>
          <p:cNvPr id="62469" name="Group 46"/>
          <p:cNvGrpSpPr>
            <a:grpSpLocks/>
          </p:cNvGrpSpPr>
          <p:nvPr/>
        </p:nvGrpSpPr>
        <p:grpSpPr bwMode="auto">
          <a:xfrm>
            <a:off x="7100320" y="1284750"/>
            <a:ext cx="1586753" cy="1705251"/>
            <a:chOff x="7557889" y="730796"/>
            <a:chExt cx="1586111" cy="3073233"/>
          </a:xfrm>
        </p:grpSpPr>
        <p:sp>
          <p:nvSpPr>
            <p:cNvPr id="62503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4" name="Text Box 7"/>
            <p:cNvSpPr txBox="1">
              <a:spLocks noChangeArrowheads="1"/>
            </p:cNvSpPr>
            <p:nvPr/>
          </p:nvSpPr>
          <p:spPr bwMode="auto">
            <a:xfrm>
              <a:off x="8062773" y="730796"/>
              <a:ext cx="963221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CPU</a:t>
              </a:r>
            </a:p>
          </p:txBody>
        </p:sp>
        <p:sp>
          <p:nvSpPr>
            <p:cNvPr id="62505" name="Rectangle 2"/>
            <p:cNvSpPr>
              <a:spLocks noChangeArrowheads="1"/>
            </p:cNvSpPr>
            <p:nvPr/>
          </p:nvSpPr>
          <p:spPr bwMode="auto">
            <a:xfrm>
              <a:off x="8068750" y="2020375"/>
              <a:ext cx="963129" cy="759366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6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8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7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8" name="Text Box 12"/>
            <p:cNvSpPr txBox="1">
              <a:spLocks noChangeArrowheads="1"/>
            </p:cNvSpPr>
            <p:nvPr/>
          </p:nvSpPr>
          <p:spPr bwMode="auto">
            <a:xfrm>
              <a:off x="7557889" y="1142997"/>
              <a:ext cx="458274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509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0" name="Text Box 15"/>
            <p:cNvSpPr txBox="1">
              <a:spLocks noChangeArrowheads="1"/>
            </p:cNvSpPr>
            <p:nvPr/>
          </p:nvSpPr>
          <p:spPr bwMode="auto">
            <a:xfrm>
              <a:off x="7648662" y="2293555"/>
              <a:ext cx="358928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511" name="Text Box 16"/>
            <p:cNvSpPr txBox="1">
              <a:spLocks noChangeArrowheads="1"/>
            </p:cNvSpPr>
            <p:nvPr/>
          </p:nvSpPr>
          <p:spPr bwMode="auto">
            <a:xfrm>
              <a:off x="7739436" y="3415752"/>
              <a:ext cx="259581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512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3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4" name="Rectangle 2"/>
            <p:cNvSpPr>
              <a:spLocks noChangeArrowheads="1"/>
            </p:cNvSpPr>
            <p:nvPr/>
          </p:nvSpPr>
          <p:spPr bwMode="auto">
            <a:xfrm>
              <a:off x="8068272" y="2782649"/>
              <a:ext cx="963129" cy="777779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8" name="Straight Arrow Connector 37"/>
            <p:cNvCxnSpPr>
              <a:stCxn id="62506" idx="0"/>
              <a:endCxn id="62506" idx="2"/>
            </p:cNvCxnSpPr>
            <p:nvPr/>
          </p:nvCxnSpPr>
          <p:spPr>
            <a:xfrm rot="16200000" flipH="1">
              <a:off x="8170995" y="1638733"/>
              <a:ext cx="75745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6" name="TextBox 38"/>
            <p:cNvSpPr txBox="1">
              <a:spLocks noChangeArrowheads="1"/>
            </p:cNvSpPr>
            <p:nvPr/>
          </p:nvSpPr>
          <p:spPr bwMode="auto">
            <a:xfrm>
              <a:off x="8502710" y="1333358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6200000" flipH="1">
              <a:off x="8169407" y="2404773"/>
              <a:ext cx="757455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8" name="TextBox 42"/>
            <p:cNvSpPr txBox="1">
              <a:spLocks noChangeArrowheads="1"/>
            </p:cNvSpPr>
            <p:nvPr/>
          </p:nvSpPr>
          <p:spPr bwMode="auto">
            <a:xfrm>
              <a:off x="8501980" y="212244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16200000" flipH="1">
              <a:off x="8174168" y="3179393"/>
              <a:ext cx="757456" cy="1586"/>
            </a:xfrm>
            <a:prstGeom prst="straightConnector1">
              <a:avLst/>
            </a:prstGeom>
            <a:ln w="25400">
              <a:solidFill>
                <a:srgbClr val="000000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20" name="TextBox 45"/>
            <p:cNvSpPr txBox="1">
              <a:spLocks noChangeArrowheads="1"/>
            </p:cNvSpPr>
            <p:nvPr/>
          </p:nvSpPr>
          <p:spPr bwMode="auto">
            <a:xfrm>
              <a:off x="8494290" y="287371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7149445" y="3275267"/>
            <a:ext cx="1567792" cy="1459082"/>
            <a:chOff x="7576907" y="3733800"/>
            <a:chExt cx="1566729" cy="2952825"/>
          </a:xfrm>
        </p:grpSpPr>
        <p:sp>
          <p:nvSpPr>
            <p:cNvPr id="62486" name="Line 13"/>
            <p:cNvSpPr>
              <a:spLocks noChangeShapeType="1"/>
            </p:cNvSpPr>
            <p:nvPr/>
          </p:nvSpPr>
          <p:spPr bwMode="auto">
            <a:xfrm flipH="1">
              <a:off x="7915843" y="5157500"/>
              <a:ext cx="1216301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7" name="Rectangle 2"/>
            <p:cNvSpPr>
              <a:spLocks noChangeArrowheads="1"/>
            </p:cNvSpPr>
            <p:nvPr/>
          </p:nvSpPr>
          <p:spPr bwMode="auto">
            <a:xfrm>
              <a:off x="8059848" y="4375370"/>
              <a:ext cx="958320" cy="1056012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8" name="Rectangle 5"/>
            <p:cNvSpPr>
              <a:spLocks noChangeArrowheads="1"/>
            </p:cNvSpPr>
            <p:nvPr/>
          </p:nvSpPr>
          <p:spPr bwMode="auto">
            <a:xfrm>
              <a:off x="8061041" y="3864566"/>
              <a:ext cx="957248" cy="521440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9" name="Line 11"/>
            <p:cNvSpPr>
              <a:spLocks noChangeShapeType="1"/>
            </p:cNvSpPr>
            <p:nvPr/>
          </p:nvSpPr>
          <p:spPr bwMode="auto">
            <a:xfrm flipH="1" flipV="1">
              <a:off x="7915843" y="3864645"/>
              <a:ext cx="1221359" cy="24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0" name="Line 14"/>
            <p:cNvSpPr>
              <a:spLocks noChangeShapeType="1"/>
            </p:cNvSpPr>
            <p:nvPr/>
          </p:nvSpPr>
          <p:spPr bwMode="auto">
            <a:xfrm flipH="1" flipV="1">
              <a:off x="7915843" y="6456742"/>
              <a:ext cx="1216301" cy="1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1" name="Line 17"/>
            <p:cNvSpPr>
              <a:spLocks noChangeShapeType="1"/>
            </p:cNvSpPr>
            <p:nvPr/>
          </p:nvSpPr>
          <p:spPr bwMode="auto">
            <a:xfrm flipV="1">
              <a:off x="8060400" y="3761957"/>
              <a:ext cx="0" cy="2822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2" name="Line 21"/>
            <p:cNvSpPr>
              <a:spLocks noChangeShapeType="1"/>
            </p:cNvSpPr>
            <p:nvPr/>
          </p:nvSpPr>
          <p:spPr bwMode="auto">
            <a:xfrm flipV="1">
              <a:off x="9023622" y="3753676"/>
              <a:ext cx="0" cy="28206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3" name="Text Box 12"/>
            <p:cNvSpPr txBox="1">
              <a:spLocks noChangeArrowheads="1"/>
            </p:cNvSpPr>
            <p:nvPr/>
          </p:nvSpPr>
          <p:spPr bwMode="auto">
            <a:xfrm>
              <a:off x="7576907" y="3733800"/>
              <a:ext cx="458148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94" name="Text Box 15"/>
            <p:cNvSpPr txBox="1">
              <a:spLocks noChangeArrowheads="1"/>
            </p:cNvSpPr>
            <p:nvPr/>
          </p:nvSpPr>
          <p:spPr bwMode="auto">
            <a:xfrm>
              <a:off x="7667664" y="5025707"/>
              <a:ext cx="35883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95" name="Text Box 16"/>
            <p:cNvSpPr txBox="1">
              <a:spLocks noChangeArrowheads="1"/>
            </p:cNvSpPr>
            <p:nvPr/>
          </p:nvSpPr>
          <p:spPr bwMode="auto">
            <a:xfrm>
              <a:off x="7758419" y="6250619"/>
              <a:ext cx="25951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96" name="Rectangle 2"/>
            <p:cNvSpPr>
              <a:spLocks noChangeArrowheads="1"/>
            </p:cNvSpPr>
            <p:nvPr/>
          </p:nvSpPr>
          <p:spPr bwMode="auto">
            <a:xfrm>
              <a:off x="8060216" y="5408201"/>
              <a:ext cx="953951" cy="1056012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>
              <a:off x="8292054" y="4115740"/>
              <a:ext cx="508411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98" name="TextBox 48"/>
            <p:cNvSpPr txBox="1">
              <a:spLocks noChangeArrowheads="1"/>
            </p:cNvSpPr>
            <p:nvPr/>
          </p:nvSpPr>
          <p:spPr bwMode="auto">
            <a:xfrm>
              <a:off x="8470980" y="3797571"/>
              <a:ext cx="659965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5400000">
              <a:off x="8039905" y="4897222"/>
              <a:ext cx="1004776" cy="317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0" name="TextBox 56"/>
            <p:cNvSpPr txBox="1">
              <a:spLocks noChangeArrowheads="1"/>
            </p:cNvSpPr>
            <p:nvPr/>
          </p:nvSpPr>
          <p:spPr bwMode="auto">
            <a:xfrm>
              <a:off x="8460487" y="4543160"/>
              <a:ext cx="683149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16200000" flipH="1">
              <a:off x="8018691" y="5938553"/>
              <a:ext cx="1036100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2" name="TextBox 60"/>
            <p:cNvSpPr txBox="1">
              <a:spLocks noChangeArrowheads="1"/>
            </p:cNvSpPr>
            <p:nvPr/>
          </p:nvSpPr>
          <p:spPr bwMode="auto">
            <a:xfrm>
              <a:off x="8479354" y="5610034"/>
              <a:ext cx="647734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7130781" y="5036139"/>
            <a:ext cx="1586753" cy="1493326"/>
            <a:chOff x="7557889" y="1143000"/>
            <a:chExt cx="1586111" cy="2692513"/>
          </a:xfrm>
        </p:grpSpPr>
        <p:sp>
          <p:nvSpPr>
            <p:cNvPr id="62472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3" name="Rectangle 2"/>
            <p:cNvSpPr>
              <a:spLocks noChangeArrowheads="1"/>
            </p:cNvSpPr>
            <p:nvPr/>
          </p:nvSpPr>
          <p:spPr bwMode="auto">
            <a:xfrm>
              <a:off x="8068750" y="2020376"/>
              <a:ext cx="963129" cy="1544317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4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7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7557889" y="1143000"/>
              <a:ext cx="458274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77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8" name="Text Box 15"/>
            <p:cNvSpPr txBox="1">
              <a:spLocks noChangeArrowheads="1"/>
            </p:cNvSpPr>
            <p:nvPr/>
          </p:nvSpPr>
          <p:spPr bwMode="auto">
            <a:xfrm>
              <a:off x="7648662" y="2293556"/>
              <a:ext cx="358928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79" name="Text Box 16"/>
            <p:cNvSpPr txBox="1">
              <a:spLocks noChangeArrowheads="1"/>
            </p:cNvSpPr>
            <p:nvPr/>
          </p:nvSpPr>
          <p:spPr bwMode="auto">
            <a:xfrm>
              <a:off x="7739436" y="3447061"/>
              <a:ext cx="259581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80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1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2" name="Straight Arrow Connector 101"/>
            <p:cNvCxnSpPr>
              <a:stCxn id="62474" idx="0"/>
              <a:endCxn id="62474" idx="2"/>
            </p:cNvCxnSpPr>
            <p:nvPr/>
          </p:nvCxnSpPr>
          <p:spPr>
            <a:xfrm rot="16200000" flipH="1">
              <a:off x="8170824" y="1639176"/>
              <a:ext cx="75779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3" name="TextBox 102"/>
            <p:cNvSpPr txBox="1">
              <a:spLocks noChangeArrowheads="1"/>
            </p:cNvSpPr>
            <p:nvPr/>
          </p:nvSpPr>
          <p:spPr bwMode="auto">
            <a:xfrm>
              <a:off x="8502710" y="1333308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rot="16200000" flipH="1">
              <a:off x="7790338" y="2784458"/>
              <a:ext cx="1515594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5" name="TextBox 104"/>
            <p:cNvSpPr txBox="1">
              <a:spLocks noChangeArrowheads="1"/>
            </p:cNvSpPr>
            <p:nvPr/>
          </p:nvSpPr>
          <p:spPr bwMode="auto">
            <a:xfrm>
              <a:off x="8502048" y="2540062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Single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: Fair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Sharing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/ Proportional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4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u1 gets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2, u2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Priorities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1000, u2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Reservations 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Ensure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u1 gets 10%: 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10,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≤ 100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Deadline-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based</a:t>
            </a: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scheduling</a:t>
            </a:r>
            <a:endParaRPr lang="sv-SE" sz="24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Given a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job’s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and deadline,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compute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reservation /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endParaRPr lang="sv-SE" sz="1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Isolation:  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cannot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affect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others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beyond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their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share</a:t>
            </a:r>
            <a:endParaRPr lang="sv-SE" sz="1000" dirty="0">
              <a:latin typeface="Arial" charset="0"/>
              <a:ea typeface="Arial" charset="0"/>
              <a:cs typeface="Arial" charset="0"/>
            </a:endParaRPr>
          </a:p>
          <a:p>
            <a:pPr marL="0">
              <a:lnSpc>
                <a:spcPct val="90000"/>
              </a:lnSpc>
              <a:spcBef>
                <a:spcPts val="2000"/>
              </a:spcBef>
              <a:buFont typeface="Wingdings" charset="0"/>
              <a:buNone/>
            </a:pPr>
            <a:endParaRPr lang="sv-SE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Max-Min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is Powerful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83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50780</TotalTime>
  <Words>2605</Words>
  <Application>Microsoft Macintosh PowerPoint</Application>
  <PresentationFormat>On-screen Show (4:3)</PresentationFormat>
  <Paragraphs>569</Paragraphs>
  <Slides>35</Slides>
  <Notes>14</Notes>
  <HiddenSlides>3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ＭＳ Ｐゴシック</vt:lpstr>
      <vt:lpstr>.HelveticaNeueDeskInterface-Regular</vt:lpstr>
      <vt:lpstr>Arial</vt:lpstr>
      <vt:lpstr>Calibri</vt:lpstr>
      <vt:lpstr>Corbel</vt:lpstr>
      <vt:lpstr>Courier New</vt:lpstr>
      <vt:lpstr>Helvetica Neue Light</vt:lpstr>
      <vt:lpstr>Times New Roman</vt:lpstr>
      <vt:lpstr>Wingdings</vt:lpstr>
      <vt:lpstr>1_Office Theme</vt:lpstr>
      <vt:lpstr>Equation</vt:lpstr>
      <vt:lpstr>Cluster Scheduling</vt:lpstr>
      <vt:lpstr>Key aspects of cloud computing</vt:lpstr>
      <vt:lpstr>Two main sources of resource demand</vt:lpstr>
      <vt:lpstr>Towards fuller utilization</vt:lpstr>
      <vt:lpstr>Today’s lecture</vt:lpstr>
      <vt:lpstr>Scheduling:  An old problem</vt:lpstr>
      <vt:lpstr>What do we want from a scheduler?</vt:lpstr>
      <vt:lpstr>Single Resource: Fair Sharing</vt:lpstr>
      <vt:lpstr>Max-Min Fairness is Powerful</vt:lpstr>
      <vt:lpstr>Max-min Fairness via Fair Queuing</vt:lpstr>
      <vt:lpstr>Fair Rate Computation</vt:lpstr>
      <vt:lpstr>Fair Rate Computation</vt:lpstr>
      <vt:lpstr>Theoretical Properties of Max-Min Fairness</vt:lpstr>
      <vt:lpstr>Why is Max-Min Fairness Not Enough?</vt:lpstr>
      <vt:lpstr>Heterogeneous Resource Demands</vt:lpstr>
      <vt:lpstr>How to allocate?</vt:lpstr>
      <vt:lpstr>A Natural Policy</vt:lpstr>
      <vt:lpstr>Strawman for asset fairness</vt:lpstr>
      <vt:lpstr>Cheating the Scheduler</vt:lpstr>
      <vt:lpstr>Dominant Resource Fairness (DRF)</vt:lpstr>
      <vt:lpstr>Dominant Resource Fairness (DRF)</vt:lpstr>
      <vt:lpstr>PowerPoint Presentation</vt:lpstr>
      <vt:lpstr>Today’s lecture</vt:lpstr>
      <vt:lpstr>Many Competing Frameworks</vt:lpstr>
      <vt:lpstr>One Framework Per Cluster Challenges</vt:lpstr>
      <vt:lpstr>Common resource sharing layer ?</vt:lpstr>
      <vt:lpstr>Abstraction hierarchy 101</vt:lpstr>
      <vt:lpstr>Abstraction hierarchy 101</vt:lpstr>
      <vt:lpstr>Approach #1: Global scheduler</vt:lpstr>
      <vt:lpstr>Google’s Borg</vt:lpstr>
      <vt:lpstr>Google’s Borg</vt:lpstr>
      <vt:lpstr>Google’s Borg</vt:lpstr>
      <vt:lpstr>Approach #2:  Offers, not schedule</vt:lpstr>
      <vt:lpstr>How to allocate resources?  DRF!</vt:lpstr>
      <vt:lpstr>Today’s lecture</vt:lpstr>
    </vt:vector>
  </TitlesOfParts>
  <Company>Princeton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1914</cp:revision>
  <cp:lastPrinted>2018-04-02T01:33:29Z</cp:lastPrinted>
  <dcterms:created xsi:type="dcterms:W3CDTF">2013-10-08T01:49:25Z</dcterms:created>
  <dcterms:modified xsi:type="dcterms:W3CDTF">2018-04-02T01:33:33Z</dcterms:modified>
</cp:coreProperties>
</file>