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00FF"/>
    <a:srgbClr val="1E4899"/>
    <a:srgbClr val="FF6501"/>
    <a:srgbClr val="008F00"/>
    <a:srgbClr val="92D05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57" autoAdjust="0"/>
    <p:restoredTop sz="94629" autoAdjust="0"/>
  </p:normalViewPr>
  <p:slideViewPr>
    <p:cSldViewPr snapToGrid="0">
      <p:cViewPr>
        <p:scale>
          <a:sx n="70" d="100"/>
          <a:sy n="70" d="100"/>
        </p:scale>
        <p:origin x="728" y="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2835"/>
            <a:ext cx="9144000" cy="1323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0" dirty="0" smtClean="0"/>
              <a:t>Caching 50.5*</a:t>
            </a:r>
            <a:endParaRPr lang="en-US" sz="4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518: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/>
              <a:t>9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37593" y="6477071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* Half of 101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ook-aside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  <a:endParaRPr lang="en-US" sz="1800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ook-aside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  <a:endParaRPr lang="en-US" sz="1800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Write-through</a:t>
            </a:r>
          </a:p>
          <a:p>
            <a:pPr lvl="1"/>
            <a:r>
              <a:rPr lang="en-US" dirty="0" smtClean="0"/>
              <a:t>Data written simultaneously to cache and storage</a:t>
            </a:r>
          </a:p>
          <a:p>
            <a:r>
              <a:rPr lang="en-US" dirty="0" smtClean="0"/>
              <a:t>Write-back</a:t>
            </a:r>
          </a:p>
          <a:p>
            <a:pPr lvl="1"/>
            <a:r>
              <a:rPr lang="en-US" dirty="0" smtClean="0"/>
              <a:t>Data updated only in cache</a:t>
            </a:r>
          </a:p>
          <a:p>
            <a:pPr lvl="1"/>
            <a:r>
              <a:rPr lang="en-US" dirty="0" smtClean="0"/>
              <a:t>On cache eviction, written “back” to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ook-aside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  <a:endParaRPr lang="en-US" sz="1800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6" t="4475" r="873" b="3809"/>
          <a:stretch/>
        </p:blipFill>
        <p:spPr>
          <a:xfrm>
            <a:off x="511838" y="5294897"/>
            <a:ext cx="8120324" cy="150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90000"/>
          </a:blip>
          <a:srcRect r="2382" b="6755"/>
          <a:stretch/>
        </p:blipFill>
        <p:spPr>
          <a:xfrm>
            <a:off x="855451" y="1492136"/>
            <a:ext cx="5546348" cy="28067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Tradeoff</a:t>
            </a:r>
          </a:p>
          <a:p>
            <a:pPr lvl="1"/>
            <a:r>
              <a:rPr lang="en-US" sz="2400" dirty="0" smtClean="0"/>
              <a:t>Fast:   Costly, small, close</a:t>
            </a:r>
          </a:p>
          <a:p>
            <a:pPr lvl="1"/>
            <a:r>
              <a:rPr lang="en-US" sz="2400" dirty="0" smtClean="0"/>
              <a:t>Slow:  Cheap, large, far</a:t>
            </a:r>
          </a:p>
          <a:p>
            <a:r>
              <a:rPr lang="en-US" sz="2800" dirty="0" smtClean="0"/>
              <a:t>Based on two assumptions</a:t>
            </a:r>
          </a:p>
          <a:p>
            <a:pPr lvl="1"/>
            <a:r>
              <a:rPr lang="en-US" sz="2400" dirty="0" smtClean="0"/>
              <a:t>Temporal location:  Will be accessed again soon</a:t>
            </a:r>
          </a:p>
          <a:p>
            <a:pPr lvl="1"/>
            <a:r>
              <a:rPr lang="en-US" sz="2400" dirty="0" smtClean="0"/>
              <a:t>Spatial location:  Nearby data will be accessed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caching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caching in 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8" t="11246" r="2754" b="5218"/>
          <a:stretch/>
        </p:blipFill>
        <p:spPr>
          <a:xfrm>
            <a:off x="3184596" y="1435883"/>
            <a:ext cx="4206401" cy="5172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83657" y="66079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en.wikipedia.org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Cache_memory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in distributed 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91" y="1371183"/>
            <a:ext cx="6840214" cy="455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98925"/>
            <a:ext cx="9143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Web Caching and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Zipf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-like Distributions: 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Evidence and Implications </a:t>
            </a:r>
          </a:p>
          <a:p>
            <a:pPr>
              <a:lnSpc>
                <a:spcPct val="150000"/>
              </a:lnSpc>
            </a:pP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Lee Breslau, 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Pei 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Cao, 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Li 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Fan, 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Graham 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</a:rPr>
              <a:t>Phillips, 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Scott </a:t>
            </a:r>
            <a:r>
              <a:rPr lang="en-US" sz="1600" b="0" dirty="0" err="1" smtClean="0">
                <a:latin typeface="Arial" charset="0"/>
                <a:ea typeface="Arial" charset="0"/>
                <a:cs typeface="Arial" charset="0"/>
              </a:rPr>
              <a:t>Shenker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1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Web proxies at edge of enterprise networks</a:t>
            </a:r>
          </a:p>
          <a:p>
            <a:pPr lvl="1"/>
            <a:r>
              <a:rPr lang="en-US" dirty="0" smtClean="0"/>
              <a:t>“Server surrogates” in CDNs downstream of origin</a:t>
            </a:r>
          </a:p>
          <a:p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Caching popular NS, A records</a:t>
            </a:r>
          </a:p>
          <a:p>
            <a:r>
              <a:rPr lang="en-US" dirty="0" smtClean="0"/>
              <a:t>File sharing</a:t>
            </a:r>
          </a:p>
          <a:p>
            <a:pPr lvl="1"/>
            <a:r>
              <a:rPr lang="en-US" dirty="0" smtClean="0"/>
              <a:t>Gnutella &amp; flooding-based p2p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common in distributed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97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50196" y="2416687"/>
            <a:ext cx="1099126" cy="1736863"/>
            <a:chOff x="350196" y="2416687"/>
            <a:chExt cx="1099126" cy="1736863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50196" y="2416687"/>
              <a:ext cx="1099126" cy="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50196" y="4153550"/>
              <a:ext cx="1099126" cy="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131362" y="3569454"/>
            <a:ext cx="1353508" cy="1160786"/>
            <a:chOff x="2107690" y="1836294"/>
            <a:chExt cx="1353508" cy="1160786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2107690" y="1836294"/>
              <a:ext cx="1353508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2107690" y="2416687"/>
              <a:ext cx="1353508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107690" y="2418315"/>
              <a:ext cx="1353508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119970" y="1907851"/>
            <a:ext cx="2824650" cy="2709892"/>
            <a:chOff x="4119970" y="1907851"/>
            <a:chExt cx="2824650" cy="270989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119970" y="1907851"/>
              <a:ext cx="2824650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19970" y="2416687"/>
              <a:ext cx="2824650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119970" y="2416687"/>
              <a:ext cx="2824650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19970" y="2416687"/>
              <a:ext cx="2824650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119970" y="2416687"/>
              <a:ext cx="2824650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3" name="Straight Arrow Connector 92"/>
            <p:cNvCxnSpPr>
              <a:stCxn id="27" idx="3"/>
              <a:endCxn id="11" idx="2"/>
            </p:cNvCxnSpPr>
            <p:nvPr/>
          </p:nvCxnSpPr>
          <p:spPr>
            <a:xfrm flipV="1">
              <a:off x="4119969" y="1907851"/>
              <a:ext cx="2824651" cy="225001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7" idx="3"/>
              <a:endCxn id="10" idx="2"/>
            </p:cNvCxnSpPr>
            <p:nvPr/>
          </p:nvCxnSpPr>
          <p:spPr>
            <a:xfrm flipV="1">
              <a:off x="4119969" y="2585324"/>
              <a:ext cx="2824651" cy="157254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27" idx="3"/>
              <a:endCxn id="9" idx="2"/>
            </p:cNvCxnSpPr>
            <p:nvPr/>
          </p:nvCxnSpPr>
          <p:spPr>
            <a:xfrm flipV="1">
              <a:off x="4119969" y="3262797"/>
              <a:ext cx="2824651" cy="895069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7" idx="3"/>
              <a:endCxn id="33" idx="2"/>
            </p:cNvCxnSpPr>
            <p:nvPr/>
          </p:nvCxnSpPr>
          <p:spPr>
            <a:xfrm flipV="1">
              <a:off x="4119969" y="3940270"/>
              <a:ext cx="2824651" cy="21759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7" idx="3"/>
              <a:endCxn id="26" idx="2"/>
            </p:cNvCxnSpPr>
            <p:nvPr/>
          </p:nvCxnSpPr>
          <p:spPr>
            <a:xfrm>
              <a:off x="4119969" y="4157866"/>
              <a:ext cx="2824651" cy="45987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981" y="6350009"/>
            <a:ext cx="8732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119970" y="1907851"/>
            <a:ext cx="2824650" cy="2709892"/>
            <a:chOff x="4119970" y="1907851"/>
            <a:chExt cx="2824650" cy="270989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119970" y="1907851"/>
              <a:ext cx="2824650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19970" y="2416687"/>
              <a:ext cx="2824650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119970" y="2416687"/>
              <a:ext cx="2824650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19970" y="2416687"/>
              <a:ext cx="2824650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119970" y="2416687"/>
              <a:ext cx="2824650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31152" y="1757563"/>
            <a:ext cx="228484" cy="3061467"/>
            <a:chOff x="3831152" y="1757563"/>
            <a:chExt cx="228484" cy="3061467"/>
          </a:xfrm>
        </p:grpSpPr>
        <p:sp>
          <p:nvSpPr>
            <p:cNvPr id="2" name="Rectangle 1"/>
            <p:cNvSpPr/>
            <p:nvPr/>
          </p:nvSpPr>
          <p:spPr>
            <a:xfrm>
              <a:off x="3831152" y="4654438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31152" y="1757563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31152" y="2336413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31152" y="2915858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31152" y="3495176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31152" y="4073695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5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9642" y="5080435"/>
            <a:ext cx="116284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ook-through</a:t>
            </a:r>
          </a:p>
          <a:p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  <a:endParaRPr lang="en-US" sz="1800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119969" y="2416687"/>
            <a:ext cx="961912" cy="1718575"/>
            <a:chOff x="4119969" y="2416687"/>
            <a:chExt cx="961912" cy="1718575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61912" cy="1709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61912" cy="86783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61912" cy="171857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1881" y="2296618"/>
            <a:ext cx="658368" cy="1975804"/>
            <a:chOff x="5081881" y="2296618"/>
            <a:chExt cx="658368" cy="1975804"/>
          </a:xfrm>
        </p:grpSpPr>
        <p:sp>
          <p:nvSpPr>
            <p:cNvPr id="2" name="Rectangle 1"/>
            <p:cNvSpPr/>
            <p:nvPr/>
          </p:nvSpPr>
          <p:spPr>
            <a:xfrm>
              <a:off x="5081881" y="3998102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1881" y="2296618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81881" y="3147360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740249" y="1907851"/>
            <a:ext cx="1204371" cy="2709892"/>
            <a:chOff x="5740249" y="1907851"/>
            <a:chExt cx="1204371" cy="2709892"/>
          </a:xfrm>
        </p:grpSpPr>
        <p:cxnSp>
          <p:nvCxnSpPr>
            <p:cNvPr id="90" name="Straight Arrow Connector 89"/>
            <p:cNvCxnSpPr>
              <a:stCxn id="53" idx="3"/>
              <a:endCxn id="10" idx="2"/>
            </p:cNvCxnSpPr>
            <p:nvPr/>
          </p:nvCxnSpPr>
          <p:spPr>
            <a:xfrm>
              <a:off x="5740249" y="2433778"/>
              <a:ext cx="1204371" cy="15154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3" idx="3"/>
              <a:endCxn id="11" idx="2"/>
            </p:cNvCxnSpPr>
            <p:nvPr/>
          </p:nvCxnSpPr>
          <p:spPr>
            <a:xfrm flipV="1">
              <a:off x="5740249" y="1907851"/>
              <a:ext cx="1204371" cy="52592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3" idx="3"/>
              <a:endCxn id="9" idx="2"/>
            </p:cNvCxnSpPr>
            <p:nvPr/>
          </p:nvCxnSpPr>
          <p:spPr>
            <a:xfrm>
              <a:off x="5740249" y="2433778"/>
              <a:ext cx="1204371" cy="829019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3" idx="3"/>
              <a:endCxn id="33" idx="2"/>
            </p:cNvCxnSpPr>
            <p:nvPr/>
          </p:nvCxnSpPr>
          <p:spPr>
            <a:xfrm>
              <a:off x="5740249" y="2433778"/>
              <a:ext cx="1204371" cy="150649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3" idx="3"/>
              <a:endCxn id="26" idx="2"/>
            </p:cNvCxnSpPr>
            <p:nvPr/>
          </p:nvCxnSpPr>
          <p:spPr>
            <a:xfrm>
              <a:off x="5740249" y="2433778"/>
              <a:ext cx="1204371" cy="21839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Caching within datacenter systems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balancers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ook-aside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  <a:endParaRPr lang="en-US" sz="1800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eb servers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DB / backend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45073</TotalTime>
  <Words>286</Words>
  <Application>Microsoft Macintosh PowerPoint</Application>
  <PresentationFormat>On-screen Show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Courier New</vt:lpstr>
      <vt:lpstr>ＭＳ Ｐゴシック</vt:lpstr>
      <vt:lpstr>Times New Roman</vt:lpstr>
      <vt:lpstr>Arial</vt:lpstr>
      <vt:lpstr>1_Office Theme</vt:lpstr>
      <vt:lpstr>Caching 50.5*</vt:lpstr>
      <vt:lpstr>Basic caching rule</vt:lpstr>
      <vt:lpstr>Multi-level caching in hardware</vt:lpstr>
      <vt:lpstr>Caching in distributed systems</vt:lpstr>
      <vt:lpstr>Caching common in distributed systems</vt:lpstr>
      <vt:lpstr>Caching within datacenter systems</vt:lpstr>
      <vt:lpstr>Caching within datacenter systems</vt:lpstr>
      <vt:lpstr>Caching within datacenter systems</vt:lpstr>
      <vt:lpstr>Caching within datacenter systems</vt:lpstr>
      <vt:lpstr>Caching within datacenter systems</vt:lpstr>
      <vt:lpstr>Caching within datacenter systems</vt:lpstr>
      <vt:lpstr>Cache management</vt:lpstr>
      <vt:lpstr>Caching within datacenter systems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1754</cp:revision>
  <cp:lastPrinted>2016-10-05T13:43:34Z</cp:lastPrinted>
  <dcterms:created xsi:type="dcterms:W3CDTF">2013-10-08T01:49:25Z</dcterms:created>
  <dcterms:modified xsi:type="dcterms:W3CDTF">2017-03-06T02:58:34Z</dcterms:modified>
</cp:coreProperties>
</file>