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98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96" r:id="rId15"/>
    <p:sldId id="270" r:id="rId16"/>
    <p:sldId id="271" r:id="rId17"/>
    <p:sldId id="268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F23E9B-C00C-4C9C-BC1A-72AEB2E3A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635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/>
            <a:fld id="{6A73F391-74C4-428A-AE62-7575955C0B83}" type="slidenum">
              <a:rPr lang="en-US" altLang="en-US" sz="1200">
                <a:latin typeface="Arial" panose="020B0604020202020204" pitchFamily="34" charset="0"/>
              </a:rPr>
              <a:pPr algn="r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8975"/>
            <a:ext cx="4570412" cy="34274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134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D25F-BFA9-43F6-B490-B0D779A2D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2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A7C1-2AD9-4285-A148-AE361148A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33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7313"/>
            <a:ext cx="2038350" cy="6237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7313"/>
            <a:ext cx="5962650" cy="6237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A1CD-D158-427D-995B-EEBB1E793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26F01-DE0D-4776-AF7A-115B73A2A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72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290A1-E225-4B33-A7FD-51258B4105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79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9631-85DC-4C46-BF6A-6F0F651D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4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1685A-42F1-4CF7-9553-7FF78FBC4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67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6FFBE-BAE6-414F-A6B6-5296123F4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4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FF4E-89F4-4A29-B8B9-812540B131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34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94A8-53F6-4452-9B43-735D5E113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88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10FD4-0945-46BA-8A04-2C0C88ED7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92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87313"/>
            <a:ext cx="7912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br>
              <a:rPr lang="en-US" altLang="en-US" smtClean="0"/>
            </a:br>
            <a:r>
              <a:rPr lang="en-US" altLang="en-US" smtClean="0"/>
              <a:t>Test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153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3688"/>
            <a:ext cx="379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latin typeface="+mn-lt"/>
              </a:defRPr>
            </a:lvl1pPr>
          </a:lstStyle>
          <a:p>
            <a:pPr>
              <a:defRPr/>
            </a:pPr>
            <a:fld id="{DA42688A-77D8-458E-B7C0-5C1EE9FD4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587375"/>
            <a:ext cx="9144000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tags" Target="../tags/tag92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tags" Target="../tags/tag94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26" Type="http://schemas.openxmlformats.org/officeDocument/2006/relationships/tags" Target="../tags/tag120.xml"/><Relationship Id="rId3" Type="http://schemas.openxmlformats.org/officeDocument/2006/relationships/tags" Target="../tags/tag97.xml"/><Relationship Id="rId21" Type="http://schemas.openxmlformats.org/officeDocument/2006/relationships/tags" Target="../tags/tag115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5" Type="http://schemas.openxmlformats.org/officeDocument/2006/relationships/tags" Target="../tags/tag119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20" Type="http://schemas.openxmlformats.org/officeDocument/2006/relationships/tags" Target="../tags/tag114.xml"/><Relationship Id="rId29" Type="http://schemas.openxmlformats.org/officeDocument/2006/relationships/tags" Target="../tags/tag123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24" Type="http://schemas.openxmlformats.org/officeDocument/2006/relationships/tags" Target="../tags/tag118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23" Type="http://schemas.openxmlformats.org/officeDocument/2006/relationships/tags" Target="../tags/tag117.xml"/><Relationship Id="rId28" Type="http://schemas.openxmlformats.org/officeDocument/2006/relationships/tags" Target="../tags/tag122.xml"/><Relationship Id="rId10" Type="http://schemas.openxmlformats.org/officeDocument/2006/relationships/tags" Target="../tags/tag104.xml"/><Relationship Id="rId19" Type="http://schemas.openxmlformats.org/officeDocument/2006/relationships/tags" Target="../tags/tag113.xml"/><Relationship Id="rId31" Type="http://schemas.openxmlformats.org/officeDocument/2006/relationships/tags" Target="../tags/tag125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Relationship Id="rId22" Type="http://schemas.openxmlformats.org/officeDocument/2006/relationships/tags" Target="../tags/tag116.xml"/><Relationship Id="rId27" Type="http://schemas.openxmlformats.org/officeDocument/2006/relationships/tags" Target="../tags/tag121.xml"/><Relationship Id="rId30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" Type="http://schemas.openxmlformats.org/officeDocument/2006/relationships/tags" Target="../tags/tag130.xml"/><Relationship Id="rId21" Type="http://schemas.openxmlformats.org/officeDocument/2006/relationships/tags" Target="../tags/tag148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tags" Target="../tags/tag177.xml"/><Relationship Id="rId18" Type="http://schemas.openxmlformats.org/officeDocument/2006/relationships/tags" Target="../tags/tag182.xml"/><Relationship Id="rId3" Type="http://schemas.openxmlformats.org/officeDocument/2006/relationships/tags" Target="../tags/tag167.xml"/><Relationship Id="rId21" Type="http://schemas.openxmlformats.org/officeDocument/2006/relationships/tags" Target="../tags/tag185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17" Type="http://schemas.openxmlformats.org/officeDocument/2006/relationships/tags" Target="../tags/tag18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6" Type="http://schemas.openxmlformats.org/officeDocument/2006/relationships/tags" Target="../tags/tag180.xml"/><Relationship Id="rId20" Type="http://schemas.openxmlformats.org/officeDocument/2006/relationships/tags" Target="../tags/tag184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24" Type="http://schemas.openxmlformats.org/officeDocument/2006/relationships/tags" Target="../tags/tag188.xml"/><Relationship Id="rId5" Type="http://schemas.openxmlformats.org/officeDocument/2006/relationships/tags" Target="../tags/tag169.xml"/><Relationship Id="rId15" Type="http://schemas.openxmlformats.org/officeDocument/2006/relationships/tags" Target="../tags/tag179.xml"/><Relationship Id="rId23" Type="http://schemas.openxmlformats.org/officeDocument/2006/relationships/tags" Target="../tags/tag187.xml"/><Relationship Id="rId10" Type="http://schemas.openxmlformats.org/officeDocument/2006/relationships/tags" Target="../tags/tag174.xml"/><Relationship Id="rId19" Type="http://schemas.openxmlformats.org/officeDocument/2006/relationships/tags" Target="../tags/tag183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tags" Target="../tags/tag178.xml"/><Relationship Id="rId22" Type="http://schemas.openxmlformats.org/officeDocument/2006/relationships/tags" Target="../tags/tag18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" Type="http://schemas.openxmlformats.org/officeDocument/2006/relationships/tags" Target="../tags/tag190.xml"/><Relationship Id="rId16" Type="http://schemas.openxmlformats.org/officeDocument/2006/relationships/tags" Target="../tags/tag204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5" Type="http://schemas.openxmlformats.org/officeDocument/2006/relationships/tags" Target="../tags/tag203.xml"/><Relationship Id="rId10" Type="http://schemas.openxmlformats.org/officeDocument/2006/relationships/tags" Target="../tags/tag19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" Type="http://schemas.openxmlformats.org/officeDocument/2006/relationships/tags" Target="../tags/tag209.xml"/><Relationship Id="rId21" Type="http://schemas.openxmlformats.org/officeDocument/2006/relationships/tags" Target="../tags/tag227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tags" Target="../tags/tag226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10" Type="http://schemas.openxmlformats.org/officeDocument/2006/relationships/tags" Target="../tags/tag216.xml"/><Relationship Id="rId19" Type="http://schemas.openxmlformats.org/officeDocument/2006/relationships/tags" Target="../tags/tag225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82.xml"/><Relationship Id="rId13" Type="http://schemas.openxmlformats.org/officeDocument/2006/relationships/tags" Target="../tags/tag287.xml"/><Relationship Id="rId18" Type="http://schemas.openxmlformats.org/officeDocument/2006/relationships/tags" Target="../tags/tag29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77.xml"/><Relationship Id="rId21" Type="http://schemas.openxmlformats.org/officeDocument/2006/relationships/tags" Target="../tags/tag295.xml"/><Relationship Id="rId7" Type="http://schemas.openxmlformats.org/officeDocument/2006/relationships/tags" Target="../tags/tag281.xml"/><Relationship Id="rId12" Type="http://schemas.openxmlformats.org/officeDocument/2006/relationships/tags" Target="../tags/tag286.xml"/><Relationship Id="rId17" Type="http://schemas.openxmlformats.org/officeDocument/2006/relationships/tags" Target="../tags/tag291.xml"/><Relationship Id="rId25" Type="http://schemas.openxmlformats.org/officeDocument/2006/relationships/tags" Target="../tags/tag299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20" Type="http://schemas.openxmlformats.org/officeDocument/2006/relationships/tags" Target="../tags/tag294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11" Type="http://schemas.openxmlformats.org/officeDocument/2006/relationships/tags" Target="../tags/tag285.xml"/><Relationship Id="rId24" Type="http://schemas.openxmlformats.org/officeDocument/2006/relationships/tags" Target="../tags/tag298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23" Type="http://schemas.openxmlformats.org/officeDocument/2006/relationships/tags" Target="../tags/tag297.xml"/><Relationship Id="rId10" Type="http://schemas.openxmlformats.org/officeDocument/2006/relationships/tags" Target="../tags/tag284.xml"/><Relationship Id="rId19" Type="http://schemas.openxmlformats.org/officeDocument/2006/relationships/tags" Target="../tags/tag293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Relationship Id="rId22" Type="http://schemas.openxmlformats.org/officeDocument/2006/relationships/tags" Target="../tags/tag29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7.xml"/><Relationship Id="rId13" Type="http://schemas.openxmlformats.org/officeDocument/2006/relationships/tags" Target="../tags/tag312.xml"/><Relationship Id="rId18" Type="http://schemas.openxmlformats.org/officeDocument/2006/relationships/tags" Target="../tags/tag31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02.xml"/><Relationship Id="rId21" Type="http://schemas.openxmlformats.org/officeDocument/2006/relationships/tags" Target="../tags/tag320.xml"/><Relationship Id="rId7" Type="http://schemas.openxmlformats.org/officeDocument/2006/relationships/tags" Target="../tags/tag306.xml"/><Relationship Id="rId12" Type="http://schemas.openxmlformats.org/officeDocument/2006/relationships/tags" Target="../tags/tag311.xml"/><Relationship Id="rId17" Type="http://schemas.openxmlformats.org/officeDocument/2006/relationships/tags" Target="../tags/tag316.xml"/><Relationship Id="rId25" Type="http://schemas.openxmlformats.org/officeDocument/2006/relationships/tags" Target="../tags/tag324.xml"/><Relationship Id="rId2" Type="http://schemas.openxmlformats.org/officeDocument/2006/relationships/tags" Target="../tags/tag301.xml"/><Relationship Id="rId16" Type="http://schemas.openxmlformats.org/officeDocument/2006/relationships/tags" Target="../tags/tag315.xml"/><Relationship Id="rId20" Type="http://schemas.openxmlformats.org/officeDocument/2006/relationships/tags" Target="../tags/tag319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11" Type="http://schemas.openxmlformats.org/officeDocument/2006/relationships/tags" Target="../tags/tag310.xml"/><Relationship Id="rId24" Type="http://schemas.openxmlformats.org/officeDocument/2006/relationships/tags" Target="../tags/tag323.xml"/><Relationship Id="rId5" Type="http://schemas.openxmlformats.org/officeDocument/2006/relationships/tags" Target="../tags/tag304.xml"/><Relationship Id="rId15" Type="http://schemas.openxmlformats.org/officeDocument/2006/relationships/tags" Target="../tags/tag314.xml"/><Relationship Id="rId23" Type="http://schemas.openxmlformats.org/officeDocument/2006/relationships/tags" Target="../tags/tag322.xml"/><Relationship Id="rId10" Type="http://schemas.openxmlformats.org/officeDocument/2006/relationships/tags" Target="../tags/tag309.xml"/><Relationship Id="rId19" Type="http://schemas.openxmlformats.org/officeDocument/2006/relationships/tags" Target="../tags/tag318.xml"/><Relationship Id="rId4" Type="http://schemas.openxmlformats.org/officeDocument/2006/relationships/tags" Target="../tags/tag303.xml"/><Relationship Id="rId9" Type="http://schemas.openxmlformats.org/officeDocument/2006/relationships/tags" Target="../tags/tag308.xml"/><Relationship Id="rId14" Type="http://schemas.openxmlformats.org/officeDocument/2006/relationships/tags" Target="../tags/tag313.xml"/><Relationship Id="rId22" Type="http://schemas.openxmlformats.org/officeDocument/2006/relationships/tags" Target="../tags/tag32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" Type="http://schemas.openxmlformats.org/officeDocument/2006/relationships/tags" Target="../tags/tag327.xml"/><Relationship Id="rId21" Type="http://schemas.openxmlformats.org/officeDocument/2006/relationships/tags" Target="../tags/tag345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26" Type="http://schemas.openxmlformats.org/officeDocument/2006/relationships/tags" Target="../tags/tag376.xml"/><Relationship Id="rId3" Type="http://schemas.openxmlformats.org/officeDocument/2006/relationships/tags" Target="../tags/tag353.xml"/><Relationship Id="rId21" Type="http://schemas.openxmlformats.org/officeDocument/2006/relationships/tags" Target="../tags/tag371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tags" Target="../tags/tag375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tags" Target="../tags/tag370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Relationship Id="rId22" Type="http://schemas.openxmlformats.org/officeDocument/2006/relationships/tags" Target="../tags/tag372.xml"/><Relationship Id="rId27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2.xml"/><Relationship Id="rId1" Type="http://schemas.openxmlformats.org/officeDocument/2006/relationships/tags" Target="../tags/tag38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4.xml"/><Relationship Id="rId1" Type="http://schemas.openxmlformats.org/officeDocument/2006/relationships/tags" Target="../tags/tag38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6.xml"/><Relationship Id="rId1" Type="http://schemas.openxmlformats.org/officeDocument/2006/relationships/tags" Target="../tags/tag38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8.xml"/><Relationship Id="rId1" Type="http://schemas.openxmlformats.org/officeDocument/2006/relationships/tags" Target="../tags/tag38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0.xml"/><Relationship Id="rId1" Type="http://schemas.openxmlformats.org/officeDocument/2006/relationships/tags" Target="../tags/tag38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424B0-4277-4063-B845-CD8F75BC029C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73100" y="892175"/>
            <a:ext cx="8242300" cy="877888"/>
          </a:xfrm>
        </p:spPr>
        <p:txBody>
          <a:bodyPr lIns="92075" tIns="46038" rIns="92075" bIns="46038"/>
          <a:lstStyle/>
          <a:p>
            <a:pPr algn="l">
              <a:defRPr/>
            </a:pPr>
            <a:r>
              <a:rPr lang="en-US" altLang="en-US" sz="4000" smtClean="0"/>
              <a:t>Lecture 13:  Garbage Collection</a:t>
            </a:r>
          </a:p>
        </p:txBody>
      </p:sp>
      <p:sp>
        <p:nvSpPr>
          <p:cNvPr id="3076" name="Rectangle 3"/>
          <p:cNvSpPr>
            <a:spLocks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2324100"/>
            <a:ext cx="9144000" cy="428783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Tx/>
            </a:pPr>
            <a:r>
              <a:rPr lang="en-US" altLang="en-US" sz="2800" smtClean="0"/>
              <a:t>COS 320</a:t>
            </a:r>
          </a:p>
          <a:p>
            <a:pPr>
              <a:spcBef>
                <a:spcPct val="0"/>
              </a:spcBef>
              <a:buClrTx/>
            </a:pPr>
            <a:endParaRPr lang="en-US" altLang="en-US" sz="2800" smtClean="0"/>
          </a:p>
          <a:p>
            <a:pPr>
              <a:spcBef>
                <a:spcPct val="0"/>
              </a:spcBef>
              <a:buClrTx/>
            </a:pPr>
            <a:r>
              <a:rPr lang="en-US" altLang="en-US" sz="2800" smtClean="0"/>
              <a:t>Compiling Techniques</a:t>
            </a:r>
          </a:p>
          <a:p>
            <a:pPr>
              <a:spcBef>
                <a:spcPct val="0"/>
              </a:spcBef>
              <a:buClrTx/>
            </a:pPr>
            <a:endParaRPr lang="en-US" altLang="en-US" sz="2800" smtClean="0"/>
          </a:p>
          <a:p>
            <a:pPr>
              <a:spcBef>
                <a:spcPct val="0"/>
              </a:spcBef>
              <a:buClrTx/>
            </a:pPr>
            <a:endParaRPr lang="en-US" altLang="en-US" sz="2800" smtClean="0"/>
          </a:p>
          <a:p>
            <a:pPr>
              <a:spcBef>
                <a:spcPct val="0"/>
              </a:spcBef>
              <a:buClrTx/>
            </a:pPr>
            <a:r>
              <a:rPr lang="en-US" altLang="en-US" smtClean="0"/>
              <a:t>Princeton University </a:t>
            </a:r>
            <a:br>
              <a:rPr lang="en-US" altLang="en-US" smtClean="0"/>
            </a:br>
            <a:r>
              <a:rPr lang="en-US" altLang="en-US" smtClean="0"/>
              <a:t>Spring 2016</a:t>
            </a:r>
          </a:p>
          <a:p>
            <a:pPr>
              <a:spcBef>
                <a:spcPct val="0"/>
              </a:spcBef>
              <a:buClrTx/>
            </a:pPr>
            <a:endParaRPr lang="en-US" altLang="en-US" b="1" smtClean="0"/>
          </a:p>
          <a:p>
            <a:pPr>
              <a:spcBef>
                <a:spcPct val="0"/>
              </a:spcBef>
              <a:buClrTx/>
            </a:pPr>
            <a:r>
              <a:rPr lang="en-US" altLang="en-US" smtClean="0"/>
              <a:t>Lennart Beringer/Mikkel Kringelbach</a:t>
            </a:r>
          </a:p>
        </p:txBody>
      </p:sp>
    </p:spTree>
  </p:cSld>
  <p:clrMapOvr>
    <a:masterClrMapping/>
  </p:clrMapOvr>
  <p:transition advTm="195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Explicit MM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/>
              <a:t>Solutions: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Use multiple free lists, one for each block size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Malloc and free become O(1)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But can run out of size 4 blocks, even though there are many size 6 blocks or size 2 blocks!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Blocks are powers of 2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Subdivide blocks to get the right size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Adjacent free blocks merged into the next biggest size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still possibly 30% wasted space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Crucial point: there is no magic bullet.  Memory management always has a cost.  We want to minimize costs and, these days, </a:t>
            </a:r>
            <a:r>
              <a:rPr lang="en-US" altLang="en-US" sz="2000" smtClean="0">
                <a:solidFill>
                  <a:schemeClr val="folHlink"/>
                </a:solidFill>
              </a:rPr>
              <a:t>maximize reliability</a:t>
            </a:r>
            <a:r>
              <a:rPr lang="en-US" altLang="en-US" sz="200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Automatic MM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/>
              <a:t>Languages with explicit MM are harder to program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Always worrying about </a:t>
            </a:r>
            <a:r>
              <a:rPr lang="en-US" altLang="en-US" sz="2000" smtClean="0">
                <a:solidFill>
                  <a:schemeClr val="hlink"/>
                </a:solidFill>
              </a:rPr>
              <a:t>dangling pointers</a:t>
            </a:r>
            <a:r>
              <a:rPr lang="en-US" altLang="en-US" sz="2000" smtClean="0"/>
              <a:t>, </a:t>
            </a:r>
            <a:r>
              <a:rPr lang="en-US" altLang="en-US" sz="2000" smtClean="0">
                <a:solidFill>
                  <a:schemeClr val="hlink"/>
                </a:solidFill>
              </a:rPr>
              <a:t>memory leaks</a:t>
            </a:r>
            <a:r>
              <a:rPr lang="en-US" altLang="en-US" sz="2000" smtClean="0"/>
              <a:t>:  a huge software engineering burden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Impossible to develop a </a:t>
            </a:r>
            <a:r>
              <a:rPr lang="en-US" altLang="en-US" sz="2000" smtClean="0">
                <a:solidFill>
                  <a:schemeClr val="hlink"/>
                </a:solidFill>
              </a:rPr>
              <a:t>secure system</a:t>
            </a:r>
            <a:r>
              <a:rPr lang="en-US" altLang="en-US" sz="2000" smtClean="0"/>
              <a:t>, impossible to use these languages in emerging applications involving </a:t>
            </a:r>
            <a:r>
              <a:rPr lang="en-US" altLang="en-US" sz="2000" smtClean="0">
                <a:solidFill>
                  <a:schemeClr val="hlink"/>
                </a:solidFill>
              </a:rPr>
              <a:t>mobile code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New languages tend to have automatic MM</a:t>
            </a:r>
            <a:endParaRPr lang="en-US" altLang="en-US" sz="200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eg:  Microsoft is pouring $$$ into developing safe language technology, including a new research project on dependable operating system construction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Automatic MM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Question: how do we decide which objects are garbage?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Can’t do it exactly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Therefore, we </a:t>
            </a:r>
            <a:r>
              <a:rPr lang="en-US" altLang="en-US" smtClean="0">
                <a:solidFill>
                  <a:schemeClr val="hlink"/>
                </a:solidFill>
              </a:rPr>
              <a:t>conservatively approximate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Normal solution: an object is garbage when it becomes </a:t>
            </a:r>
            <a:r>
              <a:rPr lang="en-US" altLang="en-US" smtClean="0">
                <a:solidFill>
                  <a:schemeClr val="hlink"/>
                </a:solidFill>
              </a:rPr>
              <a:t>unreachable </a:t>
            </a:r>
            <a:r>
              <a:rPr lang="en-US" altLang="en-US" smtClean="0"/>
              <a:t>from the</a:t>
            </a:r>
            <a:r>
              <a:rPr lang="en-US" altLang="en-US" smtClean="0">
                <a:solidFill>
                  <a:schemeClr val="hlink"/>
                </a:solidFill>
              </a:rPr>
              <a:t> roots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hlink"/>
                </a:solidFill>
              </a:rPr>
              <a:t>roots</a:t>
            </a:r>
            <a:r>
              <a:rPr lang="en-US" altLang="en-US" smtClean="0"/>
              <a:t> = registers, stack, global static data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there is no path from the roots to an object, it cannot be used later in the computation so we can safely recycle its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Object Graph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47800" y="5532438"/>
            <a:ext cx="8229600" cy="1249362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 smtClean="0"/>
          </a:p>
          <a:p>
            <a:pPr lvl="1"/>
            <a:r>
              <a:rPr lang="en-US" altLang="en-US" smtClean="0"/>
              <a:t>How should we test reachability?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1447800"/>
            <a:ext cx="685800" cy="35052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3276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2133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133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1676400"/>
            <a:ext cx="685800" cy="15240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26670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16764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6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7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8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057400" y="47244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0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81400" y="3810000"/>
            <a:ext cx="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133600" y="3505200"/>
            <a:ext cx="1143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2362200"/>
            <a:ext cx="1143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810000" y="23622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4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14813" y="3363913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16405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76800" y="3276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0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572000" y="3581400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34000" y="47244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629400" y="47244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6409" name="AutoShape 26"/>
          <p:cNvCxnSpPr>
            <a:cxnSpLocks noChangeShapeType="1"/>
            <a:stCxn id="16405" idx="3"/>
            <a:endCxn id="16398" idx="0"/>
          </p:cNvCxnSpPr>
          <p:nvPr>
            <p:custDataLst>
              <p:tags r:id="rId24"/>
            </p:custDataLst>
          </p:nvPr>
        </p:nvCxnSpPr>
        <p:spPr bwMode="auto">
          <a:xfrm>
            <a:off x="5575300" y="3543300"/>
            <a:ext cx="2082800" cy="863600"/>
          </a:xfrm>
          <a:prstGeom prst="bentConnector2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0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934200" y="19812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11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781800" y="28956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8001000" y="2209800"/>
            <a:ext cx="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3" name="Text Box 3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52578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stack</a:t>
            </a:r>
          </a:p>
        </p:txBody>
      </p:sp>
      <p:sp>
        <p:nvSpPr>
          <p:cNvPr id="16414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85800" y="4495800"/>
            <a:ext cx="914400" cy="838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15" name="Text Box 3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15225" y="55467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16416" name="Line 3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49530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Object Graph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47800" y="5532438"/>
            <a:ext cx="8229600" cy="1249362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 smtClean="0"/>
          </a:p>
          <a:p>
            <a:pPr lvl="1"/>
            <a:r>
              <a:rPr lang="en-US" altLang="en-US" smtClean="0"/>
              <a:t>How should we test reachability?</a:t>
            </a:r>
          </a:p>
        </p:txBody>
      </p:sp>
      <p:sp>
        <p:nvSpPr>
          <p:cNvPr id="17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1447800"/>
            <a:ext cx="685800" cy="3505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3276600"/>
            <a:ext cx="685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2133600"/>
            <a:ext cx="685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133600"/>
            <a:ext cx="685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1676400"/>
            <a:ext cx="685800" cy="15240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4419600"/>
            <a:ext cx="685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26670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16764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4419600"/>
            <a:ext cx="685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2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057400" y="47244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81400" y="3810000"/>
            <a:ext cx="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133600" y="3505200"/>
            <a:ext cx="1143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2362200"/>
            <a:ext cx="1143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810000" y="23622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14813" y="3363913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1742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76800" y="3276600"/>
            <a:ext cx="685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572000" y="3581400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34000" y="47244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629400" y="47244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33" name="AutoShape 25"/>
          <p:cNvCxnSpPr>
            <a:cxnSpLocks noChangeShapeType="1"/>
            <a:stCxn id="17429" idx="3"/>
            <a:endCxn id="17422" idx="0"/>
          </p:cNvCxnSpPr>
          <p:nvPr>
            <p:custDataLst>
              <p:tags r:id="rId24"/>
            </p:custDataLst>
          </p:nvPr>
        </p:nvCxnSpPr>
        <p:spPr bwMode="auto">
          <a:xfrm>
            <a:off x="5575300" y="3543300"/>
            <a:ext cx="2082800" cy="863600"/>
          </a:xfrm>
          <a:prstGeom prst="bentConnector2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934200" y="19812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781800" y="28956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8001000" y="2209800"/>
            <a:ext cx="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52578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stack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85800" y="4495800"/>
            <a:ext cx="914400" cy="838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9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15225" y="55467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49530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Reference Counting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Keep track of the number of pointers to each object (</a:t>
            </a:r>
            <a:r>
              <a:rPr lang="en-US" altLang="en-US" smtClean="0">
                <a:solidFill>
                  <a:schemeClr val="hlink"/>
                </a:solidFill>
              </a:rPr>
              <a:t>the reference count</a:t>
            </a:r>
            <a:r>
              <a:rPr lang="en-US" altLang="en-US" smtClean="0"/>
              <a:t>).</a:t>
            </a:r>
          </a:p>
          <a:p>
            <a:r>
              <a:rPr lang="en-US" altLang="en-US" smtClean="0"/>
              <a:t>When the reference count goes to 0, the object is unreachable garbage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Object Graph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47800" y="5532438"/>
            <a:ext cx="8229600" cy="1249362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 smtClean="0"/>
          </a:p>
          <a:p>
            <a:pPr lvl="1"/>
            <a:r>
              <a:rPr lang="en-US" altLang="en-US" smtClean="0"/>
              <a:t>Reference counting can’t detect cycles</a:t>
            </a:r>
          </a:p>
        </p:txBody>
      </p:sp>
      <p:sp>
        <p:nvSpPr>
          <p:cNvPr id="1946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1447800"/>
            <a:ext cx="685800" cy="35052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3276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2133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133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1676400"/>
            <a:ext cx="685800" cy="15240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762875" y="2632075"/>
            <a:ext cx="552450" cy="604838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1676400"/>
            <a:ext cx="6858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7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4419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057400" y="47244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81400" y="3810000"/>
            <a:ext cx="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133600" y="3505200"/>
            <a:ext cx="1143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2362200"/>
            <a:ext cx="1143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810000" y="23622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14813" y="3363913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1947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76800" y="3276600"/>
            <a:ext cx="685800" cy="5334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572000" y="3581400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34000" y="47244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629400" y="47244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9481" name="AutoShape 25"/>
          <p:cNvCxnSpPr>
            <a:cxnSpLocks noChangeShapeType="1"/>
            <a:stCxn id="19477" idx="3"/>
            <a:endCxn id="19470" idx="0"/>
          </p:cNvCxnSpPr>
          <p:nvPr>
            <p:custDataLst>
              <p:tags r:id="rId24"/>
            </p:custDataLst>
          </p:nvPr>
        </p:nvCxnSpPr>
        <p:spPr bwMode="auto">
          <a:xfrm>
            <a:off x="5575300" y="3543300"/>
            <a:ext cx="2082800" cy="863600"/>
          </a:xfrm>
          <a:prstGeom prst="bentConnector2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2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934200" y="19812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781800" y="28956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8001000" y="2209800"/>
            <a:ext cx="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52578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stack</a:t>
            </a:r>
          </a:p>
        </p:txBody>
      </p:sp>
      <p:sp>
        <p:nvSpPr>
          <p:cNvPr id="19486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85800" y="4495800"/>
            <a:ext cx="914400" cy="838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15225" y="55467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19488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49530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Reference Counting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In place of a single assignment </a:t>
            </a:r>
            <a:r>
              <a:rPr lang="en-US" altLang="en-US" smtClean="0">
                <a:solidFill>
                  <a:schemeClr val="hlink"/>
                </a:solidFill>
              </a:rPr>
              <a:t>x.f = p</a:t>
            </a:r>
            <a:r>
              <a:rPr lang="en-US" altLang="en-US" smtClean="0"/>
              <a:t>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3352800"/>
            <a:ext cx="4065588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z = x.f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z.count = z.count - 1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If z.count = 0 call putOnFreeList(z)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x.f = p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p.count = p.count + 1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11750" y="2133600"/>
            <a:ext cx="40322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FontTx/>
              <a:buChar char="-"/>
            </a:pPr>
            <a:r>
              <a:rPr lang="en-US" altLang="en-US" sz="2000">
                <a:latin typeface="Arial" panose="020B0604020202020204" pitchFamily="34" charset="0"/>
              </a:rPr>
              <a:t>Ouch, 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that hurts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performance-wise!</a:t>
            </a:r>
          </a:p>
          <a:p>
            <a:pPr eaLnBrk="1" hangingPunct="1">
              <a:buClrTx/>
              <a:buFontTx/>
              <a:buChar char="-"/>
            </a:pPr>
            <a:endParaRPr lang="en-US" altLang="en-US" sz="20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buClrTx/>
              <a:buFontTx/>
              <a:buChar char="-"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Dataflow analysis</a:t>
            </a:r>
            <a:r>
              <a:rPr lang="en-US" altLang="en-US" sz="2000">
                <a:latin typeface="Arial" panose="020B0604020202020204" pitchFamily="34" charset="0"/>
              </a:rPr>
              <a:t> can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eliminate some increments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and decrements, but many remain</a:t>
            </a:r>
          </a:p>
          <a:p>
            <a:pPr eaLnBrk="1" hangingPunct="1">
              <a:buClrTx/>
              <a:buFontTx/>
              <a:buChar char="-"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buClrTx/>
              <a:buFontTx/>
              <a:buChar char="-"/>
            </a:pPr>
            <a:r>
              <a:rPr lang="en-US" altLang="en-US" sz="2000">
                <a:latin typeface="Arial" panose="020B0604020202020204" pitchFamily="34" charset="0"/>
              </a:rPr>
              <a:t>Reference counting used in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some special cases but not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usually as the primary GC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mechanism in a language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implementation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Collection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000" smtClean="0"/>
              <a:t>Basic idea: use 2 heaps</a:t>
            </a:r>
          </a:p>
          <a:p>
            <a:pPr lvl="1"/>
            <a:r>
              <a:rPr lang="en-US" altLang="en-US" sz="1800" smtClean="0"/>
              <a:t>One used by program</a:t>
            </a:r>
          </a:p>
          <a:p>
            <a:pPr lvl="1"/>
            <a:r>
              <a:rPr lang="en-US" altLang="en-US" sz="1800" smtClean="0"/>
              <a:t>The other unused until GC time</a:t>
            </a:r>
          </a:p>
          <a:p>
            <a:r>
              <a:rPr lang="en-US" altLang="en-US" sz="2000" smtClean="0"/>
              <a:t>GC:</a:t>
            </a:r>
          </a:p>
          <a:p>
            <a:pPr lvl="1"/>
            <a:r>
              <a:rPr lang="en-US" altLang="en-US" sz="1800" smtClean="0"/>
              <a:t>Start at the roots &amp; traverse the reachable data</a:t>
            </a:r>
          </a:p>
          <a:p>
            <a:pPr lvl="1"/>
            <a:r>
              <a:rPr lang="en-US" altLang="en-US" sz="1800" smtClean="0"/>
              <a:t>Copy reachable data from the active heap (from-space) to the other heap (to-space)</a:t>
            </a:r>
          </a:p>
          <a:p>
            <a:pPr lvl="1"/>
            <a:r>
              <a:rPr lang="en-US" altLang="en-US" sz="1800" smtClean="0"/>
              <a:t>Dead objects are left behind in from space</a:t>
            </a:r>
          </a:p>
          <a:p>
            <a:pPr lvl="1"/>
            <a:r>
              <a:rPr lang="en-US" altLang="en-US" sz="1800" smtClean="0"/>
              <a:t>Heaps switch roles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Collection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253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2286000"/>
            <a:ext cx="1366838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752600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to-space</a:t>
            </a:r>
          </a:p>
        </p:txBody>
      </p:sp>
      <p:sp>
        <p:nvSpPr>
          <p:cNvPr id="2253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2638" y="1752600"/>
            <a:ext cx="1452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from-space</a:t>
            </a:r>
          </a:p>
        </p:txBody>
      </p:sp>
      <p:sp>
        <p:nvSpPr>
          <p:cNvPr id="2253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" y="3794125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roots</a:t>
            </a:r>
          </a:p>
        </p:txBody>
      </p:sp>
      <p:sp>
        <p:nvSpPr>
          <p:cNvPr id="22535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447800" y="3657600"/>
            <a:ext cx="609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447800" y="41148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4191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3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2286000"/>
            <a:ext cx="1366838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57400" y="4724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0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57400" y="41910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1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57400" y="3581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57400" y="3124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3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57400" y="3352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4" name="Freeform 17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3429000" y="3505200"/>
            <a:ext cx="457200" cy="1371600"/>
          </a:xfrm>
          <a:custGeom>
            <a:avLst/>
            <a:gdLst>
              <a:gd name="T0" fmla="*/ 0 w 288"/>
              <a:gd name="T1" fmla="*/ 1371600 h 864"/>
              <a:gd name="T2" fmla="*/ 457200 w 288"/>
              <a:gd name="T3" fmla="*/ 838200 h 864"/>
              <a:gd name="T4" fmla="*/ 0 w 288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864">
                <a:moveTo>
                  <a:pt x="0" y="864"/>
                </a:moveTo>
                <a:cubicBezTo>
                  <a:pt x="144" y="768"/>
                  <a:pt x="288" y="672"/>
                  <a:pt x="288" y="528"/>
                </a:cubicBezTo>
                <a:cubicBezTo>
                  <a:pt x="288" y="384"/>
                  <a:pt x="48" y="88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45" name="Freeform 18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352800" y="3200400"/>
            <a:ext cx="241300" cy="304800"/>
          </a:xfrm>
          <a:custGeom>
            <a:avLst/>
            <a:gdLst>
              <a:gd name="T0" fmla="*/ 76200 w 152"/>
              <a:gd name="T1" fmla="*/ 304800 h 192"/>
              <a:gd name="T2" fmla="*/ 228600 w 152"/>
              <a:gd name="T3" fmla="*/ 152400 h 192"/>
              <a:gd name="T4" fmla="*/ 0 w 152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192">
                <a:moveTo>
                  <a:pt x="48" y="192"/>
                </a:moveTo>
                <a:cubicBezTo>
                  <a:pt x="100" y="160"/>
                  <a:pt x="152" y="128"/>
                  <a:pt x="144" y="96"/>
                </a:cubicBezTo>
                <a:cubicBezTo>
                  <a:pt x="136" y="64"/>
                  <a:pt x="68" y="32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46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324600" y="5257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7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24600" y="5029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8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48006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9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24600" y="45720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50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324600" y="4343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51" name="Freeform 24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7696200" y="4724400"/>
            <a:ext cx="304800" cy="685800"/>
          </a:xfrm>
          <a:custGeom>
            <a:avLst/>
            <a:gdLst>
              <a:gd name="T0" fmla="*/ 0 w 192"/>
              <a:gd name="T1" fmla="*/ 685800 h 432"/>
              <a:gd name="T2" fmla="*/ 304800 w 192"/>
              <a:gd name="T3" fmla="*/ 304800 h 432"/>
              <a:gd name="T4" fmla="*/ 0 w 192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432">
                <a:moveTo>
                  <a:pt x="0" y="432"/>
                </a:moveTo>
                <a:cubicBezTo>
                  <a:pt x="96" y="348"/>
                  <a:pt x="192" y="264"/>
                  <a:pt x="192" y="192"/>
                </a:cubicBezTo>
                <a:cubicBezTo>
                  <a:pt x="192" y="120"/>
                  <a:pt x="96" y="60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52" name="Freeform 25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7696200" y="4419600"/>
            <a:ext cx="152400" cy="304800"/>
          </a:xfrm>
          <a:custGeom>
            <a:avLst/>
            <a:gdLst>
              <a:gd name="T0" fmla="*/ 0 w 96"/>
              <a:gd name="T1" fmla="*/ 304800 h 192"/>
              <a:gd name="T2" fmla="*/ 152400 w 96"/>
              <a:gd name="T3" fmla="*/ 152400 h 192"/>
              <a:gd name="T4" fmla="*/ 0 w 9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92">
                <a:moveTo>
                  <a:pt x="0" y="192"/>
                </a:moveTo>
                <a:cubicBezTo>
                  <a:pt x="48" y="160"/>
                  <a:pt x="96" y="128"/>
                  <a:pt x="96" y="96"/>
                </a:cubicBezTo>
                <a:cubicBezTo>
                  <a:pt x="96" y="64"/>
                  <a:pt x="48" y="32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53" name="AutoShap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43400" y="38862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Garbage Collection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Every modern programming language allows programmers to allocate new storage dynamically</a:t>
            </a:r>
          </a:p>
          <a:p>
            <a:pPr lvl="1"/>
            <a:r>
              <a:rPr lang="en-US" altLang="en-US" smtClean="0"/>
              <a:t>New records, arrays, tuples, objects, closures, etc.</a:t>
            </a:r>
          </a:p>
          <a:p>
            <a:endParaRPr lang="en-US" altLang="en-US" smtClean="0"/>
          </a:p>
          <a:p>
            <a:r>
              <a:rPr lang="en-US" altLang="en-US" smtClean="0"/>
              <a:t>Every modern language needs facilities for reclaiming and recycling the storage used by programs</a:t>
            </a:r>
          </a:p>
          <a:p>
            <a:endParaRPr lang="en-US" altLang="en-US" smtClean="0"/>
          </a:p>
          <a:p>
            <a:r>
              <a:rPr lang="en-US" altLang="en-US" smtClean="0"/>
              <a:t>It’s usually the most complex aspect of the run-time system for any modern language (Java, ML, Lisp, Scheme, Modula, …)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355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355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5626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0" name="Rectangle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95463" y="53340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1" name="Rectangle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AutoShape 2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4" name="Rectangle 2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5" name="Line 3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46938" y="6629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66" name="Text Box 3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6384925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3567" name="Line 3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7239000" y="6172200"/>
            <a:ext cx="388938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8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927725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3569" name="Freeform 39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70" name="Freeform 40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71" name="Freeform 41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458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458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95463" y="5410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46938" y="6629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6384925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459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239000" y="6096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8674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4593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9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3200400" y="5410200"/>
            <a:ext cx="2819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3200400" y="4876800"/>
            <a:ext cx="28194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7620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56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95463" y="5410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1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46938" y="64166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6172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56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239000" y="5867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6388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5617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8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9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3200400" y="5410200"/>
            <a:ext cx="2819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867400" y="5867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Freeform 24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5384800" y="60198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3048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92"/>
                  <a:pt x="32" y="248"/>
                  <a:pt x="16" y="192"/>
                </a:cubicBezTo>
                <a:cubicBezTo>
                  <a:pt x="0" y="136"/>
                  <a:pt x="152" y="68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3200400" y="4572000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6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663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54102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5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46938" y="61118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58674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663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239000" y="563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4102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6641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2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3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5867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6" name="Freeform 23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5384800" y="60198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3048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92"/>
                  <a:pt x="32" y="248"/>
                  <a:pt x="16" y="192"/>
                </a:cubicBezTo>
                <a:cubicBezTo>
                  <a:pt x="0" y="136"/>
                  <a:pt x="152" y="68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200400" y="4572000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8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5638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Freeform 26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5384800" y="57912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2286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68"/>
                  <a:pt x="32" y="200"/>
                  <a:pt x="16" y="144"/>
                </a:cubicBezTo>
                <a:cubicBezTo>
                  <a:pt x="0" y="88"/>
                  <a:pt x="152" y="44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76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765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54102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7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8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9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6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46938" y="58832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56388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766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239000" y="541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1816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7665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6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5867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70" name="Freeform 22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5384800" y="60198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3048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92"/>
                  <a:pt x="32" y="248"/>
                  <a:pt x="16" y="192"/>
                </a:cubicBezTo>
                <a:cubicBezTo>
                  <a:pt x="0" y="136"/>
                  <a:pt x="152" y="68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71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5638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72" name="Freeform 25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5384800" y="57912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2286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68"/>
                  <a:pt x="32" y="200"/>
                  <a:pt x="16" y="144"/>
                </a:cubicBezTo>
                <a:cubicBezTo>
                  <a:pt x="0" y="88"/>
                  <a:pt x="152" y="44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73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867400" y="5410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74" name="Freeform 27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37200" y="5486400"/>
            <a:ext cx="482600" cy="533400"/>
          </a:xfrm>
          <a:custGeom>
            <a:avLst/>
            <a:gdLst>
              <a:gd name="T0" fmla="*/ 482600 w 304"/>
              <a:gd name="T1" fmla="*/ 533400 h 192"/>
              <a:gd name="T2" fmla="*/ 25400 w 304"/>
              <a:gd name="T3" fmla="*/ 266700 h 192"/>
              <a:gd name="T4" fmla="*/ 330200 w 304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" h="192">
                <a:moveTo>
                  <a:pt x="304" y="192"/>
                </a:moveTo>
                <a:cubicBezTo>
                  <a:pt x="168" y="160"/>
                  <a:pt x="32" y="128"/>
                  <a:pt x="16" y="96"/>
                </a:cubicBezTo>
                <a:cubicBezTo>
                  <a:pt x="0" y="64"/>
                  <a:pt x="104" y="32"/>
                  <a:pt x="20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867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86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54102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3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46938" y="56546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5410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86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239000" y="541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1816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8689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5867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Freeform 22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5384800" y="60198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3048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92"/>
                  <a:pt x="32" y="248"/>
                  <a:pt x="16" y="192"/>
                </a:cubicBezTo>
                <a:cubicBezTo>
                  <a:pt x="0" y="136"/>
                  <a:pt x="152" y="68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5638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Freeform 24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5384800" y="57912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2286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68"/>
                  <a:pt x="32" y="200"/>
                  <a:pt x="16" y="144"/>
                </a:cubicBezTo>
                <a:cubicBezTo>
                  <a:pt x="0" y="88"/>
                  <a:pt x="152" y="44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867400" y="5410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Freeform 26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37200" y="5486400"/>
            <a:ext cx="482600" cy="533400"/>
          </a:xfrm>
          <a:custGeom>
            <a:avLst/>
            <a:gdLst>
              <a:gd name="T0" fmla="*/ 482600 w 304"/>
              <a:gd name="T1" fmla="*/ 533400 h 192"/>
              <a:gd name="T2" fmla="*/ 25400 w 304"/>
              <a:gd name="T3" fmla="*/ 266700 h 192"/>
              <a:gd name="T4" fmla="*/ 330200 w 304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" h="192">
                <a:moveTo>
                  <a:pt x="304" y="192"/>
                </a:moveTo>
                <a:cubicBezTo>
                  <a:pt x="168" y="160"/>
                  <a:pt x="32" y="128"/>
                  <a:pt x="16" y="96"/>
                </a:cubicBezTo>
                <a:cubicBezTo>
                  <a:pt x="0" y="64"/>
                  <a:pt x="104" y="32"/>
                  <a:pt x="20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297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970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30313" y="6019800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54102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7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7239000" y="5410200"/>
            <a:ext cx="388938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85075" y="5410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2971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239000" y="541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07300" y="51816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29713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5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1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5867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18" name="Freeform 22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5384800" y="60198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3048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92"/>
                  <a:pt x="32" y="248"/>
                  <a:pt x="16" y="192"/>
                </a:cubicBezTo>
                <a:cubicBezTo>
                  <a:pt x="0" y="136"/>
                  <a:pt x="152" y="68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5638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20" name="Freeform 24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5384800" y="57912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2286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68"/>
                  <a:pt x="32" y="200"/>
                  <a:pt x="16" y="144"/>
                </a:cubicBezTo>
                <a:cubicBezTo>
                  <a:pt x="0" y="88"/>
                  <a:pt x="152" y="44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867400" y="5410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22" name="Freeform 26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37200" y="5486400"/>
            <a:ext cx="482600" cy="533400"/>
          </a:xfrm>
          <a:custGeom>
            <a:avLst/>
            <a:gdLst>
              <a:gd name="T0" fmla="*/ 482600 w 304"/>
              <a:gd name="T1" fmla="*/ 533400 h 192"/>
              <a:gd name="T2" fmla="*/ 25400 w 304"/>
              <a:gd name="T3" fmla="*/ 266700 h 192"/>
              <a:gd name="T4" fmla="*/ 330200 w 304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" h="192">
                <a:moveTo>
                  <a:pt x="304" y="192"/>
                </a:moveTo>
                <a:cubicBezTo>
                  <a:pt x="168" y="160"/>
                  <a:pt x="32" y="128"/>
                  <a:pt x="16" y="96"/>
                </a:cubicBezTo>
                <a:cubicBezTo>
                  <a:pt x="0" y="64"/>
                  <a:pt x="104" y="32"/>
                  <a:pt x="20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467600" y="5867400"/>
            <a:ext cx="14874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Done when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next = scan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altLang="en-US" smtClean="0"/>
              <a:t>Cheney’s algorithm for copying collection</a:t>
            </a:r>
          </a:p>
          <a:p>
            <a:pPr lvl="1"/>
            <a:r>
              <a:rPr lang="en-US" altLang="en-US" smtClean="0"/>
              <a:t>Traverse data breadth first, copying objects from from-space to to-space</a:t>
            </a:r>
          </a:p>
        </p:txBody>
      </p:sp>
      <p:sp>
        <p:nvSpPr>
          <p:cNvPr id="3072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95463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7753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30726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95463" y="5618163"/>
            <a:ext cx="1371600" cy="4222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en-US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727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54102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8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95463" y="47244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4495800"/>
            <a:ext cx="1371600" cy="228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30" name="AutoShap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30713" y="5029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31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75338" y="3429000"/>
            <a:ext cx="1366837" cy="3200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3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7239000" y="5410200"/>
            <a:ext cx="388938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33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585075" y="5410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scan</a:t>
            </a:r>
          </a:p>
        </p:txBody>
      </p:sp>
      <p:sp>
        <p:nvSpPr>
          <p:cNvPr id="3073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7239000" y="541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35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07300" y="51816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30736" name="Freeform 17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3059113" y="5410200"/>
            <a:ext cx="317500" cy="304800"/>
          </a:xfrm>
          <a:custGeom>
            <a:avLst/>
            <a:gdLst>
              <a:gd name="T0" fmla="*/ 0 w 200"/>
              <a:gd name="T1" fmla="*/ 304800 h 192"/>
              <a:gd name="T2" fmla="*/ 304800 w 200"/>
              <a:gd name="T3" fmla="*/ 152400 h 192"/>
              <a:gd name="T4" fmla="*/ 76200 w 200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92">
                <a:moveTo>
                  <a:pt x="0" y="192"/>
                </a:moveTo>
                <a:cubicBezTo>
                  <a:pt x="92" y="160"/>
                  <a:pt x="184" y="128"/>
                  <a:pt x="192" y="96"/>
                </a:cubicBezTo>
                <a:cubicBezTo>
                  <a:pt x="200" y="64"/>
                  <a:pt x="124" y="32"/>
                  <a:pt x="4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37" name="Freeform 18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059113" y="4876800"/>
            <a:ext cx="711200" cy="1066800"/>
          </a:xfrm>
          <a:custGeom>
            <a:avLst/>
            <a:gdLst>
              <a:gd name="T0" fmla="*/ 0 w 448"/>
              <a:gd name="T1" fmla="*/ 1066800 h 672"/>
              <a:gd name="T2" fmla="*/ 685800 w 448"/>
              <a:gd name="T3" fmla="*/ 609600 h 672"/>
              <a:gd name="T4" fmla="*/ 152400 w 44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" h="672">
                <a:moveTo>
                  <a:pt x="0" y="672"/>
                </a:moveTo>
                <a:cubicBezTo>
                  <a:pt x="208" y="584"/>
                  <a:pt x="416" y="496"/>
                  <a:pt x="432" y="384"/>
                </a:cubicBezTo>
                <a:cubicBezTo>
                  <a:pt x="448" y="272"/>
                  <a:pt x="272" y="1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38" name="Freeform 19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59113" y="4572000"/>
            <a:ext cx="330200" cy="228600"/>
          </a:xfrm>
          <a:custGeom>
            <a:avLst/>
            <a:gdLst>
              <a:gd name="T0" fmla="*/ 0 w 208"/>
              <a:gd name="T1" fmla="*/ 228600 h 144"/>
              <a:gd name="T2" fmla="*/ 304800 w 208"/>
              <a:gd name="T3" fmla="*/ 152400 h 144"/>
              <a:gd name="T4" fmla="*/ 152400 w 208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" h="144">
                <a:moveTo>
                  <a:pt x="0" y="144"/>
                </a:moveTo>
                <a:cubicBezTo>
                  <a:pt x="88" y="132"/>
                  <a:pt x="176" y="120"/>
                  <a:pt x="192" y="96"/>
                </a:cubicBezTo>
                <a:cubicBezTo>
                  <a:pt x="208" y="72"/>
                  <a:pt x="152" y="3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39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6096000"/>
            <a:ext cx="1371600" cy="5334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40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58674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41" name="Freeform 22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5384800" y="60198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3048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92"/>
                  <a:pt x="32" y="248"/>
                  <a:pt x="16" y="192"/>
                </a:cubicBezTo>
                <a:cubicBezTo>
                  <a:pt x="0" y="136"/>
                  <a:pt x="152" y="68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42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867400" y="56388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43" name="Freeform 24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5384800" y="5791200"/>
            <a:ext cx="635000" cy="533400"/>
          </a:xfrm>
          <a:custGeom>
            <a:avLst/>
            <a:gdLst>
              <a:gd name="T0" fmla="*/ 635000 w 400"/>
              <a:gd name="T1" fmla="*/ 533400 h 336"/>
              <a:gd name="T2" fmla="*/ 25400 w 400"/>
              <a:gd name="T3" fmla="*/ 228600 h 336"/>
              <a:gd name="T4" fmla="*/ 482600 w 40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336">
                <a:moveTo>
                  <a:pt x="400" y="336"/>
                </a:moveTo>
                <a:cubicBezTo>
                  <a:pt x="216" y="268"/>
                  <a:pt x="32" y="200"/>
                  <a:pt x="16" y="144"/>
                </a:cubicBezTo>
                <a:cubicBezTo>
                  <a:pt x="0" y="88"/>
                  <a:pt x="152" y="44"/>
                  <a:pt x="30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44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5410200"/>
            <a:ext cx="1371600" cy="2286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45" name="Freeform 26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5537200" y="5486400"/>
            <a:ext cx="482600" cy="533400"/>
          </a:xfrm>
          <a:custGeom>
            <a:avLst/>
            <a:gdLst>
              <a:gd name="T0" fmla="*/ 482600 w 304"/>
              <a:gd name="T1" fmla="*/ 533400 h 192"/>
              <a:gd name="T2" fmla="*/ 25400 w 304"/>
              <a:gd name="T3" fmla="*/ 266700 h 192"/>
              <a:gd name="T4" fmla="*/ 330200 w 304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" h="192">
                <a:moveTo>
                  <a:pt x="304" y="192"/>
                </a:moveTo>
                <a:cubicBezTo>
                  <a:pt x="168" y="160"/>
                  <a:pt x="32" y="128"/>
                  <a:pt x="16" y="96"/>
                </a:cubicBezTo>
                <a:cubicBezTo>
                  <a:pt x="0" y="64"/>
                  <a:pt x="104" y="32"/>
                  <a:pt x="208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4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467600" y="5867400"/>
            <a:ext cx="14874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Done when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next = scan</a:t>
            </a:r>
          </a:p>
        </p:txBody>
      </p:sp>
      <p:sp>
        <p:nvSpPr>
          <p:cNvPr id="30747" name="Freeform 28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1371600" y="6019800"/>
            <a:ext cx="4495800" cy="774700"/>
          </a:xfrm>
          <a:custGeom>
            <a:avLst/>
            <a:gdLst>
              <a:gd name="T0" fmla="*/ 0 w 2832"/>
              <a:gd name="T1" fmla="*/ 0 h 488"/>
              <a:gd name="T2" fmla="*/ 2209800 w 2832"/>
              <a:gd name="T3" fmla="*/ 685800 h 488"/>
              <a:gd name="T4" fmla="*/ 4495800 w 2832"/>
              <a:gd name="T5" fmla="*/ 533400 h 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2" h="488">
                <a:moveTo>
                  <a:pt x="0" y="0"/>
                </a:moveTo>
                <a:cubicBezTo>
                  <a:pt x="460" y="188"/>
                  <a:pt x="920" y="376"/>
                  <a:pt x="1392" y="432"/>
                </a:cubicBezTo>
                <a:cubicBezTo>
                  <a:pt x="1864" y="488"/>
                  <a:pt x="2592" y="344"/>
                  <a:pt x="2832" y="33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0" name="Rectangle 2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Copying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1747" name="Rectangle 29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Pros</a:t>
            </a:r>
          </a:p>
          <a:p>
            <a:pPr lvl="1"/>
            <a:r>
              <a:rPr lang="en-US" altLang="en-US" smtClean="0"/>
              <a:t>Simple &amp; collects cycles</a:t>
            </a:r>
          </a:p>
          <a:p>
            <a:pPr lvl="1"/>
            <a:r>
              <a:rPr lang="en-US" altLang="en-US" smtClean="0"/>
              <a:t>Run-time proportional to # live objects</a:t>
            </a:r>
          </a:p>
          <a:p>
            <a:pPr lvl="1"/>
            <a:r>
              <a:rPr lang="en-US" altLang="en-US" smtClean="0"/>
              <a:t>Automatic compaction eliminates fragmentation</a:t>
            </a:r>
          </a:p>
          <a:p>
            <a:pPr lvl="1"/>
            <a:r>
              <a:rPr lang="en-US" altLang="en-US" smtClean="0"/>
              <a:t>Fast allocation: pointer increment by object size</a:t>
            </a:r>
          </a:p>
          <a:p>
            <a:r>
              <a:rPr lang="en-US" altLang="en-US" smtClean="0"/>
              <a:t>Cons</a:t>
            </a:r>
          </a:p>
          <a:p>
            <a:pPr lvl="1"/>
            <a:r>
              <a:rPr lang="en-US" altLang="en-US" smtClean="0"/>
              <a:t>Precise type information required (pointer or not)</a:t>
            </a:r>
          </a:p>
          <a:p>
            <a:pPr lvl="2"/>
            <a:r>
              <a:rPr lang="en-US" altLang="en-US" smtClean="0"/>
              <a:t>Tag bits take extra space; normally use header word</a:t>
            </a:r>
          </a:p>
          <a:p>
            <a:pPr lvl="1"/>
            <a:r>
              <a:rPr lang="en-US" altLang="en-US" smtClean="0"/>
              <a:t>Twice as much memory used as program requires</a:t>
            </a:r>
          </a:p>
          <a:p>
            <a:pPr lvl="2"/>
            <a:r>
              <a:rPr lang="en-US" altLang="en-US" smtClean="0"/>
              <a:t>Usually, we anticipate live data will only be a small fragment of store</a:t>
            </a:r>
          </a:p>
          <a:p>
            <a:pPr lvl="2"/>
            <a:r>
              <a:rPr lang="en-US" altLang="en-US" smtClean="0"/>
              <a:t>Allocate until 70% full</a:t>
            </a:r>
          </a:p>
          <a:p>
            <a:pPr lvl="2"/>
            <a:r>
              <a:rPr lang="en-US" altLang="en-US" smtClean="0"/>
              <a:t>From-space = 70% heap; to-space = 30%</a:t>
            </a:r>
          </a:p>
          <a:p>
            <a:pPr lvl="1"/>
            <a:r>
              <a:rPr lang="en-US" altLang="en-US" smtClean="0"/>
              <a:t>Long GC pauses = bad for interactive, real-time apps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Baker’s Concurrent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r>
              <a:rPr lang="en-US" altLang="en-US" smtClean="0"/>
              <a:t>GC pauses avoided by doing GC incrementally</a:t>
            </a:r>
          </a:p>
          <a:p>
            <a:r>
              <a:rPr lang="en-US" altLang="en-US" smtClean="0"/>
              <a:t>Program only holds pointers to to-space</a:t>
            </a:r>
          </a:p>
          <a:p>
            <a:r>
              <a:rPr lang="en-US" altLang="en-US" smtClean="0"/>
              <a:t>On field fetch, if pointer to from-space, copy object and fix pointer </a:t>
            </a:r>
          </a:p>
          <a:p>
            <a:pPr lvl="1"/>
            <a:r>
              <a:rPr lang="en-US" altLang="en-US" smtClean="0"/>
              <a:t>Extra fetch code = 20% performance penalty</a:t>
            </a:r>
          </a:p>
          <a:p>
            <a:pPr lvl="1"/>
            <a:r>
              <a:rPr lang="en-US" altLang="en-US" smtClean="0"/>
              <a:t>But no long pauses ==&gt; better response time</a:t>
            </a:r>
          </a:p>
          <a:p>
            <a:r>
              <a:rPr lang="en-US" altLang="en-US" smtClean="0"/>
              <a:t>On swap, copy roots as before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Memory Layout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6147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819400"/>
            <a:ext cx="11430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41910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41910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static data</a:t>
            </a:r>
          </a:p>
        </p:txBody>
      </p:sp>
      <p:sp>
        <p:nvSpPr>
          <p:cNvPr id="615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2667000"/>
            <a:ext cx="1295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125" y="5726113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stack</a:t>
            </a:r>
          </a:p>
        </p:txBody>
      </p:sp>
      <p:sp>
        <p:nvSpPr>
          <p:cNvPr id="6152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7500" y="26670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295400" y="5638800"/>
            <a:ext cx="11430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4419600"/>
            <a:ext cx="762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895600"/>
            <a:ext cx="12192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6" name="Text 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79613" y="6248400"/>
            <a:ext cx="2439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grows to preset limit</a:t>
            </a:r>
          </a:p>
        </p:txBody>
      </p:sp>
      <p:sp>
        <p:nvSpPr>
          <p:cNvPr id="6157" name="AutoShap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95600" y="61722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8" name="AutoShap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flipV="1">
            <a:off x="2895600" y="2590800"/>
            <a:ext cx="3810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9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71688" y="1828800"/>
            <a:ext cx="2500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new pages allocated</a:t>
            </a:r>
          </a:p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via calls to OS</a:t>
            </a:r>
          </a:p>
        </p:txBody>
      </p:sp>
      <p:sp>
        <p:nvSpPr>
          <p:cNvPr id="6160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5200" y="3124200"/>
            <a:ext cx="29718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61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05200" y="3124200"/>
            <a:ext cx="2971800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62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886200"/>
            <a:ext cx="29718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63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810000"/>
            <a:ext cx="2971800" cy="1219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64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64250" y="173672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physical memory</a:t>
            </a:r>
          </a:p>
        </p:txBody>
      </p:sp>
      <p:sp>
        <p:nvSpPr>
          <p:cNvPr id="6165" name="Text Box 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267200" y="4800600"/>
            <a:ext cx="162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TLB address</a:t>
            </a:r>
          </a:p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translation</a:t>
            </a:r>
          </a:p>
        </p:txBody>
      </p:sp>
      <p:sp>
        <p:nvSpPr>
          <p:cNvPr id="6166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" y="1066800"/>
            <a:ext cx="1847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per process</a:t>
            </a:r>
          </a:p>
          <a:p>
            <a:pPr algn="l" eaLnBrk="1" hangingPunct="1"/>
            <a:r>
              <a:rPr lang="en-US" altLang="en-US" sz="2000">
                <a:latin typeface="Arial" panose="020B0604020202020204" pitchFamily="34" charset="0"/>
              </a:rPr>
              <a:t>virtual memory</a:t>
            </a:r>
          </a:p>
        </p:txBody>
      </p:sp>
      <p:sp>
        <p:nvSpPr>
          <p:cNvPr id="616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90600" y="1828800"/>
            <a:ext cx="91440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Generational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Empirical observation: if an object has been reachable for a long time, it is likely to remain so</a:t>
            </a:r>
          </a:p>
          <a:p>
            <a:r>
              <a:rPr lang="en-US" altLang="en-US" smtClean="0"/>
              <a:t>Empirical observation: in many languages (especially functional languages), most objects died young</a:t>
            </a:r>
          </a:p>
          <a:p>
            <a:r>
              <a:rPr lang="en-US" altLang="en-US" smtClean="0"/>
              <a:t>Conclusion: we save work by scanning the young objects frequently and the old objects infrequently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Generational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Assign objects to different generations G0, G1,…</a:t>
            </a:r>
          </a:p>
          <a:p>
            <a:pPr lvl="1"/>
            <a:r>
              <a:rPr lang="en-US" altLang="en-US" smtClean="0"/>
              <a:t>G0 contains young objects, most likely to be garbage</a:t>
            </a:r>
          </a:p>
          <a:p>
            <a:pPr lvl="1"/>
            <a:r>
              <a:rPr lang="en-US" altLang="en-US" smtClean="0"/>
              <a:t>G0 scanned more often than G1</a:t>
            </a:r>
          </a:p>
          <a:p>
            <a:pPr lvl="1"/>
            <a:r>
              <a:rPr lang="en-US" altLang="en-US" smtClean="0"/>
              <a:t>Common case is two generations (new, tenured)</a:t>
            </a:r>
          </a:p>
          <a:p>
            <a:pPr lvl="1"/>
            <a:r>
              <a:rPr lang="en-US" altLang="en-US" smtClean="0"/>
              <a:t>Roots for GC of G0 include all objects in G1 in addition to stack, registers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Generational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How do we avoid scanning tenured objects?</a:t>
            </a:r>
          </a:p>
          <a:p>
            <a:r>
              <a:rPr lang="en-US" altLang="en-US" smtClean="0"/>
              <a:t>Observation: old objects rarely point to new objects</a:t>
            </a:r>
          </a:p>
          <a:p>
            <a:pPr lvl="1"/>
            <a:r>
              <a:rPr lang="en-US" altLang="en-US" smtClean="0"/>
              <a:t>Normally, object is created and when it initialized it will point to older objects, not newer ones</a:t>
            </a:r>
          </a:p>
          <a:p>
            <a:pPr lvl="1"/>
            <a:r>
              <a:rPr lang="en-US" altLang="en-US" smtClean="0"/>
              <a:t>Only happens if old object modified well after it is created</a:t>
            </a:r>
          </a:p>
          <a:p>
            <a:pPr lvl="1"/>
            <a:r>
              <a:rPr lang="en-US" altLang="en-US" smtClean="0"/>
              <a:t>In functional languages that use mutation infrequently, pointers from old to new are very uncommon</a:t>
            </a:r>
          </a:p>
          <a:p>
            <a:r>
              <a:rPr lang="en-US" altLang="en-US" smtClean="0"/>
              <a:t>Compiler inserts extra code on object field pointer write to catch modifications to old objects</a:t>
            </a:r>
          </a:p>
          <a:p>
            <a:r>
              <a:rPr lang="en-US" altLang="en-US" smtClean="0"/>
              <a:t>Remembered set is used to keep track of objects that point into younger generation.  Remembered set included in set of roots for scanning.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Generational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Other issues</a:t>
            </a:r>
          </a:p>
          <a:p>
            <a:r>
              <a:rPr lang="en-US" altLang="en-US" smtClean="0"/>
              <a:t>When do we promote objects from young generation to old generation</a:t>
            </a:r>
          </a:p>
          <a:p>
            <a:pPr lvl="1"/>
            <a:r>
              <a:rPr lang="en-US" altLang="en-US" smtClean="0"/>
              <a:t>Usually after an object survives a collection, it will be promoted</a:t>
            </a:r>
          </a:p>
          <a:p>
            <a:r>
              <a:rPr lang="en-US" altLang="en-US" smtClean="0"/>
              <a:t>How big should the generations be?</a:t>
            </a:r>
          </a:p>
          <a:p>
            <a:pPr lvl="1"/>
            <a:r>
              <a:rPr lang="en-US" altLang="en-US" smtClean="0"/>
              <a:t>Appel says each should be exponentially larger than the last</a:t>
            </a:r>
          </a:p>
          <a:p>
            <a:r>
              <a:rPr lang="en-US" altLang="en-US" smtClean="0"/>
              <a:t>When do we collect the old generation?</a:t>
            </a:r>
          </a:p>
          <a:p>
            <a:pPr lvl="1"/>
            <a:r>
              <a:rPr lang="en-US" altLang="en-US" smtClean="0"/>
              <a:t>After several minor collections, we do a major collection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Generational 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Other issues</a:t>
            </a:r>
          </a:p>
          <a:p>
            <a:r>
              <a:rPr lang="en-US" altLang="en-US" smtClean="0"/>
              <a:t>Sometimes different GC algorithms are used for the new and older generations.</a:t>
            </a:r>
          </a:p>
          <a:p>
            <a:pPr lvl="1"/>
            <a:r>
              <a:rPr lang="en-US" altLang="en-US" smtClean="0"/>
              <a:t>Why? Because the have different characteristics</a:t>
            </a:r>
          </a:p>
          <a:p>
            <a:r>
              <a:rPr lang="en-US" altLang="en-US" smtClean="0"/>
              <a:t>Copying collection for the new</a:t>
            </a:r>
          </a:p>
          <a:p>
            <a:pPr lvl="1"/>
            <a:r>
              <a:rPr lang="en-US" altLang="en-US" smtClean="0"/>
              <a:t>Less than 10% of the new data is usually live</a:t>
            </a:r>
          </a:p>
          <a:p>
            <a:pPr lvl="1"/>
            <a:r>
              <a:rPr lang="en-US" altLang="en-US" smtClean="0"/>
              <a:t>Copying collection cost is proportional to the live data</a:t>
            </a:r>
          </a:p>
          <a:p>
            <a:r>
              <a:rPr lang="en-US" altLang="en-US" smtClean="0"/>
              <a:t>Mark-sweep for the old</a:t>
            </a:r>
          </a:p>
          <a:p>
            <a:pPr lvl="1"/>
            <a:r>
              <a:rPr lang="en-US" altLang="en-US" smtClean="0"/>
              <a:t>Mark reachable</a:t>
            </a:r>
          </a:p>
          <a:p>
            <a:pPr lvl="1"/>
            <a:r>
              <a:rPr lang="en-US" altLang="en-US" smtClean="0"/>
              <a:t>Sweep that not marked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What is garbage?</a:t>
            </a:r>
          </a:p>
          <a:p>
            <a:pPr lvl="1"/>
            <a:r>
              <a:rPr lang="en-US" altLang="en-US" smtClean="0"/>
              <a:t>A value is garbage if it will not be used in any subsequent computation by the program</a:t>
            </a:r>
          </a:p>
          <a:p>
            <a:r>
              <a:rPr lang="en-US" altLang="en-US" smtClean="0"/>
              <a:t>Is it easy to determine which objects are garbage?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What is </a:t>
            </a:r>
            <a:r>
              <a:rPr lang="en-US" altLang="en-US" smtClean="0">
                <a:solidFill>
                  <a:schemeClr val="hlink"/>
                </a:solidFill>
              </a:rPr>
              <a:t>garbage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A value is garbage if it </a:t>
            </a:r>
            <a:r>
              <a:rPr lang="en-US" altLang="en-US" smtClean="0">
                <a:solidFill>
                  <a:schemeClr val="hlink"/>
                </a:solidFill>
              </a:rPr>
              <a:t>will not be used</a:t>
            </a:r>
            <a:r>
              <a:rPr lang="en-US" altLang="en-US" smtClean="0"/>
              <a:t> in any subsequent computation by the program</a:t>
            </a:r>
          </a:p>
          <a:p>
            <a:r>
              <a:rPr lang="en-US" altLang="en-US" smtClean="0"/>
              <a:t>Is it easy to determine which objects are garbage?</a:t>
            </a:r>
          </a:p>
          <a:p>
            <a:pPr lvl="1"/>
            <a:r>
              <a:rPr lang="en-US" altLang="en-US" smtClean="0"/>
              <a:t>No.  It’s undecidable. Eg:</a:t>
            </a:r>
          </a:p>
          <a:p>
            <a:pPr lvl="1">
              <a:buFontTx/>
              <a:buNone/>
            </a:pPr>
            <a:r>
              <a:rPr lang="en-US" altLang="en-US" sz="1800" smtClean="0">
                <a:solidFill>
                  <a:schemeClr val="accent2"/>
                </a:solidFill>
              </a:rPr>
              <a:t>			if long-and-tricky-computation then </a:t>
            </a:r>
            <a:r>
              <a:rPr lang="en-US" altLang="en-US" sz="1800" smtClean="0">
                <a:solidFill>
                  <a:schemeClr val="hlink"/>
                </a:solidFill>
              </a:rPr>
              <a:t>use v</a:t>
            </a:r>
          </a:p>
          <a:p>
            <a:pPr lvl="1">
              <a:buFontTx/>
              <a:buNone/>
            </a:pPr>
            <a:r>
              <a:rPr lang="en-US" altLang="en-US" sz="1800" smtClean="0">
                <a:solidFill>
                  <a:schemeClr val="accent2"/>
                </a:solidFill>
              </a:rPr>
              <a:t>			else </a:t>
            </a:r>
            <a:r>
              <a:rPr lang="en-US" altLang="en-US" sz="1800" smtClean="0">
                <a:solidFill>
                  <a:schemeClr val="hlink"/>
                </a:solidFill>
              </a:rPr>
              <a:t>don’t use v</a:t>
            </a:r>
          </a:p>
          <a:p>
            <a:pPr lvl="1">
              <a:buFontTx/>
              <a:buNone/>
            </a:pPr>
            <a:endParaRPr lang="en-US" altLang="en-US" sz="1800" smtClean="0">
              <a:solidFill>
                <a:schemeClr val="hlink"/>
              </a:solidFill>
            </a:endParaRP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GC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Since determining which objects are garbage is tricky, people have come up with many different techniques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It’s the programmers problem: </a:t>
            </a:r>
          </a:p>
          <a:p>
            <a:pPr lvl="1"/>
            <a:r>
              <a:rPr lang="en-US" altLang="en-US" smtClean="0"/>
              <a:t>Explicit allocation/deallocation</a:t>
            </a:r>
          </a:p>
          <a:p>
            <a:r>
              <a:rPr lang="en-US" altLang="en-US" smtClean="0"/>
              <a:t>Reference counting</a:t>
            </a:r>
          </a:p>
          <a:p>
            <a:r>
              <a:rPr lang="en-US" altLang="en-US" smtClean="0"/>
              <a:t>Tracing garbage collection</a:t>
            </a:r>
          </a:p>
          <a:p>
            <a:pPr lvl="1"/>
            <a:r>
              <a:rPr lang="en-US" altLang="en-US" smtClean="0"/>
              <a:t>Mark-sweep, copying collection</a:t>
            </a:r>
          </a:p>
          <a:p>
            <a:pPr lvl="1"/>
            <a:r>
              <a:rPr lang="en-US" altLang="en-US" smtClean="0"/>
              <a:t>Generational GC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Explicit Memory Management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User library manages memory; programmer decides when and where to allocate and deallocate</a:t>
            </a:r>
          </a:p>
          <a:p>
            <a:endParaRPr lang="en-US" altLang="en-US" sz="2000" smtClean="0">
              <a:solidFill>
                <a:schemeClr val="hlink"/>
              </a:solidFill>
            </a:endParaRPr>
          </a:p>
          <a:p>
            <a:r>
              <a:rPr lang="en-US" altLang="en-US" sz="2000" smtClean="0">
                <a:solidFill>
                  <a:schemeClr val="hlink"/>
                </a:solidFill>
              </a:rPr>
              <a:t>void* malloc(long n)</a:t>
            </a:r>
          </a:p>
          <a:p>
            <a:r>
              <a:rPr lang="en-US" altLang="en-US" sz="2000" smtClean="0">
                <a:solidFill>
                  <a:schemeClr val="hlink"/>
                </a:solidFill>
              </a:rPr>
              <a:t>void free(void *addr)</a:t>
            </a:r>
          </a:p>
          <a:p>
            <a:r>
              <a:rPr lang="en-US" altLang="en-US" sz="2000" smtClean="0"/>
              <a:t>Library calls OS for more pages when necessary</a:t>
            </a:r>
          </a:p>
          <a:p>
            <a:r>
              <a:rPr lang="en-US" altLang="en-US" sz="2000" smtClean="0"/>
              <a:t>Advantage: people are </a:t>
            </a:r>
            <a:r>
              <a:rPr lang="en-US" altLang="en-US" sz="2000" smtClean="0">
                <a:solidFill>
                  <a:schemeClr val="folHlink"/>
                </a:solidFill>
              </a:rPr>
              <a:t>smart</a:t>
            </a:r>
          </a:p>
          <a:p>
            <a:r>
              <a:rPr lang="en-US" altLang="en-US" sz="2000" smtClean="0"/>
              <a:t>Disadvantage: people are </a:t>
            </a:r>
            <a:r>
              <a:rPr lang="en-US" altLang="en-US" sz="2000" smtClean="0">
                <a:solidFill>
                  <a:schemeClr val="folHlink"/>
                </a:solidFill>
              </a:rPr>
              <a:t>dumb</a:t>
            </a:r>
            <a:r>
              <a:rPr lang="en-US" altLang="en-US" sz="2000" smtClean="0"/>
              <a:t> and they really don’t want to bother with such details if they can avoid 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Explicit MM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How does malloc/free work?</a:t>
            </a:r>
          </a:p>
          <a:p>
            <a:pPr lvl="1"/>
            <a:r>
              <a:rPr lang="en-US" altLang="en-US" smtClean="0"/>
              <a:t>Blocks of unused memory stored on a </a:t>
            </a:r>
            <a:r>
              <a:rPr lang="en-US" altLang="en-US" smtClean="0">
                <a:solidFill>
                  <a:schemeClr val="hlink"/>
                </a:solidFill>
              </a:rPr>
              <a:t>freelist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malloc</a:t>
            </a:r>
            <a:r>
              <a:rPr lang="en-US" altLang="en-US" smtClean="0"/>
              <a:t>: search free list for usable memory block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free</a:t>
            </a:r>
            <a:r>
              <a:rPr lang="en-US" altLang="en-US" smtClean="0"/>
              <a:t>: put block onto the head of the freelist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87875"/>
            <a:ext cx="7467600" cy="4572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4587875"/>
            <a:ext cx="990600" cy="4572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4587875"/>
            <a:ext cx="990600" cy="4572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4587875"/>
            <a:ext cx="990600" cy="4572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Freeform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19200" y="4892675"/>
            <a:ext cx="3124200" cy="1092200"/>
          </a:xfrm>
          <a:custGeom>
            <a:avLst/>
            <a:gdLst>
              <a:gd name="T0" fmla="*/ 0 w 1968"/>
              <a:gd name="T1" fmla="*/ 0 h 688"/>
              <a:gd name="T2" fmla="*/ 1600200 w 1968"/>
              <a:gd name="T3" fmla="*/ 1066800 h 688"/>
              <a:gd name="T4" fmla="*/ 3124200 w 1968"/>
              <a:gd name="T5" fmla="*/ 152400 h 6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8" h="688">
                <a:moveTo>
                  <a:pt x="0" y="0"/>
                </a:moveTo>
                <a:cubicBezTo>
                  <a:pt x="340" y="328"/>
                  <a:pt x="680" y="656"/>
                  <a:pt x="1008" y="672"/>
                </a:cubicBezTo>
                <a:cubicBezTo>
                  <a:pt x="1336" y="688"/>
                  <a:pt x="1652" y="392"/>
                  <a:pt x="1968" y="96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3" name="Freeform 10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343400" y="4816475"/>
            <a:ext cx="3200400" cy="1003300"/>
          </a:xfrm>
          <a:custGeom>
            <a:avLst/>
            <a:gdLst>
              <a:gd name="T0" fmla="*/ 0 w 2016"/>
              <a:gd name="T1" fmla="*/ 0 h 632"/>
              <a:gd name="T2" fmla="*/ 1600200 w 2016"/>
              <a:gd name="T3" fmla="*/ 990600 h 632"/>
              <a:gd name="T4" fmla="*/ 3200400 w 2016"/>
              <a:gd name="T5" fmla="*/ 76200 h 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632">
                <a:moveTo>
                  <a:pt x="0" y="0"/>
                </a:moveTo>
                <a:cubicBezTo>
                  <a:pt x="336" y="308"/>
                  <a:pt x="672" y="616"/>
                  <a:pt x="1008" y="624"/>
                </a:cubicBezTo>
                <a:cubicBezTo>
                  <a:pt x="1344" y="632"/>
                  <a:pt x="1680" y="340"/>
                  <a:pt x="2016" y="48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4" name="Freeform 11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048000" y="4029075"/>
            <a:ext cx="4495800" cy="711200"/>
          </a:xfrm>
          <a:custGeom>
            <a:avLst/>
            <a:gdLst>
              <a:gd name="T0" fmla="*/ 4495800 w 2832"/>
              <a:gd name="T1" fmla="*/ 711200 h 448"/>
              <a:gd name="T2" fmla="*/ 2133600 w 2832"/>
              <a:gd name="T3" fmla="*/ 25400 h 448"/>
              <a:gd name="T4" fmla="*/ 0 w 2832"/>
              <a:gd name="T5" fmla="*/ 558800 h 4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2" h="448">
                <a:moveTo>
                  <a:pt x="2832" y="448"/>
                </a:moveTo>
                <a:cubicBezTo>
                  <a:pt x="2324" y="240"/>
                  <a:pt x="1816" y="32"/>
                  <a:pt x="1344" y="16"/>
                </a:cubicBezTo>
                <a:cubicBezTo>
                  <a:pt x="872" y="0"/>
                  <a:pt x="436" y="176"/>
                  <a:pt x="0" y="352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4206875"/>
            <a:ext cx="22860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6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9738" y="3733800"/>
            <a:ext cx="931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freelist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/>
              <a:t>Explicit MM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Drawbacks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malloc is not free</a:t>
            </a:r>
            <a:r>
              <a:rPr lang="en-US" altLang="en-US" smtClean="0"/>
              <a:t>:  we might have to do a search to find a big enough block</a:t>
            </a:r>
          </a:p>
          <a:p>
            <a:pPr lvl="1"/>
            <a:r>
              <a:rPr lang="en-US" altLang="en-US" smtClean="0"/>
              <a:t>As program runs, the heap </a:t>
            </a:r>
            <a:r>
              <a:rPr lang="en-US" altLang="en-US" smtClean="0">
                <a:solidFill>
                  <a:schemeClr val="hlink"/>
                </a:solidFill>
              </a:rPr>
              <a:t>fragments </a:t>
            </a:r>
            <a:r>
              <a:rPr lang="en-US" altLang="en-US" smtClean="0"/>
              <a:t>leaving many small, unusable pieces</a:t>
            </a:r>
            <a:endParaRPr lang="en-US" altLang="en-US" smtClean="0">
              <a:solidFill>
                <a:schemeClr val="hlink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740275"/>
            <a:ext cx="7467600" cy="4572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4740275"/>
            <a:ext cx="990600" cy="4572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4740275"/>
            <a:ext cx="990600" cy="4572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4740275"/>
            <a:ext cx="990600" cy="4572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Freeform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19200" y="5045075"/>
            <a:ext cx="3124200" cy="1092200"/>
          </a:xfrm>
          <a:custGeom>
            <a:avLst/>
            <a:gdLst>
              <a:gd name="T0" fmla="*/ 0 w 1968"/>
              <a:gd name="T1" fmla="*/ 0 h 688"/>
              <a:gd name="T2" fmla="*/ 1600200 w 1968"/>
              <a:gd name="T3" fmla="*/ 1066800 h 688"/>
              <a:gd name="T4" fmla="*/ 3124200 w 1968"/>
              <a:gd name="T5" fmla="*/ 152400 h 6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8" h="688">
                <a:moveTo>
                  <a:pt x="0" y="0"/>
                </a:moveTo>
                <a:cubicBezTo>
                  <a:pt x="340" y="328"/>
                  <a:pt x="680" y="656"/>
                  <a:pt x="1008" y="672"/>
                </a:cubicBezTo>
                <a:cubicBezTo>
                  <a:pt x="1336" y="688"/>
                  <a:pt x="1652" y="392"/>
                  <a:pt x="1968" y="96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343400" y="4968875"/>
            <a:ext cx="3200400" cy="1003300"/>
          </a:xfrm>
          <a:custGeom>
            <a:avLst/>
            <a:gdLst>
              <a:gd name="T0" fmla="*/ 0 w 2016"/>
              <a:gd name="T1" fmla="*/ 0 h 632"/>
              <a:gd name="T2" fmla="*/ 1600200 w 2016"/>
              <a:gd name="T3" fmla="*/ 990600 h 632"/>
              <a:gd name="T4" fmla="*/ 3200400 w 2016"/>
              <a:gd name="T5" fmla="*/ 76200 h 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632">
                <a:moveTo>
                  <a:pt x="0" y="0"/>
                </a:moveTo>
                <a:cubicBezTo>
                  <a:pt x="336" y="308"/>
                  <a:pt x="672" y="616"/>
                  <a:pt x="1008" y="624"/>
                </a:cubicBezTo>
                <a:cubicBezTo>
                  <a:pt x="1344" y="632"/>
                  <a:pt x="1680" y="340"/>
                  <a:pt x="2016" y="48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8" name="Freeform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048000" y="4181475"/>
            <a:ext cx="4495800" cy="711200"/>
          </a:xfrm>
          <a:custGeom>
            <a:avLst/>
            <a:gdLst>
              <a:gd name="T0" fmla="*/ 4495800 w 2832"/>
              <a:gd name="T1" fmla="*/ 711200 h 448"/>
              <a:gd name="T2" fmla="*/ 2133600 w 2832"/>
              <a:gd name="T3" fmla="*/ 25400 h 448"/>
              <a:gd name="T4" fmla="*/ 0 w 2832"/>
              <a:gd name="T5" fmla="*/ 558800 h 4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2" h="448">
                <a:moveTo>
                  <a:pt x="2832" y="448"/>
                </a:moveTo>
                <a:cubicBezTo>
                  <a:pt x="2324" y="240"/>
                  <a:pt x="1816" y="32"/>
                  <a:pt x="1344" y="16"/>
                </a:cubicBezTo>
                <a:cubicBezTo>
                  <a:pt x="872" y="0"/>
                  <a:pt x="436" y="176"/>
                  <a:pt x="0" y="352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4359275"/>
            <a:ext cx="22860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9738" y="3886200"/>
            <a:ext cx="931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freelist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ibert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F5F5F"/>
      </a:hlink>
      <a:folHlink>
        <a:srgbClr val="4D4D4D"/>
      </a:folHlink>
    </a:clrScheme>
    <a:fontScheme name="libert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liber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773</TotalTime>
  <Words>1435</Words>
  <Application>Microsoft Office PowerPoint</Application>
  <PresentationFormat>On-screen Show (4:3)</PresentationFormat>
  <Paragraphs>255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 Narrow</vt:lpstr>
      <vt:lpstr>Arial</vt:lpstr>
      <vt:lpstr>Tahoma</vt:lpstr>
      <vt:lpstr>Wingdings</vt:lpstr>
      <vt:lpstr>Times New Roman</vt:lpstr>
      <vt:lpstr>liberty</vt:lpstr>
      <vt:lpstr>Lecture 13:  Garbage Collection</vt:lpstr>
      <vt:lpstr>Garbage Collection </vt:lpstr>
      <vt:lpstr>Memory Layout </vt:lpstr>
      <vt:lpstr>GC </vt:lpstr>
      <vt:lpstr>GC </vt:lpstr>
      <vt:lpstr>GC </vt:lpstr>
      <vt:lpstr>Explicit Memory Management </vt:lpstr>
      <vt:lpstr>Explicit MM </vt:lpstr>
      <vt:lpstr>Explicit MM </vt:lpstr>
      <vt:lpstr>Explicit MM </vt:lpstr>
      <vt:lpstr>Automatic MM </vt:lpstr>
      <vt:lpstr>Automatic MM </vt:lpstr>
      <vt:lpstr>Object Graph </vt:lpstr>
      <vt:lpstr>Object Graph </vt:lpstr>
      <vt:lpstr>Reference Counting </vt:lpstr>
      <vt:lpstr>Object Graph </vt:lpstr>
      <vt:lpstr>Reference Counting </vt:lpstr>
      <vt:lpstr>Copying Collection </vt:lpstr>
      <vt:lpstr>Copying Collection </vt:lpstr>
      <vt:lpstr>Copying GC </vt:lpstr>
      <vt:lpstr>Copying GC </vt:lpstr>
      <vt:lpstr>Copying GC </vt:lpstr>
      <vt:lpstr>Copying GC </vt:lpstr>
      <vt:lpstr>Copying GC </vt:lpstr>
      <vt:lpstr>Copying GC </vt:lpstr>
      <vt:lpstr>Copying GC </vt:lpstr>
      <vt:lpstr>Copying GC </vt:lpstr>
      <vt:lpstr>Copying GC </vt:lpstr>
      <vt:lpstr>Baker’s Concurrent GC </vt:lpstr>
      <vt:lpstr>Generational GC </vt:lpstr>
      <vt:lpstr>Generational GC </vt:lpstr>
      <vt:lpstr>Generational GC </vt:lpstr>
      <vt:lpstr>Generational GC </vt:lpstr>
      <vt:lpstr>Generational GC 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 collection</dc:title>
  <dc:creator>CS</dc:creator>
  <cp:lastModifiedBy>eberinge</cp:lastModifiedBy>
  <cp:revision>27</cp:revision>
  <dcterms:created xsi:type="dcterms:W3CDTF">2003-04-24T14:54:28Z</dcterms:created>
  <dcterms:modified xsi:type="dcterms:W3CDTF">2016-04-05T21:12:13Z</dcterms:modified>
</cp:coreProperties>
</file>