
<file path=[Content_Types].xml><?xml version="1.0" encoding="utf-8"?>
<Types xmlns="http://schemas.openxmlformats.org/package/2006/content-types">
  <Default Extension="png" ContentType="image/png"/>
  <Default Extension="tmp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69"/>
  </p:notesMasterIdLst>
  <p:sldIdLst>
    <p:sldId id="298" r:id="rId2"/>
    <p:sldId id="299" r:id="rId3"/>
    <p:sldId id="300" r:id="rId4"/>
    <p:sldId id="339" r:id="rId5"/>
    <p:sldId id="341" r:id="rId6"/>
    <p:sldId id="340" r:id="rId7"/>
    <p:sldId id="342" r:id="rId8"/>
    <p:sldId id="344" r:id="rId9"/>
    <p:sldId id="343" r:id="rId10"/>
    <p:sldId id="345" r:id="rId11"/>
    <p:sldId id="348" r:id="rId12"/>
    <p:sldId id="349" r:id="rId13"/>
    <p:sldId id="353" r:id="rId14"/>
    <p:sldId id="354" r:id="rId15"/>
    <p:sldId id="355" r:id="rId16"/>
    <p:sldId id="356" r:id="rId17"/>
    <p:sldId id="357" r:id="rId18"/>
    <p:sldId id="358" r:id="rId19"/>
    <p:sldId id="359" r:id="rId20"/>
    <p:sldId id="378" r:id="rId21"/>
    <p:sldId id="360" r:id="rId22"/>
    <p:sldId id="379" r:id="rId23"/>
    <p:sldId id="406" r:id="rId24"/>
    <p:sldId id="404" r:id="rId25"/>
    <p:sldId id="405" r:id="rId26"/>
    <p:sldId id="361" r:id="rId27"/>
    <p:sldId id="380" r:id="rId28"/>
    <p:sldId id="410" r:id="rId29"/>
    <p:sldId id="409" r:id="rId30"/>
    <p:sldId id="408" r:id="rId31"/>
    <p:sldId id="407" r:id="rId32"/>
    <p:sldId id="362" r:id="rId33"/>
    <p:sldId id="411" r:id="rId34"/>
    <p:sldId id="381" r:id="rId35"/>
    <p:sldId id="363" r:id="rId36"/>
    <p:sldId id="364" r:id="rId37"/>
    <p:sldId id="365" r:id="rId38"/>
    <p:sldId id="366" r:id="rId39"/>
    <p:sldId id="367" r:id="rId40"/>
    <p:sldId id="368" r:id="rId41"/>
    <p:sldId id="369" r:id="rId42"/>
    <p:sldId id="370" r:id="rId43"/>
    <p:sldId id="371" r:id="rId44"/>
    <p:sldId id="372" r:id="rId45"/>
    <p:sldId id="412" r:id="rId46"/>
    <p:sldId id="373" r:id="rId47"/>
    <p:sldId id="382" r:id="rId48"/>
    <p:sldId id="383" r:id="rId49"/>
    <p:sldId id="384" r:id="rId50"/>
    <p:sldId id="375" r:id="rId51"/>
    <p:sldId id="386" r:id="rId52"/>
    <p:sldId id="385" r:id="rId53"/>
    <p:sldId id="388" r:id="rId54"/>
    <p:sldId id="390" r:id="rId55"/>
    <p:sldId id="389" r:id="rId56"/>
    <p:sldId id="377" r:id="rId57"/>
    <p:sldId id="392" r:id="rId58"/>
    <p:sldId id="391" r:id="rId59"/>
    <p:sldId id="393" r:id="rId60"/>
    <p:sldId id="396" r:id="rId61"/>
    <p:sldId id="397" r:id="rId62"/>
    <p:sldId id="395" r:id="rId63"/>
    <p:sldId id="398" r:id="rId64"/>
    <p:sldId id="399" r:id="rId65"/>
    <p:sldId id="400" r:id="rId66"/>
    <p:sldId id="401" r:id="rId67"/>
    <p:sldId id="402" r:id="rId68"/>
  </p:sldIdLst>
  <p:sldSz cx="9144000" cy="6858000" type="screen4x3"/>
  <p:notesSz cx="6858000" cy="9144000"/>
  <p:custDataLst>
    <p:tags r:id="rId7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CE5902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02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162CB2A-A78B-4389-A705-6C93861951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0636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MS PGothic" panose="020B0600070205080204" pitchFamily="34" charset="-128"/>
              </a:defRPr>
            </a:lvl9pPr>
          </a:lstStyle>
          <a:p>
            <a:fld id="{B2F6CC2D-29DE-48DB-B5DB-9C860C22A068}" type="slidenum">
              <a:rPr lang="en-US" altLang="en-US" sz="1200" smtClean="0">
                <a:latin typeface="Arial" panose="020B0604020202020204" pitchFamily="34" charset="0"/>
              </a:rPr>
              <a:pPr/>
              <a:t>1</a:t>
            </a:fld>
            <a:endParaRPr lang="en-US" altLang="en-US" sz="1200" smtClean="0">
              <a:latin typeface="Arial" panose="020B0604020202020204" pitchFamily="34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8975"/>
            <a:ext cx="4570412" cy="3427413"/>
          </a:xfrm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3212"/>
          </a:xfrm>
        </p:spPr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5269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6FECA-7BB4-4EFA-A21F-D72B8BC00F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5135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36B8F-563F-472F-8FCC-E6C8A74245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2800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7313"/>
            <a:ext cx="2038350" cy="6237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87313"/>
            <a:ext cx="5962650" cy="6237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70F82-690C-44B9-B790-2721DB79E8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786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CEC7C-CB5A-446A-92D5-583FDE0E11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1205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F494E-E8A8-455B-9BF1-9A733E42F5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7669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430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1430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24ABA-86F5-42F0-9359-3038E647BE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4302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7F129-DF8F-445D-A5DB-A57D3A7464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0672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9CA1E-80B2-474B-B09F-F4A02ECD1F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871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55287-6BBA-43D8-BDA1-563FC9335E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4323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C7C77-7E5D-47E6-B709-B54BD83952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066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560FD-375C-47C5-83C0-A5B1AE917C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7488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5950" y="87313"/>
            <a:ext cx="79121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Test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143000"/>
            <a:ext cx="8153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643688"/>
            <a:ext cx="3794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1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BEA0ED47-83A5-4E83-BD39-7644BD59DD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0" y="549275"/>
            <a:ext cx="91440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0" y="587375"/>
            <a:ext cx="9144000" cy="0"/>
          </a:xfrm>
          <a:prstGeom prst="line">
            <a:avLst/>
          </a:prstGeom>
          <a:noFill/>
          <a:ln w="12700">
            <a:solidFill>
              <a:srgbClr val="00006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BA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BA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BA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BA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BA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MS PGothic" panose="020B0600070205080204" pitchFamily="34" charset="-128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BA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BA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BA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BA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FF"/>
        </a:buClr>
        <a:buChar char="•"/>
        <a:defRPr sz="16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8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9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5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9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0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3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4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5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66FF"/>
              </a:buClr>
              <a:buChar char="•"/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208A981-8826-409D-B66F-9C4031204A64}" type="slidenum">
              <a:rPr lang="en-US" altLang="en-US" sz="800" smtClean="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en-US" sz="800" smtClean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73100" y="892175"/>
            <a:ext cx="8242300" cy="877888"/>
          </a:xfrm>
        </p:spPr>
        <p:txBody>
          <a:bodyPr lIns="92075" tIns="46038" rIns="92075" bIns="46038" anchor="b"/>
          <a:lstStyle/>
          <a:p>
            <a:pPr>
              <a:defRPr/>
            </a:pPr>
            <a:r>
              <a:rPr lang="en-US" alt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Topic 12: Register Allocation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0" y="2286000"/>
            <a:ext cx="9144000" cy="4287838"/>
          </a:xfrm>
        </p:spPr>
        <p:txBody>
          <a:bodyPr lIns="92075" tIns="46038" rIns="92075" bIns="46038"/>
          <a:lstStyle/>
          <a:p>
            <a:pPr>
              <a:spcBef>
                <a:spcPct val="0"/>
              </a:spcBef>
              <a:buClrTx/>
              <a:defRPr/>
            </a:pPr>
            <a:r>
              <a:rPr lang="en-US" sz="2800" dirty="0" smtClean="0">
                <a:ea typeface="+mn-ea"/>
                <a:cs typeface="+mn-cs"/>
              </a:rPr>
              <a:t>COS 320</a:t>
            </a:r>
          </a:p>
          <a:p>
            <a:pPr>
              <a:spcBef>
                <a:spcPct val="0"/>
              </a:spcBef>
              <a:buClrTx/>
              <a:defRPr/>
            </a:pPr>
            <a:endParaRPr lang="en-US" sz="2800" dirty="0" smtClean="0">
              <a:ea typeface="+mn-ea"/>
              <a:cs typeface="+mn-cs"/>
            </a:endParaRPr>
          </a:p>
          <a:p>
            <a:pPr>
              <a:spcBef>
                <a:spcPct val="0"/>
              </a:spcBef>
              <a:buClrTx/>
              <a:defRPr/>
            </a:pPr>
            <a:r>
              <a:rPr lang="en-US" sz="2800" dirty="0" smtClean="0">
                <a:ea typeface="+mn-ea"/>
                <a:cs typeface="+mn-cs"/>
              </a:rPr>
              <a:t>Compiling Techniques</a:t>
            </a:r>
          </a:p>
          <a:p>
            <a:pPr>
              <a:spcBef>
                <a:spcPct val="0"/>
              </a:spcBef>
              <a:buClrTx/>
              <a:defRPr/>
            </a:pPr>
            <a:endParaRPr lang="en-US" sz="2800" dirty="0" smtClean="0">
              <a:ea typeface="+mn-ea"/>
              <a:cs typeface="+mn-cs"/>
            </a:endParaRPr>
          </a:p>
          <a:p>
            <a:pPr>
              <a:spcBef>
                <a:spcPct val="0"/>
              </a:spcBef>
              <a:buClrTx/>
              <a:defRPr/>
            </a:pPr>
            <a:endParaRPr lang="en-US" sz="2800" dirty="0" smtClean="0">
              <a:ea typeface="+mn-ea"/>
              <a:cs typeface="+mn-cs"/>
            </a:endParaRPr>
          </a:p>
          <a:p>
            <a:pPr>
              <a:spcBef>
                <a:spcPct val="0"/>
              </a:spcBef>
              <a:buClrTx/>
              <a:defRPr/>
            </a:pPr>
            <a:r>
              <a:rPr lang="en-US" dirty="0" smtClean="0">
                <a:ea typeface="+mn-ea"/>
                <a:cs typeface="+mn-cs"/>
              </a:rPr>
              <a:t>Princeton University </a:t>
            </a:r>
            <a:br>
              <a:rPr lang="en-US" dirty="0" smtClean="0">
                <a:ea typeface="+mn-ea"/>
                <a:cs typeface="+mn-cs"/>
              </a:rPr>
            </a:br>
            <a:r>
              <a:rPr lang="en-US" dirty="0" smtClean="0">
                <a:ea typeface="+mn-ea"/>
                <a:cs typeface="+mn-cs"/>
              </a:rPr>
              <a:t>Spring 2016</a:t>
            </a:r>
          </a:p>
          <a:p>
            <a:pPr>
              <a:spcBef>
                <a:spcPct val="0"/>
              </a:spcBef>
              <a:buClrTx/>
              <a:defRPr/>
            </a:pPr>
            <a:endParaRPr lang="en-US" b="1" dirty="0" smtClean="0">
              <a:ea typeface="+mn-ea"/>
              <a:cs typeface="+mn-cs"/>
            </a:endParaRPr>
          </a:p>
          <a:p>
            <a:pPr>
              <a:spcBef>
                <a:spcPct val="0"/>
              </a:spcBef>
              <a:buClrTx/>
              <a:defRPr/>
            </a:pPr>
            <a:r>
              <a:rPr lang="en-US" dirty="0" smtClean="0">
                <a:ea typeface="+mn-ea"/>
                <a:cs typeface="+mn-cs"/>
              </a:rPr>
              <a:t>Lennart </a:t>
            </a:r>
            <a:r>
              <a:rPr lang="en-US" dirty="0" err="1" smtClean="0">
                <a:ea typeface="+mn-ea"/>
                <a:cs typeface="+mn-cs"/>
              </a:rPr>
              <a:t>Beringer</a:t>
            </a:r>
            <a:endParaRPr lang="en-US" dirty="0" smtClean="0">
              <a:ea typeface="+mn-ea"/>
              <a:cs typeface="+mn-cs"/>
            </a:endParaRPr>
          </a:p>
        </p:txBody>
      </p:sp>
    </p:spTree>
  </p:cSld>
  <p:clrMapOvr>
    <a:masterClrMapping/>
  </p:clrMapOvr>
  <p:transition advTm="1958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Optimistic coloring using Kempe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61121" y="746635"/>
            <a:ext cx="2798472" cy="848047"/>
            <a:chOff x="2012750" y="1015213"/>
            <a:chExt cx="2798472" cy="848047"/>
          </a:xfrm>
        </p:grpSpPr>
        <p:sp>
          <p:nvSpPr>
            <p:cNvPr id="10" name="Rectangle 9"/>
            <p:cNvSpPr/>
            <p:nvPr/>
          </p:nvSpPr>
          <p:spPr bwMode="auto">
            <a:xfrm>
              <a:off x="2012750" y="1015213"/>
              <a:ext cx="2798472" cy="848047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2055875" y="1132534"/>
              <a:ext cx="102463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Build</a:t>
              </a:r>
              <a:endParaRPr lang="en-US" sz="3600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080514" y="1097995"/>
              <a:ext cx="17307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/>
                <a:t>c</a:t>
              </a:r>
              <a:r>
                <a:rPr lang="en-US" sz="1800" dirty="0" smtClean="0"/>
                <a:t>onstruct interference graph</a:t>
              </a:r>
              <a:endParaRPr lang="en-US" sz="18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355912" y="755528"/>
            <a:ext cx="4476078" cy="1509517"/>
            <a:chOff x="1977498" y="2345849"/>
            <a:chExt cx="4476078" cy="1509517"/>
          </a:xfrm>
        </p:grpSpPr>
        <p:sp>
          <p:nvSpPr>
            <p:cNvPr id="3" name="Rectangle 2"/>
            <p:cNvSpPr/>
            <p:nvPr/>
          </p:nvSpPr>
          <p:spPr bwMode="auto">
            <a:xfrm>
              <a:off x="1977498" y="2357493"/>
              <a:ext cx="4476078" cy="1497873"/>
            </a:xfrm>
            <a:prstGeom prst="rect">
              <a:avLst/>
            </a:prstGeom>
            <a:solidFill>
              <a:srgbClr val="92D050"/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2053653" y="2345849"/>
              <a:ext cx="4380694" cy="1464686"/>
              <a:chOff x="2053653" y="2345849"/>
              <a:chExt cx="4380694" cy="1464686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3454840" y="2345849"/>
                <a:ext cx="150874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Simplify</a:t>
                </a:r>
                <a:endParaRPr lang="en-US" sz="3600" dirty="0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2053653" y="2887205"/>
                <a:ext cx="4380694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/>
                  <a:t>r</a:t>
                </a:r>
                <a:r>
                  <a:rPr lang="en-US" sz="1800" dirty="0" smtClean="0"/>
                  <a:t>epeatedly remove nodes of degree &lt; K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 smtClean="0"/>
                  <a:t>push removed nodes on stack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 smtClean="0"/>
                  <a:t>each removal reduces degree of other nodes!</a:t>
                </a:r>
              </a:p>
            </p:txBody>
          </p:sp>
        </p:grpSp>
      </p:grpSp>
      <p:cxnSp>
        <p:nvCxnSpPr>
          <p:cNvPr id="14" name="Straight Arrow Connector 13"/>
          <p:cNvCxnSpPr/>
          <p:nvPr/>
        </p:nvCxnSpPr>
        <p:spPr bwMode="auto">
          <a:xfrm>
            <a:off x="3026672" y="1062376"/>
            <a:ext cx="1354776" cy="13393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5" name="Group 24"/>
          <p:cNvGrpSpPr/>
          <p:nvPr/>
        </p:nvGrpSpPr>
        <p:grpSpPr>
          <a:xfrm>
            <a:off x="4151331" y="2864128"/>
            <a:ext cx="4871133" cy="1000164"/>
            <a:chOff x="2067103" y="4383606"/>
            <a:chExt cx="4871133" cy="1000164"/>
          </a:xfrm>
        </p:grpSpPr>
        <p:sp>
          <p:nvSpPr>
            <p:cNvPr id="31" name="Rectangle 30"/>
            <p:cNvSpPr/>
            <p:nvPr/>
          </p:nvSpPr>
          <p:spPr bwMode="auto">
            <a:xfrm>
              <a:off x="2067103" y="4383606"/>
              <a:ext cx="4871133" cy="1000164"/>
            </a:xfrm>
            <a:prstGeom prst="rect">
              <a:avLst/>
            </a:prstGeom>
            <a:solidFill>
              <a:srgbClr val="FFC000"/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2067103" y="4423961"/>
              <a:ext cx="4871133" cy="928905"/>
              <a:chOff x="2067103" y="4423961"/>
              <a:chExt cx="4871133" cy="928905"/>
            </a:xfrm>
          </p:grpSpPr>
          <p:sp>
            <p:nvSpPr>
              <p:cNvPr id="44" name="TextBox 43"/>
              <p:cNvSpPr txBox="1"/>
              <p:nvPr/>
            </p:nvSpPr>
            <p:spPr>
              <a:xfrm rot="16200000">
                <a:off x="1941267" y="4580699"/>
                <a:ext cx="898003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Spill</a:t>
                </a:r>
                <a:endParaRPr lang="en-US" sz="3600" dirty="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2696627" y="4423961"/>
                <a:ext cx="4241609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/>
                  <a:t>s</a:t>
                </a:r>
                <a:r>
                  <a:rPr lang="en-US" sz="1800" dirty="0" smtClean="0"/>
                  <a:t>implify fails if all nodes have degree &gt;= K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 smtClean="0"/>
                  <a:t>select a node n for (potential) spilling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/>
                  <a:t>r</a:t>
                </a:r>
                <a:r>
                  <a:rPr lang="en-US" sz="1800" dirty="0" smtClean="0"/>
                  <a:t>emove n from G, and push n into onto stack</a:t>
                </a:r>
              </a:p>
            </p:txBody>
          </p:sp>
        </p:grpSp>
      </p:grpSp>
      <p:grpSp>
        <p:nvGrpSpPr>
          <p:cNvPr id="55" name="Group 54"/>
          <p:cNvGrpSpPr/>
          <p:nvPr/>
        </p:nvGrpSpPr>
        <p:grpSpPr>
          <a:xfrm>
            <a:off x="2549180" y="4457460"/>
            <a:ext cx="6473284" cy="2151416"/>
            <a:chOff x="2315178" y="5195170"/>
            <a:chExt cx="6473284" cy="2151416"/>
          </a:xfrm>
        </p:grpSpPr>
        <p:sp>
          <p:nvSpPr>
            <p:cNvPr id="56" name="Rectangle 55"/>
            <p:cNvSpPr/>
            <p:nvPr/>
          </p:nvSpPr>
          <p:spPr bwMode="auto">
            <a:xfrm>
              <a:off x="2315178" y="5195170"/>
              <a:ext cx="6473284" cy="2151416"/>
            </a:xfrm>
            <a:prstGeom prst="rect">
              <a:avLst/>
            </a:prstGeom>
            <a:solidFill>
              <a:srgbClr val="FF3399"/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2315178" y="5304110"/>
              <a:ext cx="6473284" cy="2031325"/>
              <a:chOff x="2315178" y="5304110"/>
              <a:chExt cx="6473284" cy="2031325"/>
            </a:xfrm>
          </p:grpSpPr>
          <p:sp>
            <p:nvSpPr>
              <p:cNvPr id="47" name="TextBox 46"/>
              <p:cNvSpPr txBox="1"/>
              <p:nvPr/>
            </p:nvSpPr>
            <p:spPr>
              <a:xfrm rot="16200000">
                <a:off x="2020226" y="5837987"/>
                <a:ext cx="123623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Select</a:t>
                </a:r>
                <a:endParaRPr lang="en-US" sz="3600" dirty="0"/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2966398" y="5304110"/>
                <a:ext cx="5822064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/>
                  <a:t>s</a:t>
                </a:r>
                <a:r>
                  <a:rPr lang="en-US" sz="1800" dirty="0" smtClean="0"/>
                  <a:t>tarting from empty graph, successively pop nodes, select color, and add node back into graph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/>
                  <a:t>w</a:t>
                </a:r>
                <a:r>
                  <a:rPr lang="en-US" sz="1800" dirty="0" smtClean="0"/>
                  <a:t>hen a potential spill node is popped: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sz="1800" dirty="0" smtClean="0"/>
                  <a:t>all K neighbors have different color </a:t>
                </a:r>
                <a:r>
                  <a:rPr lang="en-US" sz="1800" dirty="0" smtClean="0">
                    <a:sym typeface="Wingdings" panose="05000000000000000000" pitchFamily="2" charset="2"/>
                  </a:rPr>
                  <a:t> actual spill; don’t assign color but continue selecting</a:t>
                </a:r>
                <a:r>
                  <a:rPr lang="en-US" sz="1800" dirty="0" smtClean="0"/>
                  <a:t> to identify other spills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sz="1800" dirty="0"/>
                  <a:t>t</a:t>
                </a:r>
                <a:r>
                  <a:rPr lang="en-US" sz="1800" dirty="0" smtClean="0"/>
                  <a:t>he K neighbors use &lt; K colors </a:t>
                </a:r>
                <a:r>
                  <a:rPr lang="en-US" sz="1800" dirty="0" smtClean="0">
                    <a:sym typeface="Wingdings" panose="05000000000000000000" pitchFamily="2" charset="2"/>
                  </a:rPr>
                  <a:t> use the free color - spill did not need to be realized (“optimistic coloring”)</a:t>
                </a:r>
                <a:endParaRPr lang="en-US" sz="1800" dirty="0" smtClean="0"/>
              </a:p>
            </p:txBody>
          </p:sp>
        </p:grpSp>
      </p:grpSp>
      <p:grpSp>
        <p:nvGrpSpPr>
          <p:cNvPr id="77" name="Group 76"/>
          <p:cNvGrpSpPr/>
          <p:nvPr/>
        </p:nvGrpSpPr>
        <p:grpSpPr>
          <a:xfrm rot="10800000">
            <a:off x="4102546" y="1308728"/>
            <a:ext cx="281396" cy="597344"/>
            <a:chOff x="7915041" y="978196"/>
            <a:chExt cx="281396" cy="597344"/>
          </a:xfrm>
        </p:grpSpPr>
        <p:cxnSp>
          <p:nvCxnSpPr>
            <p:cNvPr id="78" name="Elbow Connector 77"/>
            <p:cNvCxnSpPr/>
            <p:nvPr/>
          </p:nvCxnSpPr>
          <p:spPr bwMode="auto">
            <a:xfrm rot="16200000" flipV="1">
              <a:off x="7757067" y="1136170"/>
              <a:ext cx="597344" cy="281396"/>
            </a:xfrm>
            <a:prstGeom prst="bentConnector3">
              <a:avLst>
                <a:gd name="adj1" fmla="val 100190"/>
              </a:avLst>
            </a:prstGeom>
            <a:solidFill>
              <a:schemeClr val="accent1">
                <a:alpha val="50000"/>
              </a:schemeClr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9" name="Straight Connector 78"/>
            <p:cNvCxnSpPr/>
            <p:nvPr/>
          </p:nvCxnSpPr>
          <p:spPr bwMode="auto">
            <a:xfrm>
              <a:off x="7967837" y="1571365"/>
              <a:ext cx="228600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80" name="Straight Arrow Connector 79"/>
          <p:cNvCxnSpPr>
            <a:stCxn id="31" idx="2"/>
          </p:cNvCxnSpPr>
          <p:nvPr/>
        </p:nvCxnSpPr>
        <p:spPr bwMode="auto">
          <a:xfrm>
            <a:off x="6586898" y="3864292"/>
            <a:ext cx="7053" cy="593168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94" name="Group 93"/>
          <p:cNvGrpSpPr/>
          <p:nvPr/>
        </p:nvGrpSpPr>
        <p:grpSpPr>
          <a:xfrm>
            <a:off x="155124" y="1971370"/>
            <a:ext cx="3040388" cy="2154623"/>
            <a:chOff x="2012750" y="1012007"/>
            <a:chExt cx="3040388" cy="2154623"/>
          </a:xfrm>
        </p:grpSpPr>
        <p:sp>
          <p:nvSpPr>
            <p:cNvPr id="95" name="Rectangle 94"/>
            <p:cNvSpPr/>
            <p:nvPr/>
          </p:nvSpPr>
          <p:spPr bwMode="auto">
            <a:xfrm>
              <a:off x="2012750" y="1015214"/>
              <a:ext cx="3040388" cy="2151416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2579062" y="1012007"/>
              <a:ext cx="182774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Start over</a:t>
              </a:r>
              <a:endParaRPr lang="en-US" sz="3600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2100088" y="1607025"/>
              <a:ext cx="295305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/>
                <a:t>When all required spills have been identified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800" dirty="0"/>
                <a:t>r</a:t>
              </a:r>
              <a:r>
                <a:rPr lang="en-US" sz="1800" dirty="0" smtClean="0"/>
                <a:t>ewrite program: realize spills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800" dirty="0" err="1"/>
                <a:t>r</a:t>
              </a:r>
              <a:r>
                <a:rPr lang="en-US" sz="1800" dirty="0" err="1" smtClean="0"/>
                <a:t>ecompute</a:t>
              </a:r>
              <a:r>
                <a:rPr lang="en-US" sz="1800" dirty="0" smtClean="0"/>
                <a:t> liveness – live ranges of spills typically short</a:t>
              </a:r>
              <a:endParaRPr lang="en-US" sz="1800" dirty="0"/>
            </a:p>
          </p:txBody>
        </p:sp>
      </p:grpSp>
      <p:cxnSp>
        <p:nvCxnSpPr>
          <p:cNvPr id="106" name="Straight Arrow Connector 105"/>
          <p:cNvCxnSpPr>
            <a:stCxn id="3" idx="2"/>
            <a:endCxn id="31" idx="0"/>
          </p:cNvCxnSpPr>
          <p:nvPr/>
        </p:nvCxnSpPr>
        <p:spPr bwMode="auto">
          <a:xfrm flipH="1">
            <a:off x="6586898" y="2265045"/>
            <a:ext cx="7053" cy="599083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Straight Arrow Connector 109"/>
          <p:cNvCxnSpPr>
            <a:endCxn id="10" idx="2"/>
          </p:cNvCxnSpPr>
          <p:nvPr/>
        </p:nvCxnSpPr>
        <p:spPr bwMode="auto">
          <a:xfrm flipV="1">
            <a:off x="1660357" y="1594682"/>
            <a:ext cx="0" cy="379894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2549" name="Elbow Connector 192548"/>
          <p:cNvCxnSpPr>
            <a:stCxn id="56" idx="1"/>
            <a:endCxn id="95" idx="2"/>
          </p:cNvCxnSpPr>
          <p:nvPr/>
        </p:nvCxnSpPr>
        <p:spPr bwMode="auto">
          <a:xfrm rot="10800000">
            <a:off x="1675318" y="4125994"/>
            <a:ext cx="873862" cy="1407175"/>
          </a:xfrm>
          <a:prstGeom prst="bentConnector2">
            <a:avLst/>
          </a:prstGeom>
          <a:solidFill>
            <a:schemeClr val="accent1">
              <a:alpha val="50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Straight Arrow Connector 33"/>
          <p:cNvCxnSpPr/>
          <p:nvPr/>
        </p:nvCxnSpPr>
        <p:spPr bwMode="auto">
          <a:xfrm flipH="1" flipV="1">
            <a:off x="5410200" y="2265045"/>
            <a:ext cx="16298" cy="599083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55593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Basic coloring: example (K = 4)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8287" y="746236"/>
            <a:ext cx="1943161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// </a:t>
            </a:r>
            <a:r>
              <a:rPr lang="en-US" dirty="0" err="1" smtClean="0"/>
              <a:t>liveIn</a:t>
            </a:r>
            <a:r>
              <a:rPr lang="en-US" dirty="0" smtClean="0"/>
              <a:t>: k, j</a:t>
            </a:r>
            <a:br>
              <a:rPr lang="en-US" dirty="0" smtClean="0"/>
            </a:br>
            <a:r>
              <a:rPr lang="en-US" dirty="0" smtClean="0"/>
              <a:t>g := M [ j+12 ]</a:t>
            </a:r>
          </a:p>
          <a:p>
            <a:r>
              <a:rPr lang="en-US" dirty="0"/>
              <a:t>h</a:t>
            </a:r>
            <a:r>
              <a:rPr lang="en-US" dirty="0" smtClean="0"/>
              <a:t> := k – 1</a:t>
            </a:r>
          </a:p>
          <a:p>
            <a:r>
              <a:rPr lang="en-US" dirty="0"/>
              <a:t>f</a:t>
            </a:r>
            <a:r>
              <a:rPr lang="en-US" dirty="0" smtClean="0"/>
              <a:t> = g * h</a:t>
            </a:r>
          </a:p>
          <a:p>
            <a:r>
              <a:rPr lang="en-US" dirty="0"/>
              <a:t>e</a:t>
            </a:r>
            <a:r>
              <a:rPr lang="en-US" dirty="0" smtClean="0"/>
              <a:t> := M [ j + 8 ]</a:t>
            </a:r>
          </a:p>
          <a:p>
            <a:r>
              <a:rPr lang="en-US" dirty="0"/>
              <a:t>m</a:t>
            </a:r>
            <a:r>
              <a:rPr lang="en-US" dirty="0" smtClean="0"/>
              <a:t> := M [ j + 16 ]</a:t>
            </a:r>
          </a:p>
          <a:p>
            <a:r>
              <a:rPr lang="en-US" dirty="0"/>
              <a:t>b</a:t>
            </a:r>
            <a:r>
              <a:rPr lang="en-US" dirty="0" smtClean="0"/>
              <a:t> := M [ f ]</a:t>
            </a:r>
          </a:p>
          <a:p>
            <a:r>
              <a:rPr lang="en-US" dirty="0"/>
              <a:t>c</a:t>
            </a:r>
            <a:r>
              <a:rPr lang="en-US" dirty="0" smtClean="0"/>
              <a:t> := e + 8</a:t>
            </a:r>
          </a:p>
          <a:p>
            <a:r>
              <a:rPr lang="en-US" dirty="0"/>
              <a:t>d</a:t>
            </a:r>
            <a:r>
              <a:rPr lang="en-US" dirty="0" smtClean="0"/>
              <a:t> := c</a:t>
            </a:r>
          </a:p>
          <a:p>
            <a:r>
              <a:rPr lang="en-US" dirty="0"/>
              <a:t>k</a:t>
            </a:r>
            <a:r>
              <a:rPr lang="en-US" dirty="0" smtClean="0"/>
              <a:t> := m + 4</a:t>
            </a:r>
          </a:p>
          <a:p>
            <a:r>
              <a:rPr lang="en-US" dirty="0"/>
              <a:t>j</a:t>
            </a:r>
            <a:r>
              <a:rPr lang="en-US" dirty="0" smtClean="0"/>
              <a:t> := b</a:t>
            </a:r>
          </a:p>
          <a:p>
            <a:r>
              <a:rPr lang="en-US" dirty="0" smtClean="0"/>
              <a:t>// </a:t>
            </a:r>
            <a:r>
              <a:rPr lang="en-US" dirty="0" err="1" smtClean="0"/>
              <a:t>liveOut</a:t>
            </a:r>
            <a:r>
              <a:rPr lang="en-US" dirty="0" smtClean="0"/>
              <a:t> d k j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2383880" y="746236"/>
            <a:ext cx="5457424" cy="4610297"/>
            <a:chOff x="2875381" y="886316"/>
            <a:chExt cx="5457424" cy="4610297"/>
          </a:xfrm>
        </p:grpSpPr>
        <p:sp>
          <p:nvSpPr>
            <p:cNvPr id="3" name="Oval 2"/>
            <p:cNvSpPr/>
            <p:nvPr/>
          </p:nvSpPr>
          <p:spPr bwMode="auto">
            <a:xfrm>
              <a:off x="5168101" y="27218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k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2875381" y="2506351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j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6092909" y="2488068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b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157643" y="4887013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d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50138" y="387653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h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4210239" y="30266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g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5094997" y="165425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e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4354076" y="886316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rPr>
                <a:t>f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6672145" y="3212406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c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7723205" y="2492893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m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6" name="Straight Connector 5"/>
            <p:cNvCxnSpPr>
              <a:stCxn id="7" idx="1"/>
              <a:endCxn id="13" idx="3"/>
            </p:cNvCxnSpPr>
            <p:nvPr/>
          </p:nvCxnSpPr>
          <p:spPr bwMode="auto">
            <a:xfrm flipV="1">
              <a:off x="2964655" y="1406642"/>
              <a:ext cx="1478695" cy="11889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18"/>
            <p:cNvCxnSpPr>
              <a:stCxn id="7" idx="0"/>
              <a:endCxn id="12" idx="2"/>
            </p:cNvCxnSpPr>
            <p:nvPr/>
          </p:nvCxnSpPr>
          <p:spPr bwMode="auto">
            <a:xfrm flipV="1">
              <a:off x="3180181" y="1959054"/>
              <a:ext cx="1914816" cy="54729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19"/>
            <p:cNvCxnSpPr>
              <a:stCxn id="12" idx="1"/>
              <a:endCxn id="13" idx="5"/>
            </p:cNvCxnSpPr>
            <p:nvPr/>
          </p:nvCxnSpPr>
          <p:spPr bwMode="auto">
            <a:xfrm flipH="1" flipV="1">
              <a:off x="4874402" y="1406642"/>
              <a:ext cx="309869" cy="3368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>
              <a:stCxn id="15" idx="0"/>
              <a:endCxn id="13" idx="6"/>
            </p:cNvCxnSpPr>
            <p:nvPr/>
          </p:nvCxnSpPr>
          <p:spPr bwMode="auto">
            <a:xfrm flipH="1" flipV="1">
              <a:off x="4963676" y="1191116"/>
              <a:ext cx="3064329" cy="130177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>
              <a:stCxn id="15" idx="1"/>
              <a:endCxn id="12" idx="6"/>
            </p:cNvCxnSpPr>
            <p:nvPr/>
          </p:nvCxnSpPr>
          <p:spPr bwMode="auto">
            <a:xfrm flipH="1" flipV="1">
              <a:off x="5704597" y="1959054"/>
              <a:ext cx="2107882" cy="62311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Straight Connector 22"/>
            <p:cNvCxnSpPr>
              <a:stCxn id="3" idx="2"/>
              <a:endCxn id="7" idx="6"/>
            </p:cNvCxnSpPr>
            <p:nvPr/>
          </p:nvCxnSpPr>
          <p:spPr bwMode="auto">
            <a:xfrm flipH="1" flipV="1">
              <a:off x="3484981" y="2811151"/>
              <a:ext cx="1683120" cy="21552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Straight Connector 23"/>
            <p:cNvCxnSpPr>
              <a:stCxn id="8" idx="2"/>
              <a:endCxn id="3" idx="7"/>
            </p:cNvCxnSpPr>
            <p:nvPr/>
          </p:nvCxnSpPr>
          <p:spPr bwMode="auto">
            <a:xfrm flipH="1">
              <a:off x="5688427" y="2792868"/>
              <a:ext cx="404482" cy="182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Straight Connector 24"/>
            <p:cNvCxnSpPr>
              <a:stCxn id="8" idx="6"/>
              <a:endCxn id="15" idx="2"/>
            </p:cNvCxnSpPr>
            <p:nvPr/>
          </p:nvCxnSpPr>
          <p:spPr bwMode="auto">
            <a:xfrm>
              <a:off x="6702509" y="2792868"/>
              <a:ext cx="1020696" cy="482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>
              <a:stCxn id="9" idx="2"/>
              <a:endCxn id="7" idx="3"/>
            </p:cNvCxnSpPr>
            <p:nvPr/>
          </p:nvCxnSpPr>
          <p:spPr bwMode="auto">
            <a:xfrm flipH="1" flipV="1">
              <a:off x="2964655" y="3026677"/>
              <a:ext cx="2192988" cy="216513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Straight Connector 26"/>
            <p:cNvCxnSpPr>
              <a:stCxn id="9" idx="1"/>
              <a:endCxn id="3" idx="4"/>
            </p:cNvCxnSpPr>
            <p:nvPr/>
          </p:nvCxnSpPr>
          <p:spPr bwMode="auto">
            <a:xfrm flipV="1">
              <a:off x="5246917" y="3331477"/>
              <a:ext cx="225984" cy="164481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Straight Connector 27"/>
            <p:cNvCxnSpPr>
              <a:stCxn id="9" idx="0"/>
              <a:endCxn id="8" idx="4"/>
            </p:cNvCxnSpPr>
            <p:nvPr/>
          </p:nvCxnSpPr>
          <p:spPr bwMode="auto">
            <a:xfrm flipV="1">
              <a:off x="5462443" y="3097668"/>
              <a:ext cx="935266" cy="178934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Connector 49"/>
            <p:cNvCxnSpPr>
              <a:stCxn id="11" idx="5"/>
              <a:endCxn id="10" idx="0"/>
            </p:cNvCxnSpPr>
            <p:nvPr/>
          </p:nvCxnSpPr>
          <p:spPr bwMode="auto">
            <a:xfrm>
              <a:off x="4730565" y="3547003"/>
              <a:ext cx="124373" cy="32953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" name="Straight Connector 50"/>
            <p:cNvCxnSpPr>
              <a:stCxn id="14" idx="7"/>
              <a:endCxn id="15" idx="3"/>
            </p:cNvCxnSpPr>
            <p:nvPr/>
          </p:nvCxnSpPr>
          <p:spPr bwMode="auto">
            <a:xfrm flipV="1">
              <a:off x="7192471" y="3013219"/>
              <a:ext cx="620008" cy="28846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Straight Connector 51"/>
            <p:cNvCxnSpPr>
              <a:stCxn id="15" idx="4"/>
              <a:endCxn id="9" idx="6"/>
            </p:cNvCxnSpPr>
            <p:nvPr/>
          </p:nvCxnSpPr>
          <p:spPr bwMode="auto">
            <a:xfrm flipH="1">
              <a:off x="5767243" y="3102493"/>
              <a:ext cx="2260762" cy="208932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Straight Connector 52"/>
            <p:cNvCxnSpPr>
              <a:stCxn id="11" idx="6"/>
              <a:endCxn id="3" idx="3"/>
            </p:cNvCxnSpPr>
            <p:nvPr/>
          </p:nvCxnSpPr>
          <p:spPr bwMode="auto">
            <a:xfrm flipV="1">
              <a:off x="4819839" y="3242203"/>
              <a:ext cx="437536" cy="8927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Straight Connector 53"/>
            <p:cNvCxnSpPr>
              <a:stCxn id="7" idx="5"/>
              <a:endCxn id="11" idx="2"/>
            </p:cNvCxnSpPr>
            <p:nvPr/>
          </p:nvCxnSpPr>
          <p:spPr bwMode="auto">
            <a:xfrm>
              <a:off x="3395707" y="3026677"/>
              <a:ext cx="814532" cy="30480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1" name="Straight Connector 70"/>
            <p:cNvCxnSpPr>
              <a:stCxn id="10" idx="1"/>
              <a:endCxn id="7" idx="4"/>
            </p:cNvCxnSpPr>
            <p:nvPr/>
          </p:nvCxnSpPr>
          <p:spPr bwMode="auto">
            <a:xfrm flipH="1" flipV="1">
              <a:off x="3180181" y="3115951"/>
              <a:ext cx="1459231" cy="84985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4" name="Straight Connector 73"/>
            <p:cNvCxnSpPr>
              <a:stCxn id="14" idx="1"/>
              <a:endCxn id="8" idx="5"/>
            </p:cNvCxnSpPr>
            <p:nvPr/>
          </p:nvCxnSpPr>
          <p:spPr bwMode="auto">
            <a:xfrm flipH="1" flipV="1">
              <a:off x="6613235" y="3008394"/>
              <a:ext cx="148184" cy="2932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7" name="Straight Connector 76"/>
            <p:cNvCxnSpPr>
              <a:stCxn id="8" idx="0"/>
              <a:endCxn id="12" idx="5"/>
            </p:cNvCxnSpPr>
            <p:nvPr/>
          </p:nvCxnSpPr>
          <p:spPr bwMode="auto">
            <a:xfrm flipH="1" flipV="1">
              <a:off x="5615323" y="2174580"/>
              <a:ext cx="782386" cy="313488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2589" name="Straight Connector 192588"/>
            <p:cNvCxnSpPr>
              <a:stCxn id="9" idx="7"/>
              <a:endCxn id="14" idx="3"/>
            </p:cNvCxnSpPr>
            <p:nvPr/>
          </p:nvCxnSpPr>
          <p:spPr bwMode="auto">
            <a:xfrm flipV="1">
              <a:off x="5677969" y="3732732"/>
              <a:ext cx="1083450" cy="124355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6" name="Straight Connector 205"/>
            <p:cNvCxnSpPr>
              <a:stCxn id="8" idx="1"/>
              <a:endCxn id="7" idx="7"/>
            </p:cNvCxnSpPr>
            <p:nvPr/>
          </p:nvCxnSpPr>
          <p:spPr bwMode="auto">
            <a:xfrm flipH="1">
              <a:off x="3395707" y="2577342"/>
              <a:ext cx="2786476" cy="182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8" name="Group 17"/>
          <p:cNvGrpSpPr/>
          <p:nvPr/>
        </p:nvGrpSpPr>
        <p:grpSpPr>
          <a:xfrm>
            <a:off x="5704597" y="646637"/>
            <a:ext cx="3388813" cy="461665"/>
            <a:chOff x="152401" y="6322367"/>
            <a:chExt cx="3388813" cy="461665"/>
          </a:xfrm>
        </p:grpSpPr>
        <p:cxnSp>
          <p:nvCxnSpPr>
            <p:cNvPr id="229" name="Straight Connector 228"/>
            <p:cNvCxnSpPr/>
            <p:nvPr/>
          </p:nvCxnSpPr>
          <p:spPr bwMode="auto">
            <a:xfrm flipH="1">
              <a:off x="152401" y="6553200"/>
              <a:ext cx="838199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2614" name="TextBox 192613"/>
            <p:cNvSpPr txBox="1"/>
            <p:nvPr/>
          </p:nvSpPr>
          <p:spPr>
            <a:xfrm>
              <a:off x="1037002" y="6322367"/>
              <a:ext cx="25042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</a:t>
              </a:r>
              <a:r>
                <a:rPr lang="en-US" dirty="0" smtClean="0"/>
                <a:t>ove (relevant later)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01865" y="1047892"/>
            <a:ext cx="2409031" cy="461665"/>
            <a:chOff x="152400" y="5791334"/>
            <a:chExt cx="2409031" cy="461665"/>
          </a:xfrm>
        </p:grpSpPr>
        <p:cxnSp>
          <p:nvCxnSpPr>
            <p:cNvPr id="233" name="Straight Connector 232"/>
            <p:cNvCxnSpPr/>
            <p:nvPr/>
          </p:nvCxnSpPr>
          <p:spPr bwMode="auto">
            <a:xfrm>
              <a:off x="152400" y="6072157"/>
              <a:ext cx="884602" cy="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6" name="TextBox 235"/>
            <p:cNvSpPr txBox="1"/>
            <p:nvPr/>
          </p:nvSpPr>
          <p:spPr>
            <a:xfrm>
              <a:off x="1039861" y="5791334"/>
              <a:ext cx="1521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interference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6748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Basic coloring: example (K = 4)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8287" y="746236"/>
            <a:ext cx="1943161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// </a:t>
            </a:r>
            <a:r>
              <a:rPr lang="en-US" dirty="0" err="1" smtClean="0"/>
              <a:t>liveIn</a:t>
            </a:r>
            <a:r>
              <a:rPr lang="en-US" dirty="0" smtClean="0"/>
              <a:t>: k, j</a:t>
            </a:r>
            <a:br>
              <a:rPr lang="en-US" dirty="0" smtClean="0"/>
            </a:br>
            <a:r>
              <a:rPr lang="en-US" dirty="0" smtClean="0"/>
              <a:t>g := M [ j+12 ]</a:t>
            </a:r>
          </a:p>
          <a:p>
            <a:r>
              <a:rPr lang="en-US" dirty="0"/>
              <a:t>h</a:t>
            </a:r>
            <a:r>
              <a:rPr lang="en-US" dirty="0" smtClean="0"/>
              <a:t> := k – 1</a:t>
            </a:r>
          </a:p>
          <a:p>
            <a:r>
              <a:rPr lang="en-US" dirty="0"/>
              <a:t>f</a:t>
            </a:r>
            <a:r>
              <a:rPr lang="en-US" dirty="0" smtClean="0"/>
              <a:t> = g * h</a:t>
            </a:r>
          </a:p>
          <a:p>
            <a:r>
              <a:rPr lang="en-US" dirty="0"/>
              <a:t>e</a:t>
            </a:r>
            <a:r>
              <a:rPr lang="en-US" dirty="0" smtClean="0"/>
              <a:t> := M [ j + 8 ]</a:t>
            </a:r>
          </a:p>
          <a:p>
            <a:r>
              <a:rPr lang="en-US" dirty="0"/>
              <a:t>m</a:t>
            </a:r>
            <a:r>
              <a:rPr lang="en-US" dirty="0" smtClean="0"/>
              <a:t> := M [ j + 16 ]</a:t>
            </a:r>
          </a:p>
          <a:p>
            <a:r>
              <a:rPr lang="en-US" dirty="0"/>
              <a:t>b</a:t>
            </a:r>
            <a:r>
              <a:rPr lang="en-US" dirty="0" smtClean="0"/>
              <a:t> := M [ f ]</a:t>
            </a:r>
          </a:p>
          <a:p>
            <a:r>
              <a:rPr lang="en-US" dirty="0"/>
              <a:t>c</a:t>
            </a:r>
            <a:r>
              <a:rPr lang="en-US" dirty="0" smtClean="0"/>
              <a:t> := e + 8</a:t>
            </a:r>
          </a:p>
          <a:p>
            <a:r>
              <a:rPr lang="en-US" dirty="0"/>
              <a:t>d</a:t>
            </a:r>
            <a:r>
              <a:rPr lang="en-US" dirty="0" smtClean="0"/>
              <a:t> := c</a:t>
            </a:r>
          </a:p>
          <a:p>
            <a:r>
              <a:rPr lang="en-US" dirty="0"/>
              <a:t>k</a:t>
            </a:r>
            <a:r>
              <a:rPr lang="en-US" dirty="0" smtClean="0"/>
              <a:t> := m + 4</a:t>
            </a:r>
          </a:p>
          <a:p>
            <a:r>
              <a:rPr lang="en-US" dirty="0"/>
              <a:t>j</a:t>
            </a:r>
            <a:r>
              <a:rPr lang="en-US" dirty="0" smtClean="0"/>
              <a:t> := b</a:t>
            </a:r>
          </a:p>
          <a:p>
            <a:r>
              <a:rPr lang="en-US" dirty="0" smtClean="0"/>
              <a:t>// </a:t>
            </a:r>
            <a:r>
              <a:rPr lang="en-US" dirty="0" err="1" smtClean="0"/>
              <a:t>liveOut</a:t>
            </a:r>
            <a:r>
              <a:rPr lang="en-US" dirty="0" smtClean="0"/>
              <a:t> d k j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2383880" y="746236"/>
            <a:ext cx="5457424" cy="4610297"/>
            <a:chOff x="2875381" y="886316"/>
            <a:chExt cx="5457424" cy="4610297"/>
          </a:xfrm>
        </p:grpSpPr>
        <p:sp>
          <p:nvSpPr>
            <p:cNvPr id="3" name="Oval 2"/>
            <p:cNvSpPr/>
            <p:nvPr/>
          </p:nvSpPr>
          <p:spPr bwMode="auto">
            <a:xfrm>
              <a:off x="5168101" y="27218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k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2875381" y="2506351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j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6092909" y="2488068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b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157643" y="4887013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d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50138" y="387653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h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4210239" y="30266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g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5094997" y="165425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e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4354076" y="886316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rPr>
                <a:t>f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6672145" y="3212406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c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7723205" y="2492893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m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6" name="Straight Connector 5"/>
            <p:cNvCxnSpPr>
              <a:stCxn id="7" idx="1"/>
              <a:endCxn id="13" idx="3"/>
            </p:cNvCxnSpPr>
            <p:nvPr/>
          </p:nvCxnSpPr>
          <p:spPr bwMode="auto">
            <a:xfrm flipV="1">
              <a:off x="2964655" y="1406642"/>
              <a:ext cx="1478695" cy="11889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18"/>
            <p:cNvCxnSpPr>
              <a:stCxn id="7" idx="0"/>
              <a:endCxn id="12" idx="2"/>
            </p:cNvCxnSpPr>
            <p:nvPr/>
          </p:nvCxnSpPr>
          <p:spPr bwMode="auto">
            <a:xfrm flipV="1">
              <a:off x="3180181" y="1959054"/>
              <a:ext cx="1914816" cy="54729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19"/>
            <p:cNvCxnSpPr>
              <a:stCxn id="12" idx="1"/>
              <a:endCxn id="13" idx="5"/>
            </p:cNvCxnSpPr>
            <p:nvPr/>
          </p:nvCxnSpPr>
          <p:spPr bwMode="auto">
            <a:xfrm flipH="1" flipV="1">
              <a:off x="4874402" y="1406642"/>
              <a:ext cx="309869" cy="3368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>
              <a:stCxn id="15" idx="0"/>
              <a:endCxn id="13" idx="6"/>
            </p:cNvCxnSpPr>
            <p:nvPr/>
          </p:nvCxnSpPr>
          <p:spPr bwMode="auto">
            <a:xfrm flipH="1" flipV="1">
              <a:off x="4963676" y="1191116"/>
              <a:ext cx="3064329" cy="130177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>
              <a:stCxn id="15" idx="1"/>
              <a:endCxn id="12" idx="6"/>
            </p:cNvCxnSpPr>
            <p:nvPr/>
          </p:nvCxnSpPr>
          <p:spPr bwMode="auto">
            <a:xfrm flipH="1" flipV="1">
              <a:off x="5704597" y="1959054"/>
              <a:ext cx="2107882" cy="62311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Straight Connector 22"/>
            <p:cNvCxnSpPr>
              <a:stCxn id="3" idx="2"/>
              <a:endCxn id="7" idx="6"/>
            </p:cNvCxnSpPr>
            <p:nvPr/>
          </p:nvCxnSpPr>
          <p:spPr bwMode="auto">
            <a:xfrm flipH="1" flipV="1">
              <a:off x="3484981" y="2811151"/>
              <a:ext cx="1683120" cy="21552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Straight Connector 23"/>
            <p:cNvCxnSpPr>
              <a:stCxn id="8" idx="2"/>
              <a:endCxn id="3" idx="7"/>
            </p:cNvCxnSpPr>
            <p:nvPr/>
          </p:nvCxnSpPr>
          <p:spPr bwMode="auto">
            <a:xfrm flipH="1">
              <a:off x="5688427" y="2792868"/>
              <a:ext cx="404482" cy="182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Straight Connector 24"/>
            <p:cNvCxnSpPr>
              <a:stCxn id="8" idx="6"/>
              <a:endCxn id="15" idx="2"/>
            </p:cNvCxnSpPr>
            <p:nvPr/>
          </p:nvCxnSpPr>
          <p:spPr bwMode="auto">
            <a:xfrm>
              <a:off x="6702509" y="2792868"/>
              <a:ext cx="1020696" cy="482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>
              <a:stCxn id="9" idx="2"/>
              <a:endCxn id="7" idx="3"/>
            </p:cNvCxnSpPr>
            <p:nvPr/>
          </p:nvCxnSpPr>
          <p:spPr bwMode="auto">
            <a:xfrm flipH="1" flipV="1">
              <a:off x="2964655" y="3026677"/>
              <a:ext cx="2192988" cy="216513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Straight Connector 26"/>
            <p:cNvCxnSpPr>
              <a:stCxn id="9" idx="1"/>
              <a:endCxn id="3" idx="4"/>
            </p:cNvCxnSpPr>
            <p:nvPr/>
          </p:nvCxnSpPr>
          <p:spPr bwMode="auto">
            <a:xfrm flipV="1">
              <a:off x="5246917" y="3331477"/>
              <a:ext cx="225984" cy="164481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Straight Connector 27"/>
            <p:cNvCxnSpPr>
              <a:stCxn id="9" idx="0"/>
              <a:endCxn id="8" idx="4"/>
            </p:cNvCxnSpPr>
            <p:nvPr/>
          </p:nvCxnSpPr>
          <p:spPr bwMode="auto">
            <a:xfrm flipV="1">
              <a:off x="5462443" y="3097668"/>
              <a:ext cx="935266" cy="178934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Connector 49"/>
            <p:cNvCxnSpPr>
              <a:stCxn id="11" idx="5"/>
              <a:endCxn id="10" idx="0"/>
            </p:cNvCxnSpPr>
            <p:nvPr/>
          </p:nvCxnSpPr>
          <p:spPr bwMode="auto">
            <a:xfrm>
              <a:off x="4730565" y="3547003"/>
              <a:ext cx="124373" cy="32953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" name="Straight Connector 50"/>
            <p:cNvCxnSpPr>
              <a:stCxn id="14" idx="7"/>
              <a:endCxn id="15" idx="3"/>
            </p:cNvCxnSpPr>
            <p:nvPr/>
          </p:nvCxnSpPr>
          <p:spPr bwMode="auto">
            <a:xfrm flipV="1">
              <a:off x="7192471" y="3013219"/>
              <a:ext cx="620008" cy="28846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Straight Connector 51"/>
            <p:cNvCxnSpPr>
              <a:stCxn id="15" idx="4"/>
              <a:endCxn id="9" idx="6"/>
            </p:cNvCxnSpPr>
            <p:nvPr/>
          </p:nvCxnSpPr>
          <p:spPr bwMode="auto">
            <a:xfrm flipH="1">
              <a:off x="5767243" y="3102493"/>
              <a:ext cx="2260762" cy="208932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Straight Connector 52"/>
            <p:cNvCxnSpPr>
              <a:stCxn id="11" idx="6"/>
              <a:endCxn id="3" idx="3"/>
            </p:cNvCxnSpPr>
            <p:nvPr/>
          </p:nvCxnSpPr>
          <p:spPr bwMode="auto">
            <a:xfrm flipV="1">
              <a:off x="4819839" y="3242203"/>
              <a:ext cx="437536" cy="8927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Straight Connector 53"/>
            <p:cNvCxnSpPr>
              <a:stCxn id="7" idx="5"/>
              <a:endCxn id="11" idx="2"/>
            </p:cNvCxnSpPr>
            <p:nvPr/>
          </p:nvCxnSpPr>
          <p:spPr bwMode="auto">
            <a:xfrm>
              <a:off x="3395707" y="3026677"/>
              <a:ext cx="814532" cy="30480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1" name="Straight Connector 70"/>
            <p:cNvCxnSpPr>
              <a:stCxn id="10" idx="1"/>
              <a:endCxn id="7" idx="4"/>
            </p:cNvCxnSpPr>
            <p:nvPr/>
          </p:nvCxnSpPr>
          <p:spPr bwMode="auto">
            <a:xfrm flipH="1" flipV="1">
              <a:off x="3180181" y="3115951"/>
              <a:ext cx="1459231" cy="84985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4" name="Straight Connector 73"/>
            <p:cNvCxnSpPr>
              <a:stCxn id="14" idx="1"/>
              <a:endCxn id="8" idx="5"/>
            </p:cNvCxnSpPr>
            <p:nvPr/>
          </p:nvCxnSpPr>
          <p:spPr bwMode="auto">
            <a:xfrm flipH="1" flipV="1">
              <a:off x="6613235" y="3008394"/>
              <a:ext cx="148184" cy="2932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7" name="Straight Connector 76"/>
            <p:cNvCxnSpPr>
              <a:stCxn id="8" idx="0"/>
              <a:endCxn id="12" idx="5"/>
            </p:cNvCxnSpPr>
            <p:nvPr/>
          </p:nvCxnSpPr>
          <p:spPr bwMode="auto">
            <a:xfrm flipH="1" flipV="1">
              <a:off x="5615323" y="2174580"/>
              <a:ext cx="782386" cy="313488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2589" name="Straight Connector 192588"/>
            <p:cNvCxnSpPr>
              <a:stCxn id="9" idx="7"/>
              <a:endCxn id="14" idx="3"/>
            </p:cNvCxnSpPr>
            <p:nvPr/>
          </p:nvCxnSpPr>
          <p:spPr bwMode="auto">
            <a:xfrm flipV="1">
              <a:off x="5677969" y="3732732"/>
              <a:ext cx="1083450" cy="124355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6" name="Straight Connector 205"/>
            <p:cNvCxnSpPr>
              <a:stCxn id="8" idx="1"/>
              <a:endCxn id="7" idx="7"/>
            </p:cNvCxnSpPr>
            <p:nvPr/>
          </p:nvCxnSpPr>
          <p:spPr bwMode="auto">
            <a:xfrm flipH="1">
              <a:off x="3395707" y="2577342"/>
              <a:ext cx="2786476" cy="182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8" name="Group 17"/>
          <p:cNvGrpSpPr/>
          <p:nvPr/>
        </p:nvGrpSpPr>
        <p:grpSpPr>
          <a:xfrm>
            <a:off x="5704597" y="646637"/>
            <a:ext cx="3388813" cy="461665"/>
            <a:chOff x="152401" y="6322367"/>
            <a:chExt cx="3388813" cy="461665"/>
          </a:xfrm>
        </p:grpSpPr>
        <p:cxnSp>
          <p:nvCxnSpPr>
            <p:cNvPr id="229" name="Straight Connector 228"/>
            <p:cNvCxnSpPr/>
            <p:nvPr/>
          </p:nvCxnSpPr>
          <p:spPr bwMode="auto">
            <a:xfrm flipH="1">
              <a:off x="152401" y="6553200"/>
              <a:ext cx="838199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2614" name="TextBox 192613"/>
            <p:cNvSpPr txBox="1"/>
            <p:nvPr/>
          </p:nvSpPr>
          <p:spPr>
            <a:xfrm>
              <a:off x="1037002" y="6322367"/>
              <a:ext cx="25042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</a:t>
              </a:r>
              <a:r>
                <a:rPr lang="en-US" dirty="0" smtClean="0"/>
                <a:t>ove (relevant later)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01865" y="1047892"/>
            <a:ext cx="2409031" cy="461665"/>
            <a:chOff x="152400" y="5791334"/>
            <a:chExt cx="2409031" cy="461665"/>
          </a:xfrm>
        </p:grpSpPr>
        <p:cxnSp>
          <p:nvCxnSpPr>
            <p:cNvPr id="233" name="Straight Connector 232"/>
            <p:cNvCxnSpPr/>
            <p:nvPr/>
          </p:nvCxnSpPr>
          <p:spPr bwMode="auto">
            <a:xfrm>
              <a:off x="152400" y="6072157"/>
              <a:ext cx="884602" cy="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6" name="TextBox 235"/>
            <p:cNvSpPr txBox="1"/>
            <p:nvPr/>
          </p:nvSpPr>
          <p:spPr>
            <a:xfrm>
              <a:off x="1039861" y="5791334"/>
              <a:ext cx="1521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interference</a:t>
              </a:r>
              <a:endParaRPr lang="en-US" dirty="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52400" y="5741011"/>
            <a:ext cx="3558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Nodes of degree &lt; K: c, g, h, f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533400" y="6164209"/>
            <a:ext cx="1802289" cy="509128"/>
            <a:chOff x="6370220" y="6169249"/>
            <a:chExt cx="1802289" cy="509128"/>
          </a:xfrm>
        </p:grpSpPr>
        <p:sp>
          <p:nvSpPr>
            <p:cNvPr id="5" name="TextBox 4"/>
            <p:cNvSpPr txBox="1"/>
            <p:nvPr/>
          </p:nvSpPr>
          <p:spPr>
            <a:xfrm>
              <a:off x="6370220" y="6216712"/>
              <a:ext cx="4860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ym typeface="Wingdings" panose="05000000000000000000" pitchFamily="2" charset="2"/>
                </a:rPr>
                <a:t>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944288" y="6169249"/>
              <a:ext cx="12282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</a:t>
              </a:r>
              <a:r>
                <a:rPr lang="en-US" dirty="0" smtClean="0"/>
                <a:t>ush </a:t>
              </a:r>
              <a:r>
                <a:rPr lang="en-US" dirty="0" smtClean="0">
                  <a:solidFill>
                    <a:srgbClr val="FF0000"/>
                  </a:solidFill>
                </a:rPr>
                <a:t>g, h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325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Basic coloring: example (K = 4)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8287" y="746236"/>
            <a:ext cx="1943161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// </a:t>
            </a:r>
            <a:r>
              <a:rPr lang="en-US" dirty="0" err="1" smtClean="0"/>
              <a:t>liveIn</a:t>
            </a:r>
            <a:r>
              <a:rPr lang="en-US" dirty="0" smtClean="0"/>
              <a:t>: k, j</a:t>
            </a:r>
            <a:br>
              <a:rPr lang="en-US" dirty="0" smtClean="0"/>
            </a:br>
            <a:r>
              <a:rPr lang="en-US" dirty="0" smtClean="0"/>
              <a:t>g := M [ j+12 ]</a:t>
            </a:r>
          </a:p>
          <a:p>
            <a:r>
              <a:rPr lang="en-US" dirty="0"/>
              <a:t>h</a:t>
            </a:r>
            <a:r>
              <a:rPr lang="en-US" dirty="0" smtClean="0"/>
              <a:t> := k – 1</a:t>
            </a:r>
          </a:p>
          <a:p>
            <a:r>
              <a:rPr lang="en-US" dirty="0"/>
              <a:t>f</a:t>
            </a:r>
            <a:r>
              <a:rPr lang="en-US" dirty="0" smtClean="0"/>
              <a:t> = g * h</a:t>
            </a:r>
          </a:p>
          <a:p>
            <a:r>
              <a:rPr lang="en-US" dirty="0"/>
              <a:t>e</a:t>
            </a:r>
            <a:r>
              <a:rPr lang="en-US" dirty="0" smtClean="0"/>
              <a:t> := M [ j + 8 ]</a:t>
            </a:r>
          </a:p>
          <a:p>
            <a:r>
              <a:rPr lang="en-US" dirty="0"/>
              <a:t>m</a:t>
            </a:r>
            <a:r>
              <a:rPr lang="en-US" dirty="0" smtClean="0"/>
              <a:t> := M [ j + 16 ]</a:t>
            </a:r>
          </a:p>
          <a:p>
            <a:r>
              <a:rPr lang="en-US" dirty="0"/>
              <a:t>b</a:t>
            </a:r>
            <a:r>
              <a:rPr lang="en-US" dirty="0" smtClean="0"/>
              <a:t> := M [ f ]</a:t>
            </a:r>
          </a:p>
          <a:p>
            <a:r>
              <a:rPr lang="en-US" dirty="0"/>
              <a:t>c</a:t>
            </a:r>
            <a:r>
              <a:rPr lang="en-US" dirty="0" smtClean="0"/>
              <a:t> := e + 8</a:t>
            </a:r>
          </a:p>
          <a:p>
            <a:r>
              <a:rPr lang="en-US" dirty="0"/>
              <a:t>d</a:t>
            </a:r>
            <a:r>
              <a:rPr lang="en-US" dirty="0" smtClean="0"/>
              <a:t> := c</a:t>
            </a:r>
          </a:p>
          <a:p>
            <a:r>
              <a:rPr lang="en-US" dirty="0"/>
              <a:t>k</a:t>
            </a:r>
            <a:r>
              <a:rPr lang="en-US" dirty="0" smtClean="0"/>
              <a:t> := m + 4</a:t>
            </a:r>
          </a:p>
          <a:p>
            <a:r>
              <a:rPr lang="en-US" dirty="0"/>
              <a:t>j</a:t>
            </a:r>
            <a:r>
              <a:rPr lang="en-US" dirty="0" smtClean="0"/>
              <a:t> := b</a:t>
            </a:r>
          </a:p>
          <a:p>
            <a:r>
              <a:rPr lang="en-US" dirty="0" smtClean="0"/>
              <a:t>// </a:t>
            </a:r>
            <a:r>
              <a:rPr lang="en-US" dirty="0" err="1" smtClean="0"/>
              <a:t>liveOut</a:t>
            </a:r>
            <a:r>
              <a:rPr lang="en-US" dirty="0" smtClean="0"/>
              <a:t> d k j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2383880" y="746236"/>
            <a:ext cx="5457424" cy="4610297"/>
            <a:chOff x="2875381" y="886316"/>
            <a:chExt cx="5457424" cy="4610297"/>
          </a:xfrm>
        </p:grpSpPr>
        <p:sp>
          <p:nvSpPr>
            <p:cNvPr id="3" name="Oval 2"/>
            <p:cNvSpPr/>
            <p:nvPr/>
          </p:nvSpPr>
          <p:spPr bwMode="auto">
            <a:xfrm>
              <a:off x="5168101" y="27218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k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2875381" y="2506351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j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6092909" y="2488068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b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157643" y="4887013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d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50138" y="387653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h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4210239" y="30266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g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5094997" y="165425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e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4354076" y="886316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rPr>
                <a:t>f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6672145" y="3212406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c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7723205" y="2492893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m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6" name="Straight Connector 5"/>
            <p:cNvCxnSpPr>
              <a:stCxn id="7" idx="1"/>
              <a:endCxn id="13" idx="3"/>
            </p:cNvCxnSpPr>
            <p:nvPr/>
          </p:nvCxnSpPr>
          <p:spPr bwMode="auto">
            <a:xfrm flipV="1">
              <a:off x="2964655" y="1406642"/>
              <a:ext cx="1478695" cy="11889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18"/>
            <p:cNvCxnSpPr>
              <a:stCxn id="7" idx="0"/>
              <a:endCxn id="12" idx="2"/>
            </p:cNvCxnSpPr>
            <p:nvPr/>
          </p:nvCxnSpPr>
          <p:spPr bwMode="auto">
            <a:xfrm flipV="1">
              <a:off x="3180181" y="1959054"/>
              <a:ext cx="1914816" cy="54729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19"/>
            <p:cNvCxnSpPr>
              <a:stCxn id="12" idx="1"/>
              <a:endCxn id="13" idx="5"/>
            </p:cNvCxnSpPr>
            <p:nvPr/>
          </p:nvCxnSpPr>
          <p:spPr bwMode="auto">
            <a:xfrm flipH="1" flipV="1">
              <a:off x="4874402" y="1406642"/>
              <a:ext cx="309869" cy="3368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>
              <a:stCxn id="15" idx="0"/>
              <a:endCxn id="13" idx="6"/>
            </p:cNvCxnSpPr>
            <p:nvPr/>
          </p:nvCxnSpPr>
          <p:spPr bwMode="auto">
            <a:xfrm flipH="1" flipV="1">
              <a:off x="4963676" y="1191116"/>
              <a:ext cx="3064329" cy="130177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>
              <a:stCxn id="15" idx="1"/>
              <a:endCxn id="12" idx="6"/>
            </p:cNvCxnSpPr>
            <p:nvPr/>
          </p:nvCxnSpPr>
          <p:spPr bwMode="auto">
            <a:xfrm flipH="1" flipV="1">
              <a:off x="5704597" y="1959054"/>
              <a:ext cx="2107882" cy="62311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Straight Connector 22"/>
            <p:cNvCxnSpPr>
              <a:stCxn id="3" idx="2"/>
              <a:endCxn id="7" idx="6"/>
            </p:cNvCxnSpPr>
            <p:nvPr/>
          </p:nvCxnSpPr>
          <p:spPr bwMode="auto">
            <a:xfrm flipH="1" flipV="1">
              <a:off x="3484981" y="2811151"/>
              <a:ext cx="1683120" cy="21552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Straight Connector 23"/>
            <p:cNvCxnSpPr>
              <a:stCxn id="8" idx="2"/>
              <a:endCxn id="3" idx="7"/>
            </p:cNvCxnSpPr>
            <p:nvPr/>
          </p:nvCxnSpPr>
          <p:spPr bwMode="auto">
            <a:xfrm flipH="1">
              <a:off x="5688427" y="2792868"/>
              <a:ext cx="404482" cy="182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Straight Connector 24"/>
            <p:cNvCxnSpPr>
              <a:stCxn id="8" idx="6"/>
              <a:endCxn id="15" idx="2"/>
            </p:cNvCxnSpPr>
            <p:nvPr/>
          </p:nvCxnSpPr>
          <p:spPr bwMode="auto">
            <a:xfrm>
              <a:off x="6702509" y="2792868"/>
              <a:ext cx="1020696" cy="482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>
              <a:stCxn id="9" idx="2"/>
              <a:endCxn id="7" idx="3"/>
            </p:cNvCxnSpPr>
            <p:nvPr/>
          </p:nvCxnSpPr>
          <p:spPr bwMode="auto">
            <a:xfrm flipH="1" flipV="1">
              <a:off x="2964655" y="3026677"/>
              <a:ext cx="2192988" cy="216513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Straight Connector 26"/>
            <p:cNvCxnSpPr>
              <a:stCxn id="9" idx="1"/>
              <a:endCxn id="3" idx="4"/>
            </p:cNvCxnSpPr>
            <p:nvPr/>
          </p:nvCxnSpPr>
          <p:spPr bwMode="auto">
            <a:xfrm flipV="1">
              <a:off x="5246917" y="3331477"/>
              <a:ext cx="225984" cy="164481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Straight Connector 27"/>
            <p:cNvCxnSpPr>
              <a:stCxn id="9" idx="0"/>
              <a:endCxn id="8" idx="4"/>
            </p:cNvCxnSpPr>
            <p:nvPr/>
          </p:nvCxnSpPr>
          <p:spPr bwMode="auto">
            <a:xfrm flipV="1">
              <a:off x="5462443" y="3097668"/>
              <a:ext cx="935266" cy="178934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Connector 49"/>
            <p:cNvCxnSpPr>
              <a:stCxn id="11" idx="5"/>
              <a:endCxn id="10" idx="0"/>
            </p:cNvCxnSpPr>
            <p:nvPr/>
          </p:nvCxnSpPr>
          <p:spPr bwMode="auto">
            <a:xfrm>
              <a:off x="4730565" y="3547003"/>
              <a:ext cx="124373" cy="32953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" name="Straight Connector 50"/>
            <p:cNvCxnSpPr>
              <a:stCxn id="14" idx="7"/>
              <a:endCxn id="15" idx="3"/>
            </p:cNvCxnSpPr>
            <p:nvPr/>
          </p:nvCxnSpPr>
          <p:spPr bwMode="auto">
            <a:xfrm flipV="1">
              <a:off x="7192471" y="3013219"/>
              <a:ext cx="620008" cy="28846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Straight Connector 51"/>
            <p:cNvCxnSpPr>
              <a:stCxn id="15" idx="4"/>
              <a:endCxn id="9" idx="6"/>
            </p:cNvCxnSpPr>
            <p:nvPr/>
          </p:nvCxnSpPr>
          <p:spPr bwMode="auto">
            <a:xfrm flipH="1">
              <a:off x="5767243" y="3102493"/>
              <a:ext cx="2260762" cy="208932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Straight Connector 52"/>
            <p:cNvCxnSpPr>
              <a:stCxn id="11" idx="6"/>
              <a:endCxn id="3" idx="3"/>
            </p:cNvCxnSpPr>
            <p:nvPr/>
          </p:nvCxnSpPr>
          <p:spPr bwMode="auto">
            <a:xfrm flipV="1">
              <a:off x="4819839" y="3242203"/>
              <a:ext cx="437536" cy="8927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Straight Connector 53"/>
            <p:cNvCxnSpPr>
              <a:stCxn id="7" idx="5"/>
              <a:endCxn id="11" idx="2"/>
            </p:cNvCxnSpPr>
            <p:nvPr/>
          </p:nvCxnSpPr>
          <p:spPr bwMode="auto">
            <a:xfrm>
              <a:off x="3395707" y="3026677"/>
              <a:ext cx="814532" cy="30480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1" name="Straight Connector 70"/>
            <p:cNvCxnSpPr>
              <a:stCxn id="10" idx="1"/>
              <a:endCxn id="7" idx="4"/>
            </p:cNvCxnSpPr>
            <p:nvPr/>
          </p:nvCxnSpPr>
          <p:spPr bwMode="auto">
            <a:xfrm flipH="1" flipV="1">
              <a:off x="3180181" y="3115951"/>
              <a:ext cx="1459231" cy="84985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4" name="Straight Connector 73"/>
            <p:cNvCxnSpPr>
              <a:stCxn id="14" idx="1"/>
              <a:endCxn id="8" idx="5"/>
            </p:cNvCxnSpPr>
            <p:nvPr/>
          </p:nvCxnSpPr>
          <p:spPr bwMode="auto">
            <a:xfrm flipH="1" flipV="1">
              <a:off x="6613235" y="3008394"/>
              <a:ext cx="148184" cy="2932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7" name="Straight Connector 76"/>
            <p:cNvCxnSpPr>
              <a:stCxn id="8" idx="0"/>
              <a:endCxn id="12" idx="5"/>
            </p:cNvCxnSpPr>
            <p:nvPr/>
          </p:nvCxnSpPr>
          <p:spPr bwMode="auto">
            <a:xfrm flipH="1" flipV="1">
              <a:off x="5615323" y="2174580"/>
              <a:ext cx="782386" cy="313488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2589" name="Straight Connector 192588"/>
            <p:cNvCxnSpPr>
              <a:stCxn id="9" idx="7"/>
              <a:endCxn id="14" idx="3"/>
            </p:cNvCxnSpPr>
            <p:nvPr/>
          </p:nvCxnSpPr>
          <p:spPr bwMode="auto">
            <a:xfrm flipV="1">
              <a:off x="5677969" y="3732732"/>
              <a:ext cx="1083450" cy="124355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6" name="Straight Connector 205"/>
            <p:cNvCxnSpPr>
              <a:stCxn id="8" idx="1"/>
              <a:endCxn id="7" idx="7"/>
            </p:cNvCxnSpPr>
            <p:nvPr/>
          </p:nvCxnSpPr>
          <p:spPr bwMode="auto">
            <a:xfrm flipH="1">
              <a:off x="3395707" y="2577342"/>
              <a:ext cx="2786476" cy="182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8" name="Group 17"/>
          <p:cNvGrpSpPr/>
          <p:nvPr/>
        </p:nvGrpSpPr>
        <p:grpSpPr>
          <a:xfrm>
            <a:off x="5704597" y="646637"/>
            <a:ext cx="3388813" cy="461665"/>
            <a:chOff x="152401" y="6322367"/>
            <a:chExt cx="3388813" cy="461665"/>
          </a:xfrm>
        </p:grpSpPr>
        <p:cxnSp>
          <p:nvCxnSpPr>
            <p:cNvPr id="229" name="Straight Connector 228"/>
            <p:cNvCxnSpPr/>
            <p:nvPr/>
          </p:nvCxnSpPr>
          <p:spPr bwMode="auto">
            <a:xfrm flipH="1">
              <a:off x="152401" y="6553200"/>
              <a:ext cx="838199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2614" name="TextBox 192613"/>
            <p:cNvSpPr txBox="1"/>
            <p:nvPr/>
          </p:nvSpPr>
          <p:spPr>
            <a:xfrm>
              <a:off x="1037002" y="6322367"/>
              <a:ext cx="25042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</a:t>
              </a:r>
              <a:r>
                <a:rPr lang="en-US" dirty="0" smtClean="0"/>
                <a:t>ove (relevant later)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01865" y="1047892"/>
            <a:ext cx="2409031" cy="461665"/>
            <a:chOff x="152400" y="5791334"/>
            <a:chExt cx="2409031" cy="461665"/>
          </a:xfrm>
        </p:grpSpPr>
        <p:cxnSp>
          <p:nvCxnSpPr>
            <p:cNvPr id="233" name="Straight Connector 232"/>
            <p:cNvCxnSpPr/>
            <p:nvPr/>
          </p:nvCxnSpPr>
          <p:spPr bwMode="auto">
            <a:xfrm>
              <a:off x="152400" y="6072157"/>
              <a:ext cx="884602" cy="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6" name="TextBox 235"/>
            <p:cNvSpPr txBox="1"/>
            <p:nvPr/>
          </p:nvSpPr>
          <p:spPr>
            <a:xfrm>
              <a:off x="1039861" y="5791334"/>
              <a:ext cx="1521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interference</a:t>
              </a:r>
              <a:endParaRPr lang="en-US" dirty="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52400" y="5741011"/>
            <a:ext cx="299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Nodes of degree &lt; K: c, f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533400" y="6164209"/>
            <a:ext cx="1802289" cy="509128"/>
            <a:chOff x="6370220" y="6169249"/>
            <a:chExt cx="1802289" cy="509128"/>
          </a:xfrm>
        </p:grpSpPr>
        <p:sp>
          <p:nvSpPr>
            <p:cNvPr id="5" name="TextBox 4"/>
            <p:cNvSpPr txBox="1"/>
            <p:nvPr/>
          </p:nvSpPr>
          <p:spPr>
            <a:xfrm>
              <a:off x="6370220" y="6216712"/>
              <a:ext cx="4860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ym typeface="Wingdings" panose="05000000000000000000" pitchFamily="2" charset="2"/>
                </a:rPr>
                <a:t>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944288" y="6169249"/>
              <a:ext cx="12282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</a:t>
              </a:r>
              <a:r>
                <a:rPr lang="en-US" dirty="0" smtClean="0"/>
                <a:t>ush </a:t>
              </a:r>
              <a:r>
                <a:rPr lang="en-US" dirty="0" smtClean="0">
                  <a:solidFill>
                    <a:srgbClr val="FF0000"/>
                  </a:solidFill>
                </a:rPr>
                <a:t>g, h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31" name="Rectangle 30"/>
          <p:cNvSpPr/>
          <p:nvPr/>
        </p:nvSpPr>
        <p:spPr bwMode="auto">
          <a:xfrm rot="-1140000">
            <a:off x="3616568" y="2754416"/>
            <a:ext cx="1178964" cy="1764257"/>
          </a:xfrm>
          <a:prstGeom prst="rect">
            <a:avLst/>
          </a:prstGeom>
          <a:solidFill>
            <a:schemeClr val="bg2">
              <a:lumMod val="40000"/>
              <a:lumOff val="60000"/>
              <a:alpha val="85000"/>
            </a:schemeClr>
          </a:solidFill>
          <a:ln w="762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78395" y="6268093"/>
            <a:ext cx="3169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Next: </a:t>
            </a:r>
            <a:r>
              <a:rPr lang="en-US" b="1" dirty="0" smtClean="0"/>
              <a:t>push</a:t>
            </a:r>
            <a:r>
              <a:rPr lang="en-US" dirty="0" smtClean="0"/>
              <a:t> k, d, j, e, f, b, 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16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Basic coloring: example (K = 4)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8287" y="746236"/>
            <a:ext cx="1943161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// </a:t>
            </a:r>
            <a:r>
              <a:rPr lang="en-US" dirty="0" err="1" smtClean="0"/>
              <a:t>liveIn</a:t>
            </a:r>
            <a:r>
              <a:rPr lang="en-US" dirty="0" smtClean="0"/>
              <a:t>: k, j</a:t>
            </a:r>
            <a:br>
              <a:rPr lang="en-US" dirty="0" smtClean="0"/>
            </a:br>
            <a:r>
              <a:rPr lang="en-US" dirty="0" smtClean="0"/>
              <a:t>g := M [ j+12 ]</a:t>
            </a:r>
          </a:p>
          <a:p>
            <a:r>
              <a:rPr lang="en-US" dirty="0"/>
              <a:t>h</a:t>
            </a:r>
            <a:r>
              <a:rPr lang="en-US" dirty="0" smtClean="0"/>
              <a:t> := k – 1</a:t>
            </a:r>
          </a:p>
          <a:p>
            <a:r>
              <a:rPr lang="en-US" dirty="0"/>
              <a:t>f</a:t>
            </a:r>
            <a:r>
              <a:rPr lang="en-US" dirty="0" smtClean="0"/>
              <a:t> = g * h</a:t>
            </a:r>
          </a:p>
          <a:p>
            <a:r>
              <a:rPr lang="en-US" dirty="0"/>
              <a:t>e</a:t>
            </a:r>
            <a:r>
              <a:rPr lang="en-US" dirty="0" smtClean="0"/>
              <a:t> := M [ j + 8 ]</a:t>
            </a:r>
          </a:p>
          <a:p>
            <a:r>
              <a:rPr lang="en-US" dirty="0"/>
              <a:t>m</a:t>
            </a:r>
            <a:r>
              <a:rPr lang="en-US" dirty="0" smtClean="0"/>
              <a:t> := M [ j + 16 ]</a:t>
            </a:r>
          </a:p>
          <a:p>
            <a:r>
              <a:rPr lang="en-US" dirty="0"/>
              <a:t>b</a:t>
            </a:r>
            <a:r>
              <a:rPr lang="en-US" dirty="0" smtClean="0"/>
              <a:t> := M [ f ]</a:t>
            </a:r>
          </a:p>
          <a:p>
            <a:r>
              <a:rPr lang="en-US" dirty="0"/>
              <a:t>c</a:t>
            </a:r>
            <a:r>
              <a:rPr lang="en-US" dirty="0" smtClean="0"/>
              <a:t> := e + 8</a:t>
            </a:r>
          </a:p>
          <a:p>
            <a:r>
              <a:rPr lang="en-US" dirty="0"/>
              <a:t>d</a:t>
            </a:r>
            <a:r>
              <a:rPr lang="en-US" dirty="0" smtClean="0"/>
              <a:t> := c</a:t>
            </a:r>
          </a:p>
          <a:p>
            <a:r>
              <a:rPr lang="en-US" dirty="0"/>
              <a:t>k</a:t>
            </a:r>
            <a:r>
              <a:rPr lang="en-US" dirty="0" smtClean="0"/>
              <a:t> := m + 4</a:t>
            </a:r>
          </a:p>
          <a:p>
            <a:r>
              <a:rPr lang="en-US" dirty="0"/>
              <a:t>j</a:t>
            </a:r>
            <a:r>
              <a:rPr lang="en-US" dirty="0" smtClean="0"/>
              <a:t> := b</a:t>
            </a:r>
          </a:p>
          <a:p>
            <a:r>
              <a:rPr lang="en-US" dirty="0" smtClean="0"/>
              <a:t>// </a:t>
            </a:r>
            <a:r>
              <a:rPr lang="en-US" dirty="0" err="1" smtClean="0"/>
              <a:t>liveOut</a:t>
            </a:r>
            <a:r>
              <a:rPr lang="en-US" dirty="0" smtClean="0"/>
              <a:t> d k j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2383880" y="746236"/>
            <a:ext cx="5457424" cy="4610297"/>
            <a:chOff x="2875381" y="886316"/>
            <a:chExt cx="5457424" cy="4610297"/>
          </a:xfrm>
        </p:grpSpPr>
        <p:sp>
          <p:nvSpPr>
            <p:cNvPr id="3" name="Oval 2"/>
            <p:cNvSpPr/>
            <p:nvPr/>
          </p:nvSpPr>
          <p:spPr bwMode="auto">
            <a:xfrm>
              <a:off x="5168101" y="27218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k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2875381" y="2506351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j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6092909" y="2488068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b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157643" y="4887013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d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50138" y="387653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h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4210239" y="30266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g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5094997" y="165425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e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4354076" y="886316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rPr>
                <a:t>f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6672145" y="3212406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c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7723205" y="2492893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m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6" name="Straight Connector 5"/>
            <p:cNvCxnSpPr>
              <a:stCxn id="7" idx="1"/>
              <a:endCxn id="13" idx="3"/>
            </p:cNvCxnSpPr>
            <p:nvPr/>
          </p:nvCxnSpPr>
          <p:spPr bwMode="auto">
            <a:xfrm flipV="1">
              <a:off x="2964655" y="1406642"/>
              <a:ext cx="1478695" cy="11889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18"/>
            <p:cNvCxnSpPr>
              <a:stCxn id="7" idx="0"/>
              <a:endCxn id="12" idx="2"/>
            </p:cNvCxnSpPr>
            <p:nvPr/>
          </p:nvCxnSpPr>
          <p:spPr bwMode="auto">
            <a:xfrm flipV="1">
              <a:off x="3180181" y="1959054"/>
              <a:ext cx="1914816" cy="54729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19"/>
            <p:cNvCxnSpPr>
              <a:stCxn id="12" idx="1"/>
              <a:endCxn id="13" idx="5"/>
            </p:cNvCxnSpPr>
            <p:nvPr/>
          </p:nvCxnSpPr>
          <p:spPr bwMode="auto">
            <a:xfrm flipH="1" flipV="1">
              <a:off x="4874402" y="1406642"/>
              <a:ext cx="309869" cy="3368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>
              <a:stCxn id="15" idx="0"/>
              <a:endCxn id="13" idx="6"/>
            </p:cNvCxnSpPr>
            <p:nvPr/>
          </p:nvCxnSpPr>
          <p:spPr bwMode="auto">
            <a:xfrm flipH="1" flipV="1">
              <a:off x="4963676" y="1191116"/>
              <a:ext cx="3064329" cy="130177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>
              <a:stCxn id="15" idx="1"/>
              <a:endCxn id="12" idx="6"/>
            </p:cNvCxnSpPr>
            <p:nvPr/>
          </p:nvCxnSpPr>
          <p:spPr bwMode="auto">
            <a:xfrm flipH="1" flipV="1">
              <a:off x="5704597" y="1959054"/>
              <a:ext cx="2107882" cy="62311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Straight Connector 22"/>
            <p:cNvCxnSpPr>
              <a:stCxn id="3" idx="2"/>
              <a:endCxn id="7" idx="6"/>
            </p:cNvCxnSpPr>
            <p:nvPr/>
          </p:nvCxnSpPr>
          <p:spPr bwMode="auto">
            <a:xfrm flipH="1" flipV="1">
              <a:off x="3484981" y="2811151"/>
              <a:ext cx="1683120" cy="21552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Straight Connector 23"/>
            <p:cNvCxnSpPr>
              <a:stCxn id="8" idx="2"/>
              <a:endCxn id="3" idx="7"/>
            </p:cNvCxnSpPr>
            <p:nvPr/>
          </p:nvCxnSpPr>
          <p:spPr bwMode="auto">
            <a:xfrm flipH="1">
              <a:off x="5688427" y="2792868"/>
              <a:ext cx="404482" cy="182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Straight Connector 24"/>
            <p:cNvCxnSpPr>
              <a:stCxn id="8" idx="6"/>
              <a:endCxn id="15" idx="2"/>
            </p:cNvCxnSpPr>
            <p:nvPr/>
          </p:nvCxnSpPr>
          <p:spPr bwMode="auto">
            <a:xfrm>
              <a:off x="6702509" y="2792868"/>
              <a:ext cx="1020696" cy="482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>
              <a:stCxn id="9" idx="2"/>
              <a:endCxn id="7" idx="3"/>
            </p:cNvCxnSpPr>
            <p:nvPr/>
          </p:nvCxnSpPr>
          <p:spPr bwMode="auto">
            <a:xfrm flipH="1" flipV="1">
              <a:off x="2964655" y="3026677"/>
              <a:ext cx="2192988" cy="216513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Straight Connector 26"/>
            <p:cNvCxnSpPr>
              <a:stCxn id="9" idx="1"/>
              <a:endCxn id="3" idx="4"/>
            </p:cNvCxnSpPr>
            <p:nvPr/>
          </p:nvCxnSpPr>
          <p:spPr bwMode="auto">
            <a:xfrm flipV="1">
              <a:off x="5246917" y="3331477"/>
              <a:ext cx="225984" cy="164481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Straight Connector 27"/>
            <p:cNvCxnSpPr>
              <a:stCxn id="9" idx="0"/>
              <a:endCxn id="8" idx="4"/>
            </p:cNvCxnSpPr>
            <p:nvPr/>
          </p:nvCxnSpPr>
          <p:spPr bwMode="auto">
            <a:xfrm flipV="1">
              <a:off x="5462443" y="3097668"/>
              <a:ext cx="935266" cy="178934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Connector 49"/>
            <p:cNvCxnSpPr>
              <a:stCxn id="11" idx="5"/>
              <a:endCxn id="10" idx="0"/>
            </p:cNvCxnSpPr>
            <p:nvPr/>
          </p:nvCxnSpPr>
          <p:spPr bwMode="auto">
            <a:xfrm>
              <a:off x="4730565" y="3547003"/>
              <a:ext cx="124373" cy="32953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" name="Straight Connector 50"/>
            <p:cNvCxnSpPr>
              <a:stCxn id="14" idx="7"/>
              <a:endCxn id="15" idx="3"/>
            </p:cNvCxnSpPr>
            <p:nvPr/>
          </p:nvCxnSpPr>
          <p:spPr bwMode="auto">
            <a:xfrm flipV="1">
              <a:off x="7192471" y="3013219"/>
              <a:ext cx="620008" cy="28846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Straight Connector 51"/>
            <p:cNvCxnSpPr>
              <a:stCxn id="15" idx="4"/>
              <a:endCxn id="9" idx="6"/>
            </p:cNvCxnSpPr>
            <p:nvPr/>
          </p:nvCxnSpPr>
          <p:spPr bwMode="auto">
            <a:xfrm flipH="1">
              <a:off x="5767243" y="3102493"/>
              <a:ext cx="2260762" cy="208932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Straight Connector 52"/>
            <p:cNvCxnSpPr>
              <a:stCxn id="11" idx="6"/>
              <a:endCxn id="3" idx="3"/>
            </p:cNvCxnSpPr>
            <p:nvPr/>
          </p:nvCxnSpPr>
          <p:spPr bwMode="auto">
            <a:xfrm flipV="1">
              <a:off x="4819839" y="3242203"/>
              <a:ext cx="437536" cy="8927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Straight Connector 53"/>
            <p:cNvCxnSpPr>
              <a:stCxn id="7" idx="5"/>
              <a:endCxn id="11" idx="2"/>
            </p:cNvCxnSpPr>
            <p:nvPr/>
          </p:nvCxnSpPr>
          <p:spPr bwMode="auto">
            <a:xfrm>
              <a:off x="3395707" y="3026677"/>
              <a:ext cx="814532" cy="30480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1" name="Straight Connector 70"/>
            <p:cNvCxnSpPr>
              <a:stCxn id="10" idx="1"/>
              <a:endCxn id="7" idx="4"/>
            </p:cNvCxnSpPr>
            <p:nvPr/>
          </p:nvCxnSpPr>
          <p:spPr bwMode="auto">
            <a:xfrm flipH="1" flipV="1">
              <a:off x="3180181" y="3115951"/>
              <a:ext cx="1459231" cy="84985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4" name="Straight Connector 73"/>
            <p:cNvCxnSpPr>
              <a:stCxn id="14" idx="1"/>
              <a:endCxn id="8" idx="5"/>
            </p:cNvCxnSpPr>
            <p:nvPr/>
          </p:nvCxnSpPr>
          <p:spPr bwMode="auto">
            <a:xfrm flipH="1" flipV="1">
              <a:off x="6613235" y="3008394"/>
              <a:ext cx="148184" cy="2932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7" name="Straight Connector 76"/>
            <p:cNvCxnSpPr>
              <a:stCxn id="8" idx="0"/>
              <a:endCxn id="12" idx="5"/>
            </p:cNvCxnSpPr>
            <p:nvPr/>
          </p:nvCxnSpPr>
          <p:spPr bwMode="auto">
            <a:xfrm flipH="1" flipV="1">
              <a:off x="5615323" y="2174580"/>
              <a:ext cx="782386" cy="313488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2589" name="Straight Connector 192588"/>
            <p:cNvCxnSpPr>
              <a:stCxn id="9" idx="7"/>
              <a:endCxn id="14" idx="3"/>
            </p:cNvCxnSpPr>
            <p:nvPr/>
          </p:nvCxnSpPr>
          <p:spPr bwMode="auto">
            <a:xfrm flipV="1">
              <a:off x="5677969" y="3732732"/>
              <a:ext cx="1083450" cy="124355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6" name="Straight Connector 205"/>
            <p:cNvCxnSpPr>
              <a:stCxn id="8" idx="1"/>
              <a:endCxn id="7" idx="7"/>
            </p:cNvCxnSpPr>
            <p:nvPr/>
          </p:nvCxnSpPr>
          <p:spPr bwMode="auto">
            <a:xfrm flipH="1">
              <a:off x="3395707" y="2577342"/>
              <a:ext cx="2786476" cy="182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8" name="Group 17"/>
          <p:cNvGrpSpPr/>
          <p:nvPr/>
        </p:nvGrpSpPr>
        <p:grpSpPr>
          <a:xfrm>
            <a:off x="5704597" y="646637"/>
            <a:ext cx="3388813" cy="461665"/>
            <a:chOff x="152401" y="6322367"/>
            <a:chExt cx="3388813" cy="461665"/>
          </a:xfrm>
        </p:grpSpPr>
        <p:cxnSp>
          <p:nvCxnSpPr>
            <p:cNvPr id="229" name="Straight Connector 228"/>
            <p:cNvCxnSpPr/>
            <p:nvPr/>
          </p:nvCxnSpPr>
          <p:spPr bwMode="auto">
            <a:xfrm flipH="1">
              <a:off x="152401" y="6553200"/>
              <a:ext cx="838199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2614" name="TextBox 192613"/>
            <p:cNvSpPr txBox="1"/>
            <p:nvPr/>
          </p:nvSpPr>
          <p:spPr>
            <a:xfrm>
              <a:off x="1037002" y="6322367"/>
              <a:ext cx="25042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</a:t>
              </a:r>
              <a:r>
                <a:rPr lang="en-US" dirty="0" smtClean="0"/>
                <a:t>ove (relevant later)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01865" y="1047892"/>
            <a:ext cx="2409031" cy="461665"/>
            <a:chOff x="152400" y="5791334"/>
            <a:chExt cx="2409031" cy="461665"/>
          </a:xfrm>
        </p:grpSpPr>
        <p:cxnSp>
          <p:nvCxnSpPr>
            <p:cNvPr id="233" name="Straight Connector 232"/>
            <p:cNvCxnSpPr/>
            <p:nvPr/>
          </p:nvCxnSpPr>
          <p:spPr bwMode="auto">
            <a:xfrm>
              <a:off x="152400" y="6072157"/>
              <a:ext cx="884602" cy="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6" name="TextBox 235"/>
            <p:cNvSpPr txBox="1"/>
            <p:nvPr/>
          </p:nvSpPr>
          <p:spPr>
            <a:xfrm>
              <a:off x="1039861" y="5791334"/>
              <a:ext cx="1521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interference</a:t>
              </a:r>
              <a:endParaRPr lang="en-US" dirty="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52400" y="5741011"/>
            <a:ext cx="28664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Nodes of degree &lt; K: m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533400" y="6164209"/>
            <a:ext cx="3592843" cy="509128"/>
            <a:chOff x="6370220" y="6169249"/>
            <a:chExt cx="3592843" cy="509128"/>
          </a:xfrm>
        </p:grpSpPr>
        <p:sp>
          <p:nvSpPr>
            <p:cNvPr id="5" name="TextBox 4"/>
            <p:cNvSpPr txBox="1"/>
            <p:nvPr/>
          </p:nvSpPr>
          <p:spPr>
            <a:xfrm>
              <a:off x="6370220" y="6216712"/>
              <a:ext cx="4860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ym typeface="Wingdings" panose="05000000000000000000" pitchFamily="2" charset="2"/>
                </a:rPr>
                <a:t>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944288" y="6169249"/>
              <a:ext cx="301877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</a:t>
              </a:r>
              <a:r>
                <a:rPr lang="en-US" dirty="0" smtClean="0"/>
                <a:t>ush g, h, k, d, j, e, f, b, c</a:t>
              </a:r>
              <a:endParaRPr lang="en-US" dirty="0"/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5578395" y="6268093"/>
            <a:ext cx="26132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Next: </a:t>
            </a:r>
            <a:r>
              <a:rPr lang="en-US" b="1" dirty="0" smtClean="0"/>
              <a:t>push</a:t>
            </a:r>
            <a:r>
              <a:rPr lang="en-US" dirty="0" smtClean="0"/>
              <a:t> m, </a:t>
            </a:r>
            <a:r>
              <a:rPr lang="en-US" b="1" dirty="0" smtClean="0"/>
              <a:t>pop</a:t>
            </a:r>
            <a:r>
              <a:rPr lang="en-US" dirty="0" smtClean="0">
                <a:solidFill>
                  <a:srgbClr val="FF3399"/>
                </a:solidFill>
              </a:rPr>
              <a:t> m</a:t>
            </a:r>
            <a:endParaRPr lang="en-US" dirty="0">
              <a:solidFill>
                <a:srgbClr val="FF3399"/>
              </a:solidFill>
            </a:endParaRPr>
          </a:p>
        </p:txBody>
      </p:sp>
      <p:sp>
        <p:nvSpPr>
          <p:cNvPr id="32" name="Freeform 31"/>
          <p:cNvSpPr/>
          <p:nvPr/>
        </p:nvSpPr>
        <p:spPr bwMode="auto">
          <a:xfrm>
            <a:off x="2264229" y="624114"/>
            <a:ext cx="5297714" cy="5094515"/>
          </a:xfrm>
          <a:custGeom>
            <a:avLst/>
            <a:gdLst>
              <a:gd name="connsiteX0" fmla="*/ 0 w 5297714"/>
              <a:gd name="connsiteY0" fmla="*/ 1291772 h 5094515"/>
              <a:gd name="connsiteX1" fmla="*/ 29028 w 5297714"/>
              <a:gd name="connsiteY1" fmla="*/ 2960915 h 5094515"/>
              <a:gd name="connsiteX2" fmla="*/ 2307771 w 5297714"/>
              <a:gd name="connsiteY2" fmla="*/ 5094515 h 5094515"/>
              <a:gd name="connsiteX3" fmla="*/ 3222171 w 5297714"/>
              <a:gd name="connsiteY3" fmla="*/ 5094515 h 5094515"/>
              <a:gd name="connsiteX4" fmla="*/ 5297714 w 5297714"/>
              <a:gd name="connsiteY4" fmla="*/ 3062515 h 5094515"/>
              <a:gd name="connsiteX5" fmla="*/ 4194628 w 5297714"/>
              <a:gd name="connsiteY5" fmla="*/ 1364343 h 5094515"/>
              <a:gd name="connsiteX6" fmla="*/ 2569028 w 5297714"/>
              <a:gd name="connsiteY6" fmla="*/ 0 h 5094515"/>
              <a:gd name="connsiteX7" fmla="*/ 1059542 w 5297714"/>
              <a:gd name="connsiteY7" fmla="*/ 0 h 5094515"/>
              <a:gd name="connsiteX8" fmla="*/ 0 w 5297714"/>
              <a:gd name="connsiteY8" fmla="*/ 1291772 h 5094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97714" h="5094515">
                <a:moveTo>
                  <a:pt x="0" y="1291772"/>
                </a:moveTo>
                <a:lnTo>
                  <a:pt x="29028" y="2960915"/>
                </a:lnTo>
                <a:lnTo>
                  <a:pt x="2307771" y="5094515"/>
                </a:lnTo>
                <a:lnTo>
                  <a:pt x="3222171" y="5094515"/>
                </a:lnTo>
                <a:lnTo>
                  <a:pt x="5297714" y="3062515"/>
                </a:lnTo>
                <a:lnTo>
                  <a:pt x="4194628" y="1364343"/>
                </a:lnTo>
                <a:lnTo>
                  <a:pt x="2569028" y="0"/>
                </a:lnTo>
                <a:lnTo>
                  <a:pt x="1059542" y="0"/>
                </a:lnTo>
                <a:lnTo>
                  <a:pt x="0" y="1291772"/>
                </a:lnTo>
                <a:close/>
              </a:path>
            </a:pathLst>
          </a:custGeom>
          <a:solidFill>
            <a:schemeClr val="bg2">
              <a:lumMod val="40000"/>
              <a:lumOff val="60000"/>
              <a:alpha val="85000"/>
            </a:schemeClr>
          </a:solidFill>
          <a:ln w="762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13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Basic coloring: example (K = 4)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8287" y="746236"/>
            <a:ext cx="1943161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// </a:t>
            </a:r>
            <a:r>
              <a:rPr lang="en-US" dirty="0" err="1" smtClean="0"/>
              <a:t>liveIn</a:t>
            </a:r>
            <a:r>
              <a:rPr lang="en-US" dirty="0" smtClean="0"/>
              <a:t>: k, j</a:t>
            </a:r>
            <a:br>
              <a:rPr lang="en-US" dirty="0" smtClean="0"/>
            </a:br>
            <a:r>
              <a:rPr lang="en-US" dirty="0" smtClean="0"/>
              <a:t>g := M [ j+12 ]</a:t>
            </a:r>
          </a:p>
          <a:p>
            <a:r>
              <a:rPr lang="en-US" dirty="0"/>
              <a:t>h</a:t>
            </a:r>
            <a:r>
              <a:rPr lang="en-US" dirty="0" smtClean="0"/>
              <a:t> := k – 1</a:t>
            </a:r>
          </a:p>
          <a:p>
            <a:r>
              <a:rPr lang="en-US" dirty="0"/>
              <a:t>f</a:t>
            </a:r>
            <a:r>
              <a:rPr lang="en-US" dirty="0" smtClean="0"/>
              <a:t> = g * h</a:t>
            </a:r>
          </a:p>
          <a:p>
            <a:r>
              <a:rPr lang="en-US" dirty="0"/>
              <a:t>e</a:t>
            </a:r>
            <a:r>
              <a:rPr lang="en-US" dirty="0" smtClean="0"/>
              <a:t> := M [ j + 8 ]</a:t>
            </a:r>
          </a:p>
          <a:p>
            <a:r>
              <a:rPr lang="en-US" dirty="0"/>
              <a:t>m</a:t>
            </a:r>
            <a:r>
              <a:rPr lang="en-US" dirty="0" smtClean="0"/>
              <a:t> := M [ j + 16 ]</a:t>
            </a:r>
          </a:p>
          <a:p>
            <a:r>
              <a:rPr lang="en-US" dirty="0"/>
              <a:t>b</a:t>
            </a:r>
            <a:r>
              <a:rPr lang="en-US" dirty="0" smtClean="0"/>
              <a:t> := M [ f ]</a:t>
            </a:r>
          </a:p>
          <a:p>
            <a:r>
              <a:rPr lang="en-US" dirty="0"/>
              <a:t>c</a:t>
            </a:r>
            <a:r>
              <a:rPr lang="en-US" dirty="0" smtClean="0"/>
              <a:t> := e + 8</a:t>
            </a:r>
          </a:p>
          <a:p>
            <a:r>
              <a:rPr lang="en-US" dirty="0"/>
              <a:t>d</a:t>
            </a:r>
            <a:r>
              <a:rPr lang="en-US" dirty="0" smtClean="0"/>
              <a:t> := c</a:t>
            </a:r>
          </a:p>
          <a:p>
            <a:r>
              <a:rPr lang="en-US" dirty="0"/>
              <a:t>k</a:t>
            </a:r>
            <a:r>
              <a:rPr lang="en-US" dirty="0" smtClean="0"/>
              <a:t> := m + 4</a:t>
            </a:r>
          </a:p>
          <a:p>
            <a:r>
              <a:rPr lang="en-US" dirty="0"/>
              <a:t>j</a:t>
            </a:r>
            <a:r>
              <a:rPr lang="en-US" dirty="0" smtClean="0"/>
              <a:t> := b</a:t>
            </a:r>
          </a:p>
          <a:p>
            <a:r>
              <a:rPr lang="en-US" dirty="0" smtClean="0"/>
              <a:t>// </a:t>
            </a:r>
            <a:r>
              <a:rPr lang="en-US" dirty="0" err="1" smtClean="0"/>
              <a:t>liveOut</a:t>
            </a:r>
            <a:r>
              <a:rPr lang="en-US" dirty="0" smtClean="0"/>
              <a:t> d k j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2383880" y="746236"/>
            <a:ext cx="5457424" cy="4610297"/>
            <a:chOff x="2875381" y="886316"/>
            <a:chExt cx="5457424" cy="4610297"/>
          </a:xfrm>
        </p:grpSpPr>
        <p:sp>
          <p:nvSpPr>
            <p:cNvPr id="3" name="Oval 2"/>
            <p:cNvSpPr/>
            <p:nvPr/>
          </p:nvSpPr>
          <p:spPr bwMode="auto">
            <a:xfrm>
              <a:off x="5168101" y="27218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k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2875381" y="2506351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j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6092909" y="2488068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b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157643" y="4887013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d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50138" y="387653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h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4210239" y="30266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g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5094997" y="165425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e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4354076" y="886316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rPr>
                <a:t>f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6672145" y="3212406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c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7723205" y="2492893"/>
              <a:ext cx="609600" cy="609600"/>
            </a:xfrm>
            <a:prstGeom prst="ellipse">
              <a:avLst/>
            </a:prstGeom>
            <a:solidFill>
              <a:srgbClr val="FF3399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m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6" name="Straight Connector 5"/>
            <p:cNvCxnSpPr>
              <a:stCxn id="7" idx="1"/>
              <a:endCxn id="13" idx="3"/>
            </p:cNvCxnSpPr>
            <p:nvPr/>
          </p:nvCxnSpPr>
          <p:spPr bwMode="auto">
            <a:xfrm flipV="1">
              <a:off x="2964655" y="1406642"/>
              <a:ext cx="1478695" cy="11889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18"/>
            <p:cNvCxnSpPr>
              <a:stCxn id="7" idx="0"/>
              <a:endCxn id="12" idx="2"/>
            </p:cNvCxnSpPr>
            <p:nvPr/>
          </p:nvCxnSpPr>
          <p:spPr bwMode="auto">
            <a:xfrm flipV="1">
              <a:off x="3180181" y="1959054"/>
              <a:ext cx="1914816" cy="54729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19"/>
            <p:cNvCxnSpPr>
              <a:stCxn id="12" idx="1"/>
              <a:endCxn id="13" idx="5"/>
            </p:cNvCxnSpPr>
            <p:nvPr/>
          </p:nvCxnSpPr>
          <p:spPr bwMode="auto">
            <a:xfrm flipH="1" flipV="1">
              <a:off x="4874402" y="1406642"/>
              <a:ext cx="309869" cy="3368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>
              <a:stCxn id="15" idx="0"/>
              <a:endCxn id="13" idx="6"/>
            </p:cNvCxnSpPr>
            <p:nvPr/>
          </p:nvCxnSpPr>
          <p:spPr bwMode="auto">
            <a:xfrm flipH="1" flipV="1">
              <a:off x="4963676" y="1191116"/>
              <a:ext cx="3064329" cy="130177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>
              <a:stCxn id="15" idx="1"/>
              <a:endCxn id="12" idx="6"/>
            </p:cNvCxnSpPr>
            <p:nvPr/>
          </p:nvCxnSpPr>
          <p:spPr bwMode="auto">
            <a:xfrm flipH="1" flipV="1">
              <a:off x="5704597" y="1959054"/>
              <a:ext cx="2107882" cy="62311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Straight Connector 22"/>
            <p:cNvCxnSpPr>
              <a:stCxn id="3" idx="2"/>
              <a:endCxn id="7" idx="6"/>
            </p:cNvCxnSpPr>
            <p:nvPr/>
          </p:nvCxnSpPr>
          <p:spPr bwMode="auto">
            <a:xfrm flipH="1" flipV="1">
              <a:off x="3484981" y="2811151"/>
              <a:ext cx="1683120" cy="21552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Straight Connector 23"/>
            <p:cNvCxnSpPr>
              <a:stCxn id="8" idx="2"/>
              <a:endCxn id="3" idx="7"/>
            </p:cNvCxnSpPr>
            <p:nvPr/>
          </p:nvCxnSpPr>
          <p:spPr bwMode="auto">
            <a:xfrm flipH="1">
              <a:off x="5688427" y="2792868"/>
              <a:ext cx="404482" cy="182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Straight Connector 24"/>
            <p:cNvCxnSpPr>
              <a:stCxn id="8" idx="6"/>
              <a:endCxn id="15" idx="2"/>
            </p:cNvCxnSpPr>
            <p:nvPr/>
          </p:nvCxnSpPr>
          <p:spPr bwMode="auto">
            <a:xfrm>
              <a:off x="6702509" y="2792868"/>
              <a:ext cx="1020696" cy="482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>
              <a:stCxn id="9" idx="2"/>
              <a:endCxn id="7" idx="3"/>
            </p:cNvCxnSpPr>
            <p:nvPr/>
          </p:nvCxnSpPr>
          <p:spPr bwMode="auto">
            <a:xfrm flipH="1" flipV="1">
              <a:off x="2964655" y="3026677"/>
              <a:ext cx="2192988" cy="216513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Straight Connector 26"/>
            <p:cNvCxnSpPr>
              <a:stCxn id="9" idx="1"/>
              <a:endCxn id="3" idx="4"/>
            </p:cNvCxnSpPr>
            <p:nvPr/>
          </p:nvCxnSpPr>
          <p:spPr bwMode="auto">
            <a:xfrm flipV="1">
              <a:off x="5246917" y="3331477"/>
              <a:ext cx="225984" cy="164481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Straight Connector 27"/>
            <p:cNvCxnSpPr>
              <a:stCxn id="9" idx="0"/>
              <a:endCxn id="8" idx="4"/>
            </p:cNvCxnSpPr>
            <p:nvPr/>
          </p:nvCxnSpPr>
          <p:spPr bwMode="auto">
            <a:xfrm flipV="1">
              <a:off x="5462443" y="3097668"/>
              <a:ext cx="935266" cy="178934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Connector 49"/>
            <p:cNvCxnSpPr>
              <a:stCxn id="11" idx="5"/>
              <a:endCxn id="10" idx="0"/>
            </p:cNvCxnSpPr>
            <p:nvPr/>
          </p:nvCxnSpPr>
          <p:spPr bwMode="auto">
            <a:xfrm>
              <a:off x="4730565" y="3547003"/>
              <a:ext cx="124373" cy="32953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" name="Straight Connector 50"/>
            <p:cNvCxnSpPr>
              <a:stCxn id="14" idx="7"/>
              <a:endCxn id="15" idx="3"/>
            </p:cNvCxnSpPr>
            <p:nvPr/>
          </p:nvCxnSpPr>
          <p:spPr bwMode="auto">
            <a:xfrm flipV="1">
              <a:off x="7192471" y="3013219"/>
              <a:ext cx="620008" cy="28846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Straight Connector 51"/>
            <p:cNvCxnSpPr>
              <a:stCxn id="15" idx="4"/>
              <a:endCxn id="9" idx="6"/>
            </p:cNvCxnSpPr>
            <p:nvPr/>
          </p:nvCxnSpPr>
          <p:spPr bwMode="auto">
            <a:xfrm flipH="1">
              <a:off x="5767243" y="3102493"/>
              <a:ext cx="2260762" cy="208932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Straight Connector 52"/>
            <p:cNvCxnSpPr>
              <a:stCxn id="11" idx="6"/>
              <a:endCxn id="3" idx="3"/>
            </p:cNvCxnSpPr>
            <p:nvPr/>
          </p:nvCxnSpPr>
          <p:spPr bwMode="auto">
            <a:xfrm flipV="1">
              <a:off x="4819839" y="3242203"/>
              <a:ext cx="437536" cy="8927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Straight Connector 53"/>
            <p:cNvCxnSpPr>
              <a:stCxn id="7" idx="5"/>
              <a:endCxn id="11" idx="2"/>
            </p:cNvCxnSpPr>
            <p:nvPr/>
          </p:nvCxnSpPr>
          <p:spPr bwMode="auto">
            <a:xfrm>
              <a:off x="3395707" y="3026677"/>
              <a:ext cx="814532" cy="30480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1" name="Straight Connector 70"/>
            <p:cNvCxnSpPr>
              <a:stCxn id="10" idx="1"/>
              <a:endCxn id="7" idx="4"/>
            </p:cNvCxnSpPr>
            <p:nvPr/>
          </p:nvCxnSpPr>
          <p:spPr bwMode="auto">
            <a:xfrm flipH="1" flipV="1">
              <a:off x="3180181" y="3115951"/>
              <a:ext cx="1459231" cy="84985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4" name="Straight Connector 73"/>
            <p:cNvCxnSpPr>
              <a:stCxn id="14" idx="1"/>
              <a:endCxn id="8" idx="5"/>
            </p:cNvCxnSpPr>
            <p:nvPr/>
          </p:nvCxnSpPr>
          <p:spPr bwMode="auto">
            <a:xfrm flipH="1" flipV="1">
              <a:off x="6613235" y="3008394"/>
              <a:ext cx="148184" cy="2932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7" name="Straight Connector 76"/>
            <p:cNvCxnSpPr>
              <a:stCxn id="8" idx="0"/>
              <a:endCxn id="12" idx="5"/>
            </p:cNvCxnSpPr>
            <p:nvPr/>
          </p:nvCxnSpPr>
          <p:spPr bwMode="auto">
            <a:xfrm flipH="1" flipV="1">
              <a:off x="5615323" y="2174580"/>
              <a:ext cx="782386" cy="313488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2589" name="Straight Connector 192588"/>
            <p:cNvCxnSpPr>
              <a:stCxn id="9" idx="7"/>
              <a:endCxn id="14" idx="3"/>
            </p:cNvCxnSpPr>
            <p:nvPr/>
          </p:nvCxnSpPr>
          <p:spPr bwMode="auto">
            <a:xfrm flipV="1">
              <a:off x="5677969" y="3732732"/>
              <a:ext cx="1083450" cy="124355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6" name="Straight Connector 205"/>
            <p:cNvCxnSpPr>
              <a:stCxn id="8" idx="1"/>
              <a:endCxn id="7" idx="7"/>
            </p:cNvCxnSpPr>
            <p:nvPr/>
          </p:nvCxnSpPr>
          <p:spPr bwMode="auto">
            <a:xfrm flipH="1">
              <a:off x="3395707" y="2577342"/>
              <a:ext cx="2786476" cy="182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8" name="Group 17"/>
          <p:cNvGrpSpPr/>
          <p:nvPr/>
        </p:nvGrpSpPr>
        <p:grpSpPr>
          <a:xfrm>
            <a:off x="5704597" y="646637"/>
            <a:ext cx="3388813" cy="461665"/>
            <a:chOff x="152401" y="6322367"/>
            <a:chExt cx="3388813" cy="461665"/>
          </a:xfrm>
        </p:grpSpPr>
        <p:cxnSp>
          <p:nvCxnSpPr>
            <p:cNvPr id="229" name="Straight Connector 228"/>
            <p:cNvCxnSpPr/>
            <p:nvPr/>
          </p:nvCxnSpPr>
          <p:spPr bwMode="auto">
            <a:xfrm flipH="1">
              <a:off x="152401" y="6553200"/>
              <a:ext cx="838199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2614" name="TextBox 192613"/>
            <p:cNvSpPr txBox="1"/>
            <p:nvPr/>
          </p:nvSpPr>
          <p:spPr>
            <a:xfrm>
              <a:off x="1037002" y="6322367"/>
              <a:ext cx="25042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</a:t>
              </a:r>
              <a:r>
                <a:rPr lang="en-US" dirty="0" smtClean="0"/>
                <a:t>ove (relevant later)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01865" y="1047892"/>
            <a:ext cx="2409031" cy="461665"/>
            <a:chOff x="152400" y="5791334"/>
            <a:chExt cx="2409031" cy="461665"/>
          </a:xfrm>
        </p:grpSpPr>
        <p:cxnSp>
          <p:nvCxnSpPr>
            <p:cNvPr id="233" name="Straight Connector 232"/>
            <p:cNvCxnSpPr/>
            <p:nvPr/>
          </p:nvCxnSpPr>
          <p:spPr bwMode="auto">
            <a:xfrm>
              <a:off x="152400" y="6072157"/>
              <a:ext cx="884602" cy="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6" name="TextBox 235"/>
            <p:cNvSpPr txBox="1"/>
            <p:nvPr/>
          </p:nvSpPr>
          <p:spPr>
            <a:xfrm>
              <a:off x="1039861" y="5791334"/>
              <a:ext cx="1521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interference</a:t>
              </a:r>
              <a:endParaRPr lang="en-US" dirty="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52400" y="5741011"/>
            <a:ext cx="26564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Nodes of degree &lt; K: 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533400" y="6164209"/>
            <a:ext cx="3592843" cy="509128"/>
            <a:chOff x="6370220" y="6169249"/>
            <a:chExt cx="3592843" cy="509128"/>
          </a:xfrm>
        </p:grpSpPr>
        <p:sp>
          <p:nvSpPr>
            <p:cNvPr id="5" name="TextBox 4"/>
            <p:cNvSpPr txBox="1"/>
            <p:nvPr/>
          </p:nvSpPr>
          <p:spPr>
            <a:xfrm>
              <a:off x="6370220" y="6216712"/>
              <a:ext cx="4860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ym typeface="Wingdings" panose="05000000000000000000" pitchFamily="2" charset="2"/>
                </a:rPr>
                <a:t>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944288" y="6169249"/>
              <a:ext cx="301877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</a:t>
              </a:r>
              <a:r>
                <a:rPr lang="en-US" dirty="0" smtClean="0"/>
                <a:t>ush g, h, k, d, j, e, f, b, c</a:t>
              </a:r>
              <a:endParaRPr lang="en-US" dirty="0"/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5578395" y="6268093"/>
            <a:ext cx="1999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Next: </a:t>
            </a:r>
            <a:r>
              <a:rPr lang="en-US" b="1" dirty="0" smtClean="0"/>
              <a:t>pop</a:t>
            </a:r>
            <a:r>
              <a:rPr lang="en-US" dirty="0" smtClean="0">
                <a:solidFill>
                  <a:srgbClr val="FF3399"/>
                </a:solidFill>
              </a:rPr>
              <a:t> </a:t>
            </a:r>
            <a:r>
              <a:rPr lang="en-US" dirty="0" smtClean="0">
                <a:solidFill>
                  <a:srgbClr val="00B0F0"/>
                </a:solidFill>
              </a:rPr>
              <a:t>c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FF3399"/>
                </a:solidFill>
              </a:rPr>
              <a:t> </a:t>
            </a:r>
            <a:r>
              <a:rPr lang="en-US" dirty="0" smtClean="0">
                <a:solidFill>
                  <a:srgbClr val="FFC000"/>
                </a:solidFill>
              </a:rPr>
              <a:t>b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FF3399"/>
                </a:solidFill>
              </a:rPr>
              <a:t> </a:t>
            </a:r>
            <a:r>
              <a:rPr lang="en-US" dirty="0" smtClean="0">
                <a:solidFill>
                  <a:srgbClr val="FFC000"/>
                </a:solidFill>
              </a:rPr>
              <a:t>f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5" name="Freeform 54"/>
          <p:cNvSpPr/>
          <p:nvPr/>
        </p:nvSpPr>
        <p:spPr bwMode="auto">
          <a:xfrm>
            <a:off x="2264229" y="624114"/>
            <a:ext cx="5297714" cy="5094515"/>
          </a:xfrm>
          <a:custGeom>
            <a:avLst/>
            <a:gdLst>
              <a:gd name="connsiteX0" fmla="*/ 0 w 5297714"/>
              <a:gd name="connsiteY0" fmla="*/ 1291772 h 5094515"/>
              <a:gd name="connsiteX1" fmla="*/ 29028 w 5297714"/>
              <a:gd name="connsiteY1" fmla="*/ 2960915 h 5094515"/>
              <a:gd name="connsiteX2" fmla="*/ 2307771 w 5297714"/>
              <a:gd name="connsiteY2" fmla="*/ 5094515 h 5094515"/>
              <a:gd name="connsiteX3" fmla="*/ 3222171 w 5297714"/>
              <a:gd name="connsiteY3" fmla="*/ 5094515 h 5094515"/>
              <a:gd name="connsiteX4" fmla="*/ 5297714 w 5297714"/>
              <a:gd name="connsiteY4" fmla="*/ 3062515 h 5094515"/>
              <a:gd name="connsiteX5" fmla="*/ 4194628 w 5297714"/>
              <a:gd name="connsiteY5" fmla="*/ 1364343 h 5094515"/>
              <a:gd name="connsiteX6" fmla="*/ 2569028 w 5297714"/>
              <a:gd name="connsiteY6" fmla="*/ 0 h 5094515"/>
              <a:gd name="connsiteX7" fmla="*/ 1059542 w 5297714"/>
              <a:gd name="connsiteY7" fmla="*/ 0 h 5094515"/>
              <a:gd name="connsiteX8" fmla="*/ 0 w 5297714"/>
              <a:gd name="connsiteY8" fmla="*/ 1291772 h 5094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97714" h="5094515">
                <a:moveTo>
                  <a:pt x="0" y="1291772"/>
                </a:moveTo>
                <a:lnTo>
                  <a:pt x="29028" y="2960915"/>
                </a:lnTo>
                <a:lnTo>
                  <a:pt x="2307771" y="5094515"/>
                </a:lnTo>
                <a:lnTo>
                  <a:pt x="3222171" y="5094515"/>
                </a:lnTo>
                <a:lnTo>
                  <a:pt x="5297714" y="3062515"/>
                </a:lnTo>
                <a:lnTo>
                  <a:pt x="4194628" y="1364343"/>
                </a:lnTo>
                <a:lnTo>
                  <a:pt x="2569028" y="0"/>
                </a:lnTo>
                <a:lnTo>
                  <a:pt x="1059542" y="0"/>
                </a:lnTo>
                <a:lnTo>
                  <a:pt x="0" y="1291772"/>
                </a:lnTo>
                <a:close/>
              </a:path>
            </a:pathLst>
          </a:custGeom>
          <a:solidFill>
            <a:schemeClr val="bg2">
              <a:lumMod val="40000"/>
              <a:lumOff val="60000"/>
              <a:alpha val="85000"/>
            </a:schemeClr>
          </a:solidFill>
          <a:ln w="762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19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Basic coloring: example (K = 4)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8287" y="746236"/>
            <a:ext cx="1943161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// </a:t>
            </a:r>
            <a:r>
              <a:rPr lang="en-US" dirty="0" err="1" smtClean="0"/>
              <a:t>liveIn</a:t>
            </a:r>
            <a:r>
              <a:rPr lang="en-US" dirty="0" smtClean="0"/>
              <a:t>: k, j</a:t>
            </a:r>
            <a:br>
              <a:rPr lang="en-US" dirty="0" smtClean="0"/>
            </a:br>
            <a:r>
              <a:rPr lang="en-US" dirty="0" smtClean="0"/>
              <a:t>g := M [ j+12 ]</a:t>
            </a:r>
          </a:p>
          <a:p>
            <a:r>
              <a:rPr lang="en-US" dirty="0"/>
              <a:t>h</a:t>
            </a:r>
            <a:r>
              <a:rPr lang="en-US" dirty="0" smtClean="0"/>
              <a:t> := k – 1</a:t>
            </a:r>
          </a:p>
          <a:p>
            <a:r>
              <a:rPr lang="en-US" dirty="0"/>
              <a:t>f</a:t>
            </a:r>
            <a:r>
              <a:rPr lang="en-US" dirty="0" smtClean="0"/>
              <a:t> = g * h</a:t>
            </a:r>
          </a:p>
          <a:p>
            <a:r>
              <a:rPr lang="en-US" dirty="0"/>
              <a:t>e</a:t>
            </a:r>
            <a:r>
              <a:rPr lang="en-US" dirty="0" smtClean="0"/>
              <a:t> := M [ j + 8 ]</a:t>
            </a:r>
          </a:p>
          <a:p>
            <a:r>
              <a:rPr lang="en-US" dirty="0"/>
              <a:t>m</a:t>
            </a:r>
            <a:r>
              <a:rPr lang="en-US" dirty="0" smtClean="0"/>
              <a:t> := M [ j + 16 ]</a:t>
            </a:r>
          </a:p>
          <a:p>
            <a:r>
              <a:rPr lang="en-US" dirty="0"/>
              <a:t>b</a:t>
            </a:r>
            <a:r>
              <a:rPr lang="en-US" dirty="0" smtClean="0"/>
              <a:t> := M [ f ]</a:t>
            </a:r>
          </a:p>
          <a:p>
            <a:r>
              <a:rPr lang="en-US" dirty="0"/>
              <a:t>c</a:t>
            </a:r>
            <a:r>
              <a:rPr lang="en-US" dirty="0" smtClean="0"/>
              <a:t> := e + 8</a:t>
            </a:r>
          </a:p>
          <a:p>
            <a:r>
              <a:rPr lang="en-US" dirty="0"/>
              <a:t>d</a:t>
            </a:r>
            <a:r>
              <a:rPr lang="en-US" dirty="0" smtClean="0"/>
              <a:t> := c</a:t>
            </a:r>
          </a:p>
          <a:p>
            <a:r>
              <a:rPr lang="en-US" dirty="0"/>
              <a:t>k</a:t>
            </a:r>
            <a:r>
              <a:rPr lang="en-US" dirty="0" smtClean="0"/>
              <a:t> := m + 4</a:t>
            </a:r>
          </a:p>
          <a:p>
            <a:r>
              <a:rPr lang="en-US" dirty="0"/>
              <a:t>j</a:t>
            </a:r>
            <a:r>
              <a:rPr lang="en-US" dirty="0" smtClean="0"/>
              <a:t> := b</a:t>
            </a:r>
          </a:p>
          <a:p>
            <a:r>
              <a:rPr lang="en-US" dirty="0" smtClean="0"/>
              <a:t>// </a:t>
            </a:r>
            <a:r>
              <a:rPr lang="en-US" dirty="0" err="1" smtClean="0"/>
              <a:t>liveOut</a:t>
            </a:r>
            <a:r>
              <a:rPr lang="en-US" dirty="0" smtClean="0"/>
              <a:t> d k j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2383880" y="746236"/>
            <a:ext cx="5457424" cy="4610297"/>
            <a:chOff x="2875381" y="886316"/>
            <a:chExt cx="5457424" cy="4610297"/>
          </a:xfrm>
        </p:grpSpPr>
        <p:sp>
          <p:nvSpPr>
            <p:cNvPr id="3" name="Oval 2"/>
            <p:cNvSpPr/>
            <p:nvPr/>
          </p:nvSpPr>
          <p:spPr bwMode="auto">
            <a:xfrm>
              <a:off x="5168101" y="27218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k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2875381" y="2506351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j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6092909" y="2488068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b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157643" y="4887013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d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50138" y="387653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h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4210239" y="30266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g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5094997" y="165425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e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4354076" y="886316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rPr>
                <a:t>f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6672145" y="3212406"/>
              <a:ext cx="609600" cy="609600"/>
            </a:xfrm>
            <a:prstGeom prst="ellipse">
              <a:avLst/>
            </a:prstGeom>
            <a:solidFill>
              <a:srgbClr val="00B0F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c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7723205" y="2492893"/>
              <a:ext cx="609600" cy="609600"/>
            </a:xfrm>
            <a:prstGeom prst="ellipse">
              <a:avLst/>
            </a:prstGeom>
            <a:solidFill>
              <a:srgbClr val="FF3399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m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6" name="Straight Connector 5"/>
            <p:cNvCxnSpPr>
              <a:stCxn id="7" idx="1"/>
              <a:endCxn id="13" idx="3"/>
            </p:cNvCxnSpPr>
            <p:nvPr/>
          </p:nvCxnSpPr>
          <p:spPr bwMode="auto">
            <a:xfrm flipV="1">
              <a:off x="2964655" y="1406642"/>
              <a:ext cx="1478695" cy="11889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18"/>
            <p:cNvCxnSpPr>
              <a:stCxn id="7" idx="0"/>
              <a:endCxn id="12" idx="2"/>
            </p:cNvCxnSpPr>
            <p:nvPr/>
          </p:nvCxnSpPr>
          <p:spPr bwMode="auto">
            <a:xfrm flipV="1">
              <a:off x="3180181" y="1959054"/>
              <a:ext cx="1914816" cy="54729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19"/>
            <p:cNvCxnSpPr>
              <a:stCxn id="12" idx="1"/>
              <a:endCxn id="13" idx="5"/>
            </p:cNvCxnSpPr>
            <p:nvPr/>
          </p:nvCxnSpPr>
          <p:spPr bwMode="auto">
            <a:xfrm flipH="1" flipV="1">
              <a:off x="4874402" y="1406642"/>
              <a:ext cx="309869" cy="3368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>
              <a:stCxn id="15" idx="0"/>
              <a:endCxn id="13" idx="6"/>
            </p:cNvCxnSpPr>
            <p:nvPr/>
          </p:nvCxnSpPr>
          <p:spPr bwMode="auto">
            <a:xfrm flipH="1" flipV="1">
              <a:off x="4963676" y="1191116"/>
              <a:ext cx="3064329" cy="130177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>
              <a:stCxn id="15" idx="1"/>
              <a:endCxn id="12" idx="6"/>
            </p:cNvCxnSpPr>
            <p:nvPr/>
          </p:nvCxnSpPr>
          <p:spPr bwMode="auto">
            <a:xfrm flipH="1" flipV="1">
              <a:off x="5704597" y="1959054"/>
              <a:ext cx="2107882" cy="62311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Straight Connector 22"/>
            <p:cNvCxnSpPr>
              <a:stCxn id="3" idx="2"/>
              <a:endCxn id="7" idx="6"/>
            </p:cNvCxnSpPr>
            <p:nvPr/>
          </p:nvCxnSpPr>
          <p:spPr bwMode="auto">
            <a:xfrm flipH="1" flipV="1">
              <a:off x="3484981" y="2811151"/>
              <a:ext cx="1683120" cy="21552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Straight Connector 23"/>
            <p:cNvCxnSpPr>
              <a:stCxn id="8" idx="2"/>
              <a:endCxn id="3" idx="7"/>
            </p:cNvCxnSpPr>
            <p:nvPr/>
          </p:nvCxnSpPr>
          <p:spPr bwMode="auto">
            <a:xfrm flipH="1">
              <a:off x="5688427" y="2792868"/>
              <a:ext cx="404482" cy="182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Straight Connector 24"/>
            <p:cNvCxnSpPr>
              <a:stCxn id="8" idx="6"/>
              <a:endCxn id="15" idx="2"/>
            </p:cNvCxnSpPr>
            <p:nvPr/>
          </p:nvCxnSpPr>
          <p:spPr bwMode="auto">
            <a:xfrm>
              <a:off x="6702509" y="2792868"/>
              <a:ext cx="1020696" cy="482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>
              <a:stCxn id="9" idx="2"/>
              <a:endCxn id="7" idx="3"/>
            </p:cNvCxnSpPr>
            <p:nvPr/>
          </p:nvCxnSpPr>
          <p:spPr bwMode="auto">
            <a:xfrm flipH="1" flipV="1">
              <a:off x="2964655" y="3026677"/>
              <a:ext cx="2192988" cy="216513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Straight Connector 26"/>
            <p:cNvCxnSpPr>
              <a:stCxn id="9" idx="1"/>
              <a:endCxn id="3" idx="4"/>
            </p:cNvCxnSpPr>
            <p:nvPr/>
          </p:nvCxnSpPr>
          <p:spPr bwMode="auto">
            <a:xfrm flipV="1">
              <a:off x="5246917" y="3331477"/>
              <a:ext cx="225984" cy="164481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Straight Connector 27"/>
            <p:cNvCxnSpPr>
              <a:stCxn id="9" idx="0"/>
              <a:endCxn id="8" idx="4"/>
            </p:cNvCxnSpPr>
            <p:nvPr/>
          </p:nvCxnSpPr>
          <p:spPr bwMode="auto">
            <a:xfrm flipV="1">
              <a:off x="5462443" y="3097668"/>
              <a:ext cx="935266" cy="178934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Connector 49"/>
            <p:cNvCxnSpPr>
              <a:stCxn id="11" idx="5"/>
              <a:endCxn id="10" idx="0"/>
            </p:cNvCxnSpPr>
            <p:nvPr/>
          </p:nvCxnSpPr>
          <p:spPr bwMode="auto">
            <a:xfrm>
              <a:off x="4730565" y="3547003"/>
              <a:ext cx="124373" cy="32953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" name="Straight Connector 50"/>
            <p:cNvCxnSpPr>
              <a:stCxn id="14" idx="7"/>
              <a:endCxn id="15" idx="3"/>
            </p:cNvCxnSpPr>
            <p:nvPr/>
          </p:nvCxnSpPr>
          <p:spPr bwMode="auto">
            <a:xfrm flipV="1">
              <a:off x="7192471" y="3013219"/>
              <a:ext cx="620008" cy="28846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Straight Connector 51"/>
            <p:cNvCxnSpPr>
              <a:stCxn id="15" idx="4"/>
              <a:endCxn id="9" idx="6"/>
            </p:cNvCxnSpPr>
            <p:nvPr/>
          </p:nvCxnSpPr>
          <p:spPr bwMode="auto">
            <a:xfrm flipH="1">
              <a:off x="5767243" y="3102493"/>
              <a:ext cx="2260762" cy="208932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Straight Connector 52"/>
            <p:cNvCxnSpPr>
              <a:stCxn id="11" idx="6"/>
              <a:endCxn id="3" idx="3"/>
            </p:cNvCxnSpPr>
            <p:nvPr/>
          </p:nvCxnSpPr>
          <p:spPr bwMode="auto">
            <a:xfrm flipV="1">
              <a:off x="4819839" y="3242203"/>
              <a:ext cx="437536" cy="8927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Straight Connector 53"/>
            <p:cNvCxnSpPr>
              <a:stCxn id="7" idx="5"/>
              <a:endCxn id="11" idx="2"/>
            </p:cNvCxnSpPr>
            <p:nvPr/>
          </p:nvCxnSpPr>
          <p:spPr bwMode="auto">
            <a:xfrm>
              <a:off x="3395707" y="3026677"/>
              <a:ext cx="814532" cy="30480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1" name="Straight Connector 70"/>
            <p:cNvCxnSpPr>
              <a:stCxn id="10" idx="1"/>
              <a:endCxn id="7" idx="4"/>
            </p:cNvCxnSpPr>
            <p:nvPr/>
          </p:nvCxnSpPr>
          <p:spPr bwMode="auto">
            <a:xfrm flipH="1" flipV="1">
              <a:off x="3180181" y="3115951"/>
              <a:ext cx="1459231" cy="84985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4" name="Straight Connector 73"/>
            <p:cNvCxnSpPr>
              <a:stCxn id="14" idx="1"/>
              <a:endCxn id="8" idx="5"/>
            </p:cNvCxnSpPr>
            <p:nvPr/>
          </p:nvCxnSpPr>
          <p:spPr bwMode="auto">
            <a:xfrm flipH="1" flipV="1">
              <a:off x="6613235" y="3008394"/>
              <a:ext cx="148184" cy="2932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7" name="Straight Connector 76"/>
            <p:cNvCxnSpPr>
              <a:stCxn id="8" idx="0"/>
              <a:endCxn id="12" idx="5"/>
            </p:cNvCxnSpPr>
            <p:nvPr/>
          </p:nvCxnSpPr>
          <p:spPr bwMode="auto">
            <a:xfrm flipH="1" flipV="1">
              <a:off x="5615323" y="2174580"/>
              <a:ext cx="782386" cy="313488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2589" name="Straight Connector 192588"/>
            <p:cNvCxnSpPr>
              <a:stCxn id="9" idx="7"/>
              <a:endCxn id="14" idx="3"/>
            </p:cNvCxnSpPr>
            <p:nvPr/>
          </p:nvCxnSpPr>
          <p:spPr bwMode="auto">
            <a:xfrm flipV="1">
              <a:off x="5677969" y="3732732"/>
              <a:ext cx="1083450" cy="124355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6" name="Straight Connector 205"/>
            <p:cNvCxnSpPr>
              <a:stCxn id="8" idx="1"/>
              <a:endCxn id="7" idx="7"/>
            </p:cNvCxnSpPr>
            <p:nvPr/>
          </p:nvCxnSpPr>
          <p:spPr bwMode="auto">
            <a:xfrm flipH="1">
              <a:off x="3395707" y="2577342"/>
              <a:ext cx="2786476" cy="182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8" name="Group 17"/>
          <p:cNvGrpSpPr/>
          <p:nvPr/>
        </p:nvGrpSpPr>
        <p:grpSpPr>
          <a:xfrm>
            <a:off x="5704597" y="646637"/>
            <a:ext cx="3388813" cy="461665"/>
            <a:chOff x="152401" y="6322367"/>
            <a:chExt cx="3388813" cy="461665"/>
          </a:xfrm>
        </p:grpSpPr>
        <p:cxnSp>
          <p:nvCxnSpPr>
            <p:cNvPr id="229" name="Straight Connector 228"/>
            <p:cNvCxnSpPr/>
            <p:nvPr/>
          </p:nvCxnSpPr>
          <p:spPr bwMode="auto">
            <a:xfrm flipH="1">
              <a:off x="152401" y="6553200"/>
              <a:ext cx="838199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2614" name="TextBox 192613"/>
            <p:cNvSpPr txBox="1"/>
            <p:nvPr/>
          </p:nvSpPr>
          <p:spPr>
            <a:xfrm>
              <a:off x="1037002" y="6322367"/>
              <a:ext cx="25042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</a:t>
              </a:r>
              <a:r>
                <a:rPr lang="en-US" dirty="0" smtClean="0"/>
                <a:t>ove (relevant later)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01865" y="1047892"/>
            <a:ext cx="2409031" cy="461665"/>
            <a:chOff x="152400" y="5791334"/>
            <a:chExt cx="2409031" cy="461665"/>
          </a:xfrm>
        </p:grpSpPr>
        <p:cxnSp>
          <p:nvCxnSpPr>
            <p:cNvPr id="233" name="Straight Connector 232"/>
            <p:cNvCxnSpPr/>
            <p:nvPr/>
          </p:nvCxnSpPr>
          <p:spPr bwMode="auto">
            <a:xfrm>
              <a:off x="152400" y="6072157"/>
              <a:ext cx="884602" cy="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6" name="TextBox 235"/>
            <p:cNvSpPr txBox="1"/>
            <p:nvPr/>
          </p:nvSpPr>
          <p:spPr>
            <a:xfrm>
              <a:off x="1039861" y="5791334"/>
              <a:ext cx="1521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interference</a:t>
              </a:r>
              <a:endParaRPr lang="en-US" dirty="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52400" y="5741011"/>
            <a:ext cx="26564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Nodes of degree &lt; K: 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533400" y="6164209"/>
            <a:ext cx="2831417" cy="509128"/>
            <a:chOff x="6370220" y="6169249"/>
            <a:chExt cx="2831417" cy="509128"/>
          </a:xfrm>
        </p:grpSpPr>
        <p:sp>
          <p:nvSpPr>
            <p:cNvPr id="5" name="TextBox 4"/>
            <p:cNvSpPr txBox="1"/>
            <p:nvPr/>
          </p:nvSpPr>
          <p:spPr>
            <a:xfrm>
              <a:off x="6370220" y="6216712"/>
              <a:ext cx="4860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ym typeface="Wingdings" panose="05000000000000000000" pitchFamily="2" charset="2"/>
                </a:rPr>
                <a:t>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944288" y="6169249"/>
              <a:ext cx="22573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</a:t>
              </a:r>
              <a:r>
                <a:rPr lang="en-US" dirty="0" smtClean="0"/>
                <a:t>ush g, h, k, d, j, e</a:t>
              </a:r>
              <a:endParaRPr lang="en-US" dirty="0"/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5578395" y="6268093"/>
            <a:ext cx="1999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Next: </a:t>
            </a:r>
            <a:r>
              <a:rPr lang="en-US" b="1" dirty="0" smtClean="0"/>
              <a:t>pop</a:t>
            </a:r>
            <a:r>
              <a:rPr lang="en-US" dirty="0" smtClean="0">
                <a:solidFill>
                  <a:srgbClr val="FF3399"/>
                </a:solidFill>
              </a:rPr>
              <a:t> </a:t>
            </a:r>
            <a:r>
              <a:rPr lang="en-US" dirty="0" smtClean="0">
                <a:solidFill>
                  <a:srgbClr val="92D050"/>
                </a:solidFill>
              </a:rPr>
              <a:t>e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00B0F0"/>
                </a:solidFill>
              </a:rPr>
              <a:t> j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rgbClr val="92D050"/>
                </a:solidFill>
              </a:rPr>
              <a:t>d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48" name="Freeform 47"/>
          <p:cNvSpPr/>
          <p:nvPr/>
        </p:nvSpPr>
        <p:spPr bwMode="auto">
          <a:xfrm>
            <a:off x="2264228" y="1393371"/>
            <a:ext cx="4441371" cy="4325258"/>
          </a:xfrm>
          <a:custGeom>
            <a:avLst/>
            <a:gdLst>
              <a:gd name="connsiteX0" fmla="*/ 0 w 5297714"/>
              <a:gd name="connsiteY0" fmla="*/ 1291772 h 5094515"/>
              <a:gd name="connsiteX1" fmla="*/ 29028 w 5297714"/>
              <a:gd name="connsiteY1" fmla="*/ 2960915 h 5094515"/>
              <a:gd name="connsiteX2" fmla="*/ 2307771 w 5297714"/>
              <a:gd name="connsiteY2" fmla="*/ 5094515 h 5094515"/>
              <a:gd name="connsiteX3" fmla="*/ 3222171 w 5297714"/>
              <a:gd name="connsiteY3" fmla="*/ 5094515 h 5094515"/>
              <a:gd name="connsiteX4" fmla="*/ 5297714 w 5297714"/>
              <a:gd name="connsiteY4" fmla="*/ 3062515 h 5094515"/>
              <a:gd name="connsiteX5" fmla="*/ 4194628 w 5297714"/>
              <a:gd name="connsiteY5" fmla="*/ 1364343 h 5094515"/>
              <a:gd name="connsiteX6" fmla="*/ 2569028 w 5297714"/>
              <a:gd name="connsiteY6" fmla="*/ 0 h 5094515"/>
              <a:gd name="connsiteX7" fmla="*/ 1059542 w 5297714"/>
              <a:gd name="connsiteY7" fmla="*/ 0 h 5094515"/>
              <a:gd name="connsiteX8" fmla="*/ 0 w 5297714"/>
              <a:gd name="connsiteY8" fmla="*/ 1291772 h 5094515"/>
              <a:gd name="connsiteX0" fmla="*/ 0 w 4441371"/>
              <a:gd name="connsiteY0" fmla="*/ 1291772 h 5094515"/>
              <a:gd name="connsiteX1" fmla="*/ 29028 w 4441371"/>
              <a:gd name="connsiteY1" fmla="*/ 2960915 h 5094515"/>
              <a:gd name="connsiteX2" fmla="*/ 2307771 w 4441371"/>
              <a:gd name="connsiteY2" fmla="*/ 5094515 h 5094515"/>
              <a:gd name="connsiteX3" fmla="*/ 3222171 w 4441371"/>
              <a:gd name="connsiteY3" fmla="*/ 5094515 h 5094515"/>
              <a:gd name="connsiteX4" fmla="*/ 4441371 w 4441371"/>
              <a:gd name="connsiteY4" fmla="*/ 3889829 h 5094515"/>
              <a:gd name="connsiteX5" fmla="*/ 4194628 w 4441371"/>
              <a:gd name="connsiteY5" fmla="*/ 1364343 h 5094515"/>
              <a:gd name="connsiteX6" fmla="*/ 2569028 w 4441371"/>
              <a:gd name="connsiteY6" fmla="*/ 0 h 5094515"/>
              <a:gd name="connsiteX7" fmla="*/ 1059542 w 4441371"/>
              <a:gd name="connsiteY7" fmla="*/ 0 h 5094515"/>
              <a:gd name="connsiteX8" fmla="*/ 0 w 4441371"/>
              <a:gd name="connsiteY8" fmla="*/ 1291772 h 5094515"/>
              <a:gd name="connsiteX0" fmla="*/ 0 w 4441371"/>
              <a:gd name="connsiteY0" fmla="*/ 1291772 h 5094515"/>
              <a:gd name="connsiteX1" fmla="*/ 29028 w 4441371"/>
              <a:gd name="connsiteY1" fmla="*/ 2960915 h 5094515"/>
              <a:gd name="connsiteX2" fmla="*/ 2307771 w 4441371"/>
              <a:gd name="connsiteY2" fmla="*/ 5094515 h 5094515"/>
              <a:gd name="connsiteX3" fmla="*/ 3222171 w 4441371"/>
              <a:gd name="connsiteY3" fmla="*/ 5094515 h 5094515"/>
              <a:gd name="connsiteX4" fmla="*/ 4441371 w 4441371"/>
              <a:gd name="connsiteY4" fmla="*/ 3889829 h 5094515"/>
              <a:gd name="connsiteX5" fmla="*/ 2888342 w 4441371"/>
              <a:gd name="connsiteY5" fmla="*/ 1727200 h 5094515"/>
              <a:gd name="connsiteX6" fmla="*/ 2569028 w 4441371"/>
              <a:gd name="connsiteY6" fmla="*/ 0 h 5094515"/>
              <a:gd name="connsiteX7" fmla="*/ 1059542 w 4441371"/>
              <a:gd name="connsiteY7" fmla="*/ 0 h 5094515"/>
              <a:gd name="connsiteX8" fmla="*/ 0 w 4441371"/>
              <a:gd name="connsiteY8" fmla="*/ 1291772 h 5094515"/>
              <a:gd name="connsiteX0" fmla="*/ 0 w 4441371"/>
              <a:gd name="connsiteY0" fmla="*/ 1291772 h 5094515"/>
              <a:gd name="connsiteX1" fmla="*/ 29028 w 4441371"/>
              <a:gd name="connsiteY1" fmla="*/ 2960915 h 5094515"/>
              <a:gd name="connsiteX2" fmla="*/ 2307771 w 4441371"/>
              <a:gd name="connsiteY2" fmla="*/ 5094515 h 5094515"/>
              <a:gd name="connsiteX3" fmla="*/ 3222171 w 4441371"/>
              <a:gd name="connsiteY3" fmla="*/ 5094515 h 5094515"/>
              <a:gd name="connsiteX4" fmla="*/ 4441371 w 4441371"/>
              <a:gd name="connsiteY4" fmla="*/ 3889829 h 5094515"/>
              <a:gd name="connsiteX5" fmla="*/ 2888342 w 4441371"/>
              <a:gd name="connsiteY5" fmla="*/ 1727200 h 5094515"/>
              <a:gd name="connsiteX6" fmla="*/ 2569028 w 4441371"/>
              <a:gd name="connsiteY6" fmla="*/ 0 h 5094515"/>
              <a:gd name="connsiteX7" fmla="*/ 1059542 w 4441371"/>
              <a:gd name="connsiteY7" fmla="*/ 0 h 5094515"/>
              <a:gd name="connsiteX8" fmla="*/ 0 w 4441371"/>
              <a:gd name="connsiteY8" fmla="*/ 1291772 h 5094515"/>
              <a:gd name="connsiteX0" fmla="*/ 0 w 4441371"/>
              <a:gd name="connsiteY0" fmla="*/ 1291772 h 5094515"/>
              <a:gd name="connsiteX1" fmla="*/ 29028 w 4441371"/>
              <a:gd name="connsiteY1" fmla="*/ 2960915 h 5094515"/>
              <a:gd name="connsiteX2" fmla="*/ 2307771 w 4441371"/>
              <a:gd name="connsiteY2" fmla="*/ 5094515 h 5094515"/>
              <a:gd name="connsiteX3" fmla="*/ 3222171 w 4441371"/>
              <a:gd name="connsiteY3" fmla="*/ 5094515 h 5094515"/>
              <a:gd name="connsiteX4" fmla="*/ 4441371 w 4441371"/>
              <a:gd name="connsiteY4" fmla="*/ 3889829 h 5094515"/>
              <a:gd name="connsiteX5" fmla="*/ 2888342 w 4441371"/>
              <a:gd name="connsiteY5" fmla="*/ 1727200 h 5094515"/>
              <a:gd name="connsiteX6" fmla="*/ 2975428 w 4441371"/>
              <a:gd name="connsiteY6" fmla="*/ 769257 h 5094515"/>
              <a:gd name="connsiteX7" fmla="*/ 1059542 w 4441371"/>
              <a:gd name="connsiteY7" fmla="*/ 0 h 5094515"/>
              <a:gd name="connsiteX8" fmla="*/ 0 w 4441371"/>
              <a:gd name="connsiteY8" fmla="*/ 1291772 h 5094515"/>
              <a:gd name="connsiteX0" fmla="*/ 0 w 4441371"/>
              <a:gd name="connsiteY0" fmla="*/ 1291772 h 5094515"/>
              <a:gd name="connsiteX1" fmla="*/ 29028 w 4441371"/>
              <a:gd name="connsiteY1" fmla="*/ 2960915 h 5094515"/>
              <a:gd name="connsiteX2" fmla="*/ 2307771 w 4441371"/>
              <a:gd name="connsiteY2" fmla="*/ 5094515 h 5094515"/>
              <a:gd name="connsiteX3" fmla="*/ 3222171 w 4441371"/>
              <a:gd name="connsiteY3" fmla="*/ 5094515 h 5094515"/>
              <a:gd name="connsiteX4" fmla="*/ 4441371 w 4441371"/>
              <a:gd name="connsiteY4" fmla="*/ 3889829 h 5094515"/>
              <a:gd name="connsiteX5" fmla="*/ 2888342 w 4441371"/>
              <a:gd name="connsiteY5" fmla="*/ 1727200 h 5094515"/>
              <a:gd name="connsiteX6" fmla="*/ 2975428 w 4441371"/>
              <a:gd name="connsiteY6" fmla="*/ 769257 h 5094515"/>
              <a:gd name="connsiteX7" fmla="*/ 1059542 w 4441371"/>
              <a:gd name="connsiteY7" fmla="*/ 0 h 5094515"/>
              <a:gd name="connsiteX8" fmla="*/ 0 w 4441371"/>
              <a:gd name="connsiteY8" fmla="*/ 1291772 h 5094515"/>
              <a:gd name="connsiteX0" fmla="*/ 0 w 4441371"/>
              <a:gd name="connsiteY0" fmla="*/ 523348 h 4326091"/>
              <a:gd name="connsiteX1" fmla="*/ 29028 w 4441371"/>
              <a:gd name="connsiteY1" fmla="*/ 2192491 h 4326091"/>
              <a:gd name="connsiteX2" fmla="*/ 2307771 w 4441371"/>
              <a:gd name="connsiteY2" fmla="*/ 4326091 h 4326091"/>
              <a:gd name="connsiteX3" fmla="*/ 3222171 w 4441371"/>
              <a:gd name="connsiteY3" fmla="*/ 4326091 h 4326091"/>
              <a:gd name="connsiteX4" fmla="*/ 4441371 w 4441371"/>
              <a:gd name="connsiteY4" fmla="*/ 3121405 h 4326091"/>
              <a:gd name="connsiteX5" fmla="*/ 2888342 w 4441371"/>
              <a:gd name="connsiteY5" fmla="*/ 958776 h 4326091"/>
              <a:gd name="connsiteX6" fmla="*/ 2975428 w 4441371"/>
              <a:gd name="connsiteY6" fmla="*/ 833 h 4326091"/>
              <a:gd name="connsiteX7" fmla="*/ 870856 w 4441371"/>
              <a:gd name="connsiteY7" fmla="*/ 233062 h 4326091"/>
              <a:gd name="connsiteX8" fmla="*/ 0 w 4441371"/>
              <a:gd name="connsiteY8" fmla="*/ 523348 h 4326091"/>
              <a:gd name="connsiteX0" fmla="*/ 0 w 4441371"/>
              <a:gd name="connsiteY0" fmla="*/ 535881 h 4338624"/>
              <a:gd name="connsiteX1" fmla="*/ 29028 w 4441371"/>
              <a:gd name="connsiteY1" fmla="*/ 2205024 h 4338624"/>
              <a:gd name="connsiteX2" fmla="*/ 2307771 w 4441371"/>
              <a:gd name="connsiteY2" fmla="*/ 4338624 h 4338624"/>
              <a:gd name="connsiteX3" fmla="*/ 3222171 w 4441371"/>
              <a:gd name="connsiteY3" fmla="*/ 4338624 h 4338624"/>
              <a:gd name="connsiteX4" fmla="*/ 4441371 w 4441371"/>
              <a:gd name="connsiteY4" fmla="*/ 3133938 h 4338624"/>
              <a:gd name="connsiteX5" fmla="*/ 2888342 w 4441371"/>
              <a:gd name="connsiteY5" fmla="*/ 971309 h 4338624"/>
              <a:gd name="connsiteX6" fmla="*/ 2975428 w 4441371"/>
              <a:gd name="connsiteY6" fmla="*/ 13366 h 4338624"/>
              <a:gd name="connsiteX7" fmla="*/ 0 w 4441371"/>
              <a:gd name="connsiteY7" fmla="*/ 535881 h 4338624"/>
              <a:gd name="connsiteX0" fmla="*/ 0 w 4441371"/>
              <a:gd name="connsiteY0" fmla="*/ 522515 h 4325258"/>
              <a:gd name="connsiteX1" fmla="*/ 29028 w 4441371"/>
              <a:gd name="connsiteY1" fmla="*/ 2191658 h 4325258"/>
              <a:gd name="connsiteX2" fmla="*/ 2307771 w 4441371"/>
              <a:gd name="connsiteY2" fmla="*/ 4325258 h 4325258"/>
              <a:gd name="connsiteX3" fmla="*/ 3222171 w 4441371"/>
              <a:gd name="connsiteY3" fmla="*/ 4325258 h 4325258"/>
              <a:gd name="connsiteX4" fmla="*/ 4441371 w 4441371"/>
              <a:gd name="connsiteY4" fmla="*/ 3120572 h 4325258"/>
              <a:gd name="connsiteX5" fmla="*/ 2888342 w 4441371"/>
              <a:gd name="connsiteY5" fmla="*/ 957943 h 4325258"/>
              <a:gd name="connsiteX6" fmla="*/ 2975428 w 4441371"/>
              <a:gd name="connsiteY6" fmla="*/ 0 h 4325258"/>
              <a:gd name="connsiteX7" fmla="*/ 0 w 4441371"/>
              <a:gd name="connsiteY7" fmla="*/ 522515 h 4325258"/>
              <a:gd name="connsiteX0" fmla="*/ 0 w 4441371"/>
              <a:gd name="connsiteY0" fmla="*/ 522566 h 4325309"/>
              <a:gd name="connsiteX1" fmla="*/ 29028 w 4441371"/>
              <a:gd name="connsiteY1" fmla="*/ 2191709 h 4325309"/>
              <a:gd name="connsiteX2" fmla="*/ 2307771 w 4441371"/>
              <a:gd name="connsiteY2" fmla="*/ 4325309 h 4325309"/>
              <a:gd name="connsiteX3" fmla="*/ 3222171 w 4441371"/>
              <a:gd name="connsiteY3" fmla="*/ 4325309 h 4325309"/>
              <a:gd name="connsiteX4" fmla="*/ 4441371 w 4441371"/>
              <a:gd name="connsiteY4" fmla="*/ 3120623 h 4325309"/>
              <a:gd name="connsiteX5" fmla="*/ 2888342 w 4441371"/>
              <a:gd name="connsiteY5" fmla="*/ 957994 h 4325309"/>
              <a:gd name="connsiteX6" fmla="*/ 3135086 w 4441371"/>
              <a:gd name="connsiteY6" fmla="*/ 493537 h 4325309"/>
              <a:gd name="connsiteX7" fmla="*/ 2975428 w 4441371"/>
              <a:gd name="connsiteY7" fmla="*/ 51 h 4325309"/>
              <a:gd name="connsiteX8" fmla="*/ 0 w 4441371"/>
              <a:gd name="connsiteY8" fmla="*/ 522566 h 4325309"/>
              <a:gd name="connsiteX0" fmla="*/ 0 w 4441371"/>
              <a:gd name="connsiteY0" fmla="*/ 522566 h 4325309"/>
              <a:gd name="connsiteX1" fmla="*/ 29028 w 4441371"/>
              <a:gd name="connsiteY1" fmla="*/ 2191709 h 4325309"/>
              <a:gd name="connsiteX2" fmla="*/ 2307771 w 4441371"/>
              <a:gd name="connsiteY2" fmla="*/ 4325309 h 4325309"/>
              <a:gd name="connsiteX3" fmla="*/ 3222171 w 4441371"/>
              <a:gd name="connsiteY3" fmla="*/ 4325309 h 4325309"/>
              <a:gd name="connsiteX4" fmla="*/ 4441371 w 4441371"/>
              <a:gd name="connsiteY4" fmla="*/ 3120623 h 4325309"/>
              <a:gd name="connsiteX5" fmla="*/ 2888342 w 4441371"/>
              <a:gd name="connsiteY5" fmla="*/ 957994 h 4325309"/>
              <a:gd name="connsiteX6" fmla="*/ 3135086 w 4441371"/>
              <a:gd name="connsiteY6" fmla="*/ 493537 h 4325309"/>
              <a:gd name="connsiteX7" fmla="*/ 2975428 w 4441371"/>
              <a:gd name="connsiteY7" fmla="*/ 51 h 4325309"/>
              <a:gd name="connsiteX8" fmla="*/ 0 w 4441371"/>
              <a:gd name="connsiteY8" fmla="*/ 522566 h 4325309"/>
              <a:gd name="connsiteX0" fmla="*/ 0 w 4441371"/>
              <a:gd name="connsiteY0" fmla="*/ 522515 h 4325258"/>
              <a:gd name="connsiteX1" fmla="*/ 29028 w 4441371"/>
              <a:gd name="connsiteY1" fmla="*/ 2191658 h 4325258"/>
              <a:gd name="connsiteX2" fmla="*/ 2307771 w 4441371"/>
              <a:gd name="connsiteY2" fmla="*/ 4325258 h 4325258"/>
              <a:gd name="connsiteX3" fmla="*/ 3222171 w 4441371"/>
              <a:gd name="connsiteY3" fmla="*/ 4325258 h 4325258"/>
              <a:gd name="connsiteX4" fmla="*/ 4441371 w 4441371"/>
              <a:gd name="connsiteY4" fmla="*/ 3120572 h 4325258"/>
              <a:gd name="connsiteX5" fmla="*/ 2888342 w 4441371"/>
              <a:gd name="connsiteY5" fmla="*/ 957943 h 4325258"/>
              <a:gd name="connsiteX6" fmla="*/ 3135086 w 4441371"/>
              <a:gd name="connsiteY6" fmla="*/ 493486 h 4325258"/>
              <a:gd name="connsiteX7" fmla="*/ 2975428 w 4441371"/>
              <a:gd name="connsiteY7" fmla="*/ 0 h 4325258"/>
              <a:gd name="connsiteX8" fmla="*/ 0 w 4441371"/>
              <a:gd name="connsiteY8" fmla="*/ 522515 h 432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41371" h="4325258">
                <a:moveTo>
                  <a:pt x="0" y="522515"/>
                </a:moveTo>
                <a:lnTo>
                  <a:pt x="29028" y="2191658"/>
                </a:lnTo>
                <a:lnTo>
                  <a:pt x="2307771" y="4325258"/>
                </a:lnTo>
                <a:lnTo>
                  <a:pt x="3222171" y="4325258"/>
                </a:lnTo>
                <a:lnTo>
                  <a:pt x="4441371" y="3120572"/>
                </a:lnTo>
                <a:lnTo>
                  <a:pt x="2888342" y="957943"/>
                </a:lnTo>
                <a:lnTo>
                  <a:pt x="3135086" y="493486"/>
                </a:lnTo>
                <a:lnTo>
                  <a:pt x="2975428" y="0"/>
                </a:lnTo>
                <a:lnTo>
                  <a:pt x="0" y="522515"/>
                </a:lnTo>
                <a:close/>
              </a:path>
            </a:pathLst>
          </a:custGeom>
          <a:solidFill>
            <a:schemeClr val="bg2">
              <a:lumMod val="40000"/>
              <a:lumOff val="60000"/>
              <a:alpha val="85000"/>
            </a:schemeClr>
          </a:solidFill>
          <a:ln w="762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14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Basic coloring: example (K = 4)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8287" y="746236"/>
            <a:ext cx="1943161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// </a:t>
            </a:r>
            <a:r>
              <a:rPr lang="en-US" dirty="0" err="1" smtClean="0"/>
              <a:t>liveIn</a:t>
            </a:r>
            <a:r>
              <a:rPr lang="en-US" dirty="0" smtClean="0"/>
              <a:t>: k, j</a:t>
            </a:r>
            <a:br>
              <a:rPr lang="en-US" dirty="0" smtClean="0"/>
            </a:br>
            <a:r>
              <a:rPr lang="en-US" dirty="0" smtClean="0"/>
              <a:t>g := M [ j+12 ]</a:t>
            </a:r>
          </a:p>
          <a:p>
            <a:r>
              <a:rPr lang="en-US" dirty="0"/>
              <a:t>h</a:t>
            </a:r>
            <a:r>
              <a:rPr lang="en-US" dirty="0" smtClean="0"/>
              <a:t> := k – 1</a:t>
            </a:r>
          </a:p>
          <a:p>
            <a:r>
              <a:rPr lang="en-US" dirty="0"/>
              <a:t>f</a:t>
            </a:r>
            <a:r>
              <a:rPr lang="en-US" dirty="0" smtClean="0"/>
              <a:t> = g * h</a:t>
            </a:r>
          </a:p>
          <a:p>
            <a:r>
              <a:rPr lang="en-US" dirty="0"/>
              <a:t>e</a:t>
            </a:r>
            <a:r>
              <a:rPr lang="en-US" dirty="0" smtClean="0"/>
              <a:t> := M [ j + 8 ]</a:t>
            </a:r>
          </a:p>
          <a:p>
            <a:r>
              <a:rPr lang="en-US" dirty="0"/>
              <a:t>m</a:t>
            </a:r>
            <a:r>
              <a:rPr lang="en-US" dirty="0" smtClean="0"/>
              <a:t> := M [ j + 16 ]</a:t>
            </a:r>
          </a:p>
          <a:p>
            <a:r>
              <a:rPr lang="en-US" dirty="0"/>
              <a:t>b</a:t>
            </a:r>
            <a:r>
              <a:rPr lang="en-US" dirty="0" smtClean="0"/>
              <a:t> := M [ f ]</a:t>
            </a:r>
          </a:p>
          <a:p>
            <a:r>
              <a:rPr lang="en-US" dirty="0"/>
              <a:t>c</a:t>
            </a:r>
            <a:r>
              <a:rPr lang="en-US" dirty="0" smtClean="0"/>
              <a:t> := e + 8</a:t>
            </a:r>
          </a:p>
          <a:p>
            <a:r>
              <a:rPr lang="en-US" dirty="0"/>
              <a:t>d</a:t>
            </a:r>
            <a:r>
              <a:rPr lang="en-US" dirty="0" smtClean="0"/>
              <a:t> := c</a:t>
            </a:r>
          </a:p>
          <a:p>
            <a:r>
              <a:rPr lang="en-US" dirty="0"/>
              <a:t>k</a:t>
            </a:r>
            <a:r>
              <a:rPr lang="en-US" dirty="0" smtClean="0"/>
              <a:t> := m + 4</a:t>
            </a:r>
          </a:p>
          <a:p>
            <a:r>
              <a:rPr lang="en-US" dirty="0"/>
              <a:t>j</a:t>
            </a:r>
            <a:r>
              <a:rPr lang="en-US" dirty="0" smtClean="0"/>
              <a:t> := b</a:t>
            </a:r>
          </a:p>
          <a:p>
            <a:r>
              <a:rPr lang="en-US" dirty="0" smtClean="0"/>
              <a:t>// </a:t>
            </a:r>
            <a:r>
              <a:rPr lang="en-US" dirty="0" err="1" smtClean="0"/>
              <a:t>liveOut</a:t>
            </a:r>
            <a:r>
              <a:rPr lang="en-US" dirty="0" smtClean="0"/>
              <a:t> d k j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2383880" y="746236"/>
            <a:ext cx="5457424" cy="4610297"/>
            <a:chOff x="2875381" y="886316"/>
            <a:chExt cx="5457424" cy="4610297"/>
          </a:xfrm>
        </p:grpSpPr>
        <p:sp>
          <p:nvSpPr>
            <p:cNvPr id="3" name="Oval 2"/>
            <p:cNvSpPr/>
            <p:nvPr/>
          </p:nvSpPr>
          <p:spPr bwMode="auto">
            <a:xfrm>
              <a:off x="5168101" y="27218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k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2875381" y="2506351"/>
              <a:ext cx="609600" cy="609600"/>
            </a:xfrm>
            <a:prstGeom prst="ellipse">
              <a:avLst/>
            </a:prstGeom>
            <a:solidFill>
              <a:srgbClr val="00B0F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j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6092909" y="2488068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b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157643" y="4887013"/>
              <a:ext cx="609600" cy="609600"/>
            </a:xfrm>
            <a:prstGeom prst="ellipse">
              <a:avLst/>
            </a:prstGeom>
            <a:solidFill>
              <a:srgbClr val="92D05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d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50138" y="387653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h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4210239" y="30266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g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5094997" y="1654254"/>
              <a:ext cx="609600" cy="609600"/>
            </a:xfrm>
            <a:prstGeom prst="ellipse">
              <a:avLst/>
            </a:prstGeom>
            <a:solidFill>
              <a:srgbClr val="92D05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e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4354076" y="886316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rPr>
                <a:t>f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6672145" y="3212406"/>
              <a:ext cx="609600" cy="609600"/>
            </a:xfrm>
            <a:prstGeom prst="ellipse">
              <a:avLst/>
            </a:prstGeom>
            <a:solidFill>
              <a:srgbClr val="00B0F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c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7723205" y="2492893"/>
              <a:ext cx="609600" cy="609600"/>
            </a:xfrm>
            <a:prstGeom prst="ellipse">
              <a:avLst/>
            </a:prstGeom>
            <a:solidFill>
              <a:srgbClr val="FF3399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m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6" name="Straight Connector 5"/>
            <p:cNvCxnSpPr>
              <a:stCxn id="7" idx="1"/>
              <a:endCxn id="13" idx="3"/>
            </p:cNvCxnSpPr>
            <p:nvPr/>
          </p:nvCxnSpPr>
          <p:spPr bwMode="auto">
            <a:xfrm flipV="1">
              <a:off x="2964655" y="1406642"/>
              <a:ext cx="1478695" cy="11889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18"/>
            <p:cNvCxnSpPr>
              <a:stCxn id="7" idx="0"/>
              <a:endCxn id="12" idx="2"/>
            </p:cNvCxnSpPr>
            <p:nvPr/>
          </p:nvCxnSpPr>
          <p:spPr bwMode="auto">
            <a:xfrm flipV="1">
              <a:off x="3180181" y="1959054"/>
              <a:ext cx="1914816" cy="54729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19"/>
            <p:cNvCxnSpPr>
              <a:stCxn id="12" idx="1"/>
              <a:endCxn id="13" idx="5"/>
            </p:cNvCxnSpPr>
            <p:nvPr/>
          </p:nvCxnSpPr>
          <p:spPr bwMode="auto">
            <a:xfrm flipH="1" flipV="1">
              <a:off x="4874402" y="1406642"/>
              <a:ext cx="309869" cy="3368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>
              <a:stCxn id="15" idx="0"/>
              <a:endCxn id="13" idx="6"/>
            </p:cNvCxnSpPr>
            <p:nvPr/>
          </p:nvCxnSpPr>
          <p:spPr bwMode="auto">
            <a:xfrm flipH="1" flipV="1">
              <a:off x="4963676" y="1191116"/>
              <a:ext cx="3064329" cy="130177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>
              <a:stCxn id="15" idx="1"/>
              <a:endCxn id="12" idx="6"/>
            </p:cNvCxnSpPr>
            <p:nvPr/>
          </p:nvCxnSpPr>
          <p:spPr bwMode="auto">
            <a:xfrm flipH="1" flipV="1">
              <a:off x="5704597" y="1959054"/>
              <a:ext cx="2107882" cy="62311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Straight Connector 22"/>
            <p:cNvCxnSpPr>
              <a:stCxn id="3" idx="2"/>
              <a:endCxn id="7" idx="6"/>
            </p:cNvCxnSpPr>
            <p:nvPr/>
          </p:nvCxnSpPr>
          <p:spPr bwMode="auto">
            <a:xfrm flipH="1" flipV="1">
              <a:off x="3484981" y="2811151"/>
              <a:ext cx="1683120" cy="21552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Straight Connector 23"/>
            <p:cNvCxnSpPr>
              <a:stCxn id="8" idx="2"/>
              <a:endCxn id="3" idx="7"/>
            </p:cNvCxnSpPr>
            <p:nvPr/>
          </p:nvCxnSpPr>
          <p:spPr bwMode="auto">
            <a:xfrm flipH="1">
              <a:off x="5688427" y="2792868"/>
              <a:ext cx="404482" cy="182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Straight Connector 24"/>
            <p:cNvCxnSpPr>
              <a:stCxn id="8" idx="6"/>
              <a:endCxn id="15" idx="2"/>
            </p:cNvCxnSpPr>
            <p:nvPr/>
          </p:nvCxnSpPr>
          <p:spPr bwMode="auto">
            <a:xfrm>
              <a:off x="6702509" y="2792868"/>
              <a:ext cx="1020696" cy="482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>
              <a:stCxn id="9" idx="2"/>
              <a:endCxn id="7" idx="3"/>
            </p:cNvCxnSpPr>
            <p:nvPr/>
          </p:nvCxnSpPr>
          <p:spPr bwMode="auto">
            <a:xfrm flipH="1" flipV="1">
              <a:off x="2964655" y="3026677"/>
              <a:ext cx="2192988" cy="216513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Straight Connector 26"/>
            <p:cNvCxnSpPr>
              <a:stCxn id="9" idx="1"/>
              <a:endCxn id="3" idx="4"/>
            </p:cNvCxnSpPr>
            <p:nvPr/>
          </p:nvCxnSpPr>
          <p:spPr bwMode="auto">
            <a:xfrm flipV="1">
              <a:off x="5246917" y="3331477"/>
              <a:ext cx="225984" cy="164481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Straight Connector 27"/>
            <p:cNvCxnSpPr>
              <a:stCxn id="9" idx="0"/>
              <a:endCxn id="8" idx="4"/>
            </p:cNvCxnSpPr>
            <p:nvPr/>
          </p:nvCxnSpPr>
          <p:spPr bwMode="auto">
            <a:xfrm flipV="1">
              <a:off x="5462443" y="3097668"/>
              <a:ext cx="935266" cy="178934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Connector 49"/>
            <p:cNvCxnSpPr>
              <a:stCxn id="11" idx="5"/>
              <a:endCxn id="10" idx="0"/>
            </p:cNvCxnSpPr>
            <p:nvPr/>
          </p:nvCxnSpPr>
          <p:spPr bwMode="auto">
            <a:xfrm>
              <a:off x="4730565" y="3547003"/>
              <a:ext cx="124373" cy="32953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" name="Straight Connector 50"/>
            <p:cNvCxnSpPr>
              <a:stCxn id="14" idx="7"/>
              <a:endCxn id="15" idx="3"/>
            </p:cNvCxnSpPr>
            <p:nvPr/>
          </p:nvCxnSpPr>
          <p:spPr bwMode="auto">
            <a:xfrm flipV="1">
              <a:off x="7192471" y="3013219"/>
              <a:ext cx="620008" cy="28846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Straight Connector 51"/>
            <p:cNvCxnSpPr>
              <a:stCxn id="15" idx="4"/>
              <a:endCxn id="9" idx="6"/>
            </p:cNvCxnSpPr>
            <p:nvPr/>
          </p:nvCxnSpPr>
          <p:spPr bwMode="auto">
            <a:xfrm flipH="1">
              <a:off x="5767243" y="3102493"/>
              <a:ext cx="2260762" cy="208932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Straight Connector 52"/>
            <p:cNvCxnSpPr>
              <a:stCxn id="11" idx="6"/>
              <a:endCxn id="3" idx="3"/>
            </p:cNvCxnSpPr>
            <p:nvPr/>
          </p:nvCxnSpPr>
          <p:spPr bwMode="auto">
            <a:xfrm flipV="1">
              <a:off x="4819839" y="3242203"/>
              <a:ext cx="437536" cy="8927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Straight Connector 53"/>
            <p:cNvCxnSpPr>
              <a:stCxn id="7" idx="5"/>
              <a:endCxn id="11" idx="2"/>
            </p:cNvCxnSpPr>
            <p:nvPr/>
          </p:nvCxnSpPr>
          <p:spPr bwMode="auto">
            <a:xfrm>
              <a:off x="3395707" y="3026677"/>
              <a:ext cx="814532" cy="30480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1" name="Straight Connector 70"/>
            <p:cNvCxnSpPr>
              <a:stCxn id="10" idx="1"/>
              <a:endCxn id="7" idx="4"/>
            </p:cNvCxnSpPr>
            <p:nvPr/>
          </p:nvCxnSpPr>
          <p:spPr bwMode="auto">
            <a:xfrm flipH="1" flipV="1">
              <a:off x="3180181" y="3115951"/>
              <a:ext cx="1459231" cy="84985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4" name="Straight Connector 73"/>
            <p:cNvCxnSpPr>
              <a:stCxn id="14" idx="1"/>
              <a:endCxn id="8" idx="5"/>
            </p:cNvCxnSpPr>
            <p:nvPr/>
          </p:nvCxnSpPr>
          <p:spPr bwMode="auto">
            <a:xfrm flipH="1" flipV="1">
              <a:off x="6613235" y="3008394"/>
              <a:ext cx="148184" cy="2932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7" name="Straight Connector 76"/>
            <p:cNvCxnSpPr>
              <a:stCxn id="8" idx="0"/>
              <a:endCxn id="12" idx="5"/>
            </p:cNvCxnSpPr>
            <p:nvPr/>
          </p:nvCxnSpPr>
          <p:spPr bwMode="auto">
            <a:xfrm flipH="1" flipV="1">
              <a:off x="5615323" y="2174580"/>
              <a:ext cx="782386" cy="313488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2589" name="Straight Connector 192588"/>
            <p:cNvCxnSpPr>
              <a:stCxn id="9" idx="7"/>
              <a:endCxn id="14" idx="3"/>
            </p:cNvCxnSpPr>
            <p:nvPr/>
          </p:nvCxnSpPr>
          <p:spPr bwMode="auto">
            <a:xfrm flipV="1">
              <a:off x="5677969" y="3732732"/>
              <a:ext cx="1083450" cy="124355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6" name="Straight Connector 205"/>
            <p:cNvCxnSpPr>
              <a:stCxn id="8" idx="1"/>
              <a:endCxn id="7" idx="7"/>
            </p:cNvCxnSpPr>
            <p:nvPr/>
          </p:nvCxnSpPr>
          <p:spPr bwMode="auto">
            <a:xfrm flipH="1">
              <a:off x="3395707" y="2577342"/>
              <a:ext cx="2786476" cy="182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8" name="Group 17"/>
          <p:cNvGrpSpPr/>
          <p:nvPr/>
        </p:nvGrpSpPr>
        <p:grpSpPr>
          <a:xfrm>
            <a:off x="5704597" y="646637"/>
            <a:ext cx="3388813" cy="461665"/>
            <a:chOff x="152401" y="6322367"/>
            <a:chExt cx="3388813" cy="461665"/>
          </a:xfrm>
        </p:grpSpPr>
        <p:cxnSp>
          <p:nvCxnSpPr>
            <p:cNvPr id="229" name="Straight Connector 228"/>
            <p:cNvCxnSpPr/>
            <p:nvPr/>
          </p:nvCxnSpPr>
          <p:spPr bwMode="auto">
            <a:xfrm flipH="1">
              <a:off x="152401" y="6553200"/>
              <a:ext cx="838199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2614" name="TextBox 192613"/>
            <p:cNvSpPr txBox="1"/>
            <p:nvPr/>
          </p:nvSpPr>
          <p:spPr>
            <a:xfrm>
              <a:off x="1037002" y="6322367"/>
              <a:ext cx="25042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</a:t>
              </a:r>
              <a:r>
                <a:rPr lang="en-US" dirty="0" smtClean="0"/>
                <a:t>ove (relevant later)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01865" y="1047892"/>
            <a:ext cx="2409031" cy="461665"/>
            <a:chOff x="152400" y="5791334"/>
            <a:chExt cx="2409031" cy="461665"/>
          </a:xfrm>
        </p:grpSpPr>
        <p:cxnSp>
          <p:nvCxnSpPr>
            <p:cNvPr id="233" name="Straight Connector 232"/>
            <p:cNvCxnSpPr/>
            <p:nvPr/>
          </p:nvCxnSpPr>
          <p:spPr bwMode="auto">
            <a:xfrm>
              <a:off x="152400" y="6072157"/>
              <a:ext cx="884602" cy="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6" name="TextBox 235"/>
            <p:cNvSpPr txBox="1"/>
            <p:nvPr/>
          </p:nvSpPr>
          <p:spPr>
            <a:xfrm>
              <a:off x="1039861" y="5791334"/>
              <a:ext cx="1521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interference</a:t>
              </a:r>
              <a:endParaRPr lang="en-US" dirty="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52400" y="5741011"/>
            <a:ext cx="26564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Nodes of degree &lt; K: 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533400" y="6164209"/>
            <a:ext cx="2069990" cy="509128"/>
            <a:chOff x="6370220" y="6169249"/>
            <a:chExt cx="2069990" cy="509128"/>
          </a:xfrm>
        </p:grpSpPr>
        <p:sp>
          <p:nvSpPr>
            <p:cNvPr id="5" name="TextBox 4"/>
            <p:cNvSpPr txBox="1"/>
            <p:nvPr/>
          </p:nvSpPr>
          <p:spPr>
            <a:xfrm>
              <a:off x="6370220" y="6216712"/>
              <a:ext cx="4860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ym typeface="Wingdings" panose="05000000000000000000" pitchFamily="2" charset="2"/>
                </a:rPr>
                <a:t>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944288" y="6169249"/>
              <a:ext cx="14959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</a:t>
              </a:r>
              <a:r>
                <a:rPr lang="en-US" dirty="0" smtClean="0"/>
                <a:t>ush g, h, k</a:t>
              </a:r>
              <a:endParaRPr lang="en-US" dirty="0"/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5578395" y="6268093"/>
            <a:ext cx="20697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Next: </a:t>
            </a:r>
            <a:r>
              <a:rPr lang="en-US" b="1" dirty="0" smtClean="0"/>
              <a:t>pop</a:t>
            </a:r>
            <a:r>
              <a:rPr lang="en-US" dirty="0" smtClean="0">
                <a:solidFill>
                  <a:srgbClr val="FF3399"/>
                </a:solidFill>
              </a:rPr>
              <a:t> k</a:t>
            </a:r>
            <a:r>
              <a:rPr lang="en-US" dirty="0" smtClean="0">
                <a:solidFill>
                  <a:srgbClr val="92D050"/>
                </a:solidFill>
              </a:rPr>
              <a:t>, </a:t>
            </a:r>
            <a:r>
              <a:rPr lang="en-US" dirty="0" smtClean="0">
                <a:solidFill>
                  <a:srgbClr val="FFC000"/>
                </a:solidFill>
              </a:rPr>
              <a:t>h</a:t>
            </a:r>
            <a:r>
              <a:rPr lang="en-US" dirty="0" smtClean="0">
                <a:solidFill>
                  <a:srgbClr val="92D050"/>
                </a:solidFill>
              </a:rPr>
              <a:t>, g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49" name="Freeform 48"/>
          <p:cNvSpPr/>
          <p:nvPr/>
        </p:nvSpPr>
        <p:spPr bwMode="auto">
          <a:xfrm>
            <a:off x="3410856" y="2351314"/>
            <a:ext cx="2264228" cy="2220686"/>
          </a:xfrm>
          <a:custGeom>
            <a:avLst/>
            <a:gdLst>
              <a:gd name="connsiteX0" fmla="*/ 0 w 5297714"/>
              <a:gd name="connsiteY0" fmla="*/ 1291772 h 5094515"/>
              <a:gd name="connsiteX1" fmla="*/ 29028 w 5297714"/>
              <a:gd name="connsiteY1" fmla="*/ 2960915 h 5094515"/>
              <a:gd name="connsiteX2" fmla="*/ 2307771 w 5297714"/>
              <a:gd name="connsiteY2" fmla="*/ 5094515 h 5094515"/>
              <a:gd name="connsiteX3" fmla="*/ 3222171 w 5297714"/>
              <a:gd name="connsiteY3" fmla="*/ 5094515 h 5094515"/>
              <a:gd name="connsiteX4" fmla="*/ 5297714 w 5297714"/>
              <a:gd name="connsiteY4" fmla="*/ 3062515 h 5094515"/>
              <a:gd name="connsiteX5" fmla="*/ 4194628 w 5297714"/>
              <a:gd name="connsiteY5" fmla="*/ 1364343 h 5094515"/>
              <a:gd name="connsiteX6" fmla="*/ 2569028 w 5297714"/>
              <a:gd name="connsiteY6" fmla="*/ 0 h 5094515"/>
              <a:gd name="connsiteX7" fmla="*/ 1059542 w 5297714"/>
              <a:gd name="connsiteY7" fmla="*/ 0 h 5094515"/>
              <a:gd name="connsiteX8" fmla="*/ 0 w 5297714"/>
              <a:gd name="connsiteY8" fmla="*/ 1291772 h 5094515"/>
              <a:gd name="connsiteX0" fmla="*/ 0 w 4441371"/>
              <a:gd name="connsiteY0" fmla="*/ 1291772 h 5094515"/>
              <a:gd name="connsiteX1" fmla="*/ 29028 w 4441371"/>
              <a:gd name="connsiteY1" fmla="*/ 2960915 h 5094515"/>
              <a:gd name="connsiteX2" fmla="*/ 2307771 w 4441371"/>
              <a:gd name="connsiteY2" fmla="*/ 5094515 h 5094515"/>
              <a:gd name="connsiteX3" fmla="*/ 3222171 w 4441371"/>
              <a:gd name="connsiteY3" fmla="*/ 5094515 h 5094515"/>
              <a:gd name="connsiteX4" fmla="*/ 4441371 w 4441371"/>
              <a:gd name="connsiteY4" fmla="*/ 3889829 h 5094515"/>
              <a:gd name="connsiteX5" fmla="*/ 4194628 w 4441371"/>
              <a:gd name="connsiteY5" fmla="*/ 1364343 h 5094515"/>
              <a:gd name="connsiteX6" fmla="*/ 2569028 w 4441371"/>
              <a:gd name="connsiteY6" fmla="*/ 0 h 5094515"/>
              <a:gd name="connsiteX7" fmla="*/ 1059542 w 4441371"/>
              <a:gd name="connsiteY7" fmla="*/ 0 h 5094515"/>
              <a:gd name="connsiteX8" fmla="*/ 0 w 4441371"/>
              <a:gd name="connsiteY8" fmla="*/ 1291772 h 5094515"/>
              <a:gd name="connsiteX0" fmla="*/ 0 w 4441371"/>
              <a:gd name="connsiteY0" fmla="*/ 1291772 h 5094515"/>
              <a:gd name="connsiteX1" fmla="*/ 29028 w 4441371"/>
              <a:gd name="connsiteY1" fmla="*/ 2960915 h 5094515"/>
              <a:gd name="connsiteX2" fmla="*/ 2307771 w 4441371"/>
              <a:gd name="connsiteY2" fmla="*/ 5094515 h 5094515"/>
              <a:gd name="connsiteX3" fmla="*/ 3222171 w 4441371"/>
              <a:gd name="connsiteY3" fmla="*/ 5094515 h 5094515"/>
              <a:gd name="connsiteX4" fmla="*/ 4441371 w 4441371"/>
              <a:gd name="connsiteY4" fmla="*/ 3889829 h 5094515"/>
              <a:gd name="connsiteX5" fmla="*/ 2888342 w 4441371"/>
              <a:gd name="connsiteY5" fmla="*/ 1727200 h 5094515"/>
              <a:gd name="connsiteX6" fmla="*/ 2569028 w 4441371"/>
              <a:gd name="connsiteY6" fmla="*/ 0 h 5094515"/>
              <a:gd name="connsiteX7" fmla="*/ 1059542 w 4441371"/>
              <a:gd name="connsiteY7" fmla="*/ 0 h 5094515"/>
              <a:gd name="connsiteX8" fmla="*/ 0 w 4441371"/>
              <a:gd name="connsiteY8" fmla="*/ 1291772 h 5094515"/>
              <a:gd name="connsiteX0" fmla="*/ 0 w 4441371"/>
              <a:gd name="connsiteY0" fmla="*/ 1291772 h 5094515"/>
              <a:gd name="connsiteX1" fmla="*/ 29028 w 4441371"/>
              <a:gd name="connsiteY1" fmla="*/ 2960915 h 5094515"/>
              <a:gd name="connsiteX2" fmla="*/ 2307771 w 4441371"/>
              <a:gd name="connsiteY2" fmla="*/ 5094515 h 5094515"/>
              <a:gd name="connsiteX3" fmla="*/ 3222171 w 4441371"/>
              <a:gd name="connsiteY3" fmla="*/ 5094515 h 5094515"/>
              <a:gd name="connsiteX4" fmla="*/ 4441371 w 4441371"/>
              <a:gd name="connsiteY4" fmla="*/ 3889829 h 5094515"/>
              <a:gd name="connsiteX5" fmla="*/ 2888342 w 4441371"/>
              <a:gd name="connsiteY5" fmla="*/ 1727200 h 5094515"/>
              <a:gd name="connsiteX6" fmla="*/ 2569028 w 4441371"/>
              <a:gd name="connsiteY6" fmla="*/ 0 h 5094515"/>
              <a:gd name="connsiteX7" fmla="*/ 1059542 w 4441371"/>
              <a:gd name="connsiteY7" fmla="*/ 0 h 5094515"/>
              <a:gd name="connsiteX8" fmla="*/ 0 w 4441371"/>
              <a:gd name="connsiteY8" fmla="*/ 1291772 h 5094515"/>
              <a:gd name="connsiteX0" fmla="*/ 0 w 4441371"/>
              <a:gd name="connsiteY0" fmla="*/ 1291772 h 5094515"/>
              <a:gd name="connsiteX1" fmla="*/ 29028 w 4441371"/>
              <a:gd name="connsiteY1" fmla="*/ 2960915 h 5094515"/>
              <a:gd name="connsiteX2" fmla="*/ 2307771 w 4441371"/>
              <a:gd name="connsiteY2" fmla="*/ 5094515 h 5094515"/>
              <a:gd name="connsiteX3" fmla="*/ 3222171 w 4441371"/>
              <a:gd name="connsiteY3" fmla="*/ 5094515 h 5094515"/>
              <a:gd name="connsiteX4" fmla="*/ 4441371 w 4441371"/>
              <a:gd name="connsiteY4" fmla="*/ 3889829 h 5094515"/>
              <a:gd name="connsiteX5" fmla="*/ 2888342 w 4441371"/>
              <a:gd name="connsiteY5" fmla="*/ 1727200 h 5094515"/>
              <a:gd name="connsiteX6" fmla="*/ 2975428 w 4441371"/>
              <a:gd name="connsiteY6" fmla="*/ 769257 h 5094515"/>
              <a:gd name="connsiteX7" fmla="*/ 1059542 w 4441371"/>
              <a:gd name="connsiteY7" fmla="*/ 0 h 5094515"/>
              <a:gd name="connsiteX8" fmla="*/ 0 w 4441371"/>
              <a:gd name="connsiteY8" fmla="*/ 1291772 h 5094515"/>
              <a:gd name="connsiteX0" fmla="*/ 0 w 4441371"/>
              <a:gd name="connsiteY0" fmla="*/ 1291772 h 5094515"/>
              <a:gd name="connsiteX1" fmla="*/ 29028 w 4441371"/>
              <a:gd name="connsiteY1" fmla="*/ 2960915 h 5094515"/>
              <a:gd name="connsiteX2" fmla="*/ 2307771 w 4441371"/>
              <a:gd name="connsiteY2" fmla="*/ 5094515 h 5094515"/>
              <a:gd name="connsiteX3" fmla="*/ 3222171 w 4441371"/>
              <a:gd name="connsiteY3" fmla="*/ 5094515 h 5094515"/>
              <a:gd name="connsiteX4" fmla="*/ 4441371 w 4441371"/>
              <a:gd name="connsiteY4" fmla="*/ 3889829 h 5094515"/>
              <a:gd name="connsiteX5" fmla="*/ 2888342 w 4441371"/>
              <a:gd name="connsiteY5" fmla="*/ 1727200 h 5094515"/>
              <a:gd name="connsiteX6" fmla="*/ 2975428 w 4441371"/>
              <a:gd name="connsiteY6" fmla="*/ 769257 h 5094515"/>
              <a:gd name="connsiteX7" fmla="*/ 1059542 w 4441371"/>
              <a:gd name="connsiteY7" fmla="*/ 0 h 5094515"/>
              <a:gd name="connsiteX8" fmla="*/ 0 w 4441371"/>
              <a:gd name="connsiteY8" fmla="*/ 1291772 h 5094515"/>
              <a:gd name="connsiteX0" fmla="*/ 0 w 4441371"/>
              <a:gd name="connsiteY0" fmla="*/ 523348 h 4326091"/>
              <a:gd name="connsiteX1" fmla="*/ 29028 w 4441371"/>
              <a:gd name="connsiteY1" fmla="*/ 2192491 h 4326091"/>
              <a:gd name="connsiteX2" fmla="*/ 2307771 w 4441371"/>
              <a:gd name="connsiteY2" fmla="*/ 4326091 h 4326091"/>
              <a:gd name="connsiteX3" fmla="*/ 3222171 w 4441371"/>
              <a:gd name="connsiteY3" fmla="*/ 4326091 h 4326091"/>
              <a:gd name="connsiteX4" fmla="*/ 4441371 w 4441371"/>
              <a:gd name="connsiteY4" fmla="*/ 3121405 h 4326091"/>
              <a:gd name="connsiteX5" fmla="*/ 2888342 w 4441371"/>
              <a:gd name="connsiteY5" fmla="*/ 958776 h 4326091"/>
              <a:gd name="connsiteX6" fmla="*/ 2975428 w 4441371"/>
              <a:gd name="connsiteY6" fmla="*/ 833 h 4326091"/>
              <a:gd name="connsiteX7" fmla="*/ 870856 w 4441371"/>
              <a:gd name="connsiteY7" fmla="*/ 233062 h 4326091"/>
              <a:gd name="connsiteX8" fmla="*/ 0 w 4441371"/>
              <a:gd name="connsiteY8" fmla="*/ 523348 h 4326091"/>
              <a:gd name="connsiteX0" fmla="*/ 0 w 4441371"/>
              <a:gd name="connsiteY0" fmla="*/ 535881 h 4338624"/>
              <a:gd name="connsiteX1" fmla="*/ 29028 w 4441371"/>
              <a:gd name="connsiteY1" fmla="*/ 2205024 h 4338624"/>
              <a:gd name="connsiteX2" fmla="*/ 2307771 w 4441371"/>
              <a:gd name="connsiteY2" fmla="*/ 4338624 h 4338624"/>
              <a:gd name="connsiteX3" fmla="*/ 3222171 w 4441371"/>
              <a:gd name="connsiteY3" fmla="*/ 4338624 h 4338624"/>
              <a:gd name="connsiteX4" fmla="*/ 4441371 w 4441371"/>
              <a:gd name="connsiteY4" fmla="*/ 3133938 h 4338624"/>
              <a:gd name="connsiteX5" fmla="*/ 2888342 w 4441371"/>
              <a:gd name="connsiteY5" fmla="*/ 971309 h 4338624"/>
              <a:gd name="connsiteX6" fmla="*/ 2975428 w 4441371"/>
              <a:gd name="connsiteY6" fmla="*/ 13366 h 4338624"/>
              <a:gd name="connsiteX7" fmla="*/ 0 w 4441371"/>
              <a:gd name="connsiteY7" fmla="*/ 535881 h 4338624"/>
              <a:gd name="connsiteX0" fmla="*/ 0 w 4441371"/>
              <a:gd name="connsiteY0" fmla="*/ 522515 h 4325258"/>
              <a:gd name="connsiteX1" fmla="*/ 29028 w 4441371"/>
              <a:gd name="connsiteY1" fmla="*/ 2191658 h 4325258"/>
              <a:gd name="connsiteX2" fmla="*/ 2307771 w 4441371"/>
              <a:gd name="connsiteY2" fmla="*/ 4325258 h 4325258"/>
              <a:gd name="connsiteX3" fmla="*/ 3222171 w 4441371"/>
              <a:gd name="connsiteY3" fmla="*/ 4325258 h 4325258"/>
              <a:gd name="connsiteX4" fmla="*/ 4441371 w 4441371"/>
              <a:gd name="connsiteY4" fmla="*/ 3120572 h 4325258"/>
              <a:gd name="connsiteX5" fmla="*/ 2888342 w 4441371"/>
              <a:gd name="connsiteY5" fmla="*/ 957943 h 4325258"/>
              <a:gd name="connsiteX6" fmla="*/ 2975428 w 4441371"/>
              <a:gd name="connsiteY6" fmla="*/ 0 h 4325258"/>
              <a:gd name="connsiteX7" fmla="*/ 0 w 4441371"/>
              <a:gd name="connsiteY7" fmla="*/ 522515 h 4325258"/>
              <a:gd name="connsiteX0" fmla="*/ 0 w 4441371"/>
              <a:gd name="connsiteY0" fmla="*/ 522566 h 4325309"/>
              <a:gd name="connsiteX1" fmla="*/ 29028 w 4441371"/>
              <a:gd name="connsiteY1" fmla="*/ 2191709 h 4325309"/>
              <a:gd name="connsiteX2" fmla="*/ 2307771 w 4441371"/>
              <a:gd name="connsiteY2" fmla="*/ 4325309 h 4325309"/>
              <a:gd name="connsiteX3" fmla="*/ 3222171 w 4441371"/>
              <a:gd name="connsiteY3" fmla="*/ 4325309 h 4325309"/>
              <a:gd name="connsiteX4" fmla="*/ 4441371 w 4441371"/>
              <a:gd name="connsiteY4" fmla="*/ 3120623 h 4325309"/>
              <a:gd name="connsiteX5" fmla="*/ 2888342 w 4441371"/>
              <a:gd name="connsiteY5" fmla="*/ 957994 h 4325309"/>
              <a:gd name="connsiteX6" fmla="*/ 3135086 w 4441371"/>
              <a:gd name="connsiteY6" fmla="*/ 493537 h 4325309"/>
              <a:gd name="connsiteX7" fmla="*/ 2975428 w 4441371"/>
              <a:gd name="connsiteY7" fmla="*/ 51 h 4325309"/>
              <a:gd name="connsiteX8" fmla="*/ 0 w 4441371"/>
              <a:gd name="connsiteY8" fmla="*/ 522566 h 4325309"/>
              <a:gd name="connsiteX0" fmla="*/ 0 w 4441371"/>
              <a:gd name="connsiteY0" fmla="*/ 522566 h 4325309"/>
              <a:gd name="connsiteX1" fmla="*/ 29028 w 4441371"/>
              <a:gd name="connsiteY1" fmla="*/ 2191709 h 4325309"/>
              <a:gd name="connsiteX2" fmla="*/ 2307771 w 4441371"/>
              <a:gd name="connsiteY2" fmla="*/ 4325309 h 4325309"/>
              <a:gd name="connsiteX3" fmla="*/ 3222171 w 4441371"/>
              <a:gd name="connsiteY3" fmla="*/ 4325309 h 4325309"/>
              <a:gd name="connsiteX4" fmla="*/ 4441371 w 4441371"/>
              <a:gd name="connsiteY4" fmla="*/ 3120623 h 4325309"/>
              <a:gd name="connsiteX5" fmla="*/ 2888342 w 4441371"/>
              <a:gd name="connsiteY5" fmla="*/ 957994 h 4325309"/>
              <a:gd name="connsiteX6" fmla="*/ 3135086 w 4441371"/>
              <a:gd name="connsiteY6" fmla="*/ 493537 h 4325309"/>
              <a:gd name="connsiteX7" fmla="*/ 2975428 w 4441371"/>
              <a:gd name="connsiteY7" fmla="*/ 51 h 4325309"/>
              <a:gd name="connsiteX8" fmla="*/ 0 w 4441371"/>
              <a:gd name="connsiteY8" fmla="*/ 522566 h 4325309"/>
              <a:gd name="connsiteX0" fmla="*/ 0 w 4441371"/>
              <a:gd name="connsiteY0" fmla="*/ 522515 h 4325258"/>
              <a:gd name="connsiteX1" fmla="*/ 29028 w 4441371"/>
              <a:gd name="connsiteY1" fmla="*/ 2191658 h 4325258"/>
              <a:gd name="connsiteX2" fmla="*/ 2307771 w 4441371"/>
              <a:gd name="connsiteY2" fmla="*/ 4325258 h 4325258"/>
              <a:gd name="connsiteX3" fmla="*/ 3222171 w 4441371"/>
              <a:gd name="connsiteY3" fmla="*/ 4325258 h 4325258"/>
              <a:gd name="connsiteX4" fmla="*/ 4441371 w 4441371"/>
              <a:gd name="connsiteY4" fmla="*/ 3120572 h 4325258"/>
              <a:gd name="connsiteX5" fmla="*/ 2888342 w 4441371"/>
              <a:gd name="connsiteY5" fmla="*/ 957943 h 4325258"/>
              <a:gd name="connsiteX6" fmla="*/ 3135086 w 4441371"/>
              <a:gd name="connsiteY6" fmla="*/ 493486 h 4325258"/>
              <a:gd name="connsiteX7" fmla="*/ 2975428 w 4441371"/>
              <a:gd name="connsiteY7" fmla="*/ 0 h 4325258"/>
              <a:gd name="connsiteX8" fmla="*/ 0 w 4441371"/>
              <a:gd name="connsiteY8" fmla="*/ 522515 h 4325258"/>
              <a:gd name="connsiteX0" fmla="*/ 1117600 w 4412343"/>
              <a:gd name="connsiteY0" fmla="*/ 1001487 h 4325258"/>
              <a:gd name="connsiteX1" fmla="*/ 0 w 4412343"/>
              <a:gd name="connsiteY1" fmla="*/ 2191658 h 4325258"/>
              <a:gd name="connsiteX2" fmla="*/ 2278743 w 4412343"/>
              <a:gd name="connsiteY2" fmla="*/ 4325258 h 4325258"/>
              <a:gd name="connsiteX3" fmla="*/ 3193143 w 4412343"/>
              <a:gd name="connsiteY3" fmla="*/ 4325258 h 4325258"/>
              <a:gd name="connsiteX4" fmla="*/ 4412343 w 4412343"/>
              <a:gd name="connsiteY4" fmla="*/ 3120572 h 4325258"/>
              <a:gd name="connsiteX5" fmla="*/ 2859314 w 4412343"/>
              <a:gd name="connsiteY5" fmla="*/ 957943 h 4325258"/>
              <a:gd name="connsiteX6" fmla="*/ 3106058 w 4412343"/>
              <a:gd name="connsiteY6" fmla="*/ 493486 h 4325258"/>
              <a:gd name="connsiteX7" fmla="*/ 2946400 w 4412343"/>
              <a:gd name="connsiteY7" fmla="*/ 0 h 4325258"/>
              <a:gd name="connsiteX8" fmla="*/ 1117600 w 4412343"/>
              <a:gd name="connsiteY8" fmla="*/ 1001487 h 4325258"/>
              <a:gd name="connsiteX0" fmla="*/ 1117600 w 4412343"/>
              <a:gd name="connsiteY0" fmla="*/ 508001 h 3831772"/>
              <a:gd name="connsiteX1" fmla="*/ 0 w 4412343"/>
              <a:gd name="connsiteY1" fmla="*/ 1698172 h 3831772"/>
              <a:gd name="connsiteX2" fmla="*/ 2278743 w 4412343"/>
              <a:gd name="connsiteY2" fmla="*/ 3831772 h 3831772"/>
              <a:gd name="connsiteX3" fmla="*/ 3193143 w 4412343"/>
              <a:gd name="connsiteY3" fmla="*/ 3831772 h 3831772"/>
              <a:gd name="connsiteX4" fmla="*/ 4412343 w 4412343"/>
              <a:gd name="connsiteY4" fmla="*/ 2627086 h 3831772"/>
              <a:gd name="connsiteX5" fmla="*/ 2859314 w 4412343"/>
              <a:gd name="connsiteY5" fmla="*/ 464457 h 3831772"/>
              <a:gd name="connsiteX6" fmla="*/ 3106058 w 4412343"/>
              <a:gd name="connsiteY6" fmla="*/ 0 h 3831772"/>
              <a:gd name="connsiteX7" fmla="*/ 1117600 w 4412343"/>
              <a:gd name="connsiteY7" fmla="*/ 508001 h 3831772"/>
              <a:gd name="connsiteX0" fmla="*/ 1117600 w 4412343"/>
              <a:gd name="connsiteY0" fmla="*/ 43544 h 3367315"/>
              <a:gd name="connsiteX1" fmla="*/ 0 w 4412343"/>
              <a:gd name="connsiteY1" fmla="*/ 1233715 h 3367315"/>
              <a:gd name="connsiteX2" fmla="*/ 2278743 w 4412343"/>
              <a:gd name="connsiteY2" fmla="*/ 3367315 h 3367315"/>
              <a:gd name="connsiteX3" fmla="*/ 3193143 w 4412343"/>
              <a:gd name="connsiteY3" fmla="*/ 3367315 h 3367315"/>
              <a:gd name="connsiteX4" fmla="*/ 4412343 w 4412343"/>
              <a:gd name="connsiteY4" fmla="*/ 2162629 h 3367315"/>
              <a:gd name="connsiteX5" fmla="*/ 2859314 w 4412343"/>
              <a:gd name="connsiteY5" fmla="*/ 0 h 3367315"/>
              <a:gd name="connsiteX6" fmla="*/ 1117600 w 4412343"/>
              <a:gd name="connsiteY6" fmla="*/ 43544 h 3367315"/>
              <a:gd name="connsiteX0" fmla="*/ 1117600 w 4412343"/>
              <a:gd name="connsiteY0" fmla="*/ 14515 h 3367315"/>
              <a:gd name="connsiteX1" fmla="*/ 0 w 4412343"/>
              <a:gd name="connsiteY1" fmla="*/ 1233715 h 3367315"/>
              <a:gd name="connsiteX2" fmla="*/ 2278743 w 4412343"/>
              <a:gd name="connsiteY2" fmla="*/ 3367315 h 3367315"/>
              <a:gd name="connsiteX3" fmla="*/ 3193143 w 4412343"/>
              <a:gd name="connsiteY3" fmla="*/ 3367315 h 3367315"/>
              <a:gd name="connsiteX4" fmla="*/ 4412343 w 4412343"/>
              <a:gd name="connsiteY4" fmla="*/ 2162629 h 3367315"/>
              <a:gd name="connsiteX5" fmla="*/ 2859314 w 4412343"/>
              <a:gd name="connsiteY5" fmla="*/ 0 h 3367315"/>
              <a:gd name="connsiteX6" fmla="*/ 1117600 w 4412343"/>
              <a:gd name="connsiteY6" fmla="*/ 14515 h 3367315"/>
              <a:gd name="connsiteX0" fmla="*/ 0 w 3294743"/>
              <a:gd name="connsiteY0" fmla="*/ 14515 h 3367315"/>
              <a:gd name="connsiteX1" fmla="*/ 72572 w 3294743"/>
              <a:gd name="connsiteY1" fmla="*/ 2206172 h 3367315"/>
              <a:gd name="connsiteX2" fmla="*/ 1161143 w 3294743"/>
              <a:gd name="connsiteY2" fmla="*/ 3367315 h 3367315"/>
              <a:gd name="connsiteX3" fmla="*/ 2075543 w 3294743"/>
              <a:gd name="connsiteY3" fmla="*/ 3367315 h 3367315"/>
              <a:gd name="connsiteX4" fmla="*/ 3294743 w 3294743"/>
              <a:gd name="connsiteY4" fmla="*/ 2162629 h 3367315"/>
              <a:gd name="connsiteX5" fmla="*/ 1741714 w 3294743"/>
              <a:gd name="connsiteY5" fmla="*/ 0 h 3367315"/>
              <a:gd name="connsiteX6" fmla="*/ 0 w 3294743"/>
              <a:gd name="connsiteY6" fmla="*/ 14515 h 3367315"/>
              <a:gd name="connsiteX0" fmla="*/ 0 w 3294743"/>
              <a:gd name="connsiteY0" fmla="*/ 14515 h 3367315"/>
              <a:gd name="connsiteX1" fmla="*/ 14515 w 3294743"/>
              <a:gd name="connsiteY1" fmla="*/ 2191658 h 3367315"/>
              <a:gd name="connsiteX2" fmla="*/ 1161143 w 3294743"/>
              <a:gd name="connsiteY2" fmla="*/ 3367315 h 3367315"/>
              <a:gd name="connsiteX3" fmla="*/ 2075543 w 3294743"/>
              <a:gd name="connsiteY3" fmla="*/ 3367315 h 3367315"/>
              <a:gd name="connsiteX4" fmla="*/ 3294743 w 3294743"/>
              <a:gd name="connsiteY4" fmla="*/ 2162629 h 3367315"/>
              <a:gd name="connsiteX5" fmla="*/ 1741714 w 3294743"/>
              <a:gd name="connsiteY5" fmla="*/ 0 h 3367315"/>
              <a:gd name="connsiteX6" fmla="*/ 0 w 3294743"/>
              <a:gd name="connsiteY6" fmla="*/ 14515 h 3367315"/>
              <a:gd name="connsiteX0" fmla="*/ 0 w 3294743"/>
              <a:gd name="connsiteY0" fmla="*/ 14515 h 3367315"/>
              <a:gd name="connsiteX1" fmla="*/ 14515 w 3294743"/>
              <a:gd name="connsiteY1" fmla="*/ 2191658 h 3367315"/>
              <a:gd name="connsiteX2" fmla="*/ 1843314 w 3294743"/>
              <a:gd name="connsiteY2" fmla="*/ 2220686 h 3367315"/>
              <a:gd name="connsiteX3" fmla="*/ 2075543 w 3294743"/>
              <a:gd name="connsiteY3" fmla="*/ 3367315 h 3367315"/>
              <a:gd name="connsiteX4" fmla="*/ 3294743 w 3294743"/>
              <a:gd name="connsiteY4" fmla="*/ 2162629 h 3367315"/>
              <a:gd name="connsiteX5" fmla="*/ 1741714 w 3294743"/>
              <a:gd name="connsiteY5" fmla="*/ 0 h 3367315"/>
              <a:gd name="connsiteX6" fmla="*/ 0 w 3294743"/>
              <a:gd name="connsiteY6" fmla="*/ 14515 h 3367315"/>
              <a:gd name="connsiteX0" fmla="*/ 0 w 2264228"/>
              <a:gd name="connsiteY0" fmla="*/ 14515 h 3367315"/>
              <a:gd name="connsiteX1" fmla="*/ 14515 w 2264228"/>
              <a:gd name="connsiteY1" fmla="*/ 2191658 h 3367315"/>
              <a:gd name="connsiteX2" fmla="*/ 1843314 w 2264228"/>
              <a:gd name="connsiteY2" fmla="*/ 2220686 h 3367315"/>
              <a:gd name="connsiteX3" fmla="*/ 2075543 w 2264228"/>
              <a:gd name="connsiteY3" fmla="*/ 3367315 h 3367315"/>
              <a:gd name="connsiteX4" fmla="*/ 2264228 w 2264228"/>
              <a:gd name="connsiteY4" fmla="*/ 682172 h 3367315"/>
              <a:gd name="connsiteX5" fmla="*/ 1741714 w 2264228"/>
              <a:gd name="connsiteY5" fmla="*/ 0 h 3367315"/>
              <a:gd name="connsiteX6" fmla="*/ 0 w 2264228"/>
              <a:gd name="connsiteY6" fmla="*/ 14515 h 3367315"/>
              <a:gd name="connsiteX0" fmla="*/ 0 w 2264228"/>
              <a:gd name="connsiteY0" fmla="*/ 14515 h 2220686"/>
              <a:gd name="connsiteX1" fmla="*/ 14515 w 2264228"/>
              <a:gd name="connsiteY1" fmla="*/ 2191658 h 2220686"/>
              <a:gd name="connsiteX2" fmla="*/ 1843314 w 2264228"/>
              <a:gd name="connsiteY2" fmla="*/ 2220686 h 2220686"/>
              <a:gd name="connsiteX3" fmla="*/ 2264228 w 2264228"/>
              <a:gd name="connsiteY3" fmla="*/ 682172 h 2220686"/>
              <a:gd name="connsiteX4" fmla="*/ 1741714 w 2264228"/>
              <a:gd name="connsiteY4" fmla="*/ 0 h 2220686"/>
              <a:gd name="connsiteX5" fmla="*/ 0 w 2264228"/>
              <a:gd name="connsiteY5" fmla="*/ 14515 h 2220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64228" h="2220686">
                <a:moveTo>
                  <a:pt x="0" y="14515"/>
                </a:moveTo>
                <a:cubicBezTo>
                  <a:pt x="4838" y="740229"/>
                  <a:pt x="9677" y="1465944"/>
                  <a:pt x="14515" y="2191658"/>
                </a:cubicBezTo>
                <a:lnTo>
                  <a:pt x="1843314" y="2220686"/>
                </a:lnTo>
                <a:lnTo>
                  <a:pt x="2264228" y="682172"/>
                </a:lnTo>
                <a:lnTo>
                  <a:pt x="1741714" y="0"/>
                </a:lnTo>
                <a:lnTo>
                  <a:pt x="0" y="14515"/>
                </a:lnTo>
                <a:close/>
              </a:path>
            </a:pathLst>
          </a:custGeom>
          <a:solidFill>
            <a:schemeClr val="bg2">
              <a:lumMod val="40000"/>
              <a:lumOff val="60000"/>
              <a:alpha val="85000"/>
            </a:schemeClr>
          </a:solidFill>
          <a:ln w="762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79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Basic coloring: example (K = 4)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8287" y="746236"/>
            <a:ext cx="1943161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// </a:t>
            </a:r>
            <a:r>
              <a:rPr lang="en-US" dirty="0" err="1" smtClean="0"/>
              <a:t>liveIn</a:t>
            </a:r>
            <a:r>
              <a:rPr lang="en-US" dirty="0" smtClean="0"/>
              <a:t>: k, j</a:t>
            </a:r>
            <a:br>
              <a:rPr lang="en-US" dirty="0" smtClean="0"/>
            </a:br>
            <a:r>
              <a:rPr lang="en-US" dirty="0" smtClean="0"/>
              <a:t>g := M [ j+12 ]</a:t>
            </a:r>
          </a:p>
          <a:p>
            <a:r>
              <a:rPr lang="en-US" dirty="0"/>
              <a:t>h</a:t>
            </a:r>
            <a:r>
              <a:rPr lang="en-US" dirty="0" smtClean="0"/>
              <a:t> := k – 1</a:t>
            </a:r>
          </a:p>
          <a:p>
            <a:r>
              <a:rPr lang="en-US" dirty="0"/>
              <a:t>f</a:t>
            </a:r>
            <a:r>
              <a:rPr lang="en-US" dirty="0" smtClean="0"/>
              <a:t> = g * h</a:t>
            </a:r>
          </a:p>
          <a:p>
            <a:r>
              <a:rPr lang="en-US" dirty="0"/>
              <a:t>e</a:t>
            </a:r>
            <a:r>
              <a:rPr lang="en-US" dirty="0" smtClean="0"/>
              <a:t> := M [ j + 8 ]</a:t>
            </a:r>
          </a:p>
          <a:p>
            <a:r>
              <a:rPr lang="en-US" dirty="0"/>
              <a:t>m</a:t>
            </a:r>
            <a:r>
              <a:rPr lang="en-US" dirty="0" smtClean="0"/>
              <a:t> := M [ j + 16 ]</a:t>
            </a:r>
          </a:p>
          <a:p>
            <a:r>
              <a:rPr lang="en-US" dirty="0"/>
              <a:t>b</a:t>
            </a:r>
            <a:r>
              <a:rPr lang="en-US" dirty="0" smtClean="0"/>
              <a:t> := M [ f ]</a:t>
            </a:r>
          </a:p>
          <a:p>
            <a:r>
              <a:rPr lang="en-US" dirty="0"/>
              <a:t>c</a:t>
            </a:r>
            <a:r>
              <a:rPr lang="en-US" dirty="0" smtClean="0"/>
              <a:t> := e + 8</a:t>
            </a:r>
          </a:p>
          <a:p>
            <a:r>
              <a:rPr lang="en-US" dirty="0"/>
              <a:t>d</a:t>
            </a:r>
            <a:r>
              <a:rPr lang="en-US" dirty="0" smtClean="0"/>
              <a:t> := c</a:t>
            </a:r>
          </a:p>
          <a:p>
            <a:r>
              <a:rPr lang="en-US" dirty="0"/>
              <a:t>k</a:t>
            </a:r>
            <a:r>
              <a:rPr lang="en-US" dirty="0" smtClean="0"/>
              <a:t> := m + 4</a:t>
            </a:r>
          </a:p>
          <a:p>
            <a:r>
              <a:rPr lang="en-US" dirty="0"/>
              <a:t>j</a:t>
            </a:r>
            <a:r>
              <a:rPr lang="en-US" dirty="0" smtClean="0"/>
              <a:t> := b</a:t>
            </a:r>
          </a:p>
          <a:p>
            <a:r>
              <a:rPr lang="en-US" dirty="0" smtClean="0"/>
              <a:t>// </a:t>
            </a:r>
            <a:r>
              <a:rPr lang="en-US" dirty="0" err="1" smtClean="0"/>
              <a:t>liveOut</a:t>
            </a:r>
            <a:r>
              <a:rPr lang="en-US" dirty="0" smtClean="0"/>
              <a:t> d k j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2383880" y="746236"/>
            <a:ext cx="5457424" cy="4610297"/>
            <a:chOff x="2875381" y="886316"/>
            <a:chExt cx="5457424" cy="4610297"/>
          </a:xfrm>
        </p:grpSpPr>
        <p:sp>
          <p:nvSpPr>
            <p:cNvPr id="3" name="Oval 2"/>
            <p:cNvSpPr/>
            <p:nvPr/>
          </p:nvSpPr>
          <p:spPr bwMode="auto">
            <a:xfrm>
              <a:off x="5168101" y="2721877"/>
              <a:ext cx="609600" cy="609600"/>
            </a:xfrm>
            <a:prstGeom prst="ellipse">
              <a:avLst/>
            </a:prstGeom>
            <a:solidFill>
              <a:srgbClr val="FF3399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k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2875381" y="2506351"/>
              <a:ext cx="609600" cy="609600"/>
            </a:xfrm>
            <a:prstGeom prst="ellipse">
              <a:avLst/>
            </a:prstGeom>
            <a:solidFill>
              <a:srgbClr val="00B0F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j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6092909" y="2488068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b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157643" y="4887013"/>
              <a:ext cx="609600" cy="609600"/>
            </a:xfrm>
            <a:prstGeom prst="ellipse">
              <a:avLst/>
            </a:prstGeom>
            <a:solidFill>
              <a:srgbClr val="92D05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d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50138" y="3876534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h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4210239" y="3026677"/>
              <a:ext cx="609600" cy="609600"/>
            </a:xfrm>
            <a:prstGeom prst="ellipse">
              <a:avLst/>
            </a:prstGeom>
            <a:solidFill>
              <a:srgbClr val="92D05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g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5094997" y="1654254"/>
              <a:ext cx="609600" cy="609600"/>
            </a:xfrm>
            <a:prstGeom prst="ellipse">
              <a:avLst/>
            </a:prstGeom>
            <a:solidFill>
              <a:srgbClr val="92D05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e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4354076" y="886316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rPr>
                <a:t>f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6672145" y="3212406"/>
              <a:ext cx="609600" cy="609600"/>
            </a:xfrm>
            <a:prstGeom prst="ellipse">
              <a:avLst/>
            </a:prstGeom>
            <a:solidFill>
              <a:srgbClr val="00B0F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c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7723205" y="2492893"/>
              <a:ext cx="609600" cy="609600"/>
            </a:xfrm>
            <a:prstGeom prst="ellipse">
              <a:avLst/>
            </a:prstGeom>
            <a:solidFill>
              <a:srgbClr val="FF3399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m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6" name="Straight Connector 5"/>
            <p:cNvCxnSpPr>
              <a:stCxn id="7" idx="1"/>
              <a:endCxn id="13" idx="3"/>
            </p:cNvCxnSpPr>
            <p:nvPr/>
          </p:nvCxnSpPr>
          <p:spPr bwMode="auto">
            <a:xfrm flipV="1">
              <a:off x="2964655" y="1406642"/>
              <a:ext cx="1478695" cy="11889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18"/>
            <p:cNvCxnSpPr>
              <a:stCxn id="7" idx="0"/>
              <a:endCxn id="12" idx="2"/>
            </p:cNvCxnSpPr>
            <p:nvPr/>
          </p:nvCxnSpPr>
          <p:spPr bwMode="auto">
            <a:xfrm flipV="1">
              <a:off x="3180181" y="1959054"/>
              <a:ext cx="1914816" cy="54729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19"/>
            <p:cNvCxnSpPr>
              <a:stCxn id="12" idx="1"/>
              <a:endCxn id="13" idx="5"/>
            </p:cNvCxnSpPr>
            <p:nvPr/>
          </p:nvCxnSpPr>
          <p:spPr bwMode="auto">
            <a:xfrm flipH="1" flipV="1">
              <a:off x="4874402" y="1406642"/>
              <a:ext cx="309869" cy="3368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>
              <a:stCxn id="15" idx="0"/>
              <a:endCxn id="13" idx="6"/>
            </p:cNvCxnSpPr>
            <p:nvPr/>
          </p:nvCxnSpPr>
          <p:spPr bwMode="auto">
            <a:xfrm flipH="1" flipV="1">
              <a:off x="4963676" y="1191116"/>
              <a:ext cx="3064329" cy="130177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>
              <a:stCxn id="15" idx="1"/>
              <a:endCxn id="12" idx="6"/>
            </p:cNvCxnSpPr>
            <p:nvPr/>
          </p:nvCxnSpPr>
          <p:spPr bwMode="auto">
            <a:xfrm flipH="1" flipV="1">
              <a:off x="5704597" y="1959054"/>
              <a:ext cx="2107882" cy="62311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Straight Connector 22"/>
            <p:cNvCxnSpPr>
              <a:stCxn id="3" idx="2"/>
              <a:endCxn id="7" idx="6"/>
            </p:cNvCxnSpPr>
            <p:nvPr/>
          </p:nvCxnSpPr>
          <p:spPr bwMode="auto">
            <a:xfrm flipH="1" flipV="1">
              <a:off x="3484981" y="2811151"/>
              <a:ext cx="1683120" cy="21552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Straight Connector 23"/>
            <p:cNvCxnSpPr>
              <a:stCxn id="8" idx="2"/>
              <a:endCxn id="3" idx="7"/>
            </p:cNvCxnSpPr>
            <p:nvPr/>
          </p:nvCxnSpPr>
          <p:spPr bwMode="auto">
            <a:xfrm flipH="1">
              <a:off x="5688427" y="2792868"/>
              <a:ext cx="404482" cy="182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Straight Connector 24"/>
            <p:cNvCxnSpPr>
              <a:stCxn id="8" idx="6"/>
              <a:endCxn id="15" idx="2"/>
            </p:cNvCxnSpPr>
            <p:nvPr/>
          </p:nvCxnSpPr>
          <p:spPr bwMode="auto">
            <a:xfrm>
              <a:off x="6702509" y="2792868"/>
              <a:ext cx="1020696" cy="482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>
              <a:stCxn id="9" idx="2"/>
              <a:endCxn id="7" idx="3"/>
            </p:cNvCxnSpPr>
            <p:nvPr/>
          </p:nvCxnSpPr>
          <p:spPr bwMode="auto">
            <a:xfrm flipH="1" flipV="1">
              <a:off x="2964655" y="3026677"/>
              <a:ext cx="2192988" cy="216513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Straight Connector 26"/>
            <p:cNvCxnSpPr>
              <a:stCxn id="9" idx="1"/>
              <a:endCxn id="3" idx="4"/>
            </p:cNvCxnSpPr>
            <p:nvPr/>
          </p:nvCxnSpPr>
          <p:spPr bwMode="auto">
            <a:xfrm flipV="1">
              <a:off x="5246917" y="3331477"/>
              <a:ext cx="225984" cy="164481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Straight Connector 27"/>
            <p:cNvCxnSpPr>
              <a:stCxn id="9" idx="0"/>
              <a:endCxn id="8" idx="4"/>
            </p:cNvCxnSpPr>
            <p:nvPr/>
          </p:nvCxnSpPr>
          <p:spPr bwMode="auto">
            <a:xfrm flipV="1">
              <a:off x="5462443" y="3097668"/>
              <a:ext cx="935266" cy="178934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Connector 49"/>
            <p:cNvCxnSpPr>
              <a:stCxn id="11" idx="5"/>
              <a:endCxn id="10" idx="0"/>
            </p:cNvCxnSpPr>
            <p:nvPr/>
          </p:nvCxnSpPr>
          <p:spPr bwMode="auto">
            <a:xfrm>
              <a:off x="4730565" y="3547003"/>
              <a:ext cx="124373" cy="32953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" name="Straight Connector 50"/>
            <p:cNvCxnSpPr>
              <a:stCxn id="14" idx="7"/>
              <a:endCxn id="15" idx="3"/>
            </p:cNvCxnSpPr>
            <p:nvPr/>
          </p:nvCxnSpPr>
          <p:spPr bwMode="auto">
            <a:xfrm flipV="1">
              <a:off x="7192471" y="3013219"/>
              <a:ext cx="620008" cy="28846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Straight Connector 51"/>
            <p:cNvCxnSpPr>
              <a:stCxn id="15" idx="4"/>
              <a:endCxn id="9" idx="6"/>
            </p:cNvCxnSpPr>
            <p:nvPr/>
          </p:nvCxnSpPr>
          <p:spPr bwMode="auto">
            <a:xfrm flipH="1">
              <a:off x="5767243" y="3102493"/>
              <a:ext cx="2260762" cy="208932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Straight Connector 52"/>
            <p:cNvCxnSpPr>
              <a:stCxn id="11" idx="6"/>
              <a:endCxn id="3" idx="3"/>
            </p:cNvCxnSpPr>
            <p:nvPr/>
          </p:nvCxnSpPr>
          <p:spPr bwMode="auto">
            <a:xfrm flipV="1">
              <a:off x="4819839" y="3242203"/>
              <a:ext cx="437536" cy="8927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Straight Connector 53"/>
            <p:cNvCxnSpPr>
              <a:stCxn id="7" idx="5"/>
              <a:endCxn id="11" idx="2"/>
            </p:cNvCxnSpPr>
            <p:nvPr/>
          </p:nvCxnSpPr>
          <p:spPr bwMode="auto">
            <a:xfrm>
              <a:off x="3395707" y="3026677"/>
              <a:ext cx="814532" cy="30480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1" name="Straight Connector 70"/>
            <p:cNvCxnSpPr>
              <a:stCxn id="10" idx="1"/>
              <a:endCxn id="7" idx="4"/>
            </p:cNvCxnSpPr>
            <p:nvPr/>
          </p:nvCxnSpPr>
          <p:spPr bwMode="auto">
            <a:xfrm flipH="1" flipV="1">
              <a:off x="3180181" y="3115951"/>
              <a:ext cx="1459231" cy="84985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4" name="Straight Connector 73"/>
            <p:cNvCxnSpPr>
              <a:stCxn id="14" idx="1"/>
              <a:endCxn id="8" idx="5"/>
            </p:cNvCxnSpPr>
            <p:nvPr/>
          </p:nvCxnSpPr>
          <p:spPr bwMode="auto">
            <a:xfrm flipH="1" flipV="1">
              <a:off x="6613235" y="3008394"/>
              <a:ext cx="148184" cy="2932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7" name="Straight Connector 76"/>
            <p:cNvCxnSpPr>
              <a:stCxn id="8" idx="0"/>
              <a:endCxn id="12" idx="5"/>
            </p:cNvCxnSpPr>
            <p:nvPr/>
          </p:nvCxnSpPr>
          <p:spPr bwMode="auto">
            <a:xfrm flipH="1" flipV="1">
              <a:off x="5615323" y="2174580"/>
              <a:ext cx="782386" cy="313488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2589" name="Straight Connector 192588"/>
            <p:cNvCxnSpPr>
              <a:stCxn id="9" idx="7"/>
              <a:endCxn id="14" idx="3"/>
            </p:cNvCxnSpPr>
            <p:nvPr/>
          </p:nvCxnSpPr>
          <p:spPr bwMode="auto">
            <a:xfrm flipV="1">
              <a:off x="5677969" y="3732732"/>
              <a:ext cx="1083450" cy="124355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6" name="Straight Connector 205"/>
            <p:cNvCxnSpPr>
              <a:stCxn id="8" idx="1"/>
              <a:endCxn id="7" idx="7"/>
            </p:cNvCxnSpPr>
            <p:nvPr/>
          </p:nvCxnSpPr>
          <p:spPr bwMode="auto">
            <a:xfrm flipH="1">
              <a:off x="3395707" y="2577342"/>
              <a:ext cx="2786476" cy="182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8" name="Group 17"/>
          <p:cNvGrpSpPr/>
          <p:nvPr/>
        </p:nvGrpSpPr>
        <p:grpSpPr>
          <a:xfrm>
            <a:off x="5704597" y="646637"/>
            <a:ext cx="3388813" cy="461665"/>
            <a:chOff x="152401" y="6322367"/>
            <a:chExt cx="3388813" cy="461665"/>
          </a:xfrm>
        </p:grpSpPr>
        <p:cxnSp>
          <p:nvCxnSpPr>
            <p:cNvPr id="229" name="Straight Connector 228"/>
            <p:cNvCxnSpPr/>
            <p:nvPr/>
          </p:nvCxnSpPr>
          <p:spPr bwMode="auto">
            <a:xfrm flipH="1">
              <a:off x="152401" y="6553200"/>
              <a:ext cx="838199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2614" name="TextBox 192613"/>
            <p:cNvSpPr txBox="1"/>
            <p:nvPr/>
          </p:nvSpPr>
          <p:spPr>
            <a:xfrm>
              <a:off x="1037002" y="6322367"/>
              <a:ext cx="25042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</a:t>
              </a:r>
              <a:r>
                <a:rPr lang="en-US" dirty="0" smtClean="0"/>
                <a:t>ove (relevant later)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01865" y="1047892"/>
            <a:ext cx="2409031" cy="461665"/>
            <a:chOff x="152400" y="5791334"/>
            <a:chExt cx="2409031" cy="461665"/>
          </a:xfrm>
        </p:grpSpPr>
        <p:cxnSp>
          <p:nvCxnSpPr>
            <p:cNvPr id="233" name="Straight Connector 232"/>
            <p:cNvCxnSpPr/>
            <p:nvPr/>
          </p:nvCxnSpPr>
          <p:spPr bwMode="auto">
            <a:xfrm>
              <a:off x="152400" y="6072157"/>
              <a:ext cx="884602" cy="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6" name="TextBox 235"/>
            <p:cNvSpPr txBox="1"/>
            <p:nvPr/>
          </p:nvSpPr>
          <p:spPr>
            <a:xfrm>
              <a:off x="1039861" y="5791334"/>
              <a:ext cx="1521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interference</a:t>
              </a:r>
              <a:endParaRPr lang="en-US" dirty="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52400" y="5741011"/>
            <a:ext cx="26564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Nodes of degree &lt; K: 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533400" y="6164209"/>
            <a:ext cx="2151744" cy="509128"/>
            <a:chOff x="6370220" y="6169249"/>
            <a:chExt cx="2151744" cy="509128"/>
          </a:xfrm>
        </p:grpSpPr>
        <p:sp>
          <p:nvSpPr>
            <p:cNvPr id="5" name="TextBox 4"/>
            <p:cNvSpPr txBox="1"/>
            <p:nvPr/>
          </p:nvSpPr>
          <p:spPr>
            <a:xfrm>
              <a:off x="6370220" y="6216712"/>
              <a:ext cx="4860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ym typeface="Wingdings" panose="05000000000000000000" pitchFamily="2" charset="2"/>
                </a:rPr>
                <a:t>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944288" y="6169249"/>
              <a:ext cx="15776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Stack empty</a:t>
              </a:r>
              <a:endParaRPr lang="en-US" dirty="0"/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5578395" y="6268093"/>
            <a:ext cx="3316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Done – no spilling needed</a:t>
            </a:r>
            <a:endParaRPr lang="en-US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48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Register coalescing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7873" y="3479688"/>
            <a:ext cx="77185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In particular: if source and </a:t>
            </a:r>
            <a:r>
              <a:rPr lang="en-US" dirty="0" err="1" smtClean="0">
                <a:sym typeface="Wingdings" panose="05000000000000000000" pitchFamily="2" charset="2"/>
              </a:rPr>
              <a:t>dest</a:t>
            </a:r>
            <a:r>
              <a:rPr lang="en-US" dirty="0" smtClean="0">
                <a:sym typeface="Wingdings" panose="05000000000000000000" pitchFamily="2" charset="2"/>
              </a:rPr>
              <a:t> of a move don’t interfere, coalescing allows one to eliminate the move instruction.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85238" y="764657"/>
            <a:ext cx="94275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Nodes in the conflict graph can be coalesced, provided that they don’t interfere;</a:t>
            </a:r>
          </a:p>
          <a:p>
            <a:r>
              <a:rPr lang="en-US" dirty="0"/>
              <a:t>e</a:t>
            </a:r>
            <a:r>
              <a:rPr lang="en-US" dirty="0" smtClean="0"/>
              <a:t>dges of coalesced node = union of edges associated with original nodes</a:t>
            </a:r>
            <a:endParaRPr lang="en-US" dirty="0"/>
          </a:p>
        </p:txBody>
      </p:sp>
      <p:sp>
        <p:nvSpPr>
          <p:cNvPr id="85" name="Oval 84"/>
          <p:cNvSpPr/>
          <p:nvPr/>
        </p:nvSpPr>
        <p:spPr bwMode="auto">
          <a:xfrm>
            <a:off x="3283549" y="1888015"/>
            <a:ext cx="609600" cy="609600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Arial Narrow" charset="0"/>
                <a:ea typeface="ＭＳ Ｐゴシック" charset="0"/>
              </a:rPr>
              <a:t>c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86" name="Oval 85"/>
          <p:cNvSpPr/>
          <p:nvPr/>
        </p:nvSpPr>
        <p:spPr bwMode="auto">
          <a:xfrm>
            <a:off x="2471631" y="2654562"/>
            <a:ext cx="609600" cy="609600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Arial Narrow" charset="0"/>
                <a:ea typeface="ＭＳ Ｐゴシック" charset="0"/>
              </a:rPr>
              <a:t>b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87" name="Oval 86"/>
          <p:cNvSpPr/>
          <p:nvPr/>
        </p:nvSpPr>
        <p:spPr bwMode="auto">
          <a:xfrm>
            <a:off x="1497838" y="1888015"/>
            <a:ext cx="609600" cy="609600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Arial Narrow" charset="0"/>
                <a:ea typeface="ＭＳ Ｐゴシック" charset="0"/>
              </a:rPr>
              <a:t>a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cxnSp>
        <p:nvCxnSpPr>
          <p:cNvPr id="88" name="Straight Connector 87"/>
          <p:cNvCxnSpPr>
            <a:endCxn id="85" idx="4"/>
          </p:cNvCxnSpPr>
          <p:nvPr/>
        </p:nvCxnSpPr>
        <p:spPr bwMode="auto">
          <a:xfrm flipV="1">
            <a:off x="3588349" y="2497615"/>
            <a:ext cx="0" cy="461747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9" name="Straight Connector 88"/>
          <p:cNvCxnSpPr>
            <a:stCxn id="87" idx="5"/>
            <a:endCxn id="86" idx="1"/>
          </p:cNvCxnSpPr>
          <p:nvPr/>
        </p:nvCxnSpPr>
        <p:spPr bwMode="auto">
          <a:xfrm>
            <a:off x="2018164" y="2408341"/>
            <a:ext cx="542741" cy="335495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0" name="Straight Connector 89"/>
          <p:cNvCxnSpPr>
            <a:stCxn id="87" idx="6"/>
            <a:endCxn id="85" idx="2"/>
          </p:cNvCxnSpPr>
          <p:nvPr/>
        </p:nvCxnSpPr>
        <p:spPr bwMode="auto">
          <a:xfrm>
            <a:off x="2107438" y="2192815"/>
            <a:ext cx="1176111" cy="0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" name="Straight Connector 92"/>
          <p:cNvCxnSpPr/>
          <p:nvPr/>
        </p:nvCxnSpPr>
        <p:spPr bwMode="auto">
          <a:xfrm flipH="1" flipV="1">
            <a:off x="3893149" y="2260403"/>
            <a:ext cx="424089" cy="237212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" name="Straight Connector 94"/>
          <p:cNvCxnSpPr>
            <a:endCxn id="85" idx="7"/>
          </p:cNvCxnSpPr>
          <p:nvPr/>
        </p:nvCxnSpPr>
        <p:spPr bwMode="auto">
          <a:xfrm flipH="1">
            <a:off x="3803875" y="1794875"/>
            <a:ext cx="513363" cy="182414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" name="Straight Connector 97"/>
          <p:cNvCxnSpPr>
            <a:stCxn id="87" idx="2"/>
          </p:cNvCxnSpPr>
          <p:nvPr/>
        </p:nvCxnSpPr>
        <p:spPr bwMode="auto">
          <a:xfrm flipH="1">
            <a:off x="1040638" y="2192815"/>
            <a:ext cx="457200" cy="1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0" name="Straight Connector 99"/>
          <p:cNvCxnSpPr>
            <a:stCxn id="86" idx="2"/>
          </p:cNvCxnSpPr>
          <p:nvPr/>
        </p:nvCxnSpPr>
        <p:spPr bwMode="auto">
          <a:xfrm flipH="1">
            <a:off x="2018164" y="2959362"/>
            <a:ext cx="453467" cy="3630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" name="Oval 101"/>
          <p:cNvSpPr/>
          <p:nvPr/>
        </p:nvSpPr>
        <p:spPr bwMode="auto">
          <a:xfrm>
            <a:off x="7516812" y="1889173"/>
            <a:ext cx="609600" cy="609600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latin typeface="Arial Narrow" charset="0"/>
                <a:ea typeface="ＭＳ Ｐゴシック" charset="0"/>
              </a:rPr>
              <a:t>bc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104" name="Oval 103"/>
          <p:cNvSpPr/>
          <p:nvPr/>
        </p:nvSpPr>
        <p:spPr bwMode="auto">
          <a:xfrm>
            <a:off x="5731101" y="1889173"/>
            <a:ext cx="609600" cy="609600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Arial Narrow" charset="0"/>
                <a:ea typeface="ＭＳ Ｐゴシック" charset="0"/>
              </a:rPr>
              <a:t>a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cxnSp>
        <p:nvCxnSpPr>
          <p:cNvPr id="105" name="Straight Connector 104"/>
          <p:cNvCxnSpPr>
            <a:endCxn id="102" idx="4"/>
          </p:cNvCxnSpPr>
          <p:nvPr/>
        </p:nvCxnSpPr>
        <p:spPr bwMode="auto">
          <a:xfrm flipV="1">
            <a:off x="7821612" y="2498773"/>
            <a:ext cx="0" cy="461747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7" name="Straight Connector 106"/>
          <p:cNvCxnSpPr>
            <a:stCxn id="104" idx="6"/>
            <a:endCxn id="102" idx="2"/>
          </p:cNvCxnSpPr>
          <p:nvPr/>
        </p:nvCxnSpPr>
        <p:spPr bwMode="auto">
          <a:xfrm>
            <a:off x="6340701" y="2193973"/>
            <a:ext cx="1176111" cy="0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Straight Connector 107"/>
          <p:cNvCxnSpPr/>
          <p:nvPr/>
        </p:nvCxnSpPr>
        <p:spPr bwMode="auto">
          <a:xfrm flipH="1" flipV="1">
            <a:off x="8126412" y="2261561"/>
            <a:ext cx="424089" cy="237212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9" name="Straight Connector 108"/>
          <p:cNvCxnSpPr>
            <a:endCxn id="102" idx="7"/>
          </p:cNvCxnSpPr>
          <p:nvPr/>
        </p:nvCxnSpPr>
        <p:spPr bwMode="auto">
          <a:xfrm flipH="1">
            <a:off x="8037138" y="1796033"/>
            <a:ext cx="513363" cy="182414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Straight Connector 109"/>
          <p:cNvCxnSpPr>
            <a:stCxn id="104" idx="2"/>
          </p:cNvCxnSpPr>
          <p:nvPr/>
        </p:nvCxnSpPr>
        <p:spPr bwMode="auto">
          <a:xfrm flipH="1">
            <a:off x="5273901" y="2193973"/>
            <a:ext cx="457200" cy="1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1" name="Straight Connector 110"/>
          <p:cNvCxnSpPr/>
          <p:nvPr/>
        </p:nvCxnSpPr>
        <p:spPr bwMode="auto">
          <a:xfrm flipH="1">
            <a:off x="6251427" y="2960520"/>
            <a:ext cx="453467" cy="3630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" name="Straight Connector 91"/>
          <p:cNvCxnSpPr>
            <a:endCxn id="102" idx="3"/>
          </p:cNvCxnSpPr>
          <p:nvPr/>
        </p:nvCxnSpPr>
        <p:spPr bwMode="auto">
          <a:xfrm flipV="1">
            <a:off x="6704894" y="2409499"/>
            <a:ext cx="901192" cy="549863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" name="Straight Arrow Connector 2"/>
          <p:cNvCxnSpPr/>
          <p:nvPr/>
        </p:nvCxnSpPr>
        <p:spPr bwMode="auto">
          <a:xfrm>
            <a:off x="4586081" y="2497615"/>
            <a:ext cx="625701" cy="0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762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79086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15950" y="87313"/>
            <a:ext cx="7912100" cy="4460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Structure of backend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 rotWithShape="1"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39" b="56934"/>
          <a:stretch/>
        </p:blipFill>
        <p:spPr bwMode="auto">
          <a:xfrm>
            <a:off x="176493" y="685800"/>
            <a:ext cx="896750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909E8E84-426E-40dd-AFC4-6F175D3DCCD1}">
              <a14:hiddenFill xmlns:a14="http://schemas.microsoft.com/office/drawing/2010/main" xmlns="">
                <a:solidFill>
                  <a:schemeClr val="accent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xmlns="" w="76200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95082" y="2819400"/>
            <a:ext cx="8032968" cy="38472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Register allocation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ssigns machine registers (finite supply!) to virtual registers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based on liveness analysis: interference graph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</a:t>
            </a:r>
            <a:r>
              <a:rPr lang="en-US" dirty="0" smtClean="0"/>
              <a:t>rimary approach: graph coloring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pilling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n</a:t>
            </a:r>
            <a:r>
              <a:rPr lang="en-US" sz="2000" dirty="0" smtClean="0"/>
              <a:t>eeded in case of insufficient supply </a:t>
            </a:r>
            <a:r>
              <a:rPr lang="en-US" sz="2000" dirty="0"/>
              <a:t>of machine </a:t>
            </a:r>
            <a:r>
              <a:rPr lang="en-US" sz="2000" dirty="0" smtClean="0"/>
              <a:t>registers</a:t>
            </a:r>
            <a:endParaRPr lang="en-US" sz="2000" dirty="0" smtClean="0">
              <a:sym typeface="Wingdings" panose="05000000000000000000" pitchFamily="2" charset="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i</a:t>
            </a:r>
            <a:r>
              <a:rPr lang="en-US" sz="2000" dirty="0" smtClean="0">
                <a:sym typeface="Wingdings" panose="05000000000000000000" pitchFamily="2" charset="2"/>
              </a:rPr>
              <a:t>dea: hold </a:t>
            </a:r>
            <a:r>
              <a:rPr lang="en-US" sz="2000" dirty="0">
                <a:sym typeface="Wingdings" panose="05000000000000000000" pitchFamily="2" charset="2"/>
              </a:rPr>
              <a:t>values in memory (stack frame</a:t>
            </a:r>
            <a:r>
              <a:rPr lang="en-US" sz="2000" dirty="0" smtClean="0">
                <a:sym typeface="Wingdings" panose="05000000000000000000" pitchFamily="2" charset="2"/>
              </a:rPr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ym typeface="Wingdings" panose="05000000000000000000" pitchFamily="2" charset="2"/>
              </a:rPr>
              <a:t>transfer </a:t>
            </a:r>
            <a:r>
              <a:rPr lang="en-US" sz="2000" dirty="0">
                <a:sym typeface="Wingdings" panose="05000000000000000000" pitchFamily="2" charset="2"/>
              </a:rPr>
              <a:t>to/from </a:t>
            </a:r>
            <a:r>
              <a:rPr lang="en-US" sz="2000" dirty="0" smtClean="0">
                <a:sym typeface="Wingdings" panose="05000000000000000000" pitchFamily="2" charset="2"/>
              </a:rPr>
              <a:t>registers to </a:t>
            </a:r>
            <a:r>
              <a:rPr lang="en-US" sz="2000" dirty="0">
                <a:sym typeface="Wingdings" panose="05000000000000000000" pitchFamily="2" charset="2"/>
              </a:rPr>
              <a:t>perform arithmetic ops, conditional branches, </a:t>
            </a:r>
            <a:r>
              <a:rPr lang="en-US" sz="2000" dirty="0" smtClean="0">
                <a:sym typeface="Wingdings" panose="05000000000000000000" pitchFamily="2" charset="2"/>
              </a:rPr>
              <a:t>…</a:t>
            </a: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rchitecture-specific requirements: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caller/</a:t>
            </a:r>
            <a:r>
              <a:rPr lang="en-US" sz="2000" dirty="0" err="1" smtClean="0"/>
              <a:t>callee</a:t>
            </a:r>
            <a:r>
              <a:rPr lang="en-US" sz="2000" dirty="0" smtClean="0"/>
              <a:t>-save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floating point vs integer,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Rectangle 155"/>
          <p:cNvSpPr/>
          <p:nvPr/>
        </p:nvSpPr>
        <p:spPr bwMode="auto">
          <a:xfrm>
            <a:off x="194014" y="4526028"/>
            <a:ext cx="8754876" cy="22557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762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Register coalescing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7873" y="3479688"/>
            <a:ext cx="77185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In particular: if source and </a:t>
            </a:r>
            <a:r>
              <a:rPr lang="en-US" dirty="0" err="1" smtClean="0">
                <a:sym typeface="Wingdings" panose="05000000000000000000" pitchFamily="2" charset="2"/>
              </a:rPr>
              <a:t>dest</a:t>
            </a:r>
            <a:r>
              <a:rPr lang="en-US" dirty="0" smtClean="0">
                <a:sym typeface="Wingdings" panose="05000000000000000000" pitchFamily="2" charset="2"/>
              </a:rPr>
              <a:t> of a move don’t interfere, coalescing allows one to eliminate the move instruction.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85238" y="764657"/>
            <a:ext cx="94275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Nodes in the conflict graph can be coalesced, provided that they don’t interfere;</a:t>
            </a:r>
          </a:p>
          <a:p>
            <a:r>
              <a:rPr lang="en-US" dirty="0"/>
              <a:t>e</a:t>
            </a:r>
            <a:r>
              <a:rPr lang="en-US" dirty="0" smtClean="0"/>
              <a:t>dges of coalesced node = union of edges associated with original nodes</a:t>
            </a:r>
            <a:endParaRPr lang="en-US" dirty="0"/>
          </a:p>
        </p:txBody>
      </p:sp>
      <p:sp>
        <p:nvSpPr>
          <p:cNvPr id="85" name="Oval 84"/>
          <p:cNvSpPr/>
          <p:nvPr/>
        </p:nvSpPr>
        <p:spPr bwMode="auto">
          <a:xfrm>
            <a:off x="3283549" y="1888015"/>
            <a:ext cx="609600" cy="609600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Arial Narrow" charset="0"/>
                <a:ea typeface="ＭＳ Ｐゴシック" charset="0"/>
              </a:rPr>
              <a:t>c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86" name="Oval 85"/>
          <p:cNvSpPr/>
          <p:nvPr/>
        </p:nvSpPr>
        <p:spPr bwMode="auto">
          <a:xfrm>
            <a:off x="2471631" y="2654562"/>
            <a:ext cx="609600" cy="609600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Arial Narrow" charset="0"/>
                <a:ea typeface="ＭＳ Ｐゴシック" charset="0"/>
              </a:rPr>
              <a:t>b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87" name="Oval 86"/>
          <p:cNvSpPr/>
          <p:nvPr/>
        </p:nvSpPr>
        <p:spPr bwMode="auto">
          <a:xfrm>
            <a:off x="1497838" y="1888015"/>
            <a:ext cx="609600" cy="609600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Arial Narrow" charset="0"/>
                <a:ea typeface="ＭＳ Ｐゴシック" charset="0"/>
              </a:rPr>
              <a:t>a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cxnSp>
        <p:nvCxnSpPr>
          <p:cNvPr id="88" name="Straight Connector 87"/>
          <p:cNvCxnSpPr>
            <a:endCxn id="85" idx="4"/>
          </p:cNvCxnSpPr>
          <p:nvPr/>
        </p:nvCxnSpPr>
        <p:spPr bwMode="auto">
          <a:xfrm flipV="1">
            <a:off x="3588349" y="2497615"/>
            <a:ext cx="0" cy="461747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9" name="Straight Connector 88"/>
          <p:cNvCxnSpPr>
            <a:stCxn id="87" idx="5"/>
            <a:endCxn id="86" idx="1"/>
          </p:cNvCxnSpPr>
          <p:nvPr/>
        </p:nvCxnSpPr>
        <p:spPr bwMode="auto">
          <a:xfrm>
            <a:off x="2018164" y="2408341"/>
            <a:ext cx="542741" cy="335495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0" name="Straight Connector 89"/>
          <p:cNvCxnSpPr>
            <a:stCxn id="87" idx="6"/>
            <a:endCxn id="85" idx="2"/>
          </p:cNvCxnSpPr>
          <p:nvPr/>
        </p:nvCxnSpPr>
        <p:spPr bwMode="auto">
          <a:xfrm>
            <a:off x="2107438" y="2192815"/>
            <a:ext cx="1176111" cy="0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" name="Straight Connector 92"/>
          <p:cNvCxnSpPr/>
          <p:nvPr/>
        </p:nvCxnSpPr>
        <p:spPr bwMode="auto">
          <a:xfrm flipH="1" flipV="1">
            <a:off x="3893149" y="2260403"/>
            <a:ext cx="424089" cy="237212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" name="Straight Connector 94"/>
          <p:cNvCxnSpPr>
            <a:endCxn id="85" idx="7"/>
          </p:cNvCxnSpPr>
          <p:nvPr/>
        </p:nvCxnSpPr>
        <p:spPr bwMode="auto">
          <a:xfrm flipH="1">
            <a:off x="3803875" y="1794875"/>
            <a:ext cx="513363" cy="182414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" name="Straight Connector 97"/>
          <p:cNvCxnSpPr>
            <a:stCxn id="87" idx="2"/>
          </p:cNvCxnSpPr>
          <p:nvPr/>
        </p:nvCxnSpPr>
        <p:spPr bwMode="auto">
          <a:xfrm flipH="1">
            <a:off x="1040638" y="2192815"/>
            <a:ext cx="457200" cy="1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0" name="Straight Connector 99"/>
          <p:cNvCxnSpPr>
            <a:stCxn id="86" idx="2"/>
          </p:cNvCxnSpPr>
          <p:nvPr/>
        </p:nvCxnSpPr>
        <p:spPr bwMode="auto">
          <a:xfrm flipH="1">
            <a:off x="2018164" y="2959362"/>
            <a:ext cx="453467" cy="3630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" name="Oval 101"/>
          <p:cNvSpPr/>
          <p:nvPr/>
        </p:nvSpPr>
        <p:spPr bwMode="auto">
          <a:xfrm>
            <a:off x="7516812" y="1889173"/>
            <a:ext cx="609600" cy="609600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latin typeface="Arial Narrow" charset="0"/>
                <a:ea typeface="ＭＳ Ｐゴシック" charset="0"/>
              </a:rPr>
              <a:t>bc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104" name="Oval 103"/>
          <p:cNvSpPr/>
          <p:nvPr/>
        </p:nvSpPr>
        <p:spPr bwMode="auto">
          <a:xfrm>
            <a:off x="5731101" y="1889173"/>
            <a:ext cx="609600" cy="609600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Arial Narrow" charset="0"/>
                <a:ea typeface="ＭＳ Ｐゴシック" charset="0"/>
              </a:rPr>
              <a:t>a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cxnSp>
        <p:nvCxnSpPr>
          <p:cNvPr id="105" name="Straight Connector 104"/>
          <p:cNvCxnSpPr>
            <a:endCxn id="102" idx="4"/>
          </p:cNvCxnSpPr>
          <p:nvPr/>
        </p:nvCxnSpPr>
        <p:spPr bwMode="auto">
          <a:xfrm flipV="1">
            <a:off x="7821612" y="2498773"/>
            <a:ext cx="0" cy="461747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7" name="Straight Connector 106"/>
          <p:cNvCxnSpPr>
            <a:stCxn id="104" idx="6"/>
            <a:endCxn id="102" idx="2"/>
          </p:cNvCxnSpPr>
          <p:nvPr/>
        </p:nvCxnSpPr>
        <p:spPr bwMode="auto">
          <a:xfrm>
            <a:off x="6340701" y="2193973"/>
            <a:ext cx="1176111" cy="0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Straight Connector 107"/>
          <p:cNvCxnSpPr/>
          <p:nvPr/>
        </p:nvCxnSpPr>
        <p:spPr bwMode="auto">
          <a:xfrm flipH="1" flipV="1">
            <a:off x="8126412" y="2261561"/>
            <a:ext cx="424089" cy="237212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9" name="Straight Connector 108"/>
          <p:cNvCxnSpPr>
            <a:endCxn id="102" idx="7"/>
          </p:cNvCxnSpPr>
          <p:nvPr/>
        </p:nvCxnSpPr>
        <p:spPr bwMode="auto">
          <a:xfrm flipH="1">
            <a:off x="8037138" y="1796033"/>
            <a:ext cx="513363" cy="182414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Straight Connector 109"/>
          <p:cNvCxnSpPr>
            <a:stCxn id="104" idx="2"/>
          </p:cNvCxnSpPr>
          <p:nvPr/>
        </p:nvCxnSpPr>
        <p:spPr bwMode="auto">
          <a:xfrm flipH="1">
            <a:off x="5273901" y="2193973"/>
            <a:ext cx="457200" cy="1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1" name="Straight Connector 110"/>
          <p:cNvCxnSpPr/>
          <p:nvPr/>
        </p:nvCxnSpPr>
        <p:spPr bwMode="auto">
          <a:xfrm flipH="1">
            <a:off x="6251427" y="2960520"/>
            <a:ext cx="453467" cy="3630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" name="Straight Connector 91"/>
          <p:cNvCxnSpPr>
            <a:endCxn id="102" idx="3"/>
          </p:cNvCxnSpPr>
          <p:nvPr/>
        </p:nvCxnSpPr>
        <p:spPr bwMode="auto">
          <a:xfrm flipV="1">
            <a:off x="6704894" y="2409499"/>
            <a:ext cx="901192" cy="549863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" name="TextBox 93"/>
          <p:cNvSpPr txBox="1"/>
          <p:nvPr/>
        </p:nvSpPr>
        <p:spPr>
          <a:xfrm>
            <a:off x="409885" y="4549876"/>
            <a:ext cx="71962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But: coalescing before coloring may make graph not colorable!</a:t>
            </a:r>
            <a:endParaRPr lang="en-US" dirty="0"/>
          </a:p>
        </p:txBody>
      </p:sp>
      <p:sp>
        <p:nvSpPr>
          <p:cNvPr id="96" name="TextBox 95"/>
          <p:cNvSpPr txBox="1"/>
          <p:nvPr/>
        </p:nvSpPr>
        <p:spPr>
          <a:xfrm>
            <a:off x="399462" y="5537997"/>
            <a:ext cx="12394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119" name="TextBox 118"/>
          <p:cNvSpPr txBox="1"/>
          <p:nvPr/>
        </p:nvSpPr>
        <p:spPr>
          <a:xfrm>
            <a:off x="3138514" y="5536065"/>
            <a:ext cx="17604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s 2-colorable:</a:t>
            </a:r>
            <a:endParaRPr lang="en-US" dirty="0"/>
          </a:p>
        </p:txBody>
      </p:sp>
      <p:grpSp>
        <p:nvGrpSpPr>
          <p:cNvPr id="149" name="Group 148"/>
          <p:cNvGrpSpPr/>
          <p:nvPr/>
        </p:nvGrpSpPr>
        <p:grpSpPr>
          <a:xfrm>
            <a:off x="4838191" y="5011541"/>
            <a:ext cx="1595374" cy="1595374"/>
            <a:chOff x="4933954" y="5011541"/>
            <a:chExt cx="1595374" cy="1595374"/>
          </a:xfrm>
        </p:grpSpPr>
        <p:sp>
          <p:nvSpPr>
            <p:cNvPr id="132" name="Oval 131"/>
            <p:cNvSpPr/>
            <p:nvPr/>
          </p:nvSpPr>
          <p:spPr bwMode="auto">
            <a:xfrm>
              <a:off x="4933954" y="5997315"/>
              <a:ext cx="609600" cy="609600"/>
            </a:xfrm>
            <a:prstGeom prst="ellipse">
              <a:avLst/>
            </a:prstGeom>
            <a:solidFill>
              <a:srgbClr val="92D05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b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33" name="Oval 132"/>
            <p:cNvSpPr/>
            <p:nvPr/>
          </p:nvSpPr>
          <p:spPr bwMode="auto">
            <a:xfrm>
              <a:off x="4933954" y="5011541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a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134" name="Straight Connector 133"/>
            <p:cNvCxnSpPr>
              <a:stCxn id="133" idx="4"/>
              <a:endCxn id="132" idx="0"/>
            </p:cNvCxnSpPr>
            <p:nvPr/>
          </p:nvCxnSpPr>
          <p:spPr bwMode="auto">
            <a:xfrm>
              <a:off x="5238754" y="5621141"/>
              <a:ext cx="0" cy="37617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35" name="Oval 134"/>
            <p:cNvSpPr/>
            <p:nvPr/>
          </p:nvSpPr>
          <p:spPr bwMode="auto">
            <a:xfrm>
              <a:off x="5919728" y="5997315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d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36" name="Oval 135"/>
            <p:cNvSpPr/>
            <p:nvPr/>
          </p:nvSpPr>
          <p:spPr bwMode="auto">
            <a:xfrm>
              <a:off x="5919728" y="5011541"/>
              <a:ext cx="609600" cy="609600"/>
            </a:xfrm>
            <a:prstGeom prst="ellipse">
              <a:avLst/>
            </a:prstGeom>
            <a:solidFill>
              <a:srgbClr val="92D05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c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137" name="Straight Connector 136"/>
            <p:cNvCxnSpPr>
              <a:stCxn id="136" idx="2"/>
            </p:cNvCxnSpPr>
            <p:nvPr/>
          </p:nvCxnSpPr>
          <p:spPr bwMode="auto">
            <a:xfrm flipH="1" flipV="1">
              <a:off x="5517343" y="5311515"/>
              <a:ext cx="402385" cy="482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8" name="Straight Connector 137"/>
            <p:cNvCxnSpPr>
              <a:stCxn id="135" idx="2"/>
            </p:cNvCxnSpPr>
            <p:nvPr/>
          </p:nvCxnSpPr>
          <p:spPr bwMode="auto">
            <a:xfrm flipH="1">
              <a:off x="5543554" y="6302115"/>
              <a:ext cx="376174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39" name="TextBox 138"/>
          <p:cNvSpPr txBox="1"/>
          <p:nvPr/>
        </p:nvSpPr>
        <p:spPr>
          <a:xfrm>
            <a:off x="8037138" y="5535650"/>
            <a:ext cx="861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s not</a:t>
            </a:r>
            <a:r>
              <a:rPr lang="en-US" b="1" dirty="0" smtClean="0"/>
              <a:t>.</a:t>
            </a:r>
            <a:endParaRPr lang="en-US" b="1" dirty="0"/>
          </a:p>
        </p:txBody>
      </p:sp>
      <p:grpSp>
        <p:nvGrpSpPr>
          <p:cNvPr id="150" name="Group 149"/>
          <p:cNvGrpSpPr/>
          <p:nvPr/>
        </p:nvGrpSpPr>
        <p:grpSpPr>
          <a:xfrm>
            <a:off x="6748308" y="5012411"/>
            <a:ext cx="1621585" cy="1594504"/>
            <a:chOff x="7089547" y="5011541"/>
            <a:chExt cx="1621585" cy="1594504"/>
          </a:xfrm>
        </p:grpSpPr>
        <p:sp>
          <p:nvSpPr>
            <p:cNvPr id="140" name="Oval 139"/>
            <p:cNvSpPr/>
            <p:nvPr/>
          </p:nvSpPr>
          <p:spPr bwMode="auto">
            <a:xfrm>
              <a:off x="7089547" y="5991619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b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41" name="Oval 140"/>
            <p:cNvSpPr/>
            <p:nvPr/>
          </p:nvSpPr>
          <p:spPr bwMode="auto">
            <a:xfrm>
              <a:off x="7595539" y="5011541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a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142" name="Straight Connector 141"/>
            <p:cNvCxnSpPr>
              <a:stCxn id="141" idx="3"/>
              <a:endCxn id="140" idx="0"/>
            </p:cNvCxnSpPr>
            <p:nvPr/>
          </p:nvCxnSpPr>
          <p:spPr bwMode="auto">
            <a:xfrm flipH="1">
              <a:off x="7394347" y="5531867"/>
              <a:ext cx="290466" cy="459752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43" name="Oval 142"/>
            <p:cNvSpPr/>
            <p:nvPr/>
          </p:nvSpPr>
          <p:spPr bwMode="auto">
            <a:xfrm>
              <a:off x="8101532" y="5996445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Arial Narrow" charset="0"/>
                  <a:ea typeface="ＭＳ Ｐゴシック" charset="0"/>
                </a:rPr>
                <a:t>cd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144" name="Straight Connector 143"/>
            <p:cNvCxnSpPr>
              <a:stCxn id="143" idx="2"/>
            </p:cNvCxnSpPr>
            <p:nvPr/>
          </p:nvCxnSpPr>
          <p:spPr bwMode="auto">
            <a:xfrm flipH="1" flipV="1">
              <a:off x="7699147" y="6296419"/>
              <a:ext cx="402385" cy="482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2" name="Straight Connector 151"/>
            <p:cNvCxnSpPr>
              <a:stCxn id="141" idx="5"/>
              <a:endCxn id="143" idx="0"/>
            </p:cNvCxnSpPr>
            <p:nvPr/>
          </p:nvCxnSpPr>
          <p:spPr bwMode="auto">
            <a:xfrm>
              <a:off x="8115865" y="5531867"/>
              <a:ext cx="290467" cy="464578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48" name="Group 147"/>
          <p:cNvGrpSpPr/>
          <p:nvPr/>
        </p:nvGrpSpPr>
        <p:grpSpPr>
          <a:xfrm>
            <a:off x="1596386" y="5035389"/>
            <a:ext cx="1595374" cy="1595374"/>
            <a:chOff x="1700156" y="5034026"/>
            <a:chExt cx="1595374" cy="1595374"/>
          </a:xfrm>
        </p:grpSpPr>
        <p:sp>
          <p:nvSpPr>
            <p:cNvPr id="116" name="Oval 115"/>
            <p:cNvSpPr/>
            <p:nvPr/>
          </p:nvSpPr>
          <p:spPr bwMode="auto">
            <a:xfrm>
              <a:off x="1700156" y="6019800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b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1700156" y="5034026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a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118" name="Straight Connector 117"/>
            <p:cNvCxnSpPr>
              <a:stCxn id="117" idx="4"/>
              <a:endCxn id="116" idx="0"/>
            </p:cNvCxnSpPr>
            <p:nvPr/>
          </p:nvCxnSpPr>
          <p:spPr bwMode="auto">
            <a:xfrm>
              <a:off x="2004956" y="5643626"/>
              <a:ext cx="0" cy="37617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2" name="Oval 121"/>
            <p:cNvSpPr/>
            <p:nvPr/>
          </p:nvSpPr>
          <p:spPr bwMode="auto">
            <a:xfrm>
              <a:off x="2685930" y="6019800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d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23" name="Oval 122"/>
            <p:cNvSpPr/>
            <p:nvPr/>
          </p:nvSpPr>
          <p:spPr bwMode="auto">
            <a:xfrm>
              <a:off x="2685930" y="5034026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c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125" name="Straight Connector 124"/>
            <p:cNvCxnSpPr>
              <a:stCxn id="123" idx="2"/>
            </p:cNvCxnSpPr>
            <p:nvPr/>
          </p:nvCxnSpPr>
          <p:spPr bwMode="auto">
            <a:xfrm flipH="1" flipV="1">
              <a:off x="2283545" y="5334000"/>
              <a:ext cx="402385" cy="482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6" name="Straight Connector 125"/>
            <p:cNvCxnSpPr>
              <a:stCxn id="122" idx="2"/>
            </p:cNvCxnSpPr>
            <p:nvPr/>
          </p:nvCxnSpPr>
          <p:spPr bwMode="auto">
            <a:xfrm flipH="1">
              <a:off x="2309756" y="6324600"/>
              <a:ext cx="376174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55" name="TextBox 154"/>
          <p:cNvSpPr txBox="1"/>
          <p:nvPr/>
        </p:nvSpPr>
        <p:spPr>
          <a:xfrm>
            <a:off x="6388580" y="5530824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.</a:t>
            </a:r>
            <a:r>
              <a:rPr lang="en-US" dirty="0" smtClean="0"/>
              <a:t> But</a:t>
            </a:r>
            <a:endParaRPr lang="en-US" dirty="0"/>
          </a:p>
        </p:txBody>
      </p:sp>
      <p:cxnSp>
        <p:nvCxnSpPr>
          <p:cNvPr id="3" name="Straight Arrow Connector 2"/>
          <p:cNvCxnSpPr/>
          <p:nvPr/>
        </p:nvCxnSpPr>
        <p:spPr bwMode="auto">
          <a:xfrm>
            <a:off x="4586081" y="2497615"/>
            <a:ext cx="625701" cy="0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762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96823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Safe coalescing heuristics: Briggs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39473" y="762811"/>
            <a:ext cx="88130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Coalesce nodes that don’t interfere, </a:t>
            </a:r>
            <a:r>
              <a:rPr lang="en-US" dirty="0" smtClean="0">
                <a:solidFill>
                  <a:srgbClr val="FF0000"/>
                </a:solidFill>
              </a:rPr>
              <a:t>provided that the resulting </a:t>
            </a:r>
            <a:r>
              <a:rPr lang="en-US" dirty="0" smtClean="0">
                <a:solidFill>
                  <a:srgbClr val="00B0F0"/>
                </a:solidFill>
              </a:rPr>
              <a:t>merged </a:t>
            </a:r>
            <a:r>
              <a:rPr lang="en-US" dirty="0" smtClean="0">
                <a:solidFill>
                  <a:srgbClr val="FF0000"/>
                </a:solidFill>
              </a:rPr>
              <a:t>node has less than K neighbors of degree ≥ K</a:t>
            </a:r>
            <a:r>
              <a:rPr lang="en-US" dirty="0" smtClean="0"/>
              <a:t>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39473" y="1774308"/>
            <a:ext cx="8675927" cy="1905000"/>
            <a:chOff x="194014" y="4876800"/>
            <a:chExt cx="8675927" cy="1905000"/>
          </a:xfrm>
        </p:grpSpPr>
        <p:sp>
          <p:nvSpPr>
            <p:cNvPr id="156" name="Rectangle 155"/>
            <p:cNvSpPr/>
            <p:nvPr/>
          </p:nvSpPr>
          <p:spPr bwMode="auto">
            <a:xfrm>
              <a:off x="194014" y="4876800"/>
              <a:ext cx="8675927" cy="1905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762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3517398" y="5370093"/>
              <a:ext cx="31699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dirty="0" smtClean="0"/>
                <a:t>on’t merge c with d, since </a:t>
              </a:r>
              <a:r>
                <a:rPr lang="en-US" dirty="0" err="1" smtClean="0"/>
                <a:t>deg</a:t>
              </a:r>
              <a:r>
                <a:rPr lang="en-US" dirty="0" smtClean="0"/>
                <a:t>(a)=</a:t>
              </a:r>
              <a:r>
                <a:rPr lang="en-US" dirty="0" err="1" smtClean="0"/>
                <a:t>deg</a:t>
              </a:r>
              <a:r>
                <a:rPr lang="en-US" dirty="0" smtClean="0"/>
                <a:t>(b) = 2 in</a:t>
              </a:r>
              <a:endParaRPr lang="en-US" dirty="0"/>
            </a:p>
          </p:txBody>
        </p:sp>
        <p:grpSp>
          <p:nvGrpSpPr>
            <p:cNvPr id="150" name="Group 149"/>
            <p:cNvGrpSpPr/>
            <p:nvPr/>
          </p:nvGrpSpPr>
          <p:grpSpPr>
            <a:xfrm>
              <a:off x="6694044" y="5035389"/>
              <a:ext cx="1621585" cy="1594504"/>
              <a:chOff x="7089547" y="5011541"/>
              <a:chExt cx="1621585" cy="1594504"/>
            </a:xfrm>
          </p:grpSpPr>
          <p:sp>
            <p:nvSpPr>
              <p:cNvPr id="140" name="Oval 139"/>
              <p:cNvSpPr/>
              <p:nvPr/>
            </p:nvSpPr>
            <p:spPr bwMode="auto">
              <a:xfrm>
                <a:off x="7089547" y="5991619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b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141" name="Oval 140"/>
              <p:cNvSpPr/>
              <p:nvPr/>
            </p:nvSpPr>
            <p:spPr bwMode="auto">
              <a:xfrm>
                <a:off x="7595539" y="5011541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a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142" name="Straight Connector 141"/>
              <p:cNvCxnSpPr>
                <a:stCxn id="141" idx="3"/>
                <a:endCxn id="140" idx="0"/>
              </p:cNvCxnSpPr>
              <p:nvPr/>
            </p:nvCxnSpPr>
            <p:spPr bwMode="auto">
              <a:xfrm flipH="1">
                <a:off x="7394347" y="5531867"/>
                <a:ext cx="290466" cy="459752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143" name="Oval 142"/>
              <p:cNvSpPr/>
              <p:nvPr/>
            </p:nvSpPr>
            <p:spPr bwMode="auto">
              <a:xfrm>
                <a:off x="8101532" y="5996445"/>
                <a:ext cx="609600" cy="609600"/>
              </a:xfrm>
              <a:prstGeom prst="ellipse">
                <a:avLst/>
              </a:prstGeom>
              <a:solidFill>
                <a:srgbClr val="00B0F0"/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>
                    <a:latin typeface="Arial Narrow" charset="0"/>
                    <a:ea typeface="ＭＳ Ｐゴシック" charset="0"/>
                  </a:rPr>
                  <a:t>cd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144" name="Straight Connector 143"/>
              <p:cNvCxnSpPr>
                <a:stCxn id="143" idx="2"/>
              </p:cNvCxnSpPr>
              <p:nvPr/>
            </p:nvCxnSpPr>
            <p:spPr bwMode="auto">
              <a:xfrm flipH="1" flipV="1">
                <a:off x="7699147" y="6296419"/>
                <a:ext cx="402385" cy="4826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52" name="Straight Connector 151"/>
              <p:cNvCxnSpPr>
                <a:stCxn id="141" idx="5"/>
                <a:endCxn id="143" idx="0"/>
              </p:cNvCxnSpPr>
              <p:nvPr/>
            </p:nvCxnSpPr>
            <p:spPr bwMode="auto">
              <a:xfrm>
                <a:off x="8115865" y="5531867"/>
                <a:ext cx="290467" cy="464578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57" name="TextBox 56"/>
            <p:cNvSpPr txBox="1"/>
            <p:nvPr/>
          </p:nvSpPr>
          <p:spPr>
            <a:xfrm>
              <a:off x="399462" y="5537997"/>
              <a:ext cx="12394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Example:</a:t>
              </a:r>
              <a:endParaRPr lang="en-US" dirty="0"/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1596386" y="5035389"/>
              <a:ext cx="1595374" cy="1595374"/>
              <a:chOff x="1700156" y="5034026"/>
              <a:chExt cx="1595374" cy="1595374"/>
            </a:xfrm>
          </p:grpSpPr>
          <p:sp>
            <p:nvSpPr>
              <p:cNvPr id="59" name="Oval 58"/>
              <p:cNvSpPr/>
              <p:nvPr/>
            </p:nvSpPr>
            <p:spPr bwMode="auto">
              <a:xfrm>
                <a:off x="1700156" y="6019800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b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60" name="Oval 59"/>
              <p:cNvSpPr/>
              <p:nvPr/>
            </p:nvSpPr>
            <p:spPr bwMode="auto">
              <a:xfrm>
                <a:off x="1700156" y="5034026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a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61" name="Straight Connector 60"/>
              <p:cNvCxnSpPr>
                <a:stCxn id="60" idx="4"/>
                <a:endCxn id="59" idx="0"/>
              </p:cNvCxnSpPr>
              <p:nvPr/>
            </p:nvCxnSpPr>
            <p:spPr bwMode="auto">
              <a:xfrm>
                <a:off x="2004956" y="5643626"/>
                <a:ext cx="0" cy="376174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62" name="Oval 61"/>
              <p:cNvSpPr/>
              <p:nvPr/>
            </p:nvSpPr>
            <p:spPr bwMode="auto">
              <a:xfrm>
                <a:off x="2685930" y="6019800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d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63" name="Oval 62"/>
              <p:cNvSpPr/>
              <p:nvPr/>
            </p:nvSpPr>
            <p:spPr bwMode="auto">
              <a:xfrm>
                <a:off x="2685930" y="5034026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c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64" name="Straight Connector 63"/>
              <p:cNvCxnSpPr>
                <a:stCxn id="63" idx="2"/>
              </p:cNvCxnSpPr>
              <p:nvPr/>
            </p:nvCxnSpPr>
            <p:spPr bwMode="auto">
              <a:xfrm flipH="1" flipV="1">
                <a:off x="2283545" y="5334000"/>
                <a:ext cx="402385" cy="4826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5" name="Straight Connector 64"/>
              <p:cNvCxnSpPr>
                <a:stCxn id="62" idx="2"/>
              </p:cNvCxnSpPr>
              <p:nvPr/>
            </p:nvCxnSpPr>
            <p:spPr bwMode="auto">
              <a:xfrm flipH="1">
                <a:off x="2309756" y="6324600"/>
                <a:ext cx="376174" cy="0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66" name="TextBox 65"/>
            <p:cNvSpPr txBox="1"/>
            <p:nvPr/>
          </p:nvSpPr>
          <p:spPr>
            <a:xfrm>
              <a:off x="8340430" y="5722662"/>
              <a:ext cx="25519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.</a:t>
              </a:r>
              <a:endParaRPr 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77358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Safe coalescing heuristics: Briggs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39473" y="762811"/>
            <a:ext cx="88130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Coalesce nodes that don’t interfere, </a:t>
            </a:r>
            <a:r>
              <a:rPr lang="en-US" dirty="0" smtClean="0">
                <a:solidFill>
                  <a:srgbClr val="FF0000"/>
                </a:solidFill>
              </a:rPr>
              <a:t>provided that the resulting </a:t>
            </a:r>
            <a:r>
              <a:rPr lang="en-US" dirty="0" smtClean="0">
                <a:solidFill>
                  <a:srgbClr val="00B0F0"/>
                </a:solidFill>
              </a:rPr>
              <a:t>merged </a:t>
            </a:r>
            <a:r>
              <a:rPr lang="en-US" dirty="0" smtClean="0">
                <a:solidFill>
                  <a:srgbClr val="FF0000"/>
                </a:solidFill>
              </a:rPr>
              <a:t>node has less than K neighbors of degree ≥ K</a:t>
            </a:r>
            <a:r>
              <a:rPr lang="en-US" dirty="0" smtClean="0"/>
              <a:t>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39473" y="1774308"/>
            <a:ext cx="8675927" cy="1905000"/>
            <a:chOff x="194014" y="4876800"/>
            <a:chExt cx="8675927" cy="1905000"/>
          </a:xfrm>
        </p:grpSpPr>
        <p:sp>
          <p:nvSpPr>
            <p:cNvPr id="156" name="Rectangle 155"/>
            <p:cNvSpPr/>
            <p:nvPr/>
          </p:nvSpPr>
          <p:spPr bwMode="auto">
            <a:xfrm>
              <a:off x="194014" y="4876800"/>
              <a:ext cx="8675927" cy="1905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762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3517398" y="5370093"/>
              <a:ext cx="31699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dirty="0" smtClean="0"/>
                <a:t>on’t merge c with d, since </a:t>
              </a:r>
              <a:r>
                <a:rPr lang="en-US" dirty="0" err="1" smtClean="0"/>
                <a:t>deg</a:t>
              </a:r>
              <a:r>
                <a:rPr lang="en-US" dirty="0" smtClean="0"/>
                <a:t>(a)=</a:t>
              </a:r>
              <a:r>
                <a:rPr lang="en-US" dirty="0" err="1" smtClean="0"/>
                <a:t>deg</a:t>
              </a:r>
              <a:r>
                <a:rPr lang="en-US" dirty="0" smtClean="0"/>
                <a:t>(b) = 2 in</a:t>
              </a:r>
              <a:endParaRPr lang="en-US" dirty="0"/>
            </a:p>
          </p:txBody>
        </p:sp>
        <p:grpSp>
          <p:nvGrpSpPr>
            <p:cNvPr id="150" name="Group 149"/>
            <p:cNvGrpSpPr/>
            <p:nvPr/>
          </p:nvGrpSpPr>
          <p:grpSpPr>
            <a:xfrm>
              <a:off x="6694044" y="5035389"/>
              <a:ext cx="1621585" cy="1594504"/>
              <a:chOff x="7089547" y="5011541"/>
              <a:chExt cx="1621585" cy="1594504"/>
            </a:xfrm>
          </p:grpSpPr>
          <p:sp>
            <p:nvSpPr>
              <p:cNvPr id="140" name="Oval 139"/>
              <p:cNvSpPr/>
              <p:nvPr/>
            </p:nvSpPr>
            <p:spPr bwMode="auto">
              <a:xfrm>
                <a:off x="7089547" y="5991619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b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141" name="Oval 140"/>
              <p:cNvSpPr/>
              <p:nvPr/>
            </p:nvSpPr>
            <p:spPr bwMode="auto">
              <a:xfrm>
                <a:off x="7595539" y="5011541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a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142" name="Straight Connector 141"/>
              <p:cNvCxnSpPr>
                <a:stCxn id="141" idx="3"/>
                <a:endCxn id="140" idx="0"/>
              </p:cNvCxnSpPr>
              <p:nvPr/>
            </p:nvCxnSpPr>
            <p:spPr bwMode="auto">
              <a:xfrm flipH="1">
                <a:off x="7394347" y="5531867"/>
                <a:ext cx="290466" cy="459752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143" name="Oval 142"/>
              <p:cNvSpPr/>
              <p:nvPr/>
            </p:nvSpPr>
            <p:spPr bwMode="auto">
              <a:xfrm>
                <a:off x="8101532" y="5996445"/>
                <a:ext cx="609600" cy="609600"/>
              </a:xfrm>
              <a:prstGeom prst="ellipse">
                <a:avLst/>
              </a:prstGeom>
              <a:solidFill>
                <a:srgbClr val="00B0F0"/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>
                    <a:latin typeface="Arial Narrow" charset="0"/>
                    <a:ea typeface="ＭＳ Ｐゴシック" charset="0"/>
                  </a:rPr>
                  <a:t>cd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144" name="Straight Connector 143"/>
              <p:cNvCxnSpPr>
                <a:stCxn id="143" idx="2"/>
              </p:cNvCxnSpPr>
              <p:nvPr/>
            </p:nvCxnSpPr>
            <p:spPr bwMode="auto">
              <a:xfrm flipH="1" flipV="1">
                <a:off x="7699147" y="6296419"/>
                <a:ext cx="402385" cy="4826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52" name="Straight Connector 151"/>
              <p:cNvCxnSpPr>
                <a:stCxn id="141" idx="5"/>
                <a:endCxn id="143" idx="0"/>
              </p:cNvCxnSpPr>
              <p:nvPr/>
            </p:nvCxnSpPr>
            <p:spPr bwMode="auto">
              <a:xfrm>
                <a:off x="8115865" y="5531867"/>
                <a:ext cx="290467" cy="464578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57" name="TextBox 56"/>
            <p:cNvSpPr txBox="1"/>
            <p:nvPr/>
          </p:nvSpPr>
          <p:spPr>
            <a:xfrm>
              <a:off x="399462" y="5537997"/>
              <a:ext cx="12394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Example:</a:t>
              </a:r>
              <a:endParaRPr lang="en-US" dirty="0"/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1596386" y="5035389"/>
              <a:ext cx="1595374" cy="1595374"/>
              <a:chOff x="1700156" y="5034026"/>
              <a:chExt cx="1595374" cy="1595374"/>
            </a:xfrm>
          </p:grpSpPr>
          <p:sp>
            <p:nvSpPr>
              <p:cNvPr id="59" name="Oval 58"/>
              <p:cNvSpPr/>
              <p:nvPr/>
            </p:nvSpPr>
            <p:spPr bwMode="auto">
              <a:xfrm>
                <a:off x="1700156" y="6019800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b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60" name="Oval 59"/>
              <p:cNvSpPr/>
              <p:nvPr/>
            </p:nvSpPr>
            <p:spPr bwMode="auto">
              <a:xfrm>
                <a:off x="1700156" y="5034026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a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61" name="Straight Connector 60"/>
              <p:cNvCxnSpPr>
                <a:stCxn id="60" idx="4"/>
                <a:endCxn id="59" idx="0"/>
              </p:cNvCxnSpPr>
              <p:nvPr/>
            </p:nvCxnSpPr>
            <p:spPr bwMode="auto">
              <a:xfrm>
                <a:off x="2004956" y="5643626"/>
                <a:ext cx="0" cy="376174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62" name="Oval 61"/>
              <p:cNvSpPr/>
              <p:nvPr/>
            </p:nvSpPr>
            <p:spPr bwMode="auto">
              <a:xfrm>
                <a:off x="2685930" y="6019800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d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63" name="Oval 62"/>
              <p:cNvSpPr/>
              <p:nvPr/>
            </p:nvSpPr>
            <p:spPr bwMode="auto">
              <a:xfrm>
                <a:off x="2685930" y="5034026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c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64" name="Straight Connector 63"/>
              <p:cNvCxnSpPr>
                <a:stCxn id="63" idx="2"/>
              </p:cNvCxnSpPr>
              <p:nvPr/>
            </p:nvCxnSpPr>
            <p:spPr bwMode="auto">
              <a:xfrm flipH="1" flipV="1">
                <a:off x="2283545" y="5334000"/>
                <a:ext cx="402385" cy="4826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5" name="Straight Connector 64"/>
              <p:cNvCxnSpPr>
                <a:stCxn id="62" idx="2"/>
              </p:cNvCxnSpPr>
              <p:nvPr/>
            </p:nvCxnSpPr>
            <p:spPr bwMode="auto">
              <a:xfrm flipH="1">
                <a:off x="2309756" y="6324600"/>
                <a:ext cx="376174" cy="0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66" name="TextBox 65"/>
            <p:cNvSpPr txBox="1"/>
            <p:nvPr/>
          </p:nvSpPr>
          <p:spPr>
            <a:xfrm>
              <a:off x="8340430" y="5722662"/>
              <a:ext cx="25519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.</a:t>
              </a:r>
              <a:endParaRPr lang="en-US" b="1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39473" y="4129449"/>
            <a:ext cx="2100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Why is this safe?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3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Safe coalescing heuristics: Briggs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39473" y="762811"/>
            <a:ext cx="88130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Coalesce nodes that don’t interfere, </a:t>
            </a:r>
            <a:r>
              <a:rPr lang="en-US" dirty="0" smtClean="0">
                <a:solidFill>
                  <a:srgbClr val="FF0000"/>
                </a:solidFill>
              </a:rPr>
              <a:t>provided that the resulting </a:t>
            </a:r>
            <a:r>
              <a:rPr lang="en-US" dirty="0" smtClean="0">
                <a:solidFill>
                  <a:srgbClr val="00B0F0"/>
                </a:solidFill>
              </a:rPr>
              <a:t>merged </a:t>
            </a:r>
            <a:r>
              <a:rPr lang="en-US" dirty="0" smtClean="0">
                <a:solidFill>
                  <a:srgbClr val="FF0000"/>
                </a:solidFill>
              </a:rPr>
              <a:t>node has less than K neighbors of degree ≥ K</a:t>
            </a:r>
            <a:r>
              <a:rPr lang="en-US" dirty="0" smtClean="0"/>
              <a:t>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39473" y="1774308"/>
            <a:ext cx="8675927" cy="1905000"/>
            <a:chOff x="194014" y="4876800"/>
            <a:chExt cx="8675927" cy="1905000"/>
          </a:xfrm>
        </p:grpSpPr>
        <p:sp>
          <p:nvSpPr>
            <p:cNvPr id="156" name="Rectangle 155"/>
            <p:cNvSpPr/>
            <p:nvPr/>
          </p:nvSpPr>
          <p:spPr bwMode="auto">
            <a:xfrm>
              <a:off x="194014" y="4876800"/>
              <a:ext cx="8675927" cy="1905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762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3517398" y="5370093"/>
              <a:ext cx="31699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dirty="0" smtClean="0"/>
                <a:t>on’t merge c with d, since </a:t>
              </a:r>
              <a:r>
                <a:rPr lang="en-US" dirty="0" err="1" smtClean="0"/>
                <a:t>deg</a:t>
              </a:r>
              <a:r>
                <a:rPr lang="en-US" dirty="0" smtClean="0"/>
                <a:t>(a)=</a:t>
              </a:r>
              <a:r>
                <a:rPr lang="en-US" dirty="0" err="1" smtClean="0"/>
                <a:t>deg</a:t>
              </a:r>
              <a:r>
                <a:rPr lang="en-US" dirty="0" smtClean="0"/>
                <a:t>(b) = 2 in</a:t>
              </a:r>
              <a:endParaRPr lang="en-US" dirty="0"/>
            </a:p>
          </p:txBody>
        </p:sp>
        <p:grpSp>
          <p:nvGrpSpPr>
            <p:cNvPr id="150" name="Group 149"/>
            <p:cNvGrpSpPr/>
            <p:nvPr/>
          </p:nvGrpSpPr>
          <p:grpSpPr>
            <a:xfrm>
              <a:off x="6694044" y="5035389"/>
              <a:ext cx="1621585" cy="1594504"/>
              <a:chOff x="7089547" y="5011541"/>
              <a:chExt cx="1621585" cy="1594504"/>
            </a:xfrm>
          </p:grpSpPr>
          <p:sp>
            <p:nvSpPr>
              <p:cNvPr id="140" name="Oval 139"/>
              <p:cNvSpPr/>
              <p:nvPr/>
            </p:nvSpPr>
            <p:spPr bwMode="auto">
              <a:xfrm>
                <a:off x="7089547" y="5991619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b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141" name="Oval 140"/>
              <p:cNvSpPr/>
              <p:nvPr/>
            </p:nvSpPr>
            <p:spPr bwMode="auto">
              <a:xfrm>
                <a:off x="7595539" y="5011541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a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142" name="Straight Connector 141"/>
              <p:cNvCxnSpPr>
                <a:stCxn id="141" idx="3"/>
                <a:endCxn id="140" idx="0"/>
              </p:cNvCxnSpPr>
              <p:nvPr/>
            </p:nvCxnSpPr>
            <p:spPr bwMode="auto">
              <a:xfrm flipH="1">
                <a:off x="7394347" y="5531867"/>
                <a:ext cx="290466" cy="459752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143" name="Oval 142"/>
              <p:cNvSpPr/>
              <p:nvPr/>
            </p:nvSpPr>
            <p:spPr bwMode="auto">
              <a:xfrm>
                <a:off x="8101532" y="5996445"/>
                <a:ext cx="609600" cy="609600"/>
              </a:xfrm>
              <a:prstGeom prst="ellipse">
                <a:avLst/>
              </a:prstGeom>
              <a:solidFill>
                <a:srgbClr val="00B0F0"/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>
                    <a:latin typeface="Arial Narrow" charset="0"/>
                    <a:ea typeface="ＭＳ Ｐゴシック" charset="0"/>
                  </a:rPr>
                  <a:t>cd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144" name="Straight Connector 143"/>
              <p:cNvCxnSpPr>
                <a:stCxn id="143" idx="2"/>
              </p:cNvCxnSpPr>
              <p:nvPr/>
            </p:nvCxnSpPr>
            <p:spPr bwMode="auto">
              <a:xfrm flipH="1" flipV="1">
                <a:off x="7699147" y="6296419"/>
                <a:ext cx="402385" cy="4826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52" name="Straight Connector 151"/>
              <p:cNvCxnSpPr>
                <a:stCxn id="141" idx="5"/>
                <a:endCxn id="143" idx="0"/>
              </p:cNvCxnSpPr>
              <p:nvPr/>
            </p:nvCxnSpPr>
            <p:spPr bwMode="auto">
              <a:xfrm>
                <a:off x="8115865" y="5531867"/>
                <a:ext cx="290467" cy="464578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57" name="TextBox 56"/>
            <p:cNvSpPr txBox="1"/>
            <p:nvPr/>
          </p:nvSpPr>
          <p:spPr>
            <a:xfrm>
              <a:off x="399462" y="5537997"/>
              <a:ext cx="12394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Example:</a:t>
              </a:r>
              <a:endParaRPr lang="en-US" dirty="0"/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1596386" y="5035389"/>
              <a:ext cx="1595374" cy="1595374"/>
              <a:chOff x="1700156" y="5034026"/>
              <a:chExt cx="1595374" cy="1595374"/>
            </a:xfrm>
          </p:grpSpPr>
          <p:sp>
            <p:nvSpPr>
              <p:cNvPr id="59" name="Oval 58"/>
              <p:cNvSpPr/>
              <p:nvPr/>
            </p:nvSpPr>
            <p:spPr bwMode="auto">
              <a:xfrm>
                <a:off x="1700156" y="6019800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b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60" name="Oval 59"/>
              <p:cNvSpPr/>
              <p:nvPr/>
            </p:nvSpPr>
            <p:spPr bwMode="auto">
              <a:xfrm>
                <a:off x="1700156" y="5034026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a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61" name="Straight Connector 60"/>
              <p:cNvCxnSpPr>
                <a:stCxn id="60" idx="4"/>
                <a:endCxn id="59" idx="0"/>
              </p:cNvCxnSpPr>
              <p:nvPr/>
            </p:nvCxnSpPr>
            <p:spPr bwMode="auto">
              <a:xfrm>
                <a:off x="2004956" y="5643626"/>
                <a:ext cx="0" cy="376174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62" name="Oval 61"/>
              <p:cNvSpPr/>
              <p:nvPr/>
            </p:nvSpPr>
            <p:spPr bwMode="auto">
              <a:xfrm>
                <a:off x="2685930" y="6019800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d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63" name="Oval 62"/>
              <p:cNvSpPr/>
              <p:nvPr/>
            </p:nvSpPr>
            <p:spPr bwMode="auto">
              <a:xfrm>
                <a:off x="2685930" y="5034026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c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64" name="Straight Connector 63"/>
              <p:cNvCxnSpPr>
                <a:stCxn id="63" idx="2"/>
              </p:cNvCxnSpPr>
              <p:nvPr/>
            </p:nvCxnSpPr>
            <p:spPr bwMode="auto">
              <a:xfrm flipH="1" flipV="1">
                <a:off x="2283545" y="5334000"/>
                <a:ext cx="402385" cy="4826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5" name="Straight Connector 64"/>
              <p:cNvCxnSpPr>
                <a:stCxn id="62" idx="2"/>
              </p:cNvCxnSpPr>
              <p:nvPr/>
            </p:nvCxnSpPr>
            <p:spPr bwMode="auto">
              <a:xfrm flipH="1">
                <a:off x="2309756" y="6324600"/>
                <a:ext cx="376174" cy="0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66" name="TextBox 65"/>
            <p:cNvSpPr txBox="1"/>
            <p:nvPr/>
          </p:nvSpPr>
          <p:spPr>
            <a:xfrm>
              <a:off x="8340430" y="5722662"/>
              <a:ext cx="25519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.</a:t>
              </a:r>
              <a:endParaRPr lang="en-US" b="1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39473" y="4129449"/>
            <a:ext cx="2100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Why is this safe?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40261" y="4129449"/>
            <a:ext cx="65751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fter simplification, all nodes of degree &lt; K have been eliminated</a:t>
            </a:r>
          </a:p>
        </p:txBody>
      </p:sp>
    </p:spTree>
    <p:extLst>
      <p:ext uri="{BB962C8B-B14F-4D97-AF65-F5344CB8AC3E}">
        <p14:creationId xmlns:p14="http://schemas.microsoft.com/office/powerpoint/2010/main" val="142531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Safe coalescing heuristics: Briggs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39473" y="762811"/>
            <a:ext cx="88130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Coalesce nodes that don’t interfere, </a:t>
            </a:r>
            <a:r>
              <a:rPr lang="en-US" dirty="0" smtClean="0">
                <a:solidFill>
                  <a:srgbClr val="FF0000"/>
                </a:solidFill>
              </a:rPr>
              <a:t>provided that the resulting </a:t>
            </a:r>
            <a:r>
              <a:rPr lang="en-US" dirty="0" smtClean="0">
                <a:solidFill>
                  <a:srgbClr val="00B0F0"/>
                </a:solidFill>
              </a:rPr>
              <a:t>merged </a:t>
            </a:r>
            <a:r>
              <a:rPr lang="en-US" dirty="0" smtClean="0">
                <a:solidFill>
                  <a:srgbClr val="FF0000"/>
                </a:solidFill>
              </a:rPr>
              <a:t>node has less than K neighbors of degree ≥ K</a:t>
            </a:r>
            <a:r>
              <a:rPr lang="en-US" dirty="0" smtClean="0"/>
              <a:t>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39473" y="1774308"/>
            <a:ext cx="8675927" cy="1905000"/>
            <a:chOff x="194014" y="4876800"/>
            <a:chExt cx="8675927" cy="1905000"/>
          </a:xfrm>
        </p:grpSpPr>
        <p:sp>
          <p:nvSpPr>
            <p:cNvPr id="156" name="Rectangle 155"/>
            <p:cNvSpPr/>
            <p:nvPr/>
          </p:nvSpPr>
          <p:spPr bwMode="auto">
            <a:xfrm>
              <a:off x="194014" y="4876800"/>
              <a:ext cx="8675927" cy="1905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762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3517398" y="5370093"/>
              <a:ext cx="31699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dirty="0" smtClean="0"/>
                <a:t>on’t merge c with d, since </a:t>
              </a:r>
              <a:r>
                <a:rPr lang="en-US" dirty="0" err="1" smtClean="0"/>
                <a:t>deg</a:t>
              </a:r>
              <a:r>
                <a:rPr lang="en-US" dirty="0" smtClean="0"/>
                <a:t>(a)=</a:t>
              </a:r>
              <a:r>
                <a:rPr lang="en-US" dirty="0" err="1" smtClean="0"/>
                <a:t>deg</a:t>
              </a:r>
              <a:r>
                <a:rPr lang="en-US" dirty="0" smtClean="0"/>
                <a:t>(b) = 2 in</a:t>
              </a:r>
              <a:endParaRPr lang="en-US" dirty="0"/>
            </a:p>
          </p:txBody>
        </p:sp>
        <p:grpSp>
          <p:nvGrpSpPr>
            <p:cNvPr id="150" name="Group 149"/>
            <p:cNvGrpSpPr/>
            <p:nvPr/>
          </p:nvGrpSpPr>
          <p:grpSpPr>
            <a:xfrm>
              <a:off x="6694044" y="5035389"/>
              <a:ext cx="1621585" cy="1594504"/>
              <a:chOff x="7089547" y="5011541"/>
              <a:chExt cx="1621585" cy="1594504"/>
            </a:xfrm>
          </p:grpSpPr>
          <p:sp>
            <p:nvSpPr>
              <p:cNvPr id="140" name="Oval 139"/>
              <p:cNvSpPr/>
              <p:nvPr/>
            </p:nvSpPr>
            <p:spPr bwMode="auto">
              <a:xfrm>
                <a:off x="7089547" y="5991619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b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141" name="Oval 140"/>
              <p:cNvSpPr/>
              <p:nvPr/>
            </p:nvSpPr>
            <p:spPr bwMode="auto">
              <a:xfrm>
                <a:off x="7595539" y="5011541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a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142" name="Straight Connector 141"/>
              <p:cNvCxnSpPr>
                <a:stCxn id="141" idx="3"/>
                <a:endCxn id="140" idx="0"/>
              </p:cNvCxnSpPr>
              <p:nvPr/>
            </p:nvCxnSpPr>
            <p:spPr bwMode="auto">
              <a:xfrm flipH="1">
                <a:off x="7394347" y="5531867"/>
                <a:ext cx="290466" cy="459752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143" name="Oval 142"/>
              <p:cNvSpPr/>
              <p:nvPr/>
            </p:nvSpPr>
            <p:spPr bwMode="auto">
              <a:xfrm>
                <a:off x="8101532" y="5996445"/>
                <a:ext cx="609600" cy="609600"/>
              </a:xfrm>
              <a:prstGeom prst="ellipse">
                <a:avLst/>
              </a:prstGeom>
              <a:solidFill>
                <a:srgbClr val="00B0F0"/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>
                    <a:latin typeface="Arial Narrow" charset="0"/>
                    <a:ea typeface="ＭＳ Ｐゴシック" charset="0"/>
                  </a:rPr>
                  <a:t>cd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144" name="Straight Connector 143"/>
              <p:cNvCxnSpPr>
                <a:stCxn id="143" idx="2"/>
              </p:cNvCxnSpPr>
              <p:nvPr/>
            </p:nvCxnSpPr>
            <p:spPr bwMode="auto">
              <a:xfrm flipH="1" flipV="1">
                <a:off x="7699147" y="6296419"/>
                <a:ext cx="402385" cy="4826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52" name="Straight Connector 151"/>
              <p:cNvCxnSpPr>
                <a:stCxn id="141" idx="5"/>
                <a:endCxn id="143" idx="0"/>
              </p:cNvCxnSpPr>
              <p:nvPr/>
            </p:nvCxnSpPr>
            <p:spPr bwMode="auto">
              <a:xfrm>
                <a:off x="8115865" y="5531867"/>
                <a:ext cx="290467" cy="464578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57" name="TextBox 56"/>
            <p:cNvSpPr txBox="1"/>
            <p:nvPr/>
          </p:nvSpPr>
          <p:spPr>
            <a:xfrm>
              <a:off x="399462" y="5537997"/>
              <a:ext cx="12394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Example:</a:t>
              </a:r>
              <a:endParaRPr lang="en-US" dirty="0"/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1596386" y="5035389"/>
              <a:ext cx="1595374" cy="1595374"/>
              <a:chOff x="1700156" y="5034026"/>
              <a:chExt cx="1595374" cy="1595374"/>
            </a:xfrm>
          </p:grpSpPr>
          <p:sp>
            <p:nvSpPr>
              <p:cNvPr id="59" name="Oval 58"/>
              <p:cNvSpPr/>
              <p:nvPr/>
            </p:nvSpPr>
            <p:spPr bwMode="auto">
              <a:xfrm>
                <a:off x="1700156" y="6019800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b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60" name="Oval 59"/>
              <p:cNvSpPr/>
              <p:nvPr/>
            </p:nvSpPr>
            <p:spPr bwMode="auto">
              <a:xfrm>
                <a:off x="1700156" y="5034026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a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61" name="Straight Connector 60"/>
              <p:cNvCxnSpPr>
                <a:stCxn id="60" idx="4"/>
                <a:endCxn id="59" idx="0"/>
              </p:cNvCxnSpPr>
              <p:nvPr/>
            </p:nvCxnSpPr>
            <p:spPr bwMode="auto">
              <a:xfrm>
                <a:off x="2004956" y="5643626"/>
                <a:ext cx="0" cy="376174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62" name="Oval 61"/>
              <p:cNvSpPr/>
              <p:nvPr/>
            </p:nvSpPr>
            <p:spPr bwMode="auto">
              <a:xfrm>
                <a:off x="2685930" y="6019800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d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63" name="Oval 62"/>
              <p:cNvSpPr/>
              <p:nvPr/>
            </p:nvSpPr>
            <p:spPr bwMode="auto">
              <a:xfrm>
                <a:off x="2685930" y="5034026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c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64" name="Straight Connector 63"/>
              <p:cNvCxnSpPr>
                <a:stCxn id="63" idx="2"/>
              </p:cNvCxnSpPr>
              <p:nvPr/>
            </p:nvCxnSpPr>
            <p:spPr bwMode="auto">
              <a:xfrm flipH="1" flipV="1">
                <a:off x="2283545" y="5334000"/>
                <a:ext cx="402385" cy="4826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5" name="Straight Connector 64"/>
              <p:cNvCxnSpPr>
                <a:stCxn id="62" idx="2"/>
              </p:cNvCxnSpPr>
              <p:nvPr/>
            </p:nvCxnSpPr>
            <p:spPr bwMode="auto">
              <a:xfrm flipH="1">
                <a:off x="2309756" y="6324600"/>
                <a:ext cx="376174" cy="0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66" name="TextBox 65"/>
            <p:cNvSpPr txBox="1"/>
            <p:nvPr/>
          </p:nvSpPr>
          <p:spPr>
            <a:xfrm>
              <a:off x="8340430" y="5722662"/>
              <a:ext cx="25519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.</a:t>
              </a:r>
              <a:endParaRPr lang="en-US" b="1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39473" y="4129449"/>
            <a:ext cx="2100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Why is this safe?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40261" y="4129449"/>
            <a:ext cx="65751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fter simplification, all nodes of degree &lt; K have been eliminated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o only high-degree neighbors of </a:t>
            </a:r>
            <a:r>
              <a:rPr lang="en-US" dirty="0" smtClean="0">
                <a:solidFill>
                  <a:srgbClr val="00B0F0"/>
                </a:solidFill>
              </a:rPr>
              <a:t>merge </a:t>
            </a:r>
            <a:r>
              <a:rPr lang="en-US" dirty="0" smtClean="0"/>
              <a:t>remain</a:t>
            </a:r>
          </a:p>
        </p:txBody>
      </p:sp>
    </p:spTree>
    <p:extLst>
      <p:ext uri="{BB962C8B-B14F-4D97-AF65-F5344CB8AC3E}">
        <p14:creationId xmlns:p14="http://schemas.microsoft.com/office/powerpoint/2010/main" val="194731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Safe coalescing heuristics: Briggs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39473" y="762811"/>
            <a:ext cx="88130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Coalesce nodes that don’t interfere, </a:t>
            </a:r>
            <a:r>
              <a:rPr lang="en-US" dirty="0" smtClean="0">
                <a:solidFill>
                  <a:srgbClr val="FF0000"/>
                </a:solidFill>
              </a:rPr>
              <a:t>provided that the resulting </a:t>
            </a:r>
            <a:r>
              <a:rPr lang="en-US" dirty="0" smtClean="0">
                <a:solidFill>
                  <a:srgbClr val="00B0F0"/>
                </a:solidFill>
              </a:rPr>
              <a:t>merged </a:t>
            </a:r>
            <a:r>
              <a:rPr lang="en-US" dirty="0" smtClean="0">
                <a:solidFill>
                  <a:srgbClr val="FF0000"/>
                </a:solidFill>
              </a:rPr>
              <a:t>node has less than K neighbors of degree ≥ K</a:t>
            </a:r>
            <a:r>
              <a:rPr lang="en-US" dirty="0" smtClean="0"/>
              <a:t>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39473" y="1774308"/>
            <a:ext cx="8675927" cy="1905000"/>
            <a:chOff x="194014" y="4876800"/>
            <a:chExt cx="8675927" cy="1905000"/>
          </a:xfrm>
        </p:grpSpPr>
        <p:sp>
          <p:nvSpPr>
            <p:cNvPr id="156" name="Rectangle 155"/>
            <p:cNvSpPr/>
            <p:nvPr/>
          </p:nvSpPr>
          <p:spPr bwMode="auto">
            <a:xfrm>
              <a:off x="194014" y="4876800"/>
              <a:ext cx="8675927" cy="1905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762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3517398" y="5370093"/>
              <a:ext cx="31699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dirty="0" smtClean="0"/>
                <a:t>on’t merge c with d, since </a:t>
              </a:r>
              <a:r>
                <a:rPr lang="en-US" dirty="0" err="1" smtClean="0"/>
                <a:t>deg</a:t>
              </a:r>
              <a:r>
                <a:rPr lang="en-US" dirty="0" smtClean="0"/>
                <a:t>(a)=</a:t>
              </a:r>
              <a:r>
                <a:rPr lang="en-US" dirty="0" err="1" smtClean="0"/>
                <a:t>deg</a:t>
              </a:r>
              <a:r>
                <a:rPr lang="en-US" dirty="0" smtClean="0"/>
                <a:t>(b) = 2 in</a:t>
              </a:r>
              <a:endParaRPr lang="en-US" dirty="0"/>
            </a:p>
          </p:txBody>
        </p:sp>
        <p:grpSp>
          <p:nvGrpSpPr>
            <p:cNvPr id="150" name="Group 149"/>
            <p:cNvGrpSpPr/>
            <p:nvPr/>
          </p:nvGrpSpPr>
          <p:grpSpPr>
            <a:xfrm>
              <a:off x="6694044" y="5035389"/>
              <a:ext cx="1621585" cy="1594504"/>
              <a:chOff x="7089547" y="5011541"/>
              <a:chExt cx="1621585" cy="1594504"/>
            </a:xfrm>
          </p:grpSpPr>
          <p:sp>
            <p:nvSpPr>
              <p:cNvPr id="140" name="Oval 139"/>
              <p:cNvSpPr/>
              <p:nvPr/>
            </p:nvSpPr>
            <p:spPr bwMode="auto">
              <a:xfrm>
                <a:off x="7089547" y="5991619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b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141" name="Oval 140"/>
              <p:cNvSpPr/>
              <p:nvPr/>
            </p:nvSpPr>
            <p:spPr bwMode="auto">
              <a:xfrm>
                <a:off x="7595539" y="5011541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a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142" name="Straight Connector 141"/>
              <p:cNvCxnSpPr>
                <a:stCxn id="141" idx="3"/>
                <a:endCxn id="140" idx="0"/>
              </p:cNvCxnSpPr>
              <p:nvPr/>
            </p:nvCxnSpPr>
            <p:spPr bwMode="auto">
              <a:xfrm flipH="1">
                <a:off x="7394347" y="5531867"/>
                <a:ext cx="290466" cy="459752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143" name="Oval 142"/>
              <p:cNvSpPr/>
              <p:nvPr/>
            </p:nvSpPr>
            <p:spPr bwMode="auto">
              <a:xfrm>
                <a:off x="8101532" y="5996445"/>
                <a:ext cx="609600" cy="609600"/>
              </a:xfrm>
              <a:prstGeom prst="ellipse">
                <a:avLst/>
              </a:prstGeom>
              <a:solidFill>
                <a:srgbClr val="00B0F0"/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>
                    <a:latin typeface="Arial Narrow" charset="0"/>
                    <a:ea typeface="ＭＳ Ｐゴシック" charset="0"/>
                  </a:rPr>
                  <a:t>cd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144" name="Straight Connector 143"/>
              <p:cNvCxnSpPr>
                <a:stCxn id="143" idx="2"/>
              </p:cNvCxnSpPr>
              <p:nvPr/>
            </p:nvCxnSpPr>
            <p:spPr bwMode="auto">
              <a:xfrm flipH="1" flipV="1">
                <a:off x="7699147" y="6296419"/>
                <a:ext cx="402385" cy="4826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52" name="Straight Connector 151"/>
              <p:cNvCxnSpPr>
                <a:stCxn id="141" idx="5"/>
                <a:endCxn id="143" idx="0"/>
              </p:cNvCxnSpPr>
              <p:nvPr/>
            </p:nvCxnSpPr>
            <p:spPr bwMode="auto">
              <a:xfrm>
                <a:off x="8115865" y="5531867"/>
                <a:ext cx="290467" cy="464578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57" name="TextBox 56"/>
            <p:cNvSpPr txBox="1"/>
            <p:nvPr/>
          </p:nvSpPr>
          <p:spPr>
            <a:xfrm>
              <a:off x="399462" y="5537997"/>
              <a:ext cx="12394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Example:</a:t>
              </a:r>
              <a:endParaRPr lang="en-US" dirty="0"/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1596386" y="5035389"/>
              <a:ext cx="1595374" cy="1595374"/>
              <a:chOff x="1700156" y="5034026"/>
              <a:chExt cx="1595374" cy="1595374"/>
            </a:xfrm>
          </p:grpSpPr>
          <p:sp>
            <p:nvSpPr>
              <p:cNvPr id="59" name="Oval 58"/>
              <p:cNvSpPr/>
              <p:nvPr/>
            </p:nvSpPr>
            <p:spPr bwMode="auto">
              <a:xfrm>
                <a:off x="1700156" y="6019800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b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60" name="Oval 59"/>
              <p:cNvSpPr/>
              <p:nvPr/>
            </p:nvSpPr>
            <p:spPr bwMode="auto">
              <a:xfrm>
                <a:off x="1700156" y="5034026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a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61" name="Straight Connector 60"/>
              <p:cNvCxnSpPr>
                <a:stCxn id="60" idx="4"/>
                <a:endCxn id="59" idx="0"/>
              </p:cNvCxnSpPr>
              <p:nvPr/>
            </p:nvCxnSpPr>
            <p:spPr bwMode="auto">
              <a:xfrm>
                <a:off x="2004956" y="5643626"/>
                <a:ext cx="0" cy="376174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62" name="Oval 61"/>
              <p:cNvSpPr/>
              <p:nvPr/>
            </p:nvSpPr>
            <p:spPr bwMode="auto">
              <a:xfrm>
                <a:off x="2685930" y="6019800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d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63" name="Oval 62"/>
              <p:cNvSpPr/>
              <p:nvPr/>
            </p:nvSpPr>
            <p:spPr bwMode="auto">
              <a:xfrm>
                <a:off x="2685930" y="5034026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c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64" name="Straight Connector 63"/>
              <p:cNvCxnSpPr>
                <a:stCxn id="63" idx="2"/>
              </p:cNvCxnSpPr>
              <p:nvPr/>
            </p:nvCxnSpPr>
            <p:spPr bwMode="auto">
              <a:xfrm flipH="1" flipV="1">
                <a:off x="2283545" y="5334000"/>
                <a:ext cx="402385" cy="4826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5" name="Straight Connector 64"/>
              <p:cNvCxnSpPr>
                <a:stCxn id="62" idx="2"/>
              </p:cNvCxnSpPr>
              <p:nvPr/>
            </p:nvCxnSpPr>
            <p:spPr bwMode="auto">
              <a:xfrm flipH="1">
                <a:off x="2309756" y="6324600"/>
                <a:ext cx="376174" cy="0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66" name="TextBox 65"/>
            <p:cNvSpPr txBox="1"/>
            <p:nvPr/>
          </p:nvSpPr>
          <p:spPr>
            <a:xfrm>
              <a:off x="8340430" y="5722662"/>
              <a:ext cx="25519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.</a:t>
              </a:r>
              <a:endParaRPr lang="en-US" b="1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39473" y="4129449"/>
            <a:ext cx="2100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Why is this safe?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40261" y="4129449"/>
            <a:ext cx="65751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fter simplification, all nodes of degree &lt; K have been eliminated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o only high-degree neighbors of </a:t>
            </a:r>
            <a:r>
              <a:rPr lang="en-US" dirty="0" smtClean="0">
                <a:solidFill>
                  <a:srgbClr val="00B0F0"/>
                </a:solidFill>
              </a:rPr>
              <a:t>merge </a:t>
            </a:r>
            <a:r>
              <a:rPr lang="en-US" dirty="0" smtClean="0"/>
              <a:t>remain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</a:t>
            </a:r>
            <a:r>
              <a:rPr lang="en-US" dirty="0" smtClean="0"/>
              <a:t>f there are &lt; K of such neighbors, the degree of the </a:t>
            </a:r>
            <a:r>
              <a:rPr lang="en-US" dirty="0" smtClean="0">
                <a:solidFill>
                  <a:srgbClr val="00B0F0"/>
                </a:solidFill>
              </a:rPr>
              <a:t>merge </a:t>
            </a:r>
            <a:r>
              <a:rPr lang="en-US" dirty="0" smtClean="0"/>
              <a:t>is &lt; K, so we can simplify </a:t>
            </a:r>
            <a:r>
              <a:rPr lang="en-US" dirty="0" smtClean="0">
                <a:solidFill>
                  <a:srgbClr val="00B0F0"/>
                </a:solidFill>
              </a:rPr>
              <a:t>merge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40675" y="6172200"/>
            <a:ext cx="7210628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Hence, merging does not render a colorable graph </a:t>
            </a:r>
            <a:r>
              <a:rPr lang="en-US" dirty="0" err="1" smtClean="0"/>
              <a:t>incolorable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24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Safe coalescing heuristics: George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5960" y="585195"/>
            <a:ext cx="8914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Coalesce noninterfering nodes </a:t>
            </a:r>
            <a:r>
              <a:rPr lang="en-US" b="1" dirty="0">
                <a:solidFill>
                  <a:srgbClr val="92D050"/>
                </a:solidFill>
              </a:rPr>
              <a:t>x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FFC000"/>
                </a:solidFill>
              </a:rPr>
              <a:t>y</a:t>
            </a:r>
            <a:r>
              <a:rPr lang="en-US" dirty="0"/>
              <a:t> </a:t>
            </a:r>
            <a:r>
              <a:rPr lang="en-US" dirty="0" smtClean="0">
                <a:solidFill>
                  <a:srgbClr val="FF0000"/>
                </a:solidFill>
              </a:rPr>
              <a:t>only if every neighbor </a:t>
            </a:r>
            <a:r>
              <a:rPr lang="en-US" b="1" dirty="0" smtClean="0">
                <a:solidFill>
                  <a:srgbClr val="0070C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 of </a:t>
            </a:r>
            <a:r>
              <a:rPr lang="en-US" b="1" dirty="0">
                <a:solidFill>
                  <a:srgbClr val="92D05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already interferes with </a:t>
            </a:r>
            <a:r>
              <a:rPr lang="en-US" b="1" dirty="0">
                <a:solidFill>
                  <a:srgbClr val="FFC000"/>
                </a:solidFill>
              </a:rPr>
              <a:t>y</a:t>
            </a:r>
            <a:r>
              <a:rPr lang="en-US" dirty="0" smtClean="0">
                <a:solidFill>
                  <a:srgbClr val="FF0000"/>
                </a:solidFill>
              </a:rPr>
              <a:t> or is of degree &lt; K.</a:t>
            </a:r>
            <a:endParaRPr lang="en-US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185960" y="1471354"/>
            <a:ext cx="8776277" cy="1905000"/>
            <a:chOff x="194014" y="4876800"/>
            <a:chExt cx="8675927" cy="1905000"/>
          </a:xfrm>
        </p:grpSpPr>
        <p:sp>
          <p:nvSpPr>
            <p:cNvPr id="156" name="Rectangle 155"/>
            <p:cNvSpPr/>
            <p:nvPr/>
          </p:nvSpPr>
          <p:spPr bwMode="auto">
            <a:xfrm>
              <a:off x="194014" y="4876800"/>
              <a:ext cx="8675927" cy="1905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762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3392952" y="5206377"/>
              <a:ext cx="471498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dirty="0" smtClean="0"/>
                <a:t>on’t merge </a:t>
              </a:r>
              <a:r>
                <a:rPr lang="en-US" b="1" dirty="0" smtClean="0">
                  <a:solidFill>
                    <a:srgbClr val="92D050"/>
                  </a:solidFill>
                </a:rPr>
                <a:t>c</a:t>
              </a:r>
              <a:r>
                <a:rPr lang="en-US" dirty="0" smtClean="0"/>
                <a:t> with </a:t>
              </a:r>
              <a:r>
                <a:rPr lang="en-US" b="1" dirty="0" smtClean="0">
                  <a:solidFill>
                    <a:srgbClr val="FFC000"/>
                  </a:solidFill>
                </a:rPr>
                <a:t>d</a:t>
              </a:r>
              <a:r>
                <a:rPr lang="en-US" dirty="0" smtClean="0"/>
                <a:t>, since </a:t>
              </a:r>
              <a:r>
                <a:rPr lang="en-US" dirty="0" err="1" smtClean="0"/>
                <a:t>deg</a:t>
              </a:r>
              <a:r>
                <a:rPr lang="en-US" dirty="0" smtClean="0"/>
                <a:t>(</a:t>
              </a:r>
              <a:r>
                <a:rPr lang="en-US" b="1" dirty="0" smtClean="0">
                  <a:solidFill>
                    <a:srgbClr val="0070C0"/>
                  </a:solidFill>
                </a:rPr>
                <a:t>a</a:t>
              </a:r>
              <a:r>
                <a:rPr lang="en-US" dirty="0" smtClean="0"/>
                <a:t>)= 2 and </a:t>
              </a:r>
              <a:r>
                <a:rPr lang="en-US" b="1" dirty="0" smtClean="0">
                  <a:solidFill>
                    <a:srgbClr val="0070C0"/>
                  </a:solidFill>
                </a:rPr>
                <a:t>a</a:t>
              </a:r>
              <a:r>
                <a:rPr lang="en-US" dirty="0" smtClean="0"/>
                <a:t> does not yet interfere with </a:t>
              </a:r>
              <a:r>
                <a:rPr lang="en-US" b="1" dirty="0" smtClean="0">
                  <a:solidFill>
                    <a:srgbClr val="FFC000"/>
                  </a:solidFill>
                </a:rPr>
                <a:t>d</a:t>
              </a:r>
              <a:r>
                <a:rPr lang="en-US" dirty="0" smtClean="0"/>
                <a:t>. Similarly, don’t merge </a:t>
              </a:r>
              <a:r>
                <a:rPr lang="en-US" b="1" dirty="0" smtClean="0">
                  <a:solidFill>
                    <a:srgbClr val="92D050"/>
                  </a:solidFill>
                </a:rPr>
                <a:t>d</a:t>
              </a:r>
              <a:r>
                <a:rPr lang="en-US" dirty="0" smtClean="0"/>
                <a:t> with </a:t>
              </a:r>
              <a:r>
                <a:rPr lang="en-US" b="1" dirty="0" smtClean="0">
                  <a:solidFill>
                    <a:srgbClr val="FFC000"/>
                  </a:solidFill>
                </a:rPr>
                <a:t>c</a:t>
              </a:r>
              <a:r>
                <a:rPr lang="en-US" dirty="0" smtClean="0"/>
                <a:t>, since . . .</a:t>
              </a:r>
              <a:endParaRPr lang="en-US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99462" y="5537997"/>
              <a:ext cx="12394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Example:</a:t>
              </a:r>
              <a:endParaRPr lang="en-US" dirty="0"/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1596386" y="5035389"/>
              <a:ext cx="1595374" cy="1595374"/>
              <a:chOff x="1700156" y="5034026"/>
              <a:chExt cx="1595374" cy="1595374"/>
            </a:xfrm>
          </p:grpSpPr>
          <p:sp>
            <p:nvSpPr>
              <p:cNvPr id="59" name="Oval 58"/>
              <p:cNvSpPr/>
              <p:nvPr/>
            </p:nvSpPr>
            <p:spPr bwMode="auto">
              <a:xfrm>
                <a:off x="1700156" y="6019800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b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60" name="Oval 59"/>
              <p:cNvSpPr/>
              <p:nvPr/>
            </p:nvSpPr>
            <p:spPr bwMode="auto">
              <a:xfrm>
                <a:off x="1700156" y="5034026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a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61" name="Straight Connector 60"/>
              <p:cNvCxnSpPr>
                <a:stCxn id="60" idx="4"/>
                <a:endCxn id="59" idx="0"/>
              </p:cNvCxnSpPr>
              <p:nvPr/>
            </p:nvCxnSpPr>
            <p:spPr bwMode="auto">
              <a:xfrm>
                <a:off x="2004956" y="5643626"/>
                <a:ext cx="0" cy="376174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62" name="Oval 61"/>
              <p:cNvSpPr/>
              <p:nvPr/>
            </p:nvSpPr>
            <p:spPr bwMode="auto">
              <a:xfrm>
                <a:off x="2685930" y="6019800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d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63" name="Oval 62"/>
              <p:cNvSpPr/>
              <p:nvPr/>
            </p:nvSpPr>
            <p:spPr bwMode="auto">
              <a:xfrm>
                <a:off x="2685930" y="5034026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c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64" name="Straight Connector 63"/>
              <p:cNvCxnSpPr>
                <a:stCxn id="63" idx="2"/>
              </p:cNvCxnSpPr>
              <p:nvPr/>
            </p:nvCxnSpPr>
            <p:spPr bwMode="auto">
              <a:xfrm flipH="1" flipV="1">
                <a:off x="2283545" y="5334000"/>
                <a:ext cx="402385" cy="4826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5" name="Straight Connector 64"/>
              <p:cNvCxnSpPr>
                <a:stCxn id="62" idx="2"/>
              </p:cNvCxnSpPr>
              <p:nvPr/>
            </p:nvCxnSpPr>
            <p:spPr bwMode="auto">
              <a:xfrm flipH="1">
                <a:off x="2309756" y="6324600"/>
                <a:ext cx="376174" cy="0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43731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Safe coalescing heuristics: George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5960" y="585195"/>
            <a:ext cx="8914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Coalesce noninterfering nodes </a:t>
            </a:r>
            <a:r>
              <a:rPr lang="en-US" b="1" dirty="0">
                <a:solidFill>
                  <a:srgbClr val="92D050"/>
                </a:solidFill>
              </a:rPr>
              <a:t>x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FFC000"/>
                </a:solidFill>
              </a:rPr>
              <a:t>y</a:t>
            </a:r>
            <a:r>
              <a:rPr lang="en-US" dirty="0"/>
              <a:t> </a:t>
            </a:r>
            <a:r>
              <a:rPr lang="en-US" dirty="0" smtClean="0">
                <a:solidFill>
                  <a:srgbClr val="FF0000"/>
                </a:solidFill>
              </a:rPr>
              <a:t>only if every neighbor </a:t>
            </a:r>
            <a:r>
              <a:rPr lang="en-US" b="1" dirty="0" smtClean="0">
                <a:solidFill>
                  <a:srgbClr val="0070C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 of </a:t>
            </a:r>
            <a:r>
              <a:rPr lang="en-US" b="1" dirty="0">
                <a:solidFill>
                  <a:srgbClr val="92D05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already interferes with </a:t>
            </a:r>
            <a:r>
              <a:rPr lang="en-US" b="1" dirty="0">
                <a:solidFill>
                  <a:srgbClr val="FFC000"/>
                </a:solidFill>
              </a:rPr>
              <a:t>y</a:t>
            </a:r>
            <a:r>
              <a:rPr lang="en-US" dirty="0" smtClean="0">
                <a:solidFill>
                  <a:srgbClr val="FF0000"/>
                </a:solidFill>
              </a:rPr>
              <a:t> or is of degree &lt; K.</a:t>
            </a:r>
            <a:endParaRPr lang="en-US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185960" y="1471354"/>
            <a:ext cx="8776277" cy="1905000"/>
            <a:chOff x="194014" y="4876800"/>
            <a:chExt cx="8675927" cy="1905000"/>
          </a:xfrm>
        </p:grpSpPr>
        <p:sp>
          <p:nvSpPr>
            <p:cNvPr id="156" name="Rectangle 155"/>
            <p:cNvSpPr/>
            <p:nvPr/>
          </p:nvSpPr>
          <p:spPr bwMode="auto">
            <a:xfrm>
              <a:off x="194014" y="4876800"/>
              <a:ext cx="8675927" cy="1905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762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3392952" y="5206377"/>
              <a:ext cx="471498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dirty="0" smtClean="0"/>
                <a:t>on’t merge </a:t>
              </a:r>
              <a:r>
                <a:rPr lang="en-US" b="1" dirty="0" smtClean="0">
                  <a:solidFill>
                    <a:srgbClr val="92D050"/>
                  </a:solidFill>
                </a:rPr>
                <a:t>c</a:t>
              </a:r>
              <a:r>
                <a:rPr lang="en-US" dirty="0" smtClean="0"/>
                <a:t> with </a:t>
              </a:r>
              <a:r>
                <a:rPr lang="en-US" b="1" dirty="0" smtClean="0">
                  <a:solidFill>
                    <a:srgbClr val="FFC000"/>
                  </a:solidFill>
                </a:rPr>
                <a:t>d</a:t>
              </a:r>
              <a:r>
                <a:rPr lang="en-US" dirty="0" smtClean="0"/>
                <a:t>, since </a:t>
              </a:r>
              <a:r>
                <a:rPr lang="en-US" dirty="0" err="1" smtClean="0"/>
                <a:t>deg</a:t>
              </a:r>
              <a:r>
                <a:rPr lang="en-US" dirty="0" smtClean="0"/>
                <a:t>(</a:t>
              </a:r>
              <a:r>
                <a:rPr lang="en-US" b="1" dirty="0" smtClean="0">
                  <a:solidFill>
                    <a:srgbClr val="0070C0"/>
                  </a:solidFill>
                </a:rPr>
                <a:t>a</a:t>
              </a:r>
              <a:r>
                <a:rPr lang="en-US" dirty="0" smtClean="0"/>
                <a:t>)= 2 and </a:t>
              </a:r>
              <a:r>
                <a:rPr lang="en-US" b="1" dirty="0" smtClean="0">
                  <a:solidFill>
                    <a:srgbClr val="0070C0"/>
                  </a:solidFill>
                </a:rPr>
                <a:t>a</a:t>
              </a:r>
              <a:r>
                <a:rPr lang="en-US" dirty="0" smtClean="0"/>
                <a:t> does not yet interfere with </a:t>
              </a:r>
              <a:r>
                <a:rPr lang="en-US" b="1" dirty="0" smtClean="0">
                  <a:solidFill>
                    <a:srgbClr val="FFC000"/>
                  </a:solidFill>
                </a:rPr>
                <a:t>d</a:t>
              </a:r>
              <a:r>
                <a:rPr lang="en-US" dirty="0" smtClean="0"/>
                <a:t>. Similarly, don’t merge </a:t>
              </a:r>
              <a:r>
                <a:rPr lang="en-US" b="1" dirty="0" smtClean="0">
                  <a:solidFill>
                    <a:srgbClr val="92D050"/>
                  </a:solidFill>
                </a:rPr>
                <a:t>d</a:t>
              </a:r>
              <a:r>
                <a:rPr lang="en-US" dirty="0" smtClean="0"/>
                <a:t> with </a:t>
              </a:r>
              <a:r>
                <a:rPr lang="en-US" b="1" dirty="0" smtClean="0">
                  <a:solidFill>
                    <a:srgbClr val="FFC000"/>
                  </a:solidFill>
                </a:rPr>
                <a:t>c</a:t>
              </a:r>
              <a:r>
                <a:rPr lang="en-US" dirty="0" smtClean="0"/>
                <a:t>, since . . .</a:t>
              </a:r>
              <a:endParaRPr lang="en-US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99462" y="5537997"/>
              <a:ext cx="12394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Example:</a:t>
              </a:r>
              <a:endParaRPr lang="en-US" dirty="0"/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1596386" y="5035389"/>
              <a:ext cx="1595374" cy="1595374"/>
              <a:chOff x="1700156" y="5034026"/>
              <a:chExt cx="1595374" cy="1595374"/>
            </a:xfrm>
          </p:grpSpPr>
          <p:sp>
            <p:nvSpPr>
              <p:cNvPr id="59" name="Oval 58"/>
              <p:cNvSpPr/>
              <p:nvPr/>
            </p:nvSpPr>
            <p:spPr bwMode="auto">
              <a:xfrm>
                <a:off x="1700156" y="6019800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b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60" name="Oval 59"/>
              <p:cNvSpPr/>
              <p:nvPr/>
            </p:nvSpPr>
            <p:spPr bwMode="auto">
              <a:xfrm>
                <a:off x="1700156" y="5034026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a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61" name="Straight Connector 60"/>
              <p:cNvCxnSpPr>
                <a:stCxn id="60" idx="4"/>
                <a:endCxn id="59" idx="0"/>
              </p:cNvCxnSpPr>
              <p:nvPr/>
            </p:nvCxnSpPr>
            <p:spPr bwMode="auto">
              <a:xfrm>
                <a:off x="2004956" y="5643626"/>
                <a:ext cx="0" cy="376174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62" name="Oval 61"/>
              <p:cNvSpPr/>
              <p:nvPr/>
            </p:nvSpPr>
            <p:spPr bwMode="auto">
              <a:xfrm>
                <a:off x="2685930" y="6019800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d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63" name="Oval 62"/>
              <p:cNvSpPr/>
              <p:nvPr/>
            </p:nvSpPr>
            <p:spPr bwMode="auto">
              <a:xfrm>
                <a:off x="2685930" y="5034026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c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64" name="Straight Connector 63"/>
              <p:cNvCxnSpPr>
                <a:stCxn id="63" idx="2"/>
              </p:cNvCxnSpPr>
              <p:nvPr/>
            </p:nvCxnSpPr>
            <p:spPr bwMode="auto">
              <a:xfrm flipH="1" flipV="1">
                <a:off x="2283545" y="5334000"/>
                <a:ext cx="402385" cy="4826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5" name="Straight Connector 64"/>
              <p:cNvCxnSpPr>
                <a:stCxn id="62" idx="2"/>
              </p:cNvCxnSpPr>
              <p:nvPr/>
            </p:nvCxnSpPr>
            <p:spPr bwMode="auto">
              <a:xfrm flipH="1">
                <a:off x="2309756" y="6324600"/>
                <a:ext cx="376174" cy="0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7" name="TextBox 6"/>
          <p:cNvSpPr txBox="1"/>
          <p:nvPr/>
        </p:nvSpPr>
        <p:spPr>
          <a:xfrm>
            <a:off x="3480" y="3376354"/>
            <a:ext cx="2124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Why is this safe?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49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Safe coalescing heuristics: George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5960" y="585195"/>
            <a:ext cx="8914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Coalesce noninterfering nodes </a:t>
            </a:r>
            <a:r>
              <a:rPr lang="en-US" b="1" dirty="0">
                <a:solidFill>
                  <a:srgbClr val="92D050"/>
                </a:solidFill>
              </a:rPr>
              <a:t>x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FFC000"/>
                </a:solidFill>
              </a:rPr>
              <a:t>y</a:t>
            </a:r>
            <a:r>
              <a:rPr lang="en-US" dirty="0"/>
              <a:t> </a:t>
            </a:r>
            <a:r>
              <a:rPr lang="en-US" dirty="0" smtClean="0">
                <a:solidFill>
                  <a:srgbClr val="FF0000"/>
                </a:solidFill>
              </a:rPr>
              <a:t>only if every neighbor </a:t>
            </a:r>
            <a:r>
              <a:rPr lang="en-US" b="1" dirty="0" smtClean="0">
                <a:solidFill>
                  <a:srgbClr val="0070C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 of </a:t>
            </a:r>
            <a:r>
              <a:rPr lang="en-US" b="1" dirty="0">
                <a:solidFill>
                  <a:srgbClr val="92D05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already interferes with </a:t>
            </a:r>
            <a:r>
              <a:rPr lang="en-US" b="1" dirty="0">
                <a:solidFill>
                  <a:srgbClr val="FFC000"/>
                </a:solidFill>
              </a:rPr>
              <a:t>y</a:t>
            </a:r>
            <a:r>
              <a:rPr lang="en-US" dirty="0" smtClean="0">
                <a:solidFill>
                  <a:srgbClr val="FF0000"/>
                </a:solidFill>
              </a:rPr>
              <a:t> or is of degree &lt; K.</a:t>
            </a:r>
            <a:endParaRPr lang="en-US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185960" y="1471354"/>
            <a:ext cx="8776277" cy="1905000"/>
            <a:chOff x="194014" y="4876800"/>
            <a:chExt cx="8675927" cy="1905000"/>
          </a:xfrm>
        </p:grpSpPr>
        <p:sp>
          <p:nvSpPr>
            <p:cNvPr id="156" name="Rectangle 155"/>
            <p:cNvSpPr/>
            <p:nvPr/>
          </p:nvSpPr>
          <p:spPr bwMode="auto">
            <a:xfrm>
              <a:off x="194014" y="4876800"/>
              <a:ext cx="8675927" cy="1905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762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3392952" y="5206377"/>
              <a:ext cx="471498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dirty="0" smtClean="0"/>
                <a:t>on’t merge </a:t>
              </a:r>
              <a:r>
                <a:rPr lang="en-US" b="1" dirty="0" smtClean="0">
                  <a:solidFill>
                    <a:srgbClr val="92D050"/>
                  </a:solidFill>
                </a:rPr>
                <a:t>c</a:t>
              </a:r>
              <a:r>
                <a:rPr lang="en-US" dirty="0" smtClean="0"/>
                <a:t> with </a:t>
              </a:r>
              <a:r>
                <a:rPr lang="en-US" b="1" dirty="0" smtClean="0">
                  <a:solidFill>
                    <a:srgbClr val="FFC000"/>
                  </a:solidFill>
                </a:rPr>
                <a:t>d</a:t>
              </a:r>
              <a:r>
                <a:rPr lang="en-US" dirty="0" smtClean="0"/>
                <a:t>, since </a:t>
              </a:r>
              <a:r>
                <a:rPr lang="en-US" dirty="0" err="1" smtClean="0"/>
                <a:t>deg</a:t>
              </a:r>
              <a:r>
                <a:rPr lang="en-US" dirty="0" smtClean="0"/>
                <a:t>(</a:t>
              </a:r>
              <a:r>
                <a:rPr lang="en-US" b="1" dirty="0" smtClean="0">
                  <a:solidFill>
                    <a:srgbClr val="0070C0"/>
                  </a:solidFill>
                </a:rPr>
                <a:t>a</a:t>
              </a:r>
              <a:r>
                <a:rPr lang="en-US" dirty="0" smtClean="0"/>
                <a:t>)= 2 and </a:t>
              </a:r>
              <a:r>
                <a:rPr lang="en-US" b="1" dirty="0" smtClean="0">
                  <a:solidFill>
                    <a:srgbClr val="0070C0"/>
                  </a:solidFill>
                </a:rPr>
                <a:t>a</a:t>
              </a:r>
              <a:r>
                <a:rPr lang="en-US" dirty="0" smtClean="0"/>
                <a:t> does not yet interfere with </a:t>
              </a:r>
              <a:r>
                <a:rPr lang="en-US" b="1" dirty="0" smtClean="0">
                  <a:solidFill>
                    <a:srgbClr val="FFC000"/>
                  </a:solidFill>
                </a:rPr>
                <a:t>d</a:t>
              </a:r>
              <a:r>
                <a:rPr lang="en-US" dirty="0" smtClean="0"/>
                <a:t>. Similarly, don’t merge </a:t>
              </a:r>
              <a:r>
                <a:rPr lang="en-US" b="1" dirty="0" smtClean="0">
                  <a:solidFill>
                    <a:srgbClr val="92D050"/>
                  </a:solidFill>
                </a:rPr>
                <a:t>d</a:t>
              </a:r>
              <a:r>
                <a:rPr lang="en-US" dirty="0" smtClean="0"/>
                <a:t> with </a:t>
              </a:r>
              <a:r>
                <a:rPr lang="en-US" b="1" dirty="0" smtClean="0">
                  <a:solidFill>
                    <a:srgbClr val="FFC000"/>
                  </a:solidFill>
                </a:rPr>
                <a:t>c</a:t>
              </a:r>
              <a:r>
                <a:rPr lang="en-US" dirty="0" smtClean="0"/>
                <a:t>, since . . .</a:t>
              </a:r>
              <a:endParaRPr lang="en-US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99462" y="5537997"/>
              <a:ext cx="12394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Example:</a:t>
              </a:r>
              <a:endParaRPr lang="en-US" dirty="0"/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1596386" y="5035389"/>
              <a:ext cx="1595374" cy="1595374"/>
              <a:chOff x="1700156" y="5034026"/>
              <a:chExt cx="1595374" cy="1595374"/>
            </a:xfrm>
          </p:grpSpPr>
          <p:sp>
            <p:nvSpPr>
              <p:cNvPr id="59" name="Oval 58"/>
              <p:cNvSpPr/>
              <p:nvPr/>
            </p:nvSpPr>
            <p:spPr bwMode="auto">
              <a:xfrm>
                <a:off x="1700156" y="6019800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b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60" name="Oval 59"/>
              <p:cNvSpPr/>
              <p:nvPr/>
            </p:nvSpPr>
            <p:spPr bwMode="auto">
              <a:xfrm>
                <a:off x="1700156" y="5034026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a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61" name="Straight Connector 60"/>
              <p:cNvCxnSpPr>
                <a:stCxn id="60" idx="4"/>
                <a:endCxn id="59" idx="0"/>
              </p:cNvCxnSpPr>
              <p:nvPr/>
            </p:nvCxnSpPr>
            <p:spPr bwMode="auto">
              <a:xfrm>
                <a:off x="2004956" y="5643626"/>
                <a:ext cx="0" cy="376174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62" name="Oval 61"/>
              <p:cNvSpPr/>
              <p:nvPr/>
            </p:nvSpPr>
            <p:spPr bwMode="auto">
              <a:xfrm>
                <a:off x="2685930" y="6019800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d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63" name="Oval 62"/>
              <p:cNvSpPr/>
              <p:nvPr/>
            </p:nvSpPr>
            <p:spPr bwMode="auto">
              <a:xfrm>
                <a:off x="2685930" y="5034026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c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64" name="Straight Connector 63"/>
              <p:cNvCxnSpPr>
                <a:stCxn id="63" idx="2"/>
              </p:cNvCxnSpPr>
              <p:nvPr/>
            </p:nvCxnSpPr>
            <p:spPr bwMode="auto">
              <a:xfrm flipH="1" flipV="1">
                <a:off x="2283545" y="5334000"/>
                <a:ext cx="402385" cy="4826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5" name="Straight Connector 64"/>
              <p:cNvCxnSpPr>
                <a:stCxn id="62" idx="2"/>
              </p:cNvCxnSpPr>
              <p:nvPr/>
            </p:nvCxnSpPr>
            <p:spPr bwMode="auto">
              <a:xfrm flipH="1">
                <a:off x="2309756" y="6324600"/>
                <a:ext cx="376174" cy="0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7" name="TextBox 6"/>
          <p:cNvSpPr txBox="1"/>
          <p:nvPr/>
        </p:nvSpPr>
        <p:spPr>
          <a:xfrm>
            <a:off x="3480" y="3376354"/>
            <a:ext cx="2124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Why is this safe?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77911" y="3376354"/>
            <a:ext cx="7138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</a:t>
            </a:r>
            <a:r>
              <a:rPr lang="en-US" dirty="0" smtClean="0"/>
              <a:t>et </a:t>
            </a:r>
            <a:r>
              <a:rPr lang="en-US" b="1" dirty="0" smtClean="0">
                <a:solidFill>
                  <a:srgbClr val="7030A0"/>
                </a:solidFill>
              </a:rPr>
              <a:t>S</a:t>
            </a:r>
            <a:r>
              <a:rPr lang="en-US" dirty="0" smtClean="0"/>
              <a:t> be the set of neighbors of </a:t>
            </a:r>
            <a:r>
              <a:rPr lang="en-US" b="1" dirty="0" smtClean="0">
                <a:solidFill>
                  <a:srgbClr val="92D050"/>
                </a:solidFill>
              </a:rPr>
              <a:t>x</a:t>
            </a:r>
            <a:r>
              <a:rPr lang="en-US" dirty="0" smtClean="0"/>
              <a:t> in G that have degree &lt; K</a:t>
            </a:r>
          </a:p>
        </p:txBody>
      </p:sp>
    </p:spTree>
    <p:extLst>
      <p:ext uri="{BB962C8B-B14F-4D97-AF65-F5344CB8AC3E}">
        <p14:creationId xmlns:p14="http://schemas.microsoft.com/office/powerpoint/2010/main" val="209631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Safe coalescing heuristics: George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5960" y="585195"/>
            <a:ext cx="8914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Coalesce noninterfering nodes </a:t>
            </a:r>
            <a:r>
              <a:rPr lang="en-US" b="1" dirty="0">
                <a:solidFill>
                  <a:srgbClr val="92D050"/>
                </a:solidFill>
              </a:rPr>
              <a:t>x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FFC000"/>
                </a:solidFill>
              </a:rPr>
              <a:t>y</a:t>
            </a:r>
            <a:r>
              <a:rPr lang="en-US" dirty="0"/>
              <a:t> </a:t>
            </a:r>
            <a:r>
              <a:rPr lang="en-US" dirty="0" smtClean="0">
                <a:solidFill>
                  <a:srgbClr val="FF0000"/>
                </a:solidFill>
              </a:rPr>
              <a:t>only if every neighbor </a:t>
            </a:r>
            <a:r>
              <a:rPr lang="en-US" b="1" dirty="0" smtClean="0">
                <a:solidFill>
                  <a:srgbClr val="0070C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 of </a:t>
            </a:r>
            <a:r>
              <a:rPr lang="en-US" b="1" dirty="0">
                <a:solidFill>
                  <a:srgbClr val="92D05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already interferes with </a:t>
            </a:r>
            <a:r>
              <a:rPr lang="en-US" b="1" dirty="0">
                <a:solidFill>
                  <a:srgbClr val="FFC000"/>
                </a:solidFill>
              </a:rPr>
              <a:t>y</a:t>
            </a:r>
            <a:r>
              <a:rPr lang="en-US" dirty="0" smtClean="0">
                <a:solidFill>
                  <a:srgbClr val="FF0000"/>
                </a:solidFill>
              </a:rPr>
              <a:t> or is of degree &lt; K.</a:t>
            </a:r>
            <a:endParaRPr lang="en-US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185960" y="1471354"/>
            <a:ext cx="8776277" cy="1905000"/>
            <a:chOff x="194014" y="4876800"/>
            <a:chExt cx="8675927" cy="1905000"/>
          </a:xfrm>
        </p:grpSpPr>
        <p:sp>
          <p:nvSpPr>
            <p:cNvPr id="156" name="Rectangle 155"/>
            <p:cNvSpPr/>
            <p:nvPr/>
          </p:nvSpPr>
          <p:spPr bwMode="auto">
            <a:xfrm>
              <a:off x="194014" y="4876800"/>
              <a:ext cx="8675927" cy="1905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762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3392952" y="5206377"/>
              <a:ext cx="471498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dirty="0" smtClean="0"/>
                <a:t>on’t merge </a:t>
              </a:r>
              <a:r>
                <a:rPr lang="en-US" b="1" dirty="0" smtClean="0">
                  <a:solidFill>
                    <a:srgbClr val="92D050"/>
                  </a:solidFill>
                </a:rPr>
                <a:t>c</a:t>
              </a:r>
              <a:r>
                <a:rPr lang="en-US" dirty="0" smtClean="0"/>
                <a:t> with </a:t>
              </a:r>
              <a:r>
                <a:rPr lang="en-US" b="1" dirty="0" smtClean="0">
                  <a:solidFill>
                    <a:srgbClr val="FFC000"/>
                  </a:solidFill>
                </a:rPr>
                <a:t>d</a:t>
              </a:r>
              <a:r>
                <a:rPr lang="en-US" dirty="0" smtClean="0"/>
                <a:t>, since </a:t>
              </a:r>
              <a:r>
                <a:rPr lang="en-US" dirty="0" err="1" smtClean="0"/>
                <a:t>deg</a:t>
              </a:r>
              <a:r>
                <a:rPr lang="en-US" dirty="0" smtClean="0"/>
                <a:t>(</a:t>
              </a:r>
              <a:r>
                <a:rPr lang="en-US" b="1" dirty="0" smtClean="0">
                  <a:solidFill>
                    <a:srgbClr val="0070C0"/>
                  </a:solidFill>
                </a:rPr>
                <a:t>a</a:t>
              </a:r>
              <a:r>
                <a:rPr lang="en-US" dirty="0" smtClean="0"/>
                <a:t>)= 2 and </a:t>
              </a:r>
              <a:r>
                <a:rPr lang="en-US" b="1" dirty="0" smtClean="0">
                  <a:solidFill>
                    <a:srgbClr val="0070C0"/>
                  </a:solidFill>
                </a:rPr>
                <a:t>a</a:t>
              </a:r>
              <a:r>
                <a:rPr lang="en-US" dirty="0" smtClean="0"/>
                <a:t> does not yet interfere with </a:t>
              </a:r>
              <a:r>
                <a:rPr lang="en-US" b="1" dirty="0" smtClean="0">
                  <a:solidFill>
                    <a:srgbClr val="FFC000"/>
                  </a:solidFill>
                </a:rPr>
                <a:t>d</a:t>
              </a:r>
              <a:r>
                <a:rPr lang="en-US" dirty="0" smtClean="0"/>
                <a:t>. Similarly, don’t merge </a:t>
              </a:r>
              <a:r>
                <a:rPr lang="en-US" b="1" dirty="0" smtClean="0">
                  <a:solidFill>
                    <a:srgbClr val="92D050"/>
                  </a:solidFill>
                </a:rPr>
                <a:t>d</a:t>
              </a:r>
              <a:r>
                <a:rPr lang="en-US" dirty="0" smtClean="0"/>
                <a:t> with </a:t>
              </a:r>
              <a:r>
                <a:rPr lang="en-US" b="1" dirty="0" smtClean="0">
                  <a:solidFill>
                    <a:srgbClr val="FFC000"/>
                  </a:solidFill>
                </a:rPr>
                <a:t>c</a:t>
              </a:r>
              <a:r>
                <a:rPr lang="en-US" dirty="0" smtClean="0"/>
                <a:t>, since . . .</a:t>
              </a:r>
              <a:endParaRPr lang="en-US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99462" y="5537997"/>
              <a:ext cx="12394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Example:</a:t>
              </a:r>
              <a:endParaRPr lang="en-US" dirty="0"/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1596386" y="5035389"/>
              <a:ext cx="1595374" cy="1595374"/>
              <a:chOff x="1700156" y="5034026"/>
              <a:chExt cx="1595374" cy="1595374"/>
            </a:xfrm>
          </p:grpSpPr>
          <p:sp>
            <p:nvSpPr>
              <p:cNvPr id="59" name="Oval 58"/>
              <p:cNvSpPr/>
              <p:nvPr/>
            </p:nvSpPr>
            <p:spPr bwMode="auto">
              <a:xfrm>
                <a:off x="1700156" y="6019800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b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60" name="Oval 59"/>
              <p:cNvSpPr/>
              <p:nvPr/>
            </p:nvSpPr>
            <p:spPr bwMode="auto">
              <a:xfrm>
                <a:off x="1700156" y="5034026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a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61" name="Straight Connector 60"/>
              <p:cNvCxnSpPr>
                <a:stCxn id="60" idx="4"/>
                <a:endCxn id="59" idx="0"/>
              </p:cNvCxnSpPr>
              <p:nvPr/>
            </p:nvCxnSpPr>
            <p:spPr bwMode="auto">
              <a:xfrm>
                <a:off x="2004956" y="5643626"/>
                <a:ext cx="0" cy="376174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62" name="Oval 61"/>
              <p:cNvSpPr/>
              <p:nvPr/>
            </p:nvSpPr>
            <p:spPr bwMode="auto">
              <a:xfrm>
                <a:off x="2685930" y="6019800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d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63" name="Oval 62"/>
              <p:cNvSpPr/>
              <p:nvPr/>
            </p:nvSpPr>
            <p:spPr bwMode="auto">
              <a:xfrm>
                <a:off x="2685930" y="5034026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c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64" name="Straight Connector 63"/>
              <p:cNvCxnSpPr>
                <a:stCxn id="63" idx="2"/>
              </p:cNvCxnSpPr>
              <p:nvPr/>
            </p:nvCxnSpPr>
            <p:spPr bwMode="auto">
              <a:xfrm flipH="1" flipV="1">
                <a:off x="2283545" y="5334000"/>
                <a:ext cx="402385" cy="4826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5" name="Straight Connector 64"/>
              <p:cNvCxnSpPr>
                <a:stCxn id="62" idx="2"/>
              </p:cNvCxnSpPr>
              <p:nvPr/>
            </p:nvCxnSpPr>
            <p:spPr bwMode="auto">
              <a:xfrm flipH="1">
                <a:off x="2309756" y="6324600"/>
                <a:ext cx="376174" cy="0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7" name="TextBox 6"/>
          <p:cNvSpPr txBox="1"/>
          <p:nvPr/>
        </p:nvSpPr>
        <p:spPr>
          <a:xfrm>
            <a:off x="3480" y="3376354"/>
            <a:ext cx="2124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Why is this safe?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77911" y="3376354"/>
            <a:ext cx="71384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</a:t>
            </a:r>
            <a:r>
              <a:rPr lang="en-US" dirty="0" smtClean="0"/>
              <a:t>et </a:t>
            </a:r>
            <a:r>
              <a:rPr lang="en-US" b="1" dirty="0" smtClean="0">
                <a:solidFill>
                  <a:srgbClr val="7030A0"/>
                </a:solidFill>
              </a:rPr>
              <a:t>S</a:t>
            </a:r>
            <a:r>
              <a:rPr lang="en-US" dirty="0" smtClean="0"/>
              <a:t> be the set of neighbors of </a:t>
            </a:r>
            <a:r>
              <a:rPr lang="en-US" b="1" dirty="0" smtClean="0">
                <a:solidFill>
                  <a:srgbClr val="92D050"/>
                </a:solidFill>
              </a:rPr>
              <a:t>x</a:t>
            </a:r>
            <a:r>
              <a:rPr lang="en-US" dirty="0" smtClean="0"/>
              <a:t> in G that have degree &lt; 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</a:t>
            </a:r>
            <a:r>
              <a:rPr lang="en-US" dirty="0" smtClean="0"/>
              <a:t>f coalescing is </a:t>
            </a:r>
            <a:r>
              <a:rPr lang="en-US" b="1" dirty="0" smtClean="0"/>
              <a:t>not</a:t>
            </a:r>
            <a:r>
              <a:rPr lang="en-US" dirty="0" smtClean="0"/>
              <a:t> performed, all nodes in </a:t>
            </a:r>
            <a:r>
              <a:rPr lang="en-US" b="1" dirty="0" smtClean="0">
                <a:solidFill>
                  <a:srgbClr val="7030A0"/>
                </a:solidFill>
              </a:rPr>
              <a:t>S</a:t>
            </a:r>
            <a:r>
              <a:rPr lang="en-US" dirty="0" smtClean="0"/>
              <a:t> simplify, leaving a reduced graph G</a:t>
            </a:r>
            <a:r>
              <a:rPr lang="en-US" baseline="-25000" dirty="0" smtClean="0"/>
              <a:t>1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61026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15950" y="87313"/>
            <a:ext cx="7912100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Recap: interference graph</a:t>
            </a:r>
          </a:p>
        </p:txBody>
      </p:sp>
      <p:sp>
        <p:nvSpPr>
          <p:cNvPr id="2" name="TextBox 1"/>
          <p:cNvSpPr txBox="1"/>
          <p:nvPr/>
        </p:nvSpPr>
        <p:spPr>
          <a:xfrm flipH="1">
            <a:off x="389660" y="1020326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Liveness conflicts: </a:t>
            </a:r>
            <a:r>
              <a:rPr lang="en-US" dirty="0" smtClean="0"/>
              <a:t>virtual registers </a:t>
            </a:r>
            <a:r>
              <a:rPr lang="en-US" b="1" dirty="0" smtClean="0">
                <a:solidFill>
                  <a:srgbClr val="00B0F0"/>
                </a:solidFill>
              </a:rPr>
              <a:t>x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00B0F0"/>
                </a:solidFill>
              </a:rPr>
              <a:t>y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interfere</a:t>
            </a:r>
            <a:r>
              <a:rPr lang="en-US" dirty="0" smtClean="0"/>
              <a:t> if there is a node </a:t>
            </a:r>
            <a:r>
              <a:rPr lang="en-US" b="1" dirty="0" smtClean="0">
                <a:solidFill>
                  <a:srgbClr val="00B050"/>
                </a:solidFill>
              </a:rPr>
              <a:t>n</a:t>
            </a:r>
            <a:r>
              <a:rPr lang="en-US" dirty="0" smtClean="0"/>
              <a:t> in the CFG such that </a:t>
            </a:r>
            <a:r>
              <a:rPr lang="en-US" b="1" dirty="0" smtClean="0">
                <a:solidFill>
                  <a:srgbClr val="00B0F0"/>
                </a:solidFill>
              </a:rPr>
              <a:t>x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00B0F0"/>
                </a:solidFill>
              </a:rPr>
              <a:t>y</a:t>
            </a:r>
            <a:r>
              <a:rPr lang="en-US" dirty="0" smtClean="0"/>
              <a:t> are both </a:t>
            </a:r>
            <a:r>
              <a:rPr lang="en-US" dirty="0" err="1" smtClean="0"/>
              <a:t>LiveOut</a:t>
            </a:r>
            <a:r>
              <a:rPr lang="en-US" dirty="0" smtClean="0"/>
              <a:t> at </a:t>
            </a:r>
            <a:r>
              <a:rPr lang="en-US" b="1" dirty="0" smtClean="0">
                <a:solidFill>
                  <a:srgbClr val="00B050"/>
                </a:solidFill>
              </a:rPr>
              <a:t>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53537" y="2137073"/>
            <a:ext cx="84369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Representation: conflict/interference graph: 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</a:t>
            </a:r>
            <a:r>
              <a:rPr lang="en-US" dirty="0" smtClean="0"/>
              <a:t>ach virtual register represented by one node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Interference between </a:t>
            </a:r>
            <a:r>
              <a:rPr lang="en-US" b="1" dirty="0" smtClean="0">
                <a:solidFill>
                  <a:srgbClr val="00B0F0"/>
                </a:solidFill>
              </a:rPr>
              <a:t>x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00B0F0"/>
                </a:solidFill>
              </a:rPr>
              <a:t>y</a:t>
            </a:r>
            <a:r>
              <a:rPr lang="en-US" dirty="0" smtClean="0"/>
              <a:t>: undirected </a:t>
            </a:r>
            <a:r>
              <a:rPr lang="en-US" dirty="0"/>
              <a:t>e</a:t>
            </a:r>
            <a:r>
              <a:rPr lang="en-US" dirty="0" smtClean="0"/>
              <a:t>dge between nodes </a:t>
            </a:r>
            <a:r>
              <a:rPr lang="en-US" b="1" dirty="0" smtClean="0">
                <a:solidFill>
                  <a:srgbClr val="00B0F0"/>
                </a:solidFill>
              </a:rPr>
              <a:t>x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00B0F0"/>
                </a:solidFill>
              </a:rPr>
              <a:t>y</a:t>
            </a:r>
            <a:endParaRPr lang="en-US" b="1" dirty="0">
              <a:solidFill>
                <a:srgbClr val="00B0F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33335" t="7223" r="33335" b="45990"/>
          <a:stretch/>
        </p:blipFill>
        <p:spPr>
          <a:xfrm>
            <a:off x="288720" y="3754060"/>
            <a:ext cx="2606880" cy="22810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l="1102" t="36429" r="66300" b="19847"/>
          <a:stretch/>
        </p:blipFill>
        <p:spPr>
          <a:xfrm>
            <a:off x="2913743" y="3775831"/>
            <a:ext cx="2895600" cy="220980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/>
          <a:srcRect l="48284" t="40954" r="17401" b="15322"/>
          <a:stretch/>
        </p:blipFill>
        <p:spPr>
          <a:xfrm>
            <a:off x="5943600" y="3754060"/>
            <a:ext cx="3048001" cy="2209801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3733800" y="4114800"/>
            <a:ext cx="1275443" cy="1143000"/>
            <a:chOff x="1821542" y="3430443"/>
            <a:chExt cx="1143000" cy="1219200"/>
          </a:xfrm>
        </p:grpSpPr>
        <p:sp>
          <p:nvSpPr>
            <p:cNvPr id="47" name="Rectangle 46"/>
            <p:cNvSpPr/>
            <p:nvPr/>
          </p:nvSpPr>
          <p:spPr bwMode="auto">
            <a:xfrm>
              <a:off x="1821542" y="4344843"/>
              <a:ext cx="1143000" cy="304800"/>
            </a:xfrm>
            <a:prstGeom prst="rect">
              <a:avLst/>
            </a:prstGeom>
            <a:solidFill>
              <a:srgbClr val="FFC000">
                <a:alpha val="50000"/>
              </a:srgb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1821542" y="4040043"/>
              <a:ext cx="1143000" cy="304800"/>
            </a:xfrm>
            <a:prstGeom prst="rect">
              <a:avLst/>
            </a:prstGeom>
            <a:solidFill>
              <a:srgbClr val="00B0F0">
                <a:alpha val="50000"/>
              </a:srgb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1821542" y="3735243"/>
              <a:ext cx="1143000" cy="304800"/>
            </a:xfrm>
            <a:prstGeom prst="rect">
              <a:avLst/>
            </a:prstGeom>
            <a:solidFill>
              <a:srgbClr val="92D050">
                <a:alpha val="50000"/>
              </a:srgb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1821542" y="3430443"/>
              <a:ext cx="1143000" cy="304800"/>
            </a:xfrm>
            <a:prstGeom prst="rect">
              <a:avLst/>
            </a:prstGeom>
            <a:solidFill>
              <a:srgbClr val="FF0000">
                <a:alpha val="50000"/>
              </a:srgb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Safe coalescing heuristics: George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5960" y="585195"/>
            <a:ext cx="8914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Coalesce noninterfering nodes </a:t>
            </a:r>
            <a:r>
              <a:rPr lang="en-US" b="1" dirty="0">
                <a:solidFill>
                  <a:srgbClr val="92D050"/>
                </a:solidFill>
              </a:rPr>
              <a:t>x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FFC000"/>
                </a:solidFill>
              </a:rPr>
              <a:t>y</a:t>
            </a:r>
            <a:r>
              <a:rPr lang="en-US" dirty="0"/>
              <a:t> </a:t>
            </a:r>
            <a:r>
              <a:rPr lang="en-US" dirty="0" smtClean="0">
                <a:solidFill>
                  <a:srgbClr val="FF0000"/>
                </a:solidFill>
              </a:rPr>
              <a:t>only if every neighbor </a:t>
            </a:r>
            <a:r>
              <a:rPr lang="en-US" b="1" dirty="0" smtClean="0">
                <a:solidFill>
                  <a:srgbClr val="0070C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 of </a:t>
            </a:r>
            <a:r>
              <a:rPr lang="en-US" b="1" dirty="0">
                <a:solidFill>
                  <a:srgbClr val="92D05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already interferes with </a:t>
            </a:r>
            <a:r>
              <a:rPr lang="en-US" b="1" dirty="0">
                <a:solidFill>
                  <a:srgbClr val="FFC000"/>
                </a:solidFill>
              </a:rPr>
              <a:t>y</a:t>
            </a:r>
            <a:r>
              <a:rPr lang="en-US" dirty="0" smtClean="0">
                <a:solidFill>
                  <a:srgbClr val="FF0000"/>
                </a:solidFill>
              </a:rPr>
              <a:t> or is of degree &lt; K.</a:t>
            </a:r>
            <a:endParaRPr lang="en-US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185960" y="1471354"/>
            <a:ext cx="8776277" cy="1905000"/>
            <a:chOff x="194014" y="4876800"/>
            <a:chExt cx="8675927" cy="1905000"/>
          </a:xfrm>
        </p:grpSpPr>
        <p:sp>
          <p:nvSpPr>
            <p:cNvPr id="156" name="Rectangle 155"/>
            <p:cNvSpPr/>
            <p:nvPr/>
          </p:nvSpPr>
          <p:spPr bwMode="auto">
            <a:xfrm>
              <a:off x="194014" y="4876800"/>
              <a:ext cx="8675927" cy="1905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762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3392952" y="5206377"/>
              <a:ext cx="471498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dirty="0" smtClean="0"/>
                <a:t>on’t merge </a:t>
              </a:r>
              <a:r>
                <a:rPr lang="en-US" b="1" dirty="0" smtClean="0">
                  <a:solidFill>
                    <a:srgbClr val="92D050"/>
                  </a:solidFill>
                </a:rPr>
                <a:t>c</a:t>
              </a:r>
              <a:r>
                <a:rPr lang="en-US" dirty="0" smtClean="0"/>
                <a:t> with </a:t>
              </a:r>
              <a:r>
                <a:rPr lang="en-US" b="1" dirty="0" smtClean="0">
                  <a:solidFill>
                    <a:srgbClr val="FFC000"/>
                  </a:solidFill>
                </a:rPr>
                <a:t>d</a:t>
              </a:r>
              <a:r>
                <a:rPr lang="en-US" dirty="0" smtClean="0"/>
                <a:t>, since </a:t>
              </a:r>
              <a:r>
                <a:rPr lang="en-US" dirty="0" err="1" smtClean="0"/>
                <a:t>deg</a:t>
              </a:r>
              <a:r>
                <a:rPr lang="en-US" dirty="0" smtClean="0"/>
                <a:t>(</a:t>
              </a:r>
              <a:r>
                <a:rPr lang="en-US" b="1" dirty="0" smtClean="0">
                  <a:solidFill>
                    <a:srgbClr val="0070C0"/>
                  </a:solidFill>
                </a:rPr>
                <a:t>a</a:t>
              </a:r>
              <a:r>
                <a:rPr lang="en-US" dirty="0" smtClean="0"/>
                <a:t>)= 2 and </a:t>
              </a:r>
              <a:r>
                <a:rPr lang="en-US" b="1" dirty="0" smtClean="0">
                  <a:solidFill>
                    <a:srgbClr val="0070C0"/>
                  </a:solidFill>
                </a:rPr>
                <a:t>a</a:t>
              </a:r>
              <a:r>
                <a:rPr lang="en-US" dirty="0" smtClean="0"/>
                <a:t> does not yet interfere with </a:t>
              </a:r>
              <a:r>
                <a:rPr lang="en-US" b="1" dirty="0" smtClean="0">
                  <a:solidFill>
                    <a:srgbClr val="FFC000"/>
                  </a:solidFill>
                </a:rPr>
                <a:t>d</a:t>
              </a:r>
              <a:r>
                <a:rPr lang="en-US" dirty="0" smtClean="0"/>
                <a:t>. Similarly, don’t merge </a:t>
              </a:r>
              <a:r>
                <a:rPr lang="en-US" b="1" dirty="0" smtClean="0">
                  <a:solidFill>
                    <a:srgbClr val="92D050"/>
                  </a:solidFill>
                </a:rPr>
                <a:t>d</a:t>
              </a:r>
              <a:r>
                <a:rPr lang="en-US" dirty="0" smtClean="0"/>
                <a:t> with </a:t>
              </a:r>
              <a:r>
                <a:rPr lang="en-US" b="1" dirty="0" smtClean="0">
                  <a:solidFill>
                    <a:srgbClr val="FFC000"/>
                  </a:solidFill>
                </a:rPr>
                <a:t>c</a:t>
              </a:r>
              <a:r>
                <a:rPr lang="en-US" dirty="0" smtClean="0"/>
                <a:t>, since . . .</a:t>
              </a:r>
              <a:endParaRPr lang="en-US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99462" y="5537997"/>
              <a:ext cx="12394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Example:</a:t>
              </a:r>
              <a:endParaRPr lang="en-US" dirty="0"/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1596386" y="5035389"/>
              <a:ext cx="1595374" cy="1595374"/>
              <a:chOff x="1700156" y="5034026"/>
              <a:chExt cx="1595374" cy="1595374"/>
            </a:xfrm>
          </p:grpSpPr>
          <p:sp>
            <p:nvSpPr>
              <p:cNvPr id="59" name="Oval 58"/>
              <p:cNvSpPr/>
              <p:nvPr/>
            </p:nvSpPr>
            <p:spPr bwMode="auto">
              <a:xfrm>
                <a:off x="1700156" y="6019800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b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60" name="Oval 59"/>
              <p:cNvSpPr/>
              <p:nvPr/>
            </p:nvSpPr>
            <p:spPr bwMode="auto">
              <a:xfrm>
                <a:off x="1700156" y="5034026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a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61" name="Straight Connector 60"/>
              <p:cNvCxnSpPr>
                <a:stCxn id="60" idx="4"/>
                <a:endCxn id="59" idx="0"/>
              </p:cNvCxnSpPr>
              <p:nvPr/>
            </p:nvCxnSpPr>
            <p:spPr bwMode="auto">
              <a:xfrm>
                <a:off x="2004956" y="5643626"/>
                <a:ext cx="0" cy="376174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62" name="Oval 61"/>
              <p:cNvSpPr/>
              <p:nvPr/>
            </p:nvSpPr>
            <p:spPr bwMode="auto">
              <a:xfrm>
                <a:off x="2685930" y="6019800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d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63" name="Oval 62"/>
              <p:cNvSpPr/>
              <p:nvPr/>
            </p:nvSpPr>
            <p:spPr bwMode="auto">
              <a:xfrm>
                <a:off x="2685930" y="5034026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c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64" name="Straight Connector 63"/>
              <p:cNvCxnSpPr>
                <a:stCxn id="63" idx="2"/>
              </p:cNvCxnSpPr>
              <p:nvPr/>
            </p:nvCxnSpPr>
            <p:spPr bwMode="auto">
              <a:xfrm flipH="1" flipV="1">
                <a:off x="2283545" y="5334000"/>
                <a:ext cx="402385" cy="4826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5" name="Straight Connector 64"/>
              <p:cNvCxnSpPr>
                <a:stCxn id="62" idx="2"/>
              </p:cNvCxnSpPr>
              <p:nvPr/>
            </p:nvCxnSpPr>
            <p:spPr bwMode="auto">
              <a:xfrm flipH="1">
                <a:off x="2309756" y="6324600"/>
                <a:ext cx="376174" cy="0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7" name="TextBox 6"/>
          <p:cNvSpPr txBox="1"/>
          <p:nvPr/>
        </p:nvSpPr>
        <p:spPr>
          <a:xfrm>
            <a:off x="3480" y="3376354"/>
            <a:ext cx="2124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Why is this safe?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77911" y="3376354"/>
            <a:ext cx="713841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</a:t>
            </a:r>
            <a:r>
              <a:rPr lang="en-US" dirty="0" smtClean="0"/>
              <a:t>et </a:t>
            </a:r>
            <a:r>
              <a:rPr lang="en-US" b="1" dirty="0" smtClean="0">
                <a:solidFill>
                  <a:srgbClr val="7030A0"/>
                </a:solidFill>
              </a:rPr>
              <a:t>S</a:t>
            </a:r>
            <a:r>
              <a:rPr lang="en-US" dirty="0" smtClean="0"/>
              <a:t> be the set of neighbors of </a:t>
            </a:r>
            <a:r>
              <a:rPr lang="en-US" b="1" dirty="0" smtClean="0">
                <a:solidFill>
                  <a:srgbClr val="92D050"/>
                </a:solidFill>
              </a:rPr>
              <a:t>x</a:t>
            </a:r>
            <a:r>
              <a:rPr lang="en-US" dirty="0" smtClean="0"/>
              <a:t> in G that have degree &lt; 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</a:t>
            </a:r>
            <a:r>
              <a:rPr lang="en-US" dirty="0" smtClean="0"/>
              <a:t>f coalescing is </a:t>
            </a:r>
            <a:r>
              <a:rPr lang="en-US" b="1" dirty="0" smtClean="0"/>
              <a:t>not</a:t>
            </a:r>
            <a:r>
              <a:rPr lang="en-US" dirty="0" smtClean="0"/>
              <a:t> performed, all nodes in </a:t>
            </a:r>
            <a:r>
              <a:rPr lang="en-US" b="1" dirty="0" smtClean="0">
                <a:solidFill>
                  <a:srgbClr val="7030A0"/>
                </a:solidFill>
              </a:rPr>
              <a:t>S</a:t>
            </a:r>
            <a:r>
              <a:rPr lang="en-US" dirty="0" smtClean="0"/>
              <a:t> simplify, leaving a reduced graph G</a:t>
            </a:r>
            <a:r>
              <a:rPr lang="en-US" baseline="-25000" dirty="0" smtClean="0"/>
              <a:t>1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</a:t>
            </a:r>
            <a:r>
              <a:rPr lang="en-US" dirty="0" smtClean="0"/>
              <a:t>f coalescing </a:t>
            </a:r>
            <a:r>
              <a:rPr lang="en-US" b="1" dirty="0" smtClean="0"/>
              <a:t>is</a:t>
            </a:r>
            <a:r>
              <a:rPr lang="en-US" dirty="0" smtClean="0"/>
              <a:t> performed, simplify also removes all nodes in </a:t>
            </a:r>
            <a:r>
              <a:rPr lang="en-US" b="1" dirty="0" smtClean="0">
                <a:solidFill>
                  <a:srgbClr val="7030A0"/>
                </a:solidFill>
              </a:rPr>
              <a:t>S</a:t>
            </a:r>
            <a:r>
              <a:rPr lang="en-US" dirty="0" smtClean="0"/>
              <a:t>: each </a:t>
            </a:r>
            <a:r>
              <a:rPr lang="en-US" b="1" dirty="0" smtClean="0">
                <a:solidFill>
                  <a:srgbClr val="7030A0"/>
                </a:solidFill>
              </a:rPr>
              <a:t>s</a:t>
            </a:r>
            <a:r>
              <a:rPr lang="en-US" dirty="0" smtClean="0"/>
              <a:t> </a:t>
            </a:r>
            <a:r>
              <a:rPr lang="az-Cyrl-AZ" dirty="0" smtClean="0"/>
              <a:t>є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7030A0"/>
                </a:solidFill>
              </a:rPr>
              <a:t>S</a:t>
            </a:r>
            <a:r>
              <a:rPr lang="en-US" dirty="0" smtClean="0"/>
              <a:t> is of degree &lt; K or is already adjacent to both </a:t>
            </a:r>
            <a:r>
              <a:rPr lang="en-US" b="1" dirty="0" smtClean="0">
                <a:solidFill>
                  <a:srgbClr val="92D050"/>
                </a:solidFill>
              </a:rPr>
              <a:t>x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FFC000"/>
                </a:solidFill>
              </a:rPr>
              <a:t>y</a:t>
            </a:r>
            <a:r>
              <a:rPr lang="en-US" dirty="0" smtClean="0"/>
              <a:t> in G, so still simplifies after merging of </a:t>
            </a:r>
            <a:r>
              <a:rPr lang="en-US" b="1" dirty="0" smtClean="0">
                <a:solidFill>
                  <a:srgbClr val="92D050"/>
                </a:solidFill>
              </a:rPr>
              <a:t>x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FFC000"/>
                </a:solidFill>
              </a:rPr>
              <a:t>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8075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Safe coalescing heuristics: George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5960" y="585195"/>
            <a:ext cx="8914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Coalesce noninterfering nodes </a:t>
            </a:r>
            <a:r>
              <a:rPr lang="en-US" b="1" dirty="0">
                <a:solidFill>
                  <a:srgbClr val="92D050"/>
                </a:solidFill>
              </a:rPr>
              <a:t>x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FFC000"/>
                </a:solidFill>
              </a:rPr>
              <a:t>y</a:t>
            </a:r>
            <a:r>
              <a:rPr lang="en-US" dirty="0"/>
              <a:t> </a:t>
            </a:r>
            <a:r>
              <a:rPr lang="en-US" dirty="0" smtClean="0">
                <a:solidFill>
                  <a:srgbClr val="FF0000"/>
                </a:solidFill>
              </a:rPr>
              <a:t>only if every neighbor </a:t>
            </a:r>
            <a:r>
              <a:rPr lang="en-US" b="1" dirty="0" smtClean="0">
                <a:solidFill>
                  <a:srgbClr val="0070C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 of </a:t>
            </a:r>
            <a:r>
              <a:rPr lang="en-US" b="1" dirty="0">
                <a:solidFill>
                  <a:srgbClr val="92D05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already interferes with </a:t>
            </a:r>
            <a:r>
              <a:rPr lang="en-US" b="1" dirty="0">
                <a:solidFill>
                  <a:srgbClr val="FFC000"/>
                </a:solidFill>
              </a:rPr>
              <a:t>y</a:t>
            </a:r>
            <a:r>
              <a:rPr lang="en-US" dirty="0" smtClean="0">
                <a:solidFill>
                  <a:srgbClr val="FF0000"/>
                </a:solidFill>
              </a:rPr>
              <a:t> or is of degree &lt; K.</a:t>
            </a:r>
            <a:endParaRPr lang="en-US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185960" y="1471354"/>
            <a:ext cx="8776277" cy="1905000"/>
            <a:chOff x="194014" y="4876800"/>
            <a:chExt cx="8675927" cy="1905000"/>
          </a:xfrm>
        </p:grpSpPr>
        <p:sp>
          <p:nvSpPr>
            <p:cNvPr id="156" name="Rectangle 155"/>
            <p:cNvSpPr/>
            <p:nvPr/>
          </p:nvSpPr>
          <p:spPr bwMode="auto">
            <a:xfrm>
              <a:off x="194014" y="4876800"/>
              <a:ext cx="8675927" cy="19050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762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3392952" y="5206377"/>
              <a:ext cx="471498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dirty="0" smtClean="0"/>
                <a:t>on’t merge </a:t>
              </a:r>
              <a:r>
                <a:rPr lang="en-US" b="1" dirty="0" smtClean="0">
                  <a:solidFill>
                    <a:srgbClr val="92D050"/>
                  </a:solidFill>
                </a:rPr>
                <a:t>c</a:t>
              </a:r>
              <a:r>
                <a:rPr lang="en-US" dirty="0" smtClean="0"/>
                <a:t> with </a:t>
              </a:r>
              <a:r>
                <a:rPr lang="en-US" b="1" dirty="0" smtClean="0">
                  <a:solidFill>
                    <a:srgbClr val="FFC000"/>
                  </a:solidFill>
                </a:rPr>
                <a:t>d</a:t>
              </a:r>
              <a:r>
                <a:rPr lang="en-US" dirty="0" smtClean="0"/>
                <a:t>, since </a:t>
              </a:r>
              <a:r>
                <a:rPr lang="en-US" dirty="0" err="1" smtClean="0"/>
                <a:t>deg</a:t>
              </a:r>
              <a:r>
                <a:rPr lang="en-US" dirty="0" smtClean="0"/>
                <a:t>(</a:t>
              </a:r>
              <a:r>
                <a:rPr lang="en-US" b="1" dirty="0" smtClean="0">
                  <a:solidFill>
                    <a:srgbClr val="0070C0"/>
                  </a:solidFill>
                </a:rPr>
                <a:t>a</a:t>
              </a:r>
              <a:r>
                <a:rPr lang="en-US" dirty="0" smtClean="0"/>
                <a:t>)= 2 and </a:t>
              </a:r>
              <a:r>
                <a:rPr lang="en-US" b="1" dirty="0" smtClean="0">
                  <a:solidFill>
                    <a:srgbClr val="0070C0"/>
                  </a:solidFill>
                </a:rPr>
                <a:t>a</a:t>
              </a:r>
              <a:r>
                <a:rPr lang="en-US" dirty="0" smtClean="0"/>
                <a:t> does not yet interfere with </a:t>
              </a:r>
              <a:r>
                <a:rPr lang="en-US" b="1" dirty="0" smtClean="0">
                  <a:solidFill>
                    <a:srgbClr val="FFC000"/>
                  </a:solidFill>
                </a:rPr>
                <a:t>d</a:t>
              </a:r>
              <a:r>
                <a:rPr lang="en-US" dirty="0" smtClean="0"/>
                <a:t>. Similarly, don’t merge </a:t>
              </a:r>
              <a:r>
                <a:rPr lang="en-US" b="1" dirty="0" smtClean="0">
                  <a:solidFill>
                    <a:srgbClr val="92D050"/>
                  </a:solidFill>
                </a:rPr>
                <a:t>d</a:t>
              </a:r>
              <a:r>
                <a:rPr lang="en-US" dirty="0" smtClean="0"/>
                <a:t> with </a:t>
              </a:r>
              <a:r>
                <a:rPr lang="en-US" b="1" dirty="0" smtClean="0">
                  <a:solidFill>
                    <a:srgbClr val="FFC000"/>
                  </a:solidFill>
                </a:rPr>
                <a:t>c</a:t>
              </a:r>
              <a:r>
                <a:rPr lang="en-US" dirty="0" smtClean="0"/>
                <a:t>, since . . .</a:t>
              </a:r>
              <a:endParaRPr lang="en-US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99462" y="5537997"/>
              <a:ext cx="12394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Example:</a:t>
              </a:r>
              <a:endParaRPr lang="en-US" dirty="0"/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1596386" y="5035389"/>
              <a:ext cx="1595374" cy="1595374"/>
              <a:chOff x="1700156" y="5034026"/>
              <a:chExt cx="1595374" cy="1595374"/>
            </a:xfrm>
          </p:grpSpPr>
          <p:sp>
            <p:nvSpPr>
              <p:cNvPr id="59" name="Oval 58"/>
              <p:cNvSpPr/>
              <p:nvPr/>
            </p:nvSpPr>
            <p:spPr bwMode="auto">
              <a:xfrm>
                <a:off x="1700156" y="6019800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b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60" name="Oval 59"/>
              <p:cNvSpPr/>
              <p:nvPr/>
            </p:nvSpPr>
            <p:spPr bwMode="auto">
              <a:xfrm>
                <a:off x="1700156" y="5034026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a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61" name="Straight Connector 60"/>
              <p:cNvCxnSpPr>
                <a:stCxn id="60" idx="4"/>
                <a:endCxn id="59" idx="0"/>
              </p:cNvCxnSpPr>
              <p:nvPr/>
            </p:nvCxnSpPr>
            <p:spPr bwMode="auto">
              <a:xfrm>
                <a:off x="2004956" y="5643626"/>
                <a:ext cx="0" cy="376174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62" name="Oval 61"/>
              <p:cNvSpPr/>
              <p:nvPr/>
            </p:nvSpPr>
            <p:spPr bwMode="auto">
              <a:xfrm>
                <a:off x="2685930" y="6019800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d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63" name="Oval 62"/>
              <p:cNvSpPr/>
              <p:nvPr/>
            </p:nvSpPr>
            <p:spPr bwMode="auto">
              <a:xfrm>
                <a:off x="2685930" y="5034026"/>
                <a:ext cx="609600" cy="609600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latin typeface="Arial Narrow" charset="0"/>
                    <a:ea typeface="ＭＳ Ｐゴシック" charset="0"/>
                  </a:rPr>
                  <a:t>c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64" name="Straight Connector 63"/>
              <p:cNvCxnSpPr>
                <a:stCxn id="63" idx="2"/>
              </p:cNvCxnSpPr>
              <p:nvPr/>
            </p:nvCxnSpPr>
            <p:spPr bwMode="auto">
              <a:xfrm flipH="1" flipV="1">
                <a:off x="2283545" y="5334000"/>
                <a:ext cx="402385" cy="4826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5" name="Straight Connector 64"/>
              <p:cNvCxnSpPr>
                <a:stCxn id="62" idx="2"/>
              </p:cNvCxnSpPr>
              <p:nvPr/>
            </p:nvCxnSpPr>
            <p:spPr bwMode="auto">
              <a:xfrm flipH="1">
                <a:off x="2309756" y="6324600"/>
                <a:ext cx="376174" cy="0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7" name="TextBox 6"/>
          <p:cNvSpPr txBox="1"/>
          <p:nvPr/>
        </p:nvSpPr>
        <p:spPr>
          <a:xfrm>
            <a:off x="3480" y="3376354"/>
            <a:ext cx="2124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Why is this safe?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77911" y="3376354"/>
            <a:ext cx="713841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</a:t>
            </a:r>
            <a:r>
              <a:rPr lang="en-US" dirty="0" smtClean="0"/>
              <a:t>et </a:t>
            </a:r>
            <a:r>
              <a:rPr lang="en-US" b="1" dirty="0" smtClean="0">
                <a:solidFill>
                  <a:srgbClr val="7030A0"/>
                </a:solidFill>
              </a:rPr>
              <a:t>S</a:t>
            </a:r>
            <a:r>
              <a:rPr lang="en-US" dirty="0" smtClean="0"/>
              <a:t> be the set of neighbors of </a:t>
            </a:r>
            <a:r>
              <a:rPr lang="en-US" b="1" dirty="0" smtClean="0">
                <a:solidFill>
                  <a:srgbClr val="92D050"/>
                </a:solidFill>
              </a:rPr>
              <a:t>x</a:t>
            </a:r>
            <a:r>
              <a:rPr lang="en-US" dirty="0" smtClean="0"/>
              <a:t> in G that have degree &lt; 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</a:t>
            </a:r>
            <a:r>
              <a:rPr lang="en-US" dirty="0" smtClean="0"/>
              <a:t>f coalescing is </a:t>
            </a:r>
            <a:r>
              <a:rPr lang="en-US" b="1" dirty="0" smtClean="0"/>
              <a:t>not</a:t>
            </a:r>
            <a:r>
              <a:rPr lang="en-US" dirty="0" smtClean="0"/>
              <a:t> performed, all nodes in </a:t>
            </a:r>
            <a:r>
              <a:rPr lang="en-US" b="1" dirty="0" smtClean="0">
                <a:solidFill>
                  <a:srgbClr val="7030A0"/>
                </a:solidFill>
              </a:rPr>
              <a:t>S</a:t>
            </a:r>
            <a:r>
              <a:rPr lang="en-US" dirty="0" smtClean="0"/>
              <a:t> simplify, leaving a reduced graph G</a:t>
            </a:r>
            <a:r>
              <a:rPr lang="en-US" baseline="-25000" dirty="0" smtClean="0"/>
              <a:t>1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</a:t>
            </a:r>
            <a:r>
              <a:rPr lang="en-US" dirty="0" smtClean="0"/>
              <a:t>f coalescing </a:t>
            </a:r>
            <a:r>
              <a:rPr lang="en-US" b="1" dirty="0" smtClean="0"/>
              <a:t>is</a:t>
            </a:r>
            <a:r>
              <a:rPr lang="en-US" dirty="0" smtClean="0"/>
              <a:t> performed, simplify also removes all nodes in </a:t>
            </a:r>
            <a:r>
              <a:rPr lang="en-US" b="1" dirty="0" smtClean="0">
                <a:solidFill>
                  <a:srgbClr val="7030A0"/>
                </a:solidFill>
              </a:rPr>
              <a:t>S</a:t>
            </a:r>
            <a:r>
              <a:rPr lang="en-US" dirty="0" smtClean="0"/>
              <a:t>: each </a:t>
            </a:r>
            <a:r>
              <a:rPr lang="en-US" b="1" dirty="0" smtClean="0">
                <a:solidFill>
                  <a:srgbClr val="7030A0"/>
                </a:solidFill>
              </a:rPr>
              <a:t>s</a:t>
            </a:r>
            <a:r>
              <a:rPr lang="en-US" dirty="0" smtClean="0"/>
              <a:t> </a:t>
            </a:r>
            <a:r>
              <a:rPr lang="az-Cyrl-AZ" dirty="0" smtClean="0"/>
              <a:t>є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7030A0"/>
                </a:solidFill>
              </a:rPr>
              <a:t>S</a:t>
            </a:r>
            <a:r>
              <a:rPr lang="en-US" dirty="0" smtClean="0"/>
              <a:t> is of degree &lt; K or is already adjacent to both </a:t>
            </a:r>
            <a:r>
              <a:rPr lang="en-US" b="1" dirty="0" smtClean="0">
                <a:solidFill>
                  <a:srgbClr val="92D050"/>
                </a:solidFill>
              </a:rPr>
              <a:t>x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FFC000"/>
                </a:solidFill>
              </a:rPr>
              <a:t>y</a:t>
            </a:r>
            <a:r>
              <a:rPr lang="en-US" dirty="0" smtClean="0"/>
              <a:t> in G, so still simplifies after merging of </a:t>
            </a:r>
            <a:r>
              <a:rPr lang="en-US" b="1" dirty="0" smtClean="0">
                <a:solidFill>
                  <a:srgbClr val="92D050"/>
                </a:solidFill>
              </a:rPr>
              <a:t>x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FFC000"/>
                </a:solidFill>
              </a:rPr>
              <a:t>y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the resulting G</a:t>
            </a:r>
            <a:r>
              <a:rPr lang="en-US" baseline="-25000" dirty="0" smtClean="0"/>
              <a:t>2</a:t>
            </a:r>
            <a:r>
              <a:rPr lang="en-US" dirty="0" smtClean="0"/>
              <a:t> is a subgraph of G</a:t>
            </a:r>
            <a:r>
              <a:rPr lang="en-US" baseline="-25000" dirty="0" smtClean="0"/>
              <a:t>1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00B0F0"/>
                </a:solidFill>
              </a:rPr>
              <a:t>“merge” </a:t>
            </a:r>
            <a:r>
              <a:rPr lang="en-US" dirty="0" smtClean="0"/>
              <a:t>in G</a:t>
            </a:r>
            <a:r>
              <a:rPr lang="en-US" baseline="-25000" dirty="0" smtClean="0"/>
              <a:t>2</a:t>
            </a:r>
            <a:r>
              <a:rPr lang="en-US" dirty="0" smtClean="0"/>
              <a:t> corresponds to </a:t>
            </a:r>
            <a:r>
              <a:rPr lang="en-US" b="1" dirty="0" smtClean="0">
                <a:solidFill>
                  <a:srgbClr val="FFC000"/>
                </a:solidFill>
              </a:rPr>
              <a:t>y</a:t>
            </a:r>
            <a:r>
              <a:rPr lang="en-US" dirty="0" smtClean="0"/>
              <a:t> in G</a:t>
            </a:r>
            <a:r>
              <a:rPr lang="en-US" baseline="-25000" dirty="0" smtClean="0"/>
              <a:t>1</a:t>
            </a:r>
            <a:r>
              <a:rPr lang="en-US" dirty="0" smtClean="0"/>
              <a:t>), so if G</a:t>
            </a:r>
            <a:r>
              <a:rPr lang="en-US" baseline="-25000" dirty="0" smtClean="0"/>
              <a:t>1</a:t>
            </a:r>
            <a:r>
              <a:rPr lang="en-US" dirty="0" smtClean="0"/>
              <a:t> can be colored, so can G</a:t>
            </a:r>
            <a:r>
              <a:rPr lang="en-US" baseline="-25000" dirty="0" smtClean="0"/>
              <a:t>2</a:t>
            </a:r>
            <a:endParaRPr 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1065754" y="6337675"/>
            <a:ext cx="7125669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Again, merging does not render a colorable graph </a:t>
            </a:r>
            <a:r>
              <a:rPr lang="en-US" dirty="0" err="1" smtClean="0"/>
              <a:t>incolorable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94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Safe coalescing heuristics: Briggs, George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5960" y="585195"/>
            <a:ext cx="89149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Both heuristics are conservative: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</a:t>
            </a:r>
            <a:r>
              <a:rPr lang="en-US" dirty="0" smtClean="0"/>
              <a:t>e may miss some opportunities to coalesce (HW: example?)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pecifically, we may fail to eliminate some move instructions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</a:t>
            </a:r>
            <a:r>
              <a:rPr lang="en-US" dirty="0" smtClean="0"/>
              <a:t>ut that’s preferable to not coalescing at all, which results in more spills; spills significantly more expensive (time: </a:t>
            </a:r>
            <a:r>
              <a:rPr lang="en-US" dirty="0" err="1" smtClean="0"/>
              <a:t>load+store</a:t>
            </a:r>
            <a:r>
              <a:rPr lang="en-US" dirty="0" smtClean="0"/>
              <a:t> versus move; space)</a:t>
            </a:r>
          </a:p>
        </p:txBody>
      </p:sp>
    </p:spTree>
    <p:extLst>
      <p:ext uri="{BB962C8B-B14F-4D97-AF65-F5344CB8AC3E}">
        <p14:creationId xmlns:p14="http://schemas.microsoft.com/office/powerpoint/2010/main" val="302798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Safe coalescing heuristics: Briggs, George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5960" y="585195"/>
            <a:ext cx="89149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Both heuristics are conservative: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</a:t>
            </a:r>
            <a:r>
              <a:rPr lang="en-US" dirty="0" smtClean="0"/>
              <a:t>e may miss some opportunities to coalesce (HW: example?)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pecifically, we may fail to eliminate some move instructions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</a:t>
            </a:r>
            <a:r>
              <a:rPr lang="en-US" dirty="0" smtClean="0"/>
              <a:t>ut that’s preferable to not coalescing at all, which results in more spills; spills significantly more expensive (time: </a:t>
            </a:r>
            <a:r>
              <a:rPr lang="en-US" dirty="0" err="1" smtClean="0"/>
              <a:t>load+store</a:t>
            </a:r>
            <a:r>
              <a:rPr lang="en-US" dirty="0" smtClean="0"/>
              <a:t> versus move; space)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4800" y="2819400"/>
            <a:ext cx="8348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 interleaving simplify with coalescing eliminates many moves, while still avoiding many spills. Thus, refine our allocation procedure: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52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Safe coalescing heuristics: Briggs, George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5960" y="585195"/>
            <a:ext cx="89149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Both heuristics are conservative: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</a:t>
            </a:r>
            <a:r>
              <a:rPr lang="en-US" dirty="0" smtClean="0"/>
              <a:t>e may miss some opportunities to coalesce (HW: example?)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pecifically, we may fail to eliminate some move instructions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</a:t>
            </a:r>
            <a:r>
              <a:rPr lang="en-US" dirty="0" smtClean="0"/>
              <a:t>ut that’s preferable to not coalescing at all, which results in more spills; spills significantly more expensive (time: </a:t>
            </a:r>
            <a:r>
              <a:rPr lang="en-US" dirty="0" err="1" smtClean="0"/>
              <a:t>load+store</a:t>
            </a:r>
            <a:r>
              <a:rPr lang="en-US" dirty="0" smtClean="0"/>
              <a:t> versus move; space)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4800" y="2819400"/>
            <a:ext cx="8348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 interleaving simplify with coalescing eliminates many moves, while still avoiding many spills. Thus, refine our allocation procedure: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18083" y="3993905"/>
            <a:ext cx="747320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Build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873954" y="3993905"/>
            <a:ext cx="1069524" cy="46166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Simplify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248400" y="4001679"/>
            <a:ext cx="1241045" cy="461665"/>
          </a:xfrm>
          <a:prstGeom prst="rect">
            <a:avLst/>
          </a:prstGeom>
          <a:solidFill>
            <a:srgbClr val="CE5902"/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Coalesce</a:t>
            </a:r>
            <a:endParaRPr lang="en-US" dirty="0"/>
          </a:p>
        </p:txBody>
      </p:sp>
      <p:cxnSp>
        <p:nvCxnSpPr>
          <p:cNvPr id="10" name="Straight Arrow Connector 9"/>
          <p:cNvCxnSpPr>
            <a:stCxn id="3" idx="3"/>
            <a:endCxn id="21" idx="1"/>
          </p:cNvCxnSpPr>
          <p:nvPr/>
        </p:nvCxnSpPr>
        <p:spPr bwMode="auto">
          <a:xfrm>
            <a:off x="2565403" y="4224738"/>
            <a:ext cx="1308551" cy="0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508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25"/>
          <p:cNvCxnSpPr>
            <a:stCxn id="21" idx="3"/>
            <a:endCxn id="22" idx="1"/>
          </p:cNvCxnSpPr>
          <p:nvPr/>
        </p:nvCxnSpPr>
        <p:spPr bwMode="auto">
          <a:xfrm>
            <a:off x="4943478" y="4224738"/>
            <a:ext cx="1304922" cy="7774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508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Arrow Connector 13"/>
          <p:cNvCxnSpPr>
            <a:endCxn id="3" idx="1"/>
          </p:cNvCxnSpPr>
          <p:nvPr/>
        </p:nvCxnSpPr>
        <p:spPr bwMode="auto">
          <a:xfrm flipV="1">
            <a:off x="1070429" y="4224738"/>
            <a:ext cx="747654" cy="7773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508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Freeform 14"/>
          <p:cNvSpPr/>
          <p:nvPr/>
        </p:nvSpPr>
        <p:spPr bwMode="auto">
          <a:xfrm>
            <a:off x="4147457" y="3698867"/>
            <a:ext cx="508000" cy="246743"/>
          </a:xfrm>
          <a:custGeom>
            <a:avLst/>
            <a:gdLst>
              <a:gd name="connsiteX0" fmla="*/ 508000 w 508000"/>
              <a:gd name="connsiteY0" fmla="*/ 246743 h 246743"/>
              <a:gd name="connsiteX1" fmla="*/ 232229 w 508000"/>
              <a:gd name="connsiteY1" fmla="*/ 0 h 246743"/>
              <a:gd name="connsiteX2" fmla="*/ 0 w 508000"/>
              <a:gd name="connsiteY2" fmla="*/ 246743 h 246743"/>
              <a:gd name="connsiteX3" fmla="*/ 0 w 508000"/>
              <a:gd name="connsiteY3" fmla="*/ 246743 h 246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8000" h="246743">
                <a:moveTo>
                  <a:pt x="508000" y="246743"/>
                </a:moveTo>
                <a:cubicBezTo>
                  <a:pt x="412448" y="123371"/>
                  <a:pt x="316896" y="0"/>
                  <a:pt x="232229" y="0"/>
                </a:cubicBezTo>
                <a:cubicBezTo>
                  <a:pt x="147562" y="0"/>
                  <a:pt x="0" y="246743"/>
                  <a:pt x="0" y="246743"/>
                </a:cubicBezTo>
                <a:lnTo>
                  <a:pt x="0" y="246743"/>
                </a:lnTo>
              </a:path>
            </a:pathLst>
          </a:custGeom>
          <a:noFill/>
          <a:ln w="508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4786087" y="3597034"/>
            <a:ext cx="1589314" cy="348576"/>
          </a:xfrm>
          <a:custGeom>
            <a:avLst/>
            <a:gdLst>
              <a:gd name="connsiteX0" fmla="*/ 1973943 w 1973943"/>
              <a:gd name="connsiteY0" fmla="*/ 319547 h 363090"/>
              <a:gd name="connsiteX1" fmla="*/ 783771 w 1973943"/>
              <a:gd name="connsiteY1" fmla="*/ 233 h 363090"/>
              <a:gd name="connsiteX2" fmla="*/ 0 w 1973943"/>
              <a:gd name="connsiteY2" fmla="*/ 363090 h 363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73943" h="363090">
                <a:moveTo>
                  <a:pt x="1973943" y="319547"/>
                </a:moveTo>
                <a:cubicBezTo>
                  <a:pt x="1543352" y="156261"/>
                  <a:pt x="1112761" y="-7024"/>
                  <a:pt x="783771" y="233"/>
                </a:cubicBezTo>
                <a:cubicBezTo>
                  <a:pt x="454781" y="7490"/>
                  <a:pt x="227390" y="185290"/>
                  <a:pt x="0" y="363090"/>
                </a:cubicBezTo>
              </a:path>
            </a:pathLst>
          </a:custGeom>
          <a:noFill/>
          <a:ln w="508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5960" y="4716336"/>
            <a:ext cx="3014440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c</a:t>
            </a:r>
            <a:r>
              <a:rPr lang="en-US" sz="1800" dirty="0" smtClean="0"/>
              <a:t>onstruct interference graph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1" dirty="0"/>
              <a:t>m</a:t>
            </a:r>
            <a:r>
              <a:rPr lang="en-US" sz="1800" b="1" dirty="0" smtClean="0"/>
              <a:t>ark nodes that are the </a:t>
            </a:r>
            <a:r>
              <a:rPr lang="en-US" sz="1800" b="1" dirty="0" err="1" smtClean="0"/>
              <a:t>src</a:t>
            </a:r>
            <a:r>
              <a:rPr lang="en-US" sz="1800" b="1" dirty="0" smtClean="0"/>
              <a:t> or </a:t>
            </a:r>
            <a:r>
              <a:rPr lang="en-US" sz="1800" b="1" dirty="0" err="1" smtClean="0"/>
              <a:t>dest</a:t>
            </a:r>
            <a:r>
              <a:rPr lang="en-US" sz="1800" b="1" dirty="0" smtClean="0"/>
              <a:t> or a move</a:t>
            </a:r>
            <a:endParaRPr lang="en-US" sz="1800" b="1" dirty="0"/>
          </a:p>
        </p:txBody>
      </p:sp>
      <p:cxnSp>
        <p:nvCxnSpPr>
          <p:cNvPr id="34" name="Straight Arrow Connector 33"/>
          <p:cNvCxnSpPr/>
          <p:nvPr/>
        </p:nvCxnSpPr>
        <p:spPr bwMode="auto">
          <a:xfrm flipV="1">
            <a:off x="7553322" y="4232511"/>
            <a:ext cx="747654" cy="7773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50800" cap="flat" cmpd="sng" algn="ctr">
            <a:solidFill>
              <a:schemeClr val="tx1"/>
            </a:solidFill>
            <a:prstDash val="sysDot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" name="TextBox 34"/>
          <p:cNvSpPr txBox="1"/>
          <p:nvPr/>
        </p:nvSpPr>
        <p:spPr>
          <a:xfrm>
            <a:off x="1620273" y="5809965"/>
            <a:ext cx="2884147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successively remove nodes that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are of degree &lt; K, and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a</a:t>
            </a:r>
            <a:r>
              <a:rPr lang="en-US" sz="1800" dirty="0" smtClean="0"/>
              <a:t>re </a:t>
            </a:r>
            <a:r>
              <a:rPr lang="en-US" sz="1800" b="1" dirty="0" smtClean="0"/>
              <a:t>not move-related</a:t>
            </a:r>
            <a:endParaRPr lang="en-US" sz="18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4625301" y="4716336"/>
            <a:ext cx="4416443" cy="2031325"/>
          </a:xfrm>
          <a:prstGeom prst="rect">
            <a:avLst/>
          </a:prstGeom>
          <a:solidFill>
            <a:srgbClr val="CE5902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conservative: use Briggs or George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s</a:t>
            </a:r>
            <a:r>
              <a:rPr lang="en-US" sz="1800" dirty="0" smtClean="0"/>
              <a:t>implify reduced many degrees, so many opportunities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delete move instructions involved in coalescing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correct “</a:t>
            </a:r>
            <a:r>
              <a:rPr lang="en-US" sz="1800" b="1" dirty="0" smtClean="0"/>
              <a:t>move-related</a:t>
            </a:r>
            <a:r>
              <a:rPr lang="en-US" sz="1800" dirty="0" smtClean="0"/>
              <a:t>” classification of merged node if necessary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back to simplification!</a:t>
            </a:r>
          </a:p>
        </p:txBody>
      </p:sp>
      <p:cxnSp>
        <p:nvCxnSpPr>
          <p:cNvPr id="19" name="Straight Connector 18"/>
          <p:cNvCxnSpPr>
            <a:stCxn id="3" idx="2"/>
          </p:cNvCxnSpPr>
          <p:nvPr/>
        </p:nvCxnSpPr>
        <p:spPr bwMode="auto">
          <a:xfrm>
            <a:off x="2191743" y="4455570"/>
            <a:ext cx="0" cy="260766"/>
          </a:xfrm>
          <a:prstGeom prst="line">
            <a:avLst/>
          </a:prstGeom>
          <a:solidFill>
            <a:schemeClr val="accent1">
              <a:alpha val="50000"/>
            </a:schemeClr>
          </a:solidFill>
          <a:ln w="76200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Straight Connector 39"/>
          <p:cNvCxnSpPr/>
          <p:nvPr/>
        </p:nvCxnSpPr>
        <p:spPr bwMode="auto">
          <a:xfrm>
            <a:off x="6868922" y="4469277"/>
            <a:ext cx="0" cy="260766"/>
          </a:xfrm>
          <a:prstGeom prst="line">
            <a:avLst/>
          </a:prstGeom>
          <a:solidFill>
            <a:schemeClr val="accent1">
              <a:alpha val="50000"/>
            </a:schemeClr>
          </a:solidFill>
          <a:ln w="76200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" name="Straight Connector 40"/>
          <p:cNvCxnSpPr/>
          <p:nvPr/>
        </p:nvCxnSpPr>
        <p:spPr bwMode="auto">
          <a:xfrm>
            <a:off x="4165600" y="4455570"/>
            <a:ext cx="10886" cy="1346621"/>
          </a:xfrm>
          <a:prstGeom prst="line">
            <a:avLst/>
          </a:prstGeom>
          <a:solidFill>
            <a:schemeClr val="accent1">
              <a:alpha val="50000"/>
            </a:schemeClr>
          </a:solidFill>
          <a:ln w="76200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11368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Allocation with coalescing: freezing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03761" y="1147478"/>
            <a:ext cx="747320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Build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559632" y="1147478"/>
            <a:ext cx="1069524" cy="46166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Simplify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934078" y="1155252"/>
            <a:ext cx="1241045" cy="461665"/>
          </a:xfrm>
          <a:prstGeom prst="rect">
            <a:avLst/>
          </a:prstGeom>
          <a:solidFill>
            <a:srgbClr val="CE5902"/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Coalesce</a:t>
            </a:r>
            <a:endParaRPr lang="en-US" dirty="0"/>
          </a:p>
        </p:txBody>
      </p:sp>
      <p:cxnSp>
        <p:nvCxnSpPr>
          <p:cNvPr id="10" name="Straight Arrow Connector 9"/>
          <p:cNvCxnSpPr>
            <a:stCxn id="3" idx="3"/>
            <a:endCxn id="21" idx="1"/>
          </p:cNvCxnSpPr>
          <p:nvPr/>
        </p:nvCxnSpPr>
        <p:spPr bwMode="auto">
          <a:xfrm>
            <a:off x="2251081" y="1378311"/>
            <a:ext cx="1308551" cy="0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508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25"/>
          <p:cNvCxnSpPr>
            <a:stCxn id="21" idx="3"/>
            <a:endCxn id="22" idx="1"/>
          </p:cNvCxnSpPr>
          <p:nvPr/>
        </p:nvCxnSpPr>
        <p:spPr bwMode="auto">
          <a:xfrm>
            <a:off x="4629156" y="1378311"/>
            <a:ext cx="1304922" cy="7774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508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Arrow Connector 13"/>
          <p:cNvCxnSpPr>
            <a:endCxn id="3" idx="1"/>
          </p:cNvCxnSpPr>
          <p:nvPr/>
        </p:nvCxnSpPr>
        <p:spPr bwMode="auto">
          <a:xfrm flipV="1">
            <a:off x="756107" y="1378311"/>
            <a:ext cx="747654" cy="7773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508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Freeform 14"/>
          <p:cNvSpPr/>
          <p:nvPr/>
        </p:nvSpPr>
        <p:spPr bwMode="auto">
          <a:xfrm>
            <a:off x="3857170" y="838579"/>
            <a:ext cx="508000" cy="246743"/>
          </a:xfrm>
          <a:custGeom>
            <a:avLst/>
            <a:gdLst>
              <a:gd name="connsiteX0" fmla="*/ 508000 w 508000"/>
              <a:gd name="connsiteY0" fmla="*/ 246743 h 246743"/>
              <a:gd name="connsiteX1" fmla="*/ 232229 w 508000"/>
              <a:gd name="connsiteY1" fmla="*/ 0 h 246743"/>
              <a:gd name="connsiteX2" fmla="*/ 0 w 508000"/>
              <a:gd name="connsiteY2" fmla="*/ 246743 h 246743"/>
              <a:gd name="connsiteX3" fmla="*/ 0 w 508000"/>
              <a:gd name="connsiteY3" fmla="*/ 246743 h 246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8000" h="246743">
                <a:moveTo>
                  <a:pt x="508000" y="246743"/>
                </a:moveTo>
                <a:cubicBezTo>
                  <a:pt x="412448" y="123371"/>
                  <a:pt x="316896" y="0"/>
                  <a:pt x="232229" y="0"/>
                </a:cubicBezTo>
                <a:cubicBezTo>
                  <a:pt x="147562" y="0"/>
                  <a:pt x="0" y="246743"/>
                  <a:pt x="0" y="246743"/>
                </a:cubicBezTo>
                <a:lnTo>
                  <a:pt x="0" y="246743"/>
                </a:lnTo>
              </a:path>
            </a:pathLst>
          </a:custGeom>
          <a:noFill/>
          <a:ln w="508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4495800" y="736746"/>
            <a:ext cx="1589314" cy="348576"/>
          </a:xfrm>
          <a:custGeom>
            <a:avLst/>
            <a:gdLst>
              <a:gd name="connsiteX0" fmla="*/ 1973943 w 1973943"/>
              <a:gd name="connsiteY0" fmla="*/ 319547 h 363090"/>
              <a:gd name="connsiteX1" fmla="*/ 783771 w 1973943"/>
              <a:gd name="connsiteY1" fmla="*/ 233 h 363090"/>
              <a:gd name="connsiteX2" fmla="*/ 0 w 1973943"/>
              <a:gd name="connsiteY2" fmla="*/ 363090 h 363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73943" h="363090">
                <a:moveTo>
                  <a:pt x="1973943" y="319547"/>
                </a:moveTo>
                <a:cubicBezTo>
                  <a:pt x="1543352" y="156261"/>
                  <a:pt x="1112761" y="-7024"/>
                  <a:pt x="783771" y="233"/>
                </a:cubicBezTo>
                <a:cubicBezTo>
                  <a:pt x="454781" y="7490"/>
                  <a:pt x="227390" y="185290"/>
                  <a:pt x="0" y="363090"/>
                </a:cubicBezTo>
              </a:path>
            </a:pathLst>
          </a:custGeom>
          <a:noFill/>
          <a:ln w="508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 bwMode="auto">
          <a:xfrm flipV="1">
            <a:off x="7182333" y="1378310"/>
            <a:ext cx="747654" cy="7773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508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TextBox 35"/>
          <p:cNvSpPr txBox="1"/>
          <p:nvPr/>
        </p:nvSpPr>
        <p:spPr>
          <a:xfrm>
            <a:off x="756107" y="3425852"/>
            <a:ext cx="7974944" cy="267765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NEW PHASE: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elect a low-degree node </a:t>
            </a:r>
            <a:r>
              <a:rPr lang="en-US" b="1" dirty="0" smtClean="0"/>
              <a:t>n</a:t>
            </a:r>
            <a:r>
              <a:rPr lang="en-US" dirty="0" smtClean="0"/>
              <a:t> that is marked </a:t>
            </a:r>
            <a:r>
              <a:rPr lang="en-US" b="1" dirty="0" smtClean="0"/>
              <a:t>move-related</a:t>
            </a:r>
            <a:r>
              <a:rPr lang="en-US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</a:t>
            </a:r>
            <a:r>
              <a:rPr lang="en-US" dirty="0" smtClean="0"/>
              <a:t>ark it </a:t>
            </a:r>
            <a:r>
              <a:rPr lang="en-US" b="1" dirty="0" smtClean="0"/>
              <a:t>non-move-related</a:t>
            </a:r>
            <a:r>
              <a:rPr lang="en-US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“give up hope to ever coalesce it”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also mark </a:t>
            </a:r>
            <a:r>
              <a:rPr lang="en-US" b="1" dirty="0" smtClean="0"/>
              <a:t>n</a:t>
            </a:r>
            <a:r>
              <a:rPr lang="en-US" dirty="0" smtClean="0"/>
              <a:t>’s move-partner </a:t>
            </a:r>
            <a:r>
              <a:rPr lang="en-US" b="1" dirty="0" smtClean="0"/>
              <a:t>non-move-related</a:t>
            </a:r>
            <a:r>
              <a:rPr lang="en-US" dirty="0" smtClean="0"/>
              <a:t>, unless it participates in some other move(s)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</a:t>
            </a:r>
            <a:r>
              <a:rPr lang="en-US" dirty="0" smtClean="0"/>
              <a:t>ack to simplify: at least the now unmarked nodes can be simplified</a:t>
            </a:r>
          </a:p>
        </p:txBody>
      </p:sp>
      <p:cxnSp>
        <p:nvCxnSpPr>
          <p:cNvPr id="40" name="Straight Connector 39"/>
          <p:cNvCxnSpPr/>
          <p:nvPr/>
        </p:nvCxnSpPr>
        <p:spPr bwMode="auto">
          <a:xfrm>
            <a:off x="6553200" y="2878827"/>
            <a:ext cx="5028" cy="547025"/>
          </a:xfrm>
          <a:prstGeom prst="line">
            <a:avLst/>
          </a:prstGeom>
          <a:solidFill>
            <a:schemeClr val="accent1">
              <a:alpha val="50000"/>
            </a:schemeClr>
          </a:solidFill>
          <a:ln w="76200" cap="flat" cmpd="sng" algn="ctr">
            <a:solidFill>
              <a:srgbClr val="00B0F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Box 19"/>
          <p:cNvSpPr txBox="1"/>
          <p:nvPr/>
        </p:nvSpPr>
        <p:spPr>
          <a:xfrm>
            <a:off x="5934078" y="2417162"/>
            <a:ext cx="971741" cy="461665"/>
          </a:xfrm>
          <a:prstGeom prst="rect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Freeze</a:t>
            </a:r>
            <a:endParaRPr lang="en-US" dirty="0"/>
          </a:p>
        </p:txBody>
      </p:sp>
      <p:cxnSp>
        <p:nvCxnSpPr>
          <p:cNvPr id="5" name="Elbow Connector 4"/>
          <p:cNvCxnSpPr/>
          <p:nvPr/>
        </p:nvCxnSpPr>
        <p:spPr bwMode="auto">
          <a:xfrm rot="5400000">
            <a:off x="6779455" y="1504674"/>
            <a:ext cx="1269685" cy="1016958"/>
          </a:xfrm>
          <a:prstGeom prst="bentConnector2">
            <a:avLst/>
          </a:prstGeom>
          <a:solidFill>
            <a:schemeClr val="accent1">
              <a:alpha val="50000"/>
            </a:schemeClr>
          </a:solidFill>
          <a:ln w="508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Elbow Connector 10"/>
          <p:cNvCxnSpPr>
            <a:stCxn id="20" idx="1"/>
            <a:endCxn id="21" idx="2"/>
          </p:cNvCxnSpPr>
          <p:nvPr/>
        </p:nvCxnSpPr>
        <p:spPr bwMode="auto">
          <a:xfrm rot="10800000">
            <a:off x="4094394" y="1609143"/>
            <a:ext cx="1839684" cy="1038852"/>
          </a:xfrm>
          <a:prstGeom prst="bentConnector2">
            <a:avLst/>
          </a:prstGeom>
          <a:solidFill>
            <a:schemeClr val="accent1">
              <a:alpha val="50000"/>
            </a:schemeClr>
          </a:solidFill>
          <a:ln w="508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24172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Allocation with coalescing: completing the algorithm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90051" y="965557"/>
            <a:ext cx="36968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Remaining phases as before:</a:t>
            </a:r>
            <a:endParaRPr lang="en-US" b="1" u="sng" dirty="0"/>
          </a:p>
        </p:txBody>
      </p:sp>
      <p:grpSp>
        <p:nvGrpSpPr>
          <p:cNvPr id="66" name="Group 65"/>
          <p:cNvGrpSpPr/>
          <p:nvPr/>
        </p:nvGrpSpPr>
        <p:grpSpPr>
          <a:xfrm>
            <a:off x="152400" y="1905000"/>
            <a:ext cx="8686800" cy="3734714"/>
            <a:chOff x="457200" y="736746"/>
            <a:chExt cx="8686800" cy="3734714"/>
          </a:xfrm>
        </p:grpSpPr>
        <p:sp>
          <p:nvSpPr>
            <p:cNvPr id="3" name="TextBox 2"/>
            <p:cNvSpPr txBox="1"/>
            <p:nvPr/>
          </p:nvSpPr>
          <p:spPr>
            <a:xfrm>
              <a:off x="1503761" y="1147478"/>
              <a:ext cx="747320" cy="46166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Build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559632" y="1147478"/>
              <a:ext cx="1069524" cy="461665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Simplify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934078" y="1155252"/>
              <a:ext cx="1241045" cy="461665"/>
            </a:xfrm>
            <a:prstGeom prst="rect">
              <a:avLst/>
            </a:prstGeom>
            <a:solidFill>
              <a:srgbClr val="CE5902"/>
            </a:solidFill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Coalesce</a:t>
              </a:r>
              <a:endParaRPr lang="en-US" dirty="0"/>
            </a:p>
          </p:txBody>
        </p:sp>
        <p:cxnSp>
          <p:nvCxnSpPr>
            <p:cNvPr id="10" name="Straight Arrow Connector 9"/>
            <p:cNvCxnSpPr>
              <a:stCxn id="3" idx="3"/>
              <a:endCxn id="21" idx="1"/>
            </p:cNvCxnSpPr>
            <p:nvPr/>
          </p:nvCxnSpPr>
          <p:spPr bwMode="auto">
            <a:xfrm>
              <a:off x="2251081" y="1378311"/>
              <a:ext cx="1308551" cy="0"/>
            </a:xfrm>
            <a:prstGeom prst="straightConnector1">
              <a:avLst/>
            </a:prstGeom>
            <a:solidFill>
              <a:schemeClr val="accent1">
                <a:alpha val="50000"/>
              </a:schemeClr>
            </a:solidFill>
            <a:ln w="508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Arrow Connector 25"/>
            <p:cNvCxnSpPr>
              <a:stCxn id="21" idx="3"/>
              <a:endCxn id="22" idx="1"/>
            </p:cNvCxnSpPr>
            <p:nvPr/>
          </p:nvCxnSpPr>
          <p:spPr bwMode="auto">
            <a:xfrm>
              <a:off x="4629156" y="1378311"/>
              <a:ext cx="1304922" cy="7774"/>
            </a:xfrm>
            <a:prstGeom prst="straightConnector1">
              <a:avLst/>
            </a:prstGeom>
            <a:solidFill>
              <a:schemeClr val="accent1">
                <a:alpha val="50000"/>
              </a:schemeClr>
            </a:solidFill>
            <a:ln w="508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Arrow Connector 13"/>
            <p:cNvCxnSpPr>
              <a:endCxn id="3" idx="1"/>
            </p:cNvCxnSpPr>
            <p:nvPr/>
          </p:nvCxnSpPr>
          <p:spPr bwMode="auto">
            <a:xfrm flipV="1">
              <a:off x="756107" y="1378311"/>
              <a:ext cx="747654" cy="7773"/>
            </a:xfrm>
            <a:prstGeom prst="straightConnector1">
              <a:avLst/>
            </a:prstGeom>
            <a:solidFill>
              <a:schemeClr val="accent1">
                <a:alpha val="50000"/>
              </a:schemeClr>
            </a:solidFill>
            <a:ln w="508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5" name="Freeform 14"/>
            <p:cNvSpPr/>
            <p:nvPr/>
          </p:nvSpPr>
          <p:spPr bwMode="auto">
            <a:xfrm>
              <a:off x="3857170" y="838579"/>
              <a:ext cx="508000" cy="246743"/>
            </a:xfrm>
            <a:custGeom>
              <a:avLst/>
              <a:gdLst>
                <a:gd name="connsiteX0" fmla="*/ 508000 w 508000"/>
                <a:gd name="connsiteY0" fmla="*/ 246743 h 246743"/>
                <a:gd name="connsiteX1" fmla="*/ 232229 w 508000"/>
                <a:gd name="connsiteY1" fmla="*/ 0 h 246743"/>
                <a:gd name="connsiteX2" fmla="*/ 0 w 508000"/>
                <a:gd name="connsiteY2" fmla="*/ 246743 h 246743"/>
                <a:gd name="connsiteX3" fmla="*/ 0 w 508000"/>
                <a:gd name="connsiteY3" fmla="*/ 246743 h 246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8000" h="246743">
                  <a:moveTo>
                    <a:pt x="508000" y="246743"/>
                  </a:moveTo>
                  <a:cubicBezTo>
                    <a:pt x="412448" y="123371"/>
                    <a:pt x="316896" y="0"/>
                    <a:pt x="232229" y="0"/>
                  </a:cubicBezTo>
                  <a:cubicBezTo>
                    <a:pt x="147562" y="0"/>
                    <a:pt x="0" y="246743"/>
                    <a:pt x="0" y="246743"/>
                  </a:cubicBezTo>
                  <a:lnTo>
                    <a:pt x="0" y="246743"/>
                  </a:lnTo>
                </a:path>
              </a:pathLst>
            </a:custGeom>
            <a:noFill/>
            <a:ln w="508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6" name="Freeform 15"/>
            <p:cNvSpPr/>
            <p:nvPr/>
          </p:nvSpPr>
          <p:spPr bwMode="auto">
            <a:xfrm>
              <a:off x="4495800" y="736746"/>
              <a:ext cx="1589314" cy="348576"/>
            </a:xfrm>
            <a:custGeom>
              <a:avLst/>
              <a:gdLst>
                <a:gd name="connsiteX0" fmla="*/ 1973943 w 1973943"/>
                <a:gd name="connsiteY0" fmla="*/ 319547 h 363090"/>
                <a:gd name="connsiteX1" fmla="*/ 783771 w 1973943"/>
                <a:gd name="connsiteY1" fmla="*/ 233 h 363090"/>
                <a:gd name="connsiteX2" fmla="*/ 0 w 1973943"/>
                <a:gd name="connsiteY2" fmla="*/ 363090 h 363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73943" h="363090">
                  <a:moveTo>
                    <a:pt x="1973943" y="319547"/>
                  </a:moveTo>
                  <a:cubicBezTo>
                    <a:pt x="1543352" y="156261"/>
                    <a:pt x="1112761" y="-7024"/>
                    <a:pt x="783771" y="233"/>
                  </a:cubicBezTo>
                  <a:cubicBezTo>
                    <a:pt x="454781" y="7490"/>
                    <a:pt x="227390" y="185290"/>
                    <a:pt x="0" y="363090"/>
                  </a:cubicBezTo>
                </a:path>
              </a:pathLst>
            </a:custGeom>
            <a:noFill/>
            <a:ln w="508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34" name="Straight Arrow Connector 33"/>
            <p:cNvCxnSpPr/>
            <p:nvPr/>
          </p:nvCxnSpPr>
          <p:spPr bwMode="auto">
            <a:xfrm flipV="1">
              <a:off x="7182333" y="1378310"/>
              <a:ext cx="747654" cy="7773"/>
            </a:xfrm>
            <a:prstGeom prst="straightConnector1">
              <a:avLst/>
            </a:prstGeom>
            <a:solidFill>
              <a:schemeClr val="accent1">
                <a:alpha val="50000"/>
              </a:schemeClr>
            </a:solidFill>
            <a:ln w="508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0" name="TextBox 19"/>
            <p:cNvSpPr txBox="1"/>
            <p:nvPr/>
          </p:nvSpPr>
          <p:spPr>
            <a:xfrm>
              <a:off x="6210592" y="2396752"/>
              <a:ext cx="971741" cy="461665"/>
            </a:xfrm>
            <a:prstGeom prst="rect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Freeze</a:t>
              </a:r>
              <a:endParaRPr lang="en-US" dirty="0"/>
            </a:p>
          </p:txBody>
        </p:sp>
        <p:cxnSp>
          <p:nvCxnSpPr>
            <p:cNvPr id="5" name="Elbow Connector 4"/>
            <p:cNvCxnSpPr>
              <a:endCxn id="20" idx="3"/>
            </p:cNvCxnSpPr>
            <p:nvPr/>
          </p:nvCxnSpPr>
          <p:spPr bwMode="auto">
            <a:xfrm rot="5400000">
              <a:off x="6927918" y="1632725"/>
              <a:ext cx="1249275" cy="740444"/>
            </a:xfrm>
            <a:prstGeom prst="bentConnector2">
              <a:avLst/>
            </a:prstGeom>
            <a:solidFill>
              <a:schemeClr val="accent1">
                <a:alpha val="50000"/>
              </a:schemeClr>
            </a:solidFill>
            <a:ln w="508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Elbow Connector 10"/>
            <p:cNvCxnSpPr>
              <a:stCxn id="20" idx="1"/>
            </p:cNvCxnSpPr>
            <p:nvPr/>
          </p:nvCxnSpPr>
          <p:spPr bwMode="auto">
            <a:xfrm rot="10800000">
              <a:off x="4495800" y="1626155"/>
              <a:ext cx="1714792" cy="1001431"/>
            </a:xfrm>
            <a:prstGeom prst="bentConnector3">
              <a:avLst>
                <a:gd name="adj1" fmla="val 99939"/>
              </a:avLst>
            </a:prstGeom>
            <a:solidFill>
              <a:schemeClr val="accent1">
                <a:alpha val="50000"/>
              </a:schemeClr>
            </a:solidFill>
            <a:ln w="508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TextBox 16"/>
            <p:cNvSpPr txBox="1"/>
            <p:nvPr/>
          </p:nvSpPr>
          <p:spPr>
            <a:xfrm>
              <a:off x="5934078" y="3679072"/>
              <a:ext cx="1843774" cy="461665"/>
            </a:xfrm>
            <a:prstGeom prst="rect">
              <a:avLst/>
            </a:prstGeom>
            <a:solidFill>
              <a:srgbClr val="FFC000"/>
            </a:solidFill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(Potential) spill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141419" y="2416922"/>
              <a:ext cx="2737663" cy="46166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Actual spill / start over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961958" y="3678594"/>
              <a:ext cx="917124" cy="461665"/>
            </a:xfrm>
            <a:prstGeom prst="rect">
              <a:avLst/>
            </a:prstGeom>
            <a:solidFill>
              <a:srgbClr val="FF3399"/>
            </a:solidFill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Select</a:t>
              </a:r>
              <a:endParaRPr lang="en-US" dirty="0"/>
            </a:p>
          </p:txBody>
        </p:sp>
        <p:cxnSp>
          <p:nvCxnSpPr>
            <p:cNvPr id="7" name="Straight Arrow Connector 6"/>
            <p:cNvCxnSpPr>
              <a:stCxn id="20" idx="2"/>
            </p:cNvCxnSpPr>
            <p:nvPr/>
          </p:nvCxnSpPr>
          <p:spPr bwMode="auto">
            <a:xfrm flipH="1">
              <a:off x="6696462" y="2858417"/>
              <a:ext cx="1" cy="800245"/>
            </a:xfrm>
            <a:prstGeom prst="straightConnector1">
              <a:avLst/>
            </a:prstGeom>
            <a:solidFill>
              <a:schemeClr val="accent1">
                <a:alpha val="50000"/>
              </a:schemeClr>
            </a:solidFill>
            <a:ln w="508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Straight Arrow Connector 23"/>
            <p:cNvCxnSpPr/>
            <p:nvPr/>
          </p:nvCxnSpPr>
          <p:spPr bwMode="auto">
            <a:xfrm>
              <a:off x="3701137" y="2888635"/>
              <a:ext cx="2" cy="796760"/>
            </a:xfrm>
            <a:prstGeom prst="straightConnector1">
              <a:avLst/>
            </a:prstGeom>
            <a:solidFill>
              <a:schemeClr val="accent1">
                <a:alpha val="50000"/>
              </a:schemeClr>
            </a:solidFill>
            <a:ln w="508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Straight Arrow Connector 24"/>
            <p:cNvCxnSpPr/>
            <p:nvPr/>
          </p:nvCxnSpPr>
          <p:spPr bwMode="auto">
            <a:xfrm flipH="1" flipV="1">
              <a:off x="3136232" y="2878587"/>
              <a:ext cx="730" cy="789959"/>
            </a:xfrm>
            <a:prstGeom prst="straightConnector1">
              <a:avLst/>
            </a:prstGeom>
            <a:solidFill>
              <a:schemeClr val="accent1">
                <a:alpha val="50000"/>
              </a:schemeClr>
            </a:solidFill>
            <a:ln w="508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Straight Arrow Connector 26"/>
            <p:cNvCxnSpPr/>
            <p:nvPr/>
          </p:nvCxnSpPr>
          <p:spPr bwMode="auto">
            <a:xfrm flipV="1">
              <a:off x="1676400" y="1616917"/>
              <a:ext cx="0" cy="815649"/>
            </a:xfrm>
            <a:prstGeom prst="straightConnector1">
              <a:avLst/>
            </a:prstGeom>
            <a:solidFill>
              <a:schemeClr val="accent1">
                <a:alpha val="50000"/>
              </a:schemeClr>
            </a:solidFill>
            <a:ln w="508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Straight Arrow Connector 27"/>
            <p:cNvCxnSpPr>
              <a:stCxn id="17" idx="1"/>
              <a:endCxn id="19" idx="3"/>
            </p:cNvCxnSpPr>
            <p:nvPr/>
          </p:nvCxnSpPr>
          <p:spPr bwMode="auto">
            <a:xfrm flipH="1" flipV="1">
              <a:off x="3879082" y="3909427"/>
              <a:ext cx="2054996" cy="478"/>
            </a:xfrm>
            <a:prstGeom prst="straightConnector1">
              <a:avLst/>
            </a:prstGeom>
            <a:solidFill>
              <a:schemeClr val="accent1">
                <a:alpha val="50000"/>
              </a:schemeClr>
            </a:solidFill>
            <a:ln w="508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1" name="Straight Arrow Connector 30"/>
            <p:cNvCxnSpPr>
              <a:stCxn id="19" idx="1"/>
            </p:cNvCxnSpPr>
            <p:nvPr/>
          </p:nvCxnSpPr>
          <p:spPr bwMode="auto">
            <a:xfrm flipH="1" flipV="1">
              <a:off x="756107" y="3909426"/>
              <a:ext cx="2205851" cy="1"/>
            </a:xfrm>
            <a:prstGeom prst="straightConnector1">
              <a:avLst/>
            </a:prstGeom>
            <a:solidFill>
              <a:schemeClr val="accent1">
                <a:alpha val="50000"/>
              </a:schemeClr>
            </a:solidFill>
            <a:ln w="508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2" name="TextBox 31"/>
            <p:cNvSpPr txBox="1"/>
            <p:nvPr/>
          </p:nvSpPr>
          <p:spPr>
            <a:xfrm>
              <a:off x="1267450" y="3876855"/>
              <a:ext cx="13340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/>
                <a:t>n</a:t>
              </a:r>
              <a:r>
                <a:rPr lang="en-US" sz="1800" dirty="0" smtClean="0"/>
                <a:t>o actual spill</a:t>
              </a:r>
              <a:endParaRPr lang="en-US" sz="1800" dirty="0"/>
            </a:p>
          </p:txBody>
        </p:sp>
        <p:cxnSp>
          <p:nvCxnSpPr>
            <p:cNvPr id="46" name="Straight Connector 45"/>
            <p:cNvCxnSpPr/>
            <p:nvPr/>
          </p:nvCxnSpPr>
          <p:spPr bwMode="auto">
            <a:xfrm flipV="1">
              <a:off x="6210592" y="3099161"/>
              <a:ext cx="0" cy="58623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508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8" name="Elbow Connector 47"/>
            <p:cNvCxnSpPr>
              <a:endCxn id="21" idx="2"/>
            </p:cNvCxnSpPr>
            <p:nvPr/>
          </p:nvCxnSpPr>
          <p:spPr bwMode="auto">
            <a:xfrm rot="10800000">
              <a:off x="4094394" y="1609144"/>
              <a:ext cx="2116198" cy="1528553"/>
            </a:xfrm>
            <a:prstGeom prst="bentConnector2">
              <a:avLst/>
            </a:prstGeom>
            <a:solidFill>
              <a:schemeClr val="accent1">
                <a:alpha val="50000"/>
              </a:schemeClr>
            </a:solidFill>
            <a:ln w="508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0" name="TextBox 49"/>
            <p:cNvSpPr txBox="1"/>
            <p:nvPr/>
          </p:nvSpPr>
          <p:spPr>
            <a:xfrm>
              <a:off x="4079109" y="2768364"/>
              <a:ext cx="22757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/>
                <a:t>push potential spill node</a:t>
              </a:r>
              <a:endParaRPr lang="en-US" sz="1800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365170" y="3866028"/>
              <a:ext cx="12394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/>
                <a:t>g</a:t>
              </a:r>
              <a:r>
                <a:rPr lang="en-US" sz="1800" dirty="0" smtClean="0"/>
                <a:t>raph empty</a:t>
              </a:r>
              <a:endParaRPr lang="en-US" sz="1800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57200" y="3155940"/>
              <a:ext cx="2679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/>
                <a:t>r</a:t>
              </a:r>
              <a:r>
                <a:rPr lang="en-US" sz="1800" dirty="0" smtClean="0"/>
                <a:t>emember realization of spill</a:t>
              </a:r>
              <a:endParaRPr lang="en-US" sz="1800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668423" y="3328777"/>
              <a:ext cx="17980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/>
                <a:t>b</a:t>
              </a:r>
              <a:r>
                <a:rPr lang="en-US" sz="1800" dirty="0" smtClean="0"/>
                <a:t>ut keep selecting</a:t>
              </a:r>
              <a:endParaRPr lang="en-US" sz="1800" dirty="0"/>
            </a:p>
          </p:txBody>
        </p:sp>
        <p:sp>
          <p:nvSpPr>
            <p:cNvPr id="63" name="Freeform 62"/>
            <p:cNvSpPr/>
            <p:nvPr/>
          </p:nvSpPr>
          <p:spPr bwMode="auto">
            <a:xfrm rot="10800000">
              <a:off x="3145895" y="4224717"/>
              <a:ext cx="508000" cy="246743"/>
            </a:xfrm>
            <a:custGeom>
              <a:avLst/>
              <a:gdLst>
                <a:gd name="connsiteX0" fmla="*/ 508000 w 508000"/>
                <a:gd name="connsiteY0" fmla="*/ 246743 h 246743"/>
                <a:gd name="connsiteX1" fmla="*/ 232229 w 508000"/>
                <a:gd name="connsiteY1" fmla="*/ 0 h 246743"/>
                <a:gd name="connsiteX2" fmla="*/ 0 w 508000"/>
                <a:gd name="connsiteY2" fmla="*/ 246743 h 246743"/>
                <a:gd name="connsiteX3" fmla="*/ 0 w 508000"/>
                <a:gd name="connsiteY3" fmla="*/ 246743 h 246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8000" h="246743">
                  <a:moveTo>
                    <a:pt x="508000" y="246743"/>
                  </a:moveTo>
                  <a:cubicBezTo>
                    <a:pt x="412448" y="123371"/>
                    <a:pt x="316896" y="0"/>
                    <a:pt x="232229" y="0"/>
                  </a:cubicBezTo>
                  <a:cubicBezTo>
                    <a:pt x="147562" y="0"/>
                    <a:pt x="0" y="246743"/>
                    <a:pt x="0" y="246743"/>
                  </a:cubicBezTo>
                  <a:lnTo>
                    <a:pt x="0" y="246743"/>
                  </a:lnTo>
                </a:path>
              </a:pathLst>
            </a:custGeom>
            <a:noFill/>
            <a:ln w="508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732800" y="2935373"/>
              <a:ext cx="202601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/>
                <a:t>no freezable node of low degree</a:t>
              </a:r>
              <a:endParaRPr lang="en-US" sz="1800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523259" y="753701"/>
              <a:ext cx="16207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/>
                <a:t>simplify/coalesce exhausted</a:t>
              </a:r>
              <a:endParaRPr lang="en-US" sz="1800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1702703" y="1674442"/>
              <a:ext cx="22510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/>
                <a:t>r</a:t>
              </a:r>
              <a:r>
                <a:rPr lang="en-US" sz="1800" dirty="0" smtClean="0"/>
                <a:t>ewrite program, </a:t>
              </a:r>
              <a:r>
                <a:rPr lang="en-US" sz="1800" dirty="0" err="1" smtClean="0"/>
                <a:t>recompute</a:t>
              </a:r>
              <a:r>
                <a:rPr lang="en-US" sz="1800" dirty="0" smtClean="0"/>
                <a:t> interferences</a:t>
              </a:r>
              <a:endParaRPr lang="en-US" sz="1800" dirty="0"/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2664488" y="5646893"/>
            <a:ext cx="1180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p</a:t>
            </a:r>
            <a:r>
              <a:rPr lang="en-US" sz="1800" dirty="0" smtClean="0"/>
              <a:t>op node, select color</a:t>
            </a:r>
            <a:endParaRPr lang="en-US" sz="1800" dirty="0"/>
          </a:p>
        </p:txBody>
      </p:sp>
      <p:sp>
        <p:nvSpPr>
          <p:cNvPr id="38" name="TextBox 37"/>
          <p:cNvSpPr txBox="1"/>
          <p:nvPr/>
        </p:nvSpPr>
        <p:spPr>
          <a:xfrm>
            <a:off x="3505878" y="1640232"/>
            <a:ext cx="600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push</a:t>
            </a:r>
            <a:endParaRPr lang="en-US" sz="1800" dirty="0"/>
          </a:p>
        </p:txBody>
      </p:sp>
      <p:sp>
        <p:nvSpPr>
          <p:cNvPr id="39" name="TextBox 38"/>
          <p:cNvSpPr txBox="1"/>
          <p:nvPr/>
        </p:nvSpPr>
        <p:spPr>
          <a:xfrm>
            <a:off x="4359976" y="2518558"/>
            <a:ext cx="1617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low-degree nodes exhausted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1868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Coloring with coalescing: example (K = 4)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8287" y="746236"/>
            <a:ext cx="1943161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// </a:t>
            </a:r>
            <a:r>
              <a:rPr lang="en-US" dirty="0" err="1" smtClean="0"/>
              <a:t>liveIn</a:t>
            </a:r>
            <a:r>
              <a:rPr lang="en-US" dirty="0" smtClean="0"/>
              <a:t>: k, j</a:t>
            </a:r>
            <a:br>
              <a:rPr lang="en-US" dirty="0" smtClean="0"/>
            </a:br>
            <a:r>
              <a:rPr lang="en-US" dirty="0" smtClean="0"/>
              <a:t>g := M [ j+12 ]</a:t>
            </a:r>
          </a:p>
          <a:p>
            <a:r>
              <a:rPr lang="en-US" dirty="0"/>
              <a:t>h</a:t>
            </a:r>
            <a:r>
              <a:rPr lang="en-US" dirty="0" smtClean="0"/>
              <a:t> := k – 1</a:t>
            </a:r>
          </a:p>
          <a:p>
            <a:r>
              <a:rPr lang="en-US" dirty="0"/>
              <a:t>f</a:t>
            </a:r>
            <a:r>
              <a:rPr lang="en-US" dirty="0" smtClean="0"/>
              <a:t> = g * h</a:t>
            </a:r>
          </a:p>
          <a:p>
            <a:r>
              <a:rPr lang="en-US" dirty="0"/>
              <a:t>e</a:t>
            </a:r>
            <a:r>
              <a:rPr lang="en-US" dirty="0" smtClean="0"/>
              <a:t> := M [ j + 8 ]</a:t>
            </a:r>
          </a:p>
          <a:p>
            <a:r>
              <a:rPr lang="en-US" dirty="0"/>
              <a:t>m</a:t>
            </a:r>
            <a:r>
              <a:rPr lang="en-US" dirty="0" smtClean="0"/>
              <a:t> := M [ j + 16 ]</a:t>
            </a:r>
          </a:p>
          <a:p>
            <a:r>
              <a:rPr lang="en-US" dirty="0"/>
              <a:t>b</a:t>
            </a:r>
            <a:r>
              <a:rPr lang="en-US" dirty="0" smtClean="0"/>
              <a:t> := M [ f ]</a:t>
            </a:r>
          </a:p>
          <a:p>
            <a:r>
              <a:rPr lang="en-US" dirty="0"/>
              <a:t>c</a:t>
            </a:r>
            <a:r>
              <a:rPr lang="en-US" dirty="0" smtClean="0"/>
              <a:t> := e + 8</a:t>
            </a:r>
          </a:p>
          <a:p>
            <a:r>
              <a:rPr lang="en-US" dirty="0"/>
              <a:t>d</a:t>
            </a:r>
            <a:r>
              <a:rPr lang="en-US" dirty="0" smtClean="0"/>
              <a:t> := c</a:t>
            </a:r>
          </a:p>
          <a:p>
            <a:r>
              <a:rPr lang="en-US" dirty="0"/>
              <a:t>k</a:t>
            </a:r>
            <a:r>
              <a:rPr lang="en-US" dirty="0" smtClean="0"/>
              <a:t> := m + 4</a:t>
            </a:r>
          </a:p>
          <a:p>
            <a:r>
              <a:rPr lang="en-US" dirty="0"/>
              <a:t>j</a:t>
            </a:r>
            <a:r>
              <a:rPr lang="en-US" dirty="0" smtClean="0"/>
              <a:t> := b</a:t>
            </a:r>
          </a:p>
          <a:p>
            <a:r>
              <a:rPr lang="en-US" dirty="0" smtClean="0"/>
              <a:t>// </a:t>
            </a:r>
            <a:r>
              <a:rPr lang="en-US" dirty="0" err="1" smtClean="0"/>
              <a:t>liveOut</a:t>
            </a:r>
            <a:r>
              <a:rPr lang="en-US" dirty="0" smtClean="0"/>
              <a:t> d k j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2383880" y="746236"/>
            <a:ext cx="5457424" cy="4610297"/>
            <a:chOff x="2875381" y="886316"/>
            <a:chExt cx="5457424" cy="4610297"/>
          </a:xfrm>
        </p:grpSpPr>
        <p:sp>
          <p:nvSpPr>
            <p:cNvPr id="3" name="Oval 2"/>
            <p:cNvSpPr/>
            <p:nvPr/>
          </p:nvSpPr>
          <p:spPr bwMode="auto">
            <a:xfrm>
              <a:off x="5168101" y="27218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k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2875381" y="2506351"/>
              <a:ext cx="609600" cy="609600"/>
            </a:xfrm>
            <a:prstGeom prst="ellipse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j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6092909" y="2488068"/>
              <a:ext cx="609600" cy="609600"/>
            </a:xfrm>
            <a:prstGeom prst="ellipse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b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157643" y="4887013"/>
              <a:ext cx="609600" cy="609600"/>
            </a:xfrm>
            <a:prstGeom prst="ellipse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d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50138" y="387653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h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4210239" y="30266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g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5094997" y="165425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e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4354076" y="886316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rPr>
                <a:t>f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6672145" y="3212406"/>
              <a:ext cx="609600" cy="609600"/>
            </a:xfrm>
            <a:prstGeom prst="ellipse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c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7723205" y="2492893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m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6" name="Straight Connector 5"/>
            <p:cNvCxnSpPr>
              <a:stCxn id="7" idx="1"/>
              <a:endCxn id="13" idx="3"/>
            </p:cNvCxnSpPr>
            <p:nvPr/>
          </p:nvCxnSpPr>
          <p:spPr bwMode="auto">
            <a:xfrm flipV="1">
              <a:off x="2964655" y="1406642"/>
              <a:ext cx="1478695" cy="11889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18"/>
            <p:cNvCxnSpPr>
              <a:stCxn id="7" idx="0"/>
              <a:endCxn id="12" idx="2"/>
            </p:cNvCxnSpPr>
            <p:nvPr/>
          </p:nvCxnSpPr>
          <p:spPr bwMode="auto">
            <a:xfrm flipV="1">
              <a:off x="3180181" y="1959054"/>
              <a:ext cx="1914816" cy="54729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19"/>
            <p:cNvCxnSpPr>
              <a:stCxn id="12" idx="1"/>
              <a:endCxn id="13" idx="5"/>
            </p:cNvCxnSpPr>
            <p:nvPr/>
          </p:nvCxnSpPr>
          <p:spPr bwMode="auto">
            <a:xfrm flipH="1" flipV="1">
              <a:off x="4874402" y="1406642"/>
              <a:ext cx="309869" cy="3368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>
              <a:stCxn id="15" idx="0"/>
              <a:endCxn id="13" idx="6"/>
            </p:cNvCxnSpPr>
            <p:nvPr/>
          </p:nvCxnSpPr>
          <p:spPr bwMode="auto">
            <a:xfrm flipH="1" flipV="1">
              <a:off x="4963676" y="1191116"/>
              <a:ext cx="3064329" cy="130177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>
              <a:stCxn id="15" idx="1"/>
              <a:endCxn id="12" idx="6"/>
            </p:cNvCxnSpPr>
            <p:nvPr/>
          </p:nvCxnSpPr>
          <p:spPr bwMode="auto">
            <a:xfrm flipH="1" flipV="1">
              <a:off x="5704597" y="1959054"/>
              <a:ext cx="2107882" cy="62311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Straight Connector 22"/>
            <p:cNvCxnSpPr>
              <a:stCxn id="3" idx="2"/>
              <a:endCxn id="7" idx="6"/>
            </p:cNvCxnSpPr>
            <p:nvPr/>
          </p:nvCxnSpPr>
          <p:spPr bwMode="auto">
            <a:xfrm flipH="1" flipV="1">
              <a:off x="3484981" y="2811151"/>
              <a:ext cx="1683120" cy="21552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Straight Connector 23"/>
            <p:cNvCxnSpPr>
              <a:stCxn id="8" idx="2"/>
              <a:endCxn id="3" idx="7"/>
            </p:cNvCxnSpPr>
            <p:nvPr/>
          </p:nvCxnSpPr>
          <p:spPr bwMode="auto">
            <a:xfrm flipH="1">
              <a:off x="5688427" y="2792868"/>
              <a:ext cx="404482" cy="182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Straight Connector 24"/>
            <p:cNvCxnSpPr>
              <a:stCxn id="8" idx="6"/>
              <a:endCxn id="15" idx="2"/>
            </p:cNvCxnSpPr>
            <p:nvPr/>
          </p:nvCxnSpPr>
          <p:spPr bwMode="auto">
            <a:xfrm>
              <a:off x="6702509" y="2792868"/>
              <a:ext cx="1020696" cy="482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>
              <a:stCxn id="9" idx="2"/>
              <a:endCxn id="7" idx="3"/>
            </p:cNvCxnSpPr>
            <p:nvPr/>
          </p:nvCxnSpPr>
          <p:spPr bwMode="auto">
            <a:xfrm flipH="1" flipV="1">
              <a:off x="2964655" y="3026677"/>
              <a:ext cx="2192988" cy="216513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Straight Connector 26"/>
            <p:cNvCxnSpPr>
              <a:stCxn id="9" idx="1"/>
              <a:endCxn id="3" idx="4"/>
            </p:cNvCxnSpPr>
            <p:nvPr/>
          </p:nvCxnSpPr>
          <p:spPr bwMode="auto">
            <a:xfrm flipV="1">
              <a:off x="5246917" y="3331477"/>
              <a:ext cx="225984" cy="164481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Straight Connector 27"/>
            <p:cNvCxnSpPr>
              <a:stCxn id="9" idx="0"/>
              <a:endCxn id="8" idx="4"/>
            </p:cNvCxnSpPr>
            <p:nvPr/>
          </p:nvCxnSpPr>
          <p:spPr bwMode="auto">
            <a:xfrm flipV="1">
              <a:off x="5462443" y="3097668"/>
              <a:ext cx="935266" cy="178934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Connector 49"/>
            <p:cNvCxnSpPr>
              <a:stCxn id="11" idx="5"/>
              <a:endCxn id="10" idx="0"/>
            </p:cNvCxnSpPr>
            <p:nvPr/>
          </p:nvCxnSpPr>
          <p:spPr bwMode="auto">
            <a:xfrm>
              <a:off x="4730565" y="3547003"/>
              <a:ext cx="124373" cy="32953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" name="Straight Connector 50"/>
            <p:cNvCxnSpPr>
              <a:stCxn id="14" idx="7"/>
              <a:endCxn id="15" idx="3"/>
            </p:cNvCxnSpPr>
            <p:nvPr/>
          </p:nvCxnSpPr>
          <p:spPr bwMode="auto">
            <a:xfrm flipV="1">
              <a:off x="7192471" y="3013219"/>
              <a:ext cx="620008" cy="28846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Straight Connector 51"/>
            <p:cNvCxnSpPr>
              <a:stCxn id="15" idx="4"/>
              <a:endCxn id="9" idx="6"/>
            </p:cNvCxnSpPr>
            <p:nvPr/>
          </p:nvCxnSpPr>
          <p:spPr bwMode="auto">
            <a:xfrm flipH="1">
              <a:off x="5767243" y="3102493"/>
              <a:ext cx="2260762" cy="208932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Straight Connector 52"/>
            <p:cNvCxnSpPr>
              <a:stCxn id="11" idx="6"/>
              <a:endCxn id="3" idx="3"/>
            </p:cNvCxnSpPr>
            <p:nvPr/>
          </p:nvCxnSpPr>
          <p:spPr bwMode="auto">
            <a:xfrm flipV="1">
              <a:off x="4819839" y="3242203"/>
              <a:ext cx="437536" cy="8927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Straight Connector 53"/>
            <p:cNvCxnSpPr>
              <a:stCxn id="7" idx="5"/>
              <a:endCxn id="11" idx="2"/>
            </p:cNvCxnSpPr>
            <p:nvPr/>
          </p:nvCxnSpPr>
          <p:spPr bwMode="auto">
            <a:xfrm>
              <a:off x="3395707" y="3026677"/>
              <a:ext cx="814532" cy="30480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1" name="Straight Connector 70"/>
            <p:cNvCxnSpPr>
              <a:stCxn id="10" idx="1"/>
              <a:endCxn id="7" idx="4"/>
            </p:cNvCxnSpPr>
            <p:nvPr/>
          </p:nvCxnSpPr>
          <p:spPr bwMode="auto">
            <a:xfrm flipH="1" flipV="1">
              <a:off x="3180181" y="3115951"/>
              <a:ext cx="1459231" cy="84985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4" name="Straight Connector 73"/>
            <p:cNvCxnSpPr>
              <a:stCxn id="14" idx="1"/>
              <a:endCxn id="8" idx="5"/>
            </p:cNvCxnSpPr>
            <p:nvPr/>
          </p:nvCxnSpPr>
          <p:spPr bwMode="auto">
            <a:xfrm flipH="1" flipV="1">
              <a:off x="6613235" y="3008394"/>
              <a:ext cx="148184" cy="2932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7" name="Straight Connector 76"/>
            <p:cNvCxnSpPr>
              <a:stCxn id="8" idx="0"/>
              <a:endCxn id="12" idx="5"/>
            </p:cNvCxnSpPr>
            <p:nvPr/>
          </p:nvCxnSpPr>
          <p:spPr bwMode="auto">
            <a:xfrm flipH="1" flipV="1">
              <a:off x="5615323" y="2174580"/>
              <a:ext cx="782386" cy="313488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2589" name="Straight Connector 192588"/>
            <p:cNvCxnSpPr>
              <a:stCxn id="9" idx="7"/>
              <a:endCxn id="14" idx="3"/>
            </p:cNvCxnSpPr>
            <p:nvPr/>
          </p:nvCxnSpPr>
          <p:spPr bwMode="auto">
            <a:xfrm flipV="1">
              <a:off x="5677969" y="3732732"/>
              <a:ext cx="1083450" cy="124355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6" name="Straight Connector 205"/>
            <p:cNvCxnSpPr>
              <a:stCxn id="8" idx="1"/>
              <a:endCxn id="7" idx="7"/>
            </p:cNvCxnSpPr>
            <p:nvPr/>
          </p:nvCxnSpPr>
          <p:spPr bwMode="auto">
            <a:xfrm flipH="1">
              <a:off x="3395707" y="2577342"/>
              <a:ext cx="2786476" cy="182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8" name="Group 17"/>
          <p:cNvGrpSpPr/>
          <p:nvPr/>
        </p:nvGrpSpPr>
        <p:grpSpPr>
          <a:xfrm>
            <a:off x="6700970" y="633058"/>
            <a:ext cx="1688026" cy="461665"/>
            <a:chOff x="152401" y="6322367"/>
            <a:chExt cx="1688026" cy="461665"/>
          </a:xfrm>
        </p:grpSpPr>
        <p:cxnSp>
          <p:nvCxnSpPr>
            <p:cNvPr id="229" name="Straight Connector 228"/>
            <p:cNvCxnSpPr/>
            <p:nvPr/>
          </p:nvCxnSpPr>
          <p:spPr bwMode="auto">
            <a:xfrm flipH="1">
              <a:off x="152401" y="6553200"/>
              <a:ext cx="838199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2614" name="TextBox 192613"/>
            <p:cNvSpPr txBox="1"/>
            <p:nvPr/>
          </p:nvSpPr>
          <p:spPr>
            <a:xfrm>
              <a:off x="1037002" y="6322367"/>
              <a:ext cx="8034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move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01865" y="1047892"/>
            <a:ext cx="2409031" cy="461665"/>
            <a:chOff x="152400" y="5791334"/>
            <a:chExt cx="2409031" cy="461665"/>
          </a:xfrm>
        </p:grpSpPr>
        <p:cxnSp>
          <p:nvCxnSpPr>
            <p:cNvPr id="233" name="Straight Connector 232"/>
            <p:cNvCxnSpPr/>
            <p:nvPr/>
          </p:nvCxnSpPr>
          <p:spPr bwMode="auto">
            <a:xfrm>
              <a:off x="152400" y="6072157"/>
              <a:ext cx="884602" cy="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6" name="TextBox 235"/>
            <p:cNvSpPr txBox="1"/>
            <p:nvPr/>
          </p:nvSpPr>
          <p:spPr>
            <a:xfrm>
              <a:off x="1039861" y="5791334"/>
              <a:ext cx="1521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interference</a:t>
              </a:r>
              <a:endParaRPr lang="en-US" dirty="0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152400" y="5741011"/>
            <a:ext cx="47820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Non-marked nodes of degree &lt; K: g, h, f</a:t>
            </a:r>
            <a:endParaRPr lang="en-US" dirty="0"/>
          </a:p>
        </p:txBody>
      </p:sp>
      <p:grpSp>
        <p:nvGrpSpPr>
          <p:cNvPr id="43" name="Group 42"/>
          <p:cNvGrpSpPr/>
          <p:nvPr/>
        </p:nvGrpSpPr>
        <p:grpSpPr>
          <a:xfrm>
            <a:off x="533400" y="6164209"/>
            <a:ext cx="2069990" cy="509128"/>
            <a:chOff x="6370220" y="6169249"/>
            <a:chExt cx="2069990" cy="509128"/>
          </a:xfrm>
        </p:grpSpPr>
        <p:sp>
          <p:nvSpPr>
            <p:cNvPr id="44" name="TextBox 43"/>
            <p:cNvSpPr txBox="1"/>
            <p:nvPr/>
          </p:nvSpPr>
          <p:spPr>
            <a:xfrm>
              <a:off x="6370220" y="6216712"/>
              <a:ext cx="4860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ym typeface="Wingdings" panose="05000000000000000000" pitchFamily="2" charset="2"/>
                </a:rPr>
                <a:t>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944288" y="6169249"/>
              <a:ext cx="14959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push</a:t>
              </a:r>
              <a:r>
                <a:rPr lang="en-US" dirty="0" smtClean="0">
                  <a:solidFill>
                    <a:srgbClr val="FF0000"/>
                  </a:solidFill>
                </a:rPr>
                <a:t> g, h, k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334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Coloring with coalescing: example (K = 4)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8287" y="746236"/>
            <a:ext cx="1943161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// </a:t>
            </a:r>
            <a:r>
              <a:rPr lang="en-US" dirty="0" err="1" smtClean="0"/>
              <a:t>liveIn</a:t>
            </a:r>
            <a:r>
              <a:rPr lang="en-US" dirty="0" smtClean="0"/>
              <a:t>: k, j</a:t>
            </a:r>
            <a:br>
              <a:rPr lang="en-US" dirty="0" smtClean="0"/>
            </a:br>
            <a:r>
              <a:rPr lang="en-US" dirty="0" smtClean="0"/>
              <a:t>g := M [ j+12 ]</a:t>
            </a:r>
          </a:p>
          <a:p>
            <a:r>
              <a:rPr lang="en-US" dirty="0"/>
              <a:t>h</a:t>
            </a:r>
            <a:r>
              <a:rPr lang="en-US" dirty="0" smtClean="0"/>
              <a:t> := k – 1</a:t>
            </a:r>
          </a:p>
          <a:p>
            <a:r>
              <a:rPr lang="en-US" dirty="0"/>
              <a:t>f</a:t>
            </a:r>
            <a:r>
              <a:rPr lang="en-US" dirty="0" smtClean="0"/>
              <a:t> = g * h</a:t>
            </a:r>
          </a:p>
          <a:p>
            <a:r>
              <a:rPr lang="en-US" dirty="0"/>
              <a:t>e</a:t>
            </a:r>
            <a:r>
              <a:rPr lang="en-US" dirty="0" smtClean="0"/>
              <a:t> := M [ j + 8 ]</a:t>
            </a:r>
          </a:p>
          <a:p>
            <a:r>
              <a:rPr lang="en-US" dirty="0"/>
              <a:t>m</a:t>
            </a:r>
            <a:r>
              <a:rPr lang="en-US" dirty="0" smtClean="0"/>
              <a:t> := M [ j + 16 ]</a:t>
            </a:r>
          </a:p>
          <a:p>
            <a:r>
              <a:rPr lang="en-US" dirty="0"/>
              <a:t>b</a:t>
            </a:r>
            <a:r>
              <a:rPr lang="en-US" dirty="0" smtClean="0"/>
              <a:t> := M [ f ]</a:t>
            </a:r>
          </a:p>
          <a:p>
            <a:r>
              <a:rPr lang="en-US" dirty="0"/>
              <a:t>c</a:t>
            </a:r>
            <a:r>
              <a:rPr lang="en-US" dirty="0" smtClean="0"/>
              <a:t> := e + 8</a:t>
            </a:r>
          </a:p>
          <a:p>
            <a:r>
              <a:rPr lang="en-US" dirty="0"/>
              <a:t>d</a:t>
            </a:r>
            <a:r>
              <a:rPr lang="en-US" dirty="0" smtClean="0"/>
              <a:t> := c</a:t>
            </a:r>
          </a:p>
          <a:p>
            <a:r>
              <a:rPr lang="en-US" dirty="0"/>
              <a:t>k</a:t>
            </a:r>
            <a:r>
              <a:rPr lang="en-US" dirty="0" smtClean="0"/>
              <a:t> := m + 4</a:t>
            </a:r>
          </a:p>
          <a:p>
            <a:r>
              <a:rPr lang="en-US" dirty="0"/>
              <a:t>j</a:t>
            </a:r>
            <a:r>
              <a:rPr lang="en-US" dirty="0" smtClean="0"/>
              <a:t> := b</a:t>
            </a:r>
          </a:p>
          <a:p>
            <a:r>
              <a:rPr lang="en-US" dirty="0" smtClean="0"/>
              <a:t>// </a:t>
            </a:r>
            <a:r>
              <a:rPr lang="en-US" dirty="0" err="1" smtClean="0"/>
              <a:t>liveOut</a:t>
            </a:r>
            <a:r>
              <a:rPr lang="en-US" dirty="0" smtClean="0"/>
              <a:t> d k j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2383880" y="746236"/>
            <a:ext cx="5457424" cy="4610297"/>
            <a:chOff x="2875381" y="886316"/>
            <a:chExt cx="5457424" cy="4610297"/>
          </a:xfrm>
        </p:grpSpPr>
        <p:sp>
          <p:nvSpPr>
            <p:cNvPr id="3" name="Oval 2"/>
            <p:cNvSpPr/>
            <p:nvPr/>
          </p:nvSpPr>
          <p:spPr bwMode="auto">
            <a:xfrm>
              <a:off x="5168101" y="27218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k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2875381" y="2506351"/>
              <a:ext cx="609600" cy="609600"/>
            </a:xfrm>
            <a:prstGeom prst="ellipse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j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6092909" y="2488068"/>
              <a:ext cx="609600" cy="609600"/>
            </a:xfrm>
            <a:prstGeom prst="ellipse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b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157643" y="4887013"/>
              <a:ext cx="609600" cy="609600"/>
            </a:xfrm>
            <a:prstGeom prst="ellipse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d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50138" y="387653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h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4210239" y="30266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g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5094997" y="165425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e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4354076" y="886316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rPr>
                <a:t>f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6672145" y="3212406"/>
              <a:ext cx="609600" cy="609600"/>
            </a:xfrm>
            <a:prstGeom prst="ellipse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c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7723205" y="2492893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m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6" name="Straight Connector 5"/>
            <p:cNvCxnSpPr>
              <a:stCxn id="7" idx="1"/>
              <a:endCxn id="13" idx="3"/>
            </p:cNvCxnSpPr>
            <p:nvPr/>
          </p:nvCxnSpPr>
          <p:spPr bwMode="auto">
            <a:xfrm flipV="1">
              <a:off x="2964655" y="1406642"/>
              <a:ext cx="1478695" cy="11889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18"/>
            <p:cNvCxnSpPr>
              <a:stCxn id="7" idx="0"/>
              <a:endCxn id="12" idx="2"/>
            </p:cNvCxnSpPr>
            <p:nvPr/>
          </p:nvCxnSpPr>
          <p:spPr bwMode="auto">
            <a:xfrm flipV="1">
              <a:off x="3180181" y="1959054"/>
              <a:ext cx="1914816" cy="54729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19"/>
            <p:cNvCxnSpPr>
              <a:stCxn id="12" idx="1"/>
              <a:endCxn id="13" idx="5"/>
            </p:cNvCxnSpPr>
            <p:nvPr/>
          </p:nvCxnSpPr>
          <p:spPr bwMode="auto">
            <a:xfrm flipH="1" flipV="1">
              <a:off x="4874402" y="1406642"/>
              <a:ext cx="309869" cy="3368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>
              <a:stCxn id="15" idx="0"/>
              <a:endCxn id="13" idx="6"/>
            </p:cNvCxnSpPr>
            <p:nvPr/>
          </p:nvCxnSpPr>
          <p:spPr bwMode="auto">
            <a:xfrm flipH="1" flipV="1">
              <a:off x="4963676" y="1191116"/>
              <a:ext cx="3064329" cy="130177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>
              <a:stCxn id="15" idx="1"/>
              <a:endCxn id="12" idx="6"/>
            </p:cNvCxnSpPr>
            <p:nvPr/>
          </p:nvCxnSpPr>
          <p:spPr bwMode="auto">
            <a:xfrm flipH="1" flipV="1">
              <a:off x="5704597" y="1959054"/>
              <a:ext cx="2107882" cy="62311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Straight Connector 22"/>
            <p:cNvCxnSpPr>
              <a:stCxn id="3" idx="2"/>
              <a:endCxn id="7" idx="6"/>
            </p:cNvCxnSpPr>
            <p:nvPr/>
          </p:nvCxnSpPr>
          <p:spPr bwMode="auto">
            <a:xfrm flipH="1" flipV="1">
              <a:off x="3484981" y="2811151"/>
              <a:ext cx="1683120" cy="21552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Straight Connector 23"/>
            <p:cNvCxnSpPr>
              <a:stCxn id="8" idx="2"/>
              <a:endCxn id="3" idx="7"/>
            </p:cNvCxnSpPr>
            <p:nvPr/>
          </p:nvCxnSpPr>
          <p:spPr bwMode="auto">
            <a:xfrm flipH="1">
              <a:off x="5688427" y="2792868"/>
              <a:ext cx="404482" cy="182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Straight Connector 24"/>
            <p:cNvCxnSpPr>
              <a:stCxn id="8" idx="6"/>
              <a:endCxn id="15" idx="2"/>
            </p:cNvCxnSpPr>
            <p:nvPr/>
          </p:nvCxnSpPr>
          <p:spPr bwMode="auto">
            <a:xfrm>
              <a:off x="6702509" y="2792868"/>
              <a:ext cx="1020696" cy="482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>
              <a:stCxn id="9" idx="2"/>
              <a:endCxn id="7" idx="3"/>
            </p:cNvCxnSpPr>
            <p:nvPr/>
          </p:nvCxnSpPr>
          <p:spPr bwMode="auto">
            <a:xfrm flipH="1" flipV="1">
              <a:off x="2964655" y="3026677"/>
              <a:ext cx="2192988" cy="216513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Straight Connector 26"/>
            <p:cNvCxnSpPr>
              <a:stCxn id="9" idx="1"/>
              <a:endCxn id="3" idx="4"/>
            </p:cNvCxnSpPr>
            <p:nvPr/>
          </p:nvCxnSpPr>
          <p:spPr bwMode="auto">
            <a:xfrm flipV="1">
              <a:off x="5246917" y="3331477"/>
              <a:ext cx="225984" cy="164481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Straight Connector 27"/>
            <p:cNvCxnSpPr>
              <a:stCxn id="9" idx="0"/>
              <a:endCxn id="8" idx="4"/>
            </p:cNvCxnSpPr>
            <p:nvPr/>
          </p:nvCxnSpPr>
          <p:spPr bwMode="auto">
            <a:xfrm flipV="1">
              <a:off x="5462443" y="3097668"/>
              <a:ext cx="935266" cy="178934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Connector 49"/>
            <p:cNvCxnSpPr>
              <a:stCxn id="11" idx="5"/>
              <a:endCxn id="10" idx="0"/>
            </p:cNvCxnSpPr>
            <p:nvPr/>
          </p:nvCxnSpPr>
          <p:spPr bwMode="auto">
            <a:xfrm>
              <a:off x="4730565" y="3547003"/>
              <a:ext cx="124373" cy="32953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" name="Straight Connector 50"/>
            <p:cNvCxnSpPr>
              <a:stCxn id="14" idx="7"/>
              <a:endCxn id="15" idx="3"/>
            </p:cNvCxnSpPr>
            <p:nvPr/>
          </p:nvCxnSpPr>
          <p:spPr bwMode="auto">
            <a:xfrm flipV="1">
              <a:off x="7192471" y="3013219"/>
              <a:ext cx="620008" cy="28846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Straight Connector 51"/>
            <p:cNvCxnSpPr>
              <a:stCxn id="15" idx="4"/>
              <a:endCxn id="9" idx="6"/>
            </p:cNvCxnSpPr>
            <p:nvPr/>
          </p:nvCxnSpPr>
          <p:spPr bwMode="auto">
            <a:xfrm flipH="1">
              <a:off x="5767243" y="3102493"/>
              <a:ext cx="2260762" cy="208932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Straight Connector 52"/>
            <p:cNvCxnSpPr>
              <a:stCxn id="11" idx="6"/>
              <a:endCxn id="3" idx="3"/>
            </p:cNvCxnSpPr>
            <p:nvPr/>
          </p:nvCxnSpPr>
          <p:spPr bwMode="auto">
            <a:xfrm flipV="1">
              <a:off x="4819839" y="3242203"/>
              <a:ext cx="437536" cy="8927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Straight Connector 53"/>
            <p:cNvCxnSpPr>
              <a:stCxn id="7" idx="5"/>
              <a:endCxn id="11" idx="2"/>
            </p:cNvCxnSpPr>
            <p:nvPr/>
          </p:nvCxnSpPr>
          <p:spPr bwMode="auto">
            <a:xfrm>
              <a:off x="3395707" y="3026677"/>
              <a:ext cx="814532" cy="30480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1" name="Straight Connector 70"/>
            <p:cNvCxnSpPr>
              <a:stCxn id="10" idx="1"/>
              <a:endCxn id="7" idx="4"/>
            </p:cNvCxnSpPr>
            <p:nvPr/>
          </p:nvCxnSpPr>
          <p:spPr bwMode="auto">
            <a:xfrm flipH="1" flipV="1">
              <a:off x="3180181" y="3115951"/>
              <a:ext cx="1459231" cy="84985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4" name="Straight Connector 73"/>
            <p:cNvCxnSpPr>
              <a:stCxn id="14" idx="1"/>
              <a:endCxn id="8" idx="5"/>
            </p:cNvCxnSpPr>
            <p:nvPr/>
          </p:nvCxnSpPr>
          <p:spPr bwMode="auto">
            <a:xfrm flipH="1" flipV="1">
              <a:off x="6613235" y="3008394"/>
              <a:ext cx="148184" cy="2932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7" name="Straight Connector 76"/>
            <p:cNvCxnSpPr>
              <a:stCxn id="8" idx="0"/>
              <a:endCxn id="12" idx="5"/>
            </p:cNvCxnSpPr>
            <p:nvPr/>
          </p:nvCxnSpPr>
          <p:spPr bwMode="auto">
            <a:xfrm flipH="1" flipV="1">
              <a:off x="5615323" y="2174580"/>
              <a:ext cx="782386" cy="313488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2589" name="Straight Connector 192588"/>
            <p:cNvCxnSpPr>
              <a:stCxn id="9" idx="7"/>
              <a:endCxn id="14" idx="3"/>
            </p:cNvCxnSpPr>
            <p:nvPr/>
          </p:nvCxnSpPr>
          <p:spPr bwMode="auto">
            <a:xfrm flipV="1">
              <a:off x="5677969" y="3732732"/>
              <a:ext cx="1083450" cy="124355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6" name="Straight Connector 205"/>
            <p:cNvCxnSpPr>
              <a:stCxn id="8" idx="1"/>
              <a:endCxn id="7" idx="7"/>
            </p:cNvCxnSpPr>
            <p:nvPr/>
          </p:nvCxnSpPr>
          <p:spPr bwMode="auto">
            <a:xfrm flipH="1">
              <a:off x="3395707" y="2577342"/>
              <a:ext cx="2786476" cy="182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8" name="Group 17"/>
          <p:cNvGrpSpPr/>
          <p:nvPr/>
        </p:nvGrpSpPr>
        <p:grpSpPr>
          <a:xfrm>
            <a:off x="6700970" y="633058"/>
            <a:ext cx="1688026" cy="461665"/>
            <a:chOff x="152401" y="6322367"/>
            <a:chExt cx="1688026" cy="461665"/>
          </a:xfrm>
        </p:grpSpPr>
        <p:cxnSp>
          <p:nvCxnSpPr>
            <p:cNvPr id="229" name="Straight Connector 228"/>
            <p:cNvCxnSpPr/>
            <p:nvPr/>
          </p:nvCxnSpPr>
          <p:spPr bwMode="auto">
            <a:xfrm flipH="1">
              <a:off x="152401" y="6553200"/>
              <a:ext cx="838199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2614" name="TextBox 192613"/>
            <p:cNvSpPr txBox="1"/>
            <p:nvPr/>
          </p:nvSpPr>
          <p:spPr>
            <a:xfrm>
              <a:off x="1037002" y="6322367"/>
              <a:ext cx="8034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move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01865" y="1047892"/>
            <a:ext cx="2409031" cy="461665"/>
            <a:chOff x="152400" y="5791334"/>
            <a:chExt cx="2409031" cy="461665"/>
          </a:xfrm>
        </p:grpSpPr>
        <p:cxnSp>
          <p:nvCxnSpPr>
            <p:cNvPr id="233" name="Straight Connector 232"/>
            <p:cNvCxnSpPr/>
            <p:nvPr/>
          </p:nvCxnSpPr>
          <p:spPr bwMode="auto">
            <a:xfrm>
              <a:off x="152400" y="6072157"/>
              <a:ext cx="884602" cy="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6" name="TextBox 235"/>
            <p:cNvSpPr txBox="1"/>
            <p:nvPr/>
          </p:nvSpPr>
          <p:spPr>
            <a:xfrm>
              <a:off x="1039861" y="5791334"/>
              <a:ext cx="1521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interference</a:t>
              </a:r>
              <a:endParaRPr lang="en-US" dirty="0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152400" y="5741011"/>
            <a:ext cx="42178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Non-marked nodes of degree &lt; K: f</a:t>
            </a:r>
            <a:endParaRPr lang="en-US" dirty="0"/>
          </a:p>
        </p:txBody>
      </p:sp>
      <p:grpSp>
        <p:nvGrpSpPr>
          <p:cNvPr id="43" name="Group 42"/>
          <p:cNvGrpSpPr/>
          <p:nvPr/>
        </p:nvGrpSpPr>
        <p:grpSpPr>
          <a:xfrm>
            <a:off x="533400" y="6164209"/>
            <a:ext cx="2069990" cy="509128"/>
            <a:chOff x="6370220" y="6169249"/>
            <a:chExt cx="2069990" cy="509128"/>
          </a:xfrm>
        </p:grpSpPr>
        <p:sp>
          <p:nvSpPr>
            <p:cNvPr id="44" name="TextBox 43"/>
            <p:cNvSpPr txBox="1"/>
            <p:nvPr/>
          </p:nvSpPr>
          <p:spPr>
            <a:xfrm>
              <a:off x="6370220" y="6216712"/>
              <a:ext cx="4860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ym typeface="Wingdings" panose="05000000000000000000" pitchFamily="2" charset="2"/>
                </a:rPr>
                <a:t>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944288" y="6169249"/>
              <a:ext cx="14959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push</a:t>
              </a:r>
              <a:r>
                <a:rPr lang="en-US" dirty="0" smtClean="0">
                  <a:solidFill>
                    <a:srgbClr val="FF0000"/>
                  </a:solidFill>
                </a:rPr>
                <a:t> </a:t>
              </a:r>
              <a:r>
                <a:rPr lang="en-US" dirty="0" smtClean="0"/>
                <a:t>g, h, k</a:t>
              </a:r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 bwMode="auto">
          <a:xfrm>
            <a:off x="3450964" y="2475295"/>
            <a:ext cx="1998044" cy="1967279"/>
          </a:xfrm>
          <a:custGeom>
            <a:avLst/>
            <a:gdLst>
              <a:gd name="connsiteX0" fmla="*/ 0 w 1998044"/>
              <a:gd name="connsiteY0" fmla="*/ 0 h 1764257"/>
              <a:gd name="connsiteX1" fmla="*/ 1998044 w 1998044"/>
              <a:gd name="connsiteY1" fmla="*/ 0 h 1764257"/>
              <a:gd name="connsiteX2" fmla="*/ 1998044 w 1998044"/>
              <a:gd name="connsiteY2" fmla="*/ 1764257 h 1764257"/>
              <a:gd name="connsiteX3" fmla="*/ 0 w 1998044"/>
              <a:gd name="connsiteY3" fmla="*/ 1764257 h 1764257"/>
              <a:gd name="connsiteX4" fmla="*/ 0 w 1998044"/>
              <a:gd name="connsiteY4" fmla="*/ 0 h 1764257"/>
              <a:gd name="connsiteX0" fmla="*/ 0 w 1998044"/>
              <a:gd name="connsiteY0" fmla="*/ 0 h 1764257"/>
              <a:gd name="connsiteX1" fmla="*/ 1998044 w 1998044"/>
              <a:gd name="connsiteY1" fmla="*/ 0 h 1764257"/>
              <a:gd name="connsiteX2" fmla="*/ 1881930 w 1998044"/>
              <a:gd name="connsiteY2" fmla="*/ 1328829 h 1764257"/>
              <a:gd name="connsiteX3" fmla="*/ 0 w 1998044"/>
              <a:gd name="connsiteY3" fmla="*/ 1764257 h 1764257"/>
              <a:gd name="connsiteX4" fmla="*/ 0 w 1998044"/>
              <a:gd name="connsiteY4" fmla="*/ 0 h 1764257"/>
              <a:gd name="connsiteX0" fmla="*/ 0 w 1998044"/>
              <a:gd name="connsiteY0" fmla="*/ 0 h 1764257"/>
              <a:gd name="connsiteX1" fmla="*/ 1998044 w 1998044"/>
              <a:gd name="connsiteY1" fmla="*/ 0 h 1764257"/>
              <a:gd name="connsiteX2" fmla="*/ 1881930 w 1998044"/>
              <a:gd name="connsiteY2" fmla="*/ 1328829 h 1764257"/>
              <a:gd name="connsiteX3" fmla="*/ 0 w 1998044"/>
              <a:gd name="connsiteY3" fmla="*/ 1764257 h 1764257"/>
              <a:gd name="connsiteX4" fmla="*/ 0 w 1998044"/>
              <a:gd name="connsiteY4" fmla="*/ 0 h 1764257"/>
              <a:gd name="connsiteX0" fmla="*/ 0 w 1998044"/>
              <a:gd name="connsiteY0" fmla="*/ 0 h 1906530"/>
              <a:gd name="connsiteX1" fmla="*/ 1998044 w 1998044"/>
              <a:gd name="connsiteY1" fmla="*/ 0 h 1906530"/>
              <a:gd name="connsiteX2" fmla="*/ 1881930 w 1998044"/>
              <a:gd name="connsiteY2" fmla="*/ 1328829 h 1906530"/>
              <a:gd name="connsiteX3" fmla="*/ 1019436 w 1998044"/>
              <a:gd name="connsiteY3" fmla="*/ 1748363 h 1906530"/>
              <a:gd name="connsiteX4" fmla="*/ 0 w 1998044"/>
              <a:gd name="connsiteY4" fmla="*/ 1764257 h 1906530"/>
              <a:gd name="connsiteX5" fmla="*/ 0 w 1998044"/>
              <a:gd name="connsiteY5" fmla="*/ 0 h 1906530"/>
              <a:gd name="connsiteX0" fmla="*/ 0 w 1998044"/>
              <a:gd name="connsiteY0" fmla="*/ 0 h 2001045"/>
              <a:gd name="connsiteX1" fmla="*/ 1998044 w 1998044"/>
              <a:gd name="connsiteY1" fmla="*/ 0 h 2001045"/>
              <a:gd name="connsiteX2" fmla="*/ 1881930 w 1998044"/>
              <a:gd name="connsiteY2" fmla="*/ 1328829 h 2001045"/>
              <a:gd name="connsiteX3" fmla="*/ 1033951 w 1998044"/>
              <a:gd name="connsiteY3" fmla="*/ 1951563 h 2001045"/>
              <a:gd name="connsiteX4" fmla="*/ 0 w 1998044"/>
              <a:gd name="connsiteY4" fmla="*/ 1764257 h 2001045"/>
              <a:gd name="connsiteX5" fmla="*/ 0 w 1998044"/>
              <a:gd name="connsiteY5" fmla="*/ 0 h 2001045"/>
              <a:gd name="connsiteX0" fmla="*/ 0 w 1998044"/>
              <a:gd name="connsiteY0" fmla="*/ 0 h 1967279"/>
              <a:gd name="connsiteX1" fmla="*/ 1998044 w 1998044"/>
              <a:gd name="connsiteY1" fmla="*/ 0 h 1967279"/>
              <a:gd name="connsiteX2" fmla="*/ 1881930 w 1998044"/>
              <a:gd name="connsiteY2" fmla="*/ 1328829 h 1967279"/>
              <a:gd name="connsiteX3" fmla="*/ 1033951 w 1998044"/>
              <a:gd name="connsiteY3" fmla="*/ 1951563 h 1967279"/>
              <a:gd name="connsiteX4" fmla="*/ 420915 w 1998044"/>
              <a:gd name="connsiteY4" fmla="*/ 1546543 h 1967279"/>
              <a:gd name="connsiteX5" fmla="*/ 0 w 1998044"/>
              <a:gd name="connsiteY5" fmla="*/ 0 h 1967279"/>
              <a:gd name="connsiteX0" fmla="*/ 0 w 1998044"/>
              <a:gd name="connsiteY0" fmla="*/ 0 h 1967279"/>
              <a:gd name="connsiteX1" fmla="*/ 1998044 w 1998044"/>
              <a:gd name="connsiteY1" fmla="*/ 0 h 1967279"/>
              <a:gd name="connsiteX2" fmla="*/ 1881930 w 1998044"/>
              <a:gd name="connsiteY2" fmla="*/ 1328829 h 1967279"/>
              <a:gd name="connsiteX3" fmla="*/ 1033951 w 1998044"/>
              <a:gd name="connsiteY3" fmla="*/ 1951563 h 1967279"/>
              <a:gd name="connsiteX4" fmla="*/ 420915 w 1998044"/>
              <a:gd name="connsiteY4" fmla="*/ 1546543 h 1967279"/>
              <a:gd name="connsiteX5" fmla="*/ 0 w 1998044"/>
              <a:gd name="connsiteY5" fmla="*/ 0 h 1967279"/>
              <a:gd name="connsiteX0" fmla="*/ 0 w 1998044"/>
              <a:gd name="connsiteY0" fmla="*/ 0 h 1967279"/>
              <a:gd name="connsiteX1" fmla="*/ 1998044 w 1998044"/>
              <a:gd name="connsiteY1" fmla="*/ 0 h 1967279"/>
              <a:gd name="connsiteX2" fmla="*/ 1881930 w 1998044"/>
              <a:gd name="connsiteY2" fmla="*/ 1328829 h 1967279"/>
              <a:gd name="connsiteX3" fmla="*/ 1033951 w 1998044"/>
              <a:gd name="connsiteY3" fmla="*/ 1951563 h 1967279"/>
              <a:gd name="connsiteX4" fmla="*/ 420915 w 1998044"/>
              <a:gd name="connsiteY4" fmla="*/ 1546543 h 1967279"/>
              <a:gd name="connsiteX5" fmla="*/ 0 w 1998044"/>
              <a:gd name="connsiteY5" fmla="*/ 0 h 1967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8044" h="1967279">
                <a:moveTo>
                  <a:pt x="0" y="0"/>
                </a:moveTo>
                <a:lnTo>
                  <a:pt x="1998044" y="0"/>
                </a:lnTo>
                <a:lnTo>
                  <a:pt x="1881930" y="1328829"/>
                </a:lnTo>
                <a:cubicBezTo>
                  <a:pt x="1718829" y="1620223"/>
                  <a:pt x="1347606" y="1878992"/>
                  <a:pt x="1033951" y="1951563"/>
                </a:cubicBezTo>
                <a:cubicBezTo>
                  <a:pt x="720296" y="2024134"/>
                  <a:pt x="590821" y="1837937"/>
                  <a:pt x="420915" y="1546543"/>
                </a:cubicBezTo>
                <a:cubicBezTo>
                  <a:pt x="-38704" y="755257"/>
                  <a:pt x="140305" y="515514"/>
                  <a:pt x="0" y="0"/>
                </a:cubicBezTo>
                <a:close/>
              </a:path>
            </a:pathLst>
          </a:custGeom>
          <a:solidFill>
            <a:schemeClr val="bg2">
              <a:lumMod val="40000"/>
              <a:lumOff val="60000"/>
              <a:alpha val="85000"/>
            </a:schemeClr>
          </a:solidFill>
          <a:ln w="762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416595" y="5750007"/>
            <a:ext cx="2727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Next: </a:t>
            </a:r>
            <a:r>
              <a:rPr lang="en-US" b="1" dirty="0" smtClean="0"/>
              <a:t>coalesce</a:t>
            </a:r>
            <a:r>
              <a:rPr lang="en-US" dirty="0" smtClean="0"/>
              <a:t> c &amp; 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85444" y="5438936"/>
            <a:ext cx="2470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could still simplify f instead!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7278" y="6153411"/>
            <a:ext cx="4330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B050"/>
                </a:solidFill>
              </a:rPr>
              <a:t>George: all neighbors of c already interfere with d</a:t>
            </a:r>
            <a:endParaRPr lang="en-US" sz="1800" dirty="0">
              <a:solidFill>
                <a:srgbClr val="00B05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328338" y="6458211"/>
            <a:ext cx="478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B050"/>
                </a:solidFill>
              </a:rPr>
              <a:t>Briggs: merged node has &lt; K neighbors of degree ≥ K</a:t>
            </a:r>
            <a:endParaRPr lang="en-US" sz="1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42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Coloring with coalescing: example (K = 4)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8287" y="746236"/>
            <a:ext cx="1943161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// </a:t>
            </a:r>
            <a:r>
              <a:rPr lang="en-US" dirty="0" err="1" smtClean="0"/>
              <a:t>liveIn</a:t>
            </a:r>
            <a:r>
              <a:rPr lang="en-US" dirty="0" smtClean="0"/>
              <a:t>: k, j</a:t>
            </a:r>
            <a:br>
              <a:rPr lang="en-US" dirty="0" smtClean="0"/>
            </a:br>
            <a:r>
              <a:rPr lang="en-US" dirty="0" smtClean="0"/>
              <a:t>g := M [ j+12 ]</a:t>
            </a:r>
          </a:p>
          <a:p>
            <a:r>
              <a:rPr lang="en-US" dirty="0"/>
              <a:t>h</a:t>
            </a:r>
            <a:r>
              <a:rPr lang="en-US" dirty="0" smtClean="0"/>
              <a:t> := k – 1</a:t>
            </a:r>
          </a:p>
          <a:p>
            <a:r>
              <a:rPr lang="en-US" dirty="0"/>
              <a:t>f</a:t>
            </a:r>
            <a:r>
              <a:rPr lang="en-US" dirty="0" smtClean="0"/>
              <a:t> = g * h</a:t>
            </a:r>
          </a:p>
          <a:p>
            <a:r>
              <a:rPr lang="en-US" dirty="0"/>
              <a:t>e</a:t>
            </a:r>
            <a:r>
              <a:rPr lang="en-US" dirty="0" smtClean="0"/>
              <a:t> := M [ j + 8 ]</a:t>
            </a:r>
          </a:p>
          <a:p>
            <a:r>
              <a:rPr lang="en-US" dirty="0"/>
              <a:t>m</a:t>
            </a:r>
            <a:r>
              <a:rPr lang="en-US" dirty="0" smtClean="0"/>
              <a:t> := M [ j + 16 ]</a:t>
            </a:r>
          </a:p>
          <a:p>
            <a:r>
              <a:rPr lang="en-US" dirty="0"/>
              <a:t>b</a:t>
            </a:r>
            <a:r>
              <a:rPr lang="en-US" dirty="0" smtClean="0"/>
              <a:t> := M [ f ]</a:t>
            </a:r>
          </a:p>
          <a:p>
            <a:r>
              <a:rPr lang="en-US" dirty="0"/>
              <a:t>c</a:t>
            </a:r>
            <a:r>
              <a:rPr lang="en-US" dirty="0" smtClean="0"/>
              <a:t> := e + 8</a:t>
            </a:r>
          </a:p>
          <a:p>
            <a:r>
              <a:rPr lang="en-US" dirty="0"/>
              <a:t>d</a:t>
            </a:r>
            <a:r>
              <a:rPr lang="en-US" dirty="0" smtClean="0"/>
              <a:t> := c</a:t>
            </a:r>
          </a:p>
          <a:p>
            <a:r>
              <a:rPr lang="en-US" dirty="0"/>
              <a:t>k</a:t>
            </a:r>
            <a:r>
              <a:rPr lang="en-US" dirty="0" smtClean="0"/>
              <a:t> := m + 4</a:t>
            </a:r>
          </a:p>
          <a:p>
            <a:r>
              <a:rPr lang="en-US" dirty="0"/>
              <a:t>j</a:t>
            </a:r>
            <a:r>
              <a:rPr lang="en-US" dirty="0" smtClean="0"/>
              <a:t> := b</a:t>
            </a:r>
          </a:p>
          <a:p>
            <a:r>
              <a:rPr lang="en-US" dirty="0" smtClean="0"/>
              <a:t>// </a:t>
            </a:r>
            <a:r>
              <a:rPr lang="en-US" dirty="0" err="1" smtClean="0"/>
              <a:t>liveOut</a:t>
            </a:r>
            <a:r>
              <a:rPr lang="en-US" dirty="0" smtClean="0"/>
              <a:t> d k j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2383880" y="746236"/>
            <a:ext cx="5457424" cy="4610297"/>
            <a:chOff x="2875381" y="886316"/>
            <a:chExt cx="5457424" cy="4610297"/>
          </a:xfrm>
        </p:grpSpPr>
        <p:sp>
          <p:nvSpPr>
            <p:cNvPr id="3" name="Oval 2"/>
            <p:cNvSpPr/>
            <p:nvPr/>
          </p:nvSpPr>
          <p:spPr bwMode="auto">
            <a:xfrm>
              <a:off x="5168101" y="27218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k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2875381" y="2506351"/>
              <a:ext cx="609600" cy="609600"/>
            </a:xfrm>
            <a:prstGeom prst="ellipse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j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6092909" y="2488068"/>
              <a:ext cx="609600" cy="609600"/>
            </a:xfrm>
            <a:prstGeom prst="ellipse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b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157643" y="4887013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>
                  <a:latin typeface="Arial Narrow" charset="0"/>
                  <a:ea typeface="ＭＳ Ｐゴシック" charset="0"/>
                </a:rPr>
                <a:t>c</a:t>
              </a:r>
              <a:r>
                <a:rPr lang="en-US" dirty="0" err="1" smtClean="0">
                  <a:latin typeface="Arial Narrow" charset="0"/>
                  <a:ea typeface="ＭＳ Ｐゴシック" charset="0"/>
                </a:rPr>
                <a:t>&amp;d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50138" y="387653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h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4210239" y="30266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g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5094997" y="165425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e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4354076" y="886316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rPr>
                <a:t>f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7723205" y="2492893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m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6" name="Straight Connector 5"/>
            <p:cNvCxnSpPr>
              <a:stCxn id="7" idx="1"/>
              <a:endCxn id="13" idx="3"/>
            </p:cNvCxnSpPr>
            <p:nvPr/>
          </p:nvCxnSpPr>
          <p:spPr bwMode="auto">
            <a:xfrm flipV="1">
              <a:off x="2964655" y="1406642"/>
              <a:ext cx="1478695" cy="11889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18"/>
            <p:cNvCxnSpPr>
              <a:stCxn id="7" idx="0"/>
              <a:endCxn id="12" idx="2"/>
            </p:cNvCxnSpPr>
            <p:nvPr/>
          </p:nvCxnSpPr>
          <p:spPr bwMode="auto">
            <a:xfrm flipV="1">
              <a:off x="3180181" y="1959054"/>
              <a:ext cx="1914816" cy="54729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19"/>
            <p:cNvCxnSpPr>
              <a:stCxn id="12" idx="1"/>
              <a:endCxn id="13" idx="5"/>
            </p:cNvCxnSpPr>
            <p:nvPr/>
          </p:nvCxnSpPr>
          <p:spPr bwMode="auto">
            <a:xfrm flipH="1" flipV="1">
              <a:off x="4874402" y="1406642"/>
              <a:ext cx="309869" cy="3368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>
              <a:stCxn id="15" idx="0"/>
              <a:endCxn id="13" idx="6"/>
            </p:cNvCxnSpPr>
            <p:nvPr/>
          </p:nvCxnSpPr>
          <p:spPr bwMode="auto">
            <a:xfrm flipH="1" flipV="1">
              <a:off x="4963676" y="1191116"/>
              <a:ext cx="3064329" cy="130177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>
              <a:stCxn id="15" idx="1"/>
              <a:endCxn id="12" idx="6"/>
            </p:cNvCxnSpPr>
            <p:nvPr/>
          </p:nvCxnSpPr>
          <p:spPr bwMode="auto">
            <a:xfrm flipH="1" flipV="1">
              <a:off x="5704597" y="1959054"/>
              <a:ext cx="2107882" cy="62311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Straight Connector 22"/>
            <p:cNvCxnSpPr>
              <a:stCxn id="3" idx="2"/>
              <a:endCxn id="7" idx="6"/>
            </p:cNvCxnSpPr>
            <p:nvPr/>
          </p:nvCxnSpPr>
          <p:spPr bwMode="auto">
            <a:xfrm flipH="1" flipV="1">
              <a:off x="3484981" y="2811151"/>
              <a:ext cx="1683120" cy="21552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Straight Connector 23"/>
            <p:cNvCxnSpPr>
              <a:stCxn id="8" idx="2"/>
              <a:endCxn id="3" idx="7"/>
            </p:cNvCxnSpPr>
            <p:nvPr/>
          </p:nvCxnSpPr>
          <p:spPr bwMode="auto">
            <a:xfrm flipH="1">
              <a:off x="5688427" y="2792868"/>
              <a:ext cx="404482" cy="182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Straight Connector 24"/>
            <p:cNvCxnSpPr>
              <a:stCxn id="8" idx="6"/>
              <a:endCxn id="15" idx="2"/>
            </p:cNvCxnSpPr>
            <p:nvPr/>
          </p:nvCxnSpPr>
          <p:spPr bwMode="auto">
            <a:xfrm>
              <a:off x="6702509" y="2792868"/>
              <a:ext cx="1020696" cy="482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>
              <a:stCxn id="9" idx="2"/>
              <a:endCxn id="7" idx="3"/>
            </p:cNvCxnSpPr>
            <p:nvPr/>
          </p:nvCxnSpPr>
          <p:spPr bwMode="auto">
            <a:xfrm flipH="1" flipV="1">
              <a:off x="2964655" y="3026677"/>
              <a:ext cx="2192988" cy="216513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Straight Connector 26"/>
            <p:cNvCxnSpPr>
              <a:stCxn id="9" idx="1"/>
              <a:endCxn id="3" idx="4"/>
            </p:cNvCxnSpPr>
            <p:nvPr/>
          </p:nvCxnSpPr>
          <p:spPr bwMode="auto">
            <a:xfrm flipV="1">
              <a:off x="5246917" y="3331477"/>
              <a:ext cx="225984" cy="164481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Straight Connector 27"/>
            <p:cNvCxnSpPr>
              <a:stCxn id="9" idx="0"/>
              <a:endCxn id="8" idx="4"/>
            </p:cNvCxnSpPr>
            <p:nvPr/>
          </p:nvCxnSpPr>
          <p:spPr bwMode="auto">
            <a:xfrm flipV="1">
              <a:off x="5462443" y="3097668"/>
              <a:ext cx="935266" cy="178934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Connector 49"/>
            <p:cNvCxnSpPr>
              <a:stCxn id="11" idx="5"/>
              <a:endCxn id="10" idx="0"/>
            </p:cNvCxnSpPr>
            <p:nvPr/>
          </p:nvCxnSpPr>
          <p:spPr bwMode="auto">
            <a:xfrm>
              <a:off x="4730565" y="3547003"/>
              <a:ext cx="124373" cy="32953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Straight Connector 51"/>
            <p:cNvCxnSpPr>
              <a:stCxn id="15" idx="4"/>
              <a:endCxn id="9" idx="6"/>
            </p:cNvCxnSpPr>
            <p:nvPr/>
          </p:nvCxnSpPr>
          <p:spPr bwMode="auto">
            <a:xfrm flipH="1">
              <a:off x="5767243" y="3102493"/>
              <a:ext cx="2260762" cy="208932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Straight Connector 52"/>
            <p:cNvCxnSpPr>
              <a:stCxn id="11" idx="6"/>
              <a:endCxn id="3" idx="3"/>
            </p:cNvCxnSpPr>
            <p:nvPr/>
          </p:nvCxnSpPr>
          <p:spPr bwMode="auto">
            <a:xfrm flipV="1">
              <a:off x="4819839" y="3242203"/>
              <a:ext cx="437536" cy="8927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Straight Connector 53"/>
            <p:cNvCxnSpPr>
              <a:stCxn id="7" idx="5"/>
              <a:endCxn id="11" idx="2"/>
            </p:cNvCxnSpPr>
            <p:nvPr/>
          </p:nvCxnSpPr>
          <p:spPr bwMode="auto">
            <a:xfrm>
              <a:off x="3395707" y="3026677"/>
              <a:ext cx="814532" cy="30480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1" name="Straight Connector 70"/>
            <p:cNvCxnSpPr>
              <a:stCxn id="10" idx="1"/>
              <a:endCxn id="7" idx="4"/>
            </p:cNvCxnSpPr>
            <p:nvPr/>
          </p:nvCxnSpPr>
          <p:spPr bwMode="auto">
            <a:xfrm flipH="1" flipV="1">
              <a:off x="3180181" y="3115951"/>
              <a:ext cx="1459231" cy="84985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7" name="Straight Connector 76"/>
            <p:cNvCxnSpPr>
              <a:stCxn id="8" idx="0"/>
              <a:endCxn id="12" idx="5"/>
            </p:cNvCxnSpPr>
            <p:nvPr/>
          </p:nvCxnSpPr>
          <p:spPr bwMode="auto">
            <a:xfrm flipH="1" flipV="1">
              <a:off x="5615323" y="2174580"/>
              <a:ext cx="782386" cy="313488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6" name="Straight Connector 205"/>
            <p:cNvCxnSpPr>
              <a:stCxn id="8" idx="1"/>
              <a:endCxn id="7" idx="7"/>
            </p:cNvCxnSpPr>
            <p:nvPr/>
          </p:nvCxnSpPr>
          <p:spPr bwMode="auto">
            <a:xfrm flipH="1">
              <a:off x="3395707" y="2577342"/>
              <a:ext cx="2786476" cy="182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8" name="Group 17"/>
          <p:cNvGrpSpPr/>
          <p:nvPr/>
        </p:nvGrpSpPr>
        <p:grpSpPr>
          <a:xfrm>
            <a:off x="6700970" y="633058"/>
            <a:ext cx="1688026" cy="461665"/>
            <a:chOff x="152401" y="6322367"/>
            <a:chExt cx="1688026" cy="461665"/>
          </a:xfrm>
        </p:grpSpPr>
        <p:cxnSp>
          <p:nvCxnSpPr>
            <p:cNvPr id="229" name="Straight Connector 228"/>
            <p:cNvCxnSpPr/>
            <p:nvPr/>
          </p:nvCxnSpPr>
          <p:spPr bwMode="auto">
            <a:xfrm flipH="1">
              <a:off x="152401" y="6553200"/>
              <a:ext cx="838199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2614" name="TextBox 192613"/>
            <p:cNvSpPr txBox="1"/>
            <p:nvPr/>
          </p:nvSpPr>
          <p:spPr>
            <a:xfrm>
              <a:off x="1037002" y="6322367"/>
              <a:ext cx="8034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move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01865" y="1047892"/>
            <a:ext cx="2409031" cy="461665"/>
            <a:chOff x="152400" y="5791334"/>
            <a:chExt cx="2409031" cy="461665"/>
          </a:xfrm>
        </p:grpSpPr>
        <p:cxnSp>
          <p:nvCxnSpPr>
            <p:cNvPr id="233" name="Straight Connector 232"/>
            <p:cNvCxnSpPr/>
            <p:nvPr/>
          </p:nvCxnSpPr>
          <p:spPr bwMode="auto">
            <a:xfrm>
              <a:off x="152400" y="6072157"/>
              <a:ext cx="884602" cy="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6" name="TextBox 235"/>
            <p:cNvSpPr txBox="1"/>
            <p:nvPr/>
          </p:nvSpPr>
          <p:spPr>
            <a:xfrm>
              <a:off x="1039861" y="5791334"/>
              <a:ext cx="1521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interference</a:t>
              </a:r>
              <a:endParaRPr lang="en-US" dirty="0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152400" y="5741011"/>
            <a:ext cx="42178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Non-marked nodes of degree &lt; K: f</a:t>
            </a:r>
            <a:endParaRPr lang="en-US" dirty="0"/>
          </a:p>
        </p:txBody>
      </p:sp>
      <p:grpSp>
        <p:nvGrpSpPr>
          <p:cNvPr id="43" name="Group 42"/>
          <p:cNvGrpSpPr/>
          <p:nvPr/>
        </p:nvGrpSpPr>
        <p:grpSpPr>
          <a:xfrm>
            <a:off x="533400" y="6164209"/>
            <a:ext cx="2069990" cy="509128"/>
            <a:chOff x="6370220" y="6169249"/>
            <a:chExt cx="2069990" cy="509128"/>
          </a:xfrm>
        </p:grpSpPr>
        <p:sp>
          <p:nvSpPr>
            <p:cNvPr id="44" name="TextBox 43"/>
            <p:cNvSpPr txBox="1"/>
            <p:nvPr/>
          </p:nvSpPr>
          <p:spPr>
            <a:xfrm>
              <a:off x="6370220" y="6216712"/>
              <a:ext cx="4860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ym typeface="Wingdings" panose="05000000000000000000" pitchFamily="2" charset="2"/>
                </a:rPr>
                <a:t>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944288" y="6169249"/>
              <a:ext cx="14959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push</a:t>
              </a:r>
              <a:r>
                <a:rPr lang="en-US" dirty="0" smtClean="0">
                  <a:solidFill>
                    <a:srgbClr val="FF0000"/>
                  </a:solidFill>
                </a:rPr>
                <a:t> </a:t>
              </a:r>
              <a:r>
                <a:rPr lang="en-US" dirty="0" smtClean="0"/>
                <a:t>g, h, k</a:t>
              </a:r>
              <a:endParaRPr lang="en-US" dirty="0"/>
            </a:p>
          </p:txBody>
        </p:sp>
      </p:grpSp>
      <p:sp>
        <p:nvSpPr>
          <p:cNvPr id="55" name="Rectangle 45"/>
          <p:cNvSpPr/>
          <p:nvPr/>
        </p:nvSpPr>
        <p:spPr bwMode="auto">
          <a:xfrm>
            <a:off x="3450964" y="2475295"/>
            <a:ext cx="1998044" cy="1967279"/>
          </a:xfrm>
          <a:custGeom>
            <a:avLst/>
            <a:gdLst>
              <a:gd name="connsiteX0" fmla="*/ 0 w 1998044"/>
              <a:gd name="connsiteY0" fmla="*/ 0 h 1764257"/>
              <a:gd name="connsiteX1" fmla="*/ 1998044 w 1998044"/>
              <a:gd name="connsiteY1" fmla="*/ 0 h 1764257"/>
              <a:gd name="connsiteX2" fmla="*/ 1998044 w 1998044"/>
              <a:gd name="connsiteY2" fmla="*/ 1764257 h 1764257"/>
              <a:gd name="connsiteX3" fmla="*/ 0 w 1998044"/>
              <a:gd name="connsiteY3" fmla="*/ 1764257 h 1764257"/>
              <a:gd name="connsiteX4" fmla="*/ 0 w 1998044"/>
              <a:gd name="connsiteY4" fmla="*/ 0 h 1764257"/>
              <a:gd name="connsiteX0" fmla="*/ 0 w 1998044"/>
              <a:gd name="connsiteY0" fmla="*/ 0 h 1764257"/>
              <a:gd name="connsiteX1" fmla="*/ 1998044 w 1998044"/>
              <a:gd name="connsiteY1" fmla="*/ 0 h 1764257"/>
              <a:gd name="connsiteX2" fmla="*/ 1881930 w 1998044"/>
              <a:gd name="connsiteY2" fmla="*/ 1328829 h 1764257"/>
              <a:gd name="connsiteX3" fmla="*/ 0 w 1998044"/>
              <a:gd name="connsiteY3" fmla="*/ 1764257 h 1764257"/>
              <a:gd name="connsiteX4" fmla="*/ 0 w 1998044"/>
              <a:gd name="connsiteY4" fmla="*/ 0 h 1764257"/>
              <a:gd name="connsiteX0" fmla="*/ 0 w 1998044"/>
              <a:gd name="connsiteY0" fmla="*/ 0 h 1764257"/>
              <a:gd name="connsiteX1" fmla="*/ 1998044 w 1998044"/>
              <a:gd name="connsiteY1" fmla="*/ 0 h 1764257"/>
              <a:gd name="connsiteX2" fmla="*/ 1881930 w 1998044"/>
              <a:gd name="connsiteY2" fmla="*/ 1328829 h 1764257"/>
              <a:gd name="connsiteX3" fmla="*/ 0 w 1998044"/>
              <a:gd name="connsiteY3" fmla="*/ 1764257 h 1764257"/>
              <a:gd name="connsiteX4" fmla="*/ 0 w 1998044"/>
              <a:gd name="connsiteY4" fmla="*/ 0 h 1764257"/>
              <a:gd name="connsiteX0" fmla="*/ 0 w 1998044"/>
              <a:gd name="connsiteY0" fmla="*/ 0 h 1906530"/>
              <a:gd name="connsiteX1" fmla="*/ 1998044 w 1998044"/>
              <a:gd name="connsiteY1" fmla="*/ 0 h 1906530"/>
              <a:gd name="connsiteX2" fmla="*/ 1881930 w 1998044"/>
              <a:gd name="connsiteY2" fmla="*/ 1328829 h 1906530"/>
              <a:gd name="connsiteX3" fmla="*/ 1019436 w 1998044"/>
              <a:gd name="connsiteY3" fmla="*/ 1748363 h 1906530"/>
              <a:gd name="connsiteX4" fmla="*/ 0 w 1998044"/>
              <a:gd name="connsiteY4" fmla="*/ 1764257 h 1906530"/>
              <a:gd name="connsiteX5" fmla="*/ 0 w 1998044"/>
              <a:gd name="connsiteY5" fmla="*/ 0 h 1906530"/>
              <a:gd name="connsiteX0" fmla="*/ 0 w 1998044"/>
              <a:gd name="connsiteY0" fmla="*/ 0 h 2001045"/>
              <a:gd name="connsiteX1" fmla="*/ 1998044 w 1998044"/>
              <a:gd name="connsiteY1" fmla="*/ 0 h 2001045"/>
              <a:gd name="connsiteX2" fmla="*/ 1881930 w 1998044"/>
              <a:gd name="connsiteY2" fmla="*/ 1328829 h 2001045"/>
              <a:gd name="connsiteX3" fmla="*/ 1033951 w 1998044"/>
              <a:gd name="connsiteY3" fmla="*/ 1951563 h 2001045"/>
              <a:gd name="connsiteX4" fmla="*/ 0 w 1998044"/>
              <a:gd name="connsiteY4" fmla="*/ 1764257 h 2001045"/>
              <a:gd name="connsiteX5" fmla="*/ 0 w 1998044"/>
              <a:gd name="connsiteY5" fmla="*/ 0 h 2001045"/>
              <a:gd name="connsiteX0" fmla="*/ 0 w 1998044"/>
              <a:gd name="connsiteY0" fmla="*/ 0 h 1967279"/>
              <a:gd name="connsiteX1" fmla="*/ 1998044 w 1998044"/>
              <a:gd name="connsiteY1" fmla="*/ 0 h 1967279"/>
              <a:gd name="connsiteX2" fmla="*/ 1881930 w 1998044"/>
              <a:gd name="connsiteY2" fmla="*/ 1328829 h 1967279"/>
              <a:gd name="connsiteX3" fmla="*/ 1033951 w 1998044"/>
              <a:gd name="connsiteY3" fmla="*/ 1951563 h 1967279"/>
              <a:gd name="connsiteX4" fmla="*/ 420915 w 1998044"/>
              <a:gd name="connsiteY4" fmla="*/ 1546543 h 1967279"/>
              <a:gd name="connsiteX5" fmla="*/ 0 w 1998044"/>
              <a:gd name="connsiteY5" fmla="*/ 0 h 1967279"/>
              <a:gd name="connsiteX0" fmla="*/ 0 w 1998044"/>
              <a:gd name="connsiteY0" fmla="*/ 0 h 1967279"/>
              <a:gd name="connsiteX1" fmla="*/ 1998044 w 1998044"/>
              <a:gd name="connsiteY1" fmla="*/ 0 h 1967279"/>
              <a:gd name="connsiteX2" fmla="*/ 1881930 w 1998044"/>
              <a:gd name="connsiteY2" fmla="*/ 1328829 h 1967279"/>
              <a:gd name="connsiteX3" fmla="*/ 1033951 w 1998044"/>
              <a:gd name="connsiteY3" fmla="*/ 1951563 h 1967279"/>
              <a:gd name="connsiteX4" fmla="*/ 420915 w 1998044"/>
              <a:gd name="connsiteY4" fmla="*/ 1546543 h 1967279"/>
              <a:gd name="connsiteX5" fmla="*/ 0 w 1998044"/>
              <a:gd name="connsiteY5" fmla="*/ 0 h 1967279"/>
              <a:gd name="connsiteX0" fmla="*/ 0 w 1998044"/>
              <a:gd name="connsiteY0" fmla="*/ 0 h 1967279"/>
              <a:gd name="connsiteX1" fmla="*/ 1998044 w 1998044"/>
              <a:gd name="connsiteY1" fmla="*/ 0 h 1967279"/>
              <a:gd name="connsiteX2" fmla="*/ 1881930 w 1998044"/>
              <a:gd name="connsiteY2" fmla="*/ 1328829 h 1967279"/>
              <a:gd name="connsiteX3" fmla="*/ 1033951 w 1998044"/>
              <a:gd name="connsiteY3" fmla="*/ 1951563 h 1967279"/>
              <a:gd name="connsiteX4" fmla="*/ 420915 w 1998044"/>
              <a:gd name="connsiteY4" fmla="*/ 1546543 h 1967279"/>
              <a:gd name="connsiteX5" fmla="*/ 0 w 1998044"/>
              <a:gd name="connsiteY5" fmla="*/ 0 h 1967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8044" h="1967279">
                <a:moveTo>
                  <a:pt x="0" y="0"/>
                </a:moveTo>
                <a:lnTo>
                  <a:pt x="1998044" y="0"/>
                </a:lnTo>
                <a:lnTo>
                  <a:pt x="1881930" y="1328829"/>
                </a:lnTo>
                <a:cubicBezTo>
                  <a:pt x="1718829" y="1620223"/>
                  <a:pt x="1347606" y="1878992"/>
                  <a:pt x="1033951" y="1951563"/>
                </a:cubicBezTo>
                <a:cubicBezTo>
                  <a:pt x="720296" y="2024134"/>
                  <a:pt x="590821" y="1837937"/>
                  <a:pt x="420915" y="1546543"/>
                </a:cubicBezTo>
                <a:cubicBezTo>
                  <a:pt x="-38704" y="755257"/>
                  <a:pt x="140305" y="515514"/>
                  <a:pt x="0" y="0"/>
                </a:cubicBezTo>
                <a:close/>
              </a:path>
            </a:pathLst>
          </a:custGeom>
          <a:solidFill>
            <a:schemeClr val="bg2">
              <a:lumMod val="40000"/>
              <a:lumOff val="60000"/>
              <a:alpha val="85000"/>
            </a:schemeClr>
          </a:solidFill>
          <a:ln w="762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416595" y="5750007"/>
            <a:ext cx="2727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Next: </a:t>
            </a:r>
            <a:r>
              <a:rPr lang="en-US" b="1" dirty="0" smtClean="0"/>
              <a:t>coalesce</a:t>
            </a:r>
            <a:r>
              <a:rPr lang="en-US" dirty="0" smtClean="0"/>
              <a:t> j &amp; b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6485444" y="5438936"/>
            <a:ext cx="2470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could still simplify f instead!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328338" y="6458211"/>
            <a:ext cx="478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B050"/>
                </a:solidFill>
              </a:rPr>
              <a:t>Briggs: merged node has &lt; K neighbors of degree ≥ K</a:t>
            </a:r>
            <a:endParaRPr lang="en-US" sz="1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36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15950" y="87313"/>
            <a:ext cx="7912100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</a:t>
            </a: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nterference graph: optimization for MOVEs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693287" y="872622"/>
            <a:ext cx="3704150" cy="2849856"/>
            <a:chOff x="713630" y="1008304"/>
            <a:chExt cx="3704150" cy="2849856"/>
          </a:xfrm>
        </p:grpSpPr>
        <p:grpSp>
          <p:nvGrpSpPr>
            <p:cNvPr id="13" name="Group 12"/>
            <p:cNvGrpSpPr/>
            <p:nvPr/>
          </p:nvGrpSpPr>
          <p:grpSpPr>
            <a:xfrm>
              <a:off x="728144" y="1008304"/>
              <a:ext cx="3689636" cy="465732"/>
              <a:chOff x="1191414" y="986533"/>
              <a:chExt cx="3689636" cy="46573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1666136" y="990600"/>
                <a:ext cx="321491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t</a:t>
                </a:r>
                <a:r>
                  <a:rPr lang="en-US" dirty="0" smtClean="0"/>
                  <a:t> </a:t>
                </a:r>
                <a:r>
                  <a:rPr lang="en-US" dirty="0" smtClean="0">
                    <a:sym typeface="Wingdings" panose="05000000000000000000" pitchFamily="2" charset="2"/>
                  </a:rPr>
                  <a:t> </a:t>
                </a:r>
                <a:r>
                  <a:rPr lang="en-US" dirty="0" smtClean="0">
                    <a:solidFill>
                      <a:srgbClr val="00B0F0"/>
                    </a:solidFill>
                    <a:sym typeface="Wingdings" panose="05000000000000000000" pitchFamily="2" charset="2"/>
                  </a:rPr>
                  <a:t>s</a:t>
                </a:r>
                <a:r>
                  <a:rPr lang="en-US" dirty="0" smtClean="0">
                    <a:sym typeface="Wingdings" panose="05000000000000000000" pitchFamily="2" charset="2"/>
                  </a:rPr>
                  <a:t>              (*move*)</a:t>
                </a:r>
                <a:endParaRPr lang="en-US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191414" y="986533"/>
                <a:ext cx="4892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n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:</a:t>
                </a:r>
                <a:endParaRPr lang="en-US" dirty="0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713630" y="2212001"/>
              <a:ext cx="3696893" cy="461665"/>
              <a:chOff x="232229" y="3297892"/>
              <a:chExt cx="3696893" cy="461665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728722" y="3297892"/>
                <a:ext cx="3200400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ym typeface="Wingdings" panose="05000000000000000000" pitchFamily="2" charset="2"/>
                  </a:rPr>
                  <a:t>x  . . . </a:t>
                </a:r>
                <a:r>
                  <a:rPr lang="en-US" dirty="0" smtClean="0">
                    <a:solidFill>
                      <a:srgbClr val="00B0F0"/>
                    </a:solidFill>
                    <a:sym typeface="Wingdings" panose="05000000000000000000" pitchFamily="2" charset="2"/>
                  </a:rPr>
                  <a:t>s</a:t>
                </a:r>
                <a:r>
                  <a:rPr lang="en-US" dirty="0" smtClean="0">
                    <a:sym typeface="Wingdings" panose="05000000000000000000" pitchFamily="2" charset="2"/>
                  </a:rPr>
                  <a:t> . . . (*use of </a:t>
                </a:r>
                <a:r>
                  <a:rPr lang="en-US" dirty="0" smtClean="0">
                    <a:solidFill>
                      <a:srgbClr val="00B0F0"/>
                    </a:solidFill>
                    <a:sym typeface="Wingdings" panose="05000000000000000000" pitchFamily="2" charset="2"/>
                  </a:rPr>
                  <a:t>s</a:t>
                </a:r>
                <a:r>
                  <a:rPr lang="en-US" dirty="0" smtClean="0">
                    <a:sym typeface="Wingdings" panose="05000000000000000000" pitchFamily="2" charset="2"/>
                  </a:rPr>
                  <a:t>*)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32229" y="3297892"/>
                <a:ext cx="4892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n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:</a:t>
                </a:r>
                <a:endParaRPr lang="en-US" dirty="0"/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713631" y="3396495"/>
              <a:ext cx="3704149" cy="461665"/>
              <a:chOff x="4373051" y="3354971"/>
              <a:chExt cx="3704149" cy="461665"/>
            </a:xfrm>
          </p:grpSpPr>
          <p:sp>
            <p:nvSpPr>
              <p:cNvPr id="18" name="TextBox 17"/>
              <p:cNvSpPr txBox="1"/>
              <p:nvPr/>
            </p:nvSpPr>
            <p:spPr>
              <a:xfrm>
                <a:off x="4876800" y="3354971"/>
                <a:ext cx="3200400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ym typeface="Wingdings" panose="05000000000000000000" pitchFamily="2" charset="2"/>
                  </a:rPr>
                  <a:t>y  . . . </a:t>
                </a:r>
                <a:r>
                  <a:rPr lang="en-US" dirty="0" smtClean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t</a:t>
                </a:r>
                <a:r>
                  <a:rPr lang="en-US" dirty="0" smtClean="0">
                    <a:sym typeface="Wingdings" panose="05000000000000000000" pitchFamily="2" charset="2"/>
                  </a:rPr>
                  <a:t> . . . (*use of </a:t>
                </a:r>
                <a:r>
                  <a:rPr lang="en-US" dirty="0" smtClean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t</a:t>
                </a:r>
                <a:r>
                  <a:rPr lang="en-US" dirty="0" smtClean="0">
                    <a:sym typeface="Wingdings" panose="05000000000000000000" pitchFamily="2" charset="2"/>
                  </a:rPr>
                  <a:t>*)</a:t>
                </a:r>
                <a:endParaRPr lang="en-US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373051" y="3354971"/>
                <a:ext cx="4964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n</a:t>
                </a:r>
                <a:r>
                  <a:rPr lang="en-US" baseline="-25000" dirty="0"/>
                  <a:t>3</a:t>
                </a:r>
                <a:r>
                  <a:rPr lang="en-US" dirty="0" smtClean="0"/>
                  <a:t>:</a:t>
                </a:r>
                <a:endParaRPr lang="en-US" dirty="0"/>
              </a:p>
            </p:txBody>
          </p:sp>
        </p:grpSp>
        <p:cxnSp>
          <p:nvCxnSpPr>
            <p:cNvPr id="15" name="Straight Arrow Connector 14"/>
            <p:cNvCxnSpPr/>
            <p:nvPr/>
          </p:nvCxnSpPr>
          <p:spPr bwMode="auto">
            <a:xfrm>
              <a:off x="2661552" y="1474036"/>
              <a:ext cx="0" cy="737965"/>
            </a:xfrm>
            <a:prstGeom prst="straightConnector1">
              <a:avLst/>
            </a:prstGeom>
            <a:solidFill>
              <a:schemeClr val="accent1">
                <a:alpha val="50000"/>
              </a:schemeClr>
            </a:solidFill>
            <a:ln w="508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Arrow Connector 25"/>
            <p:cNvCxnSpPr/>
            <p:nvPr/>
          </p:nvCxnSpPr>
          <p:spPr bwMode="auto">
            <a:xfrm>
              <a:off x="2661552" y="2673666"/>
              <a:ext cx="0" cy="737965"/>
            </a:xfrm>
            <a:prstGeom prst="straightConnector1">
              <a:avLst/>
            </a:prstGeom>
            <a:solidFill>
              <a:schemeClr val="accent1">
                <a:alpha val="50000"/>
              </a:schemeClr>
            </a:solidFill>
            <a:ln w="508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42" name="Group 41"/>
          <p:cNvGrpSpPr/>
          <p:nvPr/>
        </p:nvGrpSpPr>
        <p:grpSpPr>
          <a:xfrm>
            <a:off x="5163423" y="828681"/>
            <a:ext cx="3423552" cy="3102429"/>
            <a:chOff x="5181600" y="1012370"/>
            <a:chExt cx="3423552" cy="3102429"/>
          </a:xfrm>
        </p:grpSpPr>
        <p:sp>
          <p:nvSpPr>
            <p:cNvPr id="21" name="TextBox 20"/>
            <p:cNvSpPr txBox="1"/>
            <p:nvPr/>
          </p:nvSpPr>
          <p:spPr>
            <a:xfrm>
              <a:off x="5181600" y="1012370"/>
              <a:ext cx="3423552" cy="31024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Virtual registers </a:t>
              </a:r>
              <a:r>
                <a:rPr lang="en-US" dirty="0" smtClean="0">
                  <a:solidFill>
                    <a:srgbClr val="00B0F0"/>
                  </a:solidFill>
                </a:rPr>
                <a:t>s</a:t>
              </a:r>
              <a:r>
                <a:rPr lang="en-US" dirty="0" smtClean="0"/>
                <a:t> and </a:t>
              </a:r>
              <a:r>
                <a:rPr lang="en-US" dirty="0" smtClean="0">
                  <a:solidFill>
                    <a:srgbClr val="FF0000"/>
                  </a:solidFill>
                </a:rPr>
                <a:t>t</a:t>
              </a:r>
              <a:r>
                <a:rPr lang="en-US" dirty="0" smtClean="0"/>
                <a:t>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dirty="0" smtClean="0"/>
                <a:t>are both live-out at n</a:t>
              </a:r>
              <a:r>
                <a:rPr lang="en-US" baseline="-25000" dirty="0" smtClean="0"/>
                <a:t>1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dirty="0"/>
                <a:t>h</a:t>
              </a:r>
              <a:r>
                <a:rPr lang="en-US" dirty="0" smtClean="0"/>
                <a:t>ence interfere formally</a:t>
              </a:r>
              <a:br>
                <a:rPr lang="en-US" dirty="0" smtClean="0"/>
              </a:br>
              <a:r>
                <a:rPr lang="en-US" dirty="0" smtClean="0"/>
                <a:t/>
              </a:r>
              <a:br>
                <a:rPr lang="en-US" dirty="0" smtClean="0"/>
              </a:br>
              <a:r>
                <a:rPr lang="en-US" dirty="0" smtClean="0"/>
                <a:t/>
              </a:r>
              <a:br>
                <a:rPr lang="en-US" dirty="0" smtClean="0"/>
              </a:br>
              <a:endParaRPr lang="en-US" dirty="0" smtClean="0"/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dirty="0"/>
                <a:t>w</a:t>
              </a:r>
              <a:r>
                <a:rPr lang="en-US" dirty="0" smtClean="0"/>
                <a:t>ill hence be assigned different registers</a:t>
              </a:r>
              <a:endParaRPr lang="en-US" dirty="0"/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5634814" y="2379502"/>
              <a:ext cx="2743200" cy="685800"/>
              <a:chOff x="4572000" y="3276600"/>
              <a:chExt cx="2743200" cy="685800"/>
            </a:xfrm>
          </p:grpSpPr>
          <p:sp>
            <p:nvSpPr>
              <p:cNvPr id="29" name="Oval 28"/>
              <p:cNvSpPr/>
              <p:nvPr/>
            </p:nvSpPr>
            <p:spPr bwMode="auto">
              <a:xfrm>
                <a:off x="4572000" y="3276600"/>
                <a:ext cx="762000" cy="685800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 w="381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solidFill>
                      <a:srgbClr val="00B0F0"/>
                    </a:solidFill>
                    <a:latin typeface="Arial Narrow" charset="0"/>
                    <a:ea typeface="ＭＳ Ｐゴシック" charset="0"/>
                  </a:rPr>
                  <a:t>s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rgbClr val="00B0F0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30" name="Oval 29"/>
              <p:cNvSpPr/>
              <p:nvPr/>
            </p:nvSpPr>
            <p:spPr bwMode="auto">
              <a:xfrm>
                <a:off x="6553200" y="3276600"/>
                <a:ext cx="762000" cy="685800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 w="381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 Narrow" charset="0"/>
                    <a:ea typeface="ＭＳ Ｐゴシック" charset="0"/>
                  </a:rPr>
                  <a:t>t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33" name="Straight Connector 32"/>
              <p:cNvCxnSpPr>
                <a:stCxn id="29" idx="6"/>
                <a:endCxn id="30" idx="2"/>
              </p:cNvCxnSpPr>
              <p:nvPr/>
            </p:nvCxnSpPr>
            <p:spPr bwMode="auto">
              <a:xfrm>
                <a:off x="5334000" y="3619500"/>
                <a:ext cx="1219200" cy="0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50800" cap="flat" cmpd="sng" algn="ctr">
                <a:solidFill>
                  <a:srgbClr val="FFC000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24" name="TextBox 23"/>
          <p:cNvSpPr txBox="1"/>
          <p:nvPr/>
        </p:nvSpPr>
        <p:spPr>
          <a:xfrm>
            <a:off x="241893" y="3987144"/>
            <a:ext cx="86779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But: we’d like them to share a register, and to eliminate the move instruction!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322524" y="4560876"/>
            <a:ext cx="8516676" cy="2055433"/>
            <a:chOff x="322524" y="4728516"/>
            <a:chExt cx="8516676" cy="2055433"/>
          </a:xfrm>
        </p:grpSpPr>
        <p:sp>
          <p:nvSpPr>
            <p:cNvPr id="37" name="Rectangle 36"/>
            <p:cNvSpPr/>
            <p:nvPr/>
          </p:nvSpPr>
          <p:spPr bwMode="auto">
            <a:xfrm>
              <a:off x="322524" y="4728516"/>
              <a:ext cx="8516676" cy="2055433"/>
            </a:xfrm>
            <a:prstGeom prst="rect">
              <a:avLst/>
            </a:prstGeom>
            <a:solidFill>
              <a:schemeClr val="bg2">
                <a:lumMod val="20000"/>
                <a:lumOff val="80000"/>
                <a:alpha val="50000"/>
              </a:schemeClr>
            </a:solidFill>
            <a:ln w="508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85606" y="4777613"/>
              <a:ext cx="81905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u="sng" dirty="0" smtClean="0"/>
                <a:t>Solution: treat move instructions differently during interference analysis</a:t>
              </a:r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1024973" y="5318956"/>
              <a:ext cx="2460188" cy="465732"/>
              <a:chOff x="1176900" y="936793"/>
              <a:chExt cx="2460188" cy="465732"/>
            </a:xfrm>
          </p:grpSpPr>
          <p:sp>
            <p:nvSpPr>
              <p:cNvPr id="40" name="TextBox 39"/>
              <p:cNvSpPr txBox="1"/>
              <p:nvPr/>
            </p:nvSpPr>
            <p:spPr>
              <a:xfrm>
                <a:off x="1534002" y="940860"/>
                <a:ext cx="2103086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a</a:t>
                </a:r>
                <a:r>
                  <a:rPr lang="en-US" dirty="0" smtClean="0"/>
                  <a:t> </a:t>
                </a:r>
                <a:r>
                  <a:rPr lang="en-US" dirty="0" smtClean="0">
                    <a:sym typeface="Wingdings" panose="05000000000000000000" pitchFamily="2" charset="2"/>
                  </a:rPr>
                  <a:t> </a:t>
                </a:r>
                <a:r>
                  <a:rPr lang="en-US" dirty="0" smtClean="0">
                    <a:solidFill>
                      <a:srgbClr val="00B0F0"/>
                    </a:solidFill>
                    <a:sym typeface="Wingdings" panose="05000000000000000000" pitchFamily="2" charset="2"/>
                  </a:rPr>
                  <a:t>c</a:t>
                </a:r>
                <a:r>
                  <a:rPr lang="en-US" dirty="0" smtClean="0">
                    <a:sym typeface="Wingdings" panose="05000000000000000000" pitchFamily="2" charset="2"/>
                  </a:rPr>
                  <a:t>   (*move*)</a:t>
                </a:r>
                <a:endParaRPr lang="en-US" dirty="0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1176900" y="936793"/>
                <a:ext cx="39626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n:</a:t>
                </a:r>
                <a:endParaRPr lang="en-US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3516900" y="5318954"/>
              <a:ext cx="5088252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and </a:t>
              </a:r>
              <a:r>
                <a:rPr lang="en-US" dirty="0" err="1" smtClean="0"/>
                <a:t>liveOut</a:t>
              </a:r>
              <a:r>
                <a:rPr lang="en-US" dirty="0" smtClean="0"/>
                <a:t>(n) = {b</a:t>
              </a:r>
              <a:r>
                <a:rPr lang="en-US" baseline="-25000" dirty="0" smtClean="0"/>
                <a:t>1</a:t>
              </a:r>
              <a:r>
                <a:rPr lang="en-US" dirty="0" smtClean="0"/>
                <a:t>, …, </a:t>
              </a:r>
              <a:r>
                <a:rPr lang="en-US" dirty="0" err="1" smtClean="0"/>
                <a:t>b</a:t>
              </a:r>
              <a:r>
                <a:rPr lang="en-US" baseline="-25000" dirty="0" err="1" smtClean="0"/>
                <a:t>k</a:t>
              </a:r>
              <a:r>
                <a:rPr lang="en-US" dirty="0" smtClean="0"/>
                <a:t>}, only add edges</a:t>
              </a:r>
              <a:br>
                <a:rPr lang="en-US" dirty="0" smtClean="0"/>
              </a:br>
              <a:r>
                <a:rPr lang="en-US" dirty="0" smtClean="0"/>
                <a:t/>
              </a:r>
              <a:br>
                <a:rPr lang="en-US" dirty="0" smtClean="0"/>
              </a:br>
              <a:r>
                <a:rPr lang="en-US" dirty="0" smtClean="0"/>
                <a:t>for those </a:t>
              </a:r>
              <a:r>
                <a:rPr lang="en-US" dirty="0" smtClean="0">
                  <a:solidFill>
                    <a:srgbClr val="00B050"/>
                  </a:solidFill>
                </a:rPr>
                <a:t>b</a:t>
              </a:r>
              <a:r>
                <a:rPr lang="en-US" baseline="-25000" dirty="0" smtClean="0">
                  <a:solidFill>
                    <a:srgbClr val="00B050"/>
                  </a:solidFill>
                </a:rPr>
                <a:t>i</a:t>
              </a:r>
              <a:r>
                <a:rPr lang="en-US" dirty="0" smtClean="0"/>
                <a:t> that are different from </a:t>
              </a:r>
              <a:r>
                <a:rPr lang="en-US" dirty="0" smtClean="0">
                  <a:solidFill>
                    <a:srgbClr val="00B0F0"/>
                  </a:solidFill>
                </a:rPr>
                <a:t>c</a:t>
              </a:r>
              <a:r>
                <a:rPr lang="en-US" dirty="0" smtClean="0"/>
                <a:t>.</a:t>
              </a:r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56408" y="5318954"/>
              <a:ext cx="56297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For</a:t>
              </a:r>
              <a:endParaRPr lang="en-US" dirty="0"/>
            </a:p>
          </p:txBody>
        </p:sp>
        <p:grpSp>
          <p:nvGrpSpPr>
            <p:cNvPr id="45" name="Group 44"/>
            <p:cNvGrpSpPr/>
            <p:nvPr/>
          </p:nvGrpSpPr>
          <p:grpSpPr>
            <a:xfrm>
              <a:off x="713630" y="5976630"/>
              <a:ext cx="2743200" cy="685800"/>
              <a:chOff x="4572000" y="3276600"/>
              <a:chExt cx="2743200" cy="685800"/>
            </a:xfrm>
          </p:grpSpPr>
          <p:sp>
            <p:nvSpPr>
              <p:cNvPr id="46" name="Oval 45"/>
              <p:cNvSpPr/>
              <p:nvPr/>
            </p:nvSpPr>
            <p:spPr bwMode="auto">
              <a:xfrm>
                <a:off x="4572000" y="3276600"/>
                <a:ext cx="762000" cy="685800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 w="381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>
                    <a:solidFill>
                      <a:srgbClr val="00B0F0"/>
                    </a:solidFill>
                    <a:latin typeface="Arial Narrow" charset="0"/>
                    <a:ea typeface="ＭＳ Ｐゴシック" charset="0"/>
                  </a:rPr>
                  <a:t>a</a:t>
                </a: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rgbClr val="00B0F0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51" name="Oval 50"/>
              <p:cNvSpPr/>
              <p:nvPr/>
            </p:nvSpPr>
            <p:spPr bwMode="auto">
              <a:xfrm>
                <a:off x="6553200" y="3276600"/>
                <a:ext cx="762000" cy="685800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 w="381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>
                    <a:solidFill>
                      <a:srgbClr val="00B050"/>
                    </a:solidFill>
                    <a:latin typeface="Arial Narrow" charset="0"/>
                    <a:ea typeface="ＭＳ Ｐゴシック" charset="0"/>
                  </a:rPr>
                  <a:t>b</a:t>
                </a:r>
                <a:r>
                  <a:rPr lang="en-US" baseline="-25000" dirty="0" smtClean="0">
                    <a:solidFill>
                      <a:srgbClr val="00B050"/>
                    </a:solidFill>
                    <a:latin typeface="Arial Narrow" charset="0"/>
                    <a:ea typeface="ＭＳ Ｐゴシック" charset="0"/>
                  </a:rPr>
                  <a:t>i</a:t>
                </a:r>
                <a:endParaRPr kumimoji="0" lang="en-US" sz="2400" b="0" i="0" u="none" strike="noStrike" cap="none" normalizeH="0" baseline="-25000" dirty="0">
                  <a:ln>
                    <a:noFill/>
                  </a:ln>
                  <a:solidFill>
                    <a:srgbClr val="00B050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cxnSp>
            <p:nvCxnSpPr>
              <p:cNvPr id="52" name="Straight Connector 51"/>
              <p:cNvCxnSpPr>
                <a:stCxn id="46" idx="6"/>
                <a:endCxn id="51" idx="2"/>
              </p:cNvCxnSpPr>
              <p:nvPr/>
            </p:nvCxnSpPr>
            <p:spPr bwMode="auto">
              <a:xfrm>
                <a:off x="5334000" y="3619500"/>
                <a:ext cx="1219200" cy="0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50800" cap="flat" cmpd="sng" algn="ctr">
                <a:solidFill>
                  <a:srgbClr val="FFC000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164047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Coloring with coalescing: example (K = 4)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8287" y="746236"/>
            <a:ext cx="1943161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// </a:t>
            </a:r>
            <a:r>
              <a:rPr lang="en-US" dirty="0" err="1" smtClean="0"/>
              <a:t>liveIn</a:t>
            </a:r>
            <a:r>
              <a:rPr lang="en-US" dirty="0" smtClean="0"/>
              <a:t>: k, j</a:t>
            </a:r>
            <a:br>
              <a:rPr lang="en-US" dirty="0" smtClean="0"/>
            </a:br>
            <a:r>
              <a:rPr lang="en-US" dirty="0" smtClean="0"/>
              <a:t>g := M [ j+12 ]</a:t>
            </a:r>
          </a:p>
          <a:p>
            <a:r>
              <a:rPr lang="en-US" dirty="0"/>
              <a:t>h</a:t>
            </a:r>
            <a:r>
              <a:rPr lang="en-US" dirty="0" smtClean="0"/>
              <a:t> := k – 1</a:t>
            </a:r>
          </a:p>
          <a:p>
            <a:r>
              <a:rPr lang="en-US" dirty="0"/>
              <a:t>f</a:t>
            </a:r>
            <a:r>
              <a:rPr lang="en-US" dirty="0" smtClean="0"/>
              <a:t> = g * h</a:t>
            </a:r>
          </a:p>
          <a:p>
            <a:r>
              <a:rPr lang="en-US" dirty="0"/>
              <a:t>e</a:t>
            </a:r>
            <a:r>
              <a:rPr lang="en-US" dirty="0" smtClean="0"/>
              <a:t> := M [ j + 8 ]</a:t>
            </a:r>
          </a:p>
          <a:p>
            <a:r>
              <a:rPr lang="en-US" dirty="0"/>
              <a:t>m</a:t>
            </a:r>
            <a:r>
              <a:rPr lang="en-US" dirty="0" smtClean="0"/>
              <a:t> := M [ j + 16 ]</a:t>
            </a:r>
          </a:p>
          <a:p>
            <a:r>
              <a:rPr lang="en-US" dirty="0"/>
              <a:t>b</a:t>
            </a:r>
            <a:r>
              <a:rPr lang="en-US" dirty="0" smtClean="0"/>
              <a:t> := M [ f ]</a:t>
            </a:r>
          </a:p>
          <a:p>
            <a:r>
              <a:rPr lang="en-US" dirty="0"/>
              <a:t>c</a:t>
            </a:r>
            <a:r>
              <a:rPr lang="en-US" dirty="0" smtClean="0"/>
              <a:t> := e + 8</a:t>
            </a:r>
          </a:p>
          <a:p>
            <a:r>
              <a:rPr lang="en-US" dirty="0"/>
              <a:t>d</a:t>
            </a:r>
            <a:r>
              <a:rPr lang="en-US" dirty="0" smtClean="0"/>
              <a:t> := c</a:t>
            </a:r>
          </a:p>
          <a:p>
            <a:r>
              <a:rPr lang="en-US" dirty="0"/>
              <a:t>k</a:t>
            </a:r>
            <a:r>
              <a:rPr lang="en-US" dirty="0" smtClean="0"/>
              <a:t> := m + 4</a:t>
            </a:r>
          </a:p>
          <a:p>
            <a:r>
              <a:rPr lang="en-US" dirty="0"/>
              <a:t>j</a:t>
            </a:r>
            <a:r>
              <a:rPr lang="en-US" dirty="0" smtClean="0"/>
              <a:t> := b</a:t>
            </a:r>
          </a:p>
          <a:p>
            <a:r>
              <a:rPr lang="en-US" dirty="0" smtClean="0"/>
              <a:t>// </a:t>
            </a:r>
            <a:r>
              <a:rPr lang="en-US" dirty="0" err="1" smtClean="0"/>
              <a:t>liveOut</a:t>
            </a:r>
            <a:r>
              <a:rPr lang="en-US" dirty="0" smtClean="0"/>
              <a:t> d k j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2383880" y="746236"/>
            <a:ext cx="5457424" cy="4610297"/>
            <a:chOff x="2875381" y="886316"/>
            <a:chExt cx="5457424" cy="4610297"/>
          </a:xfrm>
        </p:grpSpPr>
        <p:sp>
          <p:nvSpPr>
            <p:cNvPr id="3" name="Oval 2"/>
            <p:cNvSpPr/>
            <p:nvPr/>
          </p:nvSpPr>
          <p:spPr bwMode="auto">
            <a:xfrm>
              <a:off x="5168101" y="27218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k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2875381" y="2506351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 smtClean="0">
                  <a:latin typeface="Arial Narrow" charset="0"/>
                  <a:ea typeface="ＭＳ Ｐゴシック" charset="0"/>
                </a:rPr>
                <a:t>j&amp;b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157643" y="4887013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>
                  <a:latin typeface="Arial Narrow" charset="0"/>
                  <a:ea typeface="ＭＳ Ｐゴシック" charset="0"/>
                </a:rPr>
                <a:t>c</a:t>
              </a:r>
              <a:r>
                <a:rPr lang="en-US" dirty="0" err="1" smtClean="0">
                  <a:latin typeface="Arial Narrow" charset="0"/>
                  <a:ea typeface="ＭＳ Ｐゴシック" charset="0"/>
                </a:rPr>
                <a:t>&amp;d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50138" y="387653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h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4210239" y="30266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g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5094997" y="165425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e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4354076" y="886316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rPr>
                <a:t>f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7723205" y="2492893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m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6" name="Straight Connector 5"/>
            <p:cNvCxnSpPr>
              <a:stCxn id="7" idx="1"/>
              <a:endCxn id="13" idx="3"/>
            </p:cNvCxnSpPr>
            <p:nvPr/>
          </p:nvCxnSpPr>
          <p:spPr bwMode="auto">
            <a:xfrm flipV="1">
              <a:off x="2964655" y="1406642"/>
              <a:ext cx="1478695" cy="11889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18"/>
            <p:cNvCxnSpPr>
              <a:stCxn id="7" idx="0"/>
              <a:endCxn id="12" idx="2"/>
            </p:cNvCxnSpPr>
            <p:nvPr/>
          </p:nvCxnSpPr>
          <p:spPr bwMode="auto">
            <a:xfrm flipV="1">
              <a:off x="3180181" y="1959054"/>
              <a:ext cx="1914816" cy="54729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19"/>
            <p:cNvCxnSpPr>
              <a:stCxn id="12" idx="1"/>
              <a:endCxn id="13" idx="5"/>
            </p:cNvCxnSpPr>
            <p:nvPr/>
          </p:nvCxnSpPr>
          <p:spPr bwMode="auto">
            <a:xfrm flipH="1" flipV="1">
              <a:off x="4874402" y="1406642"/>
              <a:ext cx="309869" cy="3368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>
              <a:stCxn id="15" idx="0"/>
              <a:endCxn id="13" idx="6"/>
            </p:cNvCxnSpPr>
            <p:nvPr/>
          </p:nvCxnSpPr>
          <p:spPr bwMode="auto">
            <a:xfrm flipH="1" flipV="1">
              <a:off x="4963676" y="1191116"/>
              <a:ext cx="3064329" cy="130177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>
              <a:stCxn id="15" idx="1"/>
              <a:endCxn id="12" idx="6"/>
            </p:cNvCxnSpPr>
            <p:nvPr/>
          </p:nvCxnSpPr>
          <p:spPr bwMode="auto">
            <a:xfrm flipH="1" flipV="1">
              <a:off x="5704597" y="1959054"/>
              <a:ext cx="2107882" cy="62311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Straight Connector 22"/>
            <p:cNvCxnSpPr>
              <a:stCxn id="3" idx="2"/>
              <a:endCxn id="7" idx="6"/>
            </p:cNvCxnSpPr>
            <p:nvPr/>
          </p:nvCxnSpPr>
          <p:spPr bwMode="auto">
            <a:xfrm flipH="1" flipV="1">
              <a:off x="3484981" y="2811151"/>
              <a:ext cx="1683120" cy="21552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>
              <a:stCxn id="9" idx="2"/>
              <a:endCxn id="7" idx="3"/>
            </p:cNvCxnSpPr>
            <p:nvPr/>
          </p:nvCxnSpPr>
          <p:spPr bwMode="auto">
            <a:xfrm flipH="1" flipV="1">
              <a:off x="2964655" y="3026677"/>
              <a:ext cx="2192988" cy="216513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Straight Connector 26"/>
            <p:cNvCxnSpPr>
              <a:stCxn id="9" idx="1"/>
              <a:endCxn id="3" idx="4"/>
            </p:cNvCxnSpPr>
            <p:nvPr/>
          </p:nvCxnSpPr>
          <p:spPr bwMode="auto">
            <a:xfrm flipV="1">
              <a:off x="5246917" y="3331477"/>
              <a:ext cx="225984" cy="164481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Connector 49"/>
            <p:cNvCxnSpPr>
              <a:stCxn id="11" idx="5"/>
              <a:endCxn id="10" idx="0"/>
            </p:cNvCxnSpPr>
            <p:nvPr/>
          </p:nvCxnSpPr>
          <p:spPr bwMode="auto">
            <a:xfrm>
              <a:off x="4730565" y="3547003"/>
              <a:ext cx="124373" cy="32953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Straight Connector 51"/>
            <p:cNvCxnSpPr>
              <a:stCxn id="15" idx="4"/>
              <a:endCxn id="9" idx="6"/>
            </p:cNvCxnSpPr>
            <p:nvPr/>
          </p:nvCxnSpPr>
          <p:spPr bwMode="auto">
            <a:xfrm flipH="1">
              <a:off x="5767243" y="3102493"/>
              <a:ext cx="2260762" cy="208932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Straight Connector 52"/>
            <p:cNvCxnSpPr>
              <a:stCxn id="11" idx="6"/>
              <a:endCxn id="3" idx="3"/>
            </p:cNvCxnSpPr>
            <p:nvPr/>
          </p:nvCxnSpPr>
          <p:spPr bwMode="auto">
            <a:xfrm flipV="1">
              <a:off x="4819839" y="3242203"/>
              <a:ext cx="437536" cy="8927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Straight Connector 53"/>
            <p:cNvCxnSpPr>
              <a:stCxn id="7" idx="5"/>
              <a:endCxn id="11" idx="2"/>
            </p:cNvCxnSpPr>
            <p:nvPr/>
          </p:nvCxnSpPr>
          <p:spPr bwMode="auto">
            <a:xfrm>
              <a:off x="3395707" y="3026677"/>
              <a:ext cx="814532" cy="30480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1" name="Straight Connector 70"/>
            <p:cNvCxnSpPr>
              <a:stCxn id="10" idx="1"/>
              <a:endCxn id="7" idx="4"/>
            </p:cNvCxnSpPr>
            <p:nvPr/>
          </p:nvCxnSpPr>
          <p:spPr bwMode="auto">
            <a:xfrm flipH="1" flipV="1">
              <a:off x="3180181" y="3115951"/>
              <a:ext cx="1459231" cy="84985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8" name="Group 17"/>
          <p:cNvGrpSpPr/>
          <p:nvPr/>
        </p:nvGrpSpPr>
        <p:grpSpPr>
          <a:xfrm>
            <a:off x="6700970" y="633058"/>
            <a:ext cx="1688026" cy="461665"/>
            <a:chOff x="152401" y="6322367"/>
            <a:chExt cx="1688026" cy="461665"/>
          </a:xfrm>
        </p:grpSpPr>
        <p:cxnSp>
          <p:nvCxnSpPr>
            <p:cNvPr id="229" name="Straight Connector 228"/>
            <p:cNvCxnSpPr/>
            <p:nvPr/>
          </p:nvCxnSpPr>
          <p:spPr bwMode="auto">
            <a:xfrm flipH="1">
              <a:off x="152401" y="6553200"/>
              <a:ext cx="838199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2614" name="TextBox 192613"/>
            <p:cNvSpPr txBox="1"/>
            <p:nvPr/>
          </p:nvSpPr>
          <p:spPr>
            <a:xfrm>
              <a:off x="1037002" y="6322367"/>
              <a:ext cx="8034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move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01865" y="1047892"/>
            <a:ext cx="2409031" cy="461665"/>
            <a:chOff x="152400" y="5791334"/>
            <a:chExt cx="2409031" cy="461665"/>
          </a:xfrm>
        </p:grpSpPr>
        <p:cxnSp>
          <p:nvCxnSpPr>
            <p:cNvPr id="233" name="Straight Connector 232"/>
            <p:cNvCxnSpPr/>
            <p:nvPr/>
          </p:nvCxnSpPr>
          <p:spPr bwMode="auto">
            <a:xfrm>
              <a:off x="152400" y="6072157"/>
              <a:ext cx="884602" cy="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6" name="TextBox 235"/>
            <p:cNvSpPr txBox="1"/>
            <p:nvPr/>
          </p:nvSpPr>
          <p:spPr>
            <a:xfrm>
              <a:off x="1039861" y="5791334"/>
              <a:ext cx="1521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interference</a:t>
              </a:r>
              <a:endParaRPr lang="en-US" dirty="0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152400" y="5741011"/>
            <a:ext cx="50064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Non-marked nodes of degree &lt; K: f, e, </a:t>
            </a:r>
            <a:r>
              <a:rPr lang="en-US" dirty="0" err="1" smtClean="0"/>
              <a:t>c&amp;d</a:t>
            </a:r>
            <a:endParaRPr lang="en-US" dirty="0"/>
          </a:p>
        </p:txBody>
      </p:sp>
      <p:grpSp>
        <p:nvGrpSpPr>
          <p:cNvPr id="43" name="Group 42"/>
          <p:cNvGrpSpPr/>
          <p:nvPr/>
        </p:nvGrpSpPr>
        <p:grpSpPr>
          <a:xfrm>
            <a:off x="533400" y="6164209"/>
            <a:ext cx="2069990" cy="509128"/>
            <a:chOff x="6370220" y="6169249"/>
            <a:chExt cx="2069990" cy="509128"/>
          </a:xfrm>
        </p:grpSpPr>
        <p:sp>
          <p:nvSpPr>
            <p:cNvPr id="44" name="TextBox 43"/>
            <p:cNvSpPr txBox="1"/>
            <p:nvPr/>
          </p:nvSpPr>
          <p:spPr>
            <a:xfrm>
              <a:off x="6370220" y="6216712"/>
              <a:ext cx="4860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ym typeface="Wingdings" panose="05000000000000000000" pitchFamily="2" charset="2"/>
                </a:rPr>
                <a:t>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944288" y="6169249"/>
              <a:ext cx="14959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push</a:t>
              </a:r>
              <a:r>
                <a:rPr lang="en-US" dirty="0" smtClean="0">
                  <a:solidFill>
                    <a:srgbClr val="FF0000"/>
                  </a:solidFill>
                </a:rPr>
                <a:t> </a:t>
              </a:r>
              <a:r>
                <a:rPr lang="en-US" dirty="0" smtClean="0"/>
                <a:t>g, h, k</a:t>
              </a:r>
              <a:endParaRPr lang="en-US" dirty="0"/>
            </a:p>
          </p:txBody>
        </p:sp>
      </p:grpSp>
      <p:sp>
        <p:nvSpPr>
          <p:cNvPr id="55" name="Rectangle 45"/>
          <p:cNvSpPr/>
          <p:nvPr/>
        </p:nvSpPr>
        <p:spPr bwMode="auto">
          <a:xfrm>
            <a:off x="3450964" y="2475295"/>
            <a:ext cx="1998044" cy="1967279"/>
          </a:xfrm>
          <a:custGeom>
            <a:avLst/>
            <a:gdLst>
              <a:gd name="connsiteX0" fmla="*/ 0 w 1998044"/>
              <a:gd name="connsiteY0" fmla="*/ 0 h 1764257"/>
              <a:gd name="connsiteX1" fmla="*/ 1998044 w 1998044"/>
              <a:gd name="connsiteY1" fmla="*/ 0 h 1764257"/>
              <a:gd name="connsiteX2" fmla="*/ 1998044 w 1998044"/>
              <a:gd name="connsiteY2" fmla="*/ 1764257 h 1764257"/>
              <a:gd name="connsiteX3" fmla="*/ 0 w 1998044"/>
              <a:gd name="connsiteY3" fmla="*/ 1764257 h 1764257"/>
              <a:gd name="connsiteX4" fmla="*/ 0 w 1998044"/>
              <a:gd name="connsiteY4" fmla="*/ 0 h 1764257"/>
              <a:gd name="connsiteX0" fmla="*/ 0 w 1998044"/>
              <a:gd name="connsiteY0" fmla="*/ 0 h 1764257"/>
              <a:gd name="connsiteX1" fmla="*/ 1998044 w 1998044"/>
              <a:gd name="connsiteY1" fmla="*/ 0 h 1764257"/>
              <a:gd name="connsiteX2" fmla="*/ 1881930 w 1998044"/>
              <a:gd name="connsiteY2" fmla="*/ 1328829 h 1764257"/>
              <a:gd name="connsiteX3" fmla="*/ 0 w 1998044"/>
              <a:gd name="connsiteY3" fmla="*/ 1764257 h 1764257"/>
              <a:gd name="connsiteX4" fmla="*/ 0 w 1998044"/>
              <a:gd name="connsiteY4" fmla="*/ 0 h 1764257"/>
              <a:gd name="connsiteX0" fmla="*/ 0 w 1998044"/>
              <a:gd name="connsiteY0" fmla="*/ 0 h 1764257"/>
              <a:gd name="connsiteX1" fmla="*/ 1998044 w 1998044"/>
              <a:gd name="connsiteY1" fmla="*/ 0 h 1764257"/>
              <a:gd name="connsiteX2" fmla="*/ 1881930 w 1998044"/>
              <a:gd name="connsiteY2" fmla="*/ 1328829 h 1764257"/>
              <a:gd name="connsiteX3" fmla="*/ 0 w 1998044"/>
              <a:gd name="connsiteY3" fmla="*/ 1764257 h 1764257"/>
              <a:gd name="connsiteX4" fmla="*/ 0 w 1998044"/>
              <a:gd name="connsiteY4" fmla="*/ 0 h 1764257"/>
              <a:gd name="connsiteX0" fmla="*/ 0 w 1998044"/>
              <a:gd name="connsiteY0" fmla="*/ 0 h 1906530"/>
              <a:gd name="connsiteX1" fmla="*/ 1998044 w 1998044"/>
              <a:gd name="connsiteY1" fmla="*/ 0 h 1906530"/>
              <a:gd name="connsiteX2" fmla="*/ 1881930 w 1998044"/>
              <a:gd name="connsiteY2" fmla="*/ 1328829 h 1906530"/>
              <a:gd name="connsiteX3" fmla="*/ 1019436 w 1998044"/>
              <a:gd name="connsiteY3" fmla="*/ 1748363 h 1906530"/>
              <a:gd name="connsiteX4" fmla="*/ 0 w 1998044"/>
              <a:gd name="connsiteY4" fmla="*/ 1764257 h 1906530"/>
              <a:gd name="connsiteX5" fmla="*/ 0 w 1998044"/>
              <a:gd name="connsiteY5" fmla="*/ 0 h 1906530"/>
              <a:gd name="connsiteX0" fmla="*/ 0 w 1998044"/>
              <a:gd name="connsiteY0" fmla="*/ 0 h 2001045"/>
              <a:gd name="connsiteX1" fmla="*/ 1998044 w 1998044"/>
              <a:gd name="connsiteY1" fmla="*/ 0 h 2001045"/>
              <a:gd name="connsiteX2" fmla="*/ 1881930 w 1998044"/>
              <a:gd name="connsiteY2" fmla="*/ 1328829 h 2001045"/>
              <a:gd name="connsiteX3" fmla="*/ 1033951 w 1998044"/>
              <a:gd name="connsiteY3" fmla="*/ 1951563 h 2001045"/>
              <a:gd name="connsiteX4" fmla="*/ 0 w 1998044"/>
              <a:gd name="connsiteY4" fmla="*/ 1764257 h 2001045"/>
              <a:gd name="connsiteX5" fmla="*/ 0 w 1998044"/>
              <a:gd name="connsiteY5" fmla="*/ 0 h 2001045"/>
              <a:gd name="connsiteX0" fmla="*/ 0 w 1998044"/>
              <a:gd name="connsiteY0" fmla="*/ 0 h 1967279"/>
              <a:gd name="connsiteX1" fmla="*/ 1998044 w 1998044"/>
              <a:gd name="connsiteY1" fmla="*/ 0 h 1967279"/>
              <a:gd name="connsiteX2" fmla="*/ 1881930 w 1998044"/>
              <a:gd name="connsiteY2" fmla="*/ 1328829 h 1967279"/>
              <a:gd name="connsiteX3" fmla="*/ 1033951 w 1998044"/>
              <a:gd name="connsiteY3" fmla="*/ 1951563 h 1967279"/>
              <a:gd name="connsiteX4" fmla="*/ 420915 w 1998044"/>
              <a:gd name="connsiteY4" fmla="*/ 1546543 h 1967279"/>
              <a:gd name="connsiteX5" fmla="*/ 0 w 1998044"/>
              <a:gd name="connsiteY5" fmla="*/ 0 h 1967279"/>
              <a:gd name="connsiteX0" fmla="*/ 0 w 1998044"/>
              <a:gd name="connsiteY0" fmla="*/ 0 h 1967279"/>
              <a:gd name="connsiteX1" fmla="*/ 1998044 w 1998044"/>
              <a:gd name="connsiteY1" fmla="*/ 0 h 1967279"/>
              <a:gd name="connsiteX2" fmla="*/ 1881930 w 1998044"/>
              <a:gd name="connsiteY2" fmla="*/ 1328829 h 1967279"/>
              <a:gd name="connsiteX3" fmla="*/ 1033951 w 1998044"/>
              <a:gd name="connsiteY3" fmla="*/ 1951563 h 1967279"/>
              <a:gd name="connsiteX4" fmla="*/ 420915 w 1998044"/>
              <a:gd name="connsiteY4" fmla="*/ 1546543 h 1967279"/>
              <a:gd name="connsiteX5" fmla="*/ 0 w 1998044"/>
              <a:gd name="connsiteY5" fmla="*/ 0 h 1967279"/>
              <a:gd name="connsiteX0" fmla="*/ 0 w 1998044"/>
              <a:gd name="connsiteY0" fmla="*/ 0 h 1967279"/>
              <a:gd name="connsiteX1" fmla="*/ 1998044 w 1998044"/>
              <a:gd name="connsiteY1" fmla="*/ 0 h 1967279"/>
              <a:gd name="connsiteX2" fmla="*/ 1881930 w 1998044"/>
              <a:gd name="connsiteY2" fmla="*/ 1328829 h 1967279"/>
              <a:gd name="connsiteX3" fmla="*/ 1033951 w 1998044"/>
              <a:gd name="connsiteY3" fmla="*/ 1951563 h 1967279"/>
              <a:gd name="connsiteX4" fmla="*/ 420915 w 1998044"/>
              <a:gd name="connsiteY4" fmla="*/ 1546543 h 1967279"/>
              <a:gd name="connsiteX5" fmla="*/ 0 w 1998044"/>
              <a:gd name="connsiteY5" fmla="*/ 0 h 1967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8044" h="1967279">
                <a:moveTo>
                  <a:pt x="0" y="0"/>
                </a:moveTo>
                <a:lnTo>
                  <a:pt x="1998044" y="0"/>
                </a:lnTo>
                <a:lnTo>
                  <a:pt x="1881930" y="1328829"/>
                </a:lnTo>
                <a:cubicBezTo>
                  <a:pt x="1718829" y="1620223"/>
                  <a:pt x="1347606" y="1878992"/>
                  <a:pt x="1033951" y="1951563"/>
                </a:cubicBezTo>
                <a:cubicBezTo>
                  <a:pt x="720296" y="2024134"/>
                  <a:pt x="590821" y="1837937"/>
                  <a:pt x="420915" y="1546543"/>
                </a:cubicBezTo>
                <a:cubicBezTo>
                  <a:pt x="-38704" y="755257"/>
                  <a:pt x="140305" y="515514"/>
                  <a:pt x="0" y="0"/>
                </a:cubicBezTo>
                <a:close/>
              </a:path>
            </a:pathLst>
          </a:custGeom>
          <a:solidFill>
            <a:schemeClr val="bg2">
              <a:lumMod val="40000"/>
              <a:lumOff val="60000"/>
              <a:alpha val="85000"/>
            </a:schemeClr>
          </a:solidFill>
          <a:ln w="762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715001" y="5750007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Next: </a:t>
            </a:r>
            <a:r>
              <a:rPr lang="en-US" b="1" dirty="0" smtClean="0"/>
              <a:t>push </a:t>
            </a:r>
            <a:r>
              <a:rPr lang="en-US" dirty="0" err="1" smtClean="0"/>
              <a:t>c&amp;d</a:t>
            </a:r>
            <a:r>
              <a:rPr lang="en-US" dirty="0" smtClean="0"/>
              <a:t>, </a:t>
            </a:r>
            <a:r>
              <a:rPr lang="en-US" dirty="0" err="1" smtClean="0"/>
              <a:t>j&amp;b</a:t>
            </a:r>
            <a:r>
              <a:rPr lang="en-US" dirty="0" smtClean="0"/>
              <a:t>, f, m, e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 bwMode="auto">
          <a:xfrm>
            <a:off x="2902857" y="2262023"/>
            <a:ext cx="4339772" cy="321520"/>
          </a:xfrm>
          <a:custGeom>
            <a:avLst/>
            <a:gdLst>
              <a:gd name="connsiteX0" fmla="*/ 0 w 4339772"/>
              <a:gd name="connsiteY0" fmla="*/ 205406 h 321520"/>
              <a:gd name="connsiteX1" fmla="*/ 2032000 w 4339772"/>
              <a:gd name="connsiteY1" fmla="*/ 2206 h 321520"/>
              <a:gd name="connsiteX2" fmla="*/ 4339772 w 4339772"/>
              <a:gd name="connsiteY2" fmla="*/ 321520 h 321520"/>
              <a:gd name="connsiteX3" fmla="*/ 4339772 w 4339772"/>
              <a:gd name="connsiteY3" fmla="*/ 321520 h 32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9772" h="321520">
                <a:moveTo>
                  <a:pt x="0" y="205406"/>
                </a:moveTo>
                <a:cubicBezTo>
                  <a:pt x="654352" y="94130"/>
                  <a:pt x="1308705" y="-17146"/>
                  <a:pt x="2032000" y="2206"/>
                </a:cubicBezTo>
                <a:cubicBezTo>
                  <a:pt x="2755295" y="21558"/>
                  <a:pt x="4339772" y="321520"/>
                  <a:pt x="4339772" y="321520"/>
                </a:cubicBezTo>
                <a:lnTo>
                  <a:pt x="4339772" y="321520"/>
                </a:lnTo>
              </a:path>
            </a:pathLst>
          </a:custGeom>
          <a:noFill/>
          <a:ln w="25400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326303" y="6131598"/>
            <a:ext cx="1019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b="1" dirty="0" smtClean="0"/>
              <a:t>pop</a:t>
            </a:r>
            <a:r>
              <a:rPr lang="en-US" dirty="0" smtClean="0"/>
              <a:t> 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08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Coloring with coalescing: example (K = 4)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8287" y="746236"/>
            <a:ext cx="1943161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// </a:t>
            </a:r>
            <a:r>
              <a:rPr lang="en-US" dirty="0" err="1" smtClean="0"/>
              <a:t>liveIn</a:t>
            </a:r>
            <a:r>
              <a:rPr lang="en-US" dirty="0" smtClean="0"/>
              <a:t>: k, j</a:t>
            </a:r>
            <a:br>
              <a:rPr lang="en-US" dirty="0" smtClean="0"/>
            </a:br>
            <a:r>
              <a:rPr lang="en-US" dirty="0" smtClean="0"/>
              <a:t>g := M [ j+12 ]</a:t>
            </a:r>
          </a:p>
          <a:p>
            <a:r>
              <a:rPr lang="en-US" dirty="0"/>
              <a:t>h</a:t>
            </a:r>
            <a:r>
              <a:rPr lang="en-US" dirty="0" smtClean="0"/>
              <a:t> := k – 1</a:t>
            </a:r>
          </a:p>
          <a:p>
            <a:r>
              <a:rPr lang="en-US" dirty="0"/>
              <a:t>f</a:t>
            </a:r>
            <a:r>
              <a:rPr lang="en-US" dirty="0" smtClean="0"/>
              <a:t> = g * h</a:t>
            </a:r>
          </a:p>
          <a:p>
            <a:r>
              <a:rPr lang="en-US" dirty="0"/>
              <a:t>e</a:t>
            </a:r>
            <a:r>
              <a:rPr lang="en-US" dirty="0" smtClean="0"/>
              <a:t> := M [ j + 8 ]</a:t>
            </a:r>
          </a:p>
          <a:p>
            <a:r>
              <a:rPr lang="en-US" dirty="0"/>
              <a:t>m</a:t>
            </a:r>
            <a:r>
              <a:rPr lang="en-US" dirty="0" smtClean="0"/>
              <a:t> := M [ j + 16 ]</a:t>
            </a:r>
          </a:p>
          <a:p>
            <a:r>
              <a:rPr lang="en-US" dirty="0"/>
              <a:t>b</a:t>
            </a:r>
            <a:r>
              <a:rPr lang="en-US" dirty="0" smtClean="0"/>
              <a:t> := M [ f ]</a:t>
            </a:r>
          </a:p>
          <a:p>
            <a:r>
              <a:rPr lang="en-US" dirty="0"/>
              <a:t>c</a:t>
            </a:r>
            <a:r>
              <a:rPr lang="en-US" dirty="0" smtClean="0"/>
              <a:t> := e + 8</a:t>
            </a:r>
          </a:p>
          <a:p>
            <a:r>
              <a:rPr lang="en-US" dirty="0"/>
              <a:t>d</a:t>
            </a:r>
            <a:r>
              <a:rPr lang="en-US" dirty="0" smtClean="0"/>
              <a:t> := c</a:t>
            </a:r>
          </a:p>
          <a:p>
            <a:r>
              <a:rPr lang="en-US" dirty="0"/>
              <a:t>k</a:t>
            </a:r>
            <a:r>
              <a:rPr lang="en-US" dirty="0" smtClean="0"/>
              <a:t> := m + 4</a:t>
            </a:r>
          </a:p>
          <a:p>
            <a:r>
              <a:rPr lang="en-US" dirty="0"/>
              <a:t>j</a:t>
            </a:r>
            <a:r>
              <a:rPr lang="en-US" dirty="0" smtClean="0"/>
              <a:t> := b</a:t>
            </a:r>
          </a:p>
          <a:p>
            <a:r>
              <a:rPr lang="en-US" dirty="0" smtClean="0"/>
              <a:t>// </a:t>
            </a:r>
            <a:r>
              <a:rPr lang="en-US" dirty="0" err="1" smtClean="0"/>
              <a:t>liveOut</a:t>
            </a:r>
            <a:r>
              <a:rPr lang="en-US" dirty="0" smtClean="0"/>
              <a:t> d k j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2383880" y="746236"/>
            <a:ext cx="5457424" cy="4610297"/>
            <a:chOff x="2875381" y="886316"/>
            <a:chExt cx="5457424" cy="4610297"/>
          </a:xfrm>
        </p:grpSpPr>
        <p:sp>
          <p:nvSpPr>
            <p:cNvPr id="3" name="Oval 2"/>
            <p:cNvSpPr/>
            <p:nvPr/>
          </p:nvSpPr>
          <p:spPr bwMode="auto">
            <a:xfrm>
              <a:off x="5168101" y="27218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k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2875381" y="2506351"/>
              <a:ext cx="609600" cy="609600"/>
            </a:xfrm>
            <a:prstGeom prst="ellipse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 smtClean="0">
                  <a:latin typeface="Arial Narrow" charset="0"/>
                  <a:ea typeface="ＭＳ Ｐゴシック" charset="0"/>
                </a:rPr>
                <a:t>j&amp;b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157643" y="4887013"/>
              <a:ext cx="609600" cy="609600"/>
            </a:xfrm>
            <a:prstGeom prst="ellipse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>
                  <a:latin typeface="Arial Narrow" charset="0"/>
                  <a:ea typeface="ＭＳ Ｐゴシック" charset="0"/>
                </a:rPr>
                <a:t>c</a:t>
              </a:r>
              <a:r>
                <a:rPr lang="en-US" dirty="0" err="1" smtClean="0">
                  <a:latin typeface="Arial Narrow" charset="0"/>
                  <a:ea typeface="ＭＳ Ｐゴシック" charset="0"/>
                </a:rPr>
                <a:t>&amp;d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50138" y="387653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h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4210239" y="30266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g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5094997" y="1654254"/>
              <a:ext cx="609600" cy="609600"/>
            </a:xfrm>
            <a:prstGeom prst="ellipse">
              <a:avLst/>
            </a:prstGeom>
            <a:solidFill>
              <a:srgbClr val="FF3399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e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4354076" y="886316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rPr>
                <a:t>f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7723205" y="2492893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m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6" name="Straight Connector 5"/>
            <p:cNvCxnSpPr>
              <a:stCxn id="7" idx="1"/>
              <a:endCxn id="13" idx="3"/>
            </p:cNvCxnSpPr>
            <p:nvPr/>
          </p:nvCxnSpPr>
          <p:spPr bwMode="auto">
            <a:xfrm flipV="1">
              <a:off x="2964655" y="1406642"/>
              <a:ext cx="1478695" cy="11889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18"/>
            <p:cNvCxnSpPr>
              <a:stCxn id="7" idx="0"/>
              <a:endCxn id="12" idx="2"/>
            </p:cNvCxnSpPr>
            <p:nvPr/>
          </p:nvCxnSpPr>
          <p:spPr bwMode="auto">
            <a:xfrm flipV="1">
              <a:off x="3180181" y="1959054"/>
              <a:ext cx="1914816" cy="54729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19"/>
            <p:cNvCxnSpPr>
              <a:stCxn id="12" idx="1"/>
              <a:endCxn id="13" idx="5"/>
            </p:cNvCxnSpPr>
            <p:nvPr/>
          </p:nvCxnSpPr>
          <p:spPr bwMode="auto">
            <a:xfrm flipH="1" flipV="1">
              <a:off x="4874402" y="1406642"/>
              <a:ext cx="309869" cy="3368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>
              <a:stCxn id="15" idx="0"/>
              <a:endCxn id="13" idx="6"/>
            </p:cNvCxnSpPr>
            <p:nvPr/>
          </p:nvCxnSpPr>
          <p:spPr bwMode="auto">
            <a:xfrm flipH="1" flipV="1">
              <a:off x="4963676" y="1191116"/>
              <a:ext cx="3064329" cy="130177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>
              <a:stCxn id="15" idx="1"/>
              <a:endCxn id="12" idx="6"/>
            </p:cNvCxnSpPr>
            <p:nvPr/>
          </p:nvCxnSpPr>
          <p:spPr bwMode="auto">
            <a:xfrm flipH="1" flipV="1">
              <a:off x="5704597" y="1959054"/>
              <a:ext cx="2107882" cy="62311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Straight Connector 22"/>
            <p:cNvCxnSpPr>
              <a:stCxn id="3" idx="2"/>
              <a:endCxn id="7" idx="6"/>
            </p:cNvCxnSpPr>
            <p:nvPr/>
          </p:nvCxnSpPr>
          <p:spPr bwMode="auto">
            <a:xfrm flipH="1" flipV="1">
              <a:off x="3484981" y="2811151"/>
              <a:ext cx="1683120" cy="21552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>
              <a:stCxn id="9" idx="2"/>
              <a:endCxn id="7" idx="3"/>
            </p:cNvCxnSpPr>
            <p:nvPr/>
          </p:nvCxnSpPr>
          <p:spPr bwMode="auto">
            <a:xfrm flipH="1" flipV="1">
              <a:off x="2964655" y="3026677"/>
              <a:ext cx="2192988" cy="216513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Straight Connector 26"/>
            <p:cNvCxnSpPr>
              <a:stCxn id="9" idx="1"/>
              <a:endCxn id="3" idx="4"/>
            </p:cNvCxnSpPr>
            <p:nvPr/>
          </p:nvCxnSpPr>
          <p:spPr bwMode="auto">
            <a:xfrm flipV="1">
              <a:off x="5246917" y="3331477"/>
              <a:ext cx="225984" cy="164481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Connector 49"/>
            <p:cNvCxnSpPr>
              <a:stCxn id="11" idx="5"/>
              <a:endCxn id="10" idx="0"/>
            </p:cNvCxnSpPr>
            <p:nvPr/>
          </p:nvCxnSpPr>
          <p:spPr bwMode="auto">
            <a:xfrm>
              <a:off x="4730565" y="3547003"/>
              <a:ext cx="124373" cy="32953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Straight Connector 51"/>
            <p:cNvCxnSpPr>
              <a:stCxn id="15" idx="4"/>
              <a:endCxn id="9" idx="6"/>
            </p:cNvCxnSpPr>
            <p:nvPr/>
          </p:nvCxnSpPr>
          <p:spPr bwMode="auto">
            <a:xfrm flipH="1">
              <a:off x="5767243" y="3102493"/>
              <a:ext cx="2260762" cy="208932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Straight Connector 52"/>
            <p:cNvCxnSpPr>
              <a:stCxn id="11" idx="6"/>
              <a:endCxn id="3" idx="3"/>
            </p:cNvCxnSpPr>
            <p:nvPr/>
          </p:nvCxnSpPr>
          <p:spPr bwMode="auto">
            <a:xfrm flipV="1">
              <a:off x="4819839" y="3242203"/>
              <a:ext cx="437536" cy="8927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Straight Connector 53"/>
            <p:cNvCxnSpPr>
              <a:stCxn id="7" idx="5"/>
              <a:endCxn id="11" idx="2"/>
            </p:cNvCxnSpPr>
            <p:nvPr/>
          </p:nvCxnSpPr>
          <p:spPr bwMode="auto">
            <a:xfrm>
              <a:off x="3395707" y="3026677"/>
              <a:ext cx="814532" cy="30480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1" name="Straight Connector 70"/>
            <p:cNvCxnSpPr>
              <a:stCxn id="10" idx="1"/>
              <a:endCxn id="7" idx="4"/>
            </p:cNvCxnSpPr>
            <p:nvPr/>
          </p:nvCxnSpPr>
          <p:spPr bwMode="auto">
            <a:xfrm flipH="1" flipV="1">
              <a:off x="3180181" y="3115951"/>
              <a:ext cx="1459231" cy="84985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8" name="Group 17"/>
          <p:cNvGrpSpPr/>
          <p:nvPr/>
        </p:nvGrpSpPr>
        <p:grpSpPr>
          <a:xfrm>
            <a:off x="6700970" y="633058"/>
            <a:ext cx="1688026" cy="461665"/>
            <a:chOff x="152401" y="6322367"/>
            <a:chExt cx="1688026" cy="461665"/>
          </a:xfrm>
        </p:grpSpPr>
        <p:cxnSp>
          <p:nvCxnSpPr>
            <p:cNvPr id="229" name="Straight Connector 228"/>
            <p:cNvCxnSpPr/>
            <p:nvPr/>
          </p:nvCxnSpPr>
          <p:spPr bwMode="auto">
            <a:xfrm flipH="1">
              <a:off x="152401" y="6553200"/>
              <a:ext cx="838199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2614" name="TextBox 192613"/>
            <p:cNvSpPr txBox="1"/>
            <p:nvPr/>
          </p:nvSpPr>
          <p:spPr>
            <a:xfrm>
              <a:off x="1037002" y="6322367"/>
              <a:ext cx="8034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move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01865" y="1047892"/>
            <a:ext cx="2409031" cy="461665"/>
            <a:chOff x="152400" y="5791334"/>
            <a:chExt cx="2409031" cy="461665"/>
          </a:xfrm>
        </p:grpSpPr>
        <p:cxnSp>
          <p:nvCxnSpPr>
            <p:cNvPr id="233" name="Straight Connector 232"/>
            <p:cNvCxnSpPr/>
            <p:nvPr/>
          </p:nvCxnSpPr>
          <p:spPr bwMode="auto">
            <a:xfrm>
              <a:off x="152400" y="6072157"/>
              <a:ext cx="884602" cy="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6" name="TextBox 235"/>
            <p:cNvSpPr txBox="1"/>
            <p:nvPr/>
          </p:nvSpPr>
          <p:spPr>
            <a:xfrm>
              <a:off x="1039861" y="5791334"/>
              <a:ext cx="1521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interference</a:t>
              </a:r>
              <a:endParaRPr lang="en-US" dirty="0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152400" y="5741011"/>
            <a:ext cx="4006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Non-marked nodes of degree &lt; K:</a:t>
            </a:r>
            <a:endParaRPr lang="en-US" dirty="0"/>
          </a:p>
        </p:txBody>
      </p:sp>
      <p:grpSp>
        <p:nvGrpSpPr>
          <p:cNvPr id="43" name="Group 42"/>
          <p:cNvGrpSpPr/>
          <p:nvPr/>
        </p:nvGrpSpPr>
        <p:grpSpPr>
          <a:xfrm>
            <a:off x="533400" y="6164209"/>
            <a:ext cx="3716275" cy="509128"/>
            <a:chOff x="6370220" y="6169249"/>
            <a:chExt cx="3716275" cy="509128"/>
          </a:xfrm>
        </p:grpSpPr>
        <p:sp>
          <p:nvSpPr>
            <p:cNvPr id="44" name="TextBox 43"/>
            <p:cNvSpPr txBox="1"/>
            <p:nvPr/>
          </p:nvSpPr>
          <p:spPr>
            <a:xfrm>
              <a:off x="6370220" y="6216712"/>
              <a:ext cx="4860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ym typeface="Wingdings" panose="05000000000000000000" pitchFamily="2" charset="2"/>
                </a:rPr>
                <a:t>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944288" y="6169249"/>
              <a:ext cx="31422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push</a:t>
              </a:r>
              <a:r>
                <a:rPr lang="en-US" dirty="0" smtClean="0">
                  <a:solidFill>
                    <a:srgbClr val="FF0000"/>
                  </a:solidFill>
                </a:rPr>
                <a:t> </a:t>
              </a:r>
              <a:r>
                <a:rPr lang="en-US" dirty="0" smtClean="0"/>
                <a:t>g, h, k, </a:t>
              </a:r>
              <a:r>
                <a:rPr lang="en-US" dirty="0" err="1" smtClean="0"/>
                <a:t>c&amp;d</a:t>
              </a:r>
              <a:r>
                <a:rPr lang="en-US" dirty="0" smtClean="0"/>
                <a:t>, </a:t>
              </a:r>
              <a:r>
                <a:rPr lang="en-US" dirty="0" err="1" smtClean="0"/>
                <a:t>j&amp;b</a:t>
              </a:r>
              <a:r>
                <a:rPr lang="en-US" dirty="0" smtClean="0"/>
                <a:t>, f, m</a:t>
              </a:r>
              <a:endParaRPr lang="en-US" dirty="0"/>
            </a:p>
          </p:txBody>
        </p:sp>
      </p:grpSp>
      <p:sp>
        <p:nvSpPr>
          <p:cNvPr id="55" name="Rectangle 45"/>
          <p:cNvSpPr/>
          <p:nvPr/>
        </p:nvSpPr>
        <p:spPr bwMode="auto">
          <a:xfrm>
            <a:off x="2186356" y="2188323"/>
            <a:ext cx="5931416" cy="3390196"/>
          </a:xfrm>
          <a:custGeom>
            <a:avLst/>
            <a:gdLst>
              <a:gd name="connsiteX0" fmla="*/ 0 w 1998044"/>
              <a:gd name="connsiteY0" fmla="*/ 0 h 1764257"/>
              <a:gd name="connsiteX1" fmla="*/ 1998044 w 1998044"/>
              <a:gd name="connsiteY1" fmla="*/ 0 h 1764257"/>
              <a:gd name="connsiteX2" fmla="*/ 1998044 w 1998044"/>
              <a:gd name="connsiteY2" fmla="*/ 1764257 h 1764257"/>
              <a:gd name="connsiteX3" fmla="*/ 0 w 1998044"/>
              <a:gd name="connsiteY3" fmla="*/ 1764257 h 1764257"/>
              <a:gd name="connsiteX4" fmla="*/ 0 w 1998044"/>
              <a:gd name="connsiteY4" fmla="*/ 0 h 1764257"/>
              <a:gd name="connsiteX0" fmla="*/ 0 w 1998044"/>
              <a:gd name="connsiteY0" fmla="*/ 0 h 1764257"/>
              <a:gd name="connsiteX1" fmla="*/ 1998044 w 1998044"/>
              <a:gd name="connsiteY1" fmla="*/ 0 h 1764257"/>
              <a:gd name="connsiteX2" fmla="*/ 1881930 w 1998044"/>
              <a:gd name="connsiteY2" fmla="*/ 1328829 h 1764257"/>
              <a:gd name="connsiteX3" fmla="*/ 0 w 1998044"/>
              <a:gd name="connsiteY3" fmla="*/ 1764257 h 1764257"/>
              <a:gd name="connsiteX4" fmla="*/ 0 w 1998044"/>
              <a:gd name="connsiteY4" fmla="*/ 0 h 1764257"/>
              <a:gd name="connsiteX0" fmla="*/ 0 w 1998044"/>
              <a:gd name="connsiteY0" fmla="*/ 0 h 1764257"/>
              <a:gd name="connsiteX1" fmla="*/ 1998044 w 1998044"/>
              <a:gd name="connsiteY1" fmla="*/ 0 h 1764257"/>
              <a:gd name="connsiteX2" fmla="*/ 1881930 w 1998044"/>
              <a:gd name="connsiteY2" fmla="*/ 1328829 h 1764257"/>
              <a:gd name="connsiteX3" fmla="*/ 0 w 1998044"/>
              <a:gd name="connsiteY3" fmla="*/ 1764257 h 1764257"/>
              <a:gd name="connsiteX4" fmla="*/ 0 w 1998044"/>
              <a:gd name="connsiteY4" fmla="*/ 0 h 1764257"/>
              <a:gd name="connsiteX0" fmla="*/ 0 w 1998044"/>
              <a:gd name="connsiteY0" fmla="*/ 0 h 1906530"/>
              <a:gd name="connsiteX1" fmla="*/ 1998044 w 1998044"/>
              <a:gd name="connsiteY1" fmla="*/ 0 h 1906530"/>
              <a:gd name="connsiteX2" fmla="*/ 1881930 w 1998044"/>
              <a:gd name="connsiteY2" fmla="*/ 1328829 h 1906530"/>
              <a:gd name="connsiteX3" fmla="*/ 1019436 w 1998044"/>
              <a:gd name="connsiteY3" fmla="*/ 1748363 h 1906530"/>
              <a:gd name="connsiteX4" fmla="*/ 0 w 1998044"/>
              <a:gd name="connsiteY4" fmla="*/ 1764257 h 1906530"/>
              <a:gd name="connsiteX5" fmla="*/ 0 w 1998044"/>
              <a:gd name="connsiteY5" fmla="*/ 0 h 1906530"/>
              <a:gd name="connsiteX0" fmla="*/ 0 w 1998044"/>
              <a:gd name="connsiteY0" fmla="*/ 0 h 2001045"/>
              <a:gd name="connsiteX1" fmla="*/ 1998044 w 1998044"/>
              <a:gd name="connsiteY1" fmla="*/ 0 h 2001045"/>
              <a:gd name="connsiteX2" fmla="*/ 1881930 w 1998044"/>
              <a:gd name="connsiteY2" fmla="*/ 1328829 h 2001045"/>
              <a:gd name="connsiteX3" fmla="*/ 1033951 w 1998044"/>
              <a:gd name="connsiteY3" fmla="*/ 1951563 h 2001045"/>
              <a:gd name="connsiteX4" fmla="*/ 0 w 1998044"/>
              <a:gd name="connsiteY4" fmla="*/ 1764257 h 2001045"/>
              <a:gd name="connsiteX5" fmla="*/ 0 w 1998044"/>
              <a:gd name="connsiteY5" fmla="*/ 0 h 2001045"/>
              <a:gd name="connsiteX0" fmla="*/ 0 w 1998044"/>
              <a:gd name="connsiteY0" fmla="*/ 0 h 1967279"/>
              <a:gd name="connsiteX1" fmla="*/ 1998044 w 1998044"/>
              <a:gd name="connsiteY1" fmla="*/ 0 h 1967279"/>
              <a:gd name="connsiteX2" fmla="*/ 1881930 w 1998044"/>
              <a:gd name="connsiteY2" fmla="*/ 1328829 h 1967279"/>
              <a:gd name="connsiteX3" fmla="*/ 1033951 w 1998044"/>
              <a:gd name="connsiteY3" fmla="*/ 1951563 h 1967279"/>
              <a:gd name="connsiteX4" fmla="*/ 420915 w 1998044"/>
              <a:gd name="connsiteY4" fmla="*/ 1546543 h 1967279"/>
              <a:gd name="connsiteX5" fmla="*/ 0 w 1998044"/>
              <a:gd name="connsiteY5" fmla="*/ 0 h 1967279"/>
              <a:gd name="connsiteX0" fmla="*/ 0 w 1998044"/>
              <a:gd name="connsiteY0" fmla="*/ 0 h 1967279"/>
              <a:gd name="connsiteX1" fmla="*/ 1998044 w 1998044"/>
              <a:gd name="connsiteY1" fmla="*/ 0 h 1967279"/>
              <a:gd name="connsiteX2" fmla="*/ 1881930 w 1998044"/>
              <a:gd name="connsiteY2" fmla="*/ 1328829 h 1967279"/>
              <a:gd name="connsiteX3" fmla="*/ 1033951 w 1998044"/>
              <a:gd name="connsiteY3" fmla="*/ 1951563 h 1967279"/>
              <a:gd name="connsiteX4" fmla="*/ 420915 w 1998044"/>
              <a:gd name="connsiteY4" fmla="*/ 1546543 h 1967279"/>
              <a:gd name="connsiteX5" fmla="*/ 0 w 1998044"/>
              <a:gd name="connsiteY5" fmla="*/ 0 h 1967279"/>
              <a:gd name="connsiteX0" fmla="*/ 0 w 1998044"/>
              <a:gd name="connsiteY0" fmla="*/ 0 h 1967279"/>
              <a:gd name="connsiteX1" fmla="*/ 1998044 w 1998044"/>
              <a:gd name="connsiteY1" fmla="*/ 0 h 1967279"/>
              <a:gd name="connsiteX2" fmla="*/ 1881930 w 1998044"/>
              <a:gd name="connsiteY2" fmla="*/ 1328829 h 1967279"/>
              <a:gd name="connsiteX3" fmla="*/ 1033951 w 1998044"/>
              <a:gd name="connsiteY3" fmla="*/ 1951563 h 1967279"/>
              <a:gd name="connsiteX4" fmla="*/ 420915 w 1998044"/>
              <a:gd name="connsiteY4" fmla="*/ 1546543 h 1967279"/>
              <a:gd name="connsiteX5" fmla="*/ 0 w 1998044"/>
              <a:gd name="connsiteY5" fmla="*/ 0 h 1967279"/>
              <a:gd name="connsiteX0" fmla="*/ 0 w 4668673"/>
              <a:gd name="connsiteY0" fmla="*/ 0 h 1967279"/>
              <a:gd name="connsiteX1" fmla="*/ 4668673 w 4668673"/>
              <a:gd name="connsiteY1" fmla="*/ 14514 h 1967279"/>
              <a:gd name="connsiteX2" fmla="*/ 1881930 w 4668673"/>
              <a:gd name="connsiteY2" fmla="*/ 1328829 h 1967279"/>
              <a:gd name="connsiteX3" fmla="*/ 1033951 w 4668673"/>
              <a:gd name="connsiteY3" fmla="*/ 1951563 h 1967279"/>
              <a:gd name="connsiteX4" fmla="*/ 420915 w 4668673"/>
              <a:gd name="connsiteY4" fmla="*/ 1546543 h 1967279"/>
              <a:gd name="connsiteX5" fmla="*/ 0 w 4668673"/>
              <a:gd name="connsiteY5" fmla="*/ 0 h 1967279"/>
              <a:gd name="connsiteX0" fmla="*/ 0 w 4668673"/>
              <a:gd name="connsiteY0" fmla="*/ 0 h 1967279"/>
              <a:gd name="connsiteX1" fmla="*/ 4668673 w 4668673"/>
              <a:gd name="connsiteY1" fmla="*/ 14514 h 1967279"/>
              <a:gd name="connsiteX2" fmla="*/ 4450958 w 4668673"/>
              <a:gd name="connsiteY2" fmla="*/ 878887 h 1967279"/>
              <a:gd name="connsiteX3" fmla="*/ 1033951 w 4668673"/>
              <a:gd name="connsiteY3" fmla="*/ 1951563 h 1967279"/>
              <a:gd name="connsiteX4" fmla="*/ 420915 w 4668673"/>
              <a:gd name="connsiteY4" fmla="*/ 1546543 h 1967279"/>
              <a:gd name="connsiteX5" fmla="*/ 0 w 4668673"/>
              <a:gd name="connsiteY5" fmla="*/ 0 h 1967279"/>
              <a:gd name="connsiteX0" fmla="*/ 0 w 4668673"/>
              <a:gd name="connsiteY0" fmla="*/ 0 h 3390836"/>
              <a:gd name="connsiteX1" fmla="*/ 4668673 w 4668673"/>
              <a:gd name="connsiteY1" fmla="*/ 14514 h 3390836"/>
              <a:gd name="connsiteX2" fmla="*/ 4450958 w 4668673"/>
              <a:gd name="connsiteY2" fmla="*/ 878887 h 3390836"/>
              <a:gd name="connsiteX3" fmla="*/ 1498408 w 4668673"/>
              <a:gd name="connsiteY3" fmla="*/ 3388477 h 3390836"/>
              <a:gd name="connsiteX4" fmla="*/ 420915 w 4668673"/>
              <a:gd name="connsiteY4" fmla="*/ 1546543 h 3390836"/>
              <a:gd name="connsiteX5" fmla="*/ 0 w 4668673"/>
              <a:gd name="connsiteY5" fmla="*/ 0 h 3390836"/>
              <a:gd name="connsiteX0" fmla="*/ 647130 w 5315803"/>
              <a:gd name="connsiteY0" fmla="*/ 0 h 3391162"/>
              <a:gd name="connsiteX1" fmla="*/ 5315803 w 5315803"/>
              <a:gd name="connsiteY1" fmla="*/ 14514 h 3391162"/>
              <a:gd name="connsiteX2" fmla="*/ 5098088 w 5315803"/>
              <a:gd name="connsiteY2" fmla="*/ 878887 h 3391162"/>
              <a:gd name="connsiteX3" fmla="*/ 2145538 w 5315803"/>
              <a:gd name="connsiteY3" fmla="*/ 3388477 h 3391162"/>
              <a:gd name="connsiteX4" fmla="*/ 110102 w 5315803"/>
              <a:gd name="connsiteY4" fmla="*/ 1749743 h 3391162"/>
              <a:gd name="connsiteX5" fmla="*/ 647130 w 5315803"/>
              <a:gd name="connsiteY5" fmla="*/ 0 h 3391162"/>
              <a:gd name="connsiteX0" fmla="*/ 0 w 5931416"/>
              <a:gd name="connsiteY0" fmla="*/ 0 h 3391162"/>
              <a:gd name="connsiteX1" fmla="*/ 5931416 w 5931416"/>
              <a:gd name="connsiteY1" fmla="*/ 14514 h 3391162"/>
              <a:gd name="connsiteX2" fmla="*/ 5713701 w 5931416"/>
              <a:gd name="connsiteY2" fmla="*/ 878887 h 3391162"/>
              <a:gd name="connsiteX3" fmla="*/ 2761151 w 5931416"/>
              <a:gd name="connsiteY3" fmla="*/ 3388477 h 3391162"/>
              <a:gd name="connsiteX4" fmla="*/ 725715 w 5931416"/>
              <a:gd name="connsiteY4" fmla="*/ 1749743 h 3391162"/>
              <a:gd name="connsiteX5" fmla="*/ 0 w 5931416"/>
              <a:gd name="connsiteY5" fmla="*/ 0 h 3391162"/>
              <a:gd name="connsiteX0" fmla="*/ 0 w 5931416"/>
              <a:gd name="connsiteY0" fmla="*/ 0 h 3390229"/>
              <a:gd name="connsiteX1" fmla="*/ 5931416 w 5931416"/>
              <a:gd name="connsiteY1" fmla="*/ 14514 h 3390229"/>
              <a:gd name="connsiteX2" fmla="*/ 5713701 w 5931416"/>
              <a:gd name="connsiteY2" fmla="*/ 878887 h 3390229"/>
              <a:gd name="connsiteX3" fmla="*/ 2761151 w 5931416"/>
              <a:gd name="connsiteY3" fmla="*/ 3388477 h 3390229"/>
              <a:gd name="connsiteX4" fmla="*/ 333829 w 5931416"/>
              <a:gd name="connsiteY4" fmla="*/ 965971 h 3390229"/>
              <a:gd name="connsiteX5" fmla="*/ 0 w 5931416"/>
              <a:gd name="connsiteY5" fmla="*/ 0 h 3390229"/>
              <a:gd name="connsiteX0" fmla="*/ 0 w 5931416"/>
              <a:gd name="connsiteY0" fmla="*/ 0 h 3390229"/>
              <a:gd name="connsiteX1" fmla="*/ 5931416 w 5931416"/>
              <a:gd name="connsiteY1" fmla="*/ 14514 h 3390229"/>
              <a:gd name="connsiteX2" fmla="*/ 5713701 w 5931416"/>
              <a:gd name="connsiteY2" fmla="*/ 878887 h 3390229"/>
              <a:gd name="connsiteX3" fmla="*/ 2761151 w 5931416"/>
              <a:gd name="connsiteY3" fmla="*/ 3388477 h 3390229"/>
              <a:gd name="connsiteX4" fmla="*/ 333829 w 5931416"/>
              <a:gd name="connsiteY4" fmla="*/ 965971 h 3390229"/>
              <a:gd name="connsiteX5" fmla="*/ 0 w 5931416"/>
              <a:gd name="connsiteY5" fmla="*/ 0 h 3390229"/>
              <a:gd name="connsiteX0" fmla="*/ 0 w 5931416"/>
              <a:gd name="connsiteY0" fmla="*/ 0 h 3390229"/>
              <a:gd name="connsiteX1" fmla="*/ 5931416 w 5931416"/>
              <a:gd name="connsiteY1" fmla="*/ 14514 h 3390229"/>
              <a:gd name="connsiteX2" fmla="*/ 5713701 w 5931416"/>
              <a:gd name="connsiteY2" fmla="*/ 878887 h 3390229"/>
              <a:gd name="connsiteX3" fmla="*/ 2761151 w 5931416"/>
              <a:gd name="connsiteY3" fmla="*/ 3388477 h 3390229"/>
              <a:gd name="connsiteX4" fmla="*/ 333829 w 5931416"/>
              <a:gd name="connsiteY4" fmla="*/ 965971 h 3390229"/>
              <a:gd name="connsiteX5" fmla="*/ 0 w 5931416"/>
              <a:gd name="connsiteY5" fmla="*/ 0 h 3390229"/>
              <a:gd name="connsiteX0" fmla="*/ 0 w 5931416"/>
              <a:gd name="connsiteY0" fmla="*/ 0 h 3390229"/>
              <a:gd name="connsiteX1" fmla="*/ 5931416 w 5931416"/>
              <a:gd name="connsiteY1" fmla="*/ 14514 h 3390229"/>
              <a:gd name="connsiteX2" fmla="*/ 5713701 w 5931416"/>
              <a:gd name="connsiteY2" fmla="*/ 878887 h 3390229"/>
              <a:gd name="connsiteX3" fmla="*/ 2761151 w 5931416"/>
              <a:gd name="connsiteY3" fmla="*/ 3388477 h 3390229"/>
              <a:gd name="connsiteX4" fmla="*/ 333829 w 5931416"/>
              <a:gd name="connsiteY4" fmla="*/ 965971 h 3390229"/>
              <a:gd name="connsiteX5" fmla="*/ 0 w 5931416"/>
              <a:gd name="connsiteY5" fmla="*/ 0 h 3390229"/>
              <a:gd name="connsiteX0" fmla="*/ 163490 w 6094906"/>
              <a:gd name="connsiteY0" fmla="*/ 0 h 3390196"/>
              <a:gd name="connsiteX1" fmla="*/ 6094906 w 6094906"/>
              <a:gd name="connsiteY1" fmla="*/ 14514 h 3390196"/>
              <a:gd name="connsiteX2" fmla="*/ 5877191 w 6094906"/>
              <a:gd name="connsiteY2" fmla="*/ 878887 h 3390196"/>
              <a:gd name="connsiteX3" fmla="*/ 2924641 w 6094906"/>
              <a:gd name="connsiteY3" fmla="*/ 3388477 h 3390196"/>
              <a:gd name="connsiteX4" fmla="*/ 207034 w 6094906"/>
              <a:gd name="connsiteY4" fmla="*/ 922428 h 3390196"/>
              <a:gd name="connsiteX5" fmla="*/ 163490 w 6094906"/>
              <a:gd name="connsiteY5" fmla="*/ 0 h 3390196"/>
              <a:gd name="connsiteX0" fmla="*/ 0 w 5931416"/>
              <a:gd name="connsiteY0" fmla="*/ 0 h 3390196"/>
              <a:gd name="connsiteX1" fmla="*/ 5931416 w 5931416"/>
              <a:gd name="connsiteY1" fmla="*/ 14514 h 3390196"/>
              <a:gd name="connsiteX2" fmla="*/ 5713701 w 5931416"/>
              <a:gd name="connsiteY2" fmla="*/ 878887 h 3390196"/>
              <a:gd name="connsiteX3" fmla="*/ 2761151 w 5931416"/>
              <a:gd name="connsiteY3" fmla="*/ 3388477 h 3390196"/>
              <a:gd name="connsiteX4" fmla="*/ 43544 w 5931416"/>
              <a:gd name="connsiteY4" fmla="*/ 922428 h 3390196"/>
              <a:gd name="connsiteX5" fmla="*/ 0 w 5931416"/>
              <a:gd name="connsiteY5" fmla="*/ 0 h 3390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31416" h="3390196">
                <a:moveTo>
                  <a:pt x="0" y="0"/>
                </a:moveTo>
                <a:lnTo>
                  <a:pt x="5931416" y="14514"/>
                </a:lnTo>
                <a:lnTo>
                  <a:pt x="5713701" y="878887"/>
                </a:lnTo>
                <a:cubicBezTo>
                  <a:pt x="5550600" y="1170281"/>
                  <a:pt x="3074806" y="3315906"/>
                  <a:pt x="2761151" y="3388477"/>
                </a:cubicBezTo>
                <a:cubicBezTo>
                  <a:pt x="2447496" y="3461048"/>
                  <a:pt x="213450" y="1213822"/>
                  <a:pt x="43544" y="922428"/>
                </a:cubicBezTo>
                <a:cubicBezTo>
                  <a:pt x="4839" y="514"/>
                  <a:pt x="38704" y="965457"/>
                  <a:pt x="0" y="0"/>
                </a:cubicBezTo>
                <a:close/>
              </a:path>
            </a:pathLst>
          </a:custGeom>
          <a:solidFill>
            <a:schemeClr val="bg2">
              <a:lumMod val="40000"/>
              <a:lumOff val="60000"/>
              <a:alpha val="85000"/>
            </a:schemeClr>
          </a:solidFill>
          <a:ln w="762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715001" y="5750007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Next: </a:t>
            </a:r>
            <a:r>
              <a:rPr lang="en-US" b="1" dirty="0" smtClean="0"/>
              <a:t>pop </a:t>
            </a:r>
            <a:r>
              <a:rPr lang="en-US" dirty="0" smtClean="0"/>
              <a:t>m, f, </a:t>
            </a:r>
            <a:r>
              <a:rPr lang="en-US" dirty="0" err="1" smtClean="0"/>
              <a:t>j&amp;b</a:t>
            </a:r>
            <a:r>
              <a:rPr lang="en-US" dirty="0" smtClean="0"/>
              <a:t>, </a:t>
            </a:r>
            <a:r>
              <a:rPr lang="en-US" dirty="0" err="1" smtClean="0"/>
              <a:t>c&amp;d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 bwMode="auto">
          <a:xfrm>
            <a:off x="2902857" y="2262023"/>
            <a:ext cx="4339772" cy="321520"/>
          </a:xfrm>
          <a:custGeom>
            <a:avLst/>
            <a:gdLst>
              <a:gd name="connsiteX0" fmla="*/ 0 w 4339772"/>
              <a:gd name="connsiteY0" fmla="*/ 205406 h 321520"/>
              <a:gd name="connsiteX1" fmla="*/ 2032000 w 4339772"/>
              <a:gd name="connsiteY1" fmla="*/ 2206 h 321520"/>
              <a:gd name="connsiteX2" fmla="*/ 4339772 w 4339772"/>
              <a:gd name="connsiteY2" fmla="*/ 321520 h 321520"/>
              <a:gd name="connsiteX3" fmla="*/ 4339772 w 4339772"/>
              <a:gd name="connsiteY3" fmla="*/ 321520 h 32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9772" h="321520">
                <a:moveTo>
                  <a:pt x="0" y="205406"/>
                </a:moveTo>
                <a:cubicBezTo>
                  <a:pt x="654352" y="94130"/>
                  <a:pt x="1308705" y="-17146"/>
                  <a:pt x="2032000" y="2206"/>
                </a:cubicBezTo>
                <a:cubicBezTo>
                  <a:pt x="2755295" y="21558"/>
                  <a:pt x="4339772" y="321520"/>
                  <a:pt x="4339772" y="321520"/>
                </a:cubicBezTo>
                <a:lnTo>
                  <a:pt x="4339772" y="321520"/>
                </a:lnTo>
              </a:path>
            </a:pathLst>
          </a:custGeom>
          <a:noFill/>
          <a:ln w="25400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40" name="Rectangle 45"/>
          <p:cNvSpPr/>
          <p:nvPr/>
        </p:nvSpPr>
        <p:spPr bwMode="auto">
          <a:xfrm>
            <a:off x="2911126" y="614422"/>
            <a:ext cx="2629354" cy="1074895"/>
          </a:xfrm>
          <a:custGeom>
            <a:avLst/>
            <a:gdLst>
              <a:gd name="connsiteX0" fmla="*/ 0 w 1998044"/>
              <a:gd name="connsiteY0" fmla="*/ 0 h 1764257"/>
              <a:gd name="connsiteX1" fmla="*/ 1998044 w 1998044"/>
              <a:gd name="connsiteY1" fmla="*/ 0 h 1764257"/>
              <a:gd name="connsiteX2" fmla="*/ 1998044 w 1998044"/>
              <a:gd name="connsiteY2" fmla="*/ 1764257 h 1764257"/>
              <a:gd name="connsiteX3" fmla="*/ 0 w 1998044"/>
              <a:gd name="connsiteY3" fmla="*/ 1764257 h 1764257"/>
              <a:gd name="connsiteX4" fmla="*/ 0 w 1998044"/>
              <a:gd name="connsiteY4" fmla="*/ 0 h 1764257"/>
              <a:gd name="connsiteX0" fmla="*/ 0 w 1998044"/>
              <a:gd name="connsiteY0" fmla="*/ 0 h 1764257"/>
              <a:gd name="connsiteX1" fmla="*/ 1998044 w 1998044"/>
              <a:gd name="connsiteY1" fmla="*/ 0 h 1764257"/>
              <a:gd name="connsiteX2" fmla="*/ 1881930 w 1998044"/>
              <a:gd name="connsiteY2" fmla="*/ 1328829 h 1764257"/>
              <a:gd name="connsiteX3" fmla="*/ 0 w 1998044"/>
              <a:gd name="connsiteY3" fmla="*/ 1764257 h 1764257"/>
              <a:gd name="connsiteX4" fmla="*/ 0 w 1998044"/>
              <a:gd name="connsiteY4" fmla="*/ 0 h 1764257"/>
              <a:gd name="connsiteX0" fmla="*/ 0 w 1998044"/>
              <a:gd name="connsiteY0" fmla="*/ 0 h 1764257"/>
              <a:gd name="connsiteX1" fmla="*/ 1998044 w 1998044"/>
              <a:gd name="connsiteY1" fmla="*/ 0 h 1764257"/>
              <a:gd name="connsiteX2" fmla="*/ 1881930 w 1998044"/>
              <a:gd name="connsiteY2" fmla="*/ 1328829 h 1764257"/>
              <a:gd name="connsiteX3" fmla="*/ 0 w 1998044"/>
              <a:gd name="connsiteY3" fmla="*/ 1764257 h 1764257"/>
              <a:gd name="connsiteX4" fmla="*/ 0 w 1998044"/>
              <a:gd name="connsiteY4" fmla="*/ 0 h 1764257"/>
              <a:gd name="connsiteX0" fmla="*/ 0 w 1998044"/>
              <a:gd name="connsiteY0" fmla="*/ 0 h 1906530"/>
              <a:gd name="connsiteX1" fmla="*/ 1998044 w 1998044"/>
              <a:gd name="connsiteY1" fmla="*/ 0 h 1906530"/>
              <a:gd name="connsiteX2" fmla="*/ 1881930 w 1998044"/>
              <a:gd name="connsiteY2" fmla="*/ 1328829 h 1906530"/>
              <a:gd name="connsiteX3" fmla="*/ 1019436 w 1998044"/>
              <a:gd name="connsiteY3" fmla="*/ 1748363 h 1906530"/>
              <a:gd name="connsiteX4" fmla="*/ 0 w 1998044"/>
              <a:gd name="connsiteY4" fmla="*/ 1764257 h 1906530"/>
              <a:gd name="connsiteX5" fmla="*/ 0 w 1998044"/>
              <a:gd name="connsiteY5" fmla="*/ 0 h 1906530"/>
              <a:gd name="connsiteX0" fmla="*/ 0 w 1998044"/>
              <a:gd name="connsiteY0" fmla="*/ 0 h 2001045"/>
              <a:gd name="connsiteX1" fmla="*/ 1998044 w 1998044"/>
              <a:gd name="connsiteY1" fmla="*/ 0 h 2001045"/>
              <a:gd name="connsiteX2" fmla="*/ 1881930 w 1998044"/>
              <a:gd name="connsiteY2" fmla="*/ 1328829 h 2001045"/>
              <a:gd name="connsiteX3" fmla="*/ 1033951 w 1998044"/>
              <a:gd name="connsiteY3" fmla="*/ 1951563 h 2001045"/>
              <a:gd name="connsiteX4" fmla="*/ 0 w 1998044"/>
              <a:gd name="connsiteY4" fmla="*/ 1764257 h 2001045"/>
              <a:gd name="connsiteX5" fmla="*/ 0 w 1998044"/>
              <a:gd name="connsiteY5" fmla="*/ 0 h 2001045"/>
              <a:gd name="connsiteX0" fmla="*/ 0 w 1998044"/>
              <a:gd name="connsiteY0" fmla="*/ 0 h 1967279"/>
              <a:gd name="connsiteX1" fmla="*/ 1998044 w 1998044"/>
              <a:gd name="connsiteY1" fmla="*/ 0 h 1967279"/>
              <a:gd name="connsiteX2" fmla="*/ 1881930 w 1998044"/>
              <a:gd name="connsiteY2" fmla="*/ 1328829 h 1967279"/>
              <a:gd name="connsiteX3" fmla="*/ 1033951 w 1998044"/>
              <a:gd name="connsiteY3" fmla="*/ 1951563 h 1967279"/>
              <a:gd name="connsiteX4" fmla="*/ 420915 w 1998044"/>
              <a:gd name="connsiteY4" fmla="*/ 1546543 h 1967279"/>
              <a:gd name="connsiteX5" fmla="*/ 0 w 1998044"/>
              <a:gd name="connsiteY5" fmla="*/ 0 h 1967279"/>
              <a:gd name="connsiteX0" fmla="*/ 0 w 1998044"/>
              <a:gd name="connsiteY0" fmla="*/ 0 h 1967279"/>
              <a:gd name="connsiteX1" fmla="*/ 1998044 w 1998044"/>
              <a:gd name="connsiteY1" fmla="*/ 0 h 1967279"/>
              <a:gd name="connsiteX2" fmla="*/ 1881930 w 1998044"/>
              <a:gd name="connsiteY2" fmla="*/ 1328829 h 1967279"/>
              <a:gd name="connsiteX3" fmla="*/ 1033951 w 1998044"/>
              <a:gd name="connsiteY3" fmla="*/ 1951563 h 1967279"/>
              <a:gd name="connsiteX4" fmla="*/ 420915 w 1998044"/>
              <a:gd name="connsiteY4" fmla="*/ 1546543 h 1967279"/>
              <a:gd name="connsiteX5" fmla="*/ 0 w 1998044"/>
              <a:gd name="connsiteY5" fmla="*/ 0 h 1967279"/>
              <a:gd name="connsiteX0" fmla="*/ 0 w 1998044"/>
              <a:gd name="connsiteY0" fmla="*/ 0 h 1967279"/>
              <a:gd name="connsiteX1" fmla="*/ 1998044 w 1998044"/>
              <a:gd name="connsiteY1" fmla="*/ 0 h 1967279"/>
              <a:gd name="connsiteX2" fmla="*/ 1881930 w 1998044"/>
              <a:gd name="connsiteY2" fmla="*/ 1328829 h 1967279"/>
              <a:gd name="connsiteX3" fmla="*/ 1033951 w 1998044"/>
              <a:gd name="connsiteY3" fmla="*/ 1951563 h 1967279"/>
              <a:gd name="connsiteX4" fmla="*/ 420915 w 1998044"/>
              <a:gd name="connsiteY4" fmla="*/ 1546543 h 1967279"/>
              <a:gd name="connsiteX5" fmla="*/ 0 w 1998044"/>
              <a:gd name="connsiteY5" fmla="*/ 0 h 1967279"/>
              <a:gd name="connsiteX0" fmla="*/ 0 w 4668673"/>
              <a:gd name="connsiteY0" fmla="*/ 0 h 1967279"/>
              <a:gd name="connsiteX1" fmla="*/ 4668673 w 4668673"/>
              <a:gd name="connsiteY1" fmla="*/ 14514 h 1967279"/>
              <a:gd name="connsiteX2" fmla="*/ 1881930 w 4668673"/>
              <a:gd name="connsiteY2" fmla="*/ 1328829 h 1967279"/>
              <a:gd name="connsiteX3" fmla="*/ 1033951 w 4668673"/>
              <a:gd name="connsiteY3" fmla="*/ 1951563 h 1967279"/>
              <a:gd name="connsiteX4" fmla="*/ 420915 w 4668673"/>
              <a:gd name="connsiteY4" fmla="*/ 1546543 h 1967279"/>
              <a:gd name="connsiteX5" fmla="*/ 0 w 4668673"/>
              <a:gd name="connsiteY5" fmla="*/ 0 h 1967279"/>
              <a:gd name="connsiteX0" fmla="*/ 0 w 4668673"/>
              <a:gd name="connsiteY0" fmla="*/ 0 h 1967279"/>
              <a:gd name="connsiteX1" fmla="*/ 4668673 w 4668673"/>
              <a:gd name="connsiteY1" fmla="*/ 14514 h 1967279"/>
              <a:gd name="connsiteX2" fmla="*/ 4450958 w 4668673"/>
              <a:gd name="connsiteY2" fmla="*/ 878887 h 1967279"/>
              <a:gd name="connsiteX3" fmla="*/ 1033951 w 4668673"/>
              <a:gd name="connsiteY3" fmla="*/ 1951563 h 1967279"/>
              <a:gd name="connsiteX4" fmla="*/ 420915 w 4668673"/>
              <a:gd name="connsiteY4" fmla="*/ 1546543 h 1967279"/>
              <a:gd name="connsiteX5" fmla="*/ 0 w 4668673"/>
              <a:gd name="connsiteY5" fmla="*/ 0 h 1967279"/>
              <a:gd name="connsiteX0" fmla="*/ 0 w 4668673"/>
              <a:gd name="connsiteY0" fmla="*/ 0 h 3390836"/>
              <a:gd name="connsiteX1" fmla="*/ 4668673 w 4668673"/>
              <a:gd name="connsiteY1" fmla="*/ 14514 h 3390836"/>
              <a:gd name="connsiteX2" fmla="*/ 4450958 w 4668673"/>
              <a:gd name="connsiteY2" fmla="*/ 878887 h 3390836"/>
              <a:gd name="connsiteX3" fmla="*/ 1498408 w 4668673"/>
              <a:gd name="connsiteY3" fmla="*/ 3388477 h 3390836"/>
              <a:gd name="connsiteX4" fmla="*/ 420915 w 4668673"/>
              <a:gd name="connsiteY4" fmla="*/ 1546543 h 3390836"/>
              <a:gd name="connsiteX5" fmla="*/ 0 w 4668673"/>
              <a:gd name="connsiteY5" fmla="*/ 0 h 3390836"/>
              <a:gd name="connsiteX0" fmla="*/ 647130 w 5315803"/>
              <a:gd name="connsiteY0" fmla="*/ 0 h 3391162"/>
              <a:gd name="connsiteX1" fmla="*/ 5315803 w 5315803"/>
              <a:gd name="connsiteY1" fmla="*/ 14514 h 3391162"/>
              <a:gd name="connsiteX2" fmla="*/ 5098088 w 5315803"/>
              <a:gd name="connsiteY2" fmla="*/ 878887 h 3391162"/>
              <a:gd name="connsiteX3" fmla="*/ 2145538 w 5315803"/>
              <a:gd name="connsiteY3" fmla="*/ 3388477 h 3391162"/>
              <a:gd name="connsiteX4" fmla="*/ 110102 w 5315803"/>
              <a:gd name="connsiteY4" fmla="*/ 1749743 h 3391162"/>
              <a:gd name="connsiteX5" fmla="*/ 647130 w 5315803"/>
              <a:gd name="connsiteY5" fmla="*/ 0 h 3391162"/>
              <a:gd name="connsiteX0" fmla="*/ 0 w 5931416"/>
              <a:gd name="connsiteY0" fmla="*/ 0 h 3391162"/>
              <a:gd name="connsiteX1" fmla="*/ 5931416 w 5931416"/>
              <a:gd name="connsiteY1" fmla="*/ 14514 h 3391162"/>
              <a:gd name="connsiteX2" fmla="*/ 5713701 w 5931416"/>
              <a:gd name="connsiteY2" fmla="*/ 878887 h 3391162"/>
              <a:gd name="connsiteX3" fmla="*/ 2761151 w 5931416"/>
              <a:gd name="connsiteY3" fmla="*/ 3388477 h 3391162"/>
              <a:gd name="connsiteX4" fmla="*/ 725715 w 5931416"/>
              <a:gd name="connsiteY4" fmla="*/ 1749743 h 3391162"/>
              <a:gd name="connsiteX5" fmla="*/ 0 w 5931416"/>
              <a:gd name="connsiteY5" fmla="*/ 0 h 3391162"/>
              <a:gd name="connsiteX0" fmla="*/ 0 w 5931416"/>
              <a:gd name="connsiteY0" fmla="*/ 0 h 3390229"/>
              <a:gd name="connsiteX1" fmla="*/ 5931416 w 5931416"/>
              <a:gd name="connsiteY1" fmla="*/ 14514 h 3390229"/>
              <a:gd name="connsiteX2" fmla="*/ 5713701 w 5931416"/>
              <a:gd name="connsiteY2" fmla="*/ 878887 h 3390229"/>
              <a:gd name="connsiteX3" fmla="*/ 2761151 w 5931416"/>
              <a:gd name="connsiteY3" fmla="*/ 3388477 h 3390229"/>
              <a:gd name="connsiteX4" fmla="*/ 333829 w 5931416"/>
              <a:gd name="connsiteY4" fmla="*/ 965971 h 3390229"/>
              <a:gd name="connsiteX5" fmla="*/ 0 w 5931416"/>
              <a:gd name="connsiteY5" fmla="*/ 0 h 3390229"/>
              <a:gd name="connsiteX0" fmla="*/ 0 w 5931416"/>
              <a:gd name="connsiteY0" fmla="*/ 0 h 3390229"/>
              <a:gd name="connsiteX1" fmla="*/ 5931416 w 5931416"/>
              <a:gd name="connsiteY1" fmla="*/ 14514 h 3390229"/>
              <a:gd name="connsiteX2" fmla="*/ 5713701 w 5931416"/>
              <a:gd name="connsiteY2" fmla="*/ 878887 h 3390229"/>
              <a:gd name="connsiteX3" fmla="*/ 2761151 w 5931416"/>
              <a:gd name="connsiteY3" fmla="*/ 3388477 h 3390229"/>
              <a:gd name="connsiteX4" fmla="*/ 333829 w 5931416"/>
              <a:gd name="connsiteY4" fmla="*/ 965971 h 3390229"/>
              <a:gd name="connsiteX5" fmla="*/ 0 w 5931416"/>
              <a:gd name="connsiteY5" fmla="*/ 0 h 3390229"/>
              <a:gd name="connsiteX0" fmla="*/ 0 w 5931416"/>
              <a:gd name="connsiteY0" fmla="*/ 0 h 3390229"/>
              <a:gd name="connsiteX1" fmla="*/ 5931416 w 5931416"/>
              <a:gd name="connsiteY1" fmla="*/ 14514 h 3390229"/>
              <a:gd name="connsiteX2" fmla="*/ 5713701 w 5931416"/>
              <a:gd name="connsiteY2" fmla="*/ 878887 h 3390229"/>
              <a:gd name="connsiteX3" fmla="*/ 2761151 w 5931416"/>
              <a:gd name="connsiteY3" fmla="*/ 3388477 h 3390229"/>
              <a:gd name="connsiteX4" fmla="*/ 333829 w 5931416"/>
              <a:gd name="connsiteY4" fmla="*/ 965971 h 3390229"/>
              <a:gd name="connsiteX5" fmla="*/ 0 w 5931416"/>
              <a:gd name="connsiteY5" fmla="*/ 0 h 3390229"/>
              <a:gd name="connsiteX0" fmla="*/ 0 w 5931416"/>
              <a:gd name="connsiteY0" fmla="*/ 0 h 3390229"/>
              <a:gd name="connsiteX1" fmla="*/ 5931416 w 5931416"/>
              <a:gd name="connsiteY1" fmla="*/ 14514 h 3390229"/>
              <a:gd name="connsiteX2" fmla="*/ 5713701 w 5931416"/>
              <a:gd name="connsiteY2" fmla="*/ 878887 h 3390229"/>
              <a:gd name="connsiteX3" fmla="*/ 2761151 w 5931416"/>
              <a:gd name="connsiteY3" fmla="*/ 3388477 h 3390229"/>
              <a:gd name="connsiteX4" fmla="*/ 333829 w 5931416"/>
              <a:gd name="connsiteY4" fmla="*/ 965971 h 3390229"/>
              <a:gd name="connsiteX5" fmla="*/ 0 w 5931416"/>
              <a:gd name="connsiteY5" fmla="*/ 0 h 3390229"/>
              <a:gd name="connsiteX0" fmla="*/ 163490 w 6094906"/>
              <a:gd name="connsiteY0" fmla="*/ 0 h 3390196"/>
              <a:gd name="connsiteX1" fmla="*/ 6094906 w 6094906"/>
              <a:gd name="connsiteY1" fmla="*/ 14514 h 3390196"/>
              <a:gd name="connsiteX2" fmla="*/ 5877191 w 6094906"/>
              <a:gd name="connsiteY2" fmla="*/ 878887 h 3390196"/>
              <a:gd name="connsiteX3" fmla="*/ 2924641 w 6094906"/>
              <a:gd name="connsiteY3" fmla="*/ 3388477 h 3390196"/>
              <a:gd name="connsiteX4" fmla="*/ 207034 w 6094906"/>
              <a:gd name="connsiteY4" fmla="*/ 922428 h 3390196"/>
              <a:gd name="connsiteX5" fmla="*/ 163490 w 6094906"/>
              <a:gd name="connsiteY5" fmla="*/ 0 h 3390196"/>
              <a:gd name="connsiteX0" fmla="*/ 0 w 5931416"/>
              <a:gd name="connsiteY0" fmla="*/ 0 h 3390196"/>
              <a:gd name="connsiteX1" fmla="*/ 5931416 w 5931416"/>
              <a:gd name="connsiteY1" fmla="*/ 14514 h 3390196"/>
              <a:gd name="connsiteX2" fmla="*/ 5713701 w 5931416"/>
              <a:gd name="connsiteY2" fmla="*/ 878887 h 3390196"/>
              <a:gd name="connsiteX3" fmla="*/ 2761151 w 5931416"/>
              <a:gd name="connsiteY3" fmla="*/ 3388477 h 3390196"/>
              <a:gd name="connsiteX4" fmla="*/ 43544 w 5931416"/>
              <a:gd name="connsiteY4" fmla="*/ 922428 h 3390196"/>
              <a:gd name="connsiteX5" fmla="*/ 0 w 5931416"/>
              <a:gd name="connsiteY5" fmla="*/ 0 h 3390196"/>
              <a:gd name="connsiteX0" fmla="*/ 0 w 5931416"/>
              <a:gd name="connsiteY0" fmla="*/ 1098092 h 2046678"/>
              <a:gd name="connsiteX1" fmla="*/ 5931416 w 5931416"/>
              <a:gd name="connsiteY1" fmla="*/ 1112606 h 2046678"/>
              <a:gd name="connsiteX2" fmla="*/ 5713701 w 5931416"/>
              <a:gd name="connsiteY2" fmla="*/ 1976979 h 2046678"/>
              <a:gd name="connsiteX3" fmla="*/ 1846751 w 5931416"/>
              <a:gd name="connsiteY3" fmla="*/ 1655 h 2046678"/>
              <a:gd name="connsiteX4" fmla="*/ 43544 w 5931416"/>
              <a:gd name="connsiteY4" fmla="*/ 2020520 h 2046678"/>
              <a:gd name="connsiteX5" fmla="*/ 0 w 5931416"/>
              <a:gd name="connsiteY5" fmla="*/ 1098092 h 2046678"/>
              <a:gd name="connsiteX0" fmla="*/ 0 w 5931416"/>
              <a:gd name="connsiteY0" fmla="*/ 1098092 h 2002119"/>
              <a:gd name="connsiteX1" fmla="*/ 5931416 w 5931416"/>
              <a:gd name="connsiteY1" fmla="*/ 1112606 h 2002119"/>
              <a:gd name="connsiteX2" fmla="*/ 5713701 w 5931416"/>
              <a:gd name="connsiteY2" fmla="*/ 1976979 h 2002119"/>
              <a:gd name="connsiteX3" fmla="*/ 1846751 w 5931416"/>
              <a:gd name="connsiteY3" fmla="*/ 1655 h 2002119"/>
              <a:gd name="connsiteX4" fmla="*/ 14516 w 5931416"/>
              <a:gd name="connsiteY4" fmla="*/ 423948 h 2002119"/>
              <a:gd name="connsiteX5" fmla="*/ 0 w 5931416"/>
              <a:gd name="connsiteY5" fmla="*/ 1098092 h 2002119"/>
              <a:gd name="connsiteX0" fmla="*/ 0 w 5931416"/>
              <a:gd name="connsiteY0" fmla="*/ 1098092 h 2002119"/>
              <a:gd name="connsiteX1" fmla="*/ 5931416 w 5931416"/>
              <a:gd name="connsiteY1" fmla="*/ 1112606 h 2002119"/>
              <a:gd name="connsiteX2" fmla="*/ 5713701 w 5931416"/>
              <a:gd name="connsiteY2" fmla="*/ 1976979 h 2002119"/>
              <a:gd name="connsiteX3" fmla="*/ 1846751 w 5931416"/>
              <a:gd name="connsiteY3" fmla="*/ 1655 h 2002119"/>
              <a:gd name="connsiteX4" fmla="*/ 101602 w 5931416"/>
              <a:gd name="connsiteY4" fmla="*/ 757776 h 2002119"/>
              <a:gd name="connsiteX5" fmla="*/ 0 w 5931416"/>
              <a:gd name="connsiteY5" fmla="*/ 1098092 h 2002119"/>
              <a:gd name="connsiteX0" fmla="*/ 0 w 5931416"/>
              <a:gd name="connsiteY0" fmla="*/ 1098092 h 2002119"/>
              <a:gd name="connsiteX1" fmla="*/ 5931416 w 5931416"/>
              <a:gd name="connsiteY1" fmla="*/ 1112606 h 2002119"/>
              <a:gd name="connsiteX2" fmla="*/ 5713701 w 5931416"/>
              <a:gd name="connsiteY2" fmla="*/ 1976979 h 2002119"/>
              <a:gd name="connsiteX3" fmla="*/ 1846751 w 5931416"/>
              <a:gd name="connsiteY3" fmla="*/ 1655 h 2002119"/>
              <a:gd name="connsiteX4" fmla="*/ 101602 w 5931416"/>
              <a:gd name="connsiteY4" fmla="*/ 757776 h 2002119"/>
              <a:gd name="connsiteX5" fmla="*/ 0 w 5931416"/>
              <a:gd name="connsiteY5" fmla="*/ 1098092 h 2002119"/>
              <a:gd name="connsiteX0" fmla="*/ 0 w 5713701"/>
              <a:gd name="connsiteY0" fmla="*/ 1098092 h 2002119"/>
              <a:gd name="connsiteX1" fmla="*/ 3405931 w 5713701"/>
              <a:gd name="connsiteY1" fmla="*/ 1098091 h 2002119"/>
              <a:gd name="connsiteX2" fmla="*/ 5713701 w 5713701"/>
              <a:gd name="connsiteY2" fmla="*/ 1976979 h 2002119"/>
              <a:gd name="connsiteX3" fmla="*/ 1846751 w 5713701"/>
              <a:gd name="connsiteY3" fmla="*/ 1655 h 2002119"/>
              <a:gd name="connsiteX4" fmla="*/ 101602 w 5713701"/>
              <a:gd name="connsiteY4" fmla="*/ 757776 h 2002119"/>
              <a:gd name="connsiteX5" fmla="*/ 0 w 5713701"/>
              <a:gd name="connsiteY5" fmla="*/ 1098092 h 2002119"/>
              <a:gd name="connsiteX0" fmla="*/ 0 w 5655643"/>
              <a:gd name="connsiteY0" fmla="*/ 1099626 h 1565465"/>
              <a:gd name="connsiteX1" fmla="*/ 3405931 w 5655643"/>
              <a:gd name="connsiteY1" fmla="*/ 1099625 h 1565465"/>
              <a:gd name="connsiteX2" fmla="*/ 5655643 w 5655643"/>
              <a:gd name="connsiteY2" fmla="*/ 831884 h 1565465"/>
              <a:gd name="connsiteX3" fmla="*/ 1846751 w 5655643"/>
              <a:gd name="connsiteY3" fmla="*/ 3189 h 1565465"/>
              <a:gd name="connsiteX4" fmla="*/ 101602 w 5655643"/>
              <a:gd name="connsiteY4" fmla="*/ 759310 h 1565465"/>
              <a:gd name="connsiteX5" fmla="*/ 0 w 5655643"/>
              <a:gd name="connsiteY5" fmla="*/ 1099626 h 1565465"/>
              <a:gd name="connsiteX0" fmla="*/ 0 w 3405931"/>
              <a:gd name="connsiteY0" fmla="*/ 1096437 h 1562276"/>
              <a:gd name="connsiteX1" fmla="*/ 3405931 w 3405931"/>
              <a:gd name="connsiteY1" fmla="*/ 1096436 h 1562276"/>
              <a:gd name="connsiteX2" fmla="*/ 1846751 w 3405931"/>
              <a:gd name="connsiteY2" fmla="*/ 0 h 1562276"/>
              <a:gd name="connsiteX3" fmla="*/ 101602 w 3405931"/>
              <a:gd name="connsiteY3" fmla="*/ 756121 h 1562276"/>
              <a:gd name="connsiteX4" fmla="*/ 0 w 3405931"/>
              <a:gd name="connsiteY4" fmla="*/ 1096437 h 1562276"/>
              <a:gd name="connsiteX0" fmla="*/ 0 w 3536559"/>
              <a:gd name="connsiteY0" fmla="*/ 1096437 h 1562276"/>
              <a:gd name="connsiteX1" fmla="*/ 3536559 w 3536559"/>
              <a:gd name="connsiteY1" fmla="*/ 777121 h 1562276"/>
              <a:gd name="connsiteX2" fmla="*/ 1846751 w 3536559"/>
              <a:gd name="connsiteY2" fmla="*/ 0 h 1562276"/>
              <a:gd name="connsiteX3" fmla="*/ 101602 w 3536559"/>
              <a:gd name="connsiteY3" fmla="*/ 756121 h 1562276"/>
              <a:gd name="connsiteX4" fmla="*/ 0 w 3536559"/>
              <a:gd name="connsiteY4" fmla="*/ 1096437 h 1562276"/>
              <a:gd name="connsiteX0" fmla="*/ 34085 w 3570644"/>
              <a:gd name="connsiteY0" fmla="*/ 1096437 h 1096437"/>
              <a:gd name="connsiteX1" fmla="*/ 3570644 w 3570644"/>
              <a:gd name="connsiteY1" fmla="*/ 777121 h 1096437"/>
              <a:gd name="connsiteX2" fmla="*/ 1880836 w 3570644"/>
              <a:gd name="connsiteY2" fmla="*/ 0 h 1096437"/>
              <a:gd name="connsiteX3" fmla="*/ 34085 w 3570644"/>
              <a:gd name="connsiteY3" fmla="*/ 1096437 h 1096437"/>
              <a:gd name="connsiteX0" fmla="*/ 47761 w 3076320"/>
              <a:gd name="connsiteY0" fmla="*/ 1052894 h 1052894"/>
              <a:gd name="connsiteX1" fmla="*/ 3076320 w 3076320"/>
              <a:gd name="connsiteY1" fmla="*/ 777121 h 1052894"/>
              <a:gd name="connsiteX2" fmla="*/ 1386512 w 3076320"/>
              <a:gd name="connsiteY2" fmla="*/ 0 h 1052894"/>
              <a:gd name="connsiteX3" fmla="*/ 47761 w 3076320"/>
              <a:gd name="connsiteY3" fmla="*/ 1052894 h 1052894"/>
              <a:gd name="connsiteX0" fmla="*/ 128429 w 3156988"/>
              <a:gd name="connsiteY0" fmla="*/ 1064242 h 1064242"/>
              <a:gd name="connsiteX1" fmla="*/ 3156988 w 3156988"/>
              <a:gd name="connsiteY1" fmla="*/ 788469 h 1064242"/>
              <a:gd name="connsiteX2" fmla="*/ 1467180 w 3156988"/>
              <a:gd name="connsiteY2" fmla="*/ 11348 h 1064242"/>
              <a:gd name="connsiteX3" fmla="*/ 649993 w 3156988"/>
              <a:gd name="connsiteY3" fmla="*/ 376410 h 1064242"/>
              <a:gd name="connsiteX4" fmla="*/ 128429 w 3156988"/>
              <a:gd name="connsiteY4" fmla="*/ 1064242 h 1064242"/>
              <a:gd name="connsiteX0" fmla="*/ 123310 w 3151869"/>
              <a:gd name="connsiteY0" fmla="*/ 1074895 h 1074895"/>
              <a:gd name="connsiteX1" fmla="*/ 3151869 w 3151869"/>
              <a:gd name="connsiteY1" fmla="*/ 799122 h 1074895"/>
              <a:gd name="connsiteX2" fmla="*/ 1462061 w 3151869"/>
              <a:gd name="connsiteY2" fmla="*/ 22001 h 1074895"/>
              <a:gd name="connsiteX3" fmla="*/ 688417 w 3151869"/>
              <a:gd name="connsiteY3" fmla="*/ 227406 h 1074895"/>
              <a:gd name="connsiteX4" fmla="*/ 123310 w 3151869"/>
              <a:gd name="connsiteY4" fmla="*/ 1074895 h 1074895"/>
              <a:gd name="connsiteX0" fmla="*/ 123310 w 2629354"/>
              <a:gd name="connsiteY0" fmla="*/ 1074895 h 1074895"/>
              <a:gd name="connsiteX1" fmla="*/ 2629354 w 2629354"/>
              <a:gd name="connsiteY1" fmla="*/ 595922 h 1074895"/>
              <a:gd name="connsiteX2" fmla="*/ 1462061 w 2629354"/>
              <a:gd name="connsiteY2" fmla="*/ 22001 h 1074895"/>
              <a:gd name="connsiteX3" fmla="*/ 688417 w 2629354"/>
              <a:gd name="connsiteY3" fmla="*/ 227406 h 1074895"/>
              <a:gd name="connsiteX4" fmla="*/ 123310 w 2629354"/>
              <a:gd name="connsiteY4" fmla="*/ 1074895 h 1074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29354" h="1074895">
                <a:moveTo>
                  <a:pt x="123310" y="1074895"/>
                </a:moveTo>
                <a:lnTo>
                  <a:pt x="2629354" y="595922"/>
                </a:lnTo>
                <a:lnTo>
                  <a:pt x="1462061" y="22001"/>
                </a:lnTo>
                <a:cubicBezTo>
                  <a:pt x="1044229" y="-46675"/>
                  <a:pt x="911542" y="51924"/>
                  <a:pt x="688417" y="227406"/>
                </a:cubicBezTo>
                <a:cubicBezTo>
                  <a:pt x="465292" y="402888"/>
                  <a:pt x="-294522" y="1006219"/>
                  <a:pt x="123310" y="1074895"/>
                </a:cubicBezTo>
                <a:close/>
              </a:path>
            </a:pathLst>
          </a:custGeom>
          <a:solidFill>
            <a:schemeClr val="bg2">
              <a:lumMod val="40000"/>
              <a:lumOff val="60000"/>
              <a:alpha val="85000"/>
            </a:schemeClr>
          </a:solidFill>
          <a:ln w="762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99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Coloring with coalescing: example (K = 4)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8287" y="746236"/>
            <a:ext cx="1943161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// </a:t>
            </a:r>
            <a:r>
              <a:rPr lang="en-US" dirty="0" err="1" smtClean="0"/>
              <a:t>liveIn</a:t>
            </a:r>
            <a:r>
              <a:rPr lang="en-US" dirty="0" smtClean="0"/>
              <a:t>: k, j</a:t>
            </a:r>
            <a:br>
              <a:rPr lang="en-US" dirty="0" smtClean="0"/>
            </a:br>
            <a:r>
              <a:rPr lang="en-US" dirty="0" smtClean="0"/>
              <a:t>g := M [ j+12 ]</a:t>
            </a:r>
          </a:p>
          <a:p>
            <a:r>
              <a:rPr lang="en-US" dirty="0"/>
              <a:t>h</a:t>
            </a:r>
            <a:r>
              <a:rPr lang="en-US" dirty="0" smtClean="0"/>
              <a:t> := k – 1</a:t>
            </a:r>
          </a:p>
          <a:p>
            <a:r>
              <a:rPr lang="en-US" dirty="0"/>
              <a:t>f</a:t>
            </a:r>
            <a:r>
              <a:rPr lang="en-US" dirty="0" smtClean="0"/>
              <a:t> = g * h</a:t>
            </a:r>
          </a:p>
          <a:p>
            <a:r>
              <a:rPr lang="en-US" dirty="0"/>
              <a:t>e</a:t>
            </a:r>
            <a:r>
              <a:rPr lang="en-US" dirty="0" smtClean="0"/>
              <a:t> := M [ j + 8 ]</a:t>
            </a:r>
          </a:p>
          <a:p>
            <a:r>
              <a:rPr lang="en-US" dirty="0"/>
              <a:t>m</a:t>
            </a:r>
            <a:r>
              <a:rPr lang="en-US" dirty="0" smtClean="0"/>
              <a:t> := M [ j + 16 ]</a:t>
            </a:r>
          </a:p>
          <a:p>
            <a:r>
              <a:rPr lang="en-US" dirty="0"/>
              <a:t>b</a:t>
            </a:r>
            <a:r>
              <a:rPr lang="en-US" dirty="0" smtClean="0"/>
              <a:t> := M [ f ]</a:t>
            </a:r>
          </a:p>
          <a:p>
            <a:r>
              <a:rPr lang="en-US" dirty="0"/>
              <a:t>c</a:t>
            </a:r>
            <a:r>
              <a:rPr lang="en-US" dirty="0" smtClean="0"/>
              <a:t> := e + 8</a:t>
            </a:r>
          </a:p>
          <a:p>
            <a:r>
              <a:rPr lang="en-US" dirty="0"/>
              <a:t>d</a:t>
            </a:r>
            <a:r>
              <a:rPr lang="en-US" dirty="0" smtClean="0"/>
              <a:t> := c</a:t>
            </a:r>
          </a:p>
          <a:p>
            <a:r>
              <a:rPr lang="en-US" dirty="0"/>
              <a:t>k</a:t>
            </a:r>
            <a:r>
              <a:rPr lang="en-US" dirty="0" smtClean="0"/>
              <a:t> := m + 4</a:t>
            </a:r>
          </a:p>
          <a:p>
            <a:r>
              <a:rPr lang="en-US" dirty="0"/>
              <a:t>j</a:t>
            </a:r>
            <a:r>
              <a:rPr lang="en-US" dirty="0" smtClean="0"/>
              <a:t> := b</a:t>
            </a:r>
          </a:p>
          <a:p>
            <a:r>
              <a:rPr lang="en-US" dirty="0" smtClean="0"/>
              <a:t>// </a:t>
            </a:r>
            <a:r>
              <a:rPr lang="en-US" dirty="0" err="1" smtClean="0"/>
              <a:t>liveOut</a:t>
            </a:r>
            <a:r>
              <a:rPr lang="en-US" dirty="0" smtClean="0"/>
              <a:t> d k j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2383880" y="746236"/>
            <a:ext cx="5457424" cy="4610297"/>
            <a:chOff x="2875381" y="886316"/>
            <a:chExt cx="5457424" cy="4610297"/>
          </a:xfrm>
        </p:grpSpPr>
        <p:sp>
          <p:nvSpPr>
            <p:cNvPr id="3" name="Oval 2"/>
            <p:cNvSpPr/>
            <p:nvPr/>
          </p:nvSpPr>
          <p:spPr bwMode="auto">
            <a:xfrm>
              <a:off x="5168101" y="27218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k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2875381" y="2506351"/>
              <a:ext cx="609600" cy="609600"/>
            </a:xfrm>
            <a:prstGeom prst="ellipse">
              <a:avLst/>
            </a:prstGeom>
            <a:solidFill>
              <a:srgbClr val="00B0F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 smtClean="0">
                  <a:latin typeface="Arial Narrow" charset="0"/>
                  <a:ea typeface="ＭＳ Ｐゴシック" charset="0"/>
                </a:rPr>
                <a:t>j&amp;b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157643" y="4887013"/>
              <a:ext cx="609600" cy="609600"/>
            </a:xfrm>
            <a:prstGeom prst="ellipse">
              <a:avLst/>
            </a:prstGeom>
            <a:solidFill>
              <a:srgbClr val="FF3399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>
                  <a:latin typeface="Arial Narrow" charset="0"/>
                  <a:ea typeface="ＭＳ Ｐゴシック" charset="0"/>
                </a:rPr>
                <a:t>c</a:t>
              </a:r>
              <a:r>
                <a:rPr lang="en-US" dirty="0" err="1" smtClean="0">
                  <a:latin typeface="Arial Narrow" charset="0"/>
                  <a:ea typeface="ＭＳ Ｐゴシック" charset="0"/>
                </a:rPr>
                <a:t>&amp;d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50138" y="3876534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h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4210239" y="3026677"/>
              <a:ext cx="609600" cy="60960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g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5094997" y="1654254"/>
              <a:ext cx="609600" cy="609600"/>
            </a:xfrm>
            <a:prstGeom prst="ellipse">
              <a:avLst/>
            </a:prstGeom>
            <a:solidFill>
              <a:srgbClr val="FF3399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e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4354076" y="886316"/>
              <a:ext cx="609600" cy="609600"/>
            </a:xfrm>
            <a:prstGeom prst="ellipse">
              <a:avLst/>
            </a:prstGeom>
            <a:solidFill>
              <a:srgbClr val="92D05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rPr>
                <a:t>f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7723205" y="2492893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m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6" name="Straight Connector 5"/>
            <p:cNvCxnSpPr>
              <a:stCxn id="7" idx="1"/>
              <a:endCxn id="13" idx="3"/>
            </p:cNvCxnSpPr>
            <p:nvPr/>
          </p:nvCxnSpPr>
          <p:spPr bwMode="auto">
            <a:xfrm flipV="1">
              <a:off x="2964655" y="1406642"/>
              <a:ext cx="1478695" cy="11889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18"/>
            <p:cNvCxnSpPr>
              <a:stCxn id="7" idx="0"/>
              <a:endCxn id="12" idx="2"/>
            </p:cNvCxnSpPr>
            <p:nvPr/>
          </p:nvCxnSpPr>
          <p:spPr bwMode="auto">
            <a:xfrm flipV="1">
              <a:off x="3180181" y="1959054"/>
              <a:ext cx="1914816" cy="54729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19"/>
            <p:cNvCxnSpPr>
              <a:stCxn id="12" idx="1"/>
              <a:endCxn id="13" idx="5"/>
            </p:cNvCxnSpPr>
            <p:nvPr/>
          </p:nvCxnSpPr>
          <p:spPr bwMode="auto">
            <a:xfrm flipH="1" flipV="1">
              <a:off x="4874402" y="1406642"/>
              <a:ext cx="309869" cy="3368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>
              <a:stCxn id="15" idx="0"/>
              <a:endCxn id="13" idx="6"/>
            </p:cNvCxnSpPr>
            <p:nvPr/>
          </p:nvCxnSpPr>
          <p:spPr bwMode="auto">
            <a:xfrm flipH="1" flipV="1">
              <a:off x="4963676" y="1191116"/>
              <a:ext cx="3064329" cy="130177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>
              <a:stCxn id="15" idx="1"/>
              <a:endCxn id="12" idx="6"/>
            </p:cNvCxnSpPr>
            <p:nvPr/>
          </p:nvCxnSpPr>
          <p:spPr bwMode="auto">
            <a:xfrm flipH="1" flipV="1">
              <a:off x="5704597" y="1959054"/>
              <a:ext cx="2107882" cy="62311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Straight Connector 22"/>
            <p:cNvCxnSpPr>
              <a:stCxn id="3" idx="2"/>
              <a:endCxn id="7" idx="6"/>
            </p:cNvCxnSpPr>
            <p:nvPr/>
          </p:nvCxnSpPr>
          <p:spPr bwMode="auto">
            <a:xfrm flipH="1" flipV="1">
              <a:off x="3484981" y="2811151"/>
              <a:ext cx="1683120" cy="21552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>
              <a:stCxn id="9" idx="2"/>
              <a:endCxn id="7" idx="3"/>
            </p:cNvCxnSpPr>
            <p:nvPr/>
          </p:nvCxnSpPr>
          <p:spPr bwMode="auto">
            <a:xfrm flipH="1" flipV="1">
              <a:off x="2964655" y="3026677"/>
              <a:ext cx="2192988" cy="216513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Straight Connector 26"/>
            <p:cNvCxnSpPr>
              <a:stCxn id="9" idx="1"/>
              <a:endCxn id="3" idx="4"/>
            </p:cNvCxnSpPr>
            <p:nvPr/>
          </p:nvCxnSpPr>
          <p:spPr bwMode="auto">
            <a:xfrm flipV="1">
              <a:off x="5246917" y="3331477"/>
              <a:ext cx="225984" cy="164481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Connector 49"/>
            <p:cNvCxnSpPr>
              <a:stCxn id="11" idx="5"/>
              <a:endCxn id="10" idx="0"/>
            </p:cNvCxnSpPr>
            <p:nvPr/>
          </p:nvCxnSpPr>
          <p:spPr bwMode="auto">
            <a:xfrm>
              <a:off x="4730565" y="3547003"/>
              <a:ext cx="124373" cy="32953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Straight Connector 51"/>
            <p:cNvCxnSpPr>
              <a:stCxn id="15" idx="4"/>
              <a:endCxn id="9" idx="6"/>
            </p:cNvCxnSpPr>
            <p:nvPr/>
          </p:nvCxnSpPr>
          <p:spPr bwMode="auto">
            <a:xfrm flipH="1">
              <a:off x="5767243" y="3102493"/>
              <a:ext cx="2260762" cy="208932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Straight Connector 52"/>
            <p:cNvCxnSpPr>
              <a:stCxn id="11" idx="6"/>
              <a:endCxn id="3" idx="3"/>
            </p:cNvCxnSpPr>
            <p:nvPr/>
          </p:nvCxnSpPr>
          <p:spPr bwMode="auto">
            <a:xfrm flipV="1">
              <a:off x="4819839" y="3242203"/>
              <a:ext cx="437536" cy="8927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Straight Connector 53"/>
            <p:cNvCxnSpPr>
              <a:stCxn id="7" idx="5"/>
              <a:endCxn id="11" idx="2"/>
            </p:cNvCxnSpPr>
            <p:nvPr/>
          </p:nvCxnSpPr>
          <p:spPr bwMode="auto">
            <a:xfrm>
              <a:off x="3395707" y="3026677"/>
              <a:ext cx="814532" cy="30480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1" name="Straight Connector 70"/>
            <p:cNvCxnSpPr>
              <a:stCxn id="10" idx="1"/>
              <a:endCxn id="7" idx="4"/>
            </p:cNvCxnSpPr>
            <p:nvPr/>
          </p:nvCxnSpPr>
          <p:spPr bwMode="auto">
            <a:xfrm flipH="1" flipV="1">
              <a:off x="3180181" y="3115951"/>
              <a:ext cx="1459231" cy="84985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8" name="Group 17"/>
          <p:cNvGrpSpPr/>
          <p:nvPr/>
        </p:nvGrpSpPr>
        <p:grpSpPr>
          <a:xfrm>
            <a:off x="6700970" y="633058"/>
            <a:ext cx="1688026" cy="461665"/>
            <a:chOff x="152401" y="6322367"/>
            <a:chExt cx="1688026" cy="461665"/>
          </a:xfrm>
        </p:grpSpPr>
        <p:cxnSp>
          <p:nvCxnSpPr>
            <p:cNvPr id="229" name="Straight Connector 228"/>
            <p:cNvCxnSpPr/>
            <p:nvPr/>
          </p:nvCxnSpPr>
          <p:spPr bwMode="auto">
            <a:xfrm flipH="1">
              <a:off x="152401" y="6553200"/>
              <a:ext cx="838199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2614" name="TextBox 192613"/>
            <p:cNvSpPr txBox="1"/>
            <p:nvPr/>
          </p:nvSpPr>
          <p:spPr>
            <a:xfrm>
              <a:off x="1037002" y="6322367"/>
              <a:ext cx="8034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move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01865" y="1047892"/>
            <a:ext cx="2409031" cy="461665"/>
            <a:chOff x="152400" y="5791334"/>
            <a:chExt cx="2409031" cy="461665"/>
          </a:xfrm>
        </p:grpSpPr>
        <p:cxnSp>
          <p:nvCxnSpPr>
            <p:cNvPr id="233" name="Straight Connector 232"/>
            <p:cNvCxnSpPr/>
            <p:nvPr/>
          </p:nvCxnSpPr>
          <p:spPr bwMode="auto">
            <a:xfrm>
              <a:off x="152400" y="6072157"/>
              <a:ext cx="884602" cy="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6" name="TextBox 235"/>
            <p:cNvSpPr txBox="1"/>
            <p:nvPr/>
          </p:nvSpPr>
          <p:spPr>
            <a:xfrm>
              <a:off x="1039861" y="5791334"/>
              <a:ext cx="1521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interference</a:t>
              </a:r>
              <a:endParaRPr lang="en-US" dirty="0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152400" y="5741011"/>
            <a:ext cx="42178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Non-marked nodes of degree &lt; K: </a:t>
            </a:r>
            <a:endParaRPr lang="en-US" dirty="0"/>
          </a:p>
        </p:txBody>
      </p:sp>
      <p:grpSp>
        <p:nvGrpSpPr>
          <p:cNvPr id="43" name="Group 42"/>
          <p:cNvGrpSpPr/>
          <p:nvPr/>
        </p:nvGrpSpPr>
        <p:grpSpPr>
          <a:xfrm>
            <a:off x="533400" y="6164209"/>
            <a:ext cx="2069990" cy="509128"/>
            <a:chOff x="6370220" y="6169249"/>
            <a:chExt cx="2069990" cy="509128"/>
          </a:xfrm>
        </p:grpSpPr>
        <p:sp>
          <p:nvSpPr>
            <p:cNvPr id="44" name="TextBox 43"/>
            <p:cNvSpPr txBox="1"/>
            <p:nvPr/>
          </p:nvSpPr>
          <p:spPr>
            <a:xfrm>
              <a:off x="6370220" y="6216712"/>
              <a:ext cx="4860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ym typeface="Wingdings" panose="05000000000000000000" pitchFamily="2" charset="2"/>
                </a:rPr>
                <a:t>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944288" y="6169249"/>
              <a:ext cx="14959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push</a:t>
              </a:r>
              <a:r>
                <a:rPr lang="en-US" dirty="0" smtClean="0">
                  <a:solidFill>
                    <a:srgbClr val="FF0000"/>
                  </a:solidFill>
                </a:rPr>
                <a:t> </a:t>
              </a:r>
              <a:r>
                <a:rPr lang="en-US" dirty="0" smtClean="0"/>
                <a:t>g, h, k</a:t>
              </a:r>
              <a:endParaRPr lang="en-US" dirty="0"/>
            </a:p>
          </p:txBody>
        </p:sp>
      </p:grpSp>
      <p:sp>
        <p:nvSpPr>
          <p:cNvPr id="55" name="Rectangle 45"/>
          <p:cNvSpPr/>
          <p:nvPr/>
        </p:nvSpPr>
        <p:spPr bwMode="auto">
          <a:xfrm>
            <a:off x="3507155" y="2435066"/>
            <a:ext cx="2143187" cy="2115197"/>
          </a:xfrm>
          <a:custGeom>
            <a:avLst/>
            <a:gdLst>
              <a:gd name="connsiteX0" fmla="*/ 0 w 1998044"/>
              <a:gd name="connsiteY0" fmla="*/ 0 h 1764257"/>
              <a:gd name="connsiteX1" fmla="*/ 1998044 w 1998044"/>
              <a:gd name="connsiteY1" fmla="*/ 0 h 1764257"/>
              <a:gd name="connsiteX2" fmla="*/ 1998044 w 1998044"/>
              <a:gd name="connsiteY2" fmla="*/ 1764257 h 1764257"/>
              <a:gd name="connsiteX3" fmla="*/ 0 w 1998044"/>
              <a:gd name="connsiteY3" fmla="*/ 1764257 h 1764257"/>
              <a:gd name="connsiteX4" fmla="*/ 0 w 1998044"/>
              <a:gd name="connsiteY4" fmla="*/ 0 h 1764257"/>
              <a:gd name="connsiteX0" fmla="*/ 0 w 1998044"/>
              <a:gd name="connsiteY0" fmla="*/ 0 h 1764257"/>
              <a:gd name="connsiteX1" fmla="*/ 1998044 w 1998044"/>
              <a:gd name="connsiteY1" fmla="*/ 0 h 1764257"/>
              <a:gd name="connsiteX2" fmla="*/ 1881930 w 1998044"/>
              <a:gd name="connsiteY2" fmla="*/ 1328829 h 1764257"/>
              <a:gd name="connsiteX3" fmla="*/ 0 w 1998044"/>
              <a:gd name="connsiteY3" fmla="*/ 1764257 h 1764257"/>
              <a:gd name="connsiteX4" fmla="*/ 0 w 1998044"/>
              <a:gd name="connsiteY4" fmla="*/ 0 h 1764257"/>
              <a:gd name="connsiteX0" fmla="*/ 0 w 1998044"/>
              <a:gd name="connsiteY0" fmla="*/ 0 h 1764257"/>
              <a:gd name="connsiteX1" fmla="*/ 1998044 w 1998044"/>
              <a:gd name="connsiteY1" fmla="*/ 0 h 1764257"/>
              <a:gd name="connsiteX2" fmla="*/ 1881930 w 1998044"/>
              <a:gd name="connsiteY2" fmla="*/ 1328829 h 1764257"/>
              <a:gd name="connsiteX3" fmla="*/ 0 w 1998044"/>
              <a:gd name="connsiteY3" fmla="*/ 1764257 h 1764257"/>
              <a:gd name="connsiteX4" fmla="*/ 0 w 1998044"/>
              <a:gd name="connsiteY4" fmla="*/ 0 h 1764257"/>
              <a:gd name="connsiteX0" fmla="*/ 0 w 1998044"/>
              <a:gd name="connsiteY0" fmla="*/ 0 h 1906530"/>
              <a:gd name="connsiteX1" fmla="*/ 1998044 w 1998044"/>
              <a:gd name="connsiteY1" fmla="*/ 0 h 1906530"/>
              <a:gd name="connsiteX2" fmla="*/ 1881930 w 1998044"/>
              <a:gd name="connsiteY2" fmla="*/ 1328829 h 1906530"/>
              <a:gd name="connsiteX3" fmla="*/ 1019436 w 1998044"/>
              <a:gd name="connsiteY3" fmla="*/ 1748363 h 1906530"/>
              <a:gd name="connsiteX4" fmla="*/ 0 w 1998044"/>
              <a:gd name="connsiteY4" fmla="*/ 1764257 h 1906530"/>
              <a:gd name="connsiteX5" fmla="*/ 0 w 1998044"/>
              <a:gd name="connsiteY5" fmla="*/ 0 h 1906530"/>
              <a:gd name="connsiteX0" fmla="*/ 0 w 1998044"/>
              <a:gd name="connsiteY0" fmla="*/ 0 h 2001045"/>
              <a:gd name="connsiteX1" fmla="*/ 1998044 w 1998044"/>
              <a:gd name="connsiteY1" fmla="*/ 0 h 2001045"/>
              <a:gd name="connsiteX2" fmla="*/ 1881930 w 1998044"/>
              <a:gd name="connsiteY2" fmla="*/ 1328829 h 2001045"/>
              <a:gd name="connsiteX3" fmla="*/ 1033951 w 1998044"/>
              <a:gd name="connsiteY3" fmla="*/ 1951563 h 2001045"/>
              <a:gd name="connsiteX4" fmla="*/ 0 w 1998044"/>
              <a:gd name="connsiteY4" fmla="*/ 1764257 h 2001045"/>
              <a:gd name="connsiteX5" fmla="*/ 0 w 1998044"/>
              <a:gd name="connsiteY5" fmla="*/ 0 h 2001045"/>
              <a:gd name="connsiteX0" fmla="*/ 0 w 1998044"/>
              <a:gd name="connsiteY0" fmla="*/ 0 h 1967279"/>
              <a:gd name="connsiteX1" fmla="*/ 1998044 w 1998044"/>
              <a:gd name="connsiteY1" fmla="*/ 0 h 1967279"/>
              <a:gd name="connsiteX2" fmla="*/ 1881930 w 1998044"/>
              <a:gd name="connsiteY2" fmla="*/ 1328829 h 1967279"/>
              <a:gd name="connsiteX3" fmla="*/ 1033951 w 1998044"/>
              <a:gd name="connsiteY3" fmla="*/ 1951563 h 1967279"/>
              <a:gd name="connsiteX4" fmla="*/ 420915 w 1998044"/>
              <a:gd name="connsiteY4" fmla="*/ 1546543 h 1967279"/>
              <a:gd name="connsiteX5" fmla="*/ 0 w 1998044"/>
              <a:gd name="connsiteY5" fmla="*/ 0 h 1967279"/>
              <a:gd name="connsiteX0" fmla="*/ 0 w 1998044"/>
              <a:gd name="connsiteY0" fmla="*/ 0 h 1967279"/>
              <a:gd name="connsiteX1" fmla="*/ 1998044 w 1998044"/>
              <a:gd name="connsiteY1" fmla="*/ 0 h 1967279"/>
              <a:gd name="connsiteX2" fmla="*/ 1881930 w 1998044"/>
              <a:gd name="connsiteY2" fmla="*/ 1328829 h 1967279"/>
              <a:gd name="connsiteX3" fmla="*/ 1033951 w 1998044"/>
              <a:gd name="connsiteY3" fmla="*/ 1951563 h 1967279"/>
              <a:gd name="connsiteX4" fmla="*/ 420915 w 1998044"/>
              <a:gd name="connsiteY4" fmla="*/ 1546543 h 1967279"/>
              <a:gd name="connsiteX5" fmla="*/ 0 w 1998044"/>
              <a:gd name="connsiteY5" fmla="*/ 0 h 1967279"/>
              <a:gd name="connsiteX0" fmla="*/ 0 w 1998044"/>
              <a:gd name="connsiteY0" fmla="*/ 0 h 1967279"/>
              <a:gd name="connsiteX1" fmla="*/ 1998044 w 1998044"/>
              <a:gd name="connsiteY1" fmla="*/ 0 h 1967279"/>
              <a:gd name="connsiteX2" fmla="*/ 1881930 w 1998044"/>
              <a:gd name="connsiteY2" fmla="*/ 1328829 h 1967279"/>
              <a:gd name="connsiteX3" fmla="*/ 1033951 w 1998044"/>
              <a:gd name="connsiteY3" fmla="*/ 1951563 h 1967279"/>
              <a:gd name="connsiteX4" fmla="*/ 420915 w 1998044"/>
              <a:gd name="connsiteY4" fmla="*/ 1546543 h 1967279"/>
              <a:gd name="connsiteX5" fmla="*/ 0 w 1998044"/>
              <a:gd name="connsiteY5" fmla="*/ 0 h 1967279"/>
              <a:gd name="connsiteX0" fmla="*/ 0 w 4668673"/>
              <a:gd name="connsiteY0" fmla="*/ 0 h 1967279"/>
              <a:gd name="connsiteX1" fmla="*/ 4668673 w 4668673"/>
              <a:gd name="connsiteY1" fmla="*/ 14514 h 1967279"/>
              <a:gd name="connsiteX2" fmla="*/ 1881930 w 4668673"/>
              <a:gd name="connsiteY2" fmla="*/ 1328829 h 1967279"/>
              <a:gd name="connsiteX3" fmla="*/ 1033951 w 4668673"/>
              <a:gd name="connsiteY3" fmla="*/ 1951563 h 1967279"/>
              <a:gd name="connsiteX4" fmla="*/ 420915 w 4668673"/>
              <a:gd name="connsiteY4" fmla="*/ 1546543 h 1967279"/>
              <a:gd name="connsiteX5" fmla="*/ 0 w 4668673"/>
              <a:gd name="connsiteY5" fmla="*/ 0 h 1967279"/>
              <a:gd name="connsiteX0" fmla="*/ 0 w 4668673"/>
              <a:gd name="connsiteY0" fmla="*/ 0 h 1967279"/>
              <a:gd name="connsiteX1" fmla="*/ 4668673 w 4668673"/>
              <a:gd name="connsiteY1" fmla="*/ 14514 h 1967279"/>
              <a:gd name="connsiteX2" fmla="*/ 4450958 w 4668673"/>
              <a:gd name="connsiteY2" fmla="*/ 878887 h 1967279"/>
              <a:gd name="connsiteX3" fmla="*/ 1033951 w 4668673"/>
              <a:gd name="connsiteY3" fmla="*/ 1951563 h 1967279"/>
              <a:gd name="connsiteX4" fmla="*/ 420915 w 4668673"/>
              <a:gd name="connsiteY4" fmla="*/ 1546543 h 1967279"/>
              <a:gd name="connsiteX5" fmla="*/ 0 w 4668673"/>
              <a:gd name="connsiteY5" fmla="*/ 0 h 1967279"/>
              <a:gd name="connsiteX0" fmla="*/ 0 w 4668673"/>
              <a:gd name="connsiteY0" fmla="*/ 0 h 3390836"/>
              <a:gd name="connsiteX1" fmla="*/ 4668673 w 4668673"/>
              <a:gd name="connsiteY1" fmla="*/ 14514 h 3390836"/>
              <a:gd name="connsiteX2" fmla="*/ 4450958 w 4668673"/>
              <a:gd name="connsiteY2" fmla="*/ 878887 h 3390836"/>
              <a:gd name="connsiteX3" fmla="*/ 1498408 w 4668673"/>
              <a:gd name="connsiteY3" fmla="*/ 3388477 h 3390836"/>
              <a:gd name="connsiteX4" fmla="*/ 420915 w 4668673"/>
              <a:gd name="connsiteY4" fmla="*/ 1546543 h 3390836"/>
              <a:gd name="connsiteX5" fmla="*/ 0 w 4668673"/>
              <a:gd name="connsiteY5" fmla="*/ 0 h 3390836"/>
              <a:gd name="connsiteX0" fmla="*/ 647130 w 5315803"/>
              <a:gd name="connsiteY0" fmla="*/ 0 h 3391162"/>
              <a:gd name="connsiteX1" fmla="*/ 5315803 w 5315803"/>
              <a:gd name="connsiteY1" fmla="*/ 14514 h 3391162"/>
              <a:gd name="connsiteX2" fmla="*/ 5098088 w 5315803"/>
              <a:gd name="connsiteY2" fmla="*/ 878887 h 3391162"/>
              <a:gd name="connsiteX3" fmla="*/ 2145538 w 5315803"/>
              <a:gd name="connsiteY3" fmla="*/ 3388477 h 3391162"/>
              <a:gd name="connsiteX4" fmla="*/ 110102 w 5315803"/>
              <a:gd name="connsiteY4" fmla="*/ 1749743 h 3391162"/>
              <a:gd name="connsiteX5" fmla="*/ 647130 w 5315803"/>
              <a:gd name="connsiteY5" fmla="*/ 0 h 3391162"/>
              <a:gd name="connsiteX0" fmla="*/ 0 w 5931416"/>
              <a:gd name="connsiteY0" fmla="*/ 0 h 3391162"/>
              <a:gd name="connsiteX1" fmla="*/ 5931416 w 5931416"/>
              <a:gd name="connsiteY1" fmla="*/ 14514 h 3391162"/>
              <a:gd name="connsiteX2" fmla="*/ 5713701 w 5931416"/>
              <a:gd name="connsiteY2" fmla="*/ 878887 h 3391162"/>
              <a:gd name="connsiteX3" fmla="*/ 2761151 w 5931416"/>
              <a:gd name="connsiteY3" fmla="*/ 3388477 h 3391162"/>
              <a:gd name="connsiteX4" fmla="*/ 725715 w 5931416"/>
              <a:gd name="connsiteY4" fmla="*/ 1749743 h 3391162"/>
              <a:gd name="connsiteX5" fmla="*/ 0 w 5931416"/>
              <a:gd name="connsiteY5" fmla="*/ 0 h 3391162"/>
              <a:gd name="connsiteX0" fmla="*/ 0 w 5931416"/>
              <a:gd name="connsiteY0" fmla="*/ 0 h 3390229"/>
              <a:gd name="connsiteX1" fmla="*/ 5931416 w 5931416"/>
              <a:gd name="connsiteY1" fmla="*/ 14514 h 3390229"/>
              <a:gd name="connsiteX2" fmla="*/ 5713701 w 5931416"/>
              <a:gd name="connsiteY2" fmla="*/ 878887 h 3390229"/>
              <a:gd name="connsiteX3" fmla="*/ 2761151 w 5931416"/>
              <a:gd name="connsiteY3" fmla="*/ 3388477 h 3390229"/>
              <a:gd name="connsiteX4" fmla="*/ 333829 w 5931416"/>
              <a:gd name="connsiteY4" fmla="*/ 965971 h 3390229"/>
              <a:gd name="connsiteX5" fmla="*/ 0 w 5931416"/>
              <a:gd name="connsiteY5" fmla="*/ 0 h 3390229"/>
              <a:gd name="connsiteX0" fmla="*/ 0 w 5931416"/>
              <a:gd name="connsiteY0" fmla="*/ 0 h 3390229"/>
              <a:gd name="connsiteX1" fmla="*/ 5931416 w 5931416"/>
              <a:gd name="connsiteY1" fmla="*/ 14514 h 3390229"/>
              <a:gd name="connsiteX2" fmla="*/ 5713701 w 5931416"/>
              <a:gd name="connsiteY2" fmla="*/ 878887 h 3390229"/>
              <a:gd name="connsiteX3" fmla="*/ 2761151 w 5931416"/>
              <a:gd name="connsiteY3" fmla="*/ 3388477 h 3390229"/>
              <a:gd name="connsiteX4" fmla="*/ 333829 w 5931416"/>
              <a:gd name="connsiteY4" fmla="*/ 965971 h 3390229"/>
              <a:gd name="connsiteX5" fmla="*/ 0 w 5931416"/>
              <a:gd name="connsiteY5" fmla="*/ 0 h 3390229"/>
              <a:gd name="connsiteX0" fmla="*/ 0 w 5931416"/>
              <a:gd name="connsiteY0" fmla="*/ 0 h 3390229"/>
              <a:gd name="connsiteX1" fmla="*/ 5931416 w 5931416"/>
              <a:gd name="connsiteY1" fmla="*/ 14514 h 3390229"/>
              <a:gd name="connsiteX2" fmla="*/ 5713701 w 5931416"/>
              <a:gd name="connsiteY2" fmla="*/ 878887 h 3390229"/>
              <a:gd name="connsiteX3" fmla="*/ 2761151 w 5931416"/>
              <a:gd name="connsiteY3" fmla="*/ 3388477 h 3390229"/>
              <a:gd name="connsiteX4" fmla="*/ 333829 w 5931416"/>
              <a:gd name="connsiteY4" fmla="*/ 965971 h 3390229"/>
              <a:gd name="connsiteX5" fmla="*/ 0 w 5931416"/>
              <a:gd name="connsiteY5" fmla="*/ 0 h 3390229"/>
              <a:gd name="connsiteX0" fmla="*/ 0 w 5931416"/>
              <a:gd name="connsiteY0" fmla="*/ 0 h 3390229"/>
              <a:gd name="connsiteX1" fmla="*/ 5931416 w 5931416"/>
              <a:gd name="connsiteY1" fmla="*/ 14514 h 3390229"/>
              <a:gd name="connsiteX2" fmla="*/ 5713701 w 5931416"/>
              <a:gd name="connsiteY2" fmla="*/ 878887 h 3390229"/>
              <a:gd name="connsiteX3" fmla="*/ 2761151 w 5931416"/>
              <a:gd name="connsiteY3" fmla="*/ 3388477 h 3390229"/>
              <a:gd name="connsiteX4" fmla="*/ 333829 w 5931416"/>
              <a:gd name="connsiteY4" fmla="*/ 965971 h 3390229"/>
              <a:gd name="connsiteX5" fmla="*/ 0 w 5931416"/>
              <a:gd name="connsiteY5" fmla="*/ 0 h 3390229"/>
              <a:gd name="connsiteX0" fmla="*/ 163490 w 6094906"/>
              <a:gd name="connsiteY0" fmla="*/ 0 h 3390196"/>
              <a:gd name="connsiteX1" fmla="*/ 6094906 w 6094906"/>
              <a:gd name="connsiteY1" fmla="*/ 14514 h 3390196"/>
              <a:gd name="connsiteX2" fmla="*/ 5877191 w 6094906"/>
              <a:gd name="connsiteY2" fmla="*/ 878887 h 3390196"/>
              <a:gd name="connsiteX3" fmla="*/ 2924641 w 6094906"/>
              <a:gd name="connsiteY3" fmla="*/ 3388477 h 3390196"/>
              <a:gd name="connsiteX4" fmla="*/ 207034 w 6094906"/>
              <a:gd name="connsiteY4" fmla="*/ 922428 h 3390196"/>
              <a:gd name="connsiteX5" fmla="*/ 163490 w 6094906"/>
              <a:gd name="connsiteY5" fmla="*/ 0 h 3390196"/>
              <a:gd name="connsiteX0" fmla="*/ 0 w 5931416"/>
              <a:gd name="connsiteY0" fmla="*/ 0 h 3390196"/>
              <a:gd name="connsiteX1" fmla="*/ 5931416 w 5931416"/>
              <a:gd name="connsiteY1" fmla="*/ 14514 h 3390196"/>
              <a:gd name="connsiteX2" fmla="*/ 5713701 w 5931416"/>
              <a:gd name="connsiteY2" fmla="*/ 878887 h 3390196"/>
              <a:gd name="connsiteX3" fmla="*/ 2761151 w 5931416"/>
              <a:gd name="connsiteY3" fmla="*/ 3388477 h 3390196"/>
              <a:gd name="connsiteX4" fmla="*/ 43544 w 5931416"/>
              <a:gd name="connsiteY4" fmla="*/ 922428 h 3390196"/>
              <a:gd name="connsiteX5" fmla="*/ 0 w 5931416"/>
              <a:gd name="connsiteY5" fmla="*/ 0 h 3390196"/>
              <a:gd name="connsiteX0" fmla="*/ 0 w 5931416"/>
              <a:gd name="connsiteY0" fmla="*/ 0 h 2361077"/>
              <a:gd name="connsiteX1" fmla="*/ 5931416 w 5931416"/>
              <a:gd name="connsiteY1" fmla="*/ 14514 h 2361077"/>
              <a:gd name="connsiteX2" fmla="*/ 5713701 w 5931416"/>
              <a:gd name="connsiteY2" fmla="*/ 878887 h 2361077"/>
              <a:gd name="connsiteX3" fmla="*/ 2267666 w 5931416"/>
              <a:gd name="connsiteY3" fmla="*/ 2357963 h 2361077"/>
              <a:gd name="connsiteX4" fmla="*/ 43544 w 5931416"/>
              <a:gd name="connsiteY4" fmla="*/ 922428 h 2361077"/>
              <a:gd name="connsiteX5" fmla="*/ 0 w 5931416"/>
              <a:gd name="connsiteY5" fmla="*/ 0 h 2361077"/>
              <a:gd name="connsiteX0" fmla="*/ 0 w 5931416"/>
              <a:gd name="connsiteY0" fmla="*/ 0 h 2361077"/>
              <a:gd name="connsiteX1" fmla="*/ 5931416 w 5931416"/>
              <a:gd name="connsiteY1" fmla="*/ 14514 h 2361077"/>
              <a:gd name="connsiteX2" fmla="*/ 3463987 w 5931416"/>
              <a:gd name="connsiteY2" fmla="*/ 1154658 h 2361077"/>
              <a:gd name="connsiteX3" fmla="*/ 2267666 w 5931416"/>
              <a:gd name="connsiteY3" fmla="*/ 2357963 h 2361077"/>
              <a:gd name="connsiteX4" fmla="*/ 43544 w 5931416"/>
              <a:gd name="connsiteY4" fmla="*/ 922428 h 2361077"/>
              <a:gd name="connsiteX5" fmla="*/ 0 w 5931416"/>
              <a:gd name="connsiteY5" fmla="*/ 0 h 2361077"/>
              <a:gd name="connsiteX0" fmla="*/ 0 w 3463987"/>
              <a:gd name="connsiteY0" fmla="*/ 0 h 2361077"/>
              <a:gd name="connsiteX1" fmla="*/ 3289816 w 3463987"/>
              <a:gd name="connsiteY1" fmla="*/ 246743 h 2361077"/>
              <a:gd name="connsiteX2" fmla="*/ 3463987 w 3463987"/>
              <a:gd name="connsiteY2" fmla="*/ 1154658 h 2361077"/>
              <a:gd name="connsiteX3" fmla="*/ 2267666 w 3463987"/>
              <a:gd name="connsiteY3" fmla="*/ 2357963 h 2361077"/>
              <a:gd name="connsiteX4" fmla="*/ 43544 w 3463987"/>
              <a:gd name="connsiteY4" fmla="*/ 922428 h 2361077"/>
              <a:gd name="connsiteX5" fmla="*/ 0 w 3463987"/>
              <a:gd name="connsiteY5" fmla="*/ 0 h 2361077"/>
              <a:gd name="connsiteX0" fmla="*/ 1278070 w 3421257"/>
              <a:gd name="connsiteY0" fmla="*/ 14514 h 2114334"/>
              <a:gd name="connsiteX1" fmla="*/ 3247086 w 3421257"/>
              <a:gd name="connsiteY1" fmla="*/ 0 h 2114334"/>
              <a:gd name="connsiteX2" fmla="*/ 3421257 w 3421257"/>
              <a:gd name="connsiteY2" fmla="*/ 907915 h 2114334"/>
              <a:gd name="connsiteX3" fmla="*/ 2224936 w 3421257"/>
              <a:gd name="connsiteY3" fmla="*/ 2111220 h 2114334"/>
              <a:gd name="connsiteX4" fmla="*/ 814 w 3421257"/>
              <a:gd name="connsiteY4" fmla="*/ 675685 h 2114334"/>
              <a:gd name="connsiteX5" fmla="*/ 1278070 w 3421257"/>
              <a:gd name="connsiteY5" fmla="*/ 14514 h 2114334"/>
              <a:gd name="connsiteX0" fmla="*/ 0 w 2143187"/>
              <a:gd name="connsiteY0" fmla="*/ 14514 h 2115197"/>
              <a:gd name="connsiteX1" fmla="*/ 1969016 w 2143187"/>
              <a:gd name="connsiteY1" fmla="*/ 0 h 2115197"/>
              <a:gd name="connsiteX2" fmla="*/ 2143187 w 2143187"/>
              <a:gd name="connsiteY2" fmla="*/ 907915 h 2115197"/>
              <a:gd name="connsiteX3" fmla="*/ 946866 w 2143187"/>
              <a:gd name="connsiteY3" fmla="*/ 2111220 h 2115197"/>
              <a:gd name="connsiteX4" fmla="*/ 43544 w 2143187"/>
              <a:gd name="connsiteY4" fmla="*/ 951457 h 2115197"/>
              <a:gd name="connsiteX5" fmla="*/ 0 w 2143187"/>
              <a:gd name="connsiteY5" fmla="*/ 14514 h 2115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43187" h="2115197">
                <a:moveTo>
                  <a:pt x="0" y="14514"/>
                </a:moveTo>
                <a:lnTo>
                  <a:pt x="1969016" y="0"/>
                </a:lnTo>
                <a:lnTo>
                  <a:pt x="2143187" y="907915"/>
                </a:lnTo>
                <a:cubicBezTo>
                  <a:pt x="1980086" y="1199309"/>
                  <a:pt x="1260521" y="2038649"/>
                  <a:pt x="946866" y="2111220"/>
                </a:cubicBezTo>
                <a:cubicBezTo>
                  <a:pt x="633211" y="2183791"/>
                  <a:pt x="213450" y="1242851"/>
                  <a:pt x="43544" y="951457"/>
                </a:cubicBezTo>
                <a:cubicBezTo>
                  <a:pt x="4839" y="29543"/>
                  <a:pt x="38704" y="979971"/>
                  <a:pt x="0" y="14514"/>
                </a:cubicBezTo>
                <a:close/>
              </a:path>
            </a:pathLst>
          </a:custGeom>
          <a:solidFill>
            <a:schemeClr val="bg2">
              <a:lumMod val="40000"/>
              <a:lumOff val="60000"/>
              <a:alpha val="85000"/>
            </a:schemeClr>
          </a:solidFill>
          <a:ln w="762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715001" y="5750007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Next: </a:t>
            </a:r>
            <a:r>
              <a:rPr lang="en-US" b="1" dirty="0" smtClean="0"/>
              <a:t>pop </a:t>
            </a:r>
            <a:r>
              <a:rPr lang="en-US" dirty="0" smtClean="0"/>
              <a:t>k, h, g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 bwMode="auto">
          <a:xfrm>
            <a:off x="2902857" y="2262023"/>
            <a:ext cx="4339772" cy="321520"/>
          </a:xfrm>
          <a:custGeom>
            <a:avLst/>
            <a:gdLst>
              <a:gd name="connsiteX0" fmla="*/ 0 w 4339772"/>
              <a:gd name="connsiteY0" fmla="*/ 205406 h 321520"/>
              <a:gd name="connsiteX1" fmla="*/ 2032000 w 4339772"/>
              <a:gd name="connsiteY1" fmla="*/ 2206 h 321520"/>
              <a:gd name="connsiteX2" fmla="*/ 4339772 w 4339772"/>
              <a:gd name="connsiteY2" fmla="*/ 321520 h 321520"/>
              <a:gd name="connsiteX3" fmla="*/ 4339772 w 4339772"/>
              <a:gd name="connsiteY3" fmla="*/ 321520 h 32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9772" h="321520">
                <a:moveTo>
                  <a:pt x="0" y="205406"/>
                </a:moveTo>
                <a:cubicBezTo>
                  <a:pt x="654352" y="94130"/>
                  <a:pt x="1308705" y="-17146"/>
                  <a:pt x="2032000" y="2206"/>
                </a:cubicBezTo>
                <a:cubicBezTo>
                  <a:pt x="2755295" y="21558"/>
                  <a:pt x="4339772" y="321520"/>
                  <a:pt x="4339772" y="321520"/>
                </a:cubicBezTo>
                <a:lnTo>
                  <a:pt x="4339772" y="321520"/>
                </a:lnTo>
              </a:path>
            </a:pathLst>
          </a:custGeom>
          <a:noFill/>
          <a:ln w="25400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97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Coloring with coalescing: example (K = 4)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8287" y="746236"/>
            <a:ext cx="1943161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// </a:t>
            </a:r>
            <a:r>
              <a:rPr lang="en-US" dirty="0" err="1" smtClean="0"/>
              <a:t>liveIn</a:t>
            </a:r>
            <a:r>
              <a:rPr lang="en-US" dirty="0" smtClean="0"/>
              <a:t>: k, j</a:t>
            </a:r>
            <a:br>
              <a:rPr lang="en-US" dirty="0" smtClean="0"/>
            </a:br>
            <a:r>
              <a:rPr lang="en-US" dirty="0" smtClean="0"/>
              <a:t>g := M [ j+12 ]</a:t>
            </a:r>
          </a:p>
          <a:p>
            <a:r>
              <a:rPr lang="en-US" dirty="0"/>
              <a:t>h</a:t>
            </a:r>
            <a:r>
              <a:rPr lang="en-US" dirty="0" smtClean="0"/>
              <a:t> := k – 1</a:t>
            </a:r>
          </a:p>
          <a:p>
            <a:r>
              <a:rPr lang="en-US" dirty="0"/>
              <a:t>f</a:t>
            </a:r>
            <a:r>
              <a:rPr lang="en-US" dirty="0" smtClean="0"/>
              <a:t> = g * h</a:t>
            </a:r>
          </a:p>
          <a:p>
            <a:r>
              <a:rPr lang="en-US" dirty="0"/>
              <a:t>e</a:t>
            </a:r>
            <a:r>
              <a:rPr lang="en-US" dirty="0" smtClean="0"/>
              <a:t> := M [ j + 8 ]</a:t>
            </a:r>
          </a:p>
          <a:p>
            <a:r>
              <a:rPr lang="en-US" dirty="0"/>
              <a:t>m</a:t>
            </a:r>
            <a:r>
              <a:rPr lang="en-US" dirty="0" smtClean="0"/>
              <a:t> := M [ j + 16 ]</a:t>
            </a:r>
          </a:p>
          <a:p>
            <a:r>
              <a:rPr lang="en-US" dirty="0"/>
              <a:t>b</a:t>
            </a:r>
            <a:r>
              <a:rPr lang="en-US" dirty="0" smtClean="0"/>
              <a:t> := M [ f ]</a:t>
            </a:r>
          </a:p>
          <a:p>
            <a:r>
              <a:rPr lang="en-US" dirty="0"/>
              <a:t>c</a:t>
            </a:r>
            <a:r>
              <a:rPr lang="en-US" dirty="0" smtClean="0"/>
              <a:t> := e + 8</a:t>
            </a:r>
          </a:p>
          <a:p>
            <a:r>
              <a:rPr lang="en-US" dirty="0"/>
              <a:t>d</a:t>
            </a:r>
            <a:r>
              <a:rPr lang="en-US" dirty="0" smtClean="0"/>
              <a:t> := c</a:t>
            </a:r>
          </a:p>
          <a:p>
            <a:r>
              <a:rPr lang="en-US" dirty="0"/>
              <a:t>k</a:t>
            </a:r>
            <a:r>
              <a:rPr lang="en-US" dirty="0" smtClean="0"/>
              <a:t> := m + 4</a:t>
            </a:r>
          </a:p>
          <a:p>
            <a:r>
              <a:rPr lang="en-US" dirty="0"/>
              <a:t>j</a:t>
            </a:r>
            <a:r>
              <a:rPr lang="en-US" dirty="0" smtClean="0"/>
              <a:t> := b</a:t>
            </a:r>
          </a:p>
          <a:p>
            <a:r>
              <a:rPr lang="en-US" dirty="0" smtClean="0"/>
              <a:t>// </a:t>
            </a:r>
            <a:r>
              <a:rPr lang="en-US" dirty="0" err="1" smtClean="0"/>
              <a:t>liveOut</a:t>
            </a:r>
            <a:r>
              <a:rPr lang="en-US" dirty="0" smtClean="0"/>
              <a:t> d k j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2383880" y="746236"/>
            <a:ext cx="5457424" cy="4610297"/>
            <a:chOff x="2875381" y="886316"/>
            <a:chExt cx="5457424" cy="4610297"/>
          </a:xfrm>
        </p:grpSpPr>
        <p:sp>
          <p:nvSpPr>
            <p:cNvPr id="3" name="Oval 2"/>
            <p:cNvSpPr/>
            <p:nvPr/>
          </p:nvSpPr>
          <p:spPr bwMode="auto">
            <a:xfrm>
              <a:off x="5168101" y="2721877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k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2875381" y="2506351"/>
              <a:ext cx="609600" cy="609600"/>
            </a:xfrm>
            <a:prstGeom prst="ellipse">
              <a:avLst/>
            </a:prstGeom>
            <a:solidFill>
              <a:srgbClr val="00B0F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 smtClean="0">
                  <a:latin typeface="Arial Narrow" charset="0"/>
                  <a:ea typeface="ＭＳ Ｐゴシック" charset="0"/>
                </a:rPr>
                <a:t>j&amp;b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157643" y="4887013"/>
              <a:ext cx="609600" cy="609600"/>
            </a:xfrm>
            <a:prstGeom prst="ellipse">
              <a:avLst/>
            </a:prstGeom>
            <a:solidFill>
              <a:srgbClr val="FF3399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>
                  <a:latin typeface="Arial Narrow" charset="0"/>
                  <a:ea typeface="ＭＳ Ｐゴシック" charset="0"/>
                </a:rPr>
                <a:t>c</a:t>
              </a:r>
              <a:r>
                <a:rPr lang="en-US" dirty="0" err="1" smtClean="0">
                  <a:latin typeface="Arial Narrow" charset="0"/>
                  <a:ea typeface="ＭＳ Ｐゴシック" charset="0"/>
                </a:rPr>
                <a:t>&amp;d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50138" y="3876534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h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4210239" y="3026677"/>
              <a:ext cx="609600" cy="609600"/>
            </a:xfrm>
            <a:prstGeom prst="ellipse">
              <a:avLst/>
            </a:prstGeom>
            <a:solidFill>
              <a:srgbClr val="FF3399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g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5094997" y="1654254"/>
              <a:ext cx="609600" cy="609600"/>
            </a:xfrm>
            <a:prstGeom prst="ellipse">
              <a:avLst/>
            </a:prstGeom>
            <a:solidFill>
              <a:srgbClr val="FF3399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e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4354076" y="886316"/>
              <a:ext cx="609600" cy="609600"/>
            </a:xfrm>
            <a:prstGeom prst="ellipse">
              <a:avLst/>
            </a:prstGeom>
            <a:solidFill>
              <a:srgbClr val="92D05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rPr>
                <a:t>f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7723205" y="2492893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 Narrow" charset="0"/>
                  <a:ea typeface="ＭＳ Ｐゴシック" charset="0"/>
                </a:rPr>
                <a:t>m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6" name="Straight Connector 5"/>
            <p:cNvCxnSpPr>
              <a:stCxn id="7" idx="1"/>
              <a:endCxn id="13" idx="3"/>
            </p:cNvCxnSpPr>
            <p:nvPr/>
          </p:nvCxnSpPr>
          <p:spPr bwMode="auto">
            <a:xfrm flipV="1">
              <a:off x="2964655" y="1406642"/>
              <a:ext cx="1478695" cy="11889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18"/>
            <p:cNvCxnSpPr>
              <a:stCxn id="7" idx="0"/>
              <a:endCxn id="12" idx="2"/>
            </p:cNvCxnSpPr>
            <p:nvPr/>
          </p:nvCxnSpPr>
          <p:spPr bwMode="auto">
            <a:xfrm flipV="1">
              <a:off x="3180181" y="1959054"/>
              <a:ext cx="1914816" cy="54729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19"/>
            <p:cNvCxnSpPr>
              <a:stCxn id="12" idx="1"/>
              <a:endCxn id="13" idx="5"/>
            </p:cNvCxnSpPr>
            <p:nvPr/>
          </p:nvCxnSpPr>
          <p:spPr bwMode="auto">
            <a:xfrm flipH="1" flipV="1">
              <a:off x="4874402" y="1406642"/>
              <a:ext cx="309869" cy="33688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>
              <a:stCxn id="15" idx="0"/>
              <a:endCxn id="13" idx="6"/>
            </p:cNvCxnSpPr>
            <p:nvPr/>
          </p:nvCxnSpPr>
          <p:spPr bwMode="auto">
            <a:xfrm flipH="1" flipV="1">
              <a:off x="4963676" y="1191116"/>
              <a:ext cx="3064329" cy="130177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>
              <a:stCxn id="15" idx="1"/>
              <a:endCxn id="12" idx="6"/>
            </p:cNvCxnSpPr>
            <p:nvPr/>
          </p:nvCxnSpPr>
          <p:spPr bwMode="auto">
            <a:xfrm flipH="1" flipV="1">
              <a:off x="5704597" y="1959054"/>
              <a:ext cx="2107882" cy="62311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Straight Connector 22"/>
            <p:cNvCxnSpPr>
              <a:stCxn id="3" idx="2"/>
              <a:endCxn id="7" idx="6"/>
            </p:cNvCxnSpPr>
            <p:nvPr/>
          </p:nvCxnSpPr>
          <p:spPr bwMode="auto">
            <a:xfrm flipH="1" flipV="1">
              <a:off x="3484981" y="2811151"/>
              <a:ext cx="1683120" cy="21552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>
              <a:stCxn id="9" idx="2"/>
              <a:endCxn id="7" idx="3"/>
            </p:cNvCxnSpPr>
            <p:nvPr/>
          </p:nvCxnSpPr>
          <p:spPr bwMode="auto">
            <a:xfrm flipH="1" flipV="1">
              <a:off x="2964655" y="3026677"/>
              <a:ext cx="2192988" cy="216513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Straight Connector 26"/>
            <p:cNvCxnSpPr>
              <a:stCxn id="9" idx="1"/>
              <a:endCxn id="3" idx="4"/>
            </p:cNvCxnSpPr>
            <p:nvPr/>
          </p:nvCxnSpPr>
          <p:spPr bwMode="auto">
            <a:xfrm flipV="1">
              <a:off x="5246917" y="3331477"/>
              <a:ext cx="225984" cy="164481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Connector 49"/>
            <p:cNvCxnSpPr>
              <a:stCxn id="11" idx="5"/>
              <a:endCxn id="10" idx="0"/>
            </p:cNvCxnSpPr>
            <p:nvPr/>
          </p:nvCxnSpPr>
          <p:spPr bwMode="auto">
            <a:xfrm>
              <a:off x="4730565" y="3547003"/>
              <a:ext cx="124373" cy="32953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Straight Connector 51"/>
            <p:cNvCxnSpPr>
              <a:stCxn id="15" idx="4"/>
              <a:endCxn id="9" idx="6"/>
            </p:cNvCxnSpPr>
            <p:nvPr/>
          </p:nvCxnSpPr>
          <p:spPr bwMode="auto">
            <a:xfrm flipH="1">
              <a:off x="5767243" y="3102493"/>
              <a:ext cx="2260762" cy="208932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Straight Connector 52"/>
            <p:cNvCxnSpPr>
              <a:stCxn id="11" idx="6"/>
              <a:endCxn id="3" idx="3"/>
            </p:cNvCxnSpPr>
            <p:nvPr/>
          </p:nvCxnSpPr>
          <p:spPr bwMode="auto">
            <a:xfrm flipV="1">
              <a:off x="4819839" y="3242203"/>
              <a:ext cx="437536" cy="8927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Straight Connector 53"/>
            <p:cNvCxnSpPr>
              <a:stCxn id="7" idx="5"/>
              <a:endCxn id="11" idx="2"/>
            </p:cNvCxnSpPr>
            <p:nvPr/>
          </p:nvCxnSpPr>
          <p:spPr bwMode="auto">
            <a:xfrm>
              <a:off x="3395707" y="3026677"/>
              <a:ext cx="814532" cy="30480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1" name="Straight Connector 70"/>
            <p:cNvCxnSpPr>
              <a:stCxn id="10" idx="1"/>
              <a:endCxn id="7" idx="4"/>
            </p:cNvCxnSpPr>
            <p:nvPr/>
          </p:nvCxnSpPr>
          <p:spPr bwMode="auto">
            <a:xfrm flipH="1" flipV="1">
              <a:off x="3180181" y="3115951"/>
              <a:ext cx="1459231" cy="84985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8" name="Group 17"/>
          <p:cNvGrpSpPr/>
          <p:nvPr/>
        </p:nvGrpSpPr>
        <p:grpSpPr>
          <a:xfrm>
            <a:off x="6700970" y="633058"/>
            <a:ext cx="1688026" cy="461665"/>
            <a:chOff x="152401" y="6322367"/>
            <a:chExt cx="1688026" cy="461665"/>
          </a:xfrm>
        </p:grpSpPr>
        <p:cxnSp>
          <p:nvCxnSpPr>
            <p:cNvPr id="229" name="Straight Connector 228"/>
            <p:cNvCxnSpPr/>
            <p:nvPr/>
          </p:nvCxnSpPr>
          <p:spPr bwMode="auto">
            <a:xfrm flipH="1">
              <a:off x="152401" y="6553200"/>
              <a:ext cx="838199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2614" name="TextBox 192613"/>
            <p:cNvSpPr txBox="1"/>
            <p:nvPr/>
          </p:nvSpPr>
          <p:spPr>
            <a:xfrm>
              <a:off x="1037002" y="6322367"/>
              <a:ext cx="8034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move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01865" y="1047892"/>
            <a:ext cx="2409031" cy="461665"/>
            <a:chOff x="152400" y="5791334"/>
            <a:chExt cx="2409031" cy="461665"/>
          </a:xfrm>
        </p:grpSpPr>
        <p:cxnSp>
          <p:nvCxnSpPr>
            <p:cNvPr id="233" name="Straight Connector 232"/>
            <p:cNvCxnSpPr/>
            <p:nvPr/>
          </p:nvCxnSpPr>
          <p:spPr bwMode="auto">
            <a:xfrm>
              <a:off x="152400" y="6072157"/>
              <a:ext cx="884602" cy="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6" name="TextBox 235"/>
            <p:cNvSpPr txBox="1"/>
            <p:nvPr/>
          </p:nvSpPr>
          <p:spPr>
            <a:xfrm>
              <a:off x="1039861" y="5791334"/>
              <a:ext cx="1521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interference</a:t>
              </a:r>
              <a:endParaRPr lang="en-US" dirty="0"/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5715001" y="5750007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Done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 bwMode="auto">
          <a:xfrm>
            <a:off x="2902857" y="2262023"/>
            <a:ext cx="4339772" cy="321520"/>
          </a:xfrm>
          <a:custGeom>
            <a:avLst/>
            <a:gdLst>
              <a:gd name="connsiteX0" fmla="*/ 0 w 4339772"/>
              <a:gd name="connsiteY0" fmla="*/ 205406 h 321520"/>
              <a:gd name="connsiteX1" fmla="*/ 2032000 w 4339772"/>
              <a:gd name="connsiteY1" fmla="*/ 2206 h 321520"/>
              <a:gd name="connsiteX2" fmla="*/ 4339772 w 4339772"/>
              <a:gd name="connsiteY2" fmla="*/ 321520 h 321520"/>
              <a:gd name="connsiteX3" fmla="*/ 4339772 w 4339772"/>
              <a:gd name="connsiteY3" fmla="*/ 321520 h 32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9772" h="321520">
                <a:moveTo>
                  <a:pt x="0" y="205406"/>
                </a:moveTo>
                <a:cubicBezTo>
                  <a:pt x="654352" y="94130"/>
                  <a:pt x="1308705" y="-17146"/>
                  <a:pt x="2032000" y="2206"/>
                </a:cubicBezTo>
                <a:cubicBezTo>
                  <a:pt x="2755295" y="21558"/>
                  <a:pt x="4339772" y="321520"/>
                  <a:pt x="4339772" y="321520"/>
                </a:cubicBezTo>
                <a:lnTo>
                  <a:pt x="4339772" y="321520"/>
                </a:lnTo>
              </a:path>
            </a:pathLst>
          </a:custGeom>
          <a:noFill/>
          <a:ln w="25400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57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 106"/>
          <p:cNvSpPr/>
          <p:nvPr/>
        </p:nvSpPr>
        <p:spPr bwMode="auto">
          <a:xfrm>
            <a:off x="547907" y="2500165"/>
            <a:ext cx="1957140" cy="2833000"/>
          </a:xfrm>
          <a:prstGeom prst="rect">
            <a:avLst/>
          </a:prstGeom>
          <a:solidFill>
            <a:srgbClr val="00B0F0">
              <a:alpha val="50000"/>
            </a:srgbClr>
          </a:solidFill>
          <a:ln w="762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376487" y="2589438"/>
            <a:ext cx="2286000" cy="762000"/>
          </a:xfrm>
          <a:prstGeom prst="rect">
            <a:avLst/>
          </a:prstGeom>
          <a:solidFill>
            <a:srgbClr val="92D050">
              <a:alpha val="50000"/>
            </a:srgbClr>
          </a:solidFill>
          <a:ln w="762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Spilling heuristics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30372" y="4439973"/>
            <a:ext cx="4592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splits </a:t>
            </a:r>
            <a:r>
              <a:rPr lang="en-US" dirty="0" smtClean="0">
                <a:solidFill>
                  <a:srgbClr val="00B0F0"/>
                </a:solidFill>
              </a:rPr>
              <a:t>single large liveness range </a:t>
            </a:r>
            <a:r>
              <a:rPr lang="en-US" dirty="0" smtClean="0"/>
              <a:t>of m into </a:t>
            </a:r>
            <a:r>
              <a:rPr lang="en-US" dirty="0" smtClean="0">
                <a:solidFill>
                  <a:srgbClr val="92D050"/>
                </a:solidFill>
              </a:rPr>
              <a:t>two short liveness ranges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eliminates interference </a:t>
            </a:r>
            <a:r>
              <a:rPr lang="en-US" dirty="0" smtClean="0">
                <a:solidFill>
                  <a:srgbClr val="FFC000"/>
                </a:solidFill>
              </a:rPr>
              <a:t>c </a:t>
            </a:r>
            <a:r>
              <a:rPr lang="en-US" dirty="0" smtClean="0">
                <a:solidFill>
                  <a:srgbClr val="FFC000"/>
                </a:solidFill>
                <a:sym typeface="Wingdings" panose="05000000000000000000" pitchFamily="2" charset="2"/>
              </a:rPr>
              <a:t> m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77060" y="4809304"/>
            <a:ext cx="11801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SPILL</a:t>
            </a:r>
            <a:r>
              <a:rPr lang="en-US" dirty="0" smtClean="0"/>
              <a:t> m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376487" y="4439973"/>
            <a:ext cx="2286000" cy="762000"/>
          </a:xfrm>
          <a:prstGeom prst="rect">
            <a:avLst/>
          </a:prstGeom>
          <a:solidFill>
            <a:srgbClr val="92D050">
              <a:alpha val="50000"/>
            </a:srgbClr>
          </a:solidFill>
          <a:ln w="762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47907" y="713222"/>
            <a:ext cx="1943161" cy="5262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// </a:t>
            </a:r>
            <a:r>
              <a:rPr lang="en-US" dirty="0" err="1" smtClean="0"/>
              <a:t>liveIn</a:t>
            </a:r>
            <a:r>
              <a:rPr lang="en-US" dirty="0" smtClean="0"/>
              <a:t>: k, j</a:t>
            </a:r>
            <a:br>
              <a:rPr lang="en-US" dirty="0" smtClean="0"/>
            </a:br>
            <a:r>
              <a:rPr lang="en-US" dirty="0" smtClean="0"/>
              <a:t>g := M [ j+12 ]</a:t>
            </a:r>
          </a:p>
          <a:p>
            <a:r>
              <a:rPr lang="en-US" dirty="0"/>
              <a:t>h</a:t>
            </a:r>
            <a:r>
              <a:rPr lang="en-US" dirty="0" smtClean="0"/>
              <a:t> := k – 1</a:t>
            </a:r>
          </a:p>
          <a:p>
            <a:r>
              <a:rPr lang="en-US" dirty="0"/>
              <a:t>f</a:t>
            </a:r>
            <a:r>
              <a:rPr lang="en-US" dirty="0" smtClean="0"/>
              <a:t> = g * h</a:t>
            </a:r>
          </a:p>
          <a:p>
            <a:r>
              <a:rPr lang="en-US" dirty="0"/>
              <a:t>e</a:t>
            </a:r>
            <a:r>
              <a:rPr lang="en-US" dirty="0" smtClean="0"/>
              <a:t> := M [ j + 8 ]</a:t>
            </a:r>
          </a:p>
          <a:p>
            <a:r>
              <a:rPr lang="en-US" dirty="0"/>
              <a:t>m</a:t>
            </a:r>
            <a:r>
              <a:rPr lang="en-US" dirty="0" smtClean="0"/>
              <a:t> := M [ j + 16 ]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 [ </a:t>
            </a:r>
            <a:r>
              <a:rPr lang="en-US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loc</a:t>
            </a:r>
            <a:r>
              <a:rPr lang="en-US" dirty="0" smtClean="0">
                <a:solidFill>
                  <a:srgbClr val="FF0000"/>
                </a:solidFill>
              </a:rPr>
              <a:t> ] := m</a:t>
            </a:r>
          </a:p>
          <a:p>
            <a:r>
              <a:rPr lang="en-US" dirty="0"/>
              <a:t>b</a:t>
            </a:r>
            <a:r>
              <a:rPr lang="en-US" dirty="0" smtClean="0"/>
              <a:t> := M [ f ]</a:t>
            </a:r>
          </a:p>
          <a:p>
            <a:r>
              <a:rPr lang="en-US" dirty="0"/>
              <a:t>c</a:t>
            </a:r>
            <a:r>
              <a:rPr lang="en-US" dirty="0" smtClean="0"/>
              <a:t> := e + 8</a:t>
            </a:r>
          </a:p>
          <a:p>
            <a:r>
              <a:rPr lang="en-US" dirty="0"/>
              <a:t>d</a:t>
            </a:r>
            <a:r>
              <a:rPr lang="en-US" dirty="0" smtClean="0"/>
              <a:t> := c</a:t>
            </a:r>
          </a:p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dirty="0" smtClean="0">
                <a:solidFill>
                  <a:srgbClr val="FF0000"/>
                </a:solidFill>
              </a:rPr>
              <a:t> := M [ </a:t>
            </a:r>
            <a:r>
              <a:rPr lang="en-US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loc</a:t>
            </a:r>
            <a:r>
              <a:rPr lang="en-US" dirty="0" smtClean="0">
                <a:solidFill>
                  <a:srgbClr val="FF0000"/>
                </a:solidFill>
              </a:rPr>
              <a:t> ]</a:t>
            </a:r>
          </a:p>
          <a:p>
            <a:r>
              <a:rPr lang="en-US" dirty="0"/>
              <a:t>k</a:t>
            </a:r>
            <a:r>
              <a:rPr lang="en-US" dirty="0" smtClean="0"/>
              <a:t> := m + 4</a:t>
            </a:r>
          </a:p>
          <a:p>
            <a:r>
              <a:rPr lang="en-US" dirty="0"/>
              <a:t>j</a:t>
            </a:r>
            <a:r>
              <a:rPr lang="en-US" dirty="0" smtClean="0"/>
              <a:t> := b</a:t>
            </a:r>
          </a:p>
          <a:p>
            <a:r>
              <a:rPr lang="en-US" dirty="0" smtClean="0"/>
              <a:t>// </a:t>
            </a:r>
            <a:r>
              <a:rPr lang="en-US" dirty="0" err="1" smtClean="0"/>
              <a:t>liveOut</a:t>
            </a:r>
            <a:r>
              <a:rPr lang="en-US" dirty="0" smtClean="0"/>
              <a:t> d k j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607711"/>
            <a:ext cx="4584848" cy="38129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77060" y="5640302"/>
            <a:ext cx="5612434" cy="1200329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General heuristics: spill nodes that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</a:t>
            </a:r>
            <a:r>
              <a:rPr lang="en-US" dirty="0" smtClean="0"/>
              <a:t>ave high degree, but few uses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</a:t>
            </a:r>
            <a:r>
              <a:rPr lang="en-US" dirty="0" smtClean="0"/>
              <a:t>articularly if the live-range is long but sparse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1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 106"/>
          <p:cNvSpPr/>
          <p:nvPr/>
        </p:nvSpPr>
        <p:spPr bwMode="auto">
          <a:xfrm>
            <a:off x="547907" y="2500165"/>
            <a:ext cx="1957140" cy="2833000"/>
          </a:xfrm>
          <a:prstGeom prst="rect">
            <a:avLst/>
          </a:prstGeom>
          <a:solidFill>
            <a:srgbClr val="00B0F0">
              <a:alpha val="50000"/>
            </a:srgbClr>
          </a:solidFill>
          <a:ln w="762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376487" y="2589438"/>
            <a:ext cx="2286000" cy="762000"/>
          </a:xfrm>
          <a:prstGeom prst="rect">
            <a:avLst/>
          </a:prstGeom>
          <a:solidFill>
            <a:srgbClr val="92D050">
              <a:alpha val="50000"/>
            </a:srgbClr>
          </a:solidFill>
          <a:ln w="762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Spilling heuristics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30372" y="4439973"/>
            <a:ext cx="4592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splits </a:t>
            </a:r>
            <a:r>
              <a:rPr lang="en-US" dirty="0" smtClean="0">
                <a:solidFill>
                  <a:srgbClr val="00B0F0"/>
                </a:solidFill>
              </a:rPr>
              <a:t>single large liveness range </a:t>
            </a:r>
            <a:r>
              <a:rPr lang="en-US" dirty="0" smtClean="0"/>
              <a:t>of m into </a:t>
            </a:r>
            <a:r>
              <a:rPr lang="en-US" dirty="0" smtClean="0">
                <a:solidFill>
                  <a:srgbClr val="92D050"/>
                </a:solidFill>
              </a:rPr>
              <a:t>two short liveness ranges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eliminates interference </a:t>
            </a:r>
            <a:r>
              <a:rPr lang="en-US" dirty="0" smtClean="0">
                <a:solidFill>
                  <a:srgbClr val="FFC000"/>
                </a:solidFill>
              </a:rPr>
              <a:t>c </a:t>
            </a:r>
            <a:r>
              <a:rPr lang="en-US" dirty="0" smtClean="0">
                <a:solidFill>
                  <a:srgbClr val="FFC000"/>
                </a:solidFill>
                <a:sym typeface="Wingdings" panose="05000000000000000000" pitchFamily="2" charset="2"/>
              </a:rPr>
              <a:t> m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77060" y="4809304"/>
            <a:ext cx="11801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SPILL</a:t>
            </a:r>
            <a:r>
              <a:rPr lang="en-US" dirty="0" smtClean="0"/>
              <a:t> m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376487" y="4439973"/>
            <a:ext cx="2286000" cy="762000"/>
          </a:xfrm>
          <a:prstGeom prst="rect">
            <a:avLst/>
          </a:prstGeom>
          <a:solidFill>
            <a:srgbClr val="92D050">
              <a:alpha val="50000"/>
            </a:srgbClr>
          </a:solidFill>
          <a:ln w="762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47907" y="713222"/>
            <a:ext cx="1943161" cy="5262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// </a:t>
            </a:r>
            <a:r>
              <a:rPr lang="en-US" dirty="0" err="1" smtClean="0"/>
              <a:t>liveIn</a:t>
            </a:r>
            <a:r>
              <a:rPr lang="en-US" dirty="0" smtClean="0"/>
              <a:t>: k, j</a:t>
            </a:r>
            <a:br>
              <a:rPr lang="en-US" dirty="0" smtClean="0"/>
            </a:br>
            <a:r>
              <a:rPr lang="en-US" dirty="0" smtClean="0"/>
              <a:t>g := M [ j+12 ]</a:t>
            </a:r>
          </a:p>
          <a:p>
            <a:r>
              <a:rPr lang="en-US" dirty="0"/>
              <a:t>h</a:t>
            </a:r>
            <a:r>
              <a:rPr lang="en-US" dirty="0" smtClean="0"/>
              <a:t> := k – 1</a:t>
            </a:r>
          </a:p>
          <a:p>
            <a:r>
              <a:rPr lang="en-US" dirty="0"/>
              <a:t>f</a:t>
            </a:r>
            <a:r>
              <a:rPr lang="en-US" dirty="0" smtClean="0"/>
              <a:t> = g * h</a:t>
            </a:r>
          </a:p>
          <a:p>
            <a:r>
              <a:rPr lang="en-US" dirty="0"/>
              <a:t>e</a:t>
            </a:r>
            <a:r>
              <a:rPr lang="en-US" dirty="0" smtClean="0"/>
              <a:t> := M [ j + 8 ]</a:t>
            </a:r>
          </a:p>
          <a:p>
            <a:r>
              <a:rPr lang="en-US" dirty="0"/>
              <a:t>m</a:t>
            </a:r>
            <a:r>
              <a:rPr lang="en-US" dirty="0" smtClean="0"/>
              <a:t> := M [ j + 16 ]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 [ </a:t>
            </a:r>
            <a:r>
              <a:rPr lang="en-US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loc</a:t>
            </a:r>
            <a:r>
              <a:rPr lang="en-US" dirty="0" smtClean="0">
                <a:solidFill>
                  <a:srgbClr val="FF0000"/>
                </a:solidFill>
              </a:rPr>
              <a:t> ] := m</a:t>
            </a:r>
          </a:p>
          <a:p>
            <a:r>
              <a:rPr lang="en-US" dirty="0"/>
              <a:t>b</a:t>
            </a:r>
            <a:r>
              <a:rPr lang="en-US" dirty="0" smtClean="0"/>
              <a:t> := M [ f ]</a:t>
            </a:r>
          </a:p>
          <a:p>
            <a:r>
              <a:rPr lang="en-US" dirty="0"/>
              <a:t>c</a:t>
            </a:r>
            <a:r>
              <a:rPr lang="en-US" dirty="0" smtClean="0"/>
              <a:t> := e + 8</a:t>
            </a:r>
          </a:p>
          <a:p>
            <a:r>
              <a:rPr lang="en-US" dirty="0"/>
              <a:t>d</a:t>
            </a:r>
            <a:r>
              <a:rPr lang="en-US" dirty="0" smtClean="0"/>
              <a:t> := c</a:t>
            </a:r>
          </a:p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dirty="0" smtClean="0">
                <a:solidFill>
                  <a:srgbClr val="FF0000"/>
                </a:solidFill>
              </a:rPr>
              <a:t> := M [ </a:t>
            </a:r>
            <a:r>
              <a:rPr lang="en-US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loc</a:t>
            </a:r>
            <a:r>
              <a:rPr lang="en-US" dirty="0" smtClean="0">
                <a:solidFill>
                  <a:srgbClr val="FF0000"/>
                </a:solidFill>
              </a:rPr>
              <a:t> ]</a:t>
            </a:r>
          </a:p>
          <a:p>
            <a:r>
              <a:rPr lang="en-US" dirty="0"/>
              <a:t>k</a:t>
            </a:r>
            <a:r>
              <a:rPr lang="en-US" dirty="0" smtClean="0"/>
              <a:t> := m + 4</a:t>
            </a:r>
          </a:p>
          <a:p>
            <a:r>
              <a:rPr lang="en-US" dirty="0"/>
              <a:t>j</a:t>
            </a:r>
            <a:r>
              <a:rPr lang="en-US" dirty="0" smtClean="0"/>
              <a:t> := b</a:t>
            </a:r>
          </a:p>
          <a:p>
            <a:r>
              <a:rPr lang="en-US" dirty="0" smtClean="0"/>
              <a:t>// </a:t>
            </a:r>
            <a:r>
              <a:rPr lang="en-US" dirty="0" err="1" smtClean="0"/>
              <a:t>liveOut</a:t>
            </a:r>
            <a:r>
              <a:rPr lang="en-US" dirty="0" smtClean="0"/>
              <a:t> d k j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607711"/>
            <a:ext cx="4584848" cy="3812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14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Spilling heuristics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643937"/>
            <a:ext cx="7772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Naïve spilling</a:t>
            </a:r>
            <a:r>
              <a:rPr lang="en-US" dirty="0" smtClean="0"/>
              <a:t>: when rewriting program, undo </a:t>
            </a:r>
            <a:r>
              <a:rPr lang="en-US" u="sng" dirty="0" smtClean="0"/>
              <a:t>all</a:t>
            </a:r>
            <a:r>
              <a:rPr lang="en-US" dirty="0" smtClean="0"/>
              <a:t> register coalescing</a:t>
            </a:r>
          </a:p>
          <a:p>
            <a:r>
              <a:rPr lang="en-US" b="1" dirty="0" smtClean="0"/>
              <a:t>Improvement</a:t>
            </a:r>
            <a:r>
              <a:rPr lang="en-US" dirty="0" smtClean="0"/>
              <a:t>: remember all coalescing done </a:t>
            </a:r>
            <a:r>
              <a:rPr lang="en-US" u="sng" dirty="0" smtClean="0"/>
              <a:t>before the first potential spill was discovered </a:t>
            </a:r>
            <a:r>
              <a:rPr lang="en-US" dirty="0" smtClean="0"/>
              <a:t>– they will tend to be rediscovered --  but undo the later </a:t>
            </a:r>
            <a:r>
              <a:rPr lang="en-US" dirty="0" err="1" smtClean="0"/>
              <a:t>coalescings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293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Spilling heuristics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643937"/>
            <a:ext cx="7772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Naïve spilling</a:t>
            </a:r>
            <a:r>
              <a:rPr lang="en-US" dirty="0" smtClean="0"/>
              <a:t>: when rewriting program, undo </a:t>
            </a:r>
            <a:r>
              <a:rPr lang="en-US" u="sng" dirty="0" smtClean="0"/>
              <a:t>all</a:t>
            </a:r>
            <a:r>
              <a:rPr lang="en-US" dirty="0" smtClean="0"/>
              <a:t> register coalescing</a:t>
            </a:r>
          </a:p>
          <a:p>
            <a:r>
              <a:rPr lang="en-US" b="1" dirty="0" smtClean="0"/>
              <a:t>Improvement</a:t>
            </a:r>
            <a:r>
              <a:rPr lang="en-US" dirty="0" smtClean="0"/>
              <a:t>: remember all coalescing done </a:t>
            </a:r>
            <a:r>
              <a:rPr lang="en-US" u="sng" dirty="0" smtClean="0"/>
              <a:t>before the first potential spill was discovered </a:t>
            </a:r>
            <a:r>
              <a:rPr lang="en-US" dirty="0" smtClean="0"/>
              <a:t>– they will tend to be rediscovered --  but undo the later </a:t>
            </a:r>
            <a:r>
              <a:rPr lang="en-US" dirty="0" err="1" smtClean="0"/>
              <a:t>coalescings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5776" y="2213597"/>
            <a:ext cx="23230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Coalescing spills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75575" y="2213597"/>
            <a:ext cx="664688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</a:t>
            </a:r>
            <a:r>
              <a:rPr lang="en-US" dirty="0" smtClean="0"/>
              <a:t>any spill locations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large stack frames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don’t need to keep spill locations apart if their virtual registers don’t interfere!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</a:t>
            </a:r>
            <a:r>
              <a:rPr lang="en-US" dirty="0" smtClean="0"/>
              <a:t>urther benefit: eliminate spill-to-spill-moves:</a:t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 smtClean="0">
                <a:sym typeface="Wingdings" panose="05000000000000000000" pitchFamily="2" charset="2"/>
              </a:rPr>
              <a:t>b when both a and b are spilled:</a:t>
            </a:r>
            <a:br>
              <a:rPr lang="en-US" dirty="0" smtClean="0">
                <a:sym typeface="Wingdings" panose="05000000000000000000" pitchFamily="2" charset="2"/>
              </a:rPr>
            </a:br>
            <a:r>
              <a:rPr lang="en-US" dirty="0" smtClean="0">
                <a:sym typeface="Wingdings" panose="05000000000000000000" pitchFamily="2" charset="2"/>
              </a:rPr>
              <a:t>t  M [</a:t>
            </a:r>
            <a:r>
              <a:rPr lang="en-US" dirty="0">
                <a:sym typeface="Wingdings" panose="05000000000000000000" pitchFamily="2" charset="2"/>
              </a:rPr>
              <a:t>b</a:t>
            </a:r>
            <a:r>
              <a:rPr lang="en-US" baseline="-25000" dirty="0" smtClean="0">
                <a:sym typeface="Wingdings" panose="05000000000000000000" pitchFamily="2" charset="2"/>
              </a:rPr>
              <a:t>loc</a:t>
            </a:r>
            <a:r>
              <a:rPr lang="en-US" dirty="0" smtClean="0">
                <a:sym typeface="Wingdings" panose="05000000000000000000" pitchFamily="2" charset="2"/>
              </a:rPr>
              <a:t>]; M[</a:t>
            </a:r>
            <a:r>
              <a:rPr lang="en-US" dirty="0" err="1" smtClean="0">
                <a:sym typeface="Wingdings" panose="05000000000000000000" pitchFamily="2" charset="2"/>
              </a:rPr>
              <a:t>a</a:t>
            </a:r>
            <a:r>
              <a:rPr lang="en-US" baseline="-25000" dirty="0" err="1" smtClean="0">
                <a:sym typeface="Wingdings" panose="05000000000000000000" pitchFamily="2" charset="2"/>
              </a:rPr>
              <a:t>loc</a:t>
            </a:r>
            <a:r>
              <a:rPr lang="en-US" dirty="0" smtClean="0">
                <a:sym typeface="Wingdings" panose="05000000000000000000" pitchFamily="2" charset="2"/>
              </a:rPr>
              <a:t>]  t </a:t>
            </a:r>
            <a:r>
              <a:rPr lang="en-US" sz="2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(typo in MCIL here – see errata list!)</a:t>
            </a:r>
          </a:p>
          <a:p>
            <a:r>
              <a:rPr lang="en-US" u="sng" dirty="0" smtClean="0">
                <a:sym typeface="Wingdings" panose="05000000000000000000" pitchFamily="2" charset="2"/>
              </a:rPr>
              <a:t>Hence, can use coloring to minimize spill locations:</a:t>
            </a:r>
            <a:endParaRPr lang="en-US" u="sng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ym typeface="Wingdings" panose="05000000000000000000" pitchFamily="2" charset="2"/>
              </a:rPr>
              <a:t>infinitely many colors: no bound on size of frame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ym typeface="Wingdings" panose="05000000000000000000" pitchFamily="2" charset="2"/>
              </a:rPr>
              <a:t>liveness info yields interference between spilled nodes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ym typeface="Wingdings" panose="05000000000000000000" pitchFamily="2" charset="2"/>
              </a:rPr>
              <a:t>first, coalesce all spill nodes related by moves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ym typeface="Wingdings" panose="05000000000000000000" pitchFamily="2" charset="2"/>
              </a:rPr>
              <a:t>then, simplify and select (try to reuse colors)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ym typeface="Wingdings" panose="05000000000000000000" pitchFamily="2" charset="2"/>
              </a:rPr>
              <a:t>resulting # colors is # spill locations </a:t>
            </a:r>
            <a:endParaRPr lang="en-US" dirty="0">
              <a:sym typeface="Wingdings" panose="05000000000000000000" pitchFamily="2" charset="2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1371600" y="5943600"/>
            <a:ext cx="1117248" cy="0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762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TextBox 9"/>
          <p:cNvSpPr txBox="1"/>
          <p:nvPr/>
        </p:nvSpPr>
        <p:spPr>
          <a:xfrm>
            <a:off x="152400" y="4648200"/>
            <a:ext cx="2133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All done during “Start Over”, before spill code is generated and new register interference is computed</a:t>
            </a:r>
            <a:endParaRPr 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41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Precolored</a:t>
            </a: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temporaries / nodes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5032" y="607711"/>
            <a:ext cx="792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some temporaries correspond directly to machine registers: </a:t>
            </a:r>
            <a:r>
              <a:rPr lang="en-US" dirty="0" smtClean="0">
                <a:solidFill>
                  <a:srgbClr val="FF0000"/>
                </a:solidFill>
              </a:rPr>
              <a:t>stack</a:t>
            </a:r>
            <a:r>
              <a:rPr lang="en-US" dirty="0" smtClean="0"/>
              <a:t> / </a:t>
            </a:r>
            <a:r>
              <a:rPr lang="en-US" dirty="0" smtClean="0">
                <a:solidFill>
                  <a:srgbClr val="FF0000"/>
                </a:solidFill>
              </a:rPr>
              <a:t>frame pointer, standard argument registers </a:t>
            </a:r>
            <a:r>
              <a:rPr lang="en-US" dirty="0" smtClean="0"/>
              <a:t>1 &amp; 2, 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</a:t>
            </a:r>
            <a:r>
              <a:rPr lang="en-US" dirty="0" smtClean="0"/>
              <a:t>hese special temporaries implicitly interfere with each other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but: </a:t>
            </a:r>
            <a:r>
              <a:rPr lang="en-US" dirty="0"/>
              <a:t>o</a:t>
            </a:r>
            <a:r>
              <a:rPr lang="en-US" dirty="0" smtClean="0"/>
              <a:t>rdinary temporaries </a:t>
            </a:r>
            <a:r>
              <a:rPr lang="en-US" b="1" dirty="0" smtClean="0"/>
              <a:t>can </a:t>
            </a:r>
            <a:r>
              <a:rPr lang="en-US" dirty="0" smtClean="0"/>
              <a:t>share color with </a:t>
            </a:r>
            <a:r>
              <a:rPr lang="en-US" dirty="0" err="1" smtClean="0"/>
              <a:t>precolored</a:t>
            </a:r>
            <a:r>
              <a:rPr lang="en-US" dirty="0" smtClean="0"/>
              <a:t> node (see example below)</a:t>
            </a:r>
          </a:p>
        </p:txBody>
      </p:sp>
    </p:spTree>
    <p:extLst>
      <p:ext uri="{BB962C8B-B14F-4D97-AF65-F5344CB8AC3E}">
        <p14:creationId xmlns:p14="http://schemas.microsoft.com/office/powerpoint/2010/main" val="372831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Precolored</a:t>
            </a: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temporaries / nodes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5032" y="607711"/>
            <a:ext cx="792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some temporaries correspond directly to machine registers: </a:t>
            </a:r>
            <a:r>
              <a:rPr lang="en-US" dirty="0" smtClean="0">
                <a:solidFill>
                  <a:srgbClr val="FF0000"/>
                </a:solidFill>
              </a:rPr>
              <a:t>stack</a:t>
            </a:r>
            <a:r>
              <a:rPr lang="en-US" dirty="0" smtClean="0"/>
              <a:t> / </a:t>
            </a:r>
            <a:r>
              <a:rPr lang="en-US" dirty="0" smtClean="0">
                <a:solidFill>
                  <a:srgbClr val="FF0000"/>
                </a:solidFill>
              </a:rPr>
              <a:t>frame pointer, standard argument registers </a:t>
            </a:r>
            <a:r>
              <a:rPr lang="en-US" dirty="0" smtClean="0"/>
              <a:t>1 &amp; 2, 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</a:t>
            </a:r>
            <a:r>
              <a:rPr lang="en-US" dirty="0" smtClean="0"/>
              <a:t>hese special temporaries implicitly interfere with each other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but: </a:t>
            </a:r>
            <a:r>
              <a:rPr lang="en-US" dirty="0"/>
              <a:t>o</a:t>
            </a:r>
            <a:r>
              <a:rPr lang="en-US" dirty="0" smtClean="0"/>
              <a:t>rdinary temporaries </a:t>
            </a:r>
            <a:r>
              <a:rPr lang="en-US" b="1" dirty="0" smtClean="0"/>
              <a:t>can </a:t>
            </a:r>
            <a:r>
              <a:rPr lang="en-US" dirty="0" smtClean="0"/>
              <a:t>share color with </a:t>
            </a:r>
            <a:r>
              <a:rPr lang="en-US" dirty="0" err="1" smtClean="0"/>
              <a:t>precolored</a:t>
            </a:r>
            <a:r>
              <a:rPr lang="en-US" dirty="0" smtClean="0"/>
              <a:t> node (see example below)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5032" y="2590800"/>
            <a:ext cx="7924800" cy="415498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K-register machine: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introduce </a:t>
            </a:r>
            <a:r>
              <a:rPr lang="en-US" dirty="0" err="1" smtClean="0"/>
              <a:t>precolored</a:t>
            </a:r>
            <a:r>
              <a:rPr lang="en-US" dirty="0" smtClean="0"/>
              <a:t> K nodes, all interfering with each other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</a:t>
            </a:r>
            <a:r>
              <a:rPr lang="en-US" dirty="0" smtClean="0"/>
              <a:t>iveness range of </a:t>
            </a:r>
            <a:r>
              <a:rPr lang="en-US" dirty="0" smtClean="0">
                <a:solidFill>
                  <a:srgbClr val="FF0000"/>
                </a:solidFill>
              </a:rPr>
              <a:t>special-purpose registers </a:t>
            </a:r>
            <a:r>
              <a:rPr lang="en-US" dirty="0" smtClean="0"/>
              <a:t>(frame pointer </a:t>
            </a:r>
            <a:r>
              <a:rPr lang="en-US" dirty="0" err="1" smtClean="0"/>
              <a:t>etc</a:t>
            </a:r>
            <a:r>
              <a:rPr lang="en-US" dirty="0" smtClean="0"/>
              <a:t>) interfere with all ordinary temporaries that are live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g</a:t>
            </a:r>
            <a:r>
              <a:rPr lang="en-US" dirty="0" smtClean="0">
                <a:solidFill>
                  <a:srgbClr val="00B050"/>
                </a:solidFill>
              </a:rPr>
              <a:t>eneral-purpose</a:t>
            </a:r>
            <a:r>
              <a:rPr lang="en-US" dirty="0" smtClean="0"/>
              <a:t> registers have no additional interferences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p</a:t>
            </a:r>
            <a:r>
              <a:rPr lang="en-US" dirty="0" err="1" smtClean="0"/>
              <a:t>recolored</a:t>
            </a:r>
            <a:r>
              <a:rPr lang="en-US" dirty="0" smtClean="0"/>
              <a:t> nodes can’t be simplified (they already have a color!), and can’t be spilled (they are registers!)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</a:t>
            </a:r>
            <a:r>
              <a:rPr lang="en-US" dirty="0" smtClean="0"/>
              <a:t>ence, consider them to be of infinite degree and start selection phase not from empty graph but graph of </a:t>
            </a:r>
            <a:r>
              <a:rPr lang="en-US" dirty="0" err="1" smtClean="0"/>
              <a:t>precolored</a:t>
            </a:r>
            <a:r>
              <a:rPr lang="en-US" dirty="0" smtClean="0"/>
              <a:t> nodes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t</a:t>
            </a:r>
            <a:r>
              <a:rPr lang="en-US" dirty="0" smtClean="0">
                <a:sym typeface="Wingdings" panose="05000000000000000000" pitchFamily="2" charset="2"/>
              </a:rPr>
              <a:t>o keep live ranges of </a:t>
            </a:r>
            <a:r>
              <a:rPr lang="en-US" dirty="0" err="1" smtClean="0">
                <a:sym typeface="Wingdings" panose="05000000000000000000" pitchFamily="2" charset="2"/>
              </a:rPr>
              <a:t>precolored</a:t>
            </a:r>
            <a:r>
              <a:rPr lang="en-US" dirty="0" smtClean="0">
                <a:sym typeface="Wingdings" panose="05000000000000000000" pitchFamily="2" charset="2"/>
              </a:rPr>
              <a:t> nodes short, front-end can “copy them away”, to freshly introduced temps </a:t>
            </a:r>
            <a:endParaRPr lang="en-US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3870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Rectangle 143"/>
          <p:cNvSpPr/>
          <p:nvPr/>
        </p:nvSpPr>
        <p:spPr bwMode="auto">
          <a:xfrm>
            <a:off x="228600" y="4776527"/>
            <a:ext cx="1293880" cy="1776673"/>
          </a:xfrm>
          <a:prstGeom prst="rect">
            <a:avLst/>
          </a:prstGeom>
          <a:solidFill>
            <a:schemeClr val="bg2">
              <a:lumMod val="40000"/>
              <a:lumOff val="60000"/>
              <a:alpha val="50000"/>
            </a:schemeClr>
          </a:solidFill>
          <a:ln w="508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cxnSp>
        <p:nvCxnSpPr>
          <p:cNvPr id="94" name="Straight Connector 93"/>
          <p:cNvCxnSpPr>
            <a:stCxn id="83" idx="6"/>
            <a:endCxn id="81" idx="6"/>
          </p:cNvCxnSpPr>
          <p:nvPr/>
        </p:nvCxnSpPr>
        <p:spPr bwMode="auto">
          <a:xfrm flipH="1">
            <a:off x="7500736" y="4703366"/>
            <a:ext cx="762000" cy="18738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" name="Straight Connector 95"/>
          <p:cNvCxnSpPr>
            <a:stCxn id="86" idx="5"/>
            <a:endCxn id="83" idx="7"/>
          </p:cNvCxnSpPr>
          <p:nvPr/>
        </p:nvCxnSpPr>
        <p:spPr bwMode="auto">
          <a:xfrm flipV="1">
            <a:off x="8251577" y="4676425"/>
            <a:ext cx="0" cy="601648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" name="Straight Connector 96"/>
          <p:cNvCxnSpPr>
            <a:stCxn id="88" idx="5"/>
            <a:endCxn id="89" idx="2"/>
          </p:cNvCxnSpPr>
          <p:nvPr/>
        </p:nvCxnSpPr>
        <p:spPr bwMode="auto">
          <a:xfrm flipV="1">
            <a:off x="7443982" y="5796400"/>
            <a:ext cx="729438" cy="13200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" name="Straight Connector 97"/>
          <p:cNvCxnSpPr>
            <a:stCxn id="84" idx="3"/>
            <a:endCxn id="88" idx="5"/>
          </p:cNvCxnSpPr>
          <p:nvPr/>
        </p:nvCxnSpPr>
        <p:spPr bwMode="auto">
          <a:xfrm>
            <a:off x="6673070" y="5266206"/>
            <a:ext cx="770912" cy="543394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Graph coloring using </a:t>
            </a:r>
            <a:r>
              <a:rPr lang="en-US" altLang="en-US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Kempe’s heuristics </a:t>
            </a: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(1879)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46985" y="742370"/>
            <a:ext cx="2435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Observation: </a:t>
            </a:r>
            <a:endParaRPr lang="en-US" sz="3600" dirty="0"/>
          </a:p>
        </p:txBody>
      </p:sp>
      <p:sp>
        <p:nvSpPr>
          <p:cNvPr id="48" name="TextBox 47"/>
          <p:cNvSpPr txBox="1"/>
          <p:nvPr/>
        </p:nvSpPr>
        <p:spPr>
          <a:xfrm>
            <a:off x="2561584" y="778778"/>
            <a:ext cx="62411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suppose G has a node m with &lt; K neighbors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</a:t>
            </a:r>
            <a:r>
              <a:rPr lang="en-US" dirty="0" smtClean="0"/>
              <a:t>f G – {m} can be K-1 colored, G can be K-colored: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m’s neighbors use at most K-1 colors in G - {m}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so can reinsert m into G and select a color</a:t>
            </a:r>
          </a:p>
        </p:txBody>
      </p:sp>
      <p:grpSp>
        <p:nvGrpSpPr>
          <p:cNvPr id="141" name="Group 140"/>
          <p:cNvGrpSpPr/>
          <p:nvPr/>
        </p:nvGrpSpPr>
        <p:grpSpPr>
          <a:xfrm>
            <a:off x="426928" y="2776747"/>
            <a:ext cx="1600825" cy="1169234"/>
            <a:chOff x="426928" y="2776747"/>
            <a:chExt cx="1600825" cy="1169234"/>
          </a:xfrm>
        </p:grpSpPr>
        <p:sp>
          <p:nvSpPr>
            <p:cNvPr id="5" name="Oval 4"/>
            <p:cNvSpPr/>
            <p:nvPr/>
          </p:nvSpPr>
          <p:spPr bwMode="auto">
            <a:xfrm>
              <a:off x="1189553" y="2795485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426928" y="2778621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1951553" y="2776747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426928" y="3312646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1189553" y="3312646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1951553" y="3324513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>
              <a:off x="426928" y="3861037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1143958" y="3856040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9" name="Oval 18"/>
            <p:cNvSpPr/>
            <p:nvPr/>
          </p:nvSpPr>
          <p:spPr bwMode="auto">
            <a:xfrm>
              <a:off x="1938437" y="3869781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7" name="Straight Connector 6"/>
            <p:cNvCxnSpPr>
              <a:stCxn id="15" idx="7"/>
              <a:endCxn id="13" idx="7"/>
            </p:cNvCxnSpPr>
            <p:nvPr/>
          </p:nvCxnSpPr>
          <p:spPr bwMode="auto">
            <a:xfrm flipV="1">
              <a:off x="1254594" y="2787906"/>
              <a:ext cx="762000" cy="535899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Straight Connector 26"/>
            <p:cNvCxnSpPr>
              <a:stCxn id="15" idx="5"/>
              <a:endCxn id="14" idx="5"/>
            </p:cNvCxnSpPr>
            <p:nvPr/>
          </p:nvCxnSpPr>
          <p:spPr bwMode="auto">
            <a:xfrm flipH="1">
              <a:off x="491969" y="3377687"/>
              <a:ext cx="762625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Straight Connector 27"/>
            <p:cNvCxnSpPr>
              <a:stCxn id="15" idx="3"/>
              <a:endCxn id="17" idx="4"/>
            </p:cNvCxnSpPr>
            <p:nvPr/>
          </p:nvCxnSpPr>
          <p:spPr bwMode="auto">
            <a:xfrm flipH="1">
              <a:off x="465028" y="3377687"/>
              <a:ext cx="735684" cy="55955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9" name="Straight Connector 28"/>
            <p:cNvCxnSpPr>
              <a:stCxn id="15" idx="0"/>
              <a:endCxn id="12" idx="5"/>
            </p:cNvCxnSpPr>
            <p:nvPr/>
          </p:nvCxnSpPr>
          <p:spPr bwMode="auto">
            <a:xfrm flipH="1" flipV="1">
              <a:off x="491969" y="2843662"/>
              <a:ext cx="735684" cy="46898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" name="Straight Connector 36"/>
            <p:cNvCxnSpPr>
              <a:stCxn id="13" idx="6"/>
              <a:endCxn id="5" idx="6"/>
            </p:cNvCxnSpPr>
            <p:nvPr/>
          </p:nvCxnSpPr>
          <p:spPr bwMode="auto">
            <a:xfrm flipH="1">
              <a:off x="1265753" y="2814847"/>
              <a:ext cx="762000" cy="18738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8" name="Straight Connector 37"/>
            <p:cNvCxnSpPr>
              <a:stCxn id="18" idx="5"/>
              <a:endCxn id="15" idx="4"/>
            </p:cNvCxnSpPr>
            <p:nvPr/>
          </p:nvCxnSpPr>
          <p:spPr bwMode="auto">
            <a:xfrm flipV="1">
              <a:off x="1208999" y="3388846"/>
              <a:ext cx="18654" cy="53223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5" name="Straight Connector 44"/>
            <p:cNvCxnSpPr>
              <a:stCxn id="16" idx="5"/>
              <a:endCxn id="13" idx="7"/>
            </p:cNvCxnSpPr>
            <p:nvPr/>
          </p:nvCxnSpPr>
          <p:spPr bwMode="auto">
            <a:xfrm flipV="1">
              <a:off x="2016594" y="2787906"/>
              <a:ext cx="0" cy="601648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" name="Straight Connector 48"/>
            <p:cNvCxnSpPr>
              <a:stCxn id="18" idx="5"/>
              <a:endCxn id="19" idx="2"/>
            </p:cNvCxnSpPr>
            <p:nvPr/>
          </p:nvCxnSpPr>
          <p:spPr bwMode="auto">
            <a:xfrm flipV="1">
              <a:off x="1208999" y="3907881"/>
              <a:ext cx="729438" cy="1320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Straight Connector 52"/>
            <p:cNvCxnSpPr>
              <a:stCxn id="14" idx="3"/>
              <a:endCxn id="18" idx="5"/>
            </p:cNvCxnSpPr>
            <p:nvPr/>
          </p:nvCxnSpPr>
          <p:spPr bwMode="auto">
            <a:xfrm>
              <a:off x="438087" y="3377687"/>
              <a:ext cx="770912" cy="54339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49" name="Group 148"/>
          <p:cNvGrpSpPr/>
          <p:nvPr/>
        </p:nvGrpSpPr>
        <p:grpSpPr>
          <a:xfrm>
            <a:off x="4649849" y="2777996"/>
            <a:ext cx="1600825" cy="1169234"/>
            <a:chOff x="4290541" y="2795485"/>
            <a:chExt cx="1600825" cy="1169234"/>
          </a:xfrm>
        </p:grpSpPr>
        <p:sp>
          <p:nvSpPr>
            <p:cNvPr id="60" name="Oval 59"/>
            <p:cNvSpPr/>
            <p:nvPr/>
          </p:nvSpPr>
          <p:spPr bwMode="auto">
            <a:xfrm>
              <a:off x="5053166" y="2814223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4290541" y="2797359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62" name="Oval 61"/>
            <p:cNvSpPr/>
            <p:nvPr/>
          </p:nvSpPr>
          <p:spPr bwMode="auto">
            <a:xfrm>
              <a:off x="5815166" y="2795485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63" name="Oval 62"/>
            <p:cNvSpPr/>
            <p:nvPr/>
          </p:nvSpPr>
          <p:spPr bwMode="auto">
            <a:xfrm>
              <a:off x="4290541" y="3331384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64" name="Oval 63"/>
            <p:cNvSpPr/>
            <p:nvPr/>
          </p:nvSpPr>
          <p:spPr bwMode="auto">
            <a:xfrm>
              <a:off x="5053166" y="3331384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65" name="Oval 64"/>
            <p:cNvSpPr/>
            <p:nvPr/>
          </p:nvSpPr>
          <p:spPr bwMode="auto">
            <a:xfrm>
              <a:off x="5815166" y="3343251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66" name="Oval 65"/>
            <p:cNvSpPr/>
            <p:nvPr/>
          </p:nvSpPr>
          <p:spPr bwMode="auto">
            <a:xfrm>
              <a:off x="4290541" y="3879775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67" name="Oval 66"/>
            <p:cNvSpPr/>
            <p:nvPr/>
          </p:nvSpPr>
          <p:spPr bwMode="auto">
            <a:xfrm>
              <a:off x="5007571" y="3874778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68" name="Oval 67"/>
            <p:cNvSpPr/>
            <p:nvPr/>
          </p:nvSpPr>
          <p:spPr bwMode="auto">
            <a:xfrm>
              <a:off x="5802050" y="3888519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73" name="Straight Connector 72"/>
            <p:cNvCxnSpPr>
              <a:stCxn id="62" idx="6"/>
              <a:endCxn id="60" idx="6"/>
            </p:cNvCxnSpPr>
            <p:nvPr/>
          </p:nvCxnSpPr>
          <p:spPr bwMode="auto">
            <a:xfrm flipH="1">
              <a:off x="5129366" y="2833585"/>
              <a:ext cx="762000" cy="18738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5" name="Straight Connector 74"/>
            <p:cNvCxnSpPr>
              <a:stCxn id="65" idx="5"/>
              <a:endCxn id="62" idx="7"/>
            </p:cNvCxnSpPr>
            <p:nvPr/>
          </p:nvCxnSpPr>
          <p:spPr bwMode="auto">
            <a:xfrm flipV="1">
              <a:off x="5880207" y="2806644"/>
              <a:ext cx="0" cy="601648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6" name="Straight Connector 75"/>
            <p:cNvCxnSpPr>
              <a:stCxn id="67" idx="5"/>
              <a:endCxn id="68" idx="2"/>
            </p:cNvCxnSpPr>
            <p:nvPr/>
          </p:nvCxnSpPr>
          <p:spPr bwMode="auto">
            <a:xfrm flipV="1">
              <a:off x="5072612" y="3926619"/>
              <a:ext cx="729438" cy="1320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7" name="Straight Connector 76"/>
            <p:cNvCxnSpPr>
              <a:stCxn id="63" idx="3"/>
              <a:endCxn id="67" idx="5"/>
            </p:cNvCxnSpPr>
            <p:nvPr/>
          </p:nvCxnSpPr>
          <p:spPr bwMode="auto">
            <a:xfrm>
              <a:off x="4301700" y="3396425"/>
              <a:ext cx="770912" cy="54339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81" name="Oval 80"/>
          <p:cNvSpPr/>
          <p:nvPr/>
        </p:nvSpPr>
        <p:spPr bwMode="auto">
          <a:xfrm>
            <a:off x="7424536" y="4684004"/>
            <a:ext cx="76200" cy="762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76200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82" name="Oval 81"/>
          <p:cNvSpPr/>
          <p:nvPr/>
        </p:nvSpPr>
        <p:spPr bwMode="auto">
          <a:xfrm>
            <a:off x="6661911" y="4667140"/>
            <a:ext cx="76200" cy="76200"/>
          </a:xfrm>
          <a:prstGeom prst="ellipse">
            <a:avLst/>
          </a:prstGeom>
          <a:solidFill>
            <a:srgbClr val="FF0000">
              <a:alpha val="50000"/>
            </a:srgbClr>
          </a:solidFill>
          <a:ln w="762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83" name="Oval 82"/>
          <p:cNvSpPr/>
          <p:nvPr/>
        </p:nvSpPr>
        <p:spPr bwMode="auto">
          <a:xfrm>
            <a:off x="8186536" y="4665266"/>
            <a:ext cx="76200" cy="762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76200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84" name="Oval 83"/>
          <p:cNvSpPr/>
          <p:nvPr/>
        </p:nvSpPr>
        <p:spPr bwMode="auto">
          <a:xfrm>
            <a:off x="6661911" y="5201165"/>
            <a:ext cx="76200" cy="762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76200" cap="flat" cmpd="sng" algn="ctr">
            <a:solidFill>
              <a:srgbClr val="FFFF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85" name="Oval 84"/>
          <p:cNvSpPr/>
          <p:nvPr/>
        </p:nvSpPr>
        <p:spPr bwMode="auto">
          <a:xfrm>
            <a:off x="7424536" y="5201165"/>
            <a:ext cx="76200" cy="762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762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86" name="Oval 85"/>
          <p:cNvSpPr/>
          <p:nvPr/>
        </p:nvSpPr>
        <p:spPr bwMode="auto">
          <a:xfrm>
            <a:off x="8186536" y="5213032"/>
            <a:ext cx="76200" cy="762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762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87" name="Oval 86"/>
          <p:cNvSpPr/>
          <p:nvPr/>
        </p:nvSpPr>
        <p:spPr bwMode="auto">
          <a:xfrm>
            <a:off x="6661911" y="5749556"/>
            <a:ext cx="76200" cy="762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76200" cap="flat" cmpd="sng" algn="ctr">
            <a:solidFill>
              <a:srgbClr val="7030A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88" name="Oval 87"/>
          <p:cNvSpPr/>
          <p:nvPr/>
        </p:nvSpPr>
        <p:spPr bwMode="auto">
          <a:xfrm>
            <a:off x="7378941" y="5744559"/>
            <a:ext cx="76200" cy="762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76200" cap="flat" cmpd="sng" algn="ctr">
            <a:solidFill>
              <a:srgbClr val="00B0F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sp>
        <p:nvSpPr>
          <p:cNvPr id="89" name="Oval 88"/>
          <p:cNvSpPr/>
          <p:nvPr/>
        </p:nvSpPr>
        <p:spPr bwMode="auto">
          <a:xfrm>
            <a:off x="8173420" y="5758300"/>
            <a:ext cx="76200" cy="76200"/>
          </a:xfrm>
          <a:prstGeom prst="ellipse">
            <a:avLst/>
          </a:prstGeom>
          <a:solidFill>
            <a:schemeClr val="accent1">
              <a:alpha val="50000"/>
            </a:schemeClr>
          </a:solidFill>
          <a:ln w="76200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charset="0"/>
              <a:ea typeface="ＭＳ Ｐゴシック" charset="0"/>
            </a:endParaRPr>
          </a:p>
        </p:txBody>
      </p:sp>
      <p:grpSp>
        <p:nvGrpSpPr>
          <p:cNvPr id="145" name="Group 144"/>
          <p:cNvGrpSpPr/>
          <p:nvPr/>
        </p:nvGrpSpPr>
        <p:grpSpPr>
          <a:xfrm>
            <a:off x="2240759" y="4666515"/>
            <a:ext cx="1600825" cy="1169234"/>
            <a:chOff x="2747572" y="4681589"/>
            <a:chExt cx="1600825" cy="1169234"/>
          </a:xfrm>
        </p:grpSpPr>
        <p:cxnSp>
          <p:nvCxnSpPr>
            <p:cNvPr id="119" name="Straight Connector 118"/>
            <p:cNvCxnSpPr>
              <a:stCxn id="105" idx="3"/>
              <a:endCxn id="109" idx="5"/>
            </p:cNvCxnSpPr>
            <p:nvPr/>
          </p:nvCxnSpPr>
          <p:spPr bwMode="auto">
            <a:xfrm>
              <a:off x="2758731" y="5282529"/>
              <a:ext cx="770912" cy="54339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120" name="Group 119"/>
            <p:cNvGrpSpPr/>
            <p:nvPr/>
          </p:nvGrpSpPr>
          <p:grpSpPr>
            <a:xfrm>
              <a:off x="2785672" y="4692748"/>
              <a:ext cx="1562725" cy="1149331"/>
              <a:chOff x="2785672" y="4692748"/>
              <a:chExt cx="1562725" cy="1149331"/>
            </a:xfrm>
          </p:grpSpPr>
          <p:cxnSp>
            <p:nvCxnSpPr>
              <p:cNvPr id="111" name="Straight Connector 110"/>
              <p:cNvCxnSpPr>
                <a:stCxn id="106" idx="7"/>
                <a:endCxn id="104" idx="7"/>
              </p:cNvCxnSpPr>
              <p:nvPr/>
            </p:nvCxnSpPr>
            <p:spPr bwMode="auto">
              <a:xfrm flipV="1">
                <a:off x="3575238" y="4692748"/>
                <a:ext cx="762000" cy="535899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12" name="Straight Connector 111"/>
              <p:cNvCxnSpPr>
                <a:stCxn id="106" idx="5"/>
                <a:endCxn id="105" idx="5"/>
              </p:cNvCxnSpPr>
              <p:nvPr/>
            </p:nvCxnSpPr>
            <p:spPr bwMode="auto">
              <a:xfrm flipH="1">
                <a:off x="2812613" y="5282529"/>
                <a:ext cx="762625" cy="0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13" name="Straight Connector 112"/>
              <p:cNvCxnSpPr>
                <a:stCxn id="106" idx="3"/>
                <a:endCxn id="108" idx="4"/>
              </p:cNvCxnSpPr>
              <p:nvPr/>
            </p:nvCxnSpPr>
            <p:spPr bwMode="auto">
              <a:xfrm flipH="1">
                <a:off x="2785672" y="5282529"/>
                <a:ext cx="735684" cy="559550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14" name="Straight Connector 113"/>
              <p:cNvCxnSpPr>
                <a:stCxn id="106" idx="0"/>
                <a:endCxn id="103" idx="5"/>
              </p:cNvCxnSpPr>
              <p:nvPr/>
            </p:nvCxnSpPr>
            <p:spPr bwMode="auto">
              <a:xfrm flipH="1" flipV="1">
                <a:off x="2812613" y="4748504"/>
                <a:ext cx="735684" cy="468984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15" name="Straight Connector 114"/>
              <p:cNvCxnSpPr>
                <a:stCxn id="104" idx="6"/>
                <a:endCxn id="102" idx="6"/>
              </p:cNvCxnSpPr>
              <p:nvPr/>
            </p:nvCxnSpPr>
            <p:spPr bwMode="auto">
              <a:xfrm flipH="1">
                <a:off x="3586397" y="4719689"/>
                <a:ext cx="762000" cy="18738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16" name="Straight Connector 115"/>
              <p:cNvCxnSpPr>
                <a:stCxn id="109" idx="5"/>
                <a:endCxn id="106" idx="4"/>
              </p:cNvCxnSpPr>
              <p:nvPr/>
            </p:nvCxnSpPr>
            <p:spPr bwMode="auto">
              <a:xfrm flipV="1">
                <a:off x="3529643" y="5293688"/>
                <a:ext cx="18654" cy="532235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17" name="Straight Connector 116"/>
              <p:cNvCxnSpPr>
                <a:stCxn id="107" idx="5"/>
                <a:endCxn id="104" idx="7"/>
              </p:cNvCxnSpPr>
              <p:nvPr/>
            </p:nvCxnSpPr>
            <p:spPr bwMode="auto">
              <a:xfrm flipV="1">
                <a:off x="4337238" y="4692748"/>
                <a:ext cx="0" cy="601648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18" name="Straight Connector 117"/>
              <p:cNvCxnSpPr>
                <a:stCxn id="109" idx="5"/>
                <a:endCxn id="110" idx="2"/>
              </p:cNvCxnSpPr>
              <p:nvPr/>
            </p:nvCxnSpPr>
            <p:spPr bwMode="auto">
              <a:xfrm flipV="1">
                <a:off x="3529643" y="5812723"/>
                <a:ext cx="729438" cy="13200"/>
              </a:xfrm>
              <a:prstGeom prst="line">
                <a:avLst/>
              </a:prstGeom>
              <a:solidFill>
                <a:schemeClr val="accent1">
                  <a:alpha val="5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102" name="Oval 101"/>
            <p:cNvSpPr/>
            <p:nvPr/>
          </p:nvSpPr>
          <p:spPr bwMode="auto">
            <a:xfrm>
              <a:off x="3510197" y="4700327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2747572" y="4683463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4272197" y="4681589"/>
              <a:ext cx="76200" cy="76200"/>
            </a:xfrm>
            <a:prstGeom prst="ellipse">
              <a:avLst/>
            </a:prstGeom>
            <a:solidFill>
              <a:srgbClr val="00B050">
                <a:alpha val="50000"/>
              </a:srgbClr>
            </a:solidFill>
            <a:ln w="76200" cap="flat" cmpd="sng" algn="ctr">
              <a:solidFill>
                <a:srgbClr val="00B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2747572" y="5217488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rgbClr val="FFFF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3510197" y="5217488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4272197" y="5229355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2747572" y="5765879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rgbClr val="7030A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3464602" y="5760882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rgbClr val="00B0F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4259081" y="5774623"/>
              <a:ext cx="76200" cy="76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76200" cap="flat" cmpd="sng" algn="ctr">
              <a:solidFill>
                <a:srgbClr val="00B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415769" y="4763454"/>
            <a:ext cx="849984" cy="1637346"/>
            <a:chOff x="415769" y="4763454"/>
            <a:chExt cx="849984" cy="1637346"/>
          </a:xfrm>
        </p:grpSpPr>
        <p:sp>
          <p:nvSpPr>
            <p:cNvPr id="55" name="TextBox 54"/>
            <p:cNvSpPr txBox="1"/>
            <p:nvPr/>
          </p:nvSpPr>
          <p:spPr>
            <a:xfrm>
              <a:off x="415769" y="4763454"/>
              <a:ext cx="8499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K = 6</a:t>
              </a:r>
              <a:endParaRPr lang="en-US" dirty="0"/>
            </a:p>
          </p:txBody>
        </p:sp>
        <p:grpSp>
          <p:nvGrpSpPr>
            <p:cNvPr id="142" name="Group 141"/>
            <p:cNvGrpSpPr/>
            <p:nvPr/>
          </p:nvGrpSpPr>
          <p:grpSpPr>
            <a:xfrm>
              <a:off x="490463" y="5327199"/>
              <a:ext cx="699090" cy="1073601"/>
              <a:chOff x="490463" y="5327199"/>
              <a:chExt cx="699090" cy="1073601"/>
            </a:xfrm>
          </p:grpSpPr>
          <p:sp>
            <p:nvSpPr>
              <p:cNvPr id="129" name="Oval 128"/>
              <p:cNvSpPr/>
              <p:nvPr/>
            </p:nvSpPr>
            <p:spPr bwMode="auto">
              <a:xfrm>
                <a:off x="490463" y="5327199"/>
                <a:ext cx="76200" cy="76200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 w="7620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130" name="Oval 129"/>
              <p:cNvSpPr/>
              <p:nvPr/>
            </p:nvSpPr>
            <p:spPr bwMode="auto">
              <a:xfrm>
                <a:off x="1109272" y="5327199"/>
                <a:ext cx="76200" cy="76200"/>
              </a:xfrm>
              <a:prstGeom prst="ellipse">
                <a:avLst/>
              </a:prstGeom>
              <a:solidFill>
                <a:srgbClr val="00B050">
                  <a:alpha val="50000"/>
                </a:srgbClr>
              </a:solidFill>
              <a:ln w="76200" cap="flat" cmpd="sng" algn="ctr">
                <a:solidFill>
                  <a:srgbClr val="00B050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131" name="Oval 130"/>
              <p:cNvSpPr/>
              <p:nvPr/>
            </p:nvSpPr>
            <p:spPr bwMode="auto">
              <a:xfrm>
                <a:off x="501098" y="6320457"/>
                <a:ext cx="76200" cy="76200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 w="76200" cap="flat" cmpd="sng" algn="ctr">
                <a:solidFill>
                  <a:srgbClr val="FFFF00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132" name="Oval 131"/>
              <p:cNvSpPr/>
              <p:nvPr/>
            </p:nvSpPr>
            <p:spPr bwMode="auto">
              <a:xfrm>
                <a:off x="1105217" y="5825756"/>
                <a:ext cx="76200" cy="76200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 w="76200" cap="flat" cmpd="sng" algn="ctr">
                <a:solidFill>
                  <a:srgbClr val="7030A0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133" name="Oval 132"/>
              <p:cNvSpPr/>
              <p:nvPr/>
            </p:nvSpPr>
            <p:spPr bwMode="auto">
              <a:xfrm>
                <a:off x="501098" y="5823828"/>
                <a:ext cx="76200" cy="76200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 w="76200" cap="flat" cmpd="sng" algn="ctr">
                <a:solidFill>
                  <a:srgbClr val="00B0F0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  <p:sp>
            <p:nvSpPr>
              <p:cNvPr id="134" name="Oval 133"/>
              <p:cNvSpPr/>
              <p:nvPr/>
            </p:nvSpPr>
            <p:spPr bwMode="auto">
              <a:xfrm>
                <a:off x="1113353" y="6324600"/>
                <a:ext cx="76200" cy="76200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 w="762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147" name="Group 146"/>
          <p:cNvGrpSpPr/>
          <p:nvPr/>
        </p:nvGrpSpPr>
        <p:grpSpPr>
          <a:xfrm>
            <a:off x="2380196" y="2965426"/>
            <a:ext cx="1917492" cy="830997"/>
            <a:chOff x="2222452" y="2935247"/>
            <a:chExt cx="1917492" cy="830997"/>
          </a:xfrm>
        </p:grpSpPr>
        <p:sp>
          <p:nvSpPr>
            <p:cNvPr id="56" name="TextBox 55"/>
            <p:cNvSpPr txBox="1"/>
            <p:nvPr/>
          </p:nvSpPr>
          <p:spPr>
            <a:xfrm>
              <a:off x="2222452" y="2935247"/>
              <a:ext cx="19174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C00000"/>
                  </a:solidFill>
                </a:rPr>
                <a:t>r</a:t>
              </a:r>
              <a:r>
                <a:rPr lang="en-US" dirty="0" smtClean="0">
                  <a:solidFill>
                    <a:srgbClr val="C00000"/>
                  </a:solidFill>
                </a:rPr>
                <a:t>emove a node of degree &lt; 6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cxnSp>
          <p:nvCxnSpPr>
            <p:cNvPr id="135" name="Straight Arrow Connector 134"/>
            <p:cNvCxnSpPr>
              <a:stCxn id="56" idx="1"/>
              <a:endCxn id="56" idx="3"/>
            </p:cNvCxnSpPr>
            <p:nvPr/>
          </p:nvCxnSpPr>
          <p:spPr bwMode="auto">
            <a:xfrm>
              <a:off x="2222452" y="3350746"/>
              <a:ext cx="1917492" cy="0"/>
            </a:xfrm>
            <a:prstGeom prst="straightConnector1">
              <a:avLst/>
            </a:prstGeom>
            <a:solidFill>
              <a:schemeClr val="accent1">
                <a:alpha val="50000"/>
              </a:schemeClr>
            </a:solidFill>
            <a:ln w="50800" cap="flat" cmpd="sng" algn="ctr">
              <a:solidFill>
                <a:srgbClr val="C00000"/>
              </a:solidFill>
              <a:prstDash val="solid"/>
              <a:miter lim="800000"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00" name="TextBox 99"/>
          <p:cNvSpPr txBox="1"/>
          <p:nvPr/>
        </p:nvSpPr>
        <p:spPr>
          <a:xfrm>
            <a:off x="6234652" y="3389470"/>
            <a:ext cx="2126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c</a:t>
            </a:r>
            <a:r>
              <a:rPr lang="en-US" dirty="0" smtClean="0">
                <a:solidFill>
                  <a:srgbClr val="C00000"/>
                </a:solidFill>
              </a:rPr>
              <a:t>olor the remaining graph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137" name="Straight Arrow Connector 136"/>
          <p:cNvCxnSpPr/>
          <p:nvPr/>
        </p:nvCxnSpPr>
        <p:spPr bwMode="auto">
          <a:xfrm>
            <a:off x="6553200" y="3350746"/>
            <a:ext cx="890983" cy="1099619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50800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40" name="Group 139"/>
          <p:cNvGrpSpPr/>
          <p:nvPr/>
        </p:nvGrpSpPr>
        <p:grpSpPr>
          <a:xfrm>
            <a:off x="4144381" y="4825892"/>
            <a:ext cx="2206479" cy="830997"/>
            <a:chOff x="4304835" y="4805028"/>
            <a:chExt cx="2206479" cy="830997"/>
          </a:xfrm>
        </p:grpSpPr>
        <p:sp>
          <p:nvSpPr>
            <p:cNvPr id="79" name="TextBox 78"/>
            <p:cNvSpPr txBox="1"/>
            <p:nvPr/>
          </p:nvSpPr>
          <p:spPr>
            <a:xfrm>
              <a:off x="4304835" y="4805028"/>
              <a:ext cx="220647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C00000"/>
                  </a:solidFill>
                </a:rPr>
                <a:t>r</a:t>
              </a:r>
              <a:r>
                <a:rPr lang="en-US" dirty="0" smtClean="0">
                  <a:solidFill>
                    <a:srgbClr val="C00000"/>
                  </a:solidFill>
                </a:rPr>
                <a:t>einsert the node and select a color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cxnSp>
          <p:nvCxnSpPr>
            <p:cNvPr id="139" name="Straight Arrow Connector 138"/>
            <p:cNvCxnSpPr>
              <a:stCxn id="79" idx="3"/>
              <a:endCxn id="79" idx="1"/>
            </p:cNvCxnSpPr>
            <p:nvPr/>
          </p:nvCxnSpPr>
          <p:spPr bwMode="auto">
            <a:xfrm flipH="1">
              <a:off x="4304835" y="5220527"/>
              <a:ext cx="2206479" cy="0"/>
            </a:xfrm>
            <a:prstGeom prst="straightConnector1">
              <a:avLst/>
            </a:prstGeom>
            <a:solidFill>
              <a:schemeClr val="accent1">
                <a:alpha val="50000"/>
              </a:schemeClr>
            </a:solidFill>
            <a:ln w="50800" cap="flat" cmpd="sng" algn="ctr">
              <a:solidFill>
                <a:srgbClr val="C00000"/>
              </a:solidFill>
              <a:prstDash val="solid"/>
              <a:miter lim="800000"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51" name="TextBox 150"/>
          <p:cNvSpPr txBox="1"/>
          <p:nvPr/>
        </p:nvSpPr>
        <p:spPr>
          <a:xfrm>
            <a:off x="3193476" y="6314604"/>
            <a:ext cx="4379725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 recursive (stack-based) algorithm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6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“Copying away”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precolored</a:t>
            </a: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temporaries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7800" y="760328"/>
            <a:ext cx="660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uppose register r7 is </a:t>
            </a:r>
            <a:r>
              <a:rPr lang="en-US" dirty="0" err="1" smtClean="0"/>
              <a:t>callee</a:t>
            </a:r>
            <a:r>
              <a:rPr lang="en-US" dirty="0" smtClean="0"/>
              <a:t>-save: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considering function </a:t>
            </a:r>
            <a:r>
              <a:rPr lang="en-US" dirty="0" smtClean="0">
                <a:solidFill>
                  <a:srgbClr val="00B050"/>
                </a:solidFill>
              </a:rPr>
              <a:t>entry</a:t>
            </a:r>
            <a:r>
              <a:rPr lang="en-US" dirty="0" smtClean="0"/>
              <a:t> as </a:t>
            </a:r>
            <a:r>
              <a:rPr lang="en-US" dirty="0" smtClean="0">
                <a:solidFill>
                  <a:srgbClr val="00B050"/>
                </a:solidFill>
              </a:rPr>
              <a:t>definition</a:t>
            </a:r>
            <a:r>
              <a:rPr lang="en-US" dirty="0" smtClean="0"/>
              <a:t> of r7, and function </a:t>
            </a:r>
            <a:r>
              <a:rPr lang="en-US" dirty="0" smtClean="0">
                <a:solidFill>
                  <a:srgbClr val="FF0000"/>
                </a:solidFill>
              </a:rPr>
              <a:t>exit</a:t>
            </a:r>
            <a:r>
              <a:rPr lang="en-US" dirty="0" smtClean="0"/>
              <a:t> as </a:t>
            </a:r>
            <a:r>
              <a:rPr lang="en-US" dirty="0" smtClean="0">
                <a:solidFill>
                  <a:srgbClr val="FF0000"/>
                </a:solidFill>
              </a:rPr>
              <a:t>use</a:t>
            </a:r>
            <a:r>
              <a:rPr lang="en-US" dirty="0" smtClean="0"/>
              <a:t> ensures it’s live throughout the body, so it will be preserved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b</a:t>
            </a:r>
            <a:r>
              <a:rPr lang="en-US" dirty="0" smtClean="0"/>
              <a:t>ut: we don’t want to block the </a:t>
            </a:r>
            <a:r>
              <a:rPr lang="en-US" dirty="0" err="1" smtClean="0"/>
              <a:t>callee</a:t>
            </a:r>
            <a:r>
              <a:rPr lang="en-US" dirty="0" smtClean="0"/>
              <a:t>-save-register color for the entire body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117742" y="754291"/>
            <a:ext cx="163217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entry</a:t>
            </a:r>
            <a:r>
              <a:rPr lang="en-US" dirty="0" smtClean="0"/>
              <a:t>: </a:t>
            </a:r>
            <a:r>
              <a:rPr lang="en-US" dirty="0" err="1" smtClean="0">
                <a:solidFill>
                  <a:srgbClr val="00B050"/>
                </a:solidFill>
              </a:rPr>
              <a:t>def</a:t>
            </a:r>
            <a:r>
              <a:rPr lang="en-US" dirty="0" smtClean="0"/>
              <a:t>(r7)</a:t>
            </a:r>
            <a:br>
              <a:rPr lang="en-US" dirty="0" smtClean="0"/>
            </a:br>
            <a:r>
              <a:rPr lang="en-US" dirty="0" smtClean="0"/>
              <a:t>            :</a:t>
            </a:r>
          </a:p>
          <a:p>
            <a:r>
              <a:rPr lang="en-US" dirty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rgbClr val="FF0000"/>
                </a:solidFill>
              </a:rPr>
              <a:t>xit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use</a:t>
            </a:r>
            <a:r>
              <a:rPr lang="en-US" dirty="0" smtClean="0"/>
              <a:t>(r7)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76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“Copying away”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precolored</a:t>
            </a: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temporaries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7800" y="760328"/>
            <a:ext cx="660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uppose register r7 is </a:t>
            </a:r>
            <a:r>
              <a:rPr lang="en-US" dirty="0" err="1" smtClean="0"/>
              <a:t>callee</a:t>
            </a:r>
            <a:r>
              <a:rPr lang="en-US" dirty="0" smtClean="0"/>
              <a:t>-save: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considering function </a:t>
            </a:r>
            <a:r>
              <a:rPr lang="en-US" dirty="0" smtClean="0">
                <a:solidFill>
                  <a:srgbClr val="00B050"/>
                </a:solidFill>
              </a:rPr>
              <a:t>entry</a:t>
            </a:r>
            <a:r>
              <a:rPr lang="en-US" dirty="0" smtClean="0"/>
              <a:t> as </a:t>
            </a:r>
            <a:r>
              <a:rPr lang="en-US" dirty="0" smtClean="0">
                <a:solidFill>
                  <a:srgbClr val="00B050"/>
                </a:solidFill>
              </a:rPr>
              <a:t>definition</a:t>
            </a:r>
            <a:r>
              <a:rPr lang="en-US" dirty="0" smtClean="0"/>
              <a:t> of r7, and function </a:t>
            </a:r>
            <a:r>
              <a:rPr lang="en-US" dirty="0" smtClean="0">
                <a:solidFill>
                  <a:srgbClr val="FF0000"/>
                </a:solidFill>
              </a:rPr>
              <a:t>exit</a:t>
            </a:r>
            <a:r>
              <a:rPr lang="en-US" dirty="0" smtClean="0"/>
              <a:t> as </a:t>
            </a:r>
            <a:r>
              <a:rPr lang="en-US" dirty="0" smtClean="0">
                <a:solidFill>
                  <a:srgbClr val="FF0000"/>
                </a:solidFill>
              </a:rPr>
              <a:t>use</a:t>
            </a:r>
            <a:r>
              <a:rPr lang="en-US" dirty="0" smtClean="0"/>
              <a:t> ensures it’s live throughout the body, so it will be preserved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b</a:t>
            </a:r>
            <a:r>
              <a:rPr lang="en-US" dirty="0" smtClean="0"/>
              <a:t>ut: we don’t want to block the </a:t>
            </a:r>
            <a:r>
              <a:rPr lang="en-US" dirty="0" err="1" smtClean="0"/>
              <a:t>callee</a:t>
            </a:r>
            <a:r>
              <a:rPr lang="en-US" dirty="0" smtClean="0"/>
              <a:t>-save-register color for the entire body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o: introduce a new temporary </a:t>
            </a:r>
            <a:r>
              <a:rPr lang="en-US" b="1" dirty="0" smtClean="0">
                <a:solidFill>
                  <a:srgbClr val="00B0F0"/>
                </a:solidFill>
              </a:rPr>
              <a:t>t</a:t>
            </a:r>
            <a:r>
              <a:rPr lang="en-US" dirty="0" smtClean="0"/>
              <a:t> and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smtClean="0"/>
              <a:t>insert </a:t>
            </a:r>
            <a:r>
              <a:rPr lang="en-US" dirty="0" smtClean="0">
                <a:solidFill>
                  <a:srgbClr val="FFC000"/>
                </a:solidFill>
              </a:rPr>
              <a:t>moves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if register pressure is low, allocator will coalesce and eliminate moves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i</a:t>
            </a:r>
            <a:r>
              <a:rPr lang="en-US" dirty="0" smtClean="0"/>
              <a:t>f register pressure is high, allocator will spill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117742" y="754291"/>
            <a:ext cx="163217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entry</a:t>
            </a:r>
            <a:r>
              <a:rPr lang="en-US" dirty="0" smtClean="0"/>
              <a:t>: </a:t>
            </a:r>
            <a:r>
              <a:rPr lang="en-US" dirty="0" err="1" smtClean="0">
                <a:solidFill>
                  <a:srgbClr val="00B050"/>
                </a:solidFill>
              </a:rPr>
              <a:t>def</a:t>
            </a:r>
            <a:r>
              <a:rPr lang="en-US" dirty="0" smtClean="0"/>
              <a:t>(r7)</a:t>
            </a:r>
            <a:br>
              <a:rPr lang="en-US" dirty="0" smtClean="0"/>
            </a:br>
            <a:r>
              <a:rPr lang="en-US" dirty="0" smtClean="0"/>
              <a:t>            :</a:t>
            </a:r>
          </a:p>
          <a:p>
            <a:r>
              <a:rPr lang="en-US" dirty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rgbClr val="FF0000"/>
                </a:solidFill>
              </a:rPr>
              <a:t>xit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use</a:t>
            </a:r>
            <a:r>
              <a:rPr lang="en-US" dirty="0" smtClean="0"/>
              <a:t>(r7)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095300" y="2413709"/>
            <a:ext cx="1654620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entry</a:t>
            </a:r>
            <a:r>
              <a:rPr lang="en-US" dirty="0" smtClean="0"/>
              <a:t>: </a:t>
            </a:r>
            <a:r>
              <a:rPr lang="en-US" dirty="0" err="1" smtClean="0">
                <a:solidFill>
                  <a:srgbClr val="00B050"/>
                </a:solidFill>
              </a:rPr>
              <a:t>def</a:t>
            </a:r>
            <a:r>
              <a:rPr lang="en-US" dirty="0" smtClean="0"/>
              <a:t>(r7)</a:t>
            </a:r>
          </a:p>
          <a:p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b="1" dirty="0" smtClean="0">
                <a:solidFill>
                  <a:srgbClr val="00B0F0"/>
                </a:solidFill>
              </a:rPr>
              <a:t>t </a:t>
            </a:r>
            <a:r>
              <a:rPr lang="en-US" dirty="0" smtClean="0">
                <a:solidFill>
                  <a:srgbClr val="FFC000"/>
                </a:solidFill>
                <a:sym typeface="Wingdings" panose="05000000000000000000" pitchFamily="2" charset="2"/>
              </a:rPr>
              <a:t> r7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:</a:t>
            </a:r>
          </a:p>
          <a:p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smtClean="0">
                <a:solidFill>
                  <a:srgbClr val="FFC000"/>
                </a:solidFill>
              </a:rPr>
              <a:t>         r7 </a:t>
            </a:r>
            <a:r>
              <a:rPr lang="en-US" dirty="0" smtClean="0">
                <a:solidFill>
                  <a:srgbClr val="FFC000"/>
                </a:solidFill>
                <a:sym typeface="Wingdings" panose="05000000000000000000" pitchFamily="2" charset="2"/>
              </a:rPr>
              <a:t> </a:t>
            </a:r>
            <a:r>
              <a:rPr lang="en-US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t</a:t>
            </a:r>
            <a:endParaRPr lang="en-US" b="1" dirty="0" smtClean="0">
              <a:solidFill>
                <a:srgbClr val="00B0F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rgbClr val="FF0000"/>
                </a:solidFill>
              </a:rPr>
              <a:t>xit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use</a:t>
            </a:r>
            <a:r>
              <a:rPr lang="en-US" dirty="0" smtClean="0"/>
              <a:t>(r7)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34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“Copying away”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precolored</a:t>
            </a: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temporaries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7800" y="760328"/>
            <a:ext cx="660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uppose register r7 is </a:t>
            </a:r>
            <a:r>
              <a:rPr lang="en-US" dirty="0" err="1" smtClean="0"/>
              <a:t>callee</a:t>
            </a:r>
            <a:r>
              <a:rPr lang="en-US" dirty="0" smtClean="0"/>
              <a:t>-save: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considering function </a:t>
            </a:r>
            <a:r>
              <a:rPr lang="en-US" dirty="0" smtClean="0">
                <a:solidFill>
                  <a:srgbClr val="00B050"/>
                </a:solidFill>
              </a:rPr>
              <a:t>entry</a:t>
            </a:r>
            <a:r>
              <a:rPr lang="en-US" dirty="0" smtClean="0"/>
              <a:t> as </a:t>
            </a:r>
            <a:r>
              <a:rPr lang="en-US" dirty="0" smtClean="0">
                <a:solidFill>
                  <a:srgbClr val="00B050"/>
                </a:solidFill>
              </a:rPr>
              <a:t>definition</a:t>
            </a:r>
            <a:r>
              <a:rPr lang="en-US" dirty="0" smtClean="0"/>
              <a:t> of r7, and function </a:t>
            </a:r>
            <a:r>
              <a:rPr lang="en-US" dirty="0" smtClean="0">
                <a:solidFill>
                  <a:srgbClr val="FF0000"/>
                </a:solidFill>
              </a:rPr>
              <a:t>exit</a:t>
            </a:r>
            <a:r>
              <a:rPr lang="en-US" dirty="0" smtClean="0"/>
              <a:t> as </a:t>
            </a:r>
            <a:r>
              <a:rPr lang="en-US" dirty="0" smtClean="0">
                <a:solidFill>
                  <a:srgbClr val="FF0000"/>
                </a:solidFill>
              </a:rPr>
              <a:t>use</a:t>
            </a:r>
            <a:r>
              <a:rPr lang="en-US" dirty="0" smtClean="0"/>
              <a:t> ensures it’s live throughout the body, so it will be preserved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b</a:t>
            </a:r>
            <a:r>
              <a:rPr lang="en-US" dirty="0" smtClean="0"/>
              <a:t>ut: we don’t want to block the </a:t>
            </a:r>
            <a:r>
              <a:rPr lang="en-US" dirty="0" err="1" smtClean="0"/>
              <a:t>callee</a:t>
            </a:r>
            <a:r>
              <a:rPr lang="en-US" dirty="0" smtClean="0"/>
              <a:t>-save-register color for the entire body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o: introduce a new temporary </a:t>
            </a:r>
            <a:r>
              <a:rPr lang="en-US" b="1" dirty="0" smtClean="0">
                <a:solidFill>
                  <a:srgbClr val="00B0F0"/>
                </a:solidFill>
              </a:rPr>
              <a:t>t</a:t>
            </a:r>
            <a:r>
              <a:rPr lang="en-US" dirty="0" smtClean="0"/>
              <a:t> and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smtClean="0"/>
              <a:t>insert </a:t>
            </a:r>
            <a:r>
              <a:rPr lang="en-US" dirty="0" smtClean="0">
                <a:solidFill>
                  <a:srgbClr val="FFC000"/>
                </a:solidFill>
              </a:rPr>
              <a:t>moves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if register pressure is low, allocator will coalesce and eliminate moves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i</a:t>
            </a:r>
            <a:r>
              <a:rPr lang="en-US" dirty="0" smtClean="0"/>
              <a:t>f register pressure is high, allocator will spill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117742" y="754291"/>
            <a:ext cx="163217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entry</a:t>
            </a:r>
            <a:r>
              <a:rPr lang="en-US" dirty="0" smtClean="0"/>
              <a:t>: </a:t>
            </a:r>
            <a:r>
              <a:rPr lang="en-US" dirty="0" err="1" smtClean="0">
                <a:solidFill>
                  <a:srgbClr val="00B050"/>
                </a:solidFill>
              </a:rPr>
              <a:t>def</a:t>
            </a:r>
            <a:r>
              <a:rPr lang="en-US" dirty="0" smtClean="0"/>
              <a:t>(r7)</a:t>
            </a:r>
            <a:br>
              <a:rPr lang="en-US" dirty="0" smtClean="0"/>
            </a:br>
            <a:r>
              <a:rPr lang="en-US" dirty="0" smtClean="0"/>
              <a:t>            :</a:t>
            </a:r>
          </a:p>
          <a:p>
            <a:r>
              <a:rPr lang="en-US" dirty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rgbClr val="FF0000"/>
                </a:solidFill>
              </a:rPr>
              <a:t>xit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use</a:t>
            </a:r>
            <a:r>
              <a:rPr lang="en-US" dirty="0" smtClean="0"/>
              <a:t>(r7)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095300" y="2413709"/>
            <a:ext cx="1654620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entry</a:t>
            </a:r>
            <a:r>
              <a:rPr lang="en-US" dirty="0" smtClean="0"/>
              <a:t>: </a:t>
            </a:r>
            <a:r>
              <a:rPr lang="en-US" dirty="0" err="1" smtClean="0">
                <a:solidFill>
                  <a:srgbClr val="00B050"/>
                </a:solidFill>
              </a:rPr>
              <a:t>def</a:t>
            </a:r>
            <a:r>
              <a:rPr lang="en-US" dirty="0" smtClean="0"/>
              <a:t>(r7)</a:t>
            </a:r>
          </a:p>
          <a:p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b="1" dirty="0" smtClean="0">
                <a:solidFill>
                  <a:srgbClr val="00B0F0"/>
                </a:solidFill>
              </a:rPr>
              <a:t>t </a:t>
            </a:r>
            <a:r>
              <a:rPr lang="en-US" dirty="0" smtClean="0">
                <a:solidFill>
                  <a:srgbClr val="FFC000"/>
                </a:solidFill>
                <a:sym typeface="Wingdings" panose="05000000000000000000" pitchFamily="2" charset="2"/>
              </a:rPr>
              <a:t> r7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:</a:t>
            </a:r>
          </a:p>
          <a:p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smtClean="0">
                <a:solidFill>
                  <a:srgbClr val="FFC000"/>
                </a:solidFill>
              </a:rPr>
              <a:t>         r7 </a:t>
            </a:r>
            <a:r>
              <a:rPr lang="en-US" dirty="0" smtClean="0">
                <a:solidFill>
                  <a:srgbClr val="FFC000"/>
                </a:solidFill>
                <a:sym typeface="Wingdings" panose="05000000000000000000" pitchFamily="2" charset="2"/>
              </a:rPr>
              <a:t> </a:t>
            </a:r>
            <a:r>
              <a:rPr lang="en-US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t</a:t>
            </a:r>
            <a:endParaRPr lang="en-US" b="1" dirty="0" smtClean="0">
              <a:solidFill>
                <a:srgbClr val="00B0F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rgbClr val="FF0000"/>
                </a:solidFill>
              </a:rPr>
              <a:t>xit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use</a:t>
            </a:r>
            <a:r>
              <a:rPr lang="en-US" dirty="0" smtClean="0"/>
              <a:t>(r7)</a:t>
            </a:r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142487" y="4545980"/>
            <a:ext cx="8879977" cy="2252251"/>
            <a:chOff x="142487" y="4545980"/>
            <a:chExt cx="8879977" cy="2252251"/>
          </a:xfrm>
        </p:grpSpPr>
        <p:sp>
          <p:nvSpPr>
            <p:cNvPr id="21" name="Rectangle 20"/>
            <p:cNvSpPr/>
            <p:nvPr/>
          </p:nvSpPr>
          <p:spPr bwMode="auto">
            <a:xfrm>
              <a:off x="142487" y="4545980"/>
              <a:ext cx="8879977" cy="225225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762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240713" y="4646926"/>
              <a:ext cx="8548704" cy="2031325"/>
              <a:chOff x="240713" y="4646926"/>
              <a:chExt cx="8548704" cy="2031325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240713" y="4693091"/>
                <a:ext cx="5461000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Note: the thus introduced temps </a:t>
                </a:r>
                <a:r>
                  <a:rPr lang="en-US" b="1" dirty="0" smtClean="0">
                    <a:solidFill>
                      <a:srgbClr val="00B0F0"/>
                    </a:solidFill>
                  </a:rPr>
                  <a:t>t </a:t>
                </a:r>
                <a:r>
                  <a:rPr lang="en-US" dirty="0" smtClean="0"/>
                  <a:t>(one for each </a:t>
                </a:r>
                <a:r>
                  <a:rPr lang="en-US" dirty="0" err="1" smtClean="0"/>
                  <a:t>callee</a:t>
                </a:r>
                <a:r>
                  <a:rPr lang="en-US" dirty="0" smtClean="0"/>
                  <a:t>-save register) interfere with each other, with “later” other </a:t>
                </a:r>
                <a:r>
                  <a:rPr lang="en-US" dirty="0" err="1" smtClean="0"/>
                  <a:t>callee</a:t>
                </a:r>
                <a:r>
                  <a:rPr lang="en-US" dirty="0" smtClean="0"/>
                  <a:t>-save </a:t>
                </a:r>
                <a:r>
                  <a:rPr lang="en-US" dirty="0" err="1" smtClean="0"/>
                  <a:t>regs</a:t>
                </a:r>
                <a:r>
                  <a:rPr lang="en-US" dirty="0" smtClean="0"/>
                  <a:t>, and with most variables defined + used in the body, and are hence of “high degree and low #uses”.</a:t>
                </a:r>
                <a:endParaRPr lang="en-US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5861123" y="4646926"/>
                <a:ext cx="1544012" cy="203132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1800" dirty="0" smtClean="0">
                    <a:solidFill>
                      <a:srgbClr val="00B050"/>
                    </a:solidFill>
                  </a:rPr>
                  <a:t>entry</a:t>
                </a:r>
                <a:r>
                  <a:rPr lang="en-US" sz="1800" dirty="0" smtClean="0"/>
                  <a:t>: </a:t>
                </a:r>
                <a:r>
                  <a:rPr lang="en-US" sz="1800" dirty="0" err="1" smtClean="0">
                    <a:solidFill>
                      <a:srgbClr val="00B050"/>
                    </a:solidFill>
                  </a:rPr>
                  <a:t>def</a:t>
                </a:r>
                <a:r>
                  <a:rPr lang="en-US" sz="1800" dirty="0" smtClean="0"/>
                  <a:t>(r7, </a:t>
                </a:r>
                <a:r>
                  <a:rPr lang="en-US" sz="1800" dirty="0"/>
                  <a:t>r8)</a:t>
                </a:r>
              </a:p>
              <a:p>
                <a:r>
                  <a:rPr lang="en-US" sz="1800" dirty="0"/>
                  <a:t>          </a:t>
                </a:r>
                <a:r>
                  <a:rPr lang="en-US" sz="1800" b="1" dirty="0">
                    <a:solidFill>
                      <a:srgbClr val="00B0F0"/>
                    </a:solidFill>
                  </a:rPr>
                  <a:t>t </a:t>
                </a:r>
                <a:r>
                  <a:rPr lang="en-US" sz="1800" dirty="0">
                    <a:solidFill>
                      <a:srgbClr val="FFC000"/>
                    </a:solidFill>
                    <a:sym typeface="Wingdings" panose="05000000000000000000" pitchFamily="2" charset="2"/>
                  </a:rPr>
                  <a:t> </a:t>
                </a:r>
                <a:r>
                  <a:rPr lang="en-US" sz="1800" dirty="0" smtClean="0">
                    <a:solidFill>
                      <a:srgbClr val="FFC000"/>
                    </a:solidFill>
                    <a:sym typeface="Wingdings" panose="05000000000000000000" pitchFamily="2" charset="2"/>
                  </a:rPr>
                  <a:t>r7</a:t>
                </a:r>
              </a:p>
              <a:p>
                <a:r>
                  <a:rPr lang="en-US" sz="1800" dirty="0">
                    <a:solidFill>
                      <a:srgbClr val="FFC000"/>
                    </a:solidFill>
                    <a:sym typeface="Wingdings" panose="05000000000000000000" pitchFamily="2" charset="2"/>
                  </a:rPr>
                  <a:t> </a:t>
                </a:r>
                <a:r>
                  <a:rPr lang="en-US" sz="1800" dirty="0" smtClean="0">
                    <a:solidFill>
                      <a:srgbClr val="FFC000"/>
                    </a:solidFill>
                    <a:sym typeface="Wingdings" panose="05000000000000000000" pitchFamily="2" charset="2"/>
                  </a:rPr>
                  <a:t>        </a:t>
                </a:r>
                <a:r>
                  <a:rPr lang="en-US" sz="1800" b="1" dirty="0" smtClean="0">
                    <a:solidFill>
                      <a:srgbClr val="00B0F0"/>
                    </a:solidFill>
                    <a:sym typeface="Wingdings" panose="05000000000000000000" pitchFamily="2" charset="2"/>
                  </a:rPr>
                  <a:t>u</a:t>
                </a:r>
                <a:r>
                  <a:rPr lang="en-US" sz="1800" dirty="0" smtClean="0">
                    <a:solidFill>
                      <a:srgbClr val="FFC000"/>
                    </a:solidFill>
                    <a:sym typeface="Wingdings" panose="05000000000000000000" pitchFamily="2" charset="2"/>
                  </a:rPr>
                  <a:t>  r8</a:t>
                </a:r>
                <a:endParaRPr lang="en-US" sz="1800" dirty="0" smtClean="0">
                  <a:sym typeface="Wingdings" panose="05000000000000000000" pitchFamily="2" charset="2"/>
                </a:endParaRPr>
              </a:p>
              <a:p>
                <a:r>
                  <a:rPr lang="en-US" sz="1800" dirty="0" smtClean="0"/>
                  <a:t>            :</a:t>
                </a:r>
              </a:p>
              <a:p>
                <a:r>
                  <a:rPr lang="en-US" sz="1800" dirty="0"/>
                  <a:t> </a:t>
                </a:r>
                <a:r>
                  <a:rPr lang="en-US" sz="1800" dirty="0" smtClean="0"/>
                  <a:t>         </a:t>
                </a:r>
                <a:r>
                  <a:rPr lang="en-US" sz="1800" dirty="0" smtClean="0">
                    <a:solidFill>
                      <a:srgbClr val="FFC000"/>
                    </a:solidFill>
                  </a:rPr>
                  <a:t>r8 </a:t>
                </a:r>
                <a:r>
                  <a:rPr lang="en-US" sz="1800" dirty="0" smtClean="0">
                    <a:solidFill>
                      <a:srgbClr val="FFC000"/>
                    </a:solidFill>
                    <a:sym typeface="Wingdings" panose="05000000000000000000" pitchFamily="2" charset="2"/>
                  </a:rPr>
                  <a:t> </a:t>
                </a:r>
                <a:r>
                  <a:rPr lang="en-US" sz="1800" b="1" dirty="0" smtClean="0">
                    <a:solidFill>
                      <a:srgbClr val="00B0F0"/>
                    </a:solidFill>
                    <a:sym typeface="Wingdings" panose="05000000000000000000" pitchFamily="2" charset="2"/>
                  </a:rPr>
                  <a:t>u</a:t>
                </a:r>
                <a:endParaRPr lang="en-US" sz="1800" b="1" dirty="0" smtClean="0">
                  <a:solidFill>
                    <a:srgbClr val="00B0F0"/>
                  </a:solidFill>
                </a:endParaRPr>
              </a:p>
              <a:p>
                <a:r>
                  <a:rPr lang="en-US" sz="1800" dirty="0">
                    <a:solidFill>
                      <a:srgbClr val="FFC000"/>
                    </a:solidFill>
                  </a:rPr>
                  <a:t> </a:t>
                </a:r>
                <a:r>
                  <a:rPr lang="en-US" sz="1800" dirty="0" smtClean="0">
                    <a:solidFill>
                      <a:srgbClr val="FFC000"/>
                    </a:solidFill>
                  </a:rPr>
                  <a:t>         r7 </a:t>
                </a:r>
                <a:r>
                  <a:rPr lang="en-US" sz="1800" dirty="0" smtClean="0">
                    <a:solidFill>
                      <a:srgbClr val="FFC000"/>
                    </a:solidFill>
                    <a:sym typeface="Wingdings" panose="05000000000000000000" pitchFamily="2" charset="2"/>
                  </a:rPr>
                  <a:t> </a:t>
                </a:r>
                <a:r>
                  <a:rPr lang="en-US" sz="1800" b="1" dirty="0" smtClean="0">
                    <a:solidFill>
                      <a:srgbClr val="00B0F0"/>
                    </a:solidFill>
                    <a:sym typeface="Wingdings" panose="05000000000000000000" pitchFamily="2" charset="2"/>
                  </a:rPr>
                  <a:t>t</a:t>
                </a:r>
                <a:endParaRPr lang="en-US" sz="1800" b="1" dirty="0" smtClean="0">
                  <a:solidFill>
                    <a:srgbClr val="00B0F0"/>
                  </a:solidFill>
                </a:endParaRPr>
              </a:p>
              <a:p>
                <a:r>
                  <a:rPr lang="en-US" sz="1800" dirty="0">
                    <a:solidFill>
                      <a:srgbClr val="FF0000"/>
                    </a:solidFill>
                  </a:rPr>
                  <a:t>e</a:t>
                </a:r>
                <a:r>
                  <a:rPr lang="en-US" sz="1800" dirty="0" smtClean="0">
                    <a:solidFill>
                      <a:srgbClr val="FF0000"/>
                    </a:solidFill>
                  </a:rPr>
                  <a:t>xit</a:t>
                </a:r>
                <a:r>
                  <a:rPr lang="en-US" sz="1800" dirty="0" smtClean="0"/>
                  <a:t>: </a:t>
                </a:r>
                <a:r>
                  <a:rPr lang="en-US" sz="1800" dirty="0" smtClean="0">
                    <a:solidFill>
                      <a:srgbClr val="FF0000"/>
                    </a:solidFill>
                  </a:rPr>
                  <a:t>use</a:t>
                </a:r>
                <a:r>
                  <a:rPr lang="en-US" sz="1800" dirty="0" smtClean="0"/>
                  <a:t>(r7, r8)</a:t>
                </a:r>
                <a:endParaRPr lang="en-US" sz="1800" dirty="0"/>
              </a:p>
            </p:txBody>
          </p:sp>
          <p:grpSp>
            <p:nvGrpSpPr>
              <p:cNvPr id="22" name="Group 21"/>
              <p:cNvGrpSpPr/>
              <p:nvPr/>
            </p:nvGrpSpPr>
            <p:grpSpPr>
              <a:xfrm>
                <a:off x="7638182" y="4993359"/>
                <a:ext cx="1151235" cy="1338457"/>
                <a:chOff x="7567462" y="5005069"/>
                <a:chExt cx="1151235" cy="1338457"/>
              </a:xfrm>
            </p:grpSpPr>
            <p:sp>
              <p:nvSpPr>
                <p:cNvPr id="5" name="TextBox 4"/>
                <p:cNvSpPr txBox="1"/>
                <p:nvPr/>
              </p:nvSpPr>
              <p:spPr>
                <a:xfrm>
                  <a:off x="7645208" y="5005069"/>
                  <a:ext cx="2680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 smtClean="0">
                      <a:solidFill>
                        <a:srgbClr val="00B0F0"/>
                      </a:solidFill>
                    </a:rPr>
                    <a:t>t</a:t>
                  </a:r>
                  <a:endParaRPr lang="en-US" b="1" dirty="0">
                    <a:solidFill>
                      <a:srgbClr val="00B0F0"/>
                    </a:solidFill>
                  </a:endParaRPr>
                </a:p>
              </p:txBody>
            </p:sp>
            <p:sp>
              <p:nvSpPr>
                <p:cNvPr id="9" name="TextBox 8"/>
                <p:cNvSpPr txBox="1"/>
                <p:nvPr/>
              </p:nvSpPr>
              <p:spPr>
                <a:xfrm>
                  <a:off x="8337663" y="5005069"/>
                  <a:ext cx="33855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>
                      <a:solidFill>
                        <a:srgbClr val="00B0F0"/>
                      </a:solidFill>
                    </a:rPr>
                    <a:t>u</a:t>
                  </a:r>
                </a:p>
              </p:txBody>
            </p:sp>
            <p:sp>
              <p:nvSpPr>
                <p:cNvPr id="10" name="TextBox 9"/>
                <p:cNvSpPr txBox="1"/>
                <p:nvPr/>
              </p:nvSpPr>
              <p:spPr>
                <a:xfrm>
                  <a:off x="7567462" y="5881861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 smtClean="0">
                      <a:solidFill>
                        <a:srgbClr val="FFC000"/>
                      </a:solidFill>
                    </a:rPr>
                    <a:t>r8</a:t>
                  </a:r>
                  <a:endParaRPr lang="en-US" b="1" dirty="0">
                    <a:solidFill>
                      <a:srgbClr val="FFC000"/>
                    </a:solidFill>
                  </a:endParaRPr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8295183" y="5881861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 smtClean="0">
                      <a:solidFill>
                        <a:srgbClr val="FFC000"/>
                      </a:solidFill>
                    </a:rPr>
                    <a:t>r7</a:t>
                  </a:r>
                  <a:endParaRPr lang="en-US" b="1" dirty="0">
                    <a:solidFill>
                      <a:srgbClr val="FFC000"/>
                    </a:solidFill>
                  </a:endParaRPr>
                </a:p>
              </p:txBody>
            </p:sp>
            <p:cxnSp>
              <p:nvCxnSpPr>
                <p:cNvPr id="12" name="Straight Connector 11"/>
                <p:cNvCxnSpPr>
                  <a:stCxn id="5" idx="3"/>
                  <a:endCxn id="9" idx="1"/>
                </p:cNvCxnSpPr>
                <p:nvPr/>
              </p:nvCxnSpPr>
              <p:spPr bwMode="auto">
                <a:xfrm>
                  <a:off x="7913230" y="5235902"/>
                  <a:ext cx="424433" cy="0"/>
                </a:xfrm>
                <a:prstGeom prst="line">
                  <a:avLst/>
                </a:prstGeom>
                <a:solidFill>
                  <a:schemeClr val="accent1">
                    <a:alpha val="50000"/>
                  </a:schemeClr>
                </a:solidFill>
                <a:ln w="381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4" name="Straight Connector 13"/>
                <p:cNvCxnSpPr>
                  <a:stCxn id="5" idx="2"/>
                  <a:endCxn id="10" idx="0"/>
                </p:cNvCxnSpPr>
                <p:nvPr/>
              </p:nvCxnSpPr>
              <p:spPr bwMode="auto">
                <a:xfrm>
                  <a:off x="7779219" y="5466734"/>
                  <a:ext cx="0" cy="415127"/>
                </a:xfrm>
                <a:prstGeom prst="line">
                  <a:avLst/>
                </a:prstGeom>
                <a:solidFill>
                  <a:schemeClr val="accent1">
                    <a:alpha val="50000"/>
                  </a:schemeClr>
                </a:solidFill>
                <a:ln w="381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7" name="Straight Connector 16"/>
                <p:cNvCxnSpPr>
                  <a:stCxn id="10" idx="3"/>
                  <a:endCxn id="11" idx="1"/>
                </p:cNvCxnSpPr>
                <p:nvPr/>
              </p:nvCxnSpPr>
              <p:spPr bwMode="auto">
                <a:xfrm>
                  <a:off x="7990976" y="6112694"/>
                  <a:ext cx="304207" cy="0"/>
                </a:xfrm>
                <a:prstGeom prst="line">
                  <a:avLst/>
                </a:prstGeom>
                <a:solidFill>
                  <a:schemeClr val="accent1">
                    <a:alpha val="50000"/>
                  </a:schemeClr>
                </a:solidFill>
                <a:ln w="381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</p:grpSp>
      </p:grpSp>
    </p:spTree>
    <p:extLst>
      <p:ext uri="{BB962C8B-B14F-4D97-AF65-F5344CB8AC3E}">
        <p14:creationId xmlns:p14="http://schemas.microsoft.com/office/powerpoint/2010/main" val="390312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0"/>
            <a:ext cx="8839200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Liveness-across-call and caller/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callee</a:t>
            </a: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-save preference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04800" y="1524000"/>
            <a:ext cx="1981200" cy="2433314"/>
            <a:chOff x="152400" y="727110"/>
            <a:chExt cx="1981200" cy="2433314"/>
          </a:xfrm>
        </p:grpSpPr>
        <p:sp>
          <p:nvSpPr>
            <p:cNvPr id="2" name="Rectangle 1"/>
            <p:cNvSpPr/>
            <p:nvPr/>
          </p:nvSpPr>
          <p:spPr bwMode="auto">
            <a:xfrm>
              <a:off x="152400" y="727110"/>
              <a:ext cx="1981200" cy="2433314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381000" y="759767"/>
              <a:ext cx="1624278" cy="2400657"/>
              <a:chOff x="381000" y="759767"/>
              <a:chExt cx="1624278" cy="2400657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533400" y="1221432"/>
                <a:ext cx="1471878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   </a:t>
                </a:r>
                <a:r>
                  <a:rPr lang="en-US" b="1" dirty="0" smtClean="0"/>
                  <a:t>:</a:t>
                </a:r>
              </a:p>
              <a:p>
                <a:r>
                  <a:rPr lang="en-US" b="1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dirty="0" smtClean="0"/>
                  <a:t> := 5</a:t>
                </a:r>
              </a:p>
              <a:p>
                <a:r>
                  <a:rPr lang="en-US" b="1" dirty="0">
                    <a:solidFill>
                      <a:srgbClr val="00B050"/>
                    </a:solidFill>
                  </a:rPr>
                  <a:t>y</a:t>
                </a:r>
                <a:r>
                  <a:rPr lang="en-US" dirty="0" smtClean="0"/>
                  <a:t> := 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dirty="0" smtClean="0"/>
                  <a:t> + 1</a:t>
                </a:r>
              </a:p>
              <a:p>
                <a:r>
                  <a:rPr lang="en-US" dirty="0"/>
                  <a:t>z</a:t>
                </a:r>
                <a:r>
                  <a:rPr lang="en-US" dirty="0" smtClean="0"/>
                  <a:t> := f ()</a:t>
                </a:r>
              </a:p>
              <a:p>
                <a:r>
                  <a:rPr lang="en-US" dirty="0"/>
                  <a:t>r</a:t>
                </a:r>
                <a:r>
                  <a:rPr lang="en-US" dirty="0" smtClean="0"/>
                  <a:t>eturn z + </a:t>
                </a:r>
                <a:r>
                  <a:rPr lang="en-US" b="1" dirty="0" smtClean="0">
                    <a:solidFill>
                      <a:srgbClr val="00B050"/>
                    </a:solidFill>
                  </a:rPr>
                  <a:t>y</a:t>
                </a:r>
                <a:endParaRPr lang="en-US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81000" y="759767"/>
                <a:ext cx="149271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Body of g():</a:t>
                </a:r>
                <a:endParaRPr lang="en-US" dirty="0"/>
              </a:p>
            </p:txBody>
          </p:sp>
        </p:grpSp>
      </p:grpSp>
      <p:sp>
        <p:nvSpPr>
          <p:cNvPr id="15" name="TextBox 14"/>
          <p:cNvSpPr txBox="1"/>
          <p:nvPr/>
        </p:nvSpPr>
        <p:spPr>
          <a:xfrm>
            <a:off x="2590800" y="727110"/>
            <a:ext cx="640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Temporary </a:t>
            </a:r>
            <a:r>
              <a:rPr lang="en-US" b="1" u="sng" dirty="0" smtClean="0">
                <a:solidFill>
                  <a:srgbClr val="FF0000"/>
                </a:solidFill>
              </a:rPr>
              <a:t>x</a:t>
            </a:r>
            <a:r>
              <a:rPr lang="en-US" b="1" u="sng" dirty="0" smtClean="0">
                <a:solidFill>
                  <a:srgbClr val="FFC000"/>
                </a:solidFill>
              </a:rPr>
              <a:t> </a:t>
            </a:r>
            <a:r>
              <a:rPr lang="en-US" u="sng" dirty="0" smtClean="0"/>
              <a:t>is not live across the call to 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llocating </a:t>
            </a:r>
            <a:r>
              <a:rPr lang="en-US" b="1" dirty="0" smtClean="0">
                <a:solidFill>
                  <a:srgbClr val="FF0000"/>
                </a:solidFill>
              </a:rPr>
              <a:t>x</a:t>
            </a:r>
            <a:r>
              <a:rPr lang="en-US" dirty="0" smtClean="0"/>
              <a:t> to a </a:t>
            </a:r>
            <a:r>
              <a:rPr lang="en-US" dirty="0" err="1" smtClean="0"/>
              <a:t>callee</a:t>
            </a:r>
            <a:r>
              <a:rPr lang="en-US" dirty="0" smtClean="0"/>
              <a:t>-save register </a:t>
            </a:r>
            <a:r>
              <a:rPr lang="en-US" b="1" dirty="0" smtClean="0">
                <a:solidFill>
                  <a:schemeClr val="accent2"/>
                </a:solidFill>
              </a:rPr>
              <a:t>r</a:t>
            </a:r>
            <a:r>
              <a:rPr lang="en-US" dirty="0" smtClean="0"/>
              <a:t> will force body of f to store </a:t>
            </a:r>
            <a:r>
              <a:rPr lang="en-US" b="1" dirty="0" smtClean="0">
                <a:solidFill>
                  <a:schemeClr val="accent2"/>
                </a:solidFill>
              </a:rPr>
              <a:t>r</a:t>
            </a:r>
            <a:r>
              <a:rPr lang="en-US" dirty="0" smtClean="0"/>
              <a:t> away to some </a:t>
            </a:r>
            <a:r>
              <a:rPr lang="en-US" b="1" dirty="0" smtClean="0">
                <a:solidFill>
                  <a:srgbClr val="00B0F0"/>
                </a:solidFill>
              </a:rPr>
              <a:t>t</a:t>
            </a:r>
            <a:r>
              <a:rPr lang="en-US" dirty="0" smtClean="0"/>
              <a:t> (previous slide), and restore </a:t>
            </a:r>
            <a:r>
              <a:rPr lang="en-US" b="1" dirty="0" smtClean="0">
                <a:solidFill>
                  <a:schemeClr val="accent2"/>
                </a:solidFill>
              </a:rPr>
              <a:t>r</a:t>
            </a:r>
            <a:r>
              <a:rPr lang="en-US" dirty="0" smtClean="0"/>
              <a:t> before returning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</a:t>
            </a:r>
            <a:r>
              <a:rPr lang="en-US" dirty="0" smtClean="0"/>
              <a:t>ut caller does not need </a:t>
            </a:r>
            <a:r>
              <a:rPr lang="en-US" b="1" dirty="0" smtClean="0">
                <a:solidFill>
                  <a:srgbClr val="FF000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89773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0"/>
            <a:ext cx="8839200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Liveness-across-call and caller/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callee</a:t>
            </a: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-save preference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04800" y="1524000"/>
            <a:ext cx="1981200" cy="2433314"/>
            <a:chOff x="152400" y="727110"/>
            <a:chExt cx="1981200" cy="2433314"/>
          </a:xfrm>
        </p:grpSpPr>
        <p:sp>
          <p:nvSpPr>
            <p:cNvPr id="2" name="Rectangle 1"/>
            <p:cNvSpPr/>
            <p:nvPr/>
          </p:nvSpPr>
          <p:spPr bwMode="auto">
            <a:xfrm>
              <a:off x="152400" y="727110"/>
              <a:ext cx="1981200" cy="2433314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381000" y="759767"/>
              <a:ext cx="1624278" cy="2400657"/>
              <a:chOff x="381000" y="759767"/>
              <a:chExt cx="1624278" cy="2400657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533400" y="1221432"/>
                <a:ext cx="1471878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   </a:t>
                </a:r>
                <a:r>
                  <a:rPr lang="en-US" b="1" dirty="0" smtClean="0"/>
                  <a:t>:</a:t>
                </a:r>
              </a:p>
              <a:p>
                <a:r>
                  <a:rPr lang="en-US" b="1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dirty="0" smtClean="0"/>
                  <a:t> := 5</a:t>
                </a:r>
              </a:p>
              <a:p>
                <a:r>
                  <a:rPr lang="en-US" b="1" dirty="0">
                    <a:solidFill>
                      <a:srgbClr val="00B050"/>
                    </a:solidFill>
                  </a:rPr>
                  <a:t>y</a:t>
                </a:r>
                <a:r>
                  <a:rPr lang="en-US" dirty="0" smtClean="0"/>
                  <a:t> := 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dirty="0" smtClean="0"/>
                  <a:t> + 1</a:t>
                </a:r>
              </a:p>
              <a:p>
                <a:r>
                  <a:rPr lang="en-US" dirty="0"/>
                  <a:t>z</a:t>
                </a:r>
                <a:r>
                  <a:rPr lang="en-US" dirty="0" smtClean="0"/>
                  <a:t> := f ()</a:t>
                </a:r>
              </a:p>
              <a:p>
                <a:r>
                  <a:rPr lang="en-US" dirty="0"/>
                  <a:t>r</a:t>
                </a:r>
                <a:r>
                  <a:rPr lang="en-US" dirty="0" smtClean="0"/>
                  <a:t>eturn z + </a:t>
                </a:r>
                <a:r>
                  <a:rPr lang="en-US" b="1" dirty="0" smtClean="0">
                    <a:solidFill>
                      <a:srgbClr val="00B050"/>
                    </a:solidFill>
                  </a:rPr>
                  <a:t>y</a:t>
                </a:r>
                <a:endParaRPr lang="en-US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81000" y="759767"/>
                <a:ext cx="149271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Body of g():</a:t>
                </a:r>
                <a:endParaRPr lang="en-US" dirty="0"/>
              </a:p>
            </p:txBody>
          </p:sp>
        </p:grpSp>
      </p:grpSp>
      <p:sp>
        <p:nvSpPr>
          <p:cNvPr id="15" name="TextBox 14"/>
          <p:cNvSpPr txBox="1"/>
          <p:nvPr/>
        </p:nvSpPr>
        <p:spPr>
          <a:xfrm>
            <a:off x="2590800" y="727110"/>
            <a:ext cx="6400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Temporary </a:t>
            </a:r>
            <a:r>
              <a:rPr lang="en-US" b="1" u="sng" dirty="0" smtClean="0">
                <a:solidFill>
                  <a:srgbClr val="FF0000"/>
                </a:solidFill>
              </a:rPr>
              <a:t>x</a:t>
            </a:r>
            <a:r>
              <a:rPr lang="en-US" b="1" u="sng" dirty="0" smtClean="0">
                <a:solidFill>
                  <a:srgbClr val="FFC000"/>
                </a:solidFill>
              </a:rPr>
              <a:t> </a:t>
            </a:r>
            <a:r>
              <a:rPr lang="en-US" u="sng" dirty="0" smtClean="0"/>
              <a:t>is not live across the call to 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llocating </a:t>
            </a:r>
            <a:r>
              <a:rPr lang="en-US" b="1" dirty="0" smtClean="0">
                <a:solidFill>
                  <a:srgbClr val="FF0000"/>
                </a:solidFill>
              </a:rPr>
              <a:t>x</a:t>
            </a:r>
            <a:r>
              <a:rPr lang="en-US" dirty="0" smtClean="0"/>
              <a:t> to a </a:t>
            </a:r>
            <a:r>
              <a:rPr lang="en-US" dirty="0" err="1" smtClean="0"/>
              <a:t>callee</a:t>
            </a:r>
            <a:r>
              <a:rPr lang="en-US" dirty="0" smtClean="0"/>
              <a:t>-save register </a:t>
            </a:r>
            <a:r>
              <a:rPr lang="en-US" b="1" dirty="0" smtClean="0">
                <a:solidFill>
                  <a:schemeClr val="accent2"/>
                </a:solidFill>
              </a:rPr>
              <a:t>r</a:t>
            </a:r>
            <a:r>
              <a:rPr lang="en-US" dirty="0" smtClean="0"/>
              <a:t> will force body of f to store </a:t>
            </a:r>
            <a:r>
              <a:rPr lang="en-US" b="1" dirty="0" smtClean="0">
                <a:solidFill>
                  <a:schemeClr val="accent2"/>
                </a:solidFill>
              </a:rPr>
              <a:t>r</a:t>
            </a:r>
            <a:r>
              <a:rPr lang="en-US" dirty="0" smtClean="0"/>
              <a:t> away to some </a:t>
            </a:r>
            <a:r>
              <a:rPr lang="en-US" b="1" dirty="0" smtClean="0">
                <a:solidFill>
                  <a:srgbClr val="00B0F0"/>
                </a:solidFill>
              </a:rPr>
              <a:t>t</a:t>
            </a:r>
            <a:r>
              <a:rPr lang="en-US" dirty="0" smtClean="0"/>
              <a:t> (previous slide), and restore </a:t>
            </a:r>
            <a:r>
              <a:rPr lang="en-US" b="1" dirty="0" smtClean="0">
                <a:solidFill>
                  <a:schemeClr val="accent2"/>
                </a:solidFill>
              </a:rPr>
              <a:t>r</a:t>
            </a:r>
            <a:r>
              <a:rPr lang="en-US" dirty="0" smtClean="0"/>
              <a:t> before returning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</a:t>
            </a:r>
            <a:r>
              <a:rPr lang="en-US" dirty="0" smtClean="0"/>
              <a:t>ut caller does not need </a:t>
            </a:r>
            <a:r>
              <a:rPr lang="en-US" b="1" dirty="0" smtClean="0">
                <a:solidFill>
                  <a:srgbClr val="FF0000"/>
                </a:solidFill>
              </a:rPr>
              <a:t>x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dirty="0" smtClean="0">
                <a:solidFill>
                  <a:srgbClr val="FF0000"/>
                </a:solidFill>
              </a:rPr>
              <a:t>refer allocation of </a:t>
            </a:r>
            <a:r>
              <a:rPr lang="en-US" b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to caller-save register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C000"/>
                </a:solidFill>
              </a:rPr>
              <a:t>s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err="1"/>
              <a:t>c</a:t>
            </a:r>
            <a:r>
              <a:rPr lang="en-US" dirty="0" err="1" smtClean="0"/>
              <a:t>allee</a:t>
            </a:r>
            <a:r>
              <a:rPr lang="en-US" dirty="0" smtClean="0"/>
              <a:t> f is free to overwrite </a:t>
            </a:r>
            <a:r>
              <a:rPr lang="en-US" b="1" dirty="0" smtClean="0">
                <a:solidFill>
                  <a:srgbClr val="FFC000"/>
                </a:solidFill>
              </a:rPr>
              <a:t>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t</a:t>
            </a:r>
            <a:r>
              <a:rPr lang="en-US" dirty="0" smtClean="0"/>
              <a:t>hat’s ok: </a:t>
            </a:r>
            <a:r>
              <a:rPr lang="en-US" b="1" dirty="0" smtClean="0">
                <a:solidFill>
                  <a:srgbClr val="FF0000"/>
                </a:solidFill>
              </a:rPr>
              <a:t>x</a:t>
            </a:r>
            <a:r>
              <a:rPr lang="en-US" dirty="0" smtClean="0"/>
              <a:t> is not used after function return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c</a:t>
            </a:r>
            <a:r>
              <a:rPr lang="en-US" dirty="0" smtClean="0"/>
              <a:t>aller even does not even need to store </a:t>
            </a:r>
            <a:r>
              <a:rPr lang="en-US" b="1" dirty="0" smtClean="0">
                <a:solidFill>
                  <a:srgbClr val="FFC000"/>
                </a:solidFill>
              </a:rPr>
              <a:t>s</a:t>
            </a:r>
            <a:r>
              <a:rPr lang="en-US" dirty="0" smtClean="0"/>
              <a:t> away prior to call – and knows this (liveness info)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34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0"/>
            <a:ext cx="8839200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Liveness-across-call and caller/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callee</a:t>
            </a: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-save preference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04800" y="1524000"/>
            <a:ext cx="1981200" cy="2433314"/>
            <a:chOff x="152400" y="727110"/>
            <a:chExt cx="1981200" cy="2433314"/>
          </a:xfrm>
        </p:grpSpPr>
        <p:sp>
          <p:nvSpPr>
            <p:cNvPr id="2" name="Rectangle 1"/>
            <p:cNvSpPr/>
            <p:nvPr/>
          </p:nvSpPr>
          <p:spPr bwMode="auto">
            <a:xfrm>
              <a:off x="152400" y="727110"/>
              <a:ext cx="1981200" cy="2433314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381000" y="759767"/>
              <a:ext cx="1624278" cy="2400657"/>
              <a:chOff x="381000" y="759767"/>
              <a:chExt cx="1624278" cy="2400657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533400" y="1221432"/>
                <a:ext cx="1471878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   </a:t>
                </a:r>
                <a:r>
                  <a:rPr lang="en-US" b="1" dirty="0" smtClean="0"/>
                  <a:t>:</a:t>
                </a:r>
              </a:p>
              <a:p>
                <a:r>
                  <a:rPr lang="en-US" b="1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dirty="0" smtClean="0"/>
                  <a:t> := 5</a:t>
                </a:r>
              </a:p>
              <a:p>
                <a:r>
                  <a:rPr lang="en-US" b="1" dirty="0">
                    <a:solidFill>
                      <a:srgbClr val="00B050"/>
                    </a:solidFill>
                  </a:rPr>
                  <a:t>y</a:t>
                </a:r>
                <a:r>
                  <a:rPr lang="en-US" dirty="0" smtClean="0"/>
                  <a:t> := 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dirty="0" smtClean="0"/>
                  <a:t> + 1</a:t>
                </a:r>
              </a:p>
              <a:p>
                <a:r>
                  <a:rPr lang="en-US" dirty="0"/>
                  <a:t>z</a:t>
                </a:r>
                <a:r>
                  <a:rPr lang="en-US" dirty="0" smtClean="0"/>
                  <a:t> := f ()</a:t>
                </a:r>
              </a:p>
              <a:p>
                <a:r>
                  <a:rPr lang="en-US" dirty="0"/>
                  <a:t>r</a:t>
                </a:r>
                <a:r>
                  <a:rPr lang="en-US" dirty="0" smtClean="0"/>
                  <a:t>eturn z + </a:t>
                </a:r>
                <a:r>
                  <a:rPr lang="en-US" b="1" dirty="0" smtClean="0">
                    <a:solidFill>
                      <a:srgbClr val="00B050"/>
                    </a:solidFill>
                  </a:rPr>
                  <a:t>y</a:t>
                </a:r>
                <a:endParaRPr lang="en-US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81000" y="759767"/>
                <a:ext cx="149271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Body of g():</a:t>
                </a:r>
                <a:endParaRPr lang="en-US" dirty="0"/>
              </a:p>
            </p:txBody>
          </p:sp>
        </p:grpSp>
      </p:grpSp>
      <p:sp>
        <p:nvSpPr>
          <p:cNvPr id="15" name="TextBox 14"/>
          <p:cNvSpPr txBox="1"/>
          <p:nvPr/>
        </p:nvSpPr>
        <p:spPr>
          <a:xfrm>
            <a:off x="2590800" y="727110"/>
            <a:ext cx="6400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Temporary </a:t>
            </a:r>
            <a:r>
              <a:rPr lang="en-US" b="1" u="sng" dirty="0" smtClean="0">
                <a:solidFill>
                  <a:srgbClr val="FF0000"/>
                </a:solidFill>
              </a:rPr>
              <a:t>x</a:t>
            </a:r>
            <a:r>
              <a:rPr lang="en-US" b="1" u="sng" dirty="0" smtClean="0">
                <a:solidFill>
                  <a:srgbClr val="FFC000"/>
                </a:solidFill>
              </a:rPr>
              <a:t> </a:t>
            </a:r>
            <a:r>
              <a:rPr lang="en-US" u="sng" dirty="0" smtClean="0"/>
              <a:t>is not live across the call to 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llocating </a:t>
            </a:r>
            <a:r>
              <a:rPr lang="en-US" b="1" dirty="0" smtClean="0">
                <a:solidFill>
                  <a:srgbClr val="FF0000"/>
                </a:solidFill>
              </a:rPr>
              <a:t>x</a:t>
            </a:r>
            <a:r>
              <a:rPr lang="en-US" dirty="0" smtClean="0"/>
              <a:t> to a </a:t>
            </a:r>
            <a:r>
              <a:rPr lang="en-US" dirty="0" err="1" smtClean="0"/>
              <a:t>callee</a:t>
            </a:r>
            <a:r>
              <a:rPr lang="en-US" dirty="0" smtClean="0"/>
              <a:t>-save register </a:t>
            </a:r>
            <a:r>
              <a:rPr lang="en-US" b="1" dirty="0" smtClean="0">
                <a:solidFill>
                  <a:schemeClr val="accent2"/>
                </a:solidFill>
              </a:rPr>
              <a:t>r</a:t>
            </a:r>
            <a:r>
              <a:rPr lang="en-US" dirty="0" smtClean="0"/>
              <a:t> will force body of f to store </a:t>
            </a:r>
            <a:r>
              <a:rPr lang="en-US" b="1" dirty="0" smtClean="0">
                <a:solidFill>
                  <a:schemeClr val="accent2"/>
                </a:solidFill>
              </a:rPr>
              <a:t>r</a:t>
            </a:r>
            <a:r>
              <a:rPr lang="en-US" dirty="0" smtClean="0"/>
              <a:t> away to some </a:t>
            </a:r>
            <a:r>
              <a:rPr lang="en-US" b="1" dirty="0" smtClean="0">
                <a:solidFill>
                  <a:srgbClr val="00B0F0"/>
                </a:solidFill>
              </a:rPr>
              <a:t>t</a:t>
            </a:r>
            <a:r>
              <a:rPr lang="en-US" dirty="0" smtClean="0"/>
              <a:t> (previous slide), and restore </a:t>
            </a:r>
            <a:r>
              <a:rPr lang="en-US" b="1" dirty="0" smtClean="0">
                <a:solidFill>
                  <a:schemeClr val="accent2"/>
                </a:solidFill>
              </a:rPr>
              <a:t>r</a:t>
            </a:r>
            <a:r>
              <a:rPr lang="en-US" dirty="0" smtClean="0"/>
              <a:t> before returning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</a:t>
            </a:r>
            <a:r>
              <a:rPr lang="en-US" dirty="0" smtClean="0"/>
              <a:t>ut caller does not need </a:t>
            </a:r>
            <a:r>
              <a:rPr lang="en-US" b="1" dirty="0" smtClean="0">
                <a:solidFill>
                  <a:srgbClr val="FF0000"/>
                </a:solidFill>
              </a:rPr>
              <a:t>x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dirty="0" smtClean="0">
                <a:solidFill>
                  <a:srgbClr val="FF0000"/>
                </a:solidFill>
              </a:rPr>
              <a:t>refer allocation of </a:t>
            </a:r>
            <a:r>
              <a:rPr lang="en-US" b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to caller-save register </a:t>
            </a:r>
            <a:r>
              <a:rPr lang="en-US" b="1" dirty="0" smtClean="0">
                <a:solidFill>
                  <a:srgbClr val="FFC000"/>
                </a:solidFill>
              </a:rPr>
              <a:t>s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err="1"/>
              <a:t>c</a:t>
            </a:r>
            <a:r>
              <a:rPr lang="en-US" dirty="0" err="1" smtClean="0"/>
              <a:t>allee</a:t>
            </a:r>
            <a:r>
              <a:rPr lang="en-US" dirty="0" smtClean="0"/>
              <a:t> f is free to overwrite </a:t>
            </a:r>
            <a:r>
              <a:rPr lang="en-US" b="1" dirty="0" smtClean="0">
                <a:solidFill>
                  <a:srgbClr val="FFC000"/>
                </a:solidFill>
              </a:rPr>
              <a:t>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t</a:t>
            </a:r>
            <a:r>
              <a:rPr lang="en-US" dirty="0" smtClean="0"/>
              <a:t>hat’s ok: </a:t>
            </a:r>
            <a:r>
              <a:rPr lang="en-US" b="1" dirty="0" smtClean="0">
                <a:solidFill>
                  <a:srgbClr val="FF0000"/>
                </a:solidFill>
              </a:rPr>
              <a:t>x</a:t>
            </a:r>
            <a:r>
              <a:rPr lang="en-US" dirty="0" smtClean="0"/>
              <a:t> is not used after function return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c</a:t>
            </a:r>
            <a:r>
              <a:rPr lang="en-US" dirty="0" smtClean="0"/>
              <a:t>aller even does not even need to store </a:t>
            </a:r>
            <a:r>
              <a:rPr lang="en-US" b="1" dirty="0" smtClean="0">
                <a:solidFill>
                  <a:srgbClr val="FFC000"/>
                </a:solidFill>
              </a:rPr>
              <a:t>s</a:t>
            </a:r>
            <a:r>
              <a:rPr lang="en-US" dirty="0" smtClean="0"/>
              <a:t> away prior to call – and knows this (liveness info)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8235" y="5867400"/>
            <a:ext cx="8067530" cy="461665"/>
          </a:xfrm>
          <a:prstGeom prst="rect">
            <a:avLst/>
          </a:prstGeom>
          <a:solidFill>
            <a:srgbClr val="FF3399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Temps not live across calls should be allocated to caller-save registers.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2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04800" y="1524000"/>
            <a:ext cx="1981200" cy="2433314"/>
            <a:chOff x="152400" y="727110"/>
            <a:chExt cx="1981200" cy="2433314"/>
          </a:xfrm>
        </p:grpSpPr>
        <p:sp>
          <p:nvSpPr>
            <p:cNvPr id="8" name="Rectangle 7"/>
            <p:cNvSpPr/>
            <p:nvPr/>
          </p:nvSpPr>
          <p:spPr bwMode="auto">
            <a:xfrm>
              <a:off x="152400" y="727110"/>
              <a:ext cx="1981200" cy="2433314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381000" y="759767"/>
              <a:ext cx="1624278" cy="2400657"/>
              <a:chOff x="381000" y="759767"/>
              <a:chExt cx="1624278" cy="2400657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533400" y="1221432"/>
                <a:ext cx="1471878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   </a:t>
                </a:r>
                <a:r>
                  <a:rPr lang="en-US" b="1" dirty="0" smtClean="0"/>
                  <a:t>:</a:t>
                </a:r>
              </a:p>
              <a:p>
                <a:r>
                  <a:rPr lang="en-US" b="1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dirty="0" smtClean="0"/>
                  <a:t> := 5</a:t>
                </a:r>
              </a:p>
              <a:p>
                <a:r>
                  <a:rPr lang="en-US" b="1" dirty="0">
                    <a:solidFill>
                      <a:srgbClr val="00B050"/>
                    </a:solidFill>
                  </a:rPr>
                  <a:t>y</a:t>
                </a:r>
                <a:r>
                  <a:rPr lang="en-US" dirty="0" smtClean="0"/>
                  <a:t> := 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dirty="0" smtClean="0"/>
                  <a:t> + 1</a:t>
                </a:r>
              </a:p>
              <a:p>
                <a:r>
                  <a:rPr lang="en-US" dirty="0"/>
                  <a:t>z</a:t>
                </a:r>
                <a:r>
                  <a:rPr lang="en-US" dirty="0" smtClean="0"/>
                  <a:t> := f ()</a:t>
                </a:r>
              </a:p>
              <a:p>
                <a:r>
                  <a:rPr lang="en-US" dirty="0"/>
                  <a:t>r</a:t>
                </a:r>
                <a:r>
                  <a:rPr lang="en-US" dirty="0" smtClean="0"/>
                  <a:t>eturn z + </a:t>
                </a:r>
                <a:r>
                  <a:rPr lang="en-US" b="1" dirty="0" smtClean="0">
                    <a:solidFill>
                      <a:srgbClr val="00B050"/>
                    </a:solidFill>
                  </a:rPr>
                  <a:t>y</a:t>
                </a:r>
                <a:endParaRPr lang="en-US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381000" y="759767"/>
                <a:ext cx="149271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Body of g():</a:t>
                </a:r>
                <a:endParaRPr lang="en-US" dirty="0"/>
              </a:p>
            </p:txBody>
          </p:sp>
        </p:grpSp>
      </p:grpSp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0"/>
            <a:ext cx="8839200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Liveness-across-call and caller/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callee</a:t>
            </a: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-save preference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90800" y="727110"/>
            <a:ext cx="6172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Temporary </a:t>
            </a:r>
            <a:r>
              <a:rPr lang="en-US" b="1" u="sng" dirty="0">
                <a:solidFill>
                  <a:srgbClr val="00B050"/>
                </a:solidFill>
              </a:rPr>
              <a:t>y</a:t>
            </a:r>
            <a:r>
              <a:rPr lang="en-US" b="1" u="sng" dirty="0" smtClean="0">
                <a:solidFill>
                  <a:srgbClr val="FFC000"/>
                </a:solidFill>
              </a:rPr>
              <a:t> </a:t>
            </a:r>
            <a:r>
              <a:rPr lang="en-US" u="sng" dirty="0" smtClean="0"/>
              <a:t>is live across the call to 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llocating </a:t>
            </a:r>
            <a:r>
              <a:rPr lang="en-US" b="1" dirty="0" smtClean="0">
                <a:solidFill>
                  <a:srgbClr val="00B050"/>
                </a:solidFill>
              </a:rPr>
              <a:t>y</a:t>
            </a:r>
            <a:r>
              <a:rPr lang="en-US" dirty="0" smtClean="0"/>
              <a:t> to a caller-save register </a:t>
            </a:r>
            <a:r>
              <a:rPr lang="en-US" b="1" dirty="0" smtClean="0">
                <a:solidFill>
                  <a:srgbClr val="FFC000"/>
                </a:solidFill>
              </a:rPr>
              <a:t>s</a:t>
            </a:r>
            <a:r>
              <a:rPr lang="en-US" dirty="0" smtClean="0"/>
              <a:t> would mean that f is free to overwrite </a:t>
            </a:r>
            <a:r>
              <a:rPr lang="en-US" b="1" dirty="0" smtClean="0">
                <a:solidFill>
                  <a:srgbClr val="FFC000"/>
                </a:solidFill>
              </a:rPr>
              <a:t>s</a:t>
            </a:r>
            <a:r>
              <a:rPr lang="en-US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but caller does need </a:t>
            </a:r>
            <a:r>
              <a:rPr lang="en-US" b="1" dirty="0" smtClean="0">
                <a:solidFill>
                  <a:srgbClr val="00B050"/>
                </a:solidFill>
              </a:rPr>
              <a:t>y</a:t>
            </a:r>
            <a:r>
              <a:rPr lang="en-US" dirty="0" smtClean="0"/>
              <a:t>/</a:t>
            </a:r>
            <a:r>
              <a:rPr lang="en-US" b="1" dirty="0" smtClean="0">
                <a:solidFill>
                  <a:srgbClr val="FFC000"/>
                </a:solidFill>
              </a:rPr>
              <a:t>s</a:t>
            </a:r>
            <a:r>
              <a:rPr lang="en-US" b="1" dirty="0" smtClean="0"/>
              <a:t> </a:t>
            </a:r>
            <a:r>
              <a:rPr lang="en-US" dirty="0" smtClean="0"/>
              <a:t>after function return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o </a:t>
            </a:r>
            <a:r>
              <a:rPr lang="en-US" b="1" dirty="0" smtClean="0">
                <a:solidFill>
                  <a:srgbClr val="00B050"/>
                </a:solidFill>
              </a:rPr>
              <a:t>y</a:t>
            </a:r>
            <a:r>
              <a:rPr lang="en-US" dirty="0" smtClean="0"/>
              <a:t>/</a:t>
            </a:r>
            <a:r>
              <a:rPr lang="en-US" b="1" dirty="0" smtClean="0">
                <a:solidFill>
                  <a:srgbClr val="FFC000"/>
                </a:solidFill>
              </a:rPr>
              <a:t>s</a:t>
            </a:r>
            <a:r>
              <a:rPr lang="en-US" dirty="0" smtClean="0"/>
              <a:t> would additionally need to be spilled / copied away prior to call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</a:t>
            </a:r>
            <a:r>
              <a:rPr lang="en-US" dirty="0" smtClean="0"/>
              <a:t>e don’t want to spill all variables that are live across calls!</a:t>
            </a:r>
          </a:p>
        </p:txBody>
      </p:sp>
    </p:spTree>
    <p:extLst>
      <p:ext uri="{BB962C8B-B14F-4D97-AF65-F5344CB8AC3E}">
        <p14:creationId xmlns:p14="http://schemas.microsoft.com/office/powerpoint/2010/main" val="156105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04800" y="1524000"/>
            <a:ext cx="1981200" cy="2433314"/>
            <a:chOff x="152400" y="727110"/>
            <a:chExt cx="1981200" cy="2433314"/>
          </a:xfrm>
        </p:grpSpPr>
        <p:sp>
          <p:nvSpPr>
            <p:cNvPr id="8" name="Rectangle 7"/>
            <p:cNvSpPr/>
            <p:nvPr/>
          </p:nvSpPr>
          <p:spPr bwMode="auto">
            <a:xfrm>
              <a:off x="152400" y="727110"/>
              <a:ext cx="1981200" cy="2433314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381000" y="759767"/>
              <a:ext cx="1624278" cy="2400657"/>
              <a:chOff x="381000" y="759767"/>
              <a:chExt cx="1624278" cy="2400657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533400" y="1221432"/>
                <a:ext cx="1471878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   </a:t>
                </a:r>
                <a:r>
                  <a:rPr lang="en-US" b="1" dirty="0" smtClean="0"/>
                  <a:t>:</a:t>
                </a:r>
              </a:p>
              <a:p>
                <a:r>
                  <a:rPr lang="en-US" b="1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dirty="0" smtClean="0"/>
                  <a:t> := 5</a:t>
                </a:r>
              </a:p>
              <a:p>
                <a:r>
                  <a:rPr lang="en-US" b="1" dirty="0">
                    <a:solidFill>
                      <a:srgbClr val="00B050"/>
                    </a:solidFill>
                  </a:rPr>
                  <a:t>y</a:t>
                </a:r>
                <a:r>
                  <a:rPr lang="en-US" dirty="0" smtClean="0"/>
                  <a:t> := 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dirty="0" smtClean="0"/>
                  <a:t> + 1</a:t>
                </a:r>
              </a:p>
              <a:p>
                <a:r>
                  <a:rPr lang="en-US" dirty="0"/>
                  <a:t>z</a:t>
                </a:r>
                <a:r>
                  <a:rPr lang="en-US" dirty="0" smtClean="0"/>
                  <a:t> := f ()</a:t>
                </a:r>
              </a:p>
              <a:p>
                <a:r>
                  <a:rPr lang="en-US" dirty="0"/>
                  <a:t>r</a:t>
                </a:r>
                <a:r>
                  <a:rPr lang="en-US" dirty="0" smtClean="0"/>
                  <a:t>eturn z + </a:t>
                </a:r>
                <a:r>
                  <a:rPr lang="en-US" b="1" dirty="0" smtClean="0">
                    <a:solidFill>
                      <a:srgbClr val="00B050"/>
                    </a:solidFill>
                  </a:rPr>
                  <a:t>y</a:t>
                </a:r>
                <a:endParaRPr lang="en-US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381000" y="759767"/>
                <a:ext cx="149271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Body of g():</a:t>
                </a:r>
                <a:endParaRPr lang="en-US" dirty="0"/>
              </a:p>
            </p:txBody>
          </p:sp>
        </p:grpSp>
      </p:grpSp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0"/>
            <a:ext cx="8839200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Liveness-across-call and caller/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callee</a:t>
            </a: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-save preference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90800" y="727110"/>
            <a:ext cx="6172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Temporary </a:t>
            </a:r>
            <a:r>
              <a:rPr lang="en-US" b="1" u="sng" dirty="0">
                <a:solidFill>
                  <a:srgbClr val="00B050"/>
                </a:solidFill>
              </a:rPr>
              <a:t>y</a:t>
            </a:r>
            <a:r>
              <a:rPr lang="en-US" b="1" u="sng" dirty="0" smtClean="0">
                <a:solidFill>
                  <a:srgbClr val="FFC000"/>
                </a:solidFill>
              </a:rPr>
              <a:t> </a:t>
            </a:r>
            <a:r>
              <a:rPr lang="en-US" u="sng" dirty="0" smtClean="0"/>
              <a:t>is live across the call to 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llocating </a:t>
            </a:r>
            <a:r>
              <a:rPr lang="en-US" b="1" dirty="0" smtClean="0">
                <a:solidFill>
                  <a:srgbClr val="00B050"/>
                </a:solidFill>
              </a:rPr>
              <a:t>y</a:t>
            </a:r>
            <a:r>
              <a:rPr lang="en-US" dirty="0" smtClean="0"/>
              <a:t> to a caller-save register </a:t>
            </a:r>
            <a:r>
              <a:rPr lang="en-US" b="1" dirty="0" smtClean="0">
                <a:solidFill>
                  <a:srgbClr val="FFC000"/>
                </a:solidFill>
              </a:rPr>
              <a:t>s</a:t>
            </a:r>
            <a:r>
              <a:rPr lang="en-US" dirty="0" smtClean="0"/>
              <a:t> would mean that f is free to overwrite </a:t>
            </a:r>
            <a:r>
              <a:rPr lang="en-US" b="1" dirty="0" smtClean="0">
                <a:solidFill>
                  <a:srgbClr val="FFC000"/>
                </a:solidFill>
              </a:rPr>
              <a:t>s</a:t>
            </a:r>
            <a:r>
              <a:rPr lang="en-US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but caller does need </a:t>
            </a:r>
            <a:r>
              <a:rPr lang="en-US" b="1" dirty="0" smtClean="0">
                <a:solidFill>
                  <a:srgbClr val="00B050"/>
                </a:solidFill>
              </a:rPr>
              <a:t>y</a:t>
            </a:r>
            <a:r>
              <a:rPr lang="en-US" dirty="0" smtClean="0"/>
              <a:t>/</a:t>
            </a:r>
            <a:r>
              <a:rPr lang="en-US" b="1" dirty="0" smtClean="0">
                <a:solidFill>
                  <a:srgbClr val="FFC000"/>
                </a:solidFill>
              </a:rPr>
              <a:t>s</a:t>
            </a:r>
            <a:r>
              <a:rPr lang="en-US" b="1" dirty="0" smtClean="0"/>
              <a:t> </a:t>
            </a:r>
            <a:r>
              <a:rPr lang="en-US" dirty="0" smtClean="0"/>
              <a:t>after function return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o </a:t>
            </a:r>
            <a:r>
              <a:rPr lang="en-US" b="1" dirty="0" smtClean="0">
                <a:solidFill>
                  <a:srgbClr val="00B050"/>
                </a:solidFill>
              </a:rPr>
              <a:t>y</a:t>
            </a:r>
            <a:r>
              <a:rPr lang="en-US" dirty="0" smtClean="0"/>
              <a:t>/</a:t>
            </a:r>
            <a:r>
              <a:rPr lang="en-US" b="1" dirty="0" smtClean="0">
                <a:solidFill>
                  <a:srgbClr val="FFC000"/>
                </a:solidFill>
              </a:rPr>
              <a:t>s</a:t>
            </a:r>
            <a:r>
              <a:rPr lang="en-US" dirty="0" smtClean="0"/>
              <a:t> would additionally need to be spilled / copied away prior to call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</a:t>
            </a:r>
            <a:r>
              <a:rPr lang="en-US" dirty="0" smtClean="0"/>
              <a:t>e don’t want to spill all variables that are live across calls!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p</a:t>
            </a:r>
            <a:r>
              <a:rPr lang="en-US" dirty="0" smtClean="0">
                <a:solidFill>
                  <a:srgbClr val="00B050"/>
                </a:solidFill>
              </a:rPr>
              <a:t>refer allocation of </a:t>
            </a:r>
            <a:r>
              <a:rPr lang="en-US" b="1" dirty="0" smtClean="0">
                <a:solidFill>
                  <a:srgbClr val="00B050"/>
                </a:solidFill>
              </a:rPr>
              <a:t>y</a:t>
            </a:r>
            <a:r>
              <a:rPr lang="en-US" dirty="0" smtClean="0">
                <a:solidFill>
                  <a:srgbClr val="00B050"/>
                </a:solidFill>
              </a:rPr>
              <a:t> to </a:t>
            </a:r>
            <a:r>
              <a:rPr lang="en-US" dirty="0" err="1" smtClean="0">
                <a:solidFill>
                  <a:srgbClr val="00B050"/>
                </a:solidFill>
              </a:rPr>
              <a:t>callee</a:t>
            </a:r>
            <a:r>
              <a:rPr lang="en-US" dirty="0" smtClean="0">
                <a:solidFill>
                  <a:srgbClr val="00B050"/>
                </a:solidFill>
              </a:rPr>
              <a:t>-save register </a:t>
            </a:r>
            <a:r>
              <a:rPr lang="en-US" b="1" dirty="0" smtClean="0">
                <a:solidFill>
                  <a:schemeClr val="accent2"/>
                </a:solidFill>
              </a:rPr>
              <a:t>r</a:t>
            </a:r>
            <a:r>
              <a:rPr lang="en-US" b="1" dirty="0" smtClean="0">
                <a:solidFill>
                  <a:srgbClr val="00B050"/>
                </a:solidFill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err="1"/>
              <a:t>c</a:t>
            </a:r>
            <a:r>
              <a:rPr lang="en-US" dirty="0" err="1" smtClean="0"/>
              <a:t>allee</a:t>
            </a:r>
            <a:r>
              <a:rPr lang="en-US" dirty="0" smtClean="0"/>
              <a:t> f copies </a:t>
            </a:r>
            <a:r>
              <a:rPr lang="en-US" b="1" dirty="0" smtClean="0">
                <a:solidFill>
                  <a:schemeClr val="accent2"/>
                </a:solidFill>
              </a:rPr>
              <a:t>r</a:t>
            </a:r>
            <a:r>
              <a:rPr lang="en-US" dirty="0" smtClean="0"/>
              <a:t> away to some </a:t>
            </a:r>
            <a:r>
              <a:rPr lang="en-US" b="1" dirty="0" smtClean="0">
                <a:solidFill>
                  <a:srgbClr val="00B0F0"/>
                </a:solidFill>
              </a:rPr>
              <a:t>t</a:t>
            </a:r>
            <a:r>
              <a:rPr lang="en-US" dirty="0" smtClean="0"/>
              <a:t> (coalesce if possible) and will restore </a:t>
            </a:r>
            <a:r>
              <a:rPr lang="en-US" b="1" dirty="0" smtClean="0">
                <a:solidFill>
                  <a:schemeClr val="accent2"/>
                </a:solidFill>
              </a:rPr>
              <a:t>r</a:t>
            </a:r>
            <a:r>
              <a:rPr lang="en-US" dirty="0" smtClean="0"/>
              <a:t> prior to return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n</a:t>
            </a:r>
            <a:r>
              <a:rPr lang="en-US" dirty="0" smtClean="0"/>
              <a:t>o additional work needed on caller side</a:t>
            </a:r>
            <a:endParaRPr lang="en-US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16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04800" y="1524000"/>
            <a:ext cx="1981200" cy="2433314"/>
            <a:chOff x="152400" y="727110"/>
            <a:chExt cx="1981200" cy="2433314"/>
          </a:xfrm>
        </p:grpSpPr>
        <p:sp>
          <p:nvSpPr>
            <p:cNvPr id="8" name="Rectangle 7"/>
            <p:cNvSpPr/>
            <p:nvPr/>
          </p:nvSpPr>
          <p:spPr bwMode="auto">
            <a:xfrm>
              <a:off x="152400" y="727110"/>
              <a:ext cx="1981200" cy="2433314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381000" y="759767"/>
              <a:ext cx="1624278" cy="2400657"/>
              <a:chOff x="381000" y="759767"/>
              <a:chExt cx="1624278" cy="2400657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533400" y="1221432"/>
                <a:ext cx="1471878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   </a:t>
                </a:r>
                <a:r>
                  <a:rPr lang="en-US" b="1" dirty="0" smtClean="0"/>
                  <a:t>:</a:t>
                </a:r>
              </a:p>
              <a:p>
                <a:r>
                  <a:rPr lang="en-US" b="1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dirty="0" smtClean="0"/>
                  <a:t> := 5</a:t>
                </a:r>
              </a:p>
              <a:p>
                <a:r>
                  <a:rPr lang="en-US" b="1" dirty="0">
                    <a:solidFill>
                      <a:srgbClr val="00B050"/>
                    </a:solidFill>
                  </a:rPr>
                  <a:t>y</a:t>
                </a:r>
                <a:r>
                  <a:rPr lang="en-US" dirty="0" smtClean="0"/>
                  <a:t> := 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dirty="0" smtClean="0"/>
                  <a:t> + 1</a:t>
                </a:r>
              </a:p>
              <a:p>
                <a:r>
                  <a:rPr lang="en-US" dirty="0"/>
                  <a:t>z</a:t>
                </a:r>
                <a:r>
                  <a:rPr lang="en-US" dirty="0" smtClean="0"/>
                  <a:t> := f ()</a:t>
                </a:r>
              </a:p>
              <a:p>
                <a:r>
                  <a:rPr lang="en-US" dirty="0"/>
                  <a:t>r</a:t>
                </a:r>
                <a:r>
                  <a:rPr lang="en-US" dirty="0" smtClean="0"/>
                  <a:t>eturn z + </a:t>
                </a:r>
                <a:r>
                  <a:rPr lang="en-US" b="1" dirty="0" smtClean="0">
                    <a:solidFill>
                      <a:srgbClr val="00B050"/>
                    </a:solidFill>
                  </a:rPr>
                  <a:t>y</a:t>
                </a:r>
                <a:endParaRPr lang="en-US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381000" y="759767"/>
                <a:ext cx="149271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Body of g():</a:t>
                </a:r>
                <a:endParaRPr lang="en-US" dirty="0"/>
              </a:p>
            </p:txBody>
          </p:sp>
        </p:grpSp>
      </p:grpSp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0"/>
            <a:ext cx="8839200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Liveness-across-call and caller/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callee</a:t>
            </a: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-save preference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90800" y="727110"/>
            <a:ext cx="6172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Temporary </a:t>
            </a:r>
            <a:r>
              <a:rPr lang="en-US" b="1" u="sng" dirty="0">
                <a:solidFill>
                  <a:srgbClr val="00B050"/>
                </a:solidFill>
              </a:rPr>
              <a:t>y</a:t>
            </a:r>
            <a:r>
              <a:rPr lang="en-US" b="1" u="sng" dirty="0" smtClean="0">
                <a:solidFill>
                  <a:srgbClr val="FFC000"/>
                </a:solidFill>
              </a:rPr>
              <a:t> </a:t>
            </a:r>
            <a:r>
              <a:rPr lang="en-US" u="sng" dirty="0" smtClean="0"/>
              <a:t>is live across the call to 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llocating </a:t>
            </a:r>
            <a:r>
              <a:rPr lang="en-US" b="1" dirty="0" smtClean="0">
                <a:solidFill>
                  <a:srgbClr val="00B050"/>
                </a:solidFill>
              </a:rPr>
              <a:t>y</a:t>
            </a:r>
            <a:r>
              <a:rPr lang="en-US" dirty="0" smtClean="0"/>
              <a:t> to a caller-save register </a:t>
            </a:r>
            <a:r>
              <a:rPr lang="en-US" b="1" dirty="0" smtClean="0">
                <a:solidFill>
                  <a:srgbClr val="FFC000"/>
                </a:solidFill>
              </a:rPr>
              <a:t>s</a:t>
            </a:r>
            <a:r>
              <a:rPr lang="en-US" dirty="0" smtClean="0"/>
              <a:t> would mean that f is free to overwrite </a:t>
            </a:r>
            <a:r>
              <a:rPr lang="en-US" b="1" dirty="0" smtClean="0">
                <a:solidFill>
                  <a:srgbClr val="FFC000"/>
                </a:solidFill>
              </a:rPr>
              <a:t>s</a:t>
            </a:r>
            <a:r>
              <a:rPr lang="en-US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but caller does need </a:t>
            </a:r>
            <a:r>
              <a:rPr lang="en-US" b="1" dirty="0" smtClean="0">
                <a:solidFill>
                  <a:srgbClr val="00B050"/>
                </a:solidFill>
              </a:rPr>
              <a:t>y</a:t>
            </a:r>
            <a:r>
              <a:rPr lang="en-US" dirty="0" smtClean="0"/>
              <a:t>/</a:t>
            </a:r>
            <a:r>
              <a:rPr lang="en-US" b="1" dirty="0" smtClean="0">
                <a:solidFill>
                  <a:srgbClr val="FFC000"/>
                </a:solidFill>
              </a:rPr>
              <a:t>s</a:t>
            </a:r>
            <a:r>
              <a:rPr lang="en-US" b="1" dirty="0" smtClean="0"/>
              <a:t> </a:t>
            </a:r>
            <a:r>
              <a:rPr lang="en-US" dirty="0" smtClean="0"/>
              <a:t>after function return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o </a:t>
            </a:r>
            <a:r>
              <a:rPr lang="en-US" b="1" dirty="0" smtClean="0">
                <a:solidFill>
                  <a:srgbClr val="00B050"/>
                </a:solidFill>
              </a:rPr>
              <a:t>y</a:t>
            </a:r>
            <a:r>
              <a:rPr lang="en-US" dirty="0" smtClean="0"/>
              <a:t>/</a:t>
            </a:r>
            <a:r>
              <a:rPr lang="en-US" b="1" dirty="0" smtClean="0">
                <a:solidFill>
                  <a:srgbClr val="FFC000"/>
                </a:solidFill>
              </a:rPr>
              <a:t>s</a:t>
            </a:r>
            <a:r>
              <a:rPr lang="en-US" dirty="0" smtClean="0"/>
              <a:t> would additionally need to be spilled / copied away prior to call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</a:t>
            </a:r>
            <a:r>
              <a:rPr lang="en-US" dirty="0" smtClean="0"/>
              <a:t>e don’t want to spill all variables that are live across calls!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p</a:t>
            </a:r>
            <a:r>
              <a:rPr lang="en-US" dirty="0" smtClean="0">
                <a:solidFill>
                  <a:srgbClr val="00B050"/>
                </a:solidFill>
              </a:rPr>
              <a:t>refer allocation of </a:t>
            </a:r>
            <a:r>
              <a:rPr lang="en-US" b="1" dirty="0" smtClean="0">
                <a:solidFill>
                  <a:srgbClr val="00B050"/>
                </a:solidFill>
              </a:rPr>
              <a:t>y</a:t>
            </a:r>
            <a:r>
              <a:rPr lang="en-US" dirty="0" smtClean="0">
                <a:solidFill>
                  <a:srgbClr val="00B050"/>
                </a:solidFill>
              </a:rPr>
              <a:t> to </a:t>
            </a:r>
            <a:r>
              <a:rPr lang="en-US" dirty="0" err="1" smtClean="0">
                <a:solidFill>
                  <a:srgbClr val="00B050"/>
                </a:solidFill>
              </a:rPr>
              <a:t>callee</a:t>
            </a:r>
            <a:r>
              <a:rPr lang="en-US" dirty="0" smtClean="0">
                <a:solidFill>
                  <a:srgbClr val="00B050"/>
                </a:solidFill>
              </a:rPr>
              <a:t>-save register </a:t>
            </a:r>
            <a:r>
              <a:rPr lang="en-US" b="1" dirty="0" smtClean="0">
                <a:solidFill>
                  <a:schemeClr val="accent2"/>
                </a:solidFill>
              </a:rPr>
              <a:t>r</a:t>
            </a:r>
            <a:r>
              <a:rPr lang="en-US" b="1" dirty="0" smtClean="0">
                <a:solidFill>
                  <a:srgbClr val="00B050"/>
                </a:solidFill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err="1"/>
              <a:t>c</a:t>
            </a:r>
            <a:r>
              <a:rPr lang="en-US" dirty="0" err="1" smtClean="0"/>
              <a:t>allee</a:t>
            </a:r>
            <a:r>
              <a:rPr lang="en-US" dirty="0" smtClean="0"/>
              <a:t> f copies </a:t>
            </a:r>
            <a:r>
              <a:rPr lang="en-US" b="1" dirty="0" smtClean="0">
                <a:solidFill>
                  <a:schemeClr val="accent2"/>
                </a:solidFill>
              </a:rPr>
              <a:t>r</a:t>
            </a:r>
            <a:r>
              <a:rPr lang="en-US" dirty="0" smtClean="0"/>
              <a:t> away to some </a:t>
            </a:r>
            <a:r>
              <a:rPr lang="en-US" b="1" dirty="0" smtClean="0">
                <a:solidFill>
                  <a:srgbClr val="00B0F0"/>
                </a:solidFill>
              </a:rPr>
              <a:t>t</a:t>
            </a:r>
            <a:r>
              <a:rPr lang="en-US" dirty="0" smtClean="0"/>
              <a:t> (coalesce if possible) and will restore </a:t>
            </a:r>
            <a:r>
              <a:rPr lang="en-US" b="1" dirty="0" smtClean="0">
                <a:solidFill>
                  <a:schemeClr val="accent2"/>
                </a:solidFill>
              </a:rPr>
              <a:t>r</a:t>
            </a:r>
            <a:r>
              <a:rPr lang="en-US" dirty="0" smtClean="0"/>
              <a:t> prior to return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n</a:t>
            </a:r>
            <a:r>
              <a:rPr lang="en-US" dirty="0" smtClean="0"/>
              <a:t>o additional work needed on caller side</a:t>
            </a:r>
            <a:endParaRPr lang="en-US" b="1" dirty="0" smtClean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8235" y="5867400"/>
            <a:ext cx="7714869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Temps live across calls should be allocated to </a:t>
            </a:r>
            <a:r>
              <a:rPr lang="en-US" dirty="0" err="1" smtClean="0"/>
              <a:t>callee</a:t>
            </a:r>
            <a:r>
              <a:rPr lang="en-US" dirty="0" smtClean="0"/>
              <a:t>-save registers.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33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0"/>
            <a:ext cx="8839200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Liveness-across-call and caller/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callee</a:t>
            </a: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-save preference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9599" y="1566779"/>
            <a:ext cx="7714869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Temps live across calls should be allocated to </a:t>
            </a:r>
            <a:r>
              <a:rPr lang="en-US" dirty="0" err="1" smtClean="0"/>
              <a:t>callee</a:t>
            </a:r>
            <a:r>
              <a:rPr lang="en-US" dirty="0" smtClean="0"/>
              <a:t>-save registers.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33269" y="846017"/>
            <a:ext cx="8067530" cy="461665"/>
          </a:xfrm>
          <a:prstGeom prst="rect">
            <a:avLst/>
          </a:prstGeom>
          <a:solidFill>
            <a:srgbClr val="FF3399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Temps not live across calls should be allocated to caller-save registers.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32051" y="2172010"/>
            <a:ext cx="5463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How can we nudge the allocator to do this? </a:t>
            </a:r>
            <a:endParaRPr lang="en-US" b="1" u="sn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8378" y="2239900"/>
            <a:ext cx="1993565" cy="257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04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Optimistic coloring using Kempe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61121" y="746635"/>
            <a:ext cx="2798472" cy="848047"/>
            <a:chOff x="2012750" y="1015213"/>
            <a:chExt cx="2798472" cy="848047"/>
          </a:xfrm>
        </p:grpSpPr>
        <p:sp>
          <p:nvSpPr>
            <p:cNvPr id="10" name="Rectangle 9"/>
            <p:cNvSpPr/>
            <p:nvPr/>
          </p:nvSpPr>
          <p:spPr bwMode="auto">
            <a:xfrm>
              <a:off x="2012750" y="1015213"/>
              <a:ext cx="2798472" cy="848047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2055875" y="1132534"/>
              <a:ext cx="102463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Build</a:t>
              </a:r>
              <a:endParaRPr lang="en-US" sz="3600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080514" y="1097995"/>
              <a:ext cx="17307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/>
                <a:t>c</a:t>
              </a:r>
              <a:r>
                <a:rPr lang="en-US" sz="1800" dirty="0" smtClean="0"/>
                <a:t>onstruct interference graph</a:t>
              </a:r>
              <a:endParaRPr lang="en-US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129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0"/>
            <a:ext cx="8839200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Liveness-across-call and caller/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callee</a:t>
            </a: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-save preference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9599" y="1566779"/>
            <a:ext cx="7714869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Temps live across calls should be allocated to </a:t>
            </a:r>
            <a:r>
              <a:rPr lang="en-US" dirty="0" err="1" smtClean="0"/>
              <a:t>callee</a:t>
            </a:r>
            <a:r>
              <a:rPr lang="en-US" dirty="0" smtClean="0"/>
              <a:t>-save registers.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33269" y="846017"/>
            <a:ext cx="8067530" cy="461665"/>
          </a:xfrm>
          <a:prstGeom prst="rect">
            <a:avLst/>
          </a:prstGeom>
          <a:solidFill>
            <a:srgbClr val="FF3399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Temps not live across calls should be allocated to caller-save registers.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32051" y="2172010"/>
            <a:ext cx="5463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How can we nudge the allocator to do this? </a:t>
            </a:r>
            <a:endParaRPr lang="en-US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32051" y="2741438"/>
            <a:ext cx="65495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</a:t>
            </a:r>
            <a:r>
              <a:rPr lang="en-US" b="1" dirty="0" smtClean="0"/>
              <a:t>CALL</a:t>
            </a:r>
            <a:r>
              <a:rPr lang="en-US" dirty="0" smtClean="0"/>
              <a:t> instruction, understand all </a:t>
            </a:r>
            <a:r>
              <a:rPr lang="en-US" b="1" dirty="0" smtClean="0">
                <a:solidFill>
                  <a:srgbClr val="FFC000"/>
                </a:solidFill>
              </a:rPr>
              <a:t>N caller-save registers </a:t>
            </a:r>
            <a:r>
              <a:rPr lang="en-US" dirty="0" smtClean="0"/>
              <a:t>to be defined/live-out. They interfere with </a:t>
            </a:r>
            <a:r>
              <a:rPr lang="en-US" b="1" dirty="0" smtClean="0">
                <a:solidFill>
                  <a:srgbClr val="FFC000"/>
                </a:solidFill>
              </a:rPr>
              <a:t>each other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8378" y="2239900"/>
            <a:ext cx="1993565" cy="2572735"/>
          </a:xfrm>
          <a:prstGeom prst="rect">
            <a:avLst/>
          </a:prstGeom>
        </p:spPr>
      </p:pic>
      <p:grpSp>
        <p:nvGrpSpPr>
          <p:cNvPr id="81" name="Group 80"/>
          <p:cNvGrpSpPr/>
          <p:nvPr/>
        </p:nvGrpSpPr>
        <p:grpSpPr>
          <a:xfrm>
            <a:off x="2437983" y="4495800"/>
            <a:ext cx="2787907" cy="2184150"/>
            <a:chOff x="2797237" y="4644821"/>
            <a:chExt cx="2787907" cy="2184150"/>
          </a:xfrm>
        </p:grpSpPr>
        <p:cxnSp>
          <p:nvCxnSpPr>
            <p:cNvPr id="84" name="Straight Connector 83"/>
            <p:cNvCxnSpPr>
              <a:stCxn id="91" idx="4"/>
              <a:endCxn id="92" idx="0"/>
            </p:cNvCxnSpPr>
            <p:nvPr/>
          </p:nvCxnSpPr>
          <p:spPr bwMode="auto">
            <a:xfrm>
              <a:off x="5280151" y="5255904"/>
              <a:ext cx="193" cy="96346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5" name="Straight Connector 84"/>
            <p:cNvCxnSpPr>
              <a:endCxn id="92" idx="1"/>
            </p:cNvCxnSpPr>
            <p:nvPr/>
          </p:nvCxnSpPr>
          <p:spPr bwMode="auto">
            <a:xfrm>
              <a:off x="4120599" y="4974381"/>
              <a:ext cx="944219" cy="133426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6" name="Straight Connector 85"/>
            <p:cNvCxnSpPr>
              <a:stCxn id="90" idx="4"/>
              <a:endCxn id="93" idx="0"/>
            </p:cNvCxnSpPr>
            <p:nvPr/>
          </p:nvCxnSpPr>
          <p:spPr bwMode="auto">
            <a:xfrm>
              <a:off x="3842596" y="5254421"/>
              <a:ext cx="3408" cy="96495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7" name="Straight Connector 86"/>
            <p:cNvCxnSpPr>
              <a:stCxn id="91" idx="3"/>
              <a:endCxn id="93" idx="6"/>
            </p:cNvCxnSpPr>
            <p:nvPr/>
          </p:nvCxnSpPr>
          <p:spPr bwMode="auto">
            <a:xfrm flipH="1">
              <a:off x="4150804" y="5166630"/>
              <a:ext cx="913821" cy="135754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8" name="Straight Connector 87"/>
            <p:cNvCxnSpPr>
              <a:stCxn id="94" idx="0"/>
              <a:endCxn id="90" idx="2"/>
            </p:cNvCxnSpPr>
            <p:nvPr/>
          </p:nvCxnSpPr>
          <p:spPr bwMode="auto">
            <a:xfrm flipV="1">
              <a:off x="3102037" y="4949621"/>
              <a:ext cx="435759" cy="48247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9" name="Straight Connector 88"/>
            <p:cNvCxnSpPr>
              <a:stCxn id="90" idx="7"/>
              <a:endCxn id="91" idx="1"/>
            </p:cNvCxnSpPr>
            <p:nvPr/>
          </p:nvCxnSpPr>
          <p:spPr bwMode="auto">
            <a:xfrm>
              <a:off x="4058122" y="4734095"/>
              <a:ext cx="1006503" cy="14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0" name="Oval 89"/>
            <p:cNvSpPr/>
            <p:nvPr/>
          </p:nvSpPr>
          <p:spPr bwMode="auto">
            <a:xfrm>
              <a:off x="3537796" y="4644821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 smtClean="0">
                  <a:latin typeface="Arial Narrow" charset="0"/>
                  <a:ea typeface="ＭＳ Ｐゴシック" charset="0"/>
                </a:rPr>
                <a:t>1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4975351" y="4646304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>
                  <a:latin typeface="Arial Narrow" charset="0"/>
                  <a:ea typeface="ＭＳ Ｐゴシック" charset="0"/>
                </a:rPr>
                <a:t>2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4975544" y="6219371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>
                  <a:latin typeface="Arial Narrow" charset="0"/>
                  <a:ea typeface="ＭＳ Ｐゴシック" charset="0"/>
                </a:rPr>
                <a:t>3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3541204" y="6219371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>
                  <a:latin typeface="Arial Narrow" charset="0"/>
                  <a:ea typeface="ＭＳ Ｐゴシック" charset="0"/>
                </a:rPr>
                <a:t>4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2797237" y="5432096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err="1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 err="1">
                  <a:latin typeface="Arial Narrow" charset="0"/>
                  <a:ea typeface="ＭＳ Ｐゴシック" charset="0"/>
                </a:rPr>
                <a:t>N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95" name="Straight Connector 94"/>
            <p:cNvCxnSpPr>
              <a:stCxn id="91" idx="2"/>
              <a:endCxn id="94" idx="7"/>
            </p:cNvCxnSpPr>
            <p:nvPr/>
          </p:nvCxnSpPr>
          <p:spPr bwMode="auto">
            <a:xfrm flipH="1">
              <a:off x="3317563" y="4951104"/>
              <a:ext cx="1657788" cy="57026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6" name="Straight Connector 95"/>
            <p:cNvCxnSpPr>
              <a:stCxn id="92" idx="3"/>
              <a:endCxn id="93" idx="5"/>
            </p:cNvCxnSpPr>
            <p:nvPr/>
          </p:nvCxnSpPr>
          <p:spPr bwMode="auto">
            <a:xfrm flipH="1">
              <a:off x="4061530" y="6739697"/>
              <a:ext cx="1003288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7" name="Straight Connector 96"/>
            <p:cNvCxnSpPr>
              <a:stCxn id="94" idx="5"/>
              <a:endCxn id="92" idx="2"/>
            </p:cNvCxnSpPr>
            <p:nvPr/>
          </p:nvCxnSpPr>
          <p:spPr bwMode="auto">
            <a:xfrm>
              <a:off x="3317563" y="5952422"/>
              <a:ext cx="1657981" cy="571749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8" name="Straight Connector 97"/>
            <p:cNvCxnSpPr>
              <a:stCxn id="94" idx="4"/>
              <a:endCxn id="93" idx="2"/>
            </p:cNvCxnSpPr>
            <p:nvPr/>
          </p:nvCxnSpPr>
          <p:spPr bwMode="auto">
            <a:xfrm>
              <a:off x="3102037" y="6041696"/>
              <a:ext cx="439167" cy="48247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27344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0"/>
            <a:ext cx="8839200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Liveness-across-call and caller/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callee</a:t>
            </a: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-save preference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9599" y="1566779"/>
            <a:ext cx="7714869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Temps live across calls should be allocated to </a:t>
            </a:r>
            <a:r>
              <a:rPr lang="en-US" dirty="0" err="1" smtClean="0"/>
              <a:t>callee</a:t>
            </a:r>
            <a:r>
              <a:rPr lang="en-US" dirty="0" smtClean="0"/>
              <a:t>-save registers.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33269" y="846017"/>
            <a:ext cx="8067530" cy="461665"/>
          </a:xfrm>
          <a:prstGeom prst="rect">
            <a:avLst/>
          </a:prstGeom>
          <a:solidFill>
            <a:srgbClr val="FF3399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Temps not live across calls should be allocated to caller-save registers.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32051" y="2172010"/>
            <a:ext cx="5463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How can we nudge the allocator to do this? </a:t>
            </a:r>
            <a:endParaRPr lang="en-US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32051" y="2741438"/>
            <a:ext cx="65495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</a:t>
            </a:r>
            <a:r>
              <a:rPr lang="en-US" b="1" dirty="0" smtClean="0"/>
              <a:t>CALL</a:t>
            </a:r>
            <a:r>
              <a:rPr lang="en-US" dirty="0" smtClean="0"/>
              <a:t> instruction, understand all </a:t>
            </a:r>
            <a:r>
              <a:rPr lang="en-US" b="1" dirty="0" smtClean="0">
                <a:solidFill>
                  <a:srgbClr val="FFC000"/>
                </a:solidFill>
              </a:rPr>
              <a:t>N caller-save registers </a:t>
            </a:r>
            <a:r>
              <a:rPr lang="en-US" dirty="0" smtClean="0"/>
              <a:t>to be defined/live-out. They interfere with </a:t>
            </a:r>
            <a:r>
              <a:rPr lang="en-US" b="1" dirty="0" smtClean="0">
                <a:solidFill>
                  <a:srgbClr val="FFC000"/>
                </a:solidFill>
              </a:rPr>
              <a:t>each other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smtClean="0"/>
              <a:t>but not with </a:t>
            </a:r>
            <a:r>
              <a:rPr lang="en-US" b="1" dirty="0" smtClean="0">
                <a:solidFill>
                  <a:srgbClr val="FF0000"/>
                </a:solidFill>
              </a:rPr>
              <a:t>x</a:t>
            </a:r>
            <a:r>
              <a:rPr lang="en-US" dirty="0" smtClean="0"/>
              <a:t>, so a good allocator will tend to assign </a:t>
            </a:r>
            <a:r>
              <a:rPr lang="en-US" b="1" dirty="0" smtClean="0">
                <a:solidFill>
                  <a:srgbClr val="FF0000"/>
                </a:solidFill>
              </a:rPr>
              <a:t>x</a:t>
            </a:r>
            <a:r>
              <a:rPr lang="en-US" dirty="0" smtClean="0"/>
              <a:t> to the </a:t>
            </a:r>
            <a:r>
              <a:rPr lang="en-US" dirty="0" err="1" smtClean="0"/>
              <a:t>precolor</a:t>
            </a:r>
            <a:r>
              <a:rPr lang="en-US" dirty="0" smtClean="0"/>
              <a:t> of one of the </a:t>
            </a:r>
            <a:r>
              <a:rPr lang="en-US" b="1" dirty="0" err="1" smtClean="0">
                <a:solidFill>
                  <a:srgbClr val="FFC000"/>
                </a:solidFill>
              </a:rPr>
              <a:t>s</a:t>
            </a:r>
            <a:r>
              <a:rPr lang="en-US" b="1" baseline="-25000" dirty="0" err="1" smtClean="0">
                <a:solidFill>
                  <a:srgbClr val="FFC000"/>
                </a:solidFill>
              </a:rPr>
              <a:t>i</a:t>
            </a:r>
            <a:r>
              <a:rPr lang="en-US" b="1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8378" y="2239900"/>
            <a:ext cx="1993565" cy="2572735"/>
          </a:xfrm>
          <a:prstGeom prst="rect">
            <a:avLst/>
          </a:prstGeom>
        </p:spPr>
      </p:pic>
      <p:grpSp>
        <p:nvGrpSpPr>
          <p:cNvPr id="81" name="Group 80"/>
          <p:cNvGrpSpPr/>
          <p:nvPr/>
        </p:nvGrpSpPr>
        <p:grpSpPr>
          <a:xfrm>
            <a:off x="1143000" y="4495800"/>
            <a:ext cx="4082890" cy="2184150"/>
            <a:chOff x="1502254" y="4644821"/>
            <a:chExt cx="4082890" cy="2184150"/>
          </a:xfrm>
        </p:grpSpPr>
        <p:cxnSp>
          <p:nvCxnSpPr>
            <p:cNvPr id="84" name="Straight Connector 83"/>
            <p:cNvCxnSpPr>
              <a:stCxn id="91" idx="4"/>
              <a:endCxn id="92" idx="0"/>
            </p:cNvCxnSpPr>
            <p:nvPr/>
          </p:nvCxnSpPr>
          <p:spPr bwMode="auto">
            <a:xfrm>
              <a:off x="5280151" y="5255904"/>
              <a:ext cx="193" cy="96346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5" name="Straight Connector 84"/>
            <p:cNvCxnSpPr>
              <a:endCxn id="92" idx="1"/>
            </p:cNvCxnSpPr>
            <p:nvPr/>
          </p:nvCxnSpPr>
          <p:spPr bwMode="auto">
            <a:xfrm>
              <a:off x="4120599" y="4974381"/>
              <a:ext cx="944219" cy="133426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6" name="Straight Connector 85"/>
            <p:cNvCxnSpPr>
              <a:stCxn id="90" idx="4"/>
              <a:endCxn id="93" idx="0"/>
            </p:cNvCxnSpPr>
            <p:nvPr/>
          </p:nvCxnSpPr>
          <p:spPr bwMode="auto">
            <a:xfrm>
              <a:off x="3842596" y="5254421"/>
              <a:ext cx="3408" cy="96495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7" name="Straight Connector 86"/>
            <p:cNvCxnSpPr>
              <a:stCxn id="91" idx="3"/>
              <a:endCxn id="93" idx="6"/>
            </p:cNvCxnSpPr>
            <p:nvPr/>
          </p:nvCxnSpPr>
          <p:spPr bwMode="auto">
            <a:xfrm flipH="1">
              <a:off x="4150804" y="5166630"/>
              <a:ext cx="913821" cy="135754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8" name="Straight Connector 87"/>
            <p:cNvCxnSpPr>
              <a:stCxn id="94" idx="0"/>
              <a:endCxn id="90" idx="2"/>
            </p:cNvCxnSpPr>
            <p:nvPr/>
          </p:nvCxnSpPr>
          <p:spPr bwMode="auto">
            <a:xfrm flipV="1">
              <a:off x="3102037" y="4949621"/>
              <a:ext cx="435759" cy="48247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9" name="Straight Connector 88"/>
            <p:cNvCxnSpPr>
              <a:stCxn id="90" idx="7"/>
              <a:endCxn id="91" idx="1"/>
            </p:cNvCxnSpPr>
            <p:nvPr/>
          </p:nvCxnSpPr>
          <p:spPr bwMode="auto">
            <a:xfrm>
              <a:off x="4058122" y="4734095"/>
              <a:ext cx="1006503" cy="14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0" name="Oval 89"/>
            <p:cNvSpPr/>
            <p:nvPr/>
          </p:nvSpPr>
          <p:spPr bwMode="auto">
            <a:xfrm>
              <a:off x="3537796" y="4644821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 smtClean="0">
                  <a:latin typeface="Arial Narrow" charset="0"/>
                  <a:ea typeface="ＭＳ Ｐゴシック" charset="0"/>
                </a:rPr>
                <a:t>1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4975351" y="4646304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>
                  <a:latin typeface="Arial Narrow" charset="0"/>
                  <a:ea typeface="ＭＳ Ｐゴシック" charset="0"/>
                </a:rPr>
                <a:t>2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4975544" y="6219371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>
                  <a:latin typeface="Arial Narrow" charset="0"/>
                  <a:ea typeface="ＭＳ Ｐゴシック" charset="0"/>
                </a:rPr>
                <a:t>3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3541204" y="6219371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>
                  <a:latin typeface="Arial Narrow" charset="0"/>
                  <a:ea typeface="ＭＳ Ｐゴシック" charset="0"/>
                </a:rPr>
                <a:t>4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2797237" y="5432096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err="1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 err="1">
                  <a:latin typeface="Arial Narrow" charset="0"/>
                  <a:ea typeface="ＭＳ Ｐゴシック" charset="0"/>
                </a:rPr>
                <a:t>N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95" name="Straight Connector 94"/>
            <p:cNvCxnSpPr>
              <a:stCxn id="91" idx="2"/>
              <a:endCxn id="94" idx="7"/>
            </p:cNvCxnSpPr>
            <p:nvPr/>
          </p:nvCxnSpPr>
          <p:spPr bwMode="auto">
            <a:xfrm flipH="1">
              <a:off x="3317563" y="4951104"/>
              <a:ext cx="1657788" cy="57026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6" name="Straight Connector 95"/>
            <p:cNvCxnSpPr>
              <a:stCxn id="92" idx="3"/>
              <a:endCxn id="93" idx="5"/>
            </p:cNvCxnSpPr>
            <p:nvPr/>
          </p:nvCxnSpPr>
          <p:spPr bwMode="auto">
            <a:xfrm flipH="1">
              <a:off x="4061530" y="6739697"/>
              <a:ext cx="1003288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7" name="Straight Connector 96"/>
            <p:cNvCxnSpPr>
              <a:stCxn id="94" idx="5"/>
              <a:endCxn id="92" idx="2"/>
            </p:cNvCxnSpPr>
            <p:nvPr/>
          </p:nvCxnSpPr>
          <p:spPr bwMode="auto">
            <a:xfrm>
              <a:off x="3317563" y="5952422"/>
              <a:ext cx="1657981" cy="571749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8" name="Straight Connector 97"/>
            <p:cNvCxnSpPr>
              <a:stCxn id="94" idx="4"/>
              <a:endCxn id="93" idx="2"/>
            </p:cNvCxnSpPr>
            <p:nvPr/>
          </p:nvCxnSpPr>
          <p:spPr bwMode="auto">
            <a:xfrm>
              <a:off x="3102037" y="6041696"/>
              <a:ext cx="439167" cy="48247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9" name="Oval 98"/>
            <p:cNvSpPr/>
            <p:nvPr/>
          </p:nvSpPr>
          <p:spPr bwMode="auto">
            <a:xfrm>
              <a:off x="1502254" y="5439080"/>
              <a:ext cx="609600" cy="609600"/>
            </a:xfrm>
            <a:prstGeom prst="ellipse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latin typeface="Arial Narrow" charset="0"/>
                  <a:ea typeface="ＭＳ Ｐゴシック" charset="0"/>
                </a:rPr>
                <a:t>x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442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0"/>
            <a:ext cx="8839200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Liveness-across-call and caller/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callee</a:t>
            </a: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-save preference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9600" y="749030"/>
            <a:ext cx="7714869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Temps live across calls should be allocated to </a:t>
            </a:r>
            <a:r>
              <a:rPr lang="en-US" dirty="0" err="1" smtClean="0"/>
              <a:t>callee</a:t>
            </a:r>
            <a:r>
              <a:rPr lang="en-US" dirty="0" smtClean="0"/>
              <a:t>-save registers.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06611" y="1273012"/>
            <a:ext cx="5463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How can we nudge the allocator to do this? </a:t>
            </a:r>
            <a:endParaRPr lang="en-US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48771" y="1783875"/>
            <a:ext cx="65495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</a:t>
            </a:r>
            <a:r>
              <a:rPr lang="en-US" b="1" dirty="0" smtClean="0"/>
              <a:t>CALL</a:t>
            </a:r>
            <a:r>
              <a:rPr lang="en-US" dirty="0" smtClean="0"/>
              <a:t> instruction, understand all </a:t>
            </a:r>
            <a:r>
              <a:rPr lang="en-US" b="1" dirty="0" smtClean="0">
                <a:solidFill>
                  <a:srgbClr val="FFC000"/>
                </a:solidFill>
              </a:rPr>
              <a:t>N caller-save registers </a:t>
            </a:r>
            <a:r>
              <a:rPr lang="en-US" dirty="0" smtClean="0"/>
              <a:t>to be defined/live-out. They interfere with </a:t>
            </a:r>
            <a:r>
              <a:rPr lang="en-US" b="1" dirty="0" smtClean="0">
                <a:solidFill>
                  <a:srgbClr val="FFC000"/>
                </a:solidFill>
              </a:rPr>
              <a:t>each other</a:t>
            </a:r>
            <a:r>
              <a:rPr lang="en-US" b="1" dirty="0" smtClean="0"/>
              <a:t> and also </a:t>
            </a:r>
            <a:r>
              <a:rPr lang="en-US" b="1" dirty="0"/>
              <a:t>with </a:t>
            </a:r>
            <a:r>
              <a:rPr lang="en-US" b="1" dirty="0" smtClean="0">
                <a:solidFill>
                  <a:srgbClr val="00B050"/>
                </a:solidFill>
              </a:rPr>
              <a:t>y.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1499" y="1439006"/>
            <a:ext cx="1993565" cy="2572735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1072214" y="4476799"/>
            <a:ext cx="4898546" cy="2184150"/>
            <a:chOff x="1072214" y="4476799"/>
            <a:chExt cx="4898546" cy="2184150"/>
          </a:xfrm>
        </p:grpSpPr>
        <p:cxnSp>
          <p:nvCxnSpPr>
            <p:cNvPr id="32" name="Straight Connector 31"/>
            <p:cNvCxnSpPr>
              <a:stCxn id="39" idx="4"/>
              <a:endCxn id="40" idx="0"/>
            </p:cNvCxnSpPr>
            <p:nvPr/>
          </p:nvCxnSpPr>
          <p:spPr bwMode="auto">
            <a:xfrm>
              <a:off x="4850111" y="5087882"/>
              <a:ext cx="193" cy="96346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" name="Straight Connector 32"/>
            <p:cNvCxnSpPr>
              <a:endCxn id="40" idx="1"/>
            </p:cNvCxnSpPr>
            <p:nvPr/>
          </p:nvCxnSpPr>
          <p:spPr bwMode="auto">
            <a:xfrm>
              <a:off x="3690559" y="4806359"/>
              <a:ext cx="944219" cy="133426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" name="Straight Connector 33"/>
            <p:cNvCxnSpPr>
              <a:stCxn id="38" idx="4"/>
              <a:endCxn id="41" idx="0"/>
            </p:cNvCxnSpPr>
            <p:nvPr/>
          </p:nvCxnSpPr>
          <p:spPr bwMode="auto">
            <a:xfrm>
              <a:off x="3412556" y="5086399"/>
              <a:ext cx="3408" cy="96495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5" name="Straight Connector 34"/>
            <p:cNvCxnSpPr>
              <a:stCxn id="39" idx="3"/>
              <a:endCxn id="41" idx="6"/>
            </p:cNvCxnSpPr>
            <p:nvPr/>
          </p:nvCxnSpPr>
          <p:spPr bwMode="auto">
            <a:xfrm flipH="1">
              <a:off x="3720764" y="4998608"/>
              <a:ext cx="913821" cy="135754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6" name="Straight Connector 35"/>
            <p:cNvCxnSpPr>
              <a:stCxn id="42" idx="0"/>
              <a:endCxn id="38" idx="2"/>
            </p:cNvCxnSpPr>
            <p:nvPr/>
          </p:nvCxnSpPr>
          <p:spPr bwMode="auto">
            <a:xfrm flipV="1">
              <a:off x="2671997" y="4781599"/>
              <a:ext cx="435759" cy="48247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" name="Straight Connector 36"/>
            <p:cNvCxnSpPr>
              <a:stCxn id="38" idx="7"/>
              <a:endCxn id="39" idx="1"/>
            </p:cNvCxnSpPr>
            <p:nvPr/>
          </p:nvCxnSpPr>
          <p:spPr bwMode="auto">
            <a:xfrm>
              <a:off x="3628082" y="4566073"/>
              <a:ext cx="1006503" cy="14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8" name="Oval 37"/>
            <p:cNvSpPr/>
            <p:nvPr/>
          </p:nvSpPr>
          <p:spPr bwMode="auto">
            <a:xfrm>
              <a:off x="3107756" y="4476799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 smtClean="0">
                  <a:latin typeface="Arial Narrow" charset="0"/>
                  <a:ea typeface="ＭＳ Ｐゴシック" charset="0"/>
                </a:rPr>
                <a:t>1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39" name="Oval 38"/>
            <p:cNvSpPr/>
            <p:nvPr/>
          </p:nvSpPr>
          <p:spPr bwMode="auto">
            <a:xfrm>
              <a:off x="4545311" y="4478282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>
                  <a:latin typeface="Arial Narrow" charset="0"/>
                  <a:ea typeface="ＭＳ Ｐゴシック" charset="0"/>
                </a:rPr>
                <a:t>2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40" name="Oval 39"/>
            <p:cNvSpPr/>
            <p:nvPr/>
          </p:nvSpPr>
          <p:spPr bwMode="auto">
            <a:xfrm>
              <a:off x="4545504" y="6051349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>
                  <a:latin typeface="Arial Narrow" charset="0"/>
                  <a:ea typeface="ＭＳ Ｐゴシック" charset="0"/>
                </a:rPr>
                <a:t>3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41" name="Oval 40"/>
            <p:cNvSpPr/>
            <p:nvPr/>
          </p:nvSpPr>
          <p:spPr bwMode="auto">
            <a:xfrm>
              <a:off x="3111164" y="6051349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>
                  <a:latin typeface="Arial Narrow" charset="0"/>
                  <a:ea typeface="ＭＳ Ｐゴシック" charset="0"/>
                </a:rPr>
                <a:t>4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42" name="Oval 41"/>
            <p:cNvSpPr/>
            <p:nvPr/>
          </p:nvSpPr>
          <p:spPr bwMode="auto">
            <a:xfrm>
              <a:off x="2367197" y="5264074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err="1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 err="1">
                  <a:latin typeface="Arial Narrow" charset="0"/>
                  <a:ea typeface="ＭＳ Ｐゴシック" charset="0"/>
                </a:rPr>
                <a:t>N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43" name="Straight Connector 42"/>
            <p:cNvCxnSpPr>
              <a:stCxn id="39" idx="2"/>
              <a:endCxn id="42" idx="7"/>
            </p:cNvCxnSpPr>
            <p:nvPr/>
          </p:nvCxnSpPr>
          <p:spPr bwMode="auto">
            <a:xfrm flipH="1">
              <a:off x="2887523" y="4783082"/>
              <a:ext cx="1657788" cy="57026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4" name="Straight Connector 43"/>
            <p:cNvCxnSpPr>
              <a:stCxn id="40" idx="3"/>
              <a:endCxn id="41" idx="5"/>
            </p:cNvCxnSpPr>
            <p:nvPr/>
          </p:nvCxnSpPr>
          <p:spPr bwMode="auto">
            <a:xfrm flipH="1">
              <a:off x="3631490" y="6571675"/>
              <a:ext cx="1003288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5" name="Straight Connector 44"/>
            <p:cNvCxnSpPr>
              <a:stCxn id="42" idx="5"/>
              <a:endCxn id="40" idx="2"/>
            </p:cNvCxnSpPr>
            <p:nvPr/>
          </p:nvCxnSpPr>
          <p:spPr bwMode="auto">
            <a:xfrm>
              <a:off x="2887523" y="5784400"/>
              <a:ext cx="1657981" cy="571749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6" name="Straight Connector 45"/>
            <p:cNvCxnSpPr>
              <a:stCxn id="42" idx="4"/>
              <a:endCxn id="41" idx="2"/>
            </p:cNvCxnSpPr>
            <p:nvPr/>
          </p:nvCxnSpPr>
          <p:spPr bwMode="auto">
            <a:xfrm>
              <a:off x="2671997" y="5873674"/>
              <a:ext cx="439167" cy="48247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7" name="Oval 46"/>
            <p:cNvSpPr/>
            <p:nvPr/>
          </p:nvSpPr>
          <p:spPr bwMode="auto">
            <a:xfrm>
              <a:off x="1072214" y="5271058"/>
              <a:ext cx="609600" cy="609600"/>
            </a:xfrm>
            <a:prstGeom prst="ellipse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latin typeface="Arial Narrow" charset="0"/>
                  <a:ea typeface="ＭＳ Ｐゴシック" charset="0"/>
                </a:rPr>
                <a:t>x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48" name="Oval 47"/>
            <p:cNvSpPr/>
            <p:nvPr/>
          </p:nvSpPr>
          <p:spPr bwMode="auto">
            <a:xfrm>
              <a:off x="5361160" y="5278042"/>
              <a:ext cx="609600" cy="609600"/>
            </a:xfrm>
            <a:prstGeom prst="ellipse">
              <a:avLst/>
            </a:prstGeom>
            <a:solidFill>
              <a:srgbClr val="92D05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y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49" name="Straight Connector 48"/>
            <p:cNvCxnSpPr>
              <a:stCxn id="39" idx="6"/>
              <a:endCxn id="48" idx="0"/>
            </p:cNvCxnSpPr>
            <p:nvPr/>
          </p:nvCxnSpPr>
          <p:spPr bwMode="auto">
            <a:xfrm>
              <a:off x="5154911" y="4783082"/>
              <a:ext cx="511049" cy="49496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92D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Connector 49"/>
            <p:cNvCxnSpPr>
              <a:stCxn id="48" idx="1"/>
              <a:endCxn id="38" idx="5"/>
            </p:cNvCxnSpPr>
            <p:nvPr/>
          </p:nvCxnSpPr>
          <p:spPr bwMode="auto">
            <a:xfrm flipH="1" flipV="1">
              <a:off x="3628082" y="4997125"/>
              <a:ext cx="1822352" cy="37019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92D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" name="Straight Connector 50"/>
            <p:cNvCxnSpPr>
              <a:stCxn id="42" idx="6"/>
              <a:endCxn id="48" idx="2"/>
            </p:cNvCxnSpPr>
            <p:nvPr/>
          </p:nvCxnSpPr>
          <p:spPr bwMode="auto">
            <a:xfrm>
              <a:off x="2976797" y="5568874"/>
              <a:ext cx="2384363" cy="13968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92D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Straight Connector 51"/>
            <p:cNvCxnSpPr>
              <a:stCxn id="41" idx="7"/>
              <a:endCxn id="48" idx="3"/>
            </p:cNvCxnSpPr>
            <p:nvPr/>
          </p:nvCxnSpPr>
          <p:spPr bwMode="auto">
            <a:xfrm flipV="1">
              <a:off x="3631490" y="5798368"/>
              <a:ext cx="1818944" cy="34225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92D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Straight Connector 52"/>
            <p:cNvCxnSpPr>
              <a:stCxn id="40" idx="6"/>
              <a:endCxn id="48" idx="4"/>
            </p:cNvCxnSpPr>
            <p:nvPr/>
          </p:nvCxnSpPr>
          <p:spPr bwMode="auto">
            <a:xfrm flipV="1">
              <a:off x="5155104" y="5887642"/>
              <a:ext cx="510856" cy="46850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92D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6466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0"/>
            <a:ext cx="8839200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Liveness-across-call and caller/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callee</a:t>
            </a: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-save preference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9600" y="749030"/>
            <a:ext cx="7714869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Temps live across calls should be allocated to </a:t>
            </a:r>
            <a:r>
              <a:rPr lang="en-US" dirty="0" err="1" smtClean="0"/>
              <a:t>callee</a:t>
            </a:r>
            <a:r>
              <a:rPr lang="en-US" dirty="0" smtClean="0"/>
              <a:t>-save registers.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06611" y="1273012"/>
            <a:ext cx="5463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How can we nudge the allocator to do this? </a:t>
            </a:r>
            <a:endParaRPr lang="en-US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48771" y="1783875"/>
            <a:ext cx="65495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</a:t>
            </a:r>
            <a:r>
              <a:rPr lang="en-US" b="1" dirty="0" smtClean="0"/>
              <a:t>CALL</a:t>
            </a:r>
            <a:r>
              <a:rPr lang="en-US" dirty="0" smtClean="0"/>
              <a:t> instruction, understand all </a:t>
            </a:r>
            <a:r>
              <a:rPr lang="en-US" b="1" dirty="0" smtClean="0">
                <a:solidFill>
                  <a:srgbClr val="FFC000"/>
                </a:solidFill>
              </a:rPr>
              <a:t>N caller-save registers </a:t>
            </a:r>
            <a:r>
              <a:rPr lang="en-US" dirty="0" smtClean="0"/>
              <a:t>to be defined/live-out. They interfere with </a:t>
            </a:r>
            <a:r>
              <a:rPr lang="en-US" b="1" dirty="0" smtClean="0">
                <a:solidFill>
                  <a:srgbClr val="FFC000"/>
                </a:solidFill>
              </a:rPr>
              <a:t>each other</a:t>
            </a:r>
            <a:r>
              <a:rPr lang="en-US" b="1" dirty="0" smtClean="0"/>
              <a:t> and also </a:t>
            </a:r>
            <a:r>
              <a:rPr lang="en-US" b="1" dirty="0"/>
              <a:t>with </a:t>
            </a:r>
            <a:r>
              <a:rPr lang="en-US" b="1" dirty="0" smtClean="0">
                <a:solidFill>
                  <a:srgbClr val="00B050"/>
                </a:solidFill>
              </a:rPr>
              <a:t>y. </a:t>
            </a:r>
            <a:r>
              <a:rPr lang="en-US" dirty="0" smtClean="0"/>
              <a:t>But </a:t>
            </a:r>
            <a:r>
              <a:rPr lang="en-US" b="1" dirty="0" smtClean="0">
                <a:solidFill>
                  <a:srgbClr val="00B050"/>
                </a:solidFill>
              </a:rPr>
              <a:t>y</a:t>
            </a:r>
            <a:r>
              <a:rPr lang="en-US" dirty="0" smtClean="0"/>
              <a:t> </a:t>
            </a:r>
            <a:r>
              <a:rPr lang="en-US" dirty="0"/>
              <a:t>also interferes with </a:t>
            </a:r>
            <a:r>
              <a:rPr lang="en-US" dirty="0" smtClean="0"/>
              <a:t>the </a:t>
            </a:r>
            <a:r>
              <a:rPr lang="en-US" b="1" dirty="0" err="1">
                <a:solidFill>
                  <a:srgbClr val="00B0F0"/>
                </a:solidFill>
              </a:rPr>
              <a:t>t</a:t>
            </a:r>
            <a:r>
              <a:rPr lang="en-US" b="1" baseline="-25000" dirty="0" err="1">
                <a:solidFill>
                  <a:srgbClr val="00B0F0"/>
                </a:solidFill>
              </a:rPr>
              <a:t>i</a:t>
            </a:r>
            <a:r>
              <a:rPr lang="en-US" dirty="0"/>
              <a:t> created by the front-end in the body of g.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1499" y="1439006"/>
            <a:ext cx="1993565" cy="2572735"/>
          </a:xfrm>
          <a:prstGeom prst="rect">
            <a:avLst/>
          </a:prstGeom>
        </p:spPr>
      </p:pic>
      <p:grpSp>
        <p:nvGrpSpPr>
          <p:cNvPr id="31" name="Group 30"/>
          <p:cNvGrpSpPr/>
          <p:nvPr/>
        </p:nvGrpSpPr>
        <p:grpSpPr>
          <a:xfrm>
            <a:off x="1072214" y="4310229"/>
            <a:ext cx="6789639" cy="2439994"/>
            <a:chOff x="1442634" y="4175822"/>
            <a:chExt cx="6789639" cy="2439994"/>
          </a:xfrm>
        </p:grpSpPr>
        <p:cxnSp>
          <p:nvCxnSpPr>
            <p:cNvPr id="32" name="Straight Connector 31"/>
            <p:cNvCxnSpPr>
              <a:stCxn id="39" idx="4"/>
              <a:endCxn id="40" idx="0"/>
            </p:cNvCxnSpPr>
            <p:nvPr/>
          </p:nvCxnSpPr>
          <p:spPr bwMode="auto">
            <a:xfrm>
              <a:off x="5220531" y="4953475"/>
              <a:ext cx="193" cy="96346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" name="Straight Connector 32"/>
            <p:cNvCxnSpPr>
              <a:endCxn id="40" idx="1"/>
            </p:cNvCxnSpPr>
            <p:nvPr/>
          </p:nvCxnSpPr>
          <p:spPr bwMode="auto">
            <a:xfrm>
              <a:off x="4060979" y="4671952"/>
              <a:ext cx="944219" cy="133426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" name="Straight Connector 33"/>
            <p:cNvCxnSpPr>
              <a:stCxn id="38" idx="4"/>
              <a:endCxn id="41" idx="0"/>
            </p:cNvCxnSpPr>
            <p:nvPr/>
          </p:nvCxnSpPr>
          <p:spPr bwMode="auto">
            <a:xfrm>
              <a:off x="3782976" y="4951992"/>
              <a:ext cx="3408" cy="96495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5" name="Straight Connector 34"/>
            <p:cNvCxnSpPr>
              <a:stCxn id="39" idx="3"/>
              <a:endCxn id="41" idx="6"/>
            </p:cNvCxnSpPr>
            <p:nvPr/>
          </p:nvCxnSpPr>
          <p:spPr bwMode="auto">
            <a:xfrm flipH="1">
              <a:off x="4091184" y="4864201"/>
              <a:ext cx="913821" cy="135754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6" name="Straight Connector 35"/>
            <p:cNvCxnSpPr>
              <a:stCxn id="42" idx="0"/>
              <a:endCxn id="38" idx="2"/>
            </p:cNvCxnSpPr>
            <p:nvPr/>
          </p:nvCxnSpPr>
          <p:spPr bwMode="auto">
            <a:xfrm flipV="1">
              <a:off x="3042417" y="4647192"/>
              <a:ext cx="435759" cy="48247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" name="Straight Connector 36"/>
            <p:cNvCxnSpPr>
              <a:stCxn id="38" idx="7"/>
              <a:endCxn id="39" idx="1"/>
            </p:cNvCxnSpPr>
            <p:nvPr/>
          </p:nvCxnSpPr>
          <p:spPr bwMode="auto">
            <a:xfrm>
              <a:off x="3998502" y="4431666"/>
              <a:ext cx="1006503" cy="14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8" name="Oval 37"/>
            <p:cNvSpPr/>
            <p:nvPr/>
          </p:nvSpPr>
          <p:spPr bwMode="auto">
            <a:xfrm>
              <a:off x="3478176" y="4342392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 smtClean="0">
                  <a:latin typeface="Arial Narrow" charset="0"/>
                  <a:ea typeface="ＭＳ Ｐゴシック" charset="0"/>
                </a:rPr>
                <a:t>1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39" name="Oval 38"/>
            <p:cNvSpPr/>
            <p:nvPr/>
          </p:nvSpPr>
          <p:spPr bwMode="auto">
            <a:xfrm>
              <a:off x="4915731" y="4343875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>
                  <a:latin typeface="Arial Narrow" charset="0"/>
                  <a:ea typeface="ＭＳ Ｐゴシック" charset="0"/>
                </a:rPr>
                <a:t>2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40" name="Oval 39"/>
            <p:cNvSpPr/>
            <p:nvPr/>
          </p:nvSpPr>
          <p:spPr bwMode="auto">
            <a:xfrm>
              <a:off x="4915924" y="5916942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>
                  <a:latin typeface="Arial Narrow" charset="0"/>
                  <a:ea typeface="ＭＳ Ｐゴシック" charset="0"/>
                </a:rPr>
                <a:t>3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41" name="Oval 40"/>
            <p:cNvSpPr/>
            <p:nvPr/>
          </p:nvSpPr>
          <p:spPr bwMode="auto">
            <a:xfrm>
              <a:off x="3481584" y="5916942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>
                  <a:latin typeface="Arial Narrow" charset="0"/>
                  <a:ea typeface="ＭＳ Ｐゴシック" charset="0"/>
                </a:rPr>
                <a:t>4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42" name="Oval 41"/>
            <p:cNvSpPr/>
            <p:nvPr/>
          </p:nvSpPr>
          <p:spPr bwMode="auto">
            <a:xfrm>
              <a:off x="2737617" y="5129667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err="1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 err="1">
                  <a:latin typeface="Arial Narrow" charset="0"/>
                  <a:ea typeface="ＭＳ Ｐゴシック" charset="0"/>
                </a:rPr>
                <a:t>N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43" name="Straight Connector 42"/>
            <p:cNvCxnSpPr>
              <a:stCxn id="39" idx="2"/>
              <a:endCxn id="42" idx="7"/>
            </p:cNvCxnSpPr>
            <p:nvPr/>
          </p:nvCxnSpPr>
          <p:spPr bwMode="auto">
            <a:xfrm flipH="1">
              <a:off x="3257943" y="4648675"/>
              <a:ext cx="1657788" cy="57026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4" name="Straight Connector 43"/>
            <p:cNvCxnSpPr>
              <a:stCxn id="40" idx="3"/>
              <a:endCxn id="41" idx="5"/>
            </p:cNvCxnSpPr>
            <p:nvPr/>
          </p:nvCxnSpPr>
          <p:spPr bwMode="auto">
            <a:xfrm flipH="1">
              <a:off x="4001910" y="6437268"/>
              <a:ext cx="1003288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5" name="Straight Connector 44"/>
            <p:cNvCxnSpPr>
              <a:stCxn id="42" idx="5"/>
              <a:endCxn id="40" idx="2"/>
            </p:cNvCxnSpPr>
            <p:nvPr/>
          </p:nvCxnSpPr>
          <p:spPr bwMode="auto">
            <a:xfrm>
              <a:off x="3257943" y="5649993"/>
              <a:ext cx="1657981" cy="571749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6" name="Straight Connector 45"/>
            <p:cNvCxnSpPr>
              <a:stCxn id="42" idx="4"/>
              <a:endCxn id="41" idx="2"/>
            </p:cNvCxnSpPr>
            <p:nvPr/>
          </p:nvCxnSpPr>
          <p:spPr bwMode="auto">
            <a:xfrm>
              <a:off x="3042417" y="5739267"/>
              <a:ext cx="439167" cy="48247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7" name="Oval 46"/>
            <p:cNvSpPr/>
            <p:nvPr/>
          </p:nvSpPr>
          <p:spPr bwMode="auto">
            <a:xfrm>
              <a:off x="1442634" y="5136651"/>
              <a:ext cx="609600" cy="609600"/>
            </a:xfrm>
            <a:prstGeom prst="ellipse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latin typeface="Arial Narrow" charset="0"/>
                  <a:ea typeface="ＭＳ Ｐゴシック" charset="0"/>
                </a:rPr>
                <a:t>x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48" name="Oval 47"/>
            <p:cNvSpPr/>
            <p:nvPr/>
          </p:nvSpPr>
          <p:spPr bwMode="auto">
            <a:xfrm>
              <a:off x="5731580" y="5143635"/>
              <a:ext cx="609600" cy="609600"/>
            </a:xfrm>
            <a:prstGeom prst="ellipse">
              <a:avLst/>
            </a:prstGeom>
            <a:solidFill>
              <a:srgbClr val="92D05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y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49" name="Straight Connector 48"/>
            <p:cNvCxnSpPr>
              <a:stCxn id="39" idx="6"/>
              <a:endCxn id="48" idx="0"/>
            </p:cNvCxnSpPr>
            <p:nvPr/>
          </p:nvCxnSpPr>
          <p:spPr bwMode="auto">
            <a:xfrm>
              <a:off x="5525331" y="4648675"/>
              <a:ext cx="511049" cy="49496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92D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Connector 49"/>
            <p:cNvCxnSpPr>
              <a:stCxn id="48" idx="1"/>
              <a:endCxn id="38" idx="5"/>
            </p:cNvCxnSpPr>
            <p:nvPr/>
          </p:nvCxnSpPr>
          <p:spPr bwMode="auto">
            <a:xfrm flipH="1" flipV="1">
              <a:off x="3998502" y="4862718"/>
              <a:ext cx="1822352" cy="37019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92D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" name="Straight Connector 50"/>
            <p:cNvCxnSpPr>
              <a:stCxn id="42" idx="6"/>
              <a:endCxn id="48" idx="2"/>
            </p:cNvCxnSpPr>
            <p:nvPr/>
          </p:nvCxnSpPr>
          <p:spPr bwMode="auto">
            <a:xfrm>
              <a:off x="3347217" y="5434467"/>
              <a:ext cx="2384363" cy="13968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92D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Straight Connector 51"/>
            <p:cNvCxnSpPr>
              <a:stCxn id="41" idx="7"/>
              <a:endCxn id="48" idx="3"/>
            </p:cNvCxnSpPr>
            <p:nvPr/>
          </p:nvCxnSpPr>
          <p:spPr bwMode="auto">
            <a:xfrm flipV="1">
              <a:off x="4001910" y="5663961"/>
              <a:ext cx="1818944" cy="34225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92D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Straight Connector 52"/>
            <p:cNvCxnSpPr>
              <a:stCxn id="40" idx="6"/>
              <a:endCxn id="48" idx="4"/>
            </p:cNvCxnSpPr>
            <p:nvPr/>
          </p:nvCxnSpPr>
          <p:spPr bwMode="auto">
            <a:xfrm flipV="1">
              <a:off x="5525524" y="5753235"/>
              <a:ext cx="510856" cy="46850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92D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4" name="Oval 53"/>
            <p:cNvSpPr/>
            <p:nvPr/>
          </p:nvSpPr>
          <p:spPr bwMode="auto">
            <a:xfrm>
              <a:off x="7264664" y="4342392"/>
              <a:ext cx="609600" cy="609600"/>
            </a:xfrm>
            <a:prstGeom prst="ellipse">
              <a:avLst/>
            </a:prstGeom>
            <a:solidFill>
              <a:srgbClr val="00B0F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t</a:t>
              </a:r>
              <a:r>
                <a:rPr lang="en-US" b="1" baseline="-25000" dirty="0" smtClean="0">
                  <a:latin typeface="Arial Narrow" charset="0"/>
                  <a:ea typeface="ＭＳ Ｐゴシック" charset="0"/>
                </a:rPr>
                <a:t>1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55" name="Oval 54"/>
            <p:cNvSpPr/>
            <p:nvPr/>
          </p:nvSpPr>
          <p:spPr bwMode="auto">
            <a:xfrm>
              <a:off x="7264664" y="6006216"/>
              <a:ext cx="609600" cy="609600"/>
            </a:xfrm>
            <a:prstGeom prst="ellipse">
              <a:avLst/>
            </a:prstGeom>
            <a:solidFill>
              <a:srgbClr val="00B0F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err="1" smtClean="0">
                  <a:latin typeface="Arial Narrow" charset="0"/>
                  <a:ea typeface="ＭＳ Ｐゴシック" charset="0"/>
                </a:rPr>
                <a:t>t</a:t>
              </a:r>
              <a:r>
                <a:rPr lang="en-US" b="1" baseline="-25000" dirty="0" err="1">
                  <a:latin typeface="Arial Narrow" charset="0"/>
                  <a:ea typeface="ＭＳ Ｐゴシック" charset="0"/>
                </a:rPr>
                <a:t>K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56" name="Straight Connector 55"/>
            <p:cNvCxnSpPr>
              <a:stCxn id="48" idx="5"/>
              <a:endCxn id="55" idx="1"/>
            </p:cNvCxnSpPr>
            <p:nvPr/>
          </p:nvCxnSpPr>
          <p:spPr bwMode="auto">
            <a:xfrm>
              <a:off x="6251906" y="5663961"/>
              <a:ext cx="1102032" cy="431529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00B0F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7" name="Straight Connector 56"/>
            <p:cNvCxnSpPr>
              <a:stCxn id="48" idx="7"/>
              <a:endCxn id="54" idx="2"/>
            </p:cNvCxnSpPr>
            <p:nvPr/>
          </p:nvCxnSpPr>
          <p:spPr bwMode="auto">
            <a:xfrm flipV="1">
              <a:off x="6251906" y="4647192"/>
              <a:ext cx="1012758" cy="58571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00B0F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8" name="Straight Connector 57"/>
            <p:cNvCxnSpPr>
              <a:endCxn id="54" idx="7"/>
            </p:cNvCxnSpPr>
            <p:nvPr/>
          </p:nvCxnSpPr>
          <p:spPr bwMode="auto">
            <a:xfrm flipH="1">
              <a:off x="7784990" y="4175822"/>
              <a:ext cx="268278" cy="25584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00B0F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9" name="Straight Connector 58"/>
            <p:cNvCxnSpPr>
              <a:endCxn id="54" idx="6"/>
            </p:cNvCxnSpPr>
            <p:nvPr/>
          </p:nvCxnSpPr>
          <p:spPr bwMode="auto">
            <a:xfrm flipH="1">
              <a:off x="7874264" y="4646879"/>
              <a:ext cx="358009" cy="31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00B0F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" name="Straight Connector 59"/>
            <p:cNvCxnSpPr>
              <a:endCxn id="54" idx="5"/>
            </p:cNvCxnSpPr>
            <p:nvPr/>
          </p:nvCxnSpPr>
          <p:spPr bwMode="auto">
            <a:xfrm flipH="1" flipV="1">
              <a:off x="7784990" y="4862718"/>
              <a:ext cx="358010" cy="25584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00B0F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" name="Straight Connector 60"/>
            <p:cNvCxnSpPr>
              <a:endCxn id="54" idx="4"/>
            </p:cNvCxnSpPr>
            <p:nvPr/>
          </p:nvCxnSpPr>
          <p:spPr bwMode="auto">
            <a:xfrm flipV="1">
              <a:off x="7569464" y="4951992"/>
              <a:ext cx="0" cy="33774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00B0F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2" name="Straight Connector 61"/>
            <p:cNvCxnSpPr>
              <a:endCxn id="55" idx="6"/>
            </p:cNvCxnSpPr>
            <p:nvPr/>
          </p:nvCxnSpPr>
          <p:spPr bwMode="auto">
            <a:xfrm flipH="1">
              <a:off x="7874264" y="6304224"/>
              <a:ext cx="358009" cy="6792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00B0F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3" name="Straight Connector 62"/>
            <p:cNvCxnSpPr>
              <a:endCxn id="55" idx="7"/>
            </p:cNvCxnSpPr>
            <p:nvPr/>
          </p:nvCxnSpPr>
          <p:spPr bwMode="auto">
            <a:xfrm flipH="1">
              <a:off x="7784990" y="5753235"/>
              <a:ext cx="304414" cy="34225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00B0F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4" name="Straight Connector 63"/>
            <p:cNvCxnSpPr>
              <a:endCxn id="55" idx="0"/>
            </p:cNvCxnSpPr>
            <p:nvPr/>
          </p:nvCxnSpPr>
          <p:spPr bwMode="auto">
            <a:xfrm>
              <a:off x="7569464" y="5586665"/>
              <a:ext cx="0" cy="41955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00B0F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5" name="Straight Connector 64"/>
            <p:cNvCxnSpPr>
              <a:endCxn id="55" idx="2"/>
            </p:cNvCxnSpPr>
            <p:nvPr/>
          </p:nvCxnSpPr>
          <p:spPr bwMode="auto">
            <a:xfrm>
              <a:off x="6802922" y="6311016"/>
              <a:ext cx="461742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00B0F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9" name="TextBox 8"/>
          <p:cNvSpPr txBox="1"/>
          <p:nvPr/>
        </p:nvSpPr>
        <p:spPr>
          <a:xfrm>
            <a:off x="7064531" y="5320624"/>
            <a:ext cx="268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:</a:t>
            </a:r>
            <a:endParaRPr lang="en-US" b="1" dirty="0">
              <a:solidFill>
                <a:srgbClr val="00B0F0"/>
              </a:solidFill>
            </a:endParaRPr>
          </a:p>
        </p:txBody>
      </p:sp>
      <p:cxnSp>
        <p:nvCxnSpPr>
          <p:cNvPr id="71" name="Straight Connector 70"/>
          <p:cNvCxnSpPr>
            <a:stCxn id="48" idx="6"/>
          </p:cNvCxnSpPr>
          <p:nvPr/>
        </p:nvCxnSpPr>
        <p:spPr bwMode="auto">
          <a:xfrm>
            <a:off x="5970760" y="5582842"/>
            <a:ext cx="923484" cy="12490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rgbClr val="00B0F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91583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0"/>
            <a:ext cx="8839200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Liveness-across-call and caller/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callee</a:t>
            </a: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-save preference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9600" y="749030"/>
            <a:ext cx="7714869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Temps live across calls should be allocated to </a:t>
            </a:r>
            <a:r>
              <a:rPr lang="en-US" dirty="0" err="1" smtClean="0"/>
              <a:t>callee</a:t>
            </a:r>
            <a:r>
              <a:rPr lang="en-US" dirty="0" smtClean="0"/>
              <a:t>-save registers.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06611" y="1273012"/>
            <a:ext cx="5463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How can we nudge the allocator to do this? </a:t>
            </a:r>
            <a:endParaRPr lang="en-US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48771" y="1783875"/>
            <a:ext cx="654957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</a:t>
            </a:r>
            <a:r>
              <a:rPr lang="en-US" b="1" dirty="0" smtClean="0"/>
              <a:t>CALL</a:t>
            </a:r>
            <a:r>
              <a:rPr lang="en-US" dirty="0" smtClean="0"/>
              <a:t> instruction, understand all </a:t>
            </a:r>
            <a:r>
              <a:rPr lang="en-US" b="1" dirty="0" smtClean="0">
                <a:solidFill>
                  <a:srgbClr val="FFC000"/>
                </a:solidFill>
              </a:rPr>
              <a:t>N caller-save registers </a:t>
            </a:r>
            <a:r>
              <a:rPr lang="en-US" dirty="0" smtClean="0"/>
              <a:t>to be defined/live-out. They interfere with </a:t>
            </a:r>
            <a:r>
              <a:rPr lang="en-US" b="1" dirty="0" smtClean="0">
                <a:solidFill>
                  <a:srgbClr val="FFC000"/>
                </a:solidFill>
              </a:rPr>
              <a:t>each other</a:t>
            </a:r>
            <a:r>
              <a:rPr lang="en-US" b="1" dirty="0" smtClean="0"/>
              <a:t> and also </a:t>
            </a:r>
            <a:r>
              <a:rPr lang="en-US" b="1" dirty="0"/>
              <a:t>with </a:t>
            </a:r>
            <a:r>
              <a:rPr lang="en-US" b="1" dirty="0" smtClean="0">
                <a:solidFill>
                  <a:srgbClr val="00B050"/>
                </a:solidFill>
              </a:rPr>
              <a:t>y. </a:t>
            </a:r>
            <a:r>
              <a:rPr lang="en-US" dirty="0" smtClean="0"/>
              <a:t>But </a:t>
            </a:r>
            <a:r>
              <a:rPr lang="en-US" b="1" dirty="0" smtClean="0">
                <a:solidFill>
                  <a:srgbClr val="00B050"/>
                </a:solidFill>
              </a:rPr>
              <a:t>y</a:t>
            </a:r>
            <a:r>
              <a:rPr lang="en-US" dirty="0" smtClean="0"/>
              <a:t> </a:t>
            </a:r>
            <a:r>
              <a:rPr lang="en-US" dirty="0"/>
              <a:t>also interferes with </a:t>
            </a:r>
            <a:r>
              <a:rPr lang="en-US" dirty="0" smtClean="0"/>
              <a:t>the </a:t>
            </a:r>
            <a:r>
              <a:rPr lang="en-US" b="1" dirty="0" err="1">
                <a:solidFill>
                  <a:srgbClr val="00B0F0"/>
                </a:solidFill>
              </a:rPr>
              <a:t>t</a:t>
            </a:r>
            <a:r>
              <a:rPr lang="en-US" b="1" baseline="-25000" dirty="0" err="1">
                <a:solidFill>
                  <a:srgbClr val="00B0F0"/>
                </a:solidFill>
              </a:rPr>
              <a:t>i</a:t>
            </a:r>
            <a:r>
              <a:rPr lang="en-US" dirty="0"/>
              <a:t> created by the front-end in the body of g. So a spill is likely. Since the </a:t>
            </a:r>
            <a:r>
              <a:rPr lang="en-US" b="1" dirty="0" err="1">
                <a:solidFill>
                  <a:srgbClr val="00B0F0"/>
                </a:solidFill>
              </a:rPr>
              <a:t>t</a:t>
            </a:r>
            <a:r>
              <a:rPr lang="en-US" b="1" baseline="-25000" dirty="0" err="1">
                <a:solidFill>
                  <a:srgbClr val="00B0F0"/>
                </a:solidFill>
              </a:rPr>
              <a:t>i</a:t>
            </a:r>
            <a:r>
              <a:rPr lang="en-US" dirty="0"/>
              <a:t> are “</a:t>
            </a:r>
            <a:r>
              <a:rPr lang="en-US" dirty="0" smtClean="0"/>
              <a:t>high degree</a:t>
            </a:r>
            <a:r>
              <a:rPr lang="en-US" dirty="0"/>
              <a:t>, </a:t>
            </a:r>
            <a:r>
              <a:rPr lang="en-US" b="1" dirty="0"/>
              <a:t>low use</a:t>
            </a:r>
            <a:r>
              <a:rPr lang="en-US" dirty="0"/>
              <a:t>”, they are more likely to be selected for spill. So, the color of one </a:t>
            </a:r>
            <a:r>
              <a:rPr lang="en-US" dirty="0" err="1"/>
              <a:t>callee</a:t>
            </a:r>
            <a:r>
              <a:rPr lang="en-US" dirty="0"/>
              <a:t>-save </a:t>
            </a:r>
            <a:r>
              <a:rPr lang="en-US" dirty="0" smtClean="0"/>
              <a:t>registers </a:t>
            </a:r>
            <a:r>
              <a:rPr lang="en-US" dirty="0"/>
              <a:t>is available for </a:t>
            </a:r>
            <a:r>
              <a:rPr lang="en-US" b="1" dirty="0" smtClean="0">
                <a:solidFill>
                  <a:srgbClr val="00B050"/>
                </a:solidFill>
              </a:rPr>
              <a:t>y</a:t>
            </a:r>
            <a:r>
              <a:rPr lang="en-US" dirty="0" smtClean="0"/>
              <a:t>.</a:t>
            </a:r>
            <a:endParaRPr lang="en-US" dirty="0"/>
          </a:p>
          <a:p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1499" y="1439006"/>
            <a:ext cx="1993565" cy="2572735"/>
          </a:xfrm>
          <a:prstGeom prst="rect">
            <a:avLst/>
          </a:prstGeom>
        </p:spPr>
      </p:pic>
      <p:grpSp>
        <p:nvGrpSpPr>
          <p:cNvPr id="31" name="Group 30"/>
          <p:cNvGrpSpPr/>
          <p:nvPr/>
        </p:nvGrpSpPr>
        <p:grpSpPr>
          <a:xfrm>
            <a:off x="1072214" y="4310229"/>
            <a:ext cx="6789639" cy="2439994"/>
            <a:chOff x="1442634" y="4175822"/>
            <a:chExt cx="6789639" cy="2439994"/>
          </a:xfrm>
        </p:grpSpPr>
        <p:cxnSp>
          <p:nvCxnSpPr>
            <p:cNvPr id="32" name="Straight Connector 31"/>
            <p:cNvCxnSpPr>
              <a:stCxn id="39" idx="4"/>
              <a:endCxn id="40" idx="0"/>
            </p:cNvCxnSpPr>
            <p:nvPr/>
          </p:nvCxnSpPr>
          <p:spPr bwMode="auto">
            <a:xfrm>
              <a:off x="5220531" y="4953475"/>
              <a:ext cx="193" cy="96346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" name="Straight Connector 32"/>
            <p:cNvCxnSpPr>
              <a:endCxn id="40" idx="1"/>
            </p:cNvCxnSpPr>
            <p:nvPr/>
          </p:nvCxnSpPr>
          <p:spPr bwMode="auto">
            <a:xfrm>
              <a:off x="4060979" y="4671952"/>
              <a:ext cx="944219" cy="133426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" name="Straight Connector 33"/>
            <p:cNvCxnSpPr>
              <a:stCxn id="38" idx="4"/>
              <a:endCxn id="41" idx="0"/>
            </p:cNvCxnSpPr>
            <p:nvPr/>
          </p:nvCxnSpPr>
          <p:spPr bwMode="auto">
            <a:xfrm>
              <a:off x="3782976" y="4951992"/>
              <a:ext cx="3408" cy="96495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5" name="Straight Connector 34"/>
            <p:cNvCxnSpPr>
              <a:stCxn id="39" idx="3"/>
              <a:endCxn id="41" idx="6"/>
            </p:cNvCxnSpPr>
            <p:nvPr/>
          </p:nvCxnSpPr>
          <p:spPr bwMode="auto">
            <a:xfrm flipH="1">
              <a:off x="4091184" y="4864201"/>
              <a:ext cx="913821" cy="135754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6" name="Straight Connector 35"/>
            <p:cNvCxnSpPr>
              <a:stCxn id="42" idx="0"/>
              <a:endCxn id="38" idx="2"/>
            </p:cNvCxnSpPr>
            <p:nvPr/>
          </p:nvCxnSpPr>
          <p:spPr bwMode="auto">
            <a:xfrm flipV="1">
              <a:off x="3042417" y="4647192"/>
              <a:ext cx="435759" cy="48247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" name="Straight Connector 36"/>
            <p:cNvCxnSpPr>
              <a:stCxn id="38" idx="7"/>
              <a:endCxn id="39" idx="1"/>
            </p:cNvCxnSpPr>
            <p:nvPr/>
          </p:nvCxnSpPr>
          <p:spPr bwMode="auto">
            <a:xfrm>
              <a:off x="3998502" y="4431666"/>
              <a:ext cx="1006503" cy="148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8" name="Oval 37"/>
            <p:cNvSpPr/>
            <p:nvPr/>
          </p:nvSpPr>
          <p:spPr bwMode="auto">
            <a:xfrm>
              <a:off x="3478176" y="4342392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 smtClean="0">
                  <a:latin typeface="Arial Narrow" charset="0"/>
                  <a:ea typeface="ＭＳ Ｐゴシック" charset="0"/>
                </a:rPr>
                <a:t>1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39" name="Oval 38"/>
            <p:cNvSpPr/>
            <p:nvPr/>
          </p:nvSpPr>
          <p:spPr bwMode="auto">
            <a:xfrm>
              <a:off x="4915731" y="4343875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>
                  <a:latin typeface="Arial Narrow" charset="0"/>
                  <a:ea typeface="ＭＳ Ｐゴシック" charset="0"/>
                </a:rPr>
                <a:t>2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40" name="Oval 39"/>
            <p:cNvSpPr/>
            <p:nvPr/>
          </p:nvSpPr>
          <p:spPr bwMode="auto">
            <a:xfrm>
              <a:off x="4915924" y="5916942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>
                  <a:latin typeface="Arial Narrow" charset="0"/>
                  <a:ea typeface="ＭＳ Ｐゴシック" charset="0"/>
                </a:rPr>
                <a:t>3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41" name="Oval 40"/>
            <p:cNvSpPr/>
            <p:nvPr/>
          </p:nvSpPr>
          <p:spPr bwMode="auto">
            <a:xfrm>
              <a:off x="3481584" y="5916942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>
                  <a:latin typeface="Arial Narrow" charset="0"/>
                  <a:ea typeface="ＭＳ Ｐゴシック" charset="0"/>
                </a:rPr>
                <a:t>4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42" name="Oval 41"/>
            <p:cNvSpPr/>
            <p:nvPr/>
          </p:nvSpPr>
          <p:spPr bwMode="auto">
            <a:xfrm>
              <a:off x="2737617" y="5129667"/>
              <a:ext cx="609600" cy="609600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err="1" smtClean="0">
                  <a:latin typeface="Arial Narrow" charset="0"/>
                  <a:ea typeface="ＭＳ Ｐゴシック" charset="0"/>
                </a:rPr>
                <a:t>s</a:t>
              </a:r>
              <a:r>
                <a:rPr lang="en-US" b="1" baseline="-25000" dirty="0" err="1">
                  <a:latin typeface="Arial Narrow" charset="0"/>
                  <a:ea typeface="ＭＳ Ｐゴシック" charset="0"/>
                </a:rPr>
                <a:t>N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43" name="Straight Connector 42"/>
            <p:cNvCxnSpPr>
              <a:stCxn id="39" idx="2"/>
              <a:endCxn id="42" idx="7"/>
            </p:cNvCxnSpPr>
            <p:nvPr/>
          </p:nvCxnSpPr>
          <p:spPr bwMode="auto">
            <a:xfrm flipH="1">
              <a:off x="3257943" y="4648675"/>
              <a:ext cx="1657788" cy="570266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4" name="Straight Connector 43"/>
            <p:cNvCxnSpPr>
              <a:stCxn id="40" idx="3"/>
              <a:endCxn id="41" idx="5"/>
            </p:cNvCxnSpPr>
            <p:nvPr/>
          </p:nvCxnSpPr>
          <p:spPr bwMode="auto">
            <a:xfrm flipH="1">
              <a:off x="4001910" y="6437268"/>
              <a:ext cx="1003288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5" name="Straight Connector 44"/>
            <p:cNvCxnSpPr>
              <a:stCxn id="42" idx="5"/>
              <a:endCxn id="40" idx="2"/>
            </p:cNvCxnSpPr>
            <p:nvPr/>
          </p:nvCxnSpPr>
          <p:spPr bwMode="auto">
            <a:xfrm>
              <a:off x="3257943" y="5649993"/>
              <a:ext cx="1657981" cy="571749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6" name="Straight Connector 45"/>
            <p:cNvCxnSpPr>
              <a:stCxn id="42" idx="4"/>
              <a:endCxn id="41" idx="2"/>
            </p:cNvCxnSpPr>
            <p:nvPr/>
          </p:nvCxnSpPr>
          <p:spPr bwMode="auto">
            <a:xfrm>
              <a:off x="3042417" y="5739267"/>
              <a:ext cx="439167" cy="48247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FFC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7" name="Oval 46"/>
            <p:cNvSpPr/>
            <p:nvPr/>
          </p:nvSpPr>
          <p:spPr bwMode="auto">
            <a:xfrm>
              <a:off x="1442634" y="5136651"/>
              <a:ext cx="609600" cy="609600"/>
            </a:xfrm>
            <a:prstGeom prst="ellipse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latin typeface="Arial Narrow" charset="0"/>
                  <a:ea typeface="ＭＳ Ｐゴシック" charset="0"/>
                </a:rPr>
                <a:t>x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48" name="Oval 47"/>
            <p:cNvSpPr/>
            <p:nvPr/>
          </p:nvSpPr>
          <p:spPr bwMode="auto">
            <a:xfrm>
              <a:off x="5731580" y="5143635"/>
              <a:ext cx="609600" cy="609600"/>
            </a:xfrm>
            <a:prstGeom prst="ellipse">
              <a:avLst/>
            </a:prstGeom>
            <a:solidFill>
              <a:srgbClr val="92D05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y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49" name="Straight Connector 48"/>
            <p:cNvCxnSpPr>
              <a:stCxn id="39" idx="6"/>
              <a:endCxn id="48" idx="0"/>
            </p:cNvCxnSpPr>
            <p:nvPr/>
          </p:nvCxnSpPr>
          <p:spPr bwMode="auto">
            <a:xfrm>
              <a:off x="5525331" y="4648675"/>
              <a:ext cx="511049" cy="49496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92D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Connector 49"/>
            <p:cNvCxnSpPr>
              <a:stCxn id="48" idx="1"/>
              <a:endCxn id="38" idx="5"/>
            </p:cNvCxnSpPr>
            <p:nvPr/>
          </p:nvCxnSpPr>
          <p:spPr bwMode="auto">
            <a:xfrm flipH="1" flipV="1">
              <a:off x="3998502" y="4862718"/>
              <a:ext cx="1822352" cy="37019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92D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" name="Straight Connector 50"/>
            <p:cNvCxnSpPr>
              <a:stCxn id="42" idx="6"/>
              <a:endCxn id="48" idx="2"/>
            </p:cNvCxnSpPr>
            <p:nvPr/>
          </p:nvCxnSpPr>
          <p:spPr bwMode="auto">
            <a:xfrm>
              <a:off x="3347217" y="5434467"/>
              <a:ext cx="2384363" cy="13968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92D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Straight Connector 51"/>
            <p:cNvCxnSpPr>
              <a:stCxn id="41" idx="7"/>
              <a:endCxn id="48" idx="3"/>
            </p:cNvCxnSpPr>
            <p:nvPr/>
          </p:nvCxnSpPr>
          <p:spPr bwMode="auto">
            <a:xfrm flipV="1">
              <a:off x="4001910" y="5663961"/>
              <a:ext cx="1818944" cy="34225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92D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Straight Connector 52"/>
            <p:cNvCxnSpPr>
              <a:stCxn id="40" idx="6"/>
              <a:endCxn id="48" idx="4"/>
            </p:cNvCxnSpPr>
            <p:nvPr/>
          </p:nvCxnSpPr>
          <p:spPr bwMode="auto">
            <a:xfrm flipV="1">
              <a:off x="5525524" y="5753235"/>
              <a:ext cx="510856" cy="46850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92D05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4" name="Oval 53"/>
            <p:cNvSpPr/>
            <p:nvPr/>
          </p:nvSpPr>
          <p:spPr bwMode="auto">
            <a:xfrm>
              <a:off x="7264664" y="4342392"/>
              <a:ext cx="609600" cy="609600"/>
            </a:xfrm>
            <a:prstGeom prst="ellipse">
              <a:avLst/>
            </a:prstGeom>
            <a:solidFill>
              <a:srgbClr val="00B0F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>
                  <a:latin typeface="Arial Narrow" charset="0"/>
                  <a:ea typeface="ＭＳ Ｐゴシック" charset="0"/>
                </a:rPr>
                <a:t>t</a:t>
              </a:r>
              <a:r>
                <a:rPr lang="en-US" b="1" baseline="-25000" dirty="0" smtClean="0">
                  <a:latin typeface="Arial Narrow" charset="0"/>
                  <a:ea typeface="ＭＳ Ｐゴシック" charset="0"/>
                </a:rPr>
                <a:t>1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55" name="Oval 54"/>
            <p:cNvSpPr/>
            <p:nvPr/>
          </p:nvSpPr>
          <p:spPr bwMode="auto">
            <a:xfrm>
              <a:off x="7264664" y="6006216"/>
              <a:ext cx="609600" cy="609600"/>
            </a:xfrm>
            <a:prstGeom prst="ellipse">
              <a:avLst/>
            </a:prstGeom>
            <a:solidFill>
              <a:srgbClr val="00B0F0"/>
            </a:solidFill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err="1" smtClean="0">
                  <a:latin typeface="Arial Narrow" charset="0"/>
                  <a:ea typeface="ＭＳ Ｐゴシック" charset="0"/>
                </a:rPr>
                <a:t>t</a:t>
              </a:r>
              <a:r>
                <a:rPr lang="en-US" b="1" baseline="-25000" dirty="0" err="1">
                  <a:latin typeface="Arial Narrow" charset="0"/>
                  <a:ea typeface="ＭＳ Ｐゴシック" charset="0"/>
                </a:rPr>
                <a:t>K</a:t>
              </a:r>
              <a:endPara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cxnSp>
          <p:nvCxnSpPr>
            <p:cNvPr id="56" name="Straight Connector 55"/>
            <p:cNvCxnSpPr>
              <a:stCxn id="48" idx="5"/>
              <a:endCxn id="55" idx="1"/>
            </p:cNvCxnSpPr>
            <p:nvPr/>
          </p:nvCxnSpPr>
          <p:spPr bwMode="auto">
            <a:xfrm>
              <a:off x="6251906" y="5663961"/>
              <a:ext cx="1102032" cy="431529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00B0F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7" name="Straight Connector 56"/>
            <p:cNvCxnSpPr>
              <a:stCxn id="48" idx="7"/>
              <a:endCxn id="54" idx="2"/>
            </p:cNvCxnSpPr>
            <p:nvPr/>
          </p:nvCxnSpPr>
          <p:spPr bwMode="auto">
            <a:xfrm flipV="1">
              <a:off x="6251906" y="4647192"/>
              <a:ext cx="1012758" cy="585717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00B0F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8" name="Straight Connector 57"/>
            <p:cNvCxnSpPr>
              <a:endCxn id="54" idx="7"/>
            </p:cNvCxnSpPr>
            <p:nvPr/>
          </p:nvCxnSpPr>
          <p:spPr bwMode="auto">
            <a:xfrm flipH="1">
              <a:off x="7784990" y="4175822"/>
              <a:ext cx="268278" cy="25584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00B0F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9" name="Straight Connector 58"/>
            <p:cNvCxnSpPr>
              <a:endCxn id="54" idx="6"/>
            </p:cNvCxnSpPr>
            <p:nvPr/>
          </p:nvCxnSpPr>
          <p:spPr bwMode="auto">
            <a:xfrm flipH="1">
              <a:off x="7874264" y="4646879"/>
              <a:ext cx="358009" cy="31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00B0F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" name="Straight Connector 59"/>
            <p:cNvCxnSpPr>
              <a:endCxn id="54" idx="5"/>
            </p:cNvCxnSpPr>
            <p:nvPr/>
          </p:nvCxnSpPr>
          <p:spPr bwMode="auto">
            <a:xfrm flipH="1" flipV="1">
              <a:off x="7784990" y="4862718"/>
              <a:ext cx="358010" cy="255844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00B0F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" name="Straight Connector 60"/>
            <p:cNvCxnSpPr>
              <a:endCxn id="54" idx="4"/>
            </p:cNvCxnSpPr>
            <p:nvPr/>
          </p:nvCxnSpPr>
          <p:spPr bwMode="auto">
            <a:xfrm flipV="1">
              <a:off x="7569464" y="4951992"/>
              <a:ext cx="0" cy="337743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00B0F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2" name="Straight Connector 61"/>
            <p:cNvCxnSpPr>
              <a:endCxn id="55" idx="6"/>
            </p:cNvCxnSpPr>
            <p:nvPr/>
          </p:nvCxnSpPr>
          <p:spPr bwMode="auto">
            <a:xfrm flipH="1">
              <a:off x="7874264" y="6304224"/>
              <a:ext cx="358009" cy="6792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00B0F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3" name="Straight Connector 62"/>
            <p:cNvCxnSpPr>
              <a:endCxn id="55" idx="7"/>
            </p:cNvCxnSpPr>
            <p:nvPr/>
          </p:nvCxnSpPr>
          <p:spPr bwMode="auto">
            <a:xfrm flipH="1">
              <a:off x="7784990" y="5753235"/>
              <a:ext cx="304414" cy="342255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00B0F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4" name="Straight Connector 63"/>
            <p:cNvCxnSpPr>
              <a:endCxn id="55" idx="0"/>
            </p:cNvCxnSpPr>
            <p:nvPr/>
          </p:nvCxnSpPr>
          <p:spPr bwMode="auto">
            <a:xfrm>
              <a:off x="7569464" y="5586665"/>
              <a:ext cx="0" cy="419551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00B0F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5" name="Straight Connector 64"/>
            <p:cNvCxnSpPr>
              <a:endCxn id="55" idx="2"/>
            </p:cNvCxnSpPr>
            <p:nvPr/>
          </p:nvCxnSpPr>
          <p:spPr bwMode="auto">
            <a:xfrm>
              <a:off x="6802922" y="6311016"/>
              <a:ext cx="461742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25400" cap="flat" cmpd="sng" algn="ctr">
              <a:solidFill>
                <a:srgbClr val="00B0F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9" name="TextBox 8"/>
          <p:cNvSpPr txBox="1"/>
          <p:nvPr/>
        </p:nvSpPr>
        <p:spPr>
          <a:xfrm>
            <a:off x="7064531" y="5320624"/>
            <a:ext cx="268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:</a:t>
            </a:r>
            <a:endParaRPr lang="en-US" b="1" dirty="0">
              <a:solidFill>
                <a:srgbClr val="00B0F0"/>
              </a:solidFill>
            </a:endParaRPr>
          </a:p>
        </p:txBody>
      </p:sp>
      <p:cxnSp>
        <p:nvCxnSpPr>
          <p:cNvPr id="71" name="Straight Connector 70"/>
          <p:cNvCxnSpPr>
            <a:stCxn id="48" idx="6"/>
          </p:cNvCxnSpPr>
          <p:nvPr/>
        </p:nvCxnSpPr>
        <p:spPr bwMode="auto">
          <a:xfrm>
            <a:off x="5970760" y="5582842"/>
            <a:ext cx="923484" cy="12490"/>
          </a:xfrm>
          <a:prstGeom prst="line">
            <a:avLst/>
          </a:prstGeom>
          <a:solidFill>
            <a:schemeClr val="accent1">
              <a:alpha val="50000"/>
            </a:schemeClr>
          </a:solidFill>
          <a:ln w="25400" cap="flat" cmpd="sng" algn="ctr">
            <a:solidFill>
              <a:srgbClr val="00B0F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43917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0"/>
            <a:ext cx="8839200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Register allocation for expression trees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1066800"/>
            <a:ext cx="82397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 avoid liveness calculation, interference graph construction, coloring.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38201" y="18288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Flashback to instruction selection: “tiling”, </a:t>
            </a:r>
            <a:r>
              <a:rPr lang="en-US" dirty="0" err="1" smtClean="0"/>
              <a:t>ie</a:t>
            </a:r>
            <a:r>
              <a:rPr lang="en-US" dirty="0" smtClean="0"/>
              <a:t> covering the tree with patterns corresponding to machine instructions.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152400" y="2659796"/>
            <a:ext cx="4381500" cy="2971455"/>
            <a:chOff x="152400" y="2659796"/>
            <a:chExt cx="4381500" cy="2971455"/>
          </a:xfrm>
        </p:grpSpPr>
        <p:pic>
          <p:nvPicPr>
            <p:cNvPr id="6" name="Picture 5" descr="08-InstructionSelection.pdf - Adobe Acrobat Reader DC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67" t="59746" r="33333" b="1273"/>
            <a:stretch/>
          </p:blipFill>
          <p:spPr>
            <a:xfrm>
              <a:off x="533400" y="2964251"/>
              <a:ext cx="4000500" cy="2667000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/>
          </p:nvSpPr>
          <p:spPr bwMode="auto">
            <a:xfrm>
              <a:off x="152400" y="2659796"/>
              <a:ext cx="1066800" cy="1378803"/>
            </a:xfrm>
            <a:prstGeom prst="rect">
              <a:avLst/>
            </a:prstGeom>
            <a:solidFill>
              <a:schemeClr val="bg1"/>
            </a:solidFill>
            <a:ln w="762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5181601" y="2964251"/>
            <a:ext cx="358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IR phase, had suggested use of separate (virtual) registers for each tile.</a:t>
            </a:r>
          </a:p>
          <a:p>
            <a:endParaRPr lang="en-US" dirty="0"/>
          </a:p>
          <a:p>
            <a:r>
              <a:rPr lang="en-US" dirty="0" smtClean="0"/>
              <a:t>Clearly, can do better…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97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0"/>
            <a:ext cx="8839200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Register allocation for expression trees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226541" y="839442"/>
            <a:ext cx="4381500" cy="2667000"/>
            <a:chOff x="152400" y="2964251"/>
            <a:chExt cx="4381500" cy="2667000"/>
          </a:xfrm>
        </p:grpSpPr>
        <p:pic>
          <p:nvPicPr>
            <p:cNvPr id="6" name="Picture 5" descr="08-InstructionSelection.pdf - Adobe Acrobat Reader DC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67" t="59746" r="33333" b="1273"/>
            <a:stretch/>
          </p:blipFill>
          <p:spPr>
            <a:xfrm>
              <a:off x="533400" y="2964251"/>
              <a:ext cx="4000500" cy="2667000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/>
          </p:nvSpPr>
          <p:spPr bwMode="auto">
            <a:xfrm>
              <a:off x="152400" y="2964251"/>
              <a:ext cx="1066800" cy="1074348"/>
            </a:xfrm>
            <a:prstGeom prst="rect">
              <a:avLst/>
            </a:prstGeom>
            <a:solidFill>
              <a:schemeClr val="bg1"/>
            </a:solidFill>
            <a:ln w="762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307193" y="1357805"/>
            <a:ext cx="37077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Algorithm 1: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imple </a:t>
            </a:r>
            <a:r>
              <a:rPr lang="en-US" dirty="0" err="1" smtClean="0"/>
              <a:t>postorder</a:t>
            </a:r>
            <a:r>
              <a:rPr lang="en-US" dirty="0" smtClean="0"/>
              <a:t> traversal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</a:t>
            </a:r>
            <a:r>
              <a:rPr lang="en-US" dirty="0" smtClean="0"/>
              <a:t>an be combined with maximal munch (optimal but not optimum)</a:t>
            </a:r>
            <a:endParaRPr lang="en-US" dirty="0"/>
          </a:p>
        </p:txBody>
      </p:sp>
      <p:grpSp>
        <p:nvGrpSpPr>
          <p:cNvPr id="192517" name="Group 192516"/>
          <p:cNvGrpSpPr/>
          <p:nvPr/>
        </p:nvGrpSpPr>
        <p:grpSpPr>
          <a:xfrm>
            <a:off x="3735222" y="3833405"/>
            <a:ext cx="1676359" cy="2741958"/>
            <a:chOff x="7420273" y="3513648"/>
            <a:chExt cx="1676359" cy="2741958"/>
          </a:xfrm>
        </p:grpSpPr>
        <p:grpSp>
          <p:nvGrpSpPr>
            <p:cNvPr id="293" name="Group 292"/>
            <p:cNvGrpSpPr/>
            <p:nvPr/>
          </p:nvGrpSpPr>
          <p:grpSpPr>
            <a:xfrm>
              <a:off x="7420273" y="3788549"/>
              <a:ext cx="1616940" cy="2346117"/>
              <a:chOff x="4283047" y="3679044"/>
              <a:chExt cx="1616940" cy="2346117"/>
            </a:xfrm>
          </p:grpSpPr>
          <p:grpSp>
            <p:nvGrpSpPr>
              <p:cNvPr id="295" name="Group 294"/>
              <p:cNvGrpSpPr/>
              <p:nvPr/>
            </p:nvGrpSpPr>
            <p:grpSpPr>
              <a:xfrm>
                <a:off x="4283047" y="3679044"/>
                <a:ext cx="1616940" cy="2346117"/>
                <a:chOff x="2318768" y="3679044"/>
                <a:chExt cx="1616940" cy="2346117"/>
              </a:xfrm>
            </p:grpSpPr>
            <p:grpSp>
              <p:nvGrpSpPr>
                <p:cNvPr id="297" name="Group 296"/>
                <p:cNvGrpSpPr/>
                <p:nvPr/>
              </p:nvGrpSpPr>
              <p:grpSpPr>
                <a:xfrm>
                  <a:off x="2318768" y="3679044"/>
                  <a:ext cx="1616940" cy="2346117"/>
                  <a:chOff x="282552" y="3679044"/>
                  <a:chExt cx="1616940" cy="2346117"/>
                </a:xfrm>
              </p:grpSpPr>
              <p:sp>
                <p:nvSpPr>
                  <p:cNvPr id="299" name="TextBox 298"/>
                  <p:cNvSpPr txBox="1"/>
                  <p:nvPr/>
                </p:nvSpPr>
                <p:spPr>
                  <a:xfrm>
                    <a:off x="282552" y="4684347"/>
                    <a:ext cx="409086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r1</a:t>
                    </a:r>
                    <a:endParaRPr lang="en-US" dirty="0"/>
                  </a:p>
                </p:txBody>
              </p:sp>
              <p:sp>
                <p:nvSpPr>
                  <p:cNvPr id="300" name="TextBox 299"/>
                  <p:cNvSpPr txBox="1"/>
                  <p:nvPr/>
                </p:nvSpPr>
                <p:spPr>
                  <a:xfrm>
                    <a:off x="1164827" y="5365533"/>
                    <a:ext cx="409086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r2</a:t>
                    </a:r>
                    <a:endParaRPr lang="en-US" dirty="0"/>
                  </a:p>
                </p:txBody>
              </p:sp>
              <p:grpSp>
                <p:nvGrpSpPr>
                  <p:cNvPr id="301" name="Group 300"/>
                  <p:cNvGrpSpPr/>
                  <p:nvPr/>
                </p:nvGrpSpPr>
                <p:grpSpPr>
                  <a:xfrm>
                    <a:off x="381000" y="3679044"/>
                    <a:ext cx="1518492" cy="2346117"/>
                    <a:chOff x="381000" y="3679044"/>
                    <a:chExt cx="1518492" cy="2346117"/>
                  </a:xfrm>
                </p:grpSpPr>
                <p:grpSp>
                  <p:nvGrpSpPr>
                    <p:cNvPr id="302" name="Group 301"/>
                    <p:cNvGrpSpPr/>
                    <p:nvPr/>
                  </p:nvGrpSpPr>
                  <p:grpSpPr>
                    <a:xfrm>
                      <a:off x="381000" y="4038600"/>
                      <a:ext cx="1518492" cy="1986561"/>
                      <a:chOff x="1318570" y="3499839"/>
                      <a:chExt cx="1805630" cy="2367561"/>
                    </a:xfrm>
                  </p:grpSpPr>
                  <p:sp>
                    <p:nvSpPr>
                      <p:cNvPr id="304" name="Oval 303"/>
                      <p:cNvSpPr/>
                      <p:nvPr/>
                    </p:nvSpPr>
                    <p:spPr bwMode="auto">
                      <a:xfrm>
                        <a:off x="2286000" y="3499839"/>
                        <a:ext cx="304800" cy="304800"/>
                      </a:xfrm>
                      <a:prstGeom prst="ellipse">
                        <a:avLst/>
                      </a:prstGeom>
                      <a:solidFill>
                        <a:schemeClr val="accent5">
                          <a:lumMod val="75000"/>
                          <a:alpha val="85000"/>
                        </a:schemeClr>
                      </a:solidFill>
                      <a:ln w="76200" cap="flat" cmpd="sng" algn="ctr">
                        <a:noFill/>
                        <a:prstDash val="solid"/>
                        <a:miter lim="800000"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vert="horz" wrap="none" lIns="91440" tIns="45720" rIns="91440" bIns="45720" numCol="1" rtlCol="0" anchor="ctr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305" name="Oval 304"/>
                      <p:cNvSpPr/>
                      <p:nvPr/>
                    </p:nvSpPr>
                    <p:spPr bwMode="auto">
                      <a:xfrm>
                        <a:off x="1722739" y="4186881"/>
                        <a:ext cx="304800" cy="304800"/>
                      </a:xfrm>
                      <a:prstGeom prst="ellipse">
                        <a:avLst/>
                      </a:prstGeom>
                      <a:solidFill>
                        <a:srgbClr val="FFFF00">
                          <a:alpha val="57000"/>
                        </a:srgbClr>
                      </a:solidFill>
                      <a:ln w="76200" cap="flat" cmpd="sng" algn="ctr">
                        <a:noFill/>
                        <a:prstDash val="solid"/>
                        <a:miter lim="800000"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vert="horz" wrap="none" lIns="91440" tIns="45720" rIns="91440" bIns="45720" numCol="1" rtlCol="0" anchor="ctr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306" name="Oval 305"/>
                      <p:cNvSpPr/>
                      <p:nvPr/>
                    </p:nvSpPr>
                    <p:spPr bwMode="auto">
                      <a:xfrm>
                        <a:off x="1318570" y="4875558"/>
                        <a:ext cx="304800" cy="304800"/>
                      </a:xfrm>
                      <a:prstGeom prst="ellipse">
                        <a:avLst/>
                      </a:prstGeom>
                      <a:solidFill>
                        <a:srgbClr val="FF0000">
                          <a:alpha val="42000"/>
                        </a:srgbClr>
                      </a:solidFill>
                      <a:ln w="76200" cap="flat" cmpd="sng" algn="ctr">
                        <a:noFill/>
                        <a:prstDash val="solid"/>
                        <a:miter lim="800000"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vert="horz" wrap="none" lIns="91440" tIns="45720" rIns="91440" bIns="45720" numCol="1" rtlCol="0" anchor="ctr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307" name="Oval 306"/>
                      <p:cNvSpPr/>
                      <p:nvPr/>
                    </p:nvSpPr>
                    <p:spPr bwMode="auto">
                      <a:xfrm>
                        <a:off x="2043499" y="4875558"/>
                        <a:ext cx="304800" cy="304800"/>
                      </a:xfrm>
                      <a:prstGeom prst="ellipse">
                        <a:avLst/>
                      </a:prstGeom>
                      <a:solidFill>
                        <a:schemeClr val="bg1">
                          <a:lumMod val="75000"/>
                          <a:alpha val="85000"/>
                        </a:schemeClr>
                      </a:solidFill>
                      <a:ln w="76200" cap="flat" cmpd="sng" algn="ctr">
                        <a:noFill/>
                        <a:prstDash val="solid"/>
                        <a:miter lim="800000"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vert="horz" wrap="none" lIns="91440" tIns="45720" rIns="91440" bIns="45720" numCol="1" rtlCol="0" anchor="ctr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308" name="Oval 307"/>
                      <p:cNvSpPr/>
                      <p:nvPr/>
                    </p:nvSpPr>
                    <p:spPr bwMode="auto">
                      <a:xfrm>
                        <a:off x="2043499" y="5562600"/>
                        <a:ext cx="304800" cy="304800"/>
                      </a:xfrm>
                      <a:prstGeom prst="ellipse">
                        <a:avLst/>
                      </a:prstGeom>
                      <a:solidFill>
                        <a:srgbClr val="FFC000">
                          <a:alpha val="85000"/>
                        </a:srgbClr>
                      </a:solidFill>
                      <a:ln w="76200" cap="flat" cmpd="sng" algn="ctr">
                        <a:noFill/>
                        <a:prstDash val="solid"/>
                        <a:miter lim="800000"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vert="horz" wrap="none" lIns="91440" tIns="45720" rIns="91440" bIns="45720" numCol="1" rtlCol="0" anchor="ctr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309" name="Oval 308"/>
                      <p:cNvSpPr/>
                      <p:nvPr/>
                    </p:nvSpPr>
                    <p:spPr bwMode="auto">
                      <a:xfrm>
                        <a:off x="2819400" y="4186881"/>
                        <a:ext cx="304800" cy="304800"/>
                      </a:xfrm>
                      <a:prstGeom prst="ellipse">
                        <a:avLst/>
                      </a:prstGeom>
                      <a:solidFill>
                        <a:schemeClr val="accent6">
                          <a:lumMod val="40000"/>
                          <a:lumOff val="60000"/>
                          <a:alpha val="85000"/>
                        </a:schemeClr>
                      </a:solidFill>
                      <a:ln w="76200" cap="flat" cmpd="sng" algn="ctr">
                        <a:noFill/>
                        <a:prstDash val="solid"/>
                        <a:miter lim="800000"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vert="horz" wrap="none" lIns="91440" tIns="45720" rIns="91440" bIns="45720" numCol="1" rtlCol="0" anchor="ctr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</a:endParaRPr>
                      </a:p>
                    </p:txBody>
                  </p:sp>
                  <p:cxnSp>
                    <p:nvCxnSpPr>
                      <p:cNvPr id="310" name="Straight Connector 309"/>
                      <p:cNvCxnSpPr>
                        <a:stCxn id="309" idx="0"/>
                        <a:endCxn id="304" idx="5"/>
                      </p:cNvCxnSpPr>
                      <p:nvPr/>
                    </p:nvCxnSpPr>
                    <p:spPr bwMode="auto">
                      <a:xfrm flipH="1" flipV="1">
                        <a:off x="2546163" y="3760002"/>
                        <a:ext cx="425637" cy="426879"/>
                      </a:xfrm>
                      <a:prstGeom prst="line">
                        <a:avLst/>
                      </a:prstGeom>
                      <a:solidFill>
                        <a:schemeClr val="accent1">
                          <a:alpha val="50000"/>
                        </a:schemeClr>
                      </a:solidFill>
                      <a:ln w="25400" cap="flat" cmpd="sng" algn="ctr">
                        <a:solidFill>
                          <a:schemeClr val="tx1"/>
                        </a:solidFill>
                        <a:prstDash val="solid"/>
                        <a:miter lim="800000"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311" name="Straight Connector 310"/>
                      <p:cNvCxnSpPr>
                        <a:stCxn id="308" idx="0"/>
                        <a:endCxn id="307" idx="4"/>
                      </p:cNvCxnSpPr>
                      <p:nvPr/>
                    </p:nvCxnSpPr>
                    <p:spPr bwMode="auto">
                      <a:xfrm flipV="1">
                        <a:off x="2195899" y="5180358"/>
                        <a:ext cx="0" cy="382242"/>
                      </a:xfrm>
                      <a:prstGeom prst="line">
                        <a:avLst/>
                      </a:prstGeom>
                      <a:solidFill>
                        <a:schemeClr val="accent1">
                          <a:alpha val="50000"/>
                        </a:schemeClr>
                      </a:solidFill>
                      <a:ln w="25400" cap="flat" cmpd="sng" algn="ctr">
                        <a:solidFill>
                          <a:schemeClr val="tx1"/>
                        </a:solidFill>
                        <a:prstDash val="solid"/>
                        <a:miter lim="800000"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312" name="Straight Connector 311"/>
                      <p:cNvCxnSpPr>
                        <a:stCxn id="305" idx="0"/>
                        <a:endCxn id="304" idx="3"/>
                      </p:cNvCxnSpPr>
                      <p:nvPr/>
                    </p:nvCxnSpPr>
                    <p:spPr bwMode="auto">
                      <a:xfrm flipV="1">
                        <a:off x="1875139" y="3760002"/>
                        <a:ext cx="455498" cy="426879"/>
                      </a:xfrm>
                      <a:prstGeom prst="line">
                        <a:avLst/>
                      </a:prstGeom>
                      <a:solidFill>
                        <a:schemeClr val="accent1">
                          <a:alpha val="50000"/>
                        </a:schemeClr>
                      </a:solidFill>
                      <a:ln w="25400" cap="flat" cmpd="sng" algn="ctr">
                        <a:solidFill>
                          <a:schemeClr val="tx1"/>
                        </a:solidFill>
                        <a:prstDash val="solid"/>
                        <a:miter lim="800000"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313" name="Straight Connector 312"/>
                      <p:cNvCxnSpPr>
                        <a:stCxn id="306" idx="0"/>
                        <a:endCxn id="305" idx="3"/>
                      </p:cNvCxnSpPr>
                      <p:nvPr/>
                    </p:nvCxnSpPr>
                    <p:spPr bwMode="auto">
                      <a:xfrm flipV="1">
                        <a:off x="1470970" y="4447044"/>
                        <a:ext cx="296406" cy="428514"/>
                      </a:xfrm>
                      <a:prstGeom prst="line">
                        <a:avLst/>
                      </a:prstGeom>
                      <a:solidFill>
                        <a:schemeClr val="accent1">
                          <a:alpha val="50000"/>
                        </a:schemeClr>
                      </a:solidFill>
                      <a:ln w="25400" cap="flat" cmpd="sng" algn="ctr">
                        <a:solidFill>
                          <a:schemeClr val="tx1"/>
                        </a:solidFill>
                        <a:prstDash val="solid"/>
                        <a:miter lim="800000"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  <p:cxnSp>
                    <p:nvCxnSpPr>
                      <p:cNvPr id="314" name="Straight Connector 313"/>
                      <p:cNvCxnSpPr>
                        <a:stCxn id="307" idx="0"/>
                        <a:endCxn id="305" idx="5"/>
                      </p:cNvCxnSpPr>
                      <p:nvPr/>
                    </p:nvCxnSpPr>
                    <p:spPr bwMode="auto">
                      <a:xfrm flipH="1" flipV="1">
                        <a:off x="1982902" y="4447044"/>
                        <a:ext cx="212997" cy="428514"/>
                      </a:xfrm>
                      <a:prstGeom prst="line">
                        <a:avLst/>
                      </a:prstGeom>
                      <a:solidFill>
                        <a:schemeClr val="accent1">
                          <a:alpha val="50000"/>
                        </a:schemeClr>
                      </a:solidFill>
                      <a:ln w="25400" cap="flat" cmpd="sng" algn="ctr">
                        <a:solidFill>
                          <a:schemeClr val="tx1"/>
                        </a:solidFill>
                        <a:prstDash val="solid"/>
                        <a:miter lim="800000"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</p:grpSp>
                <p:cxnSp>
                  <p:nvCxnSpPr>
                    <p:cNvPr id="303" name="Straight Connector 302"/>
                    <p:cNvCxnSpPr>
                      <a:stCxn id="304" idx="0"/>
                    </p:cNvCxnSpPr>
                    <p:nvPr/>
                  </p:nvCxnSpPr>
                  <p:spPr bwMode="auto">
                    <a:xfrm flipV="1">
                      <a:off x="1322751" y="3679044"/>
                      <a:ext cx="0" cy="359556"/>
                    </a:xfrm>
                    <a:prstGeom prst="line">
                      <a:avLst/>
                    </a:prstGeom>
                    <a:solidFill>
                      <a:schemeClr val="accent1">
                        <a:alpha val="50000"/>
                      </a:schemeClr>
                    </a:solidFill>
                    <a:ln w="254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</p:grpSp>
            </p:grpSp>
            <p:sp>
              <p:nvSpPr>
                <p:cNvPr id="298" name="TextBox 297"/>
                <p:cNvSpPr txBox="1"/>
                <p:nvPr/>
              </p:nvSpPr>
              <p:spPr>
                <a:xfrm>
                  <a:off x="3043647" y="4672486"/>
                  <a:ext cx="40908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r2</a:t>
                  </a:r>
                  <a:endParaRPr lang="en-US" dirty="0"/>
                </a:p>
              </p:txBody>
            </p:sp>
          </p:grpSp>
          <p:sp>
            <p:nvSpPr>
              <p:cNvPr id="296" name="TextBox 295"/>
              <p:cNvSpPr txBox="1"/>
              <p:nvPr/>
            </p:nvSpPr>
            <p:spPr>
              <a:xfrm>
                <a:off x="4695309" y="4082947"/>
                <a:ext cx="40908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r1</a:t>
                </a:r>
                <a:endParaRPr lang="en-US" dirty="0"/>
              </a:p>
            </p:txBody>
          </p:sp>
        </p:grpSp>
        <p:sp>
          <p:nvSpPr>
            <p:cNvPr id="319" name="Rectangle 318"/>
            <p:cNvSpPr/>
            <p:nvPr/>
          </p:nvSpPr>
          <p:spPr bwMode="auto">
            <a:xfrm>
              <a:off x="7466372" y="3513648"/>
              <a:ext cx="1630260" cy="2741958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</p:grpSp>
      <p:grpSp>
        <p:nvGrpSpPr>
          <p:cNvPr id="328" name="Group 327"/>
          <p:cNvGrpSpPr/>
          <p:nvPr/>
        </p:nvGrpSpPr>
        <p:grpSpPr>
          <a:xfrm>
            <a:off x="140526" y="3838540"/>
            <a:ext cx="1676359" cy="2741958"/>
            <a:chOff x="7420273" y="3513648"/>
            <a:chExt cx="1676359" cy="2741958"/>
          </a:xfrm>
        </p:grpSpPr>
        <p:grpSp>
          <p:nvGrpSpPr>
            <p:cNvPr id="337" name="Group 336"/>
            <p:cNvGrpSpPr/>
            <p:nvPr/>
          </p:nvGrpSpPr>
          <p:grpSpPr>
            <a:xfrm>
              <a:off x="7420273" y="3788549"/>
              <a:ext cx="1616940" cy="2346117"/>
              <a:chOff x="282552" y="3679044"/>
              <a:chExt cx="1616940" cy="2346117"/>
            </a:xfrm>
          </p:grpSpPr>
          <p:sp>
            <p:nvSpPr>
              <p:cNvPr id="339" name="TextBox 338"/>
              <p:cNvSpPr txBox="1"/>
              <p:nvPr/>
            </p:nvSpPr>
            <p:spPr>
              <a:xfrm>
                <a:off x="282552" y="4684347"/>
                <a:ext cx="40908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r1</a:t>
                </a:r>
                <a:endParaRPr lang="en-US" dirty="0"/>
              </a:p>
            </p:txBody>
          </p:sp>
          <p:sp>
            <p:nvSpPr>
              <p:cNvPr id="340" name="TextBox 339"/>
              <p:cNvSpPr txBox="1"/>
              <p:nvPr/>
            </p:nvSpPr>
            <p:spPr>
              <a:xfrm>
                <a:off x="1164827" y="5365533"/>
                <a:ext cx="40908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r2</a:t>
                </a:r>
                <a:endParaRPr lang="en-US" dirty="0"/>
              </a:p>
            </p:txBody>
          </p:sp>
          <p:grpSp>
            <p:nvGrpSpPr>
              <p:cNvPr id="341" name="Group 340"/>
              <p:cNvGrpSpPr/>
              <p:nvPr/>
            </p:nvGrpSpPr>
            <p:grpSpPr>
              <a:xfrm>
                <a:off x="381000" y="3679044"/>
                <a:ext cx="1518492" cy="2346117"/>
                <a:chOff x="381000" y="3679044"/>
                <a:chExt cx="1518492" cy="2346117"/>
              </a:xfrm>
            </p:grpSpPr>
            <p:grpSp>
              <p:nvGrpSpPr>
                <p:cNvPr id="342" name="Group 341"/>
                <p:cNvGrpSpPr/>
                <p:nvPr/>
              </p:nvGrpSpPr>
              <p:grpSpPr>
                <a:xfrm>
                  <a:off x="381000" y="4038600"/>
                  <a:ext cx="1518492" cy="1986561"/>
                  <a:chOff x="1318570" y="3499839"/>
                  <a:chExt cx="1805630" cy="2367561"/>
                </a:xfrm>
              </p:grpSpPr>
              <p:sp>
                <p:nvSpPr>
                  <p:cNvPr id="344" name="Oval 343"/>
                  <p:cNvSpPr/>
                  <p:nvPr/>
                </p:nvSpPr>
                <p:spPr bwMode="auto">
                  <a:xfrm>
                    <a:off x="2286000" y="3499839"/>
                    <a:ext cx="304800" cy="304800"/>
                  </a:xfrm>
                  <a:prstGeom prst="ellipse">
                    <a:avLst/>
                  </a:prstGeom>
                  <a:solidFill>
                    <a:schemeClr val="accent5">
                      <a:lumMod val="75000"/>
                      <a:alpha val="85000"/>
                    </a:schemeClr>
                  </a:solidFill>
                  <a:ln w="76200" cap="flat" cmpd="sng" algn="ctr">
                    <a:noFill/>
                    <a:prstDash val="solid"/>
                    <a:miter lim="800000"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horz" wrap="non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Narrow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45" name="Oval 344"/>
                  <p:cNvSpPr/>
                  <p:nvPr/>
                </p:nvSpPr>
                <p:spPr bwMode="auto">
                  <a:xfrm>
                    <a:off x="1722739" y="4186881"/>
                    <a:ext cx="304800" cy="304800"/>
                  </a:xfrm>
                  <a:prstGeom prst="ellipse">
                    <a:avLst/>
                  </a:prstGeom>
                  <a:solidFill>
                    <a:srgbClr val="FFFF00">
                      <a:alpha val="57000"/>
                    </a:srgbClr>
                  </a:solidFill>
                  <a:ln w="76200" cap="flat" cmpd="sng" algn="ctr">
                    <a:noFill/>
                    <a:prstDash val="solid"/>
                    <a:miter lim="800000"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horz" wrap="non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Narrow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46" name="Oval 345"/>
                  <p:cNvSpPr/>
                  <p:nvPr/>
                </p:nvSpPr>
                <p:spPr bwMode="auto">
                  <a:xfrm>
                    <a:off x="1318570" y="4875558"/>
                    <a:ext cx="304800" cy="304800"/>
                  </a:xfrm>
                  <a:prstGeom prst="ellipse">
                    <a:avLst/>
                  </a:prstGeom>
                  <a:solidFill>
                    <a:srgbClr val="FF0000">
                      <a:alpha val="42000"/>
                    </a:srgbClr>
                  </a:solidFill>
                  <a:ln w="76200" cap="flat" cmpd="sng" algn="ctr">
                    <a:noFill/>
                    <a:prstDash val="solid"/>
                    <a:miter lim="800000"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horz" wrap="non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Narrow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47" name="Oval 346"/>
                  <p:cNvSpPr/>
                  <p:nvPr/>
                </p:nvSpPr>
                <p:spPr bwMode="auto">
                  <a:xfrm>
                    <a:off x="2043499" y="4875558"/>
                    <a:ext cx="304800" cy="3048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  <a:alpha val="85000"/>
                    </a:schemeClr>
                  </a:solidFill>
                  <a:ln w="76200" cap="flat" cmpd="sng" algn="ctr">
                    <a:noFill/>
                    <a:prstDash val="solid"/>
                    <a:miter lim="800000"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horz" wrap="non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Narrow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48" name="Oval 347"/>
                  <p:cNvSpPr/>
                  <p:nvPr/>
                </p:nvSpPr>
                <p:spPr bwMode="auto">
                  <a:xfrm>
                    <a:off x="2043499" y="5562600"/>
                    <a:ext cx="304800" cy="304800"/>
                  </a:xfrm>
                  <a:prstGeom prst="ellipse">
                    <a:avLst/>
                  </a:prstGeom>
                  <a:solidFill>
                    <a:srgbClr val="FFC000">
                      <a:alpha val="85000"/>
                    </a:srgbClr>
                  </a:solidFill>
                  <a:ln w="76200" cap="flat" cmpd="sng" algn="ctr">
                    <a:noFill/>
                    <a:prstDash val="solid"/>
                    <a:miter lim="800000"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horz" wrap="non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Narrow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49" name="Oval 348"/>
                  <p:cNvSpPr/>
                  <p:nvPr/>
                </p:nvSpPr>
                <p:spPr bwMode="auto">
                  <a:xfrm>
                    <a:off x="2819400" y="4186881"/>
                    <a:ext cx="304800" cy="304800"/>
                  </a:xfrm>
                  <a:prstGeom prst="ellipse">
                    <a:avLst/>
                  </a:prstGeom>
                  <a:solidFill>
                    <a:schemeClr val="accent6">
                      <a:lumMod val="40000"/>
                      <a:lumOff val="60000"/>
                      <a:alpha val="85000"/>
                    </a:schemeClr>
                  </a:solidFill>
                  <a:ln w="76200" cap="flat" cmpd="sng" algn="ctr">
                    <a:noFill/>
                    <a:prstDash val="solid"/>
                    <a:miter lim="800000"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horz" wrap="non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24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Narrow" charset="0"/>
                      <a:ea typeface="ＭＳ Ｐゴシック" charset="0"/>
                    </a:endParaRPr>
                  </a:p>
                </p:txBody>
              </p:sp>
              <p:cxnSp>
                <p:nvCxnSpPr>
                  <p:cNvPr id="350" name="Straight Connector 349"/>
                  <p:cNvCxnSpPr>
                    <a:stCxn id="349" idx="0"/>
                    <a:endCxn id="344" idx="5"/>
                  </p:cNvCxnSpPr>
                  <p:nvPr/>
                </p:nvCxnSpPr>
                <p:spPr bwMode="auto">
                  <a:xfrm flipH="1" flipV="1">
                    <a:off x="2546163" y="3760002"/>
                    <a:ext cx="425637" cy="426879"/>
                  </a:xfrm>
                  <a:prstGeom prst="lin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25400" cap="flat" cmpd="sng" algn="ctr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351" name="Straight Connector 350"/>
                  <p:cNvCxnSpPr>
                    <a:stCxn id="348" idx="0"/>
                    <a:endCxn id="347" idx="4"/>
                  </p:cNvCxnSpPr>
                  <p:nvPr/>
                </p:nvCxnSpPr>
                <p:spPr bwMode="auto">
                  <a:xfrm flipV="1">
                    <a:off x="2195899" y="5180358"/>
                    <a:ext cx="0" cy="382242"/>
                  </a:xfrm>
                  <a:prstGeom prst="lin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25400" cap="flat" cmpd="sng" algn="ctr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352" name="Straight Connector 351"/>
                  <p:cNvCxnSpPr>
                    <a:stCxn id="345" idx="0"/>
                    <a:endCxn id="344" idx="3"/>
                  </p:cNvCxnSpPr>
                  <p:nvPr/>
                </p:nvCxnSpPr>
                <p:spPr bwMode="auto">
                  <a:xfrm flipV="1">
                    <a:off x="1875139" y="3760002"/>
                    <a:ext cx="455498" cy="426879"/>
                  </a:xfrm>
                  <a:prstGeom prst="lin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25400" cap="flat" cmpd="sng" algn="ctr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353" name="Straight Connector 352"/>
                  <p:cNvCxnSpPr>
                    <a:stCxn id="346" idx="0"/>
                    <a:endCxn id="345" idx="3"/>
                  </p:cNvCxnSpPr>
                  <p:nvPr/>
                </p:nvCxnSpPr>
                <p:spPr bwMode="auto">
                  <a:xfrm flipV="1">
                    <a:off x="1470970" y="4447044"/>
                    <a:ext cx="296406" cy="428514"/>
                  </a:xfrm>
                  <a:prstGeom prst="lin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25400" cap="flat" cmpd="sng" algn="ctr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354" name="Straight Connector 353"/>
                  <p:cNvCxnSpPr>
                    <a:stCxn id="347" idx="0"/>
                    <a:endCxn id="345" idx="5"/>
                  </p:cNvCxnSpPr>
                  <p:nvPr/>
                </p:nvCxnSpPr>
                <p:spPr bwMode="auto">
                  <a:xfrm flipH="1" flipV="1">
                    <a:off x="1982902" y="4447044"/>
                    <a:ext cx="212997" cy="428514"/>
                  </a:xfrm>
                  <a:prstGeom prst="lin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25400" cap="flat" cmpd="sng" algn="ctr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</p:grpSp>
            <p:cxnSp>
              <p:nvCxnSpPr>
                <p:cNvPr id="343" name="Straight Connector 342"/>
                <p:cNvCxnSpPr>
                  <a:stCxn id="344" idx="0"/>
                </p:cNvCxnSpPr>
                <p:nvPr/>
              </p:nvCxnSpPr>
              <p:spPr bwMode="auto">
                <a:xfrm flipV="1">
                  <a:off x="1322751" y="3679044"/>
                  <a:ext cx="0" cy="359556"/>
                </a:xfrm>
                <a:prstGeom prst="line">
                  <a:avLst/>
                </a:prstGeom>
                <a:solidFill>
                  <a:schemeClr val="accent1">
                    <a:alpha val="50000"/>
                  </a:schemeClr>
                </a:solidFill>
                <a:ln w="254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</p:grpSp>
        <p:sp>
          <p:nvSpPr>
            <p:cNvPr id="330" name="Rectangle 329"/>
            <p:cNvSpPr/>
            <p:nvPr/>
          </p:nvSpPr>
          <p:spPr bwMode="auto">
            <a:xfrm>
              <a:off x="7466372" y="3513648"/>
              <a:ext cx="1630260" cy="2741958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</p:grpSp>
      <p:grpSp>
        <p:nvGrpSpPr>
          <p:cNvPr id="355" name="Group 354"/>
          <p:cNvGrpSpPr/>
          <p:nvPr/>
        </p:nvGrpSpPr>
        <p:grpSpPr>
          <a:xfrm>
            <a:off x="7338622" y="3833405"/>
            <a:ext cx="1677692" cy="2741958"/>
            <a:chOff x="7420273" y="3513648"/>
            <a:chExt cx="1677692" cy="2741958"/>
          </a:xfrm>
        </p:grpSpPr>
        <p:grpSp>
          <p:nvGrpSpPr>
            <p:cNvPr id="356" name="Group 355"/>
            <p:cNvGrpSpPr/>
            <p:nvPr/>
          </p:nvGrpSpPr>
          <p:grpSpPr>
            <a:xfrm>
              <a:off x="7420273" y="3678069"/>
              <a:ext cx="1677692" cy="2456597"/>
              <a:chOff x="7420273" y="3678069"/>
              <a:chExt cx="1677692" cy="2456597"/>
            </a:xfrm>
          </p:grpSpPr>
          <p:grpSp>
            <p:nvGrpSpPr>
              <p:cNvPr id="358" name="Group 357"/>
              <p:cNvGrpSpPr/>
              <p:nvPr/>
            </p:nvGrpSpPr>
            <p:grpSpPr>
              <a:xfrm>
                <a:off x="7420273" y="3788549"/>
                <a:ext cx="1677692" cy="2346117"/>
                <a:chOff x="5970491" y="3679044"/>
                <a:chExt cx="1677692" cy="2346117"/>
              </a:xfrm>
            </p:grpSpPr>
            <p:grpSp>
              <p:nvGrpSpPr>
                <p:cNvPr id="360" name="Group 359"/>
                <p:cNvGrpSpPr/>
                <p:nvPr/>
              </p:nvGrpSpPr>
              <p:grpSpPr>
                <a:xfrm>
                  <a:off x="5970491" y="3679044"/>
                  <a:ext cx="1616940" cy="2346117"/>
                  <a:chOff x="4283047" y="3679044"/>
                  <a:chExt cx="1616940" cy="2346117"/>
                </a:xfrm>
              </p:grpSpPr>
              <p:grpSp>
                <p:nvGrpSpPr>
                  <p:cNvPr id="362" name="Group 361"/>
                  <p:cNvGrpSpPr/>
                  <p:nvPr/>
                </p:nvGrpSpPr>
                <p:grpSpPr>
                  <a:xfrm>
                    <a:off x="4283047" y="3679044"/>
                    <a:ext cx="1616940" cy="2346117"/>
                    <a:chOff x="2318768" y="3679044"/>
                    <a:chExt cx="1616940" cy="2346117"/>
                  </a:xfrm>
                </p:grpSpPr>
                <p:grpSp>
                  <p:nvGrpSpPr>
                    <p:cNvPr id="364" name="Group 363"/>
                    <p:cNvGrpSpPr/>
                    <p:nvPr/>
                  </p:nvGrpSpPr>
                  <p:grpSpPr>
                    <a:xfrm>
                      <a:off x="2318768" y="3679044"/>
                      <a:ext cx="1616940" cy="2346117"/>
                      <a:chOff x="282552" y="3679044"/>
                      <a:chExt cx="1616940" cy="2346117"/>
                    </a:xfrm>
                  </p:grpSpPr>
                  <p:sp>
                    <p:nvSpPr>
                      <p:cNvPr id="366" name="TextBox 365"/>
                      <p:cNvSpPr txBox="1"/>
                      <p:nvPr/>
                    </p:nvSpPr>
                    <p:spPr>
                      <a:xfrm>
                        <a:off x="282552" y="4684347"/>
                        <a:ext cx="409086" cy="4616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r1</a:t>
                        </a:r>
                        <a:endParaRPr lang="en-US" dirty="0"/>
                      </a:p>
                    </p:txBody>
                  </p:sp>
                  <p:sp>
                    <p:nvSpPr>
                      <p:cNvPr id="367" name="TextBox 366"/>
                      <p:cNvSpPr txBox="1"/>
                      <p:nvPr/>
                    </p:nvSpPr>
                    <p:spPr>
                      <a:xfrm>
                        <a:off x="1164827" y="5365533"/>
                        <a:ext cx="409086" cy="4616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dirty="0" smtClean="0"/>
                          <a:t>r2</a:t>
                        </a:r>
                        <a:endParaRPr lang="en-US" dirty="0"/>
                      </a:p>
                    </p:txBody>
                  </p:sp>
                  <p:grpSp>
                    <p:nvGrpSpPr>
                      <p:cNvPr id="368" name="Group 367"/>
                      <p:cNvGrpSpPr/>
                      <p:nvPr/>
                    </p:nvGrpSpPr>
                    <p:grpSpPr>
                      <a:xfrm>
                        <a:off x="381000" y="3679044"/>
                        <a:ext cx="1518492" cy="2346117"/>
                        <a:chOff x="381000" y="3679044"/>
                        <a:chExt cx="1518492" cy="2346117"/>
                      </a:xfrm>
                    </p:grpSpPr>
                    <p:grpSp>
                      <p:nvGrpSpPr>
                        <p:cNvPr id="369" name="Group 368"/>
                        <p:cNvGrpSpPr/>
                        <p:nvPr/>
                      </p:nvGrpSpPr>
                      <p:grpSpPr>
                        <a:xfrm>
                          <a:off x="381000" y="4038600"/>
                          <a:ext cx="1518492" cy="1986561"/>
                          <a:chOff x="1318570" y="3499839"/>
                          <a:chExt cx="1805630" cy="2367561"/>
                        </a:xfrm>
                      </p:grpSpPr>
                      <p:sp>
                        <p:nvSpPr>
                          <p:cNvPr id="371" name="Oval 370"/>
                          <p:cNvSpPr/>
                          <p:nvPr/>
                        </p:nvSpPr>
                        <p:spPr bwMode="auto">
                          <a:xfrm>
                            <a:off x="2286000" y="3499839"/>
                            <a:ext cx="304800" cy="304800"/>
                          </a:xfrm>
                          <a:prstGeom prst="ellipse">
                            <a:avLst/>
                          </a:prstGeom>
                          <a:solidFill>
                            <a:schemeClr val="accent5">
                              <a:lumMod val="75000"/>
                              <a:alpha val="85000"/>
                            </a:schemeClr>
                          </a:solidFill>
                          <a:ln w="76200" cap="flat" cmpd="sng" algn="ctr">
                            <a:noFill/>
                            <a:prstDash val="solid"/>
                            <a:miter lim="800000"/>
                            <a:headEnd type="none" w="med" len="med"/>
                            <a:tailEnd type="none" w="med" len="med"/>
                          </a:ln>
                          <a:effectLst/>
                          <a:extLst>
                            <a:ext uri="{AF507438-7753-43e0-B8FC-AC1667EBCBE1}">
                              <a14:hiddenEffects xmlns:a14="http://schemas.microsoft.com/office/drawing/2010/main" xmlns="">
                                <a:effectLst>
                                  <a:outerShdw blurRad="63500"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vert="horz" wrap="none" lIns="91440" tIns="45720" rIns="91440" bIns="45720" numCol="1" rtlCol="0" anchor="ctr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endParaRPr kumimoji="0" lang="en-US" sz="2400" b="0" i="0" u="none" strike="noStrike" cap="none" normalizeH="0" baseline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Arial Narrow" charset="0"/>
                              <a:ea typeface="ＭＳ Ｐゴシック" charset="0"/>
                            </a:endParaRPr>
                          </a:p>
                        </p:txBody>
                      </p:sp>
                      <p:sp>
                        <p:nvSpPr>
                          <p:cNvPr id="372" name="Oval 371"/>
                          <p:cNvSpPr/>
                          <p:nvPr/>
                        </p:nvSpPr>
                        <p:spPr bwMode="auto">
                          <a:xfrm>
                            <a:off x="1722739" y="4186881"/>
                            <a:ext cx="304800" cy="304800"/>
                          </a:xfrm>
                          <a:prstGeom prst="ellipse">
                            <a:avLst/>
                          </a:prstGeom>
                          <a:solidFill>
                            <a:srgbClr val="FFFF00">
                              <a:alpha val="57000"/>
                            </a:srgbClr>
                          </a:solidFill>
                          <a:ln w="76200" cap="flat" cmpd="sng" algn="ctr">
                            <a:noFill/>
                            <a:prstDash val="solid"/>
                            <a:miter lim="800000"/>
                            <a:headEnd type="none" w="med" len="med"/>
                            <a:tailEnd type="none" w="med" len="med"/>
                          </a:ln>
                          <a:effectLst/>
                          <a:extLst>
                            <a:ext uri="{AF507438-7753-43e0-B8FC-AC1667EBCBE1}">
                              <a14:hiddenEffects xmlns:a14="http://schemas.microsoft.com/office/drawing/2010/main" xmlns="">
                                <a:effectLst>
                                  <a:outerShdw blurRad="63500"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vert="horz" wrap="none" lIns="91440" tIns="45720" rIns="91440" bIns="45720" numCol="1" rtlCol="0" anchor="ctr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endParaRPr kumimoji="0" lang="en-US" sz="2400" b="0" i="0" u="none" strike="noStrike" cap="none" normalizeH="0" baseline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Arial Narrow" charset="0"/>
                              <a:ea typeface="ＭＳ Ｐゴシック" charset="0"/>
                            </a:endParaRPr>
                          </a:p>
                        </p:txBody>
                      </p:sp>
                      <p:sp>
                        <p:nvSpPr>
                          <p:cNvPr id="373" name="Oval 372"/>
                          <p:cNvSpPr/>
                          <p:nvPr/>
                        </p:nvSpPr>
                        <p:spPr bwMode="auto">
                          <a:xfrm>
                            <a:off x="1318570" y="4875558"/>
                            <a:ext cx="304800" cy="304800"/>
                          </a:xfrm>
                          <a:prstGeom prst="ellipse">
                            <a:avLst/>
                          </a:prstGeom>
                          <a:solidFill>
                            <a:srgbClr val="FF0000">
                              <a:alpha val="42000"/>
                            </a:srgbClr>
                          </a:solidFill>
                          <a:ln w="76200" cap="flat" cmpd="sng" algn="ctr">
                            <a:noFill/>
                            <a:prstDash val="solid"/>
                            <a:miter lim="800000"/>
                            <a:headEnd type="none" w="med" len="med"/>
                            <a:tailEnd type="none" w="med" len="med"/>
                          </a:ln>
                          <a:effectLst/>
                          <a:extLst>
                            <a:ext uri="{AF507438-7753-43e0-B8FC-AC1667EBCBE1}">
                              <a14:hiddenEffects xmlns:a14="http://schemas.microsoft.com/office/drawing/2010/main" xmlns="">
                                <a:effectLst>
                                  <a:outerShdw blurRad="63500"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vert="horz" wrap="none" lIns="91440" tIns="45720" rIns="91440" bIns="45720" numCol="1" rtlCol="0" anchor="ctr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endParaRPr kumimoji="0" lang="en-US" sz="2400" b="0" i="0" u="none" strike="noStrike" cap="none" normalizeH="0" baseline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Arial Narrow" charset="0"/>
                              <a:ea typeface="ＭＳ Ｐゴシック" charset="0"/>
                            </a:endParaRPr>
                          </a:p>
                        </p:txBody>
                      </p:sp>
                      <p:sp>
                        <p:nvSpPr>
                          <p:cNvPr id="374" name="Oval 373"/>
                          <p:cNvSpPr/>
                          <p:nvPr/>
                        </p:nvSpPr>
                        <p:spPr bwMode="auto">
                          <a:xfrm>
                            <a:off x="2043499" y="4875558"/>
                            <a:ext cx="304800" cy="304800"/>
                          </a:xfrm>
                          <a:prstGeom prst="ellipse">
                            <a:avLst/>
                          </a:prstGeom>
                          <a:solidFill>
                            <a:schemeClr val="bg1">
                              <a:lumMod val="75000"/>
                              <a:alpha val="85000"/>
                            </a:schemeClr>
                          </a:solidFill>
                          <a:ln w="76200" cap="flat" cmpd="sng" algn="ctr">
                            <a:noFill/>
                            <a:prstDash val="solid"/>
                            <a:miter lim="800000"/>
                            <a:headEnd type="none" w="med" len="med"/>
                            <a:tailEnd type="none" w="med" len="med"/>
                          </a:ln>
                          <a:effectLst/>
                          <a:extLst>
                            <a:ext uri="{AF507438-7753-43e0-B8FC-AC1667EBCBE1}">
                              <a14:hiddenEffects xmlns:a14="http://schemas.microsoft.com/office/drawing/2010/main" xmlns="">
                                <a:effectLst>
                                  <a:outerShdw blurRad="63500"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vert="horz" wrap="none" lIns="91440" tIns="45720" rIns="91440" bIns="45720" numCol="1" rtlCol="0" anchor="ctr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endParaRPr kumimoji="0" lang="en-US" sz="2400" b="0" i="0" u="none" strike="noStrike" cap="none" normalizeH="0" baseline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Arial Narrow" charset="0"/>
                              <a:ea typeface="ＭＳ Ｐゴシック" charset="0"/>
                            </a:endParaRPr>
                          </a:p>
                        </p:txBody>
                      </p:sp>
                      <p:sp>
                        <p:nvSpPr>
                          <p:cNvPr id="375" name="Oval 374"/>
                          <p:cNvSpPr/>
                          <p:nvPr/>
                        </p:nvSpPr>
                        <p:spPr bwMode="auto">
                          <a:xfrm>
                            <a:off x="2043499" y="5562600"/>
                            <a:ext cx="304800" cy="304800"/>
                          </a:xfrm>
                          <a:prstGeom prst="ellipse">
                            <a:avLst/>
                          </a:prstGeom>
                          <a:solidFill>
                            <a:srgbClr val="FFC000">
                              <a:alpha val="85000"/>
                            </a:srgbClr>
                          </a:solidFill>
                          <a:ln w="76200" cap="flat" cmpd="sng" algn="ctr">
                            <a:noFill/>
                            <a:prstDash val="solid"/>
                            <a:miter lim="800000"/>
                            <a:headEnd type="none" w="med" len="med"/>
                            <a:tailEnd type="none" w="med" len="med"/>
                          </a:ln>
                          <a:effectLst/>
                          <a:extLst>
                            <a:ext uri="{AF507438-7753-43e0-B8FC-AC1667EBCBE1}">
                              <a14:hiddenEffects xmlns:a14="http://schemas.microsoft.com/office/drawing/2010/main" xmlns="">
                                <a:effectLst>
                                  <a:outerShdw blurRad="63500"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vert="horz" wrap="none" lIns="91440" tIns="45720" rIns="91440" bIns="45720" numCol="1" rtlCol="0" anchor="ctr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endParaRPr kumimoji="0" lang="en-US" sz="2400" b="0" i="0" u="none" strike="noStrike" cap="none" normalizeH="0" baseline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Arial Narrow" charset="0"/>
                              <a:ea typeface="ＭＳ Ｐゴシック" charset="0"/>
                            </a:endParaRPr>
                          </a:p>
                        </p:txBody>
                      </p:sp>
                      <p:sp>
                        <p:nvSpPr>
                          <p:cNvPr id="376" name="Oval 375"/>
                          <p:cNvSpPr/>
                          <p:nvPr/>
                        </p:nvSpPr>
                        <p:spPr bwMode="auto">
                          <a:xfrm>
                            <a:off x="2819400" y="4186881"/>
                            <a:ext cx="304800" cy="304800"/>
                          </a:xfrm>
                          <a:prstGeom prst="ellipse">
                            <a:avLst/>
                          </a:prstGeom>
                          <a:solidFill>
                            <a:schemeClr val="accent6">
                              <a:lumMod val="40000"/>
                              <a:lumOff val="60000"/>
                              <a:alpha val="85000"/>
                            </a:schemeClr>
                          </a:solidFill>
                          <a:ln w="76200" cap="flat" cmpd="sng" algn="ctr">
                            <a:noFill/>
                            <a:prstDash val="solid"/>
                            <a:miter lim="800000"/>
                            <a:headEnd type="none" w="med" len="med"/>
                            <a:tailEnd type="none" w="med" len="med"/>
                          </a:ln>
                          <a:effectLst/>
                          <a:extLst>
                            <a:ext uri="{AF507438-7753-43e0-B8FC-AC1667EBCBE1}">
                              <a14:hiddenEffects xmlns:a14="http://schemas.microsoft.com/office/drawing/2010/main" xmlns="">
                                <a:effectLst>
                                  <a:outerShdw blurRad="63500"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vert="horz" wrap="none" lIns="91440" tIns="45720" rIns="91440" bIns="45720" numCol="1" rtlCol="0" anchor="ctr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endParaRPr kumimoji="0" lang="en-US" sz="2400" b="0" i="0" u="none" strike="noStrike" cap="none" normalizeH="0" baseline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Arial Narrow" charset="0"/>
                              <a:ea typeface="ＭＳ Ｐゴシック" charset="0"/>
                            </a:endParaRPr>
                          </a:p>
                        </p:txBody>
                      </p:sp>
                      <p:cxnSp>
                        <p:nvCxnSpPr>
                          <p:cNvPr id="377" name="Straight Connector 376"/>
                          <p:cNvCxnSpPr>
                            <a:stCxn id="376" idx="0"/>
                            <a:endCxn id="371" idx="5"/>
                          </p:cNvCxnSpPr>
                          <p:nvPr/>
                        </p:nvCxnSpPr>
                        <p:spPr bwMode="auto">
                          <a:xfrm flipH="1" flipV="1">
                            <a:off x="2546163" y="3760002"/>
                            <a:ext cx="425637" cy="426879"/>
                          </a:xfrm>
                          <a:prstGeom prst="line">
                            <a:avLst/>
                          </a:prstGeom>
                          <a:solidFill>
                            <a:schemeClr val="accent1">
                              <a:alpha val="50000"/>
                            </a:schemeClr>
                          </a:solidFill>
                          <a:ln w="25400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:ln>
                          <a:effectLst/>
                          <a:extLst>
                            <a:ext uri="{AF507438-7753-43e0-B8FC-AC1667EBCBE1}">
                              <a14:hiddenEffects xmlns:a14="http://schemas.microsoft.com/office/drawing/2010/main" xmlns="">
                                <a:effectLst>
                                  <a:outerShdw blurRad="63500"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cxnSp>
                      <p:cxnSp>
                        <p:nvCxnSpPr>
                          <p:cNvPr id="378" name="Straight Connector 377"/>
                          <p:cNvCxnSpPr>
                            <a:stCxn id="375" idx="0"/>
                            <a:endCxn id="374" idx="4"/>
                          </p:cNvCxnSpPr>
                          <p:nvPr/>
                        </p:nvCxnSpPr>
                        <p:spPr bwMode="auto">
                          <a:xfrm flipV="1">
                            <a:off x="2195899" y="5180358"/>
                            <a:ext cx="0" cy="382242"/>
                          </a:xfrm>
                          <a:prstGeom prst="line">
                            <a:avLst/>
                          </a:prstGeom>
                          <a:solidFill>
                            <a:schemeClr val="accent1">
                              <a:alpha val="50000"/>
                            </a:schemeClr>
                          </a:solidFill>
                          <a:ln w="25400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:ln>
                          <a:effectLst/>
                          <a:extLst>
                            <a:ext uri="{AF507438-7753-43e0-B8FC-AC1667EBCBE1}">
                              <a14:hiddenEffects xmlns:a14="http://schemas.microsoft.com/office/drawing/2010/main" xmlns="">
                                <a:effectLst>
                                  <a:outerShdw blurRad="63500"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cxnSp>
                      <p:cxnSp>
                        <p:nvCxnSpPr>
                          <p:cNvPr id="379" name="Straight Connector 378"/>
                          <p:cNvCxnSpPr>
                            <a:stCxn id="372" idx="0"/>
                            <a:endCxn id="371" idx="3"/>
                          </p:cNvCxnSpPr>
                          <p:nvPr/>
                        </p:nvCxnSpPr>
                        <p:spPr bwMode="auto">
                          <a:xfrm flipV="1">
                            <a:off x="1875139" y="3760002"/>
                            <a:ext cx="455498" cy="426879"/>
                          </a:xfrm>
                          <a:prstGeom prst="line">
                            <a:avLst/>
                          </a:prstGeom>
                          <a:solidFill>
                            <a:schemeClr val="accent1">
                              <a:alpha val="50000"/>
                            </a:schemeClr>
                          </a:solidFill>
                          <a:ln w="25400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:ln>
                          <a:effectLst/>
                          <a:extLst>
                            <a:ext uri="{AF507438-7753-43e0-B8FC-AC1667EBCBE1}">
                              <a14:hiddenEffects xmlns:a14="http://schemas.microsoft.com/office/drawing/2010/main" xmlns="">
                                <a:effectLst>
                                  <a:outerShdw blurRad="63500"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cxnSp>
                      <p:cxnSp>
                        <p:nvCxnSpPr>
                          <p:cNvPr id="380" name="Straight Connector 379"/>
                          <p:cNvCxnSpPr>
                            <a:stCxn id="373" idx="0"/>
                            <a:endCxn id="372" idx="3"/>
                          </p:cNvCxnSpPr>
                          <p:nvPr/>
                        </p:nvCxnSpPr>
                        <p:spPr bwMode="auto">
                          <a:xfrm flipV="1">
                            <a:off x="1470970" y="4447044"/>
                            <a:ext cx="296406" cy="428514"/>
                          </a:xfrm>
                          <a:prstGeom prst="line">
                            <a:avLst/>
                          </a:prstGeom>
                          <a:solidFill>
                            <a:schemeClr val="accent1">
                              <a:alpha val="50000"/>
                            </a:schemeClr>
                          </a:solidFill>
                          <a:ln w="25400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:ln>
                          <a:effectLst/>
                          <a:extLst>
                            <a:ext uri="{AF507438-7753-43e0-B8FC-AC1667EBCBE1}">
                              <a14:hiddenEffects xmlns:a14="http://schemas.microsoft.com/office/drawing/2010/main" xmlns="">
                                <a:effectLst>
                                  <a:outerShdw blurRad="63500"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cxnSp>
                      <p:cxnSp>
                        <p:nvCxnSpPr>
                          <p:cNvPr id="381" name="Straight Connector 380"/>
                          <p:cNvCxnSpPr>
                            <a:stCxn id="374" idx="0"/>
                            <a:endCxn id="372" idx="5"/>
                          </p:cNvCxnSpPr>
                          <p:nvPr/>
                        </p:nvCxnSpPr>
                        <p:spPr bwMode="auto">
                          <a:xfrm flipH="1" flipV="1">
                            <a:off x="1982902" y="4447044"/>
                            <a:ext cx="212997" cy="428514"/>
                          </a:xfrm>
                          <a:prstGeom prst="line">
                            <a:avLst/>
                          </a:prstGeom>
                          <a:solidFill>
                            <a:schemeClr val="accent1">
                              <a:alpha val="50000"/>
                            </a:schemeClr>
                          </a:solidFill>
                          <a:ln w="25400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:ln>
                          <a:effectLst/>
                          <a:extLst>
                            <a:ext uri="{AF507438-7753-43e0-B8FC-AC1667EBCBE1}">
                              <a14:hiddenEffects xmlns:a14="http://schemas.microsoft.com/office/drawing/2010/main" xmlns="">
                                <a:effectLst>
                                  <a:outerShdw blurRad="63500"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cxnSp>
                    </p:grpSp>
                    <p:cxnSp>
                      <p:nvCxnSpPr>
                        <p:cNvPr id="370" name="Straight Connector 369"/>
                        <p:cNvCxnSpPr>
                          <a:stCxn id="371" idx="0"/>
                        </p:cNvCxnSpPr>
                        <p:nvPr/>
                      </p:nvCxnSpPr>
                      <p:spPr bwMode="auto">
                        <a:xfrm flipV="1">
                          <a:off x="1322751" y="3679044"/>
                          <a:ext cx="0" cy="359556"/>
                        </a:xfrm>
                        <a:prstGeom prst="line">
                          <a:avLst/>
                        </a:prstGeom>
                        <a:solidFill>
                          <a:schemeClr val="accent1">
                            <a:alpha val="50000"/>
                          </a:schemeClr>
                        </a:solidFill>
                        <a:ln w="25400" cap="flat" cmpd="sng" algn="ctr">
                          <a:solidFill>
                            <a:schemeClr val="tx1"/>
                          </a:solidFill>
                          <a:prstDash val="solid"/>
                          <a:miter lim="800000"/>
                          <a:headEnd type="none" w="med" len="med"/>
                          <a:tailEnd type="none" w="med" len="med"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cxnSp>
                  </p:grpSp>
                </p:grpSp>
                <p:sp>
                  <p:nvSpPr>
                    <p:cNvPr id="365" name="TextBox 364"/>
                    <p:cNvSpPr txBox="1"/>
                    <p:nvPr/>
                  </p:nvSpPr>
                  <p:spPr>
                    <a:xfrm>
                      <a:off x="3043647" y="4672486"/>
                      <a:ext cx="409086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dirty="0" smtClean="0"/>
                        <a:t>r2</a:t>
                      </a:r>
                      <a:endParaRPr lang="en-US" dirty="0"/>
                    </a:p>
                  </p:txBody>
                </p:sp>
              </p:grpSp>
              <p:sp>
                <p:nvSpPr>
                  <p:cNvPr id="363" name="TextBox 362"/>
                  <p:cNvSpPr txBox="1"/>
                  <p:nvPr/>
                </p:nvSpPr>
                <p:spPr>
                  <a:xfrm>
                    <a:off x="4695309" y="4082947"/>
                    <a:ext cx="409086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r1</a:t>
                    </a:r>
                    <a:endParaRPr lang="en-US" dirty="0"/>
                  </a:p>
                </p:txBody>
              </p:sp>
            </p:grpSp>
            <p:sp>
              <p:nvSpPr>
                <p:cNvPr id="361" name="TextBox 360"/>
                <p:cNvSpPr txBox="1"/>
                <p:nvPr/>
              </p:nvSpPr>
              <p:spPr>
                <a:xfrm>
                  <a:off x="7239097" y="4058933"/>
                  <a:ext cx="40908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r2</a:t>
                  </a:r>
                  <a:endParaRPr lang="en-US" dirty="0"/>
                </a:p>
              </p:txBody>
            </p:sp>
          </p:grpSp>
          <p:sp>
            <p:nvSpPr>
              <p:cNvPr id="359" name="TextBox 358"/>
              <p:cNvSpPr txBox="1"/>
              <p:nvPr/>
            </p:nvSpPr>
            <p:spPr>
              <a:xfrm>
                <a:off x="8460472" y="3678069"/>
                <a:ext cx="40908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r1</a:t>
                </a:r>
                <a:endParaRPr lang="en-US" dirty="0"/>
              </a:p>
            </p:txBody>
          </p:sp>
        </p:grpSp>
        <p:sp>
          <p:nvSpPr>
            <p:cNvPr id="357" name="Rectangle 356"/>
            <p:cNvSpPr/>
            <p:nvPr/>
          </p:nvSpPr>
          <p:spPr bwMode="auto">
            <a:xfrm>
              <a:off x="7466372" y="3513648"/>
              <a:ext cx="1630260" cy="2741958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</p:grpSp>
      <p:grpSp>
        <p:nvGrpSpPr>
          <p:cNvPr id="382" name="Group 381"/>
          <p:cNvGrpSpPr/>
          <p:nvPr/>
        </p:nvGrpSpPr>
        <p:grpSpPr>
          <a:xfrm>
            <a:off x="5539402" y="3833405"/>
            <a:ext cx="1677692" cy="2741958"/>
            <a:chOff x="7420273" y="3513648"/>
            <a:chExt cx="1677692" cy="2741958"/>
          </a:xfrm>
        </p:grpSpPr>
        <p:grpSp>
          <p:nvGrpSpPr>
            <p:cNvPr id="385" name="Group 384"/>
            <p:cNvGrpSpPr/>
            <p:nvPr/>
          </p:nvGrpSpPr>
          <p:grpSpPr>
            <a:xfrm>
              <a:off x="7420273" y="3788549"/>
              <a:ext cx="1677692" cy="2346117"/>
              <a:chOff x="5970491" y="3679044"/>
              <a:chExt cx="1677692" cy="2346117"/>
            </a:xfrm>
          </p:grpSpPr>
          <p:grpSp>
            <p:nvGrpSpPr>
              <p:cNvPr id="387" name="Group 386"/>
              <p:cNvGrpSpPr/>
              <p:nvPr/>
            </p:nvGrpSpPr>
            <p:grpSpPr>
              <a:xfrm>
                <a:off x="5970491" y="3679044"/>
                <a:ext cx="1616940" cy="2346117"/>
                <a:chOff x="4283047" y="3679044"/>
                <a:chExt cx="1616940" cy="2346117"/>
              </a:xfrm>
            </p:grpSpPr>
            <p:grpSp>
              <p:nvGrpSpPr>
                <p:cNvPr id="389" name="Group 388"/>
                <p:cNvGrpSpPr/>
                <p:nvPr/>
              </p:nvGrpSpPr>
              <p:grpSpPr>
                <a:xfrm>
                  <a:off x="4283047" y="3679044"/>
                  <a:ext cx="1616940" cy="2346117"/>
                  <a:chOff x="2318768" y="3679044"/>
                  <a:chExt cx="1616940" cy="2346117"/>
                </a:xfrm>
              </p:grpSpPr>
              <p:grpSp>
                <p:nvGrpSpPr>
                  <p:cNvPr id="391" name="Group 390"/>
                  <p:cNvGrpSpPr/>
                  <p:nvPr/>
                </p:nvGrpSpPr>
                <p:grpSpPr>
                  <a:xfrm>
                    <a:off x="2318768" y="3679044"/>
                    <a:ext cx="1616940" cy="2346117"/>
                    <a:chOff x="282552" y="3679044"/>
                    <a:chExt cx="1616940" cy="2346117"/>
                  </a:xfrm>
                </p:grpSpPr>
                <p:sp>
                  <p:nvSpPr>
                    <p:cNvPr id="393" name="TextBox 392"/>
                    <p:cNvSpPr txBox="1"/>
                    <p:nvPr/>
                  </p:nvSpPr>
                  <p:spPr>
                    <a:xfrm>
                      <a:off x="282552" y="4684347"/>
                      <a:ext cx="409086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dirty="0" smtClean="0"/>
                        <a:t>r1</a:t>
                      </a:r>
                      <a:endParaRPr lang="en-US" dirty="0"/>
                    </a:p>
                  </p:txBody>
                </p:sp>
                <p:sp>
                  <p:nvSpPr>
                    <p:cNvPr id="394" name="TextBox 393"/>
                    <p:cNvSpPr txBox="1"/>
                    <p:nvPr/>
                  </p:nvSpPr>
                  <p:spPr>
                    <a:xfrm>
                      <a:off x="1164827" y="5365533"/>
                      <a:ext cx="409086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dirty="0" smtClean="0"/>
                        <a:t>r2</a:t>
                      </a:r>
                      <a:endParaRPr lang="en-US" dirty="0"/>
                    </a:p>
                  </p:txBody>
                </p:sp>
                <p:grpSp>
                  <p:nvGrpSpPr>
                    <p:cNvPr id="395" name="Group 394"/>
                    <p:cNvGrpSpPr/>
                    <p:nvPr/>
                  </p:nvGrpSpPr>
                  <p:grpSpPr>
                    <a:xfrm>
                      <a:off x="381000" y="3679044"/>
                      <a:ext cx="1518492" cy="2346117"/>
                      <a:chOff x="381000" y="3679044"/>
                      <a:chExt cx="1518492" cy="2346117"/>
                    </a:xfrm>
                  </p:grpSpPr>
                  <p:grpSp>
                    <p:nvGrpSpPr>
                      <p:cNvPr id="396" name="Group 395"/>
                      <p:cNvGrpSpPr/>
                      <p:nvPr/>
                    </p:nvGrpSpPr>
                    <p:grpSpPr>
                      <a:xfrm>
                        <a:off x="381000" y="4038600"/>
                        <a:ext cx="1518492" cy="1986561"/>
                        <a:chOff x="1318570" y="3499839"/>
                        <a:chExt cx="1805630" cy="2367561"/>
                      </a:xfrm>
                    </p:grpSpPr>
                    <p:sp>
                      <p:nvSpPr>
                        <p:cNvPr id="398" name="Oval 397"/>
                        <p:cNvSpPr/>
                        <p:nvPr/>
                      </p:nvSpPr>
                      <p:spPr bwMode="auto">
                        <a:xfrm>
                          <a:off x="2286000" y="3499839"/>
                          <a:ext cx="304800" cy="304800"/>
                        </a:xfrm>
                        <a:prstGeom prst="ellipse">
                          <a:avLst/>
                        </a:prstGeom>
                        <a:solidFill>
                          <a:schemeClr val="accent5">
                            <a:lumMod val="75000"/>
                            <a:alpha val="85000"/>
                          </a:schemeClr>
                        </a:solidFill>
                        <a:ln w="76200" cap="flat" cmpd="sng" algn="ctr">
                          <a:noFill/>
                          <a:prstDash val="solid"/>
                          <a:miter lim="800000"/>
                          <a:headEnd type="none" w="med" len="med"/>
                          <a:tailEnd type="none" w="med" len="med"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vert="horz" wrap="none" lIns="91440" tIns="45720" rIns="91440" bIns="45720" numCol="1" rtlCol="0" anchor="ctr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ctr" defTabSz="914400" rtl="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 Narrow" charset="0"/>
                            <a:ea typeface="ＭＳ Ｐゴシック" charset="0"/>
                          </a:endParaRPr>
                        </a:p>
                      </p:txBody>
                    </p:sp>
                    <p:sp>
                      <p:nvSpPr>
                        <p:cNvPr id="399" name="Oval 398"/>
                        <p:cNvSpPr/>
                        <p:nvPr/>
                      </p:nvSpPr>
                      <p:spPr bwMode="auto">
                        <a:xfrm>
                          <a:off x="1722739" y="4186881"/>
                          <a:ext cx="304800" cy="304800"/>
                        </a:xfrm>
                        <a:prstGeom prst="ellipse">
                          <a:avLst/>
                        </a:prstGeom>
                        <a:solidFill>
                          <a:srgbClr val="FFFF00">
                            <a:alpha val="57000"/>
                          </a:srgbClr>
                        </a:solidFill>
                        <a:ln w="76200" cap="flat" cmpd="sng" algn="ctr">
                          <a:noFill/>
                          <a:prstDash val="solid"/>
                          <a:miter lim="800000"/>
                          <a:headEnd type="none" w="med" len="med"/>
                          <a:tailEnd type="none" w="med" len="med"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vert="horz" wrap="none" lIns="91440" tIns="45720" rIns="91440" bIns="45720" numCol="1" rtlCol="0" anchor="ctr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ctr" defTabSz="914400" rtl="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 Narrow" charset="0"/>
                            <a:ea typeface="ＭＳ Ｐゴシック" charset="0"/>
                          </a:endParaRPr>
                        </a:p>
                      </p:txBody>
                    </p:sp>
                    <p:sp>
                      <p:nvSpPr>
                        <p:cNvPr id="400" name="Oval 399"/>
                        <p:cNvSpPr/>
                        <p:nvPr/>
                      </p:nvSpPr>
                      <p:spPr bwMode="auto">
                        <a:xfrm>
                          <a:off x="1318570" y="4875558"/>
                          <a:ext cx="304800" cy="304800"/>
                        </a:xfrm>
                        <a:prstGeom prst="ellipse">
                          <a:avLst/>
                        </a:prstGeom>
                        <a:solidFill>
                          <a:srgbClr val="FF0000">
                            <a:alpha val="42000"/>
                          </a:srgbClr>
                        </a:solidFill>
                        <a:ln w="76200" cap="flat" cmpd="sng" algn="ctr">
                          <a:noFill/>
                          <a:prstDash val="solid"/>
                          <a:miter lim="800000"/>
                          <a:headEnd type="none" w="med" len="med"/>
                          <a:tailEnd type="none" w="med" len="med"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vert="horz" wrap="none" lIns="91440" tIns="45720" rIns="91440" bIns="45720" numCol="1" rtlCol="0" anchor="ctr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ctr" defTabSz="914400" rtl="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 Narrow" charset="0"/>
                            <a:ea typeface="ＭＳ Ｐゴシック" charset="0"/>
                          </a:endParaRPr>
                        </a:p>
                      </p:txBody>
                    </p:sp>
                    <p:sp>
                      <p:nvSpPr>
                        <p:cNvPr id="401" name="Oval 400"/>
                        <p:cNvSpPr/>
                        <p:nvPr/>
                      </p:nvSpPr>
                      <p:spPr bwMode="auto">
                        <a:xfrm>
                          <a:off x="2043499" y="4875558"/>
                          <a:ext cx="304800" cy="304800"/>
                        </a:xfrm>
                        <a:prstGeom prst="ellipse">
                          <a:avLst/>
                        </a:prstGeom>
                        <a:solidFill>
                          <a:schemeClr val="bg1">
                            <a:lumMod val="75000"/>
                            <a:alpha val="85000"/>
                          </a:schemeClr>
                        </a:solidFill>
                        <a:ln w="76200" cap="flat" cmpd="sng" algn="ctr">
                          <a:noFill/>
                          <a:prstDash val="solid"/>
                          <a:miter lim="800000"/>
                          <a:headEnd type="none" w="med" len="med"/>
                          <a:tailEnd type="none" w="med" len="med"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vert="horz" wrap="none" lIns="91440" tIns="45720" rIns="91440" bIns="45720" numCol="1" rtlCol="0" anchor="ctr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ctr" defTabSz="914400" rtl="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 Narrow" charset="0"/>
                            <a:ea typeface="ＭＳ Ｐゴシック" charset="0"/>
                          </a:endParaRPr>
                        </a:p>
                      </p:txBody>
                    </p:sp>
                    <p:sp>
                      <p:nvSpPr>
                        <p:cNvPr id="402" name="Oval 401"/>
                        <p:cNvSpPr/>
                        <p:nvPr/>
                      </p:nvSpPr>
                      <p:spPr bwMode="auto">
                        <a:xfrm>
                          <a:off x="2043499" y="5562600"/>
                          <a:ext cx="304800" cy="304800"/>
                        </a:xfrm>
                        <a:prstGeom prst="ellipse">
                          <a:avLst/>
                        </a:prstGeom>
                        <a:solidFill>
                          <a:srgbClr val="FFC000">
                            <a:alpha val="85000"/>
                          </a:srgbClr>
                        </a:solidFill>
                        <a:ln w="76200" cap="flat" cmpd="sng" algn="ctr">
                          <a:noFill/>
                          <a:prstDash val="solid"/>
                          <a:miter lim="800000"/>
                          <a:headEnd type="none" w="med" len="med"/>
                          <a:tailEnd type="none" w="med" len="med"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vert="horz" wrap="none" lIns="91440" tIns="45720" rIns="91440" bIns="45720" numCol="1" rtlCol="0" anchor="ctr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ctr" defTabSz="914400" rtl="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 Narrow" charset="0"/>
                            <a:ea typeface="ＭＳ Ｐゴシック" charset="0"/>
                          </a:endParaRPr>
                        </a:p>
                      </p:txBody>
                    </p:sp>
                    <p:sp>
                      <p:nvSpPr>
                        <p:cNvPr id="403" name="Oval 402"/>
                        <p:cNvSpPr/>
                        <p:nvPr/>
                      </p:nvSpPr>
                      <p:spPr bwMode="auto">
                        <a:xfrm>
                          <a:off x="2819400" y="4186881"/>
                          <a:ext cx="304800" cy="304800"/>
                        </a:xfrm>
                        <a:prstGeom prst="ellipse">
                          <a:avLst/>
                        </a:prstGeom>
                        <a:solidFill>
                          <a:schemeClr val="accent6">
                            <a:lumMod val="40000"/>
                            <a:lumOff val="60000"/>
                            <a:alpha val="85000"/>
                          </a:schemeClr>
                        </a:solidFill>
                        <a:ln w="76200" cap="flat" cmpd="sng" algn="ctr">
                          <a:noFill/>
                          <a:prstDash val="solid"/>
                          <a:miter lim="800000"/>
                          <a:headEnd type="none" w="med" len="med"/>
                          <a:tailEnd type="none" w="med" len="med"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vert="horz" wrap="none" lIns="91440" tIns="45720" rIns="91440" bIns="45720" numCol="1" rtlCol="0" anchor="ctr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indent="0" algn="ctr" defTabSz="914400" rtl="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 Narrow" charset="0"/>
                            <a:ea typeface="ＭＳ Ｐゴシック" charset="0"/>
                          </a:endParaRPr>
                        </a:p>
                      </p:txBody>
                    </p:sp>
                    <p:cxnSp>
                      <p:nvCxnSpPr>
                        <p:cNvPr id="404" name="Straight Connector 403"/>
                        <p:cNvCxnSpPr>
                          <a:stCxn id="403" idx="0"/>
                          <a:endCxn id="398" idx="5"/>
                        </p:cNvCxnSpPr>
                        <p:nvPr/>
                      </p:nvCxnSpPr>
                      <p:spPr bwMode="auto">
                        <a:xfrm flipH="1" flipV="1">
                          <a:off x="2546163" y="3760002"/>
                          <a:ext cx="425637" cy="426879"/>
                        </a:xfrm>
                        <a:prstGeom prst="line">
                          <a:avLst/>
                        </a:prstGeom>
                        <a:solidFill>
                          <a:schemeClr val="accent1">
                            <a:alpha val="50000"/>
                          </a:schemeClr>
                        </a:solidFill>
                        <a:ln w="25400" cap="flat" cmpd="sng" algn="ctr">
                          <a:solidFill>
                            <a:schemeClr val="tx1"/>
                          </a:solidFill>
                          <a:prstDash val="solid"/>
                          <a:miter lim="800000"/>
                          <a:headEnd type="none" w="med" len="med"/>
                          <a:tailEnd type="none" w="med" len="med"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cxnSp>
                    <p:cxnSp>
                      <p:nvCxnSpPr>
                        <p:cNvPr id="405" name="Straight Connector 404"/>
                        <p:cNvCxnSpPr>
                          <a:stCxn id="402" idx="0"/>
                          <a:endCxn id="401" idx="4"/>
                        </p:cNvCxnSpPr>
                        <p:nvPr/>
                      </p:nvCxnSpPr>
                      <p:spPr bwMode="auto">
                        <a:xfrm flipV="1">
                          <a:off x="2195899" y="5180358"/>
                          <a:ext cx="0" cy="382242"/>
                        </a:xfrm>
                        <a:prstGeom prst="line">
                          <a:avLst/>
                        </a:prstGeom>
                        <a:solidFill>
                          <a:schemeClr val="accent1">
                            <a:alpha val="50000"/>
                          </a:schemeClr>
                        </a:solidFill>
                        <a:ln w="25400" cap="flat" cmpd="sng" algn="ctr">
                          <a:solidFill>
                            <a:schemeClr val="tx1"/>
                          </a:solidFill>
                          <a:prstDash val="solid"/>
                          <a:miter lim="800000"/>
                          <a:headEnd type="none" w="med" len="med"/>
                          <a:tailEnd type="none" w="med" len="med"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cxnSp>
                    <p:cxnSp>
                      <p:nvCxnSpPr>
                        <p:cNvPr id="406" name="Straight Connector 405"/>
                        <p:cNvCxnSpPr>
                          <a:stCxn id="399" idx="0"/>
                          <a:endCxn id="398" idx="3"/>
                        </p:cNvCxnSpPr>
                        <p:nvPr/>
                      </p:nvCxnSpPr>
                      <p:spPr bwMode="auto">
                        <a:xfrm flipV="1">
                          <a:off x="1875139" y="3760002"/>
                          <a:ext cx="455498" cy="426879"/>
                        </a:xfrm>
                        <a:prstGeom prst="line">
                          <a:avLst/>
                        </a:prstGeom>
                        <a:solidFill>
                          <a:schemeClr val="accent1">
                            <a:alpha val="50000"/>
                          </a:schemeClr>
                        </a:solidFill>
                        <a:ln w="25400" cap="flat" cmpd="sng" algn="ctr">
                          <a:solidFill>
                            <a:schemeClr val="tx1"/>
                          </a:solidFill>
                          <a:prstDash val="solid"/>
                          <a:miter lim="800000"/>
                          <a:headEnd type="none" w="med" len="med"/>
                          <a:tailEnd type="none" w="med" len="med"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cxnSp>
                    <p:cxnSp>
                      <p:nvCxnSpPr>
                        <p:cNvPr id="407" name="Straight Connector 406"/>
                        <p:cNvCxnSpPr>
                          <a:stCxn id="400" idx="0"/>
                          <a:endCxn id="399" idx="3"/>
                        </p:cNvCxnSpPr>
                        <p:nvPr/>
                      </p:nvCxnSpPr>
                      <p:spPr bwMode="auto">
                        <a:xfrm flipV="1">
                          <a:off x="1470970" y="4447044"/>
                          <a:ext cx="296406" cy="428514"/>
                        </a:xfrm>
                        <a:prstGeom prst="line">
                          <a:avLst/>
                        </a:prstGeom>
                        <a:solidFill>
                          <a:schemeClr val="accent1">
                            <a:alpha val="50000"/>
                          </a:schemeClr>
                        </a:solidFill>
                        <a:ln w="25400" cap="flat" cmpd="sng" algn="ctr">
                          <a:solidFill>
                            <a:schemeClr val="tx1"/>
                          </a:solidFill>
                          <a:prstDash val="solid"/>
                          <a:miter lim="800000"/>
                          <a:headEnd type="none" w="med" len="med"/>
                          <a:tailEnd type="none" w="med" len="med"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cxnSp>
                    <p:cxnSp>
                      <p:nvCxnSpPr>
                        <p:cNvPr id="408" name="Straight Connector 407"/>
                        <p:cNvCxnSpPr>
                          <a:stCxn id="401" idx="0"/>
                          <a:endCxn id="399" idx="5"/>
                        </p:cNvCxnSpPr>
                        <p:nvPr/>
                      </p:nvCxnSpPr>
                      <p:spPr bwMode="auto">
                        <a:xfrm flipH="1" flipV="1">
                          <a:off x="1982902" y="4447044"/>
                          <a:ext cx="212997" cy="428514"/>
                        </a:xfrm>
                        <a:prstGeom prst="line">
                          <a:avLst/>
                        </a:prstGeom>
                        <a:solidFill>
                          <a:schemeClr val="accent1">
                            <a:alpha val="50000"/>
                          </a:schemeClr>
                        </a:solidFill>
                        <a:ln w="25400" cap="flat" cmpd="sng" algn="ctr">
                          <a:solidFill>
                            <a:schemeClr val="tx1"/>
                          </a:solidFill>
                          <a:prstDash val="solid"/>
                          <a:miter lim="800000"/>
                          <a:headEnd type="none" w="med" len="med"/>
                          <a:tailEnd type="none" w="med" len="med"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cxnSp>
                  </p:grpSp>
                  <p:cxnSp>
                    <p:nvCxnSpPr>
                      <p:cNvPr id="397" name="Straight Connector 396"/>
                      <p:cNvCxnSpPr>
                        <a:stCxn id="398" idx="0"/>
                      </p:cNvCxnSpPr>
                      <p:nvPr/>
                    </p:nvCxnSpPr>
                    <p:spPr bwMode="auto">
                      <a:xfrm flipV="1">
                        <a:off x="1322751" y="3679044"/>
                        <a:ext cx="0" cy="359556"/>
                      </a:xfrm>
                      <a:prstGeom prst="line">
                        <a:avLst/>
                      </a:prstGeom>
                      <a:solidFill>
                        <a:schemeClr val="accent1">
                          <a:alpha val="50000"/>
                        </a:schemeClr>
                      </a:solidFill>
                      <a:ln w="25400" cap="flat" cmpd="sng" algn="ctr">
                        <a:solidFill>
                          <a:schemeClr val="tx1"/>
                        </a:solidFill>
                        <a:prstDash val="solid"/>
                        <a:miter lim="800000"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cxnSp>
                </p:grpSp>
              </p:grpSp>
              <p:sp>
                <p:nvSpPr>
                  <p:cNvPr id="392" name="TextBox 391"/>
                  <p:cNvSpPr txBox="1"/>
                  <p:nvPr/>
                </p:nvSpPr>
                <p:spPr>
                  <a:xfrm>
                    <a:off x="3043647" y="4672486"/>
                    <a:ext cx="409086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r2</a:t>
                    </a:r>
                    <a:endParaRPr lang="en-US" dirty="0"/>
                  </a:p>
                </p:txBody>
              </p:sp>
            </p:grpSp>
            <p:sp>
              <p:nvSpPr>
                <p:cNvPr id="390" name="TextBox 389"/>
                <p:cNvSpPr txBox="1"/>
                <p:nvPr/>
              </p:nvSpPr>
              <p:spPr>
                <a:xfrm>
                  <a:off x="4695309" y="4082947"/>
                  <a:ext cx="40908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r1</a:t>
                  </a:r>
                  <a:endParaRPr lang="en-US" dirty="0"/>
                </a:p>
              </p:txBody>
            </p:sp>
          </p:grpSp>
          <p:sp>
            <p:nvSpPr>
              <p:cNvPr id="388" name="TextBox 387"/>
              <p:cNvSpPr txBox="1"/>
              <p:nvPr/>
            </p:nvSpPr>
            <p:spPr>
              <a:xfrm>
                <a:off x="7239097" y="4058933"/>
                <a:ext cx="40908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r2</a:t>
                </a:r>
                <a:endParaRPr lang="en-US" dirty="0"/>
              </a:p>
            </p:txBody>
          </p:sp>
        </p:grpSp>
        <p:sp>
          <p:nvSpPr>
            <p:cNvPr id="384" name="Rectangle 383"/>
            <p:cNvSpPr/>
            <p:nvPr/>
          </p:nvSpPr>
          <p:spPr bwMode="auto">
            <a:xfrm>
              <a:off x="7466372" y="3513648"/>
              <a:ext cx="1630260" cy="2741958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</p:grpSp>
      <p:grpSp>
        <p:nvGrpSpPr>
          <p:cNvPr id="409" name="Group 408"/>
          <p:cNvGrpSpPr/>
          <p:nvPr/>
        </p:nvGrpSpPr>
        <p:grpSpPr>
          <a:xfrm>
            <a:off x="1935609" y="3833405"/>
            <a:ext cx="1676359" cy="2741958"/>
            <a:chOff x="7420273" y="3513648"/>
            <a:chExt cx="1676359" cy="2741958"/>
          </a:xfrm>
        </p:grpSpPr>
        <p:grpSp>
          <p:nvGrpSpPr>
            <p:cNvPr id="416" name="Group 415"/>
            <p:cNvGrpSpPr/>
            <p:nvPr/>
          </p:nvGrpSpPr>
          <p:grpSpPr>
            <a:xfrm>
              <a:off x="7420273" y="3788549"/>
              <a:ext cx="1616940" cy="2346117"/>
              <a:chOff x="2318768" y="3679044"/>
              <a:chExt cx="1616940" cy="2346117"/>
            </a:xfrm>
          </p:grpSpPr>
          <p:grpSp>
            <p:nvGrpSpPr>
              <p:cNvPr id="418" name="Group 417"/>
              <p:cNvGrpSpPr/>
              <p:nvPr/>
            </p:nvGrpSpPr>
            <p:grpSpPr>
              <a:xfrm>
                <a:off x="2318768" y="3679044"/>
                <a:ext cx="1616940" cy="2346117"/>
                <a:chOff x="282552" y="3679044"/>
                <a:chExt cx="1616940" cy="2346117"/>
              </a:xfrm>
            </p:grpSpPr>
            <p:sp>
              <p:nvSpPr>
                <p:cNvPr id="420" name="TextBox 419"/>
                <p:cNvSpPr txBox="1"/>
                <p:nvPr/>
              </p:nvSpPr>
              <p:spPr>
                <a:xfrm>
                  <a:off x="282552" y="4684347"/>
                  <a:ext cx="40908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r1</a:t>
                  </a:r>
                  <a:endParaRPr lang="en-US" dirty="0"/>
                </a:p>
              </p:txBody>
            </p:sp>
            <p:sp>
              <p:nvSpPr>
                <p:cNvPr id="421" name="TextBox 420"/>
                <p:cNvSpPr txBox="1"/>
                <p:nvPr/>
              </p:nvSpPr>
              <p:spPr>
                <a:xfrm>
                  <a:off x="1164827" y="5365533"/>
                  <a:ext cx="40908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r2</a:t>
                  </a:r>
                  <a:endParaRPr lang="en-US" dirty="0"/>
                </a:p>
              </p:txBody>
            </p:sp>
            <p:grpSp>
              <p:nvGrpSpPr>
                <p:cNvPr id="422" name="Group 421"/>
                <p:cNvGrpSpPr/>
                <p:nvPr/>
              </p:nvGrpSpPr>
              <p:grpSpPr>
                <a:xfrm>
                  <a:off x="381000" y="3679044"/>
                  <a:ext cx="1518492" cy="2346117"/>
                  <a:chOff x="381000" y="3679044"/>
                  <a:chExt cx="1518492" cy="2346117"/>
                </a:xfrm>
              </p:grpSpPr>
              <p:grpSp>
                <p:nvGrpSpPr>
                  <p:cNvPr id="423" name="Group 422"/>
                  <p:cNvGrpSpPr/>
                  <p:nvPr/>
                </p:nvGrpSpPr>
                <p:grpSpPr>
                  <a:xfrm>
                    <a:off x="381000" y="4038600"/>
                    <a:ext cx="1518492" cy="1986561"/>
                    <a:chOff x="1318570" y="3499839"/>
                    <a:chExt cx="1805630" cy="2367561"/>
                  </a:xfrm>
                </p:grpSpPr>
                <p:sp>
                  <p:nvSpPr>
                    <p:cNvPr id="425" name="Oval 424"/>
                    <p:cNvSpPr/>
                    <p:nvPr/>
                  </p:nvSpPr>
                  <p:spPr bwMode="auto">
                    <a:xfrm>
                      <a:off x="2286000" y="3499839"/>
                      <a:ext cx="304800" cy="304800"/>
                    </a:xfrm>
                    <a:prstGeom prst="ellipse">
                      <a:avLst/>
                    </a:prstGeom>
                    <a:solidFill>
                      <a:schemeClr val="accent5">
                        <a:lumMod val="75000"/>
                        <a:alpha val="85000"/>
                      </a:schemeClr>
                    </a:solidFill>
                    <a:ln w="762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vert="horz" wrap="none" lIns="91440" tIns="45720" rIns="91440" bIns="4572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26" name="Oval 425"/>
                    <p:cNvSpPr/>
                    <p:nvPr/>
                  </p:nvSpPr>
                  <p:spPr bwMode="auto">
                    <a:xfrm>
                      <a:off x="1722739" y="4186881"/>
                      <a:ext cx="304800" cy="304800"/>
                    </a:xfrm>
                    <a:prstGeom prst="ellipse">
                      <a:avLst/>
                    </a:prstGeom>
                    <a:solidFill>
                      <a:srgbClr val="FFFF00">
                        <a:alpha val="57000"/>
                      </a:srgbClr>
                    </a:solidFill>
                    <a:ln w="762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vert="horz" wrap="none" lIns="91440" tIns="45720" rIns="91440" bIns="4572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27" name="Oval 426"/>
                    <p:cNvSpPr/>
                    <p:nvPr/>
                  </p:nvSpPr>
                  <p:spPr bwMode="auto">
                    <a:xfrm>
                      <a:off x="1318570" y="4875558"/>
                      <a:ext cx="304800" cy="304800"/>
                    </a:xfrm>
                    <a:prstGeom prst="ellipse">
                      <a:avLst/>
                    </a:prstGeom>
                    <a:solidFill>
                      <a:srgbClr val="FF0000">
                        <a:alpha val="42000"/>
                      </a:srgbClr>
                    </a:solidFill>
                    <a:ln w="762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vert="horz" wrap="none" lIns="91440" tIns="45720" rIns="91440" bIns="4572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28" name="Oval 427"/>
                    <p:cNvSpPr/>
                    <p:nvPr/>
                  </p:nvSpPr>
                  <p:spPr bwMode="auto">
                    <a:xfrm>
                      <a:off x="2043499" y="4875558"/>
                      <a:ext cx="304800" cy="304800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  <a:alpha val="85000"/>
                      </a:schemeClr>
                    </a:solidFill>
                    <a:ln w="762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vert="horz" wrap="none" lIns="91440" tIns="45720" rIns="91440" bIns="4572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29" name="Oval 428"/>
                    <p:cNvSpPr/>
                    <p:nvPr/>
                  </p:nvSpPr>
                  <p:spPr bwMode="auto">
                    <a:xfrm>
                      <a:off x="2043499" y="5562600"/>
                      <a:ext cx="304800" cy="304800"/>
                    </a:xfrm>
                    <a:prstGeom prst="ellipse">
                      <a:avLst/>
                    </a:prstGeom>
                    <a:solidFill>
                      <a:srgbClr val="FFC000">
                        <a:alpha val="85000"/>
                      </a:srgbClr>
                    </a:solidFill>
                    <a:ln w="762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vert="horz" wrap="none" lIns="91440" tIns="45720" rIns="91440" bIns="4572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30" name="Oval 429"/>
                    <p:cNvSpPr/>
                    <p:nvPr/>
                  </p:nvSpPr>
                  <p:spPr bwMode="auto">
                    <a:xfrm>
                      <a:off x="2819400" y="4186881"/>
                      <a:ext cx="304800" cy="304800"/>
                    </a:xfrm>
                    <a:prstGeom prst="ellipse">
                      <a:avLst/>
                    </a:prstGeom>
                    <a:solidFill>
                      <a:schemeClr val="accent6">
                        <a:lumMod val="40000"/>
                        <a:lumOff val="60000"/>
                        <a:alpha val="85000"/>
                      </a:schemeClr>
                    </a:solidFill>
                    <a:ln w="76200" cap="flat" cmpd="sng" algn="ctr">
                      <a:noFill/>
                      <a:prstDash val="solid"/>
                      <a:miter lim="800000"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vert="horz" wrap="none" lIns="91440" tIns="45720" rIns="91440" bIns="4572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ＭＳ Ｐゴシック" charset="0"/>
                      </a:endParaRPr>
                    </a:p>
                  </p:txBody>
                </p:sp>
                <p:cxnSp>
                  <p:nvCxnSpPr>
                    <p:cNvPr id="431" name="Straight Connector 430"/>
                    <p:cNvCxnSpPr>
                      <a:stCxn id="430" idx="0"/>
                      <a:endCxn id="425" idx="5"/>
                    </p:cNvCxnSpPr>
                    <p:nvPr/>
                  </p:nvCxnSpPr>
                  <p:spPr bwMode="auto">
                    <a:xfrm flipH="1" flipV="1">
                      <a:off x="2546163" y="3760002"/>
                      <a:ext cx="425637" cy="426879"/>
                    </a:xfrm>
                    <a:prstGeom prst="line">
                      <a:avLst/>
                    </a:prstGeom>
                    <a:solidFill>
                      <a:schemeClr val="accent1">
                        <a:alpha val="50000"/>
                      </a:schemeClr>
                    </a:solidFill>
                    <a:ln w="254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432" name="Straight Connector 431"/>
                    <p:cNvCxnSpPr>
                      <a:stCxn id="429" idx="0"/>
                      <a:endCxn id="428" idx="4"/>
                    </p:cNvCxnSpPr>
                    <p:nvPr/>
                  </p:nvCxnSpPr>
                  <p:spPr bwMode="auto">
                    <a:xfrm flipV="1">
                      <a:off x="2195899" y="5180358"/>
                      <a:ext cx="0" cy="382242"/>
                    </a:xfrm>
                    <a:prstGeom prst="line">
                      <a:avLst/>
                    </a:prstGeom>
                    <a:solidFill>
                      <a:schemeClr val="accent1">
                        <a:alpha val="50000"/>
                      </a:schemeClr>
                    </a:solidFill>
                    <a:ln w="254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433" name="Straight Connector 432"/>
                    <p:cNvCxnSpPr>
                      <a:stCxn id="426" idx="0"/>
                      <a:endCxn id="425" idx="3"/>
                    </p:cNvCxnSpPr>
                    <p:nvPr/>
                  </p:nvCxnSpPr>
                  <p:spPr bwMode="auto">
                    <a:xfrm flipV="1">
                      <a:off x="1875139" y="3760002"/>
                      <a:ext cx="455498" cy="426879"/>
                    </a:xfrm>
                    <a:prstGeom prst="line">
                      <a:avLst/>
                    </a:prstGeom>
                    <a:solidFill>
                      <a:schemeClr val="accent1">
                        <a:alpha val="50000"/>
                      </a:schemeClr>
                    </a:solidFill>
                    <a:ln w="254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434" name="Straight Connector 433"/>
                    <p:cNvCxnSpPr>
                      <a:stCxn id="427" idx="0"/>
                      <a:endCxn id="426" idx="3"/>
                    </p:cNvCxnSpPr>
                    <p:nvPr/>
                  </p:nvCxnSpPr>
                  <p:spPr bwMode="auto">
                    <a:xfrm flipV="1">
                      <a:off x="1470970" y="4447044"/>
                      <a:ext cx="296406" cy="428514"/>
                    </a:xfrm>
                    <a:prstGeom prst="line">
                      <a:avLst/>
                    </a:prstGeom>
                    <a:solidFill>
                      <a:schemeClr val="accent1">
                        <a:alpha val="50000"/>
                      </a:schemeClr>
                    </a:solidFill>
                    <a:ln w="254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  <p:cxnSp>
                  <p:nvCxnSpPr>
                    <p:cNvPr id="435" name="Straight Connector 434"/>
                    <p:cNvCxnSpPr>
                      <a:stCxn id="428" idx="0"/>
                      <a:endCxn id="426" idx="5"/>
                    </p:cNvCxnSpPr>
                    <p:nvPr/>
                  </p:nvCxnSpPr>
                  <p:spPr bwMode="auto">
                    <a:xfrm flipH="1" flipV="1">
                      <a:off x="1982902" y="4447044"/>
                      <a:ext cx="212997" cy="428514"/>
                    </a:xfrm>
                    <a:prstGeom prst="line">
                      <a:avLst/>
                    </a:prstGeom>
                    <a:solidFill>
                      <a:schemeClr val="accent1">
                        <a:alpha val="50000"/>
                      </a:schemeClr>
                    </a:solidFill>
                    <a:ln w="254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cxnSp>
              </p:grpSp>
              <p:cxnSp>
                <p:nvCxnSpPr>
                  <p:cNvPr id="424" name="Straight Connector 423"/>
                  <p:cNvCxnSpPr>
                    <a:stCxn id="425" idx="0"/>
                  </p:cNvCxnSpPr>
                  <p:nvPr/>
                </p:nvCxnSpPr>
                <p:spPr bwMode="auto">
                  <a:xfrm flipV="1">
                    <a:off x="1322751" y="3679044"/>
                    <a:ext cx="0" cy="359556"/>
                  </a:xfrm>
                  <a:prstGeom prst="line">
                    <a:avLst/>
                  </a:prstGeom>
                  <a:solidFill>
                    <a:schemeClr val="accent1">
                      <a:alpha val="50000"/>
                    </a:schemeClr>
                  </a:solidFill>
                  <a:ln w="25400" cap="flat" cmpd="sng" algn="ctr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</p:grpSp>
          </p:grpSp>
          <p:sp>
            <p:nvSpPr>
              <p:cNvPr id="419" name="TextBox 418"/>
              <p:cNvSpPr txBox="1"/>
              <p:nvPr/>
            </p:nvSpPr>
            <p:spPr>
              <a:xfrm>
                <a:off x="3043647" y="4672486"/>
                <a:ext cx="40908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r2</a:t>
                </a:r>
                <a:endParaRPr lang="en-US" dirty="0"/>
              </a:p>
            </p:txBody>
          </p:sp>
        </p:grpSp>
        <p:sp>
          <p:nvSpPr>
            <p:cNvPr id="411" name="Rectangle 410"/>
            <p:cNvSpPr/>
            <p:nvPr/>
          </p:nvSpPr>
          <p:spPr bwMode="auto">
            <a:xfrm>
              <a:off x="7466372" y="3513648"/>
              <a:ext cx="1630260" cy="2741958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246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0"/>
            <a:ext cx="8839200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Register allocation for expression trees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905000" y="685800"/>
            <a:ext cx="4381500" cy="2667000"/>
            <a:chOff x="152400" y="2964251"/>
            <a:chExt cx="4381500" cy="2667000"/>
          </a:xfrm>
        </p:grpSpPr>
        <p:pic>
          <p:nvPicPr>
            <p:cNvPr id="6" name="Picture 5" descr="08-InstructionSelection.pdf - Adobe Acrobat Reader DC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67" t="59746" r="33333" b="1273"/>
            <a:stretch/>
          </p:blipFill>
          <p:spPr>
            <a:xfrm>
              <a:off x="533400" y="2964251"/>
              <a:ext cx="4000500" cy="2667000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/>
          </p:nvSpPr>
          <p:spPr bwMode="auto">
            <a:xfrm>
              <a:off x="152400" y="2964251"/>
              <a:ext cx="1066800" cy="1074348"/>
            </a:xfrm>
            <a:prstGeom prst="rect">
              <a:avLst/>
            </a:prstGeom>
            <a:solidFill>
              <a:schemeClr val="bg1"/>
            </a:solidFill>
            <a:ln w="76200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0" y="2971800"/>
            <a:ext cx="9144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Algorithm 2: 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</a:t>
            </a:r>
            <a:r>
              <a:rPr lang="en-US" dirty="0" smtClean="0"/>
              <a:t>ynamic programming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</a:t>
            </a:r>
            <a:r>
              <a:rPr lang="en-US" dirty="0" smtClean="0"/>
              <a:t>abel each tile with number of registers needed for its evaluation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</a:t>
            </a:r>
            <a:r>
              <a:rPr lang="en-US" dirty="0" smtClean="0"/>
              <a:t>hen visiting node u with children </a:t>
            </a:r>
            <a:r>
              <a:rPr lang="en-US" dirty="0" err="1" smtClean="0"/>
              <a:t>u</a:t>
            </a:r>
            <a:r>
              <a:rPr lang="en-US" baseline="-25000" dirty="0" err="1" smtClean="0"/>
              <a:t>left</a:t>
            </a:r>
            <a:r>
              <a:rPr lang="en-US" dirty="0" smtClean="0"/>
              <a:t> </a:t>
            </a:r>
            <a:r>
              <a:rPr lang="en-US" dirty="0" err="1" smtClean="0"/>
              <a:t>u</a:t>
            </a:r>
            <a:r>
              <a:rPr lang="en-US" baseline="-25000" dirty="0" err="1" smtClean="0"/>
              <a:t>right</a:t>
            </a:r>
            <a:r>
              <a:rPr lang="en-US" dirty="0" smtClean="0"/>
              <a:t>, with needs </a:t>
            </a:r>
            <a:r>
              <a:rPr lang="en-US" dirty="0" err="1" smtClean="0"/>
              <a:t>n</a:t>
            </a:r>
            <a:r>
              <a:rPr lang="en-US" baseline="-25000" dirty="0" err="1" smtClean="0"/>
              <a:t>l</a:t>
            </a:r>
            <a:r>
              <a:rPr lang="en-US" dirty="0" smtClean="0"/>
              <a:t> and </a:t>
            </a:r>
            <a:r>
              <a:rPr lang="en-US" dirty="0" err="1" smtClean="0"/>
              <a:t>n</a:t>
            </a:r>
            <a:r>
              <a:rPr lang="en-US" baseline="-25000" dirty="0" err="1" smtClean="0"/>
              <a:t>r</a:t>
            </a:r>
            <a:r>
              <a:rPr lang="en-US" dirty="0" smtClean="0"/>
              <a:t>, respectively: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evaluating left child; hold result while </a:t>
            </a:r>
            <a:r>
              <a:rPr lang="en-US" sz="2000" dirty="0" smtClean="0"/>
              <a:t>evaluating </a:t>
            </a:r>
            <a:r>
              <a:rPr lang="en-US" sz="2000" dirty="0"/>
              <a:t>right child: cost = max(</a:t>
            </a:r>
            <a:r>
              <a:rPr lang="en-US" sz="2000" dirty="0" err="1"/>
              <a:t>u</a:t>
            </a:r>
            <a:r>
              <a:rPr lang="en-US" sz="2000" baseline="-25000" dirty="0" err="1"/>
              <a:t>left</a:t>
            </a:r>
            <a:r>
              <a:rPr lang="en-US" sz="2000" dirty="0"/>
              <a:t>, 1 + </a:t>
            </a:r>
            <a:r>
              <a:rPr lang="en-US" sz="2000" dirty="0" err="1" smtClean="0"/>
              <a:t>u</a:t>
            </a:r>
            <a:r>
              <a:rPr lang="en-US" sz="2000" baseline="-25000" dirty="0" err="1" smtClean="0"/>
              <a:t>right</a:t>
            </a:r>
            <a:r>
              <a:rPr lang="en-US" sz="2000" dirty="0" smtClean="0"/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evaluating right </a:t>
            </a:r>
            <a:r>
              <a:rPr lang="en-US" sz="2000" dirty="0"/>
              <a:t>child; hold result while </a:t>
            </a:r>
            <a:r>
              <a:rPr lang="en-US" sz="2000" dirty="0" smtClean="0"/>
              <a:t>evaluating left </a:t>
            </a:r>
            <a:r>
              <a:rPr lang="en-US" sz="2000" dirty="0"/>
              <a:t>child: cost = </a:t>
            </a:r>
            <a:r>
              <a:rPr lang="en-US" sz="2000" dirty="0" smtClean="0"/>
              <a:t>max(1 + </a:t>
            </a:r>
            <a:r>
              <a:rPr lang="en-US" sz="2000" dirty="0" err="1" smtClean="0"/>
              <a:t>u</a:t>
            </a:r>
            <a:r>
              <a:rPr lang="en-US" sz="2000" baseline="-25000" dirty="0" err="1" smtClean="0"/>
              <a:t>left</a:t>
            </a:r>
            <a:r>
              <a:rPr lang="en-US" sz="2000" dirty="0"/>
              <a:t>, </a:t>
            </a:r>
            <a:r>
              <a:rPr lang="en-US" sz="2000" dirty="0" err="1" smtClean="0"/>
              <a:t>u</a:t>
            </a:r>
            <a:r>
              <a:rPr lang="en-US" sz="2000" baseline="-25000" dirty="0" err="1" smtClean="0"/>
              <a:t>right</a:t>
            </a:r>
            <a:r>
              <a:rPr lang="en-US" sz="2000" dirty="0" smtClean="0"/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c</a:t>
            </a:r>
            <a:r>
              <a:rPr lang="en-US" sz="2000" dirty="0" smtClean="0"/>
              <a:t>hoose cheaper evaluation order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8840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Optimistic coloring using Kempe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61121" y="746635"/>
            <a:ext cx="2798472" cy="848047"/>
            <a:chOff x="2012750" y="1015213"/>
            <a:chExt cx="2798472" cy="848047"/>
          </a:xfrm>
        </p:grpSpPr>
        <p:sp>
          <p:nvSpPr>
            <p:cNvPr id="10" name="Rectangle 9"/>
            <p:cNvSpPr/>
            <p:nvPr/>
          </p:nvSpPr>
          <p:spPr bwMode="auto">
            <a:xfrm>
              <a:off x="2012750" y="1015213"/>
              <a:ext cx="2798472" cy="848047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2055875" y="1132534"/>
              <a:ext cx="102463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Build</a:t>
              </a:r>
              <a:endParaRPr lang="en-US" sz="3600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080514" y="1097995"/>
              <a:ext cx="17307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/>
                <a:t>c</a:t>
              </a:r>
              <a:r>
                <a:rPr lang="en-US" sz="1800" dirty="0" smtClean="0"/>
                <a:t>onstruct interference graph</a:t>
              </a:r>
              <a:endParaRPr lang="en-US" sz="18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355912" y="755528"/>
            <a:ext cx="4476078" cy="1509517"/>
            <a:chOff x="1977498" y="2345849"/>
            <a:chExt cx="4476078" cy="1509517"/>
          </a:xfrm>
        </p:grpSpPr>
        <p:sp>
          <p:nvSpPr>
            <p:cNvPr id="3" name="Rectangle 2"/>
            <p:cNvSpPr/>
            <p:nvPr/>
          </p:nvSpPr>
          <p:spPr bwMode="auto">
            <a:xfrm>
              <a:off x="1977498" y="2357493"/>
              <a:ext cx="4476078" cy="1497873"/>
            </a:xfrm>
            <a:prstGeom prst="rect">
              <a:avLst/>
            </a:prstGeom>
            <a:solidFill>
              <a:srgbClr val="92D050"/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2053653" y="2345849"/>
              <a:ext cx="4380694" cy="1464686"/>
              <a:chOff x="2053653" y="2345849"/>
              <a:chExt cx="4380694" cy="1464686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3454840" y="2345849"/>
                <a:ext cx="150874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Simplify</a:t>
                </a:r>
                <a:endParaRPr lang="en-US" sz="3600" dirty="0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2053653" y="2887205"/>
                <a:ext cx="4380694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/>
                  <a:t>r</a:t>
                </a:r>
                <a:r>
                  <a:rPr lang="en-US" sz="1800" dirty="0" smtClean="0"/>
                  <a:t>epeatedly remove nodes of degree &lt; K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 smtClean="0"/>
                  <a:t>push removed nodes on stack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 smtClean="0"/>
                  <a:t>each removal reduces degree of other nodes!</a:t>
                </a:r>
              </a:p>
            </p:txBody>
          </p:sp>
        </p:grpSp>
      </p:grpSp>
      <p:cxnSp>
        <p:nvCxnSpPr>
          <p:cNvPr id="14" name="Straight Arrow Connector 13"/>
          <p:cNvCxnSpPr/>
          <p:nvPr/>
        </p:nvCxnSpPr>
        <p:spPr bwMode="auto">
          <a:xfrm>
            <a:off x="3026672" y="1062376"/>
            <a:ext cx="1354776" cy="13393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77" name="Group 76"/>
          <p:cNvGrpSpPr/>
          <p:nvPr/>
        </p:nvGrpSpPr>
        <p:grpSpPr>
          <a:xfrm rot="10800000">
            <a:off x="4102546" y="1308728"/>
            <a:ext cx="281396" cy="597344"/>
            <a:chOff x="7915041" y="978196"/>
            <a:chExt cx="281396" cy="597344"/>
          </a:xfrm>
        </p:grpSpPr>
        <p:cxnSp>
          <p:nvCxnSpPr>
            <p:cNvPr id="78" name="Elbow Connector 77"/>
            <p:cNvCxnSpPr/>
            <p:nvPr/>
          </p:nvCxnSpPr>
          <p:spPr bwMode="auto">
            <a:xfrm rot="16200000" flipV="1">
              <a:off x="7757067" y="1136170"/>
              <a:ext cx="597344" cy="281396"/>
            </a:xfrm>
            <a:prstGeom prst="bentConnector3">
              <a:avLst>
                <a:gd name="adj1" fmla="val 100190"/>
              </a:avLst>
            </a:prstGeom>
            <a:solidFill>
              <a:schemeClr val="accent1">
                <a:alpha val="50000"/>
              </a:schemeClr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9" name="Straight Connector 78"/>
            <p:cNvCxnSpPr/>
            <p:nvPr/>
          </p:nvCxnSpPr>
          <p:spPr bwMode="auto">
            <a:xfrm>
              <a:off x="7967837" y="1571365"/>
              <a:ext cx="228600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69665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Optimistic coloring using Kempe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61121" y="746635"/>
            <a:ext cx="2798472" cy="848047"/>
            <a:chOff x="2012750" y="1015213"/>
            <a:chExt cx="2798472" cy="848047"/>
          </a:xfrm>
        </p:grpSpPr>
        <p:sp>
          <p:nvSpPr>
            <p:cNvPr id="10" name="Rectangle 9"/>
            <p:cNvSpPr/>
            <p:nvPr/>
          </p:nvSpPr>
          <p:spPr bwMode="auto">
            <a:xfrm>
              <a:off x="2012750" y="1015213"/>
              <a:ext cx="2798472" cy="848047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2055875" y="1132534"/>
              <a:ext cx="102463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Build</a:t>
              </a:r>
              <a:endParaRPr lang="en-US" sz="3600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080514" y="1097995"/>
              <a:ext cx="17307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/>
                <a:t>c</a:t>
              </a:r>
              <a:r>
                <a:rPr lang="en-US" sz="1800" dirty="0" smtClean="0"/>
                <a:t>onstruct interference graph</a:t>
              </a:r>
              <a:endParaRPr lang="en-US" sz="18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355912" y="755528"/>
            <a:ext cx="4476078" cy="1509517"/>
            <a:chOff x="1977498" y="2345849"/>
            <a:chExt cx="4476078" cy="1509517"/>
          </a:xfrm>
        </p:grpSpPr>
        <p:sp>
          <p:nvSpPr>
            <p:cNvPr id="3" name="Rectangle 2"/>
            <p:cNvSpPr/>
            <p:nvPr/>
          </p:nvSpPr>
          <p:spPr bwMode="auto">
            <a:xfrm>
              <a:off x="1977498" y="2357493"/>
              <a:ext cx="4476078" cy="1497873"/>
            </a:xfrm>
            <a:prstGeom prst="rect">
              <a:avLst/>
            </a:prstGeom>
            <a:solidFill>
              <a:srgbClr val="92D050"/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2053653" y="2345849"/>
              <a:ext cx="4380694" cy="1464686"/>
              <a:chOff x="2053653" y="2345849"/>
              <a:chExt cx="4380694" cy="1464686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3454840" y="2345849"/>
                <a:ext cx="150874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Simplify</a:t>
                </a:r>
                <a:endParaRPr lang="en-US" sz="3600" dirty="0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2053653" y="2887205"/>
                <a:ext cx="4380694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/>
                  <a:t>r</a:t>
                </a:r>
                <a:r>
                  <a:rPr lang="en-US" sz="1800" dirty="0" smtClean="0"/>
                  <a:t>epeatedly remove nodes of degree &lt; K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 smtClean="0"/>
                  <a:t>push removed nodes on stack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 smtClean="0"/>
                  <a:t>each removal reduces degree of other nodes!</a:t>
                </a:r>
              </a:p>
            </p:txBody>
          </p:sp>
        </p:grpSp>
      </p:grpSp>
      <p:cxnSp>
        <p:nvCxnSpPr>
          <p:cNvPr id="14" name="Straight Arrow Connector 13"/>
          <p:cNvCxnSpPr/>
          <p:nvPr/>
        </p:nvCxnSpPr>
        <p:spPr bwMode="auto">
          <a:xfrm>
            <a:off x="3026672" y="1062376"/>
            <a:ext cx="1354776" cy="13393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5" name="Group 24"/>
          <p:cNvGrpSpPr/>
          <p:nvPr/>
        </p:nvGrpSpPr>
        <p:grpSpPr>
          <a:xfrm>
            <a:off x="4151331" y="2864128"/>
            <a:ext cx="4871133" cy="1000164"/>
            <a:chOff x="2067103" y="4383606"/>
            <a:chExt cx="4871133" cy="1000164"/>
          </a:xfrm>
        </p:grpSpPr>
        <p:sp>
          <p:nvSpPr>
            <p:cNvPr id="31" name="Rectangle 30"/>
            <p:cNvSpPr/>
            <p:nvPr/>
          </p:nvSpPr>
          <p:spPr bwMode="auto">
            <a:xfrm>
              <a:off x="2067103" y="4383606"/>
              <a:ext cx="4871133" cy="1000164"/>
            </a:xfrm>
            <a:prstGeom prst="rect">
              <a:avLst/>
            </a:prstGeom>
            <a:solidFill>
              <a:srgbClr val="FFC000"/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2067103" y="4423961"/>
              <a:ext cx="4871133" cy="928905"/>
              <a:chOff x="2067103" y="4423961"/>
              <a:chExt cx="4871133" cy="928905"/>
            </a:xfrm>
          </p:grpSpPr>
          <p:sp>
            <p:nvSpPr>
              <p:cNvPr id="44" name="TextBox 43"/>
              <p:cNvSpPr txBox="1"/>
              <p:nvPr/>
            </p:nvSpPr>
            <p:spPr>
              <a:xfrm rot="16200000">
                <a:off x="1941267" y="4580699"/>
                <a:ext cx="898003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Spill</a:t>
                </a:r>
                <a:endParaRPr lang="en-US" sz="3600" dirty="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2696627" y="4423961"/>
                <a:ext cx="4241609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/>
                  <a:t>s</a:t>
                </a:r>
                <a:r>
                  <a:rPr lang="en-US" sz="1800" dirty="0" smtClean="0"/>
                  <a:t>implify fails if all nodes have degree &gt;= K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 smtClean="0"/>
                  <a:t>select a node n for (potential) spilling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/>
                  <a:t>r</a:t>
                </a:r>
                <a:r>
                  <a:rPr lang="en-US" sz="1800" dirty="0" smtClean="0"/>
                  <a:t>emove n from G, and push n into onto stack</a:t>
                </a:r>
              </a:p>
            </p:txBody>
          </p:sp>
        </p:grpSp>
      </p:grpSp>
      <p:grpSp>
        <p:nvGrpSpPr>
          <p:cNvPr id="77" name="Group 76"/>
          <p:cNvGrpSpPr/>
          <p:nvPr/>
        </p:nvGrpSpPr>
        <p:grpSpPr>
          <a:xfrm rot="10800000">
            <a:off x="4102546" y="1308728"/>
            <a:ext cx="281396" cy="597344"/>
            <a:chOff x="7915041" y="978196"/>
            <a:chExt cx="281396" cy="597344"/>
          </a:xfrm>
        </p:grpSpPr>
        <p:cxnSp>
          <p:nvCxnSpPr>
            <p:cNvPr id="78" name="Elbow Connector 77"/>
            <p:cNvCxnSpPr/>
            <p:nvPr/>
          </p:nvCxnSpPr>
          <p:spPr bwMode="auto">
            <a:xfrm rot="16200000" flipV="1">
              <a:off x="7757067" y="1136170"/>
              <a:ext cx="597344" cy="281396"/>
            </a:xfrm>
            <a:prstGeom prst="bentConnector3">
              <a:avLst>
                <a:gd name="adj1" fmla="val 100190"/>
              </a:avLst>
            </a:prstGeom>
            <a:solidFill>
              <a:schemeClr val="accent1">
                <a:alpha val="50000"/>
              </a:schemeClr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9" name="Straight Connector 78"/>
            <p:cNvCxnSpPr/>
            <p:nvPr/>
          </p:nvCxnSpPr>
          <p:spPr bwMode="auto">
            <a:xfrm>
              <a:off x="7967837" y="1571365"/>
              <a:ext cx="228600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106" name="Straight Arrow Connector 105"/>
          <p:cNvCxnSpPr>
            <a:stCxn id="3" idx="2"/>
            <a:endCxn id="31" idx="0"/>
          </p:cNvCxnSpPr>
          <p:nvPr/>
        </p:nvCxnSpPr>
        <p:spPr bwMode="auto">
          <a:xfrm flipH="1">
            <a:off x="6586898" y="2265045"/>
            <a:ext cx="7053" cy="599083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Straight Arrow Connector 33"/>
          <p:cNvCxnSpPr/>
          <p:nvPr/>
        </p:nvCxnSpPr>
        <p:spPr bwMode="auto">
          <a:xfrm flipH="1" flipV="1">
            <a:off x="5410200" y="2265045"/>
            <a:ext cx="16298" cy="599083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77628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72724"/>
            <a:ext cx="8870064" cy="5349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Optimistic coloring using Kempe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61121" y="746635"/>
            <a:ext cx="2798472" cy="848047"/>
            <a:chOff x="2012750" y="1015213"/>
            <a:chExt cx="2798472" cy="848047"/>
          </a:xfrm>
        </p:grpSpPr>
        <p:sp>
          <p:nvSpPr>
            <p:cNvPr id="10" name="Rectangle 9"/>
            <p:cNvSpPr/>
            <p:nvPr/>
          </p:nvSpPr>
          <p:spPr bwMode="auto">
            <a:xfrm>
              <a:off x="2012750" y="1015213"/>
              <a:ext cx="2798472" cy="848047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2055875" y="1132534"/>
              <a:ext cx="102463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Build</a:t>
              </a:r>
              <a:endParaRPr lang="en-US" sz="3600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080514" y="1097995"/>
              <a:ext cx="17307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/>
                <a:t>c</a:t>
              </a:r>
              <a:r>
                <a:rPr lang="en-US" sz="1800" dirty="0" smtClean="0"/>
                <a:t>onstruct interference graph</a:t>
              </a:r>
              <a:endParaRPr lang="en-US" sz="18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355912" y="755528"/>
            <a:ext cx="4476078" cy="1509517"/>
            <a:chOff x="1977498" y="2345849"/>
            <a:chExt cx="4476078" cy="1509517"/>
          </a:xfrm>
        </p:grpSpPr>
        <p:sp>
          <p:nvSpPr>
            <p:cNvPr id="3" name="Rectangle 2"/>
            <p:cNvSpPr/>
            <p:nvPr/>
          </p:nvSpPr>
          <p:spPr bwMode="auto">
            <a:xfrm>
              <a:off x="1977498" y="2357493"/>
              <a:ext cx="4476078" cy="1497873"/>
            </a:xfrm>
            <a:prstGeom prst="rect">
              <a:avLst/>
            </a:prstGeom>
            <a:solidFill>
              <a:srgbClr val="92D050"/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2053653" y="2345849"/>
              <a:ext cx="4380694" cy="1464686"/>
              <a:chOff x="2053653" y="2345849"/>
              <a:chExt cx="4380694" cy="1464686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3454840" y="2345849"/>
                <a:ext cx="150874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Simplify</a:t>
                </a:r>
                <a:endParaRPr lang="en-US" sz="3600" dirty="0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2053653" y="2887205"/>
                <a:ext cx="4380694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/>
                  <a:t>r</a:t>
                </a:r>
                <a:r>
                  <a:rPr lang="en-US" sz="1800" dirty="0" smtClean="0"/>
                  <a:t>epeatedly remove nodes of degree &lt; K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 smtClean="0"/>
                  <a:t>push removed nodes on stack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 smtClean="0"/>
                  <a:t>each removal reduces degree of other nodes!</a:t>
                </a:r>
              </a:p>
            </p:txBody>
          </p:sp>
        </p:grpSp>
      </p:grpSp>
      <p:cxnSp>
        <p:nvCxnSpPr>
          <p:cNvPr id="14" name="Straight Arrow Connector 13"/>
          <p:cNvCxnSpPr/>
          <p:nvPr/>
        </p:nvCxnSpPr>
        <p:spPr bwMode="auto">
          <a:xfrm>
            <a:off x="3026672" y="1062376"/>
            <a:ext cx="1354776" cy="13393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5" name="Group 24"/>
          <p:cNvGrpSpPr/>
          <p:nvPr/>
        </p:nvGrpSpPr>
        <p:grpSpPr>
          <a:xfrm>
            <a:off x="4151331" y="2864128"/>
            <a:ext cx="4871133" cy="1000164"/>
            <a:chOff x="2067103" y="4383606"/>
            <a:chExt cx="4871133" cy="1000164"/>
          </a:xfrm>
        </p:grpSpPr>
        <p:sp>
          <p:nvSpPr>
            <p:cNvPr id="31" name="Rectangle 30"/>
            <p:cNvSpPr/>
            <p:nvPr/>
          </p:nvSpPr>
          <p:spPr bwMode="auto">
            <a:xfrm>
              <a:off x="2067103" y="4383606"/>
              <a:ext cx="4871133" cy="1000164"/>
            </a:xfrm>
            <a:prstGeom prst="rect">
              <a:avLst/>
            </a:prstGeom>
            <a:solidFill>
              <a:srgbClr val="FFC000"/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2067103" y="4423961"/>
              <a:ext cx="4871133" cy="928905"/>
              <a:chOff x="2067103" y="4423961"/>
              <a:chExt cx="4871133" cy="928905"/>
            </a:xfrm>
          </p:grpSpPr>
          <p:sp>
            <p:nvSpPr>
              <p:cNvPr id="44" name="TextBox 43"/>
              <p:cNvSpPr txBox="1"/>
              <p:nvPr/>
            </p:nvSpPr>
            <p:spPr>
              <a:xfrm rot="16200000">
                <a:off x="1941267" y="4580699"/>
                <a:ext cx="898003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Spill</a:t>
                </a:r>
                <a:endParaRPr lang="en-US" sz="3600" dirty="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2696627" y="4423961"/>
                <a:ext cx="4241609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/>
                  <a:t>s</a:t>
                </a:r>
                <a:r>
                  <a:rPr lang="en-US" sz="1800" dirty="0" smtClean="0"/>
                  <a:t>implify fails if all nodes have degree &gt;= K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 smtClean="0"/>
                  <a:t>select a node n for (potential) spilling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/>
                  <a:t>r</a:t>
                </a:r>
                <a:r>
                  <a:rPr lang="en-US" sz="1800" dirty="0" smtClean="0"/>
                  <a:t>emove n from G, and push n into onto stack</a:t>
                </a:r>
              </a:p>
            </p:txBody>
          </p:sp>
        </p:grpSp>
      </p:grpSp>
      <p:grpSp>
        <p:nvGrpSpPr>
          <p:cNvPr id="55" name="Group 54"/>
          <p:cNvGrpSpPr/>
          <p:nvPr/>
        </p:nvGrpSpPr>
        <p:grpSpPr>
          <a:xfrm>
            <a:off x="2549180" y="4457460"/>
            <a:ext cx="6473284" cy="2151416"/>
            <a:chOff x="2315178" y="5195170"/>
            <a:chExt cx="6473284" cy="2151416"/>
          </a:xfrm>
        </p:grpSpPr>
        <p:sp>
          <p:nvSpPr>
            <p:cNvPr id="56" name="Rectangle 55"/>
            <p:cNvSpPr/>
            <p:nvPr/>
          </p:nvSpPr>
          <p:spPr bwMode="auto">
            <a:xfrm>
              <a:off x="2315178" y="5195170"/>
              <a:ext cx="6473284" cy="2151416"/>
            </a:xfrm>
            <a:prstGeom prst="rect">
              <a:avLst/>
            </a:prstGeom>
            <a:solidFill>
              <a:srgbClr val="FF3399"/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charset="0"/>
                <a:ea typeface="ＭＳ Ｐゴシック" charset="0"/>
              </a:endParaRPr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2315178" y="5304110"/>
              <a:ext cx="6473284" cy="2031325"/>
              <a:chOff x="2315178" y="5304110"/>
              <a:chExt cx="6473284" cy="2031325"/>
            </a:xfrm>
          </p:grpSpPr>
          <p:sp>
            <p:nvSpPr>
              <p:cNvPr id="47" name="TextBox 46"/>
              <p:cNvSpPr txBox="1"/>
              <p:nvPr/>
            </p:nvSpPr>
            <p:spPr>
              <a:xfrm rot="16200000">
                <a:off x="2020226" y="5837987"/>
                <a:ext cx="123623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Select</a:t>
                </a:r>
                <a:endParaRPr lang="en-US" sz="3600" dirty="0"/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2966398" y="5304110"/>
                <a:ext cx="5822064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/>
                  <a:t>s</a:t>
                </a:r>
                <a:r>
                  <a:rPr lang="en-US" sz="1800" dirty="0" smtClean="0"/>
                  <a:t>tarting from empty graph, successively pop nodes, select color, and add node back into graph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800" dirty="0"/>
                  <a:t>w</a:t>
                </a:r>
                <a:r>
                  <a:rPr lang="en-US" sz="1800" dirty="0" smtClean="0"/>
                  <a:t>hen a potential spill node is popped: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sz="1800" dirty="0" smtClean="0"/>
                  <a:t>all K neighbors have different color </a:t>
                </a:r>
                <a:r>
                  <a:rPr lang="en-US" sz="1800" dirty="0" smtClean="0">
                    <a:sym typeface="Wingdings" panose="05000000000000000000" pitchFamily="2" charset="2"/>
                  </a:rPr>
                  <a:t> actual spill; don’t assign color but continue selecting</a:t>
                </a:r>
                <a:r>
                  <a:rPr lang="en-US" sz="1800" dirty="0" smtClean="0"/>
                  <a:t> to identify other spills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sz="1800" dirty="0"/>
                  <a:t>t</a:t>
                </a:r>
                <a:r>
                  <a:rPr lang="en-US" sz="1800" dirty="0" smtClean="0"/>
                  <a:t>he K neighbors use &lt; K colors </a:t>
                </a:r>
                <a:r>
                  <a:rPr lang="en-US" sz="1800" dirty="0" smtClean="0">
                    <a:sym typeface="Wingdings" panose="05000000000000000000" pitchFamily="2" charset="2"/>
                  </a:rPr>
                  <a:t> use the free color - spill did not need to be realized (“optimistic coloring”)</a:t>
                </a:r>
                <a:endParaRPr lang="en-US" sz="1800" dirty="0" smtClean="0"/>
              </a:p>
            </p:txBody>
          </p:sp>
        </p:grpSp>
      </p:grpSp>
      <p:grpSp>
        <p:nvGrpSpPr>
          <p:cNvPr id="77" name="Group 76"/>
          <p:cNvGrpSpPr/>
          <p:nvPr/>
        </p:nvGrpSpPr>
        <p:grpSpPr>
          <a:xfrm rot="10800000">
            <a:off x="4102546" y="1308728"/>
            <a:ext cx="281396" cy="597344"/>
            <a:chOff x="7915041" y="978196"/>
            <a:chExt cx="281396" cy="597344"/>
          </a:xfrm>
        </p:grpSpPr>
        <p:cxnSp>
          <p:nvCxnSpPr>
            <p:cNvPr id="78" name="Elbow Connector 77"/>
            <p:cNvCxnSpPr/>
            <p:nvPr/>
          </p:nvCxnSpPr>
          <p:spPr bwMode="auto">
            <a:xfrm rot="16200000" flipV="1">
              <a:off x="7757067" y="1136170"/>
              <a:ext cx="597344" cy="281396"/>
            </a:xfrm>
            <a:prstGeom prst="bentConnector3">
              <a:avLst>
                <a:gd name="adj1" fmla="val 100190"/>
              </a:avLst>
            </a:prstGeom>
            <a:solidFill>
              <a:schemeClr val="accent1">
                <a:alpha val="50000"/>
              </a:schemeClr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9" name="Straight Connector 78"/>
            <p:cNvCxnSpPr/>
            <p:nvPr/>
          </p:nvCxnSpPr>
          <p:spPr bwMode="auto">
            <a:xfrm>
              <a:off x="7967837" y="1571365"/>
              <a:ext cx="228600" cy="0"/>
            </a:xfrm>
            <a:prstGeom prst="line">
              <a:avLst/>
            </a:prstGeom>
            <a:solidFill>
              <a:schemeClr val="accent1">
                <a:alpha val="50000"/>
              </a:schemeClr>
            </a:solidFill>
            <a:ln w="3810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80" name="Straight Arrow Connector 79"/>
          <p:cNvCxnSpPr>
            <a:stCxn id="31" idx="2"/>
          </p:cNvCxnSpPr>
          <p:nvPr/>
        </p:nvCxnSpPr>
        <p:spPr bwMode="auto">
          <a:xfrm>
            <a:off x="6586898" y="3864292"/>
            <a:ext cx="7053" cy="593168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6" name="Straight Arrow Connector 105"/>
          <p:cNvCxnSpPr>
            <a:stCxn id="3" idx="2"/>
            <a:endCxn id="31" idx="0"/>
          </p:cNvCxnSpPr>
          <p:nvPr/>
        </p:nvCxnSpPr>
        <p:spPr bwMode="auto">
          <a:xfrm flipH="1">
            <a:off x="6586898" y="2265045"/>
            <a:ext cx="7053" cy="599083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Straight Arrow Connector 33"/>
          <p:cNvCxnSpPr/>
          <p:nvPr/>
        </p:nvCxnSpPr>
        <p:spPr bwMode="auto">
          <a:xfrm flipH="1" flipV="1">
            <a:off x="5410200" y="2265045"/>
            <a:ext cx="16298" cy="599083"/>
          </a:xfrm>
          <a:prstGeom prst="straightConnector1">
            <a:avLst/>
          </a:prstGeom>
          <a:solidFill>
            <a:schemeClr val="accent1">
              <a:alpha val="50000"/>
            </a:schemeClr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08073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libert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5F5F5F"/>
      </a:hlink>
      <a:folHlink>
        <a:srgbClr val="4D4D4D"/>
      </a:folHlink>
    </a:clrScheme>
    <a:fontScheme name="liberty">
      <a:majorFont>
        <a:latin typeface="Arial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>
            <a:lumMod val="40000"/>
            <a:lumOff val="60000"/>
            <a:alpha val="85000"/>
          </a:schemeClr>
        </a:solidFill>
        <a:ln w="76200" cap="flat" cmpd="sng" algn="ctr">
          <a:noFill/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>
            <a:alpha val="50000"/>
          </a:schemeClr>
        </a:solidFill>
        <a:ln w="762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charset="0"/>
            <a:ea typeface="ＭＳ Ｐゴシック" charset="0"/>
          </a:defRPr>
        </a:defPPr>
      </a:lstStyle>
    </a:lnDef>
  </a:objectDefaults>
  <a:extraClrSchemeLst>
    <a:extraClrScheme>
      <a:clrScheme name="libert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bert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bert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bert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bert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bert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bert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01-Introduction</Template>
  <TotalTime>2560</TotalTime>
  <Words>5097</Words>
  <Application>Microsoft Office PowerPoint</Application>
  <PresentationFormat>On-screen Show (4:3)</PresentationFormat>
  <Paragraphs>1053</Paragraphs>
  <Slides>67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74" baseType="lpstr">
      <vt:lpstr>MS PGothic</vt:lpstr>
      <vt:lpstr>MS PGothic</vt:lpstr>
      <vt:lpstr>Arial</vt:lpstr>
      <vt:lpstr>Arial Narrow</vt:lpstr>
      <vt:lpstr>Tahoma</vt:lpstr>
      <vt:lpstr>Wingdings</vt:lpstr>
      <vt:lpstr>liberty</vt:lpstr>
      <vt:lpstr>Topic 12: Register Allocation</vt:lpstr>
      <vt:lpstr>Structure of backend</vt:lpstr>
      <vt:lpstr>Recap: interference graph</vt:lpstr>
      <vt:lpstr>Interference graph: optimization for MOVEs</vt:lpstr>
      <vt:lpstr>Graph coloring using Kempe’s heuristics (1879)</vt:lpstr>
      <vt:lpstr>Optimistic coloring using Kempe</vt:lpstr>
      <vt:lpstr>Optimistic coloring using Kempe</vt:lpstr>
      <vt:lpstr>Optimistic coloring using Kempe</vt:lpstr>
      <vt:lpstr>Optimistic coloring using Kempe</vt:lpstr>
      <vt:lpstr>Optimistic coloring using Kempe</vt:lpstr>
      <vt:lpstr>Basic coloring: example (K = 4)</vt:lpstr>
      <vt:lpstr>Basic coloring: example (K = 4)</vt:lpstr>
      <vt:lpstr>Basic coloring: example (K = 4)</vt:lpstr>
      <vt:lpstr>Basic coloring: example (K = 4)</vt:lpstr>
      <vt:lpstr>Basic coloring: example (K = 4)</vt:lpstr>
      <vt:lpstr>Basic coloring: example (K = 4)</vt:lpstr>
      <vt:lpstr>Basic coloring: example (K = 4)</vt:lpstr>
      <vt:lpstr>Basic coloring: example (K = 4)</vt:lpstr>
      <vt:lpstr>Register coalescing </vt:lpstr>
      <vt:lpstr>Register coalescing </vt:lpstr>
      <vt:lpstr>Safe coalescing heuristics: Briggs</vt:lpstr>
      <vt:lpstr>Safe coalescing heuristics: Briggs</vt:lpstr>
      <vt:lpstr>Safe coalescing heuristics: Briggs</vt:lpstr>
      <vt:lpstr>Safe coalescing heuristics: Briggs</vt:lpstr>
      <vt:lpstr>Safe coalescing heuristics: Briggs</vt:lpstr>
      <vt:lpstr>Safe coalescing heuristics: George</vt:lpstr>
      <vt:lpstr>Safe coalescing heuristics: George</vt:lpstr>
      <vt:lpstr>Safe coalescing heuristics: George</vt:lpstr>
      <vt:lpstr>Safe coalescing heuristics: George</vt:lpstr>
      <vt:lpstr>Safe coalescing heuristics: George</vt:lpstr>
      <vt:lpstr>Safe coalescing heuristics: George</vt:lpstr>
      <vt:lpstr>Safe coalescing heuristics: Briggs, George</vt:lpstr>
      <vt:lpstr>Safe coalescing heuristics: Briggs, George</vt:lpstr>
      <vt:lpstr>Safe coalescing heuristics: Briggs, George</vt:lpstr>
      <vt:lpstr>Allocation with coalescing: freezing</vt:lpstr>
      <vt:lpstr>Allocation with coalescing: completing the algorithm</vt:lpstr>
      <vt:lpstr>Coloring with coalescing: example (K = 4)</vt:lpstr>
      <vt:lpstr>Coloring with coalescing: example (K = 4)</vt:lpstr>
      <vt:lpstr>Coloring with coalescing: example (K = 4)</vt:lpstr>
      <vt:lpstr>Coloring with coalescing: example (K = 4)</vt:lpstr>
      <vt:lpstr>Coloring with coalescing: example (K = 4)</vt:lpstr>
      <vt:lpstr>Coloring with coalescing: example (K = 4)</vt:lpstr>
      <vt:lpstr>Coloring with coalescing: example (K = 4)</vt:lpstr>
      <vt:lpstr>Spilling heuristics</vt:lpstr>
      <vt:lpstr>Spilling heuristics</vt:lpstr>
      <vt:lpstr>Spilling heuristics</vt:lpstr>
      <vt:lpstr>Spilling heuristics</vt:lpstr>
      <vt:lpstr>Precolored temporaries / nodes</vt:lpstr>
      <vt:lpstr>Precolored temporaries / nodes</vt:lpstr>
      <vt:lpstr>“Copying away” precolored temporaries</vt:lpstr>
      <vt:lpstr>“Copying away” precolored temporaries</vt:lpstr>
      <vt:lpstr>“Copying away” precolored temporaries</vt:lpstr>
      <vt:lpstr>Liveness-across-call and caller/callee-save preference</vt:lpstr>
      <vt:lpstr>Liveness-across-call and caller/callee-save preference</vt:lpstr>
      <vt:lpstr>Liveness-across-call and caller/callee-save preference</vt:lpstr>
      <vt:lpstr>Liveness-across-call and caller/callee-save preference</vt:lpstr>
      <vt:lpstr>Liveness-across-call and caller/callee-save preference</vt:lpstr>
      <vt:lpstr>Liveness-across-call and caller/callee-save preference</vt:lpstr>
      <vt:lpstr>Liveness-across-call and caller/callee-save preference</vt:lpstr>
      <vt:lpstr>Liveness-across-call and caller/callee-save preference</vt:lpstr>
      <vt:lpstr>Liveness-across-call and caller/callee-save preference</vt:lpstr>
      <vt:lpstr>Liveness-across-call and caller/callee-save preference</vt:lpstr>
      <vt:lpstr>Liveness-across-call and caller/callee-save preference</vt:lpstr>
      <vt:lpstr>Liveness-across-call and caller/callee-save preference</vt:lpstr>
      <vt:lpstr>Register allocation for expression trees</vt:lpstr>
      <vt:lpstr>Register allocation for expression trees</vt:lpstr>
      <vt:lpstr>Register allocation for expression trees</vt:lpstr>
    </vt:vector>
  </TitlesOfParts>
  <Company>Princeton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Garbage collection</dc:title>
  <dc:creator>CS</dc:creator>
  <cp:lastModifiedBy>eberinge</cp:lastModifiedBy>
  <cp:revision>199</cp:revision>
  <dcterms:created xsi:type="dcterms:W3CDTF">2003-04-24T14:54:28Z</dcterms:created>
  <dcterms:modified xsi:type="dcterms:W3CDTF">2016-04-08T20:42:52Z</dcterms:modified>
</cp:coreProperties>
</file>