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4"/>
  </p:notesMasterIdLst>
  <p:sldIdLst>
    <p:sldId id="298" r:id="rId2"/>
    <p:sldId id="299" r:id="rId3"/>
    <p:sldId id="300" r:id="rId4"/>
    <p:sldId id="301" r:id="rId5"/>
    <p:sldId id="302" r:id="rId6"/>
    <p:sldId id="303" r:id="rId7"/>
    <p:sldId id="320" r:id="rId8"/>
    <p:sldId id="304" r:id="rId9"/>
    <p:sldId id="321" r:id="rId10"/>
    <p:sldId id="305" r:id="rId11"/>
    <p:sldId id="306" r:id="rId12"/>
    <p:sldId id="322" r:id="rId13"/>
    <p:sldId id="307" r:id="rId14"/>
    <p:sldId id="308" r:id="rId15"/>
    <p:sldId id="309" r:id="rId16"/>
    <p:sldId id="310" r:id="rId17"/>
    <p:sldId id="339" r:id="rId18"/>
    <p:sldId id="340" r:id="rId19"/>
    <p:sldId id="341" r:id="rId20"/>
    <p:sldId id="311" r:id="rId21"/>
    <p:sldId id="342" r:id="rId22"/>
    <p:sldId id="312" r:id="rId23"/>
    <p:sldId id="313" r:id="rId24"/>
    <p:sldId id="323" r:id="rId25"/>
    <p:sldId id="324" r:id="rId26"/>
    <p:sldId id="314" r:id="rId27"/>
    <p:sldId id="315" r:id="rId28"/>
    <p:sldId id="316" r:id="rId29"/>
    <p:sldId id="325" r:id="rId30"/>
    <p:sldId id="343" r:id="rId31"/>
    <p:sldId id="317" r:id="rId32"/>
    <p:sldId id="318" r:id="rId33"/>
    <p:sldId id="319" r:id="rId34"/>
    <p:sldId id="326" r:id="rId35"/>
    <p:sldId id="330" r:id="rId36"/>
    <p:sldId id="337" r:id="rId37"/>
    <p:sldId id="336" r:id="rId38"/>
    <p:sldId id="338" r:id="rId39"/>
    <p:sldId id="331" r:id="rId40"/>
    <p:sldId id="332" r:id="rId41"/>
    <p:sldId id="333" r:id="rId42"/>
    <p:sldId id="334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62CB2A-A78B-4389-A705-6C9386195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B2F6CC2D-29DE-48DB-B5DB-9C860C22A068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6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FECA-7BB4-4EFA-A21F-D72B8BC00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6B8F-563F-472F-8FCC-E6C8A7424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80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70F82-690C-44B9-B790-2721DB79E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78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EC7C-CB5A-446A-92D5-583FDE0E1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494E-E8A8-455B-9BF1-9A733E42F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66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4ABA-86F5-42F0-9359-3038E647B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3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F129-DF8F-445D-A5DB-A57D3A746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A1E-80B2-474B-B09F-F4A02ECD1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7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5287-6BBA-43D8-BDA1-563FC9335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2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7C77-7E5D-47E6-B709-B54BD8395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06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60FD-375C-47C5-83C0-A5B1AE917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8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EA0ED47-83A5-4E83-BD39-7644BD59D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1.w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1.w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1.w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w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5.png"/><Relationship Id="rId5" Type="http://schemas.openxmlformats.org/officeDocument/2006/relationships/image" Target="../media/image17.w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5.png"/><Relationship Id="rId5" Type="http://schemas.openxmlformats.org/officeDocument/2006/relationships/image" Target="../media/image17.wmf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08A981-8826-409D-B66F-9C4031204A6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80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Topic 11: Loops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2860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Princeton University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Lennart </a:t>
            </a:r>
            <a:r>
              <a:rPr lang="en-US" dirty="0" err="1" smtClean="0">
                <a:ea typeface="+mn-ea"/>
                <a:cs typeface="+mn-cs"/>
              </a:rPr>
              <a:t>Beringer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Constraint 2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76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644525"/>
            <a:ext cx="6172200" cy="6029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Freeform 5"/>
          <p:cNvSpPr>
            <a:spLocks/>
          </p:cNvSpPr>
          <p:nvPr/>
        </p:nvSpPr>
        <p:spPr bwMode="auto">
          <a:xfrm>
            <a:off x="3276600" y="2590800"/>
            <a:ext cx="1069975" cy="1150938"/>
          </a:xfrm>
          <a:custGeom>
            <a:avLst/>
            <a:gdLst>
              <a:gd name="T0" fmla="*/ 0 w 1069242"/>
              <a:gd name="T1" fmla="*/ 171706 h 1683658"/>
              <a:gd name="T2" fmla="*/ 873846 w 1069242"/>
              <a:gd name="T3" fmla="*/ 131740 h 1683658"/>
              <a:gd name="T4" fmla="*/ 1004923 w 1069242"/>
              <a:gd name="T5" fmla="*/ 31085 h 1683658"/>
              <a:gd name="T6" fmla="*/ 0 w 1069242"/>
              <a:gd name="T7" fmla="*/ 0 h 16836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9242" h="1683658">
                <a:moveTo>
                  <a:pt x="0" y="1683658"/>
                </a:moveTo>
                <a:cubicBezTo>
                  <a:pt x="351971" y="1602620"/>
                  <a:pt x="703943" y="1521582"/>
                  <a:pt x="870857" y="1291772"/>
                </a:cubicBezTo>
                <a:cubicBezTo>
                  <a:pt x="1037771" y="1061962"/>
                  <a:pt x="1146629" y="520095"/>
                  <a:pt x="1001486" y="304800"/>
                </a:cubicBezTo>
                <a:cubicBezTo>
                  <a:pt x="856343" y="89505"/>
                  <a:pt x="428171" y="44752"/>
                  <a:pt x="0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4572000" y="2590800"/>
            <a:ext cx="2819400" cy="1631950"/>
            <a:chOff x="5943600" y="3151257"/>
            <a:chExt cx="2819400" cy="1631216"/>
          </a:xfrm>
        </p:grpSpPr>
        <p:sp>
          <p:nvSpPr>
            <p:cNvPr id="13331" name="TextBox 7"/>
            <p:cNvSpPr txBox="1">
              <a:spLocks noChangeArrowheads="1"/>
            </p:cNvSpPr>
            <p:nvPr/>
          </p:nvSpPr>
          <p:spPr bwMode="auto">
            <a:xfrm>
              <a:off x="5943600" y="3151257"/>
              <a:ext cx="28194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Moving   </a:t>
              </a:r>
              <a:r>
                <a:rPr lang="en-US" altLang="en-US" sz="2000">
                  <a:latin typeface="Arial Narrow" panose="020B0606020202030204" pitchFamily="34" charset="0"/>
                </a:rPr>
                <a:t>4: r1 = r2+10   </a:t>
              </a: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into preheader is illegal: second (and later) iteration would use </a:t>
              </a:r>
              <a:r>
                <a:rPr lang="en-US" altLang="en-US" sz="2000">
                  <a:solidFill>
                    <a:srgbClr val="00B0F0"/>
                  </a:solidFill>
                  <a:latin typeface="Arial Narrow" panose="020B0606020202030204" pitchFamily="34" charset="0"/>
                </a:rPr>
                <a:t>incorrect value </a:t>
              </a: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of </a:t>
              </a:r>
              <a:r>
                <a:rPr lang="en-US" altLang="en-US" sz="2000" b="1">
                  <a:latin typeface="Arial Narrow" panose="020B0606020202030204" pitchFamily="34" charset="0"/>
                </a:rPr>
                <a:t>r1</a:t>
              </a: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 in instruction </a:t>
              </a:r>
              <a:r>
                <a:rPr lang="en-US" altLang="en-US" sz="2000" b="1">
                  <a:latin typeface="Arial Narrow" panose="020B0606020202030204" pitchFamily="34" charset="0"/>
                </a:rPr>
                <a:t>5</a:t>
              </a: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sp>
          <p:nvSpPr>
            <p:cNvPr id="13332" name="Rectangle 8"/>
            <p:cNvSpPr>
              <a:spLocks noChangeArrowheads="1"/>
            </p:cNvSpPr>
            <p:nvPr/>
          </p:nvSpPr>
          <p:spPr bwMode="auto">
            <a:xfrm>
              <a:off x="6781800" y="3194913"/>
              <a:ext cx="1371600" cy="3102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13318" name="Oval 1"/>
          <p:cNvSpPr>
            <a:spLocks noChangeArrowheads="1"/>
          </p:cNvSpPr>
          <p:nvPr/>
        </p:nvSpPr>
        <p:spPr bwMode="auto">
          <a:xfrm>
            <a:off x="1981200" y="4572000"/>
            <a:ext cx="533400" cy="457200"/>
          </a:xfrm>
          <a:prstGeom prst="ellipse">
            <a:avLst/>
          </a:prstGeom>
          <a:solidFill>
            <a:srgbClr val="00B0F0">
              <a:alpha val="29019"/>
            </a:srgbClr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4554538" y="4865688"/>
            <a:ext cx="23796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B0F0"/>
                </a:solidFill>
                <a:latin typeface="Arial Narrow" panose="020B0606020202030204" pitchFamily="34" charset="0"/>
              </a:rPr>
              <a:t>Possible solution: make variable names distinct: 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7162800" y="4668838"/>
            <a:ext cx="1582738" cy="4508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6: r1’ = 0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7162800" y="5572125"/>
            <a:ext cx="1582738" cy="4508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7: M[r3] = r1’</a:t>
            </a:r>
          </a:p>
        </p:txBody>
      </p:sp>
      <p:cxnSp>
        <p:nvCxnSpPr>
          <p:cNvPr id="13322" name="Straight Arrow Connector 14"/>
          <p:cNvCxnSpPr>
            <a:cxnSpLocks noChangeShapeType="1"/>
          </p:cNvCxnSpPr>
          <p:nvPr/>
        </p:nvCxnSpPr>
        <p:spPr bwMode="auto">
          <a:xfrm>
            <a:off x="7924800" y="5119688"/>
            <a:ext cx="0" cy="4524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Arrow Connector 15"/>
          <p:cNvCxnSpPr>
            <a:cxnSpLocks noChangeShapeType="1"/>
          </p:cNvCxnSpPr>
          <p:nvPr/>
        </p:nvCxnSpPr>
        <p:spPr bwMode="auto">
          <a:xfrm>
            <a:off x="7924800" y="4216400"/>
            <a:ext cx="0" cy="452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16"/>
          <p:cNvCxnSpPr>
            <a:cxnSpLocks noChangeShapeType="1"/>
          </p:cNvCxnSpPr>
          <p:nvPr/>
        </p:nvCxnSpPr>
        <p:spPr bwMode="auto">
          <a:xfrm>
            <a:off x="7924800" y="6022975"/>
            <a:ext cx="0" cy="4540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"/>
          <p:cNvSpPr txBox="1">
            <a:spLocks noChangeArrowheads="1"/>
          </p:cNvSpPr>
          <p:nvPr/>
        </p:nvSpPr>
        <p:spPr bwMode="auto">
          <a:xfrm>
            <a:off x="4100513" y="6130925"/>
            <a:ext cx="306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Principled approach: SSA</a:t>
            </a:r>
          </a:p>
        </p:txBody>
      </p:sp>
      <p:cxnSp>
        <p:nvCxnSpPr>
          <p:cNvPr id="13326" name="Straight Arrow Connector 9"/>
          <p:cNvCxnSpPr>
            <a:cxnSpLocks noChangeShapeType="1"/>
            <a:endCxn id="13319" idx="2"/>
          </p:cNvCxnSpPr>
          <p:nvPr/>
        </p:nvCxnSpPr>
        <p:spPr bwMode="auto">
          <a:xfrm flipV="1">
            <a:off x="5581650" y="5572125"/>
            <a:ext cx="163513" cy="5588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Oval 20"/>
          <p:cNvSpPr>
            <a:spLocks noChangeArrowheads="1"/>
          </p:cNvSpPr>
          <p:nvPr/>
        </p:nvSpPr>
        <p:spPr bwMode="auto">
          <a:xfrm>
            <a:off x="2482850" y="3986213"/>
            <a:ext cx="533400" cy="457200"/>
          </a:xfrm>
          <a:prstGeom prst="ellipse">
            <a:avLst/>
          </a:prstGeom>
          <a:solidFill>
            <a:srgbClr val="00B0F0">
              <a:alpha val="29019"/>
            </a:srgbClr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grpSp>
        <p:nvGrpSpPr>
          <p:cNvPr id="13328" name="Group 21"/>
          <p:cNvGrpSpPr>
            <a:grpSpLocks/>
          </p:cNvGrpSpPr>
          <p:nvPr/>
        </p:nvGrpSpPr>
        <p:grpSpPr bwMode="auto">
          <a:xfrm>
            <a:off x="336550" y="606425"/>
            <a:ext cx="8475663" cy="814388"/>
            <a:chOff x="84637" y="632916"/>
            <a:chExt cx="8476762" cy="814884"/>
          </a:xfrm>
        </p:grpSpPr>
        <p:sp>
          <p:nvSpPr>
            <p:cNvPr id="13329" name="Rectangle 22"/>
            <p:cNvSpPr>
              <a:spLocks noChangeArrowheads="1"/>
            </p:cNvSpPr>
            <p:nvPr/>
          </p:nvSpPr>
          <p:spPr bwMode="auto">
            <a:xfrm>
              <a:off x="84637" y="632916"/>
              <a:ext cx="6773363" cy="814884"/>
            </a:xfrm>
            <a:prstGeom prst="rect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13330" name="TextBox 23"/>
            <p:cNvSpPr txBox="1">
              <a:spLocks noChangeArrowheads="1"/>
            </p:cNvSpPr>
            <p:nvPr/>
          </p:nvSpPr>
          <p:spPr bwMode="auto">
            <a:xfrm>
              <a:off x="6903573" y="763091"/>
              <a:ext cx="1657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C000"/>
                  </a:solidFill>
                  <a:latin typeface="Arial Narrow" panose="020B0606020202030204" pitchFamily="34" charset="0"/>
                </a:rPr>
                <a:t>Constraint 2</a:t>
              </a: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524000" y="5086805"/>
            <a:ext cx="1752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M[r3+4] = r1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402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motivating constraint 3</a:t>
            </a:r>
          </a:p>
        </p:txBody>
      </p:sp>
      <p:pic>
        <p:nvPicPr>
          <p:cNvPr id="1986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/>
          <a:srcRect t="11842"/>
          <a:stretch/>
        </p:blipFill>
        <p:spPr>
          <a:xfrm>
            <a:off x="65088" y="1066800"/>
            <a:ext cx="7647864" cy="548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2971799" y="685800"/>
            <a:ext cx="5562600" cy="3513138"/>
            <a:chOff x="2819400" y="838200"/>
            <a:chExt cx="5562600" cy="3513138"/>
          </a:xfrm>
        </p:grpSpPr>
        <p:sp>
          <p:nvSpPr>
            <p:cNvPr id="14341" name="Freeform 4"/>
            <p:cNvSpPr>
              <a:spLocks/>
            </p:cNvSpPr>
            <p:nvPr/>
          </p:nvSpPr>
          <p:spPr bwMode="auto">
            <a:xfrm>
              <a:off x="2819400" y="2743200"/>
              <a:ext cx="1069975" cy="1608138"/>
            </a:xfrm>
            <a:custGeom>
              <a:avLst/>
              <a:gdLst>
                <a:gd name="T0" fmla="*/ 0 w 1069242"/>
                <a:gd name="T1" fmla="*/ 1277871 h 1683658"/>
                <a:gd name="T2" fmla="*/ 873846 w 1069242"/>
                <a:gd name="T3" fmla="*/ 980435 h 1683658"/>
                <a:gd name="T4" fmla="*/ 1004923 w 1069242"/>
                <a:gd name="T5" fmla="*/ 231339 h 1683658"/>
                <a:gd name="T6" fmla="*/ 0 w 1069242"/>
                <a:gd name="T7" fmla="*/ 0 h 16836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9242" h="1683658">
                  <a:moveTo>
                    <a:pt x="0" y="1683658"/>
                  </a:moveTo>
                  <a:cubicBezTo>
                    <a:pt x="351971" y="1602620"/>
                    <a:pt x="703943" y="1521582"/>
                    <a:pt x="870857" y="1291772"/>
                  </a:cubicBezTo>
                  <a:cubicBezTo>
                    <a:pt x="1037771" y="1061962"/>
                    <a:pt x="1146629" y="520095"/>
                    <a:pt x="1001486" y="304800"/>
                  </a:cubicBezTo>
                  <a:cubicBezTo>
                    <a:pt x="856343" y="89505"/>
                    <a:pt x="428171" y="44752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TextBox 6"/>
            <p:cNvSpPr txBox="1">
              <a:spLocks noChangeArrowheads="1"/>
            </p:cNvSpPr>
            <p:nvPr/>
          </p:nvSpPr>
          <p:spPr bwMode="auto">
            <a:xfrm>
              <a:off x="4075113" y="3001963"/>
              <a:ext cx="2819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What could go wrong?</a:t>
              </a:r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14343" name="Rectangle 1"/>
            <p:cNvSpPr>
              <a:spLocks noChangeArrowheads="1"/>
            </p:cNvSpPr>
            <p:nvPr/>
          </p:nvSpPr>
          <p:spPr bwMode="auto">
            <a:xfrm>
              <a:off x="2971800" y="838200"/>
              <a:ext cx="54102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1099456" y="4610100"/>
            <a:ext cx="1872343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M[r3+4] = r1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Constraint 3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86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9602" y="725488"/>
            <a:ext cx="7397687" cy="6019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2934834" y="2840037"/>
            <a:ext cx="4075113" cy="1608138"/>
            <a:chOff x="4688114" y="2891971"/>
            <a:chExt cx="4074886" cy="1607458"/>
          </a:xfrm>
        </p:grpSpPr>
        <p:sp>
          <p:nvSpPr>
            <p:cNvPr id="15371" name="Freeform 4"/>
            <p:cNvSpPr>
              <a:spLocks/>
            </p:cNvSpPr>
            <p:nvPr/>
          </p:nvSpPr>
          <p:spPr bwMode="auto">
            <a:xfrm>
              <a:off x="4688114" y="2891971"/>
              <a:ext cx="1069242" cy="1607458"/>
            </a:xfrm>
            <a:custGeom>
              <a:avLst/>
              <a:gdLst>
                <a:gd name="T0" fmla="*/ 0 w 1069242"/>
                <a:gd name="T1" fmla="*/ 1275171 h 1683658"/>
                <a:gd name="T2" fmla="*/ 870857 w 1069242"/>
                <a:gd name="T3" fmla="*/ 978363 h 1683658"/>
                <a:gd name="T4" fmla="*/ 1001486 w 1069242"/>
                <a:gd name="T5" fmla="*/ 230851 h 1683658"/>
                <a:gd name="T6" fmla="*/ 0 w 1069242"/>
                <a:gd name="T7" fmla="*/ 0 h 16836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9242" h="1683658">
                  <a:moveTo>
                    <a:pt x="0" y="1683658"/>
                  </a:moveTo>
                  <a:cubicBezTo>
                    <a:pt x="351971" y="1602620"/>
                    <a:pt x="703943" y="1521582"/>
                    <a:pt x="870857" y="1291772"/>
                  </a:cubicBezTo>
                  <a:cubicBezTo>
                    <a:pt x="1037771" y="1061962"/>
                    <a:pt x="1146629" y="520095"/>
                    <a:pt x="1001486" y="304800"/>
                  </a:cubicBezTo>
                  <a:cubicBezTo>
                    <a:pt x="856343" y="89505"/>
                    <a:pt x="428171" y="44752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2" name="Group 5"/>
            <p:cNvGrpSpPr>
              <a:grpSpLocks/>
            </p:cNvGrpSpPr>
            <p:nvPr/>
          </p:nvGrpSpPr>
          <p:grpSpPr bwMode="auto">
            <a:xfrm>
              <a:off x="5943600" y="3151257"/>
              <a:ext cx="2819400" cy="1323439"/>
              <a:chOff x="5943600" y="3151257"/>
              <a:chExt cx="2819400" cy="1323439"/>
            </a:xfrm>
          </p:grpSpPr>
          <p:sp>
            <p:nvSpPr>
              <p:cNvPr id="15373" name="TextBox 6"/>
              <p:cNvSpPr txBox="1">
                <a:spLocks noChangeArrowheads="1"/>
              </p:cNvSpPr>
              <p:nvPr/>
            </p:nvSpPr>
            <p:spPr bwMode="auto">
              <a:xfrm>
                <a:off x="5943600" y="3151257"/>
                <a:ext cx="28194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Moving   </a:t>
                </a:r>
                <a:r>
                  <a:rPr lang="en-US" altLang="en-US" sz="2000">
                    <a:latin typeface="Arial Narrow" panose="020B0606020202030204" pitchFamily="34" charset="0"/>
                  </a:rPr>
                  <a:t>5: r1 = r2+10   </a:t>
                </a: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into preheader is illegal: initial iteration would read </a:t>
                </a:r>
                <a:r>
                  <a:rPr lang="en-US" altLang="en-US" sz="200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incorrect value </a:t>
                </a: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from </a:t>
                </a:r>
                <a:r>
                  <a:rPr lang="en-US" altLang="en-US" sz="2000" b="1">
                    <a:latin typeface="Arial Narrow" panose="020B0606020202030204" pitchFamily="34" charset="0"/>
                  </a:rPr>
                  <a:t>r1</a:t>
                </a:r>
              </a:p>
            </p:txBody>
          </p:sp>
          <p:sp>
            <p:nvSpPr>
              <p:cNvPr id="15374" name="Rectangle 7"/>
              <p:cNvSpPr>
                <a:spLocks noChangeArrowheads="1"/>
              </p:cNvSpPr>
              <p:nvPr/>
            </p:nvSpPr>
            <p:spPr bwMode="auto">
              <a:xfrm>
                <a:off x="6781800" y="3194913"/>
                <a:ext cx="1371600" cy="310287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1554944" y="1420019"/>
            <a:ext cx="533400" cy="457200"/>
          </a:xfrm>
          <a:prstGeom prst="ellipse">
            <a:avLst/>
          </a:prstGeom>
          <a:solidFill>
            <a:srgbClr val="00B0F0">
              <a:alpha val="29019"/>
            </a:srgbClr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5366" name="Oval 9"/>
          <p:cNvSpPr>
            <a:spLocks noChangeArrowheads="1"/>
          </p:cNvSpPr>
          <p:nvPr/>
        </p:nvSpPr>
        <p:spPr bwMode="auto">
          <a:xfrm>
            <a:off x="2088344" y="3107585"/>
            <a:ext cx="533400" cy="457200"/>
          </a:xfrm>
          <a:prstGeom prst="ellipse">
            <a:avLst/>
          </a:prstGeom>
          <a:solidFill>
            <a:srgbClr val="00B0F0">
              <a:alpha val="29019"/>
            </a:srgbClr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733800" y="51816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(SSA’s variable renaming will get this right, using a trick…)</a:t>
            </a:r>
          </a:p>
        </p:txBody>
      </p:sp>
      <p:grpSp>
        <p:nvGrpSpPr>
          <p:cNvPr id="15368" name="Group 11"/>
          <p:cNvGrpSpPr>
            <a:grpSpLocks/>
          </p:cNvGrpSpPr>
          <p:nvPr/>
        </p:nvGrpSpPr>
        <p:grpSpPr bwMode="auto">
          <a:xfrm>
            <a:off x="65088" y="725488"/>
            <a:ext cx="8829675" cy="814387"/>
            <a:chOff x="84637" y="632916"/>
            <a:chExt cx="8558670" cy="814884"/>
          </a:xfrm>
        </p:grpSpPr>
        <p:sp>
          <p:nvSpPr>
            <p:cNvPr id="15369" name="Rectangle 12"/>
            <p:cNvSpPr>
              <a:spLocks noChangeArrowheads="1"/>
            </p:cNvSpPr>
            <p:nvPr/>
          </p:nvSpPr>
          <p:spPr bwMode="auto">
            <a:xfrm>
              <a:off x="84637" y="632916"/>
              <a:ext cx="6898148" cy="814884"/>
            </a:xfrm>
            <a:prstGeom prst="rect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15370" name="TextBox 13"/>
            <p:cNvSpPr txBox="1">
              <a:spLocks noChangeArrowheads="1"/>
            </p:cNvSpPr>
            <p:nvPr/>
          </p:nvSpPr>
          <p:spPr bwMode="auto">
            <a:xfrm>
              <a:off x="7036365" y="809525"/>
              <a:ext cx="1606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C000"/>
                  </a:solidFill>
                  <a:latin typeface="Arial Narrow" panose="020B0606020202030204" pitchFamily="34" charset="0"/>
                </a:rPr>
                <a:t>Constraint 3</a:t>
              </a: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1062491" y="4832351"/>
            <a:ext cx="1872343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M[r3+4] = r1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96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27025" y="914400"/>
            <a:ext cx="8697913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07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4972" y="838200"/>
            <a:ext cx="9034055" cy="390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990600" y="5075236"/>
            <a:ext cx="123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j0 = i0 * c</a:t>
            </a: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990600" y="5522911"/>
            <a:ext cx="129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i1 = i0 + a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001713" y="6026149"/>
            <a:ext cx="587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j1 =</a:t>
            </a:r>
            <a:r>
              <a:rPr lang="en-US" altLang="en-US">
                <a:latin typeface="Arial Narrow" panose="020B0606020202030204" pitchFamily="34" charset="0"/>
              </a:rPr>
              <a:t> i1 * c = (i0+a) * c = (i0 * c) + (a * c) =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j0 + a * c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762000" y="5067299"/>
            <a:ext cx="6248400" cy="15033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cxnSp>
        <p:nvCxnSpPr>
          <p:cNvPr id="17416" name="Straight Arrow Connector 6"/>
          <p:cNvCxnSpPr>
            <a:cxnSpLocks noChangeShapeType="1"/>
          </p:cNvCxnSpPr>
          <p:nvPr/>
        </p:nvCxnSpPr>
        <p:spPr bwMode="auto">
          <a:xfrm flipV="1">
            <a:off x="2743200" y="3276600"/>
            <a:ext cx="1600200" cy="179069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 bwMode="auto">
          <a:xfrm>
            <a:off x="3229428" y="11430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19600" y="4648200"/>
            <a:ext cx="2057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077200" y="4343400"/>
            <a:ext cx="1011827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17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066800"/>
            <a:ext cx="8153400" cy="3238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Algorithm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990600"/>
            <a:ext cx="795972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Comment 5"/>
          <p:cNvSpPr>
            <a:spLocks noRot="1" noChangeAspect="1" noEditPoints="1"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6056313" y="1690688"/>
            <a:ext cx="336550" cy="207962"/>
          </a:xfrm>
          <a:custGeom>
            <a:avLst/>
            <a:gdLst>
              <a:gd name="T0" fmla="*/ 2147483646 w 938"/>
              <a:gd name="T1" fmla="*/ 2147483646 h 576"/>
              <a:gd name="T2" fmla="*/ 2147483646 w 938"/>
              <a:gd name="T3" fmla="*/ 2147483646 h 576"/>
              <a:gd name="T4" fmla="*/ 2147483646 w 938"/>
              <a:gd name="T5" fmla="*/ 2147483646 h 576"/>
              <a:gd name="T6" fmla="*/ 2147483646 w 938"/>
              <a:gd name="T7" fmla="*/ 2147483646 h 576"/>
              <a:gd name="T8" fmla="*/ 2147483646 w 938"/>
              <a:gd name="T9" fmla="*/ 2147483646 h 576"/>
              <a:gd name="T10" fmla="*/ 2147483646 w 938"/>
              <a:gd name="T11" fmla="*/ 2147483646 h 576"/>
              <a:gd name="T12" fmla="*/ 2147483646 w 938"/>
              <a:gd name="T13" fmla="*/ 2147483646 h 576"/>
              <a:gd name="T14" fmla="*/ 0 w 938"/>
              <a:gd name="T15" fmla="*/ 2147483646 h 576"/>
              <a:gd name="T16" fmla="*/ 2147483646 w 938"/>
              <a:gd name="T17" fmla="*/ 2147483646 h 576"/>
              <a:gd name="T18" fmla="*/ 2147483646 w 938"/>
              <a:gd name="T19" fmla="*/ 2147483646 h 576"/>
              <a:gd name="T20" fmla="*/ 2147483646 w 938"/>
              <a:gd name="T21" fmla="*/ 2147483646 h 576"/>
              <a:gd name="T22" fmla="*/ 2147483646 w 938"/>
              <a:gd name="T23" fmla="*/ 2147483646 h 576"/>
              <a:gd name="T24" fmla="*/ 2147483646 w 938"/>
              <a:gd name="T25" fmla="*/ 2147483646 h 576"/>
              <a:gd name="T26" fmla="*/ 2147483646 w 938"/>
              <a:gd name="T27" fmla="*/ 2147483646 h 576"/>
              <a:gd name="T28" fmla="*/ 2147483646 w 938"/>
              <a:gd name="T29" fmla="*/ 2147483646 h 576"/>
              <a:gd name="T30" fmla="*/ 2147483646 w 938"/>
              <a:gd name="T31" fmla="*/ 2147483646 h 576"/>
              <a:gd name="T32" fmla="*/ 2147483646 w 938"/>
              <a:gd name="T33" fmla="*/ 2147483646 h 576"/>
              <a:gd name="T34" fmla="*/ 2147483646 w 938"/>
              <a:gd name="T35" fmla="*/ 2147483646 h 576"/>
              <a:gd name="T36" fmla="*/ 2147483646 w 938"/>
              <a:gd name="T37" fmla="*/ 2147483646 h 576"/>
              <a:gd name="T38" fmla="*/ 2147483646 w 938"/>
              <a:gd name="T39" fmla="*/ 2147483646 h 576"/>
              <a:gd name="T40" fmla="*/ 2147483646 w 938"/>
              <a:gd name="T41" fmla="*/ 2147483646 h 576"/>
              <a:gd name="T42" fmla="*/ 2147483646 w 938"/>
              <a:gd name="T43" fmla="*/ 2147483646 h 576"/>
              <a:gd name="T44" fmla="*/ 2147483646 w 938"/>
              <a:gd name="T45" fmla="*/ 2147483646 h 576"/>
              <a:gd name="T46" fmla="*/ 2147483646 w 938"/>
              <a:gd name="T47" fmla="*/ 2147483646 h 576"/>
              <a:gd name="T48" fmla="*/ 2147483646 w 938"/>
              <a:gd name="T49" fmla="*/ 2147483646 h 576"/>
              <a:gd name="T50" fmla="*/ 2147483646 w 938"/>
              <a:gd name="T51" fmla="*/ 2147483646 h 576"/>
              <a:gd name="T52" fmla="*/ 2147483646 w 938"/>
              <a:gd name="T53" fmla="*/ 2147483646 h 576"/>
              <a:gd name="T54" fmla="*/ 2147483646 w 938"/>
              <a:gd name="T55" fmla="*/ 2147483646 h 576"/>
              <a:gd name="T56" fmla="*/ 2147483646 w 938"/>
              <a:gd name="T57" fmla="*/ 2147483646 h 576"/>
              <a:gd name="T58" fmla="*/ 2147483646 w 938"/>
              <a:gd name="T59" fmla="*/ 2147483646 h 576"/>
              <a:gd name="T60" fmla="*/ 2147483646 w 938"/>
              <a:gd name="T61" fmla="*/ 2147483646 h 576"/>
              <a:gd name="T62" fmla="*/ 2147483646 w 938"/>
              <a:gd name="T63" fmla="*/ 2147483646 h 576"/>
              <a:gd name="T64" fmla="*/ 2147483646 w 938"/>
              <a:gd name="T65" fmla="*/ 2147483646 h 576"/>
              <a:gd name="T66" fmla="*/ 2147483646 w 938"/>
              <a:gd name="T67" fmla="*/ 2147483646 h 576"/>
              <a:gd name="T68" fmla="*/ 2147483646 w 938"/>
              <a:gd name="T69" fmla="*/ 2147483646 h 576"/>
              <a:gd name="T70" fmla="*/ 2147483646 w 938"/>
              <a:gd name="T71" fmla="*/ 2147483646 h 576"/>
              <a:gd name="T72" fmla="*/ 2147483646 w 938"/>
              <a:gd name="T73" fmla="*/ 2147483646 h 576"/>
              <a:gd name="T74" fmla="*/ 2147483646 w 938"/>
              <a:gd name="T75" fmla="*/ 2147483646 h 5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38" h="576" extrusionOk="0">
                <a:moveTo>
                  <a:pt x="46" y="42"/>
                </a:moveTo>
                <a:cubicBezTo>
                  <a:pt x="54" y="18"/>
                  <a:pt x="57" y="9"/>
                  <a:pt x="80" y="0"/>
                </a:cubicBezTo>
                <a:cubicBezTo>
                  <a:pt x="82" y="20"/>
                  <a:pt x="82" y="40"/>
                  <a:pt x="80" y="60"/>
                </a:cubicBezTo>
                <a:cubicBezTo>
                  <a:pt x="75" y="112"/>
                  <a:pt x="68" y="163"/>
                  <a:pt x="59" y="214"/>
                </a:cubicBezTo>
                <a:cubicBezTo>
                  <a:pt x="51" y="263"/>
                  <a:pt x="44" y="312"/>
                  <a:pt x="34" y="361"/>
                </a:cubicBezTo>
                <a:cubicBezTo>
                  <a:pt x="26" y="401"/>
                  <a:pt x="17" y="441"/>
                  <a:pt x="11" y="481"/>
                </a:cubicBezTo>
                <a:cubicBezTo>
                  <a:pt x="8" y="505"/>
                  <a:pt x="4" y="530"/>
                  <a:pt x="2" y="554"/>
                </a:cubicBezTo>
                <a:cubicBezTo>
                  <a:pt x="2" y="564"/>
                  <a:pt x="2" y="568"/>
                  <a:pt x="0" y="575"/>
                </a:cubicBezTo>
                <a:cubicBezTo>
                  <a:pt x="4" y="556"/>
                  <a:pt x="8" y="542"/>
                  <a:pt x="15" y="524"/>
                </a:cubicBezTo>
              </a:path>
              <a:path w="938" h="576" extrusionOk="0">
                <a:moveTo>
                  <a:pt x="304" y="260"/>
                </a:moveTo>
                <a:cubicBezTo>
                  <a:pt x="321" y="264"/>
                  <a:pt x="306" y="278"/>
                  <a:pt x="300" y="297"/>
                </a:cubicBezTo>
                <a:cubicBezTo>
                  <a:pt x="297" y="308"/>
                  <a:pt x="296" y="311"/>
                  <a:pt x="299" y="318"/>
                </a:cubicBezTo>
                <a:cubicBezTo>
                  <a:pt x="317" y="314"/>
                  <a:pt x="326" y="306"/>
                  <a:pt x="339" y="293"/>
                </a:cubicBezTo>
                <a:cubicBezTo>
                  <a:pt x="350" y="282"/>
                  <a:pt x="373" y="265"/>
                  <a:pt x="377" y="249"/>
                </a:cubicBezTo>
                <a:cubicBezTo>
                  <a:pt x="377" y="246"/>
                  <a:pt x="376" y="242"/>
                  <a:pt x="376" y="239"/>
                </a:cubicBezTo>
                <a:cubicBezTo>
                  <a:pt x="354" y="246"/>
                  <a:pt x="341" y="254"/>
                  <a:pt x="324" y="270"/>
                </a:cubicBezTo>
                <a:cubicBezTo>
                  <a:pt x="309" y="285"/>
                  <a:pt x="302" y="292"/>
                  <a:pt x="306" y="311"/>
                </a:cubicBezTo>
                <a:cubicBezTo>
                  <a:pt x="324" y="312"/>
                  <a:pt x="336" y="312"/>
                  <a:pt x="352" y="302"/>
                </a:cubicBezTo>
                <a:cubicBezTo>
                  <a:pt x="363" y="295"/>
                  <a:pt x="392" y="278"/>
                  <a:pt x="370" y="270"/>
                </a:cubicBezTo>
                <a:cubicBezTo>
                  <a:pt x="352" y="264"/>
                  <a:pt x="337" y="286"/>
                  <a:pt x="334" y="297"/>
                </a:cubicBezTo>
              </a:path>
              <a:path w="938" h="576" extrusionOk="0">
                <a:moveTo>
                  <a:pt x="586" y="554"/>
                </a:moveTo>
                <a:cubicBezTo>
                  <a:pt x="582" y="557"/>
                  <a:pt x="579" y="559"/>
                  <a:pt x="575" y="562"/>
                </a:cubicBezTo>
                <a:cubicBezTo>
                  <a:pt x="600" y="561"/>
                  <a:pt x="616" y="551"/>
                  <a:pt x="639" y="538"/>
                </a:cubicBezTo>
                <a:cubicBezTo>
                  <a:pt x="669" y="521"/>
                  <a:pt x="695" y="503"/>
                  <a:pt x="719" y="478"/>
                </a:cubicBezTo>
                <a:cubicBezTo>
                  <a:pt x="771" y="426"/>
                  <a:pt x="807" y="352"/>
                  <a:pt x="815" y="278"/>
                </a:cubicBezTo>
                <a:cubicBezTo>
                  <a:pt x="816" y="266"/>
                  <a:pt x="814" y="254"/>
                  <a:pt x="813" y="242"/>
                </a:cubicBezTo>
                <a:cubicBezTo>
                  <a:pt x="791" y="244"/>
                  <a:pt x="787" y="257"/>
                  <a:pt x="781" y="281"/>
                </a:cubicBezTo>
                <a:cubicBezTo>
                  <a:pt x="774" y="307"/>
                  <a:pt x="773" y="333"/>
                  <a:pt x="776" y="359"/>
                </a:cubicBezTo>
                <a:cubicBezTo>
                  <a:pt x="779" y="387"/>
                  <a:pt x="786" y="412"/>
                  <a:pt x="798" y="437"/>
                </a:cubicBezTo>
                <a:cubicBezTo>
                  <a:pt x="808" y="459"/>
                  <a:pt x="822" y="479"/>
                  <a:pt x="839" y="496"/>
                </a:cubicBezTo>
                <a:cubicBezTo>
                  <a:pt x="853" y="510"/>
                  <a:pt x="868" y="525"/>
                  <a:pt x="886" y="533"/>
                </a:cubicBezTo>
                <a:cubicBezTo>
                  <a:pt x="898" y="539"/>
                  <a:pt x="916" y="549"/>
                  <a:pt x="930" y="542"/>
                </a:cubicBezTo>
                <a:cubicBezTo>
                  <a:pt x="942" y="536"/>
                  <a:pt x="936" y="501"/>
                  <a:pt x="936" y="491"/>
                </a:cubicBezTo>
                <a:cubicBezTo>
                  <a:pt x="936" y="484"/>
                  <a:pt x="936" y="478"/>
                  <a:pt x="936" y="471"/>
                </a:cubicBezTo>
              </a:path>
              <a:path w="938" h="576" extrusionOk="0">
                <a:moveTo>
                  <a:pt x="814" y="97"/>
                </a:moveTo>
                <a:cubicBezTo>
                  <a:pt x="800" y="91"/>
                  <a:pt x="794" y="88"/>
                  <a:pt x="782" y="79"/>
                </a:cubicBezTo>
                <a:cubicBezTo>
                  <a:pt x="800" y="78"/>
                  <a:pt x="814" y="77"/>
                  <a:pt x="832" y="78"/>
                </a:cubicBezTo>
                <a:cubicBezTo>
                  <a:pt x="846" y="78"/>
                  <a:pt x="852" y="78"/>
                  <a:pt x="862" y="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Comment 6"/>
          <p:cNvSpPr>
            <a:spLocks noRot="1" noChangeAspect="1" noEditPoints="1"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507163" y="1725613"/>
            <a:ext cx="357187" cy="169862"/>
          </a:xfrm>
          <a:custGeom>
            <a:avLst/>
            <a:gdLst>
              <a:gd name="T0" fmla="*/ 0 w 990"/>
              <a:gd name="T1" fmla="*/ 2147483646 h 472"/>
              <a:gd name="T2" fmla="*/ 2147483646 w 990"/>
              <a:gd name="T3" fmla="*/ 2147483646 h 472"/>
              <a:gd name="T4" fmla="*/ 2147483646 w 990"/>
              <a:gd name="T5" fmla="*/ 2147483646 h 472"/>
              <a:gd name="T6" fmla="*/ 2147483646 w 990"/>
              <a:gd name="T7" fmla="*/ 2147483646 h 472"/>
              <a:gd name="T8" fmla="*/ 2147483646 w 990"/>
              <a:gd name="T9" fmla="*/ 2147483646 h 472"/>
              <a:gd name="T10" fmla="*/ 2147483646 w 990"/>
              <a:gd name="T11" fmla="*/ 2147483646 h 472"/>
              <a:gd name="T12" fmla="*/ 2147483646 w 990"/>
              <a:gd name="T13" fmla="*/ 2147483646 h 472"/>
              <a:gd name="T14" fmla="*/ 2147483646 w 990"/>
              <a:gd name="T15" fmla="*/ 2147483646 h 472"/>
              <a:gd name="T16" fmla="*/ 2147483646 w 990"/>
              <a:gd name="T17" fmla="*/ 2147483646 h 472"/>
              <a:gd name="T18" fmla="*/ 2147483646 w 990"/>
              <a:gd name="T19" fmla="*/ 2147483646 h 472"/>
              <a:gd name="T20" fmla="*/ 2147483646 w 990"/>
              <a:gd name="T21" fmla="*/ 2147483646 h 472"/>
              <a:gd name="T22" fmla="*/ 2147483646 w 990"/>
              <a:gd name="T23" fmla="*/ 2147483646 h 472"/>
              <a:gd name="T24" fmla="*/ 2147483646 w 990"/>
              <a:gd name="T25" fmla="*/ 2147483646 h 472"/>
              <a:gd name="T26" fmla="*/ 2147483646 w 990"/>
              <a:gd name="T27" fmla="*/ 2147483646 h 472"/>
              <a:gd name="T28" fmla="*/ 2147483646 w 990"/>
              <a:gd name="T29" fmla="*/ 2147483646 h 472"/>
              <a:gd name="T30" fmla="*/ 2147483646 w 990"/>
              <a:gd name="T31" fmla="*/ 2147483646 h 472"/>
              <a:gd name="T32" fmla="*/ 2147483646 w 990"/>
              <a:gd name="T33" fmla="*/ 2147483646 h 472"/>
              <a:gd name="T34" fmla="*/ 2147483646 w 990"/>
              <a:gd name="T35" fmla="*/ 2147483646 h 472"/>
              <a:gd name="T36" fmla="*/ 2147483646 w 990"/>
              <a:gd name="T37" fmla="*/ 2147483646 h 472"/>
              <a:gd name="T38" fmla="*/ 2147483646 w 990"/>
              <a:gd name="T39" fmla="*/ 2147483646 h 472"/>
              <a:gd name="T40" fmla="*/ 2147483646 w 990"/>
              <a:gd name="T41" fmla="*/ 2147483646 h 472"/>
              <a:gd name="T42" fmla="*/ 2147483646 w 990"/>
              <a:gd name="T43" fmla="*/ 2147483646 h 472"/>
              <a:gd name="T44" fmla="*/ 2147483646 w 990"/>
              <a:gd name="T45" fmla="*/ 2147483646 h 4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90" h="472" extrusionOk="0">
                <a:moveTo>
                  <a:pt x="0" y="258"/>
                </a:moveTo>
                <a:cubicBezTo>
                  <a:pt x="23" y="252"/>
                  <a:pt x="45" y="249"/>
                  <a:pt x="69" y="247"/>
                </a:cubicBezTo>
                <a:cubicBezTo>
                  <a:pt x="108" y="244"/>
                  <a:pt x="146" y="240"/>
                  <a:pt x="185" y="238"/>
                </a:cubicBezTo>
                <a:cubicBezTo>
                  <a:pt x="220" y="236"/>
                  <a:pt x="256" y="236"/>
                  <a:pt x="291" y="234"/>
                </a:cubicBezTo>
                <a:cubicBezTo>
                  <a:pt x="297" y="234"/>
                  <a:pt x="353" y="235"/>
                  <a:pt x="326" y="236"/>
                </a:cubicBezTo>
              </a:path>
              <a:path w="990" h="472" extrusionOk="0">
                <a:moveTo>
                  <a:pt x="147" y="60"/>
                </a:moveTo>
                <a:cubicBezTo>
                  <a:pt x="173" y="70"/>
                  <a:pt x="173" y="88"/>
                  <a:pt x="179" y="114"/>
                </a:cubicBezTo>
                <a:cubicBezTo>
                  <a:pt x="190" y="161"/>
                  <a:pt x="187" y="207"/>
                  <a:pt x="191" y="255"/>
                </a:cubicBezTo>
                <a:cubicBezTo>
                  <a:pt x="194" y="296"/>
                  <a:pt x="195" y="337"/>
                  <a:pt x="195" y="378"/>
                </a:cubicBezTo>
                <a:cubicBezTo>
                  <a:pt x="195" y="399"/>
                  <a:pt x="197" y="421"/>
                  <a:pt x="197" y="442"/>
                </a:cubicBezTo>
                <a:cubicBezTo>
                  <a:pt x="197" y="463"/>
                  <a:pt x="191" y="469"/>
                  <a:pt x="212" y="465"/>
                </a:cubicBezTo>
              </a:path>
              <a:path w="990" h="472" extrusionOk="0">
                <a:moveTo>
                  <a:pt x="670" y="27"/>
                </a:moveTo>
                <a:cubicBezTo>
                  <a:pt x="699" y="-16"/>
                  <a:pt x="679" y="15"/>
                  <a:pt x="665" y="41"/>
                </a:cubicBezTo>
                <a:cubicBezTo>
                  <a:pt x="644" y="81"/>
                  <a:pt x="620" y="121"/>
                  <a:pt x="600" y="161"/>
                </a:cubicBezTo>
                <a:cubicBezTo>
                  <a:pt x="579" y="204"/>
                  <a:pt x="557" y="249"/>
                  <a:pt x="546" y="295"/>
                </a:cubicBezTo>
                <a:cubicBezTo>
                  <a:pt x="539" y="325"/>
                  <a:pt x="536" y="357"/>
                  <a:pt x="554" y="383"/>
                </a:cubicBezTo>
                <a:cubicBezTo>
                  <a:pt x="575" y="415"/>
                  <a:pt x="615" y="422"/>
                  <a:pt x="651" y="424"/>
                </a:cubicBezTo>
                <a:cubicBezTo>
                  <a:pt x="703" y="427"/>
                  <a:pt x="756" y="414"/>
                  <a:pt x="804" y="396"/>
                </a:cubicBezTo>
                <a:cubicBezTo>
                  <a:pt x="851" y="378"/>
                  <a:pt x="893" y="351"/>
                  <a:pt x="928" y="315"/>
                </a:cubicBezTo>
                <a:cubicBezTo>
                  <a:pt x="974" y="269"/>
                  <a:pt x="1003" y="212"/>
                  <a:pt x="982" y="147"/>
                </a:cubicBezTo>
                <a:cubicBezTo>
                  <a:pt x="960" y="78"/>
                  <a:pt x="889" y="38"/>
                  <a:pt x="824" y="18"/>
                </a:cubicBezTo>
                <a:cubicBezTo>
                  <a:pt x="777" y="3"/>
                  <a:pt x="729" y="-3"/>
                  <a:pt x="681" y="3"/>
                </a:cubicBezTo>
                <a:cubicBezTo>
                  <a:pt x="674" y="4"/>
                  <a:pt x="668" y="6"/>
                  <a:pt x="661" y="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Comment 7"/>
          <p:cNvSpPr>
            <a:spLocks noRot="1" noChangeAspect="1" noEditPoints="1"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024688" y="1708150"/>
            <a:ext cx="336550" cy="150813"/>
          </a:xfrm>
          <a:custGeom>
            <a:avLst/>
            <a:gdLst>
              <a:gd name="T0" fmla="*/ 0 w 935"/>
              <a:gd name="T1" fmla="*/ 2147483646 h 418"/>
              <a:gd name="T2" fmla="*/ 2147483646 w 935"/>
              <a:gd name="T3" fmla="*/ 2147483646 h 418"/>
              <a:gd name="T4" fmla="*/ 2147483646 w 935"/>
              <a:gd name="T5" fmla="*/ 2147483646 h 418"/>
              <a:gd name="T6" fmla="*/ 2147483646 w 935"/>
              <a:gd name="T7" fmla="*/ 2147483646 h 418"/>
              <a:gd name="T8" fmla="*/ 2147483646 w 935"/>
              <a:gd name="T9" fmla="*/ 2147483646 h 418"/>
              <a:gd name="T10" fmla="*/ 2147483646 w 935"/>
              <a:gd name="T11" fmla="*/ 2147483646 h 418"/>
              <a:gd name="T12" fmla="*/ 2147483646 w 935"/>
              <a:gd name="T13" fmla="*/ 2147483646 h 418"/>
              <a:gd name="T14" fmla="*/ 2147483646 w 935"/>
              <a:gd name="T15" fmla="*/ 2147483646 h 418"/>
              <a:gd name="T16" fmla="*/ 2147483646 w 935"/>
              <a:gd name="T17" fmla="*/ 2147483646 h 418"/>
              <a:gd name="T18" fmla="*/ 2147483646 w 935"/>
              <a:gd name="T19" fmla="*/ 2147483646 h 418"/>
              <a:gd name="T20" fmla="*/ 2147483646 w 935"/>
              <a:gd name="T21" fmla="*/ 2147483646 h 418"/>
              <a:gd name="T22" fmla="*/ 2147483646 w 935"/>
              <a:gd name="T23" fmla="*/ 2147483646 h 418"/>
              <a:gd name="T24" fmla="*/ 2147483646 w 935"/>
              <a:gd name="T25" fmla="*/ 2147483646 h 418"/>
              <a:gd name="T26" fmla="*/ 2147483646 w 935"/>
              <a:gd name="T27" fmla="*/ 2147483646 h 418"/>
              <a:gd name="T28" fmla="*/ 2147483646 w 935"/>
              <a:gd name="T29" fmla="*/ 2147483646 h 418"/>
              <a:gd name="T30" fmla="*/ 2147483646 w 935"/>
              <a:gd name="T31" fmla="*/ 2147483646 h 418"/>
              <a:gd name="T32" fmla="*/ 2147483646 w 935"/>
              <a:gd name="T33" fmla="*/ 2147483646 h 418"/>
              <a:gd name="T34" fmla="*/ 2147483646 w 935"/>
              <a:gd name="T35" fmla="*/ 2147483646 h 418"/>
              <a:gd name="T36" fmla="*/ 2147483646 w 935"/>
              <a:gd name="T37" fmla="*/ 2147483646 h 418"/>
              <a:gd name="T38" fmla="*/ 2147483646 w 935"/>
              <a:gd name="T39" fmla="*/ 2147483646 h 4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5" h="418" extrusionOk="0">
                <a:moveTo>
                  <a:pt x="0" y="217"/>
                </a:moveTo>
                <a:cubicBezTo>
                  <a:pt x="33" y="208"/>
                  <a:pt x="66" y="195"/>
                  <a:pt x="100" y="186"/>
                </a:cubicBezTo>
                <a:cubicBezTo>
                  <a:pt x="150" y="172"/>
                  <a:pt x="199" y="159"/>
                  <a:pt x="249" y="147"/>
                </a:cubicBezTo>
                <a:cubicBezTo>
                  <a:pt x="268" y="142"/>
                  <a:pt x="277" y="139"/>
                  <a:pt x="295" y="140"/>
                </a:cubicBezTo>
              </a:path>
              <a:path w="935" h="418" extrusionOk="0">
                <a:moveTo>
                  <a:pt x="129" y="317"/>
                </a:moveTo>
                <a:cubicBezTo>
                  <a:pt x="126" y="319"/>
                  <a:pt x="123" y="321"/>
                  <a:pt x="120" y="323"/>
                </a:cubicBezTo>
                <a:cubicBezTo>
                  <a:pt x="140" y="331"/>
                  <a:pt x="163" y="322"/>
                  <a:pt x="186" y="317"/>
                </a:cubicBezTo>
                <a:cubicBezTo>
                  <a:pt x="220" y="309"/>
                  <a:pt x="256" y="304"/>
                  <a:pt x="290" y="299"/>
                </a:cubicBezTo>
                <a:cubicBezTo>
                  <a:pt x="313" y="297"/>
                  <a:pt x="320" y="297"/>
                  <a:pt x="334" y="293"/>
                </a:cubicBezTo>
              </a:path>
              <a:path w="935" h="418" extrusionOk="0">
                <a:moveTo>
                  <a:pt x="586" y="417"/>
                </a:moveTo>
                <a:cubicBezTo>
                  <a:pt x="605" y="413"/>
                  <a:pt x="623" y="407"/>
                  <a:pt x="641" y="402"/>
                </a:cubicBezTo>
                <a:cubicBezTo>
                  <a:pt x="678" y="392"/>
                  <a:pt x="714" y="378"/>
                  <a:pt x="749" y="359"/>
                </a:cubicBezTo>
                <a:cubicBezTo>
                  <a:pt x="788" y="338"/>
                  <a:pt x="829" y="311"/>
                  <a:pt x="864" y="284"/>
                </a:cubicBezTo>
                <a:cubicBezTo>
                  <a:pt x="881" y="271"/>
                  <a:pt x="894" y="256"/>
                  <a:pt x="907" y="240"/>
                </a:cubicBezTo>
                <a:cubicBezTo>
                  <a:pt x="891" y="253"/>
                  <a:pt x="883" y="268"/>
                  <a:pt x="876" y="288"/>
                </a:cubicBezTo>
                <a:cubicBezTo>
                  <a:pt x="868" y="311"/>
                  <a:pt x="868" y="335"/>
                  <a:pt x="874" y="359"/>
                </a:cubicBezTo>
                <a:cubicBezTo>
                  <a:pt x="878" y="375"/>
                  <a:pt x="891" y="401"/>
                  <a:pt x="913" y="391"/>
                </a:cubicBezTo>
                <a:cubicBezTo>
                  <a:pt x="922" y="380"/>
                  <a:pt x="926" y="377"/>
                  <a:pt x="934" y="371"/>
                </a:cubicBezTo>
              </a:path>
              <a:path w="935" h="418" extrusionOk="0">
                <a:moveTo>
                  <a:pt x="911" y="11"/>
                </a:moveTo>
                <a:cubicBezTo>
                  <a:pt x="898" y="5"/>
                  <a:pt x="878" y="3"/>
                  <a:pt x="89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990600" y="6172200"/>
            <a:ext cx="783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In general: k = j*c + d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 (i, a*c+d, b*c), but there’s usually no instruction form k = j*c + d… 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362200"/>
            <a:ext cx="8521700" cy="41798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Algorithm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990600"/>
            <a:ext cx="795972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Comment 5"/>
          <p:cNvSpPr>
            <a:spLocks noRot="1" noChangeAspect="1" noEditPoints="1"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6056313" y="1690688"/>
            <a:ext cx="336550" cy="207962"/>
          </a:xfrm>
          <a:custGeom>
            <a:avLst/>
            <a:gdLst>
              <a:gd name="T0" fmla="*/ 2147483646 w 938"/>
              <a:gd name="T1" fmla="*/ 2147483646 h 576"/>
              <a:gd name="T2" fmla="*/ 2147483646 w 938"/>
              <a:gd name="T3" fmla="*/ 2147483646 h 576"/>
              <a:gd name="T4" fmla="*/ 2147483646 w 938"/>
              <a:gd name="T5" fmla="*/ 2147483646 h 576"/>
              <a:gd name="T6" fmla="*/ 2147483646 w 938"/>
              <a:gd name="T7" fmla="*/ 2147483646 h 576"/>
              <a:gd name="T8" fmla="*/ 2147483646 w 938"/>
              <a:gd name="T9" fmla="*/ 2147483646 h 576"/>
              <a:gd name="T10" fmla="*/ 2147483646 w 938"/>
              <a:gd name="T11" fmla="*/ 2147483646 h 576"/>
              <a:gd name="T12" fmla="*/ 2147483646 w 938"/>
              <a:gd name="T13" fmla="*/ 2147483646 h 576"/>
              <a:gd name="T14" fmla="*/ 0 w 938"/>
              <a:gd name="T15" fmla="*/ 2147483646 h 576"/>
              <a:gd name="T16" fmla="*/ 2147483646 w 938"/>
              <a:gd name="T17" fmla="*/ 2147483646 h 576"/>
              <a:gd name="T18" fmla="*/ 2147483646 w 938"/>
              <a:gd name="T19" fmla="*/ 2147483646 h 576"/>
              <a:gd name="T20" fmla="*/ 2147483646 w 938"/>
              <a:gd name="T21" fmla="*/ 2147483646 h 576"/>
              <a:gd name="T22" fmla="*/ 2147483646 w 938"/>
              <a:gd name="T23" fmla="*/ 2147483646 h 576"/>
              <a:gd name="T24" fmla="*/ 2147483646 w 938"/>
              <a:gd name="T25" fmla="*/ 2147483646 h 576"/>
              <a:gd name="T26" fmla="*/ 2147483646 w 938"/>
              <a:gd name="T27" fmla="*/ 2147483646 h 576"/>
              <a:gd name="T28" fmla="*/ 2147483646 w 938"/>
              <a:gd name="T29" fmla="*/ 2147483646 h 576"/>
              <a:gd name="T30" fmla="*/ 2147483646 w 938"/>
              <a:gd name="T31" fmla="*/ 2147483646 h 576"/>
              <a:gd name="T32" fmla="*/ 2147483646 w 938"/>
              <a:gd name="T33" fmla="*/ 2147483646 h 576"/>
              <a:gd name="T34" fmla="*/ 2147483646 w 938"/>
              <a:gd name="T35" fmla="*/ 2147483646 h 576"/>
              <a:gd name="T36" fmla="*/ 2147483646 w 938"/>
              <a:gd name="T37" fmla="*/ 2147483646 h 576"/>
              <a:gd name="T38" fmla="*/ 2147483646 w 938"/>
              <a:gd name="T39" fmla="*/ 2147483646 h 576"/>
              <a:gd name="T40" fmla="*/ 2147483646 w 938"/>
              <a:gd name="T41" fmla="*/ 2147483646 h 576"/>
              <a:gd name="T42" fmla="*/ 2147483646 w 938"/>
              <a:gd name="T43" fmla="*/ 2147483646 h 576"/>
              <a:gd name="T44" fmla="*/ 2147483646 w 938"/>
              <a:gd name="T45" fmla="*/ 2147483646 h 576"/>
              <a:gd name="T46" fmla="*/ 2147483646 w 938"/>
              <a:gd name="T47" fmla="*/ 2147483646 h 576"/>
              <a:gd name="T48" fmla="*/ 2147483646 w 938"/>
              <a:gd name="T49" fmla="*/ 2147483646 h 576"/>
              <a:gd name="T50" fmla="*/ 2147483646 w 938"/>
              <a:gd name="T51" fmla="*/ 2147483646 h 576"/>
              <a:gd name="T52" fmla="*/ 2147483646 w 938"/>
              <a:gd name="T53" fmla="*/ 2147483646 h 576"/>
              <a:gd name="T54" fmla="*/ 2147483646 w 938"/>
              <a:gd name="T55" fmla="*/ 2147483646 h 576"/>
              <a:gd name="T56" fmla="*/ 2147483646 w 938"/>
              <a:gd name="T57" fmla="*/ 2147483646 h 576"/>
              <a:gd name="T58" fmla="*/ 2147483646 w 938"/>
              <a:gd name="T59" fmla="*/ 2147483646 h 576"/>
              <a:gd name="T60" fmla="*/ 2147483646 w 938"/>
              <a:gd name="T61" fmla="*/ 2147483646 h 576"/>
              <a:gd name="T62" fmla="*/ 2147483646 w 938"/>
              <a:gd name="T63" fmla="*/ 2147483646 h 576"/>
              <a:gd name="T64" fmla="*/ 2147483646 w 938"/>
              <a:gd name="T65" fmla="*/ 2147483646 h 576"/>
              <a:gd name="T66" fmla="*/ 2147483646 w 938"/>
              <a:gd name="T67" fmla="*/ 2147483646 h 576"/>
              <a:gd name="T68" fmla="*/ 2147483646 w 938"/>
              <a:gd name="T69" fmla="*/ 2147483646 h 576"/>
              <a:gd name="T70" fmla="*/ 2147483646 w 938"/>
              <a:gd name="T71" fmla="*/ 2147483646 h 576"/>
              <a:gd name="T72" fmla="*/ 2147483646 w 938"/>
              <a:gd name="T73" fmla="*/ 2147483646 h 576"/>
              <a:gd name="T74" fmla="*/ 2147483646 w 938"/>
              <a:gd name="T75" fmla="*/ 2147483646 h 5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38" h="576" extrusionOk="0">
                <a:moveTo>
                  <a:pt x="46" y="42"/>
                </a:moveTo>
                <a:cubicBezTo>
                  <a:pt x="54" y="18"/>
                  <a:pt x="57" y="9"/>
                  <a:pt x="80" y="0"/>
                </a:cubicBezTo>
                <a:cubicBezTo>
                  <a:pt x="82" y="20"/>
                  <a:pt x="82" y="40"/>
                  <a:pt x="80" y="60"/>
                </a:cubicBezTo>
                <a:cubicBezTo>
                  <a:pt x="75" y="112"/>
                  <a:pt x="68" y="163"/>
                  <a:pt x="59" y="214"/>
                </a:cubicBezTo>
                <a:cubicBezTo>
                  <a:pt x="51" y="263"/>
                  <a:pt x="44" y="312"/>
                  <a:pt x="34" y="361"/>
                </a:cubicBezTo>
                <a:cubicBezTo>
                  <a:pt x="26" y="401"/>
                  <a:pt x="17" y="441"/>
                  <a:pt x="11" y="481"/>
                </a:cubicBezTo>
                <a:cubicBezTo>
                  <a:pt x="8" y="505"/>
                  <a:pt x="4" y="530"/>
                  <a:pt x="2" y="554"/>
                </a:cubicBezTo>
                <a:cubicBezTo>
                  <a:pt x="2" y="564"/>
                  <a:pt x="2" y="568"/>
                  <a:pt x="0" y="575"/>
                </a:cubicBezTo>
                <a:cubicBezTo>
                  <a:pt x="4" y="556"/>
                  <a:pt x="8" y="542"/>
                  <a:pt x="15" y="524"/>
                </a:cubicBezTo>
              </a:path>
              <a:path w="938" h="576" extrusionOk="0">
                <a:moveTo>
                  <a:pt x="304" y="260"/>
                </a:moveTo>
                <a:cubicBezTo>
                  <a:pt x="321" y="264"/>
                  <a:pt x="306" y="278"/>
                  <a:pt x="300" y="297"/>
                </a:cubicBezTo>
                <a:cubicBezTo>
                  <a:pt x="297" y="308"/>
                  <a:pt x="296" y="311"/>
                  <a:pt x="299" y="318"/>
                </a:cubicBezTo>
                <a:cubicBezTo>
                  <a:pt x="317" y="314"/>
                  <a:pt x="326" y="306"/>
                  <a:pt x="339" y="293"/>
                </a:cubicBezTo>
                <a:cubicBezTo>
                  <a:pt x="350" y="282"/>
                  <a:pt x="373" y="265"/>
                  <a:pt x="377" y="249"/>
                </a:cubicBezTo>
                <a:cubicBezTo>
                  <a:pt x="377" y="246"/>
                  <a:pt x="376" y="242"/>
                  <a:pt x="376" y="239"/>
                </a:cubicBezTo>
                <a:cubicBezTo>
                  <a:pt x="354" y="246"/>
                  <a:pt x="341" y="254"/>
                  <a:pt x="324" y="270"/>
                </a:cubicBezTo>
                <a:cubicBezTo>
                  <a:pt x="309" y="285"/>
                  <a:pt x="302" y="292"/>
                  <a:pt x="306" y="311"/>
                </a:cubicBezTo>
                <a:cubicBezTo>
                  <a:pt x="324" y="312"/>
                  <a:pt x="336" y="312"/>
                  <a:pt x="352" y="302"/>
                </a:cubicBezTo>
                <a:cubicBezTo>
                  <a:pt x="363" y="295"/>
                  <a:pt x="392" y="278"/>
                  <a:pt x="370" y="270"/>
                </a:cubicBezTo>
                <a:cubicBezTo>
                  <a:pt x="352" y="264"/>
                  <a:pt x="337" y="286"/>
                  <a:pt x="334" y="297"/>
                </a:cubicBezTo>
              </a:path>
              <a:path w="938" h="576" extrusionOk="0">
                <a:moveTo>
                  <a:pt x="586" y="554"/>
                </a:moveTo>
                <a:cubicBezTo>
                  <a:pt x="582" y="557"/>
                  <a:pt x="579" y="559"/>
                  <a:pt x="575" y="562"/>
                </a:cubicBezTo>
                <a:cubicBezTo>
                  <a:pt x="600" y="561"/>
                  <a:pt x="616" y="551"/>
                  <a:pt x="639" y="538"/>
                </a:cubicBezTo>
                <a:cubicBezTo>
                  <a:pt x="669" y="521"/>
                  <a:pt x="695" y="503"/>
                  <a:pt x="719" y="478"/>
                </a:cubicBezTo>
                <a:cubicBezTo>
                  <a:pt x="771" y="426"/>
                  <a:pt x="807" y="352"/>
                  <a:pt x="815" y="278"/>
                </a:cubicBezTo>
                <a:cubicBezTo>
                  <a:pt x="816" y="266"/>
                  <a:pt x="814" y="254"/>
                  <a:pt x="813" y="242"/>
                </a:cubicBezTo>
                <a:cubicBezTo>
                  <a:pt x="791" y="244"/>
                  <a:pt x="787" y="257"/>
                  <a:pt x="781" y="281"/>
                </a:cubicBezTo>
                <a:cubicBezTo>
                  <a:pt x="774" y="307"/>
                  <a:pt x="773" y="333"/>
                  <a:pt x="776" y="359"/>
                </a:cubicBezTo>
                <a:cubicBezTo>
                  <a:pt x="779" y="387"/>
                  <a:pt x="786" y="412"/>
                  <a:pt x="798" y="437"/>
                </a:cubicBezTo>
                <a:cubicBezTo>
                  <a:pt x="808" y="459"/>
                  <a:pt x="822" y="479"/>
                  <a:pt x="839" y="496"/>
                </a:cubicBezTo>
                <a:cubicBezTo>
                  <a:pt x="853" y="510"/>
                  <a:pt x="868" y="525"/>
                  <a:pt x="886" y="533"/>
                </a:cubicBezTo>
                <a:cubicBezTo>
                  <a:pt x="898" y="539"/>
                  <a:pt x="916" y="549"/>
                  <a:pt x="930" y="542"/>
                </a:cubicBezTo>
                <a:cubicBezTo>
                  <a:pt x="942" y="536"/>
                  <a:pt x="936" y="501"/>
                  <a:pt x="936" y="491"/>
                </a:cubicBezTo>
                <a:cubicBezTo>
                  <a:pt x="936" y="484"/>
                  <a:pt x="936" y="478"/>
                  <a:pt x="936" y="471"/>
                </a:cubicBezTo>
              </a:path>
              <a:path w="938" h="576" extrusionOk="0">
                <a:moveTo>
                  <a:pt x="814" y="97"/>
                </a:moveTo>
                <a:cubicBezTo>
                  <a:pt x="800" y="91"/>
                  <a:pt x="794" y="88"/>
                  <a:pt x="782" y="79"/>
                </a:cubicBezTo>
                <a:cubicBezTo>
                  <a:pt x="800" y="78"/>
                  <a:pt x="814" y="77"/>
                  <a:pt x="832" y="78"/>
                </a:cubicBezTo>
                <a:cubicBezTo>
                  <a:pt x="846" y="78"/>
                  <a:pt x="852" y="78"/>
                  <a:pt x="862" y="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Comment 6"/>
          <p:cNvSpPr>
            <a:spLocks noRot="1" noChangeAspect="1" noEditPoints="1"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507163" y="1725613"/>
            <a:ext cx="357187" cy="169862"/>
          </a:xfrm>
          <a:custGeom>
            <a:avLst/>
            <a:gdLst>
              <a:gd name="T0" fmla="*/ 0 w 990"/>
              <a:gd name="T1" fmla="*/ 2147483646 h 472"/>
              <a:gd name="T2" fmla="*/ 2147483646 w 990"/>
              <a:gd name="T3" fmla="*/ 2147483646 h 472"/>
              <a:gd name="T4" fmla="*/ 2147483646 w 990"/>
              <a:gd name="T5" fmla="*/ 2147483646 h 472"/>
              <a:gd name="T6" fmla="*/ 2147483646 w 990"/>
              <a:gd name="T7" fmla="*/ 2147483646 h 472"/>
              <a:gd name="T8" fmla="*/ 2147483646 w 990"/>
              <a:gd name="T9" fmla="*/ 2147483646 h 472"/>
              <a:gd name="T10" fmla="*/ 2147483646 w 990"/>
              <a:gd name="T11" fmla="*/ 2147483646 h 472"/>
              <a:gd name="T12" fmla="*/ 2147483646 w 990"/>
              <a:gd name="T13" fmla="*/ 2147483646 h 472"/>
              <a:gd name="T14" fmla="*/ 2147483646 w 990"/>
              <a:gd name="T15" fmla="*/ 2147483646 h 472"/>
              <a:gd name="T16" fmla="*/ 2147483646 w 990"/>
              <a:gd name="T17" fmla="*/ 2147483646 h 472"/>
              <a:gd name="T18" fmla="*/ 2147483646 w 990"/>
              <a:gd name="T19" fmla="*/ 2147483646 h 472"/>
              <a:gd name="T20" fmla="*/ 2147483646 w 990"/>
              <a:gd name="T21" fmla="*/ 2147483646 h 472"/>
              <a:gd name="T22" fmla="*/ 2147483646 w 990"/>
              <a:gd name="T23" fmla="*/ 2147483646 h 472"/>
              <a:gd name="T24" fmla="*/ 2147483646 w 990"/>
              <a:gd name="T25" fmla="*/ 2147483646 h 472"/>
              <a:gd name="T26" fmla="*/ 2147483646 w 990"/>
              <a:gd name="T27" fmla="*/ 2147483646 h 472"/>
              <a:gd name="T28" fmla="*/ 2147483646 w 990"/>
              <a:gd name="T29" fmla="*/ 2147483646 h 472"/>
              <a:gd name="T30" fmla="*/ 2147483646 w 990"/>
              <a:gd name="T31" fmla="*/ 2147483646 h 472"/>
              <a:gd name="T32" fmla="*/ 2147483646 w 990"/>
              <a:gd name="T33" fmla="*/ 2147483646 h 472"/>
              <a:gd name="T34" fmla="*/ 2147483646 w 990"/>
              <a:gd name="T35" fmla="*/ 2147483646 h 472"/>
              <a:gd name="T36" fmla="*/ 2147483646 w 990"/>
              <a:gd name="T37" fmla="*/ 2147483646 h 472"/>
              <a:gd name="T38" fmla="*/ 2147483646 w 990"/>
              <a:gd name="T39" fmla="*/ 2147483646 h 472"/>
              <a:gd name="T40" fmla="*/ 2147483646 w 990"/>
              <a:gd name="T41" fmla="*/ 2147483646 h 472"/>
              <a:gd name="T42" fmla="*/ 2147483646 w 990"/>
              <a:gd name="T43" fmla="*/ 2147483646 h 472"/>
              <a:gd name="T44" fmla="*/ 2147483646 w 990"/>
              <a:gd name="T45" fmla="*/ 2147483646 h 4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90" h="472" extrusionOk="0">
                <a:moveTo>
                  <a:pt x="0" y="258"/>
                </a:moveTo>
                <a:cubicBezTo>
                  <a:pt x="23" y="252"/>
                  <a:pt x="45" y="249"/>
                  <a:pt x="69" y="247"/>
                </a:cubicBezTo>
                <a:cubicBezTo>
                  <a:pt x="108" y="244"/>
                  <a:pt x="146" y="240"/>
                  <a:pt x="185" y="238"/>
                </a:cubicBezTo>
                <a:cubicBezTo>
                  <a:pt x="220" y="236"/>
                  <a:pt x="256" y="236"/>
                  <a:pt x="291" y="234"/>
                </a:cubicBezTo>
                <a:cubicBezTo>
                  <a:pt x="297" y="234"/>
                  <a:pt x="353" y="235"/>
                  <a:pt x="326" y="236"/>
                </a:cubicBezTo>
              </a:path>
              <a:path w="990" h="472" extrusionOk="0">
                <a:moveTo>
                  <a:pt x="147" y="60"/>
                </a:moveTo>
                <a:cubicBezTo>
                  <a:pt x="173" y="70"/>
                  <a:pt x="173" y="88"/>
                  <a:pt x="179" y="114"/>
                </a:cubicBezTo>
                <a:cubicBezTo>
                  <a:pt x="190" y="161"/>
                  <a:pt x="187" y="207"/>
                  <a:pt x="191" y="255"/>
                </a:cubicBezTo>
                <a:cubicBezTo>
                  <a:pt x="194" y="296"/>
                  <a:pt x="195" y="337"/>
                  <a:pt x="195" y="378"/>
                </a:cubicBezTo>
                <a:cubicBezTo>
                  <a:pt x="195" y="399"/>
                  <a:pt x="197" y="421"/>
                  <a:pt x="197" y="442"/>
                </a:cubicBezTo>
                <a:cubicBezTo>
                  <a:pt x="197" y="463"/>
                  <a:pt x="191" y="469"/>
                  <a:pt x="212" y="465"/>
                </a:cubicBezTo>
              </a:path>
              <a:path w="990" h="472" extrusionOk="0">
                <a:moveTo>
                  <a:pt x="670" y="27"/>
                </a:moveTo>
                <a:cubicBezTo>
                  <a:pt x="699" y="-16"/>
                  <a:pt x="679" y="15"/>
                  <a:pt x="665" y="41"/>
                </a:cubicBezTo>
                <a:cubicBezTo>
                  <a:pt x="644" y="81"/>
                  <a:pt x="620" y="121"/>
                  <a:pt x="600" y="161"/>
                </a:cubicBezTo>
                <a:cubicBezTo>
                  <a:pt x="579" y="204"/>
                  <a:pt x="557" y="249"/>
                  <a:pt x="546" y="295"/>
                </a:cubicBezTo>
                <a:cubicBezTo>
                  <a:pt x="539" y="325"/>
                  <a:pt x="536" y="357"/>
                  <a:pt x="554" y="383"/>
                </a:cubicBezTo>
                <a:cubicBezTo>
                  <a:pt x="575" y="415"/>
                  <a:pt x="615" y="422"/>
                  <a:pt x="651" y="424"/>
                </a:cubicBezTo>
                <a:cubicBezTo>
                  <a:pt x="703" y="427"/>
                  <a:pt x="756" y="414"/>
                  <a:pt x="804" y="396"/>
                </a:cubicBezTo>
                <a:cubicBezTo>
                  <a:pt x="851" y="378"/>
                  <a:pt x="893" y="351"/>
                  <a:pt x="928" y="315"/>
                </a:cubicBezTo>
                <a:cubicBezTo>
                  <a:pt x="974" y="269"/>
                  <a:pt x="1003" y="212"/>
                  <a:pt x="982" y="147"/>
                </a:cubicBezTo>
                <a:cubicBezTo>
                  <a:pt x="960" y="78"/>
                  <a:pt x="889" y="38"/>
                  <a:pt x="824" y="18"/>
                </a:cubicBezTo>
                <a:cubicBezTo>
                  <a:pt x="777" y="3"/>
                  <a:pt x="729" y="-3"/>
                  <a:pt x="681" y="3"/>
                </a:cubicBezTo>
                <a:cubicBezTo>
                  <a:pt x="674" y="4"/>
                  <a:pt x="668" y="6"/>
                  <a:pt x="661" y="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Comment 7"/>
          <p:cNvSpPr>
            <a:spLocks noRot="1" noChangeAspect="1" noEditPoints="1"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024688" y="1708150"/>
            <a:ext cx="336550" cy="150813"/>
          </a:xfrm>
          <a:custGeom>
            <a:avLst/>
            <a:gdLst>
              <a:gd name="T0" fmla="*/ 0 w 935"/>
              <a:gd name="T1" fmla="*/ 2147483646 h 418"/>
              <a:gd name="T2" fmla="*/ 2147483646 w 935"/>
              <a:gd name="T3" fmla="*/ 2147483646 h 418"/>
              <a:gd name="T4" fmla="*/ 2147483646 w 935"/>
              <a:gd name="T5" fmla="*/ 2147483646 h 418"/>
              <a:gd name="T6" fmla="*/ 2147483646 w 935"/>
              <a:gd name="T7" fmla="*/ 2147483646 h 418"/>
              <a:gd name="T8" fmla="*/ 2147483646 w 935"/>
              <a:gd name="T9" fmla="*/ 2147483646 h 418"/>
              <a:gd name="T10" fmla="*/ 2147483646 w 935"/>
              <a:gd name="T11" fmla="*/ 2147483646 h 418"/>
              <a:gd name="T12" fmla="*/ 2147483646 w 935"/>
              <a:gd name="T13" fmla="*/ 2147483646 h 418"/>
              <a:gd name="T14" fmla="*/ 2147483646 w 935"/>
              <a:gd name="T15" fmla="*/ 2147483646 h 418"/>
              <a:gd name="T16" fmla="*/ 2147483646 w 935"/>
              <a:gd name="T17" fmla="*/ 2147483646 h 418"/>
              <a:gd name="T18" fmla="*/ 2147483646 w 935"/>
              <a:gd name="T19" fmla="*/ 2147483646 h 418"/>
              <a:gd name="T20" fmla="*/ 2147483646 w 935"/>
              <a:gd name="T21" fmla="*/ 2147483646 h 418"/>
              <a:gd name="T22" fmla="*/ 2147483646 w 935"/>
              <a:gd name="T23" fmla="*/ 2147483646 h 418"/>
              <a:gd name="T24" fmla="*/ 2147483646 w 935"/>
              <a:gd name="T25" fmla="*/ 2147483646 h 418"/>
              <a:gd name="T26" fmla="*/ 2147483646 w 935"/>
              <a:gd name="T27" fmla="*/ 2147483646 h 418"/>
              <a:gd name="T28" fmla="*/ 2147483646 w 935"/>
              <a:gd name="T29" fmla="*/ 2147483646 h 418"/>
              <a:gd name="T30" fmla="*/ 2147483646 w 935"/>
              <a:gd name="T31" fmla="*/ 2147483646 h 418"/>
              <a:gd name="T32" fmla="*/ 2147483646 w 935"/>
              <a:gd name="T33" fmla="*/ 2147483646 h 418"/>
              <a:gd name="T34" fmla="*/ 2147483646 w 935"/>
              <a:gd name="T35" fmla="*/ 2147483646 h 418"/>
              <a:gd name="T36" fmla="*/ 2147483646 w 935"/>
              <a:gd name="T37" fmla="*/ 2147483646 h 418"/>
              <a:gd name="T38" fmla="*/ 2147483646 w 935"/>
              <a:gd name="T39" fmla="*/ 2147483646 h 4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5" h="418" extrusionOk="0">
                <a:moveTo>
                  <a:pt x="0" y="217"/>
                </a:moveTo>
                <a:cubicBezTo>
                  <a:pt x="33" y="208"/>
                  <a:pt x="66" y="195"/>
                  <a:pt x="100" y="186"/>
                </a:cubicBezTo>
                <a:cubicBezTo>
                  <a:pt x="150" y="172"/>
                  <a:pt x="199" y="159"/>
                  <a:pt x="249" y="147"/>
                </a:cubicBezTo>
                <a:cubicBezTo>
                  <a:pt x="268" y="142"/>
                  <a:pt x="277" y="139"/>
                  <a:pt x="295" y="140"/>
                </a:cubicBezTo>
              </a:path>
              <a:path w="935" h="418" extrusionOk="0">
                <a:moveTo>
                  <a:pt x="129" y="317"/>
                </a:moveTo>
                <a:cubicBezTo>
                  <a:pt x="126" y="319"/>
                  <a:pt x="123" y="321"/>
                  <a:pt x="120" y="323"/>
                </a:cubicBezTo>
                <a:cubicBezTo>
                  <a:pt x="140" y="331"/>
                  <a:pt x="163" y="322"/>
                  <a:pt x="186" y="317"/>
                </a:cubicBezTo>
                <a:cubicBezTo>
                  <a:pt x="220" y="309"/>
                  <a:pt x="256" y="304"/>
                  <a:pt x="290" y="299"/>
                </a:cubicBezTo>
                <a:cubicBezTo>
                  <a:pt x="313" y="297"/>
                  <a:pt x="320" y="297"/>
                  <a:pt x="334" y="293"/>
                </a:cubicBezTo>
              </a:path>
              <a:path w="935" h="418" extrusionOk="0">
                <a:moveTo>
                  <a:pt x="586" y="417"/>
                </a:moveTo>
                <a:cubicBezTo>
                  <a:pt x="605" y="413"/>
                  <a:pt x="623" y="407"/>
                  <a:pt x="641" y="402"/>
                </a:cubicBezTo>
                <a:cubicBezTo>
                  <a:pt x="678" y="392"/>
                  <a:pt x="714" y="378"/>
                  <a:pt x="749" y="359"/>
                </a:cubicBezTo>
                <a:cubicBezTo>
                  <a:pt x="788" y="338"/>
                  <a:pt x="829" y="311"/>
                  <a:pt x="864" y="284"/>
                </a:cubicBezTo>
                <a:cubicBezTo>
                  <a:pt x="881" y="271"/>
                  <a:pt x="894" y="256"/>
                  <a:pt x="907" y="240"/>
                </a:cubicBezTo>
                <a:cubicBezTo>
                  <a:pt x="891" y="253"/>
                  <a:pt x="883" y="268"/>
                  <a:pt x="876" y="288"/>
                </a:cubicBezTo>
                <a:cubicBezTo>
                  <a:pt x="868" y="311"/>
                  <a:pt x="868" y="335"/>
                  <a:pt x="874" y="359"/>
                </a:cubicBezTo>
                <a:cubicBezTo>
                  <a:pt x="878" y="375"/>
                  <a:pt x="891" y="401"/>
                  <a:pt x="913" y="391"/>
                </a:cubicBezTo>
                <a:cubicBezTo>
                  <a:pt x="922" y="380"/>
                  <a:pt x="926" y="377"/>
                  <a:pt x="934" y="371"/>
                </a:cubicBezTo>
              </a:path>
              <a:path w="935" h="418" extrusionOk="0">
                <a:moveTo>
                  <a:pt x="911" y="11"/>
                </a:moveTo>
                <a:cubicBezTo>
                  <a:pt x="898" y="5"/>
                  <a:pt x="878" y="3"/>
                  <a:pt x="89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990600" y="6172200"/>
            <a:ext cx="783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In general: k = j*c + d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 (i, a*c+d, b*c), but there’s usually no instruction form k = j*c + d… 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4495800"/>
            <a:ext cx="8521700" cy="20462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6650" y="3354387"/>
            <a:ext cx="7543800" cy="20462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Algorithm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990600"/>
            <a:ext cx="795972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Comment 5"/>
          <p:cNvSpPr>
            <a:spLocks noRot="1" noChangeAspect="1" noEditPoints="1"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6056313" y="1690688"/>
            <a:ext cx="336550" cy="207962"/>
          </a:xfrm>
          <a:custGeom>
            <a:avLst/>
            <a:gdLst>
              <a:gd name="T0" fmla="*/ 2147483646 w 938"/>
              <a:gd name="T1" fmla="*/ 2147483646 h 576"/>
              <a:gd name="T2" fmla="*/ 2147483646 w 938"/>
              <a:gd name="T3" fmla="*/ 2147483646 h 576"/>
              <a:gd name="T4" fmla="*/ 2147483646 w 938"/>
              <a:gd name="T5" fmla="*/ 2147483646 h 576"/>
              <a:gd name="T6" fmla="*/ 2147483646 w 938"/>
              <a:gd name="T7" fmla="*/ 2147483646 h 576"/>
              <a:gd name="T8" fmla="*/ 2147483646 w 938"/>
              <a:gd name="T9" fmla="*/ 2147483646 h 576"/>
              <a:gd name="T10" fmla="*/ 2147483646 w 938"/>
              <a:gd name="T11" fmla="*/ 2147483646 h 576"/>
              <a:gd name="T12" fmla="*/ 2147483646 w 938"/>
              <a:gd name="T13" fmla="*/ 2147483646 h 576"/>
              <a:gd name="T14" fmla="*/ 0 w 938"/>
              <a:gd name="T15" fmla="*/ 2147483646 h 576"/>
              <a:gd name="T16" fmla="*/ 2147483646 w 938"/>
              <a:gd name="T17" fmla="*/ 2147483646 h 576"/>
              <a:gd name="T18" fmla="*/ 2147483646 w 938"/>
              <a:gd name="T19" fmla="*/ 2147483646 h 576"/>
              <a:gd name="T20" fmla="*/ 2147483646 w 938"/>
              <a:gd name="T21" fmla="*/ 2147483646 h 576"/>
              <a:gd name="T22" fmla="*/ 2147483646 w 938"/>
              <a:gd name="T23" fmla="*/ 2147483646 h 576"/>
              <a:gd name="T24" fmla="*/ 2147483646 w 938"/>
              <a:gd name="T25" fmla="*/ 2147483646 h 576"/>
              <a:gd name="T26" fmla="*/ 2147483646 w 938"/>
              <a:gd name="T27" fmla="*/ 2147483646 h 576"/>
              <a:gd name="T28" fmla="*/ 2147483646 w 938"/>
              <a:gd name="T29" fmla="*/ 2147483646 h 576"/>
              <a:gd name="T30" fmla="*/ 2147483646 w 938"/>
              <a:gd name="T31" fmla="*/ 2147483646 h 576"/>
              <a:gd name="T32" fmla="*/ 2147483646 w 938"/>
              <a:gd name="T33" fmla="*/ 2147483646 h 576"/>
              <a:gd name="T34" fmla="*/ 2147483646 w 938"/>
              <a:gd name="T35" fmla="*/ 2147483646 h 576"/>
              <a:gd name="T36" fmla="*/ 2147483646 w 938"/>
              <a:gd name="T37" fmla="*/ 2147483646 h 576"/>
              <a:gd name="T38" fmla="*/ 2147483646 w 938"/>
              <a:gd name="T39" fmla="*/ 2147483646 h 576"/>
              <a:gd name="T40" fmla="*/ 2147483646 w 938"/>
              <a:gd name="T41" fmla="*/ 2147483646 h 576"/>
              <a:gd name="T42" fmla="*/ 2147483646 w 938"/>
              <a:gd name="T43" fmla="*/ 2147483646 h 576"/>
              <a:gd name="T44" fmla="*/ 2147483646 w 938"/>
              <a:gd name="T45" fmla="*/ 2147483646 h 576"/>
              <a:gd name="T46" fmla="*/ 2147483646 w 938"/>
              <a:gd name="T47" fmla="*/ 2147483646 h 576"/>
              <a:gd name="T48" fmla="*/ 2147483646 w 938"/>
              <a:gd name="T49" fmla="*/ 2147483646 h 576"/>
              <a:gd name="T50" fmla="*/ 2147483646 w 938"/>
              <a:gd name="T51" fmla="*/ 2147483646 h 576"/>
              <a:gd name="T52" fmla="*/ 2147483646 w 938"/>
              <a:gd name="T53" fmla="*/ 2147483646 h 576"/>
              <a:gd name="T54" fmla="*/ 2147483646 w 938"/>
              <a:gd name="T55" fmla="*/ 2147483646 h 576"/>
              <a:gd name="T56" fmla="*/ 2147483646 w 938"/>
              <a:gd name="T57" fmla="*/ 2147483646 h 576"/>
              <a:gd name="T58" fmla="*/ 2147483646 w 938"/>
              <a:gd name="T59" fmla="*/ 2147483646 h 576"/>
              <a:gd name="T60" fmla="*/ 2147483646 w 938"/>
              <a:gd name="T61" fmla="*/ 2147483646 h 576"/>
              <a:gd name="T62" fmla="*/ 2147483646 w 938"/>
              <a:gd name="T63" fmla="*/ 2147483646 h 576"/>
              <a:gd name="T64" fmla="*/ 2147483646 w 938"/>
              <a:gd name="T65" fmla="*/ 2147483646 h 576"/>
              <a:gd name="T66" fmla="*/ 2147483646 w 938"/>
              <a:gd name="T67" fmla="*/ 2147483646 h 576"/>
              <a:gd name="T68" fmla="*/ 2147483646 w 938"/>
              <a:gd name="T69" fmla="*/ 2147483646 h 576"/>
              <a:gd name="T70" fmla="*/ 2147483646 w 938"/>
              <a:gd name="T71" fmla="*/ 2147483646 h 576"/>
              <a:gd name="T72" fmla="*/ 2147483646 w 938"/>
              <a:gd name="T73" fmla="*/ 2147483646 h 576"/>
              <a:gd name="T74" fmla="*/ 2147483646 w 938"/>
              <a:gd name="T75" fmla="*/ 2147483646 h 5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38" h="576" extrusionOk="0">
                <a:moveTo>
                  <a:pt x="46" y="42"/>
                </a:moveTo>
                <a:cubicBezTo>
                  <a:pt x="54" y="18"/>
                  <a:pt x="57" y="9"/>
                  <a:pt x="80" y="0"/>
                </a:cubicBezTo>
                <a:cubicBezTo>
                  <a:pt x="82" y="20"/>
                  <a:pt x="82" y="40"/>
                  <a:pt x="80" y="60"/>
                </a:cubicBezTo>
                <a:cubicBezTo>
                  <a:pt x="75" y="112"/>
                  <a:pt x="68" y="163"/>
                  <a:pt x="59" y="214"/>
                </a:cubicBezTo>
                <a:cubicBezTo>
                  <a:pt x="51" y="263"/>
                  <a:pt x="44" y="312"/>
                  <a:pt x="34" y="361"/>
                </a:cubicBezTo>
                <a:cubicBezTo>
                  <a:pt x="26" y="401"/>
                  <a:pt x="17" y="441"/>
                  <a:pt x="11" y="481"/>
                </a:cubicBezTo>
                <a:cubicBezTo>
                  <a:pt x="8" y="505"/>
                  <a:pt x="4" y="530"/>
                  <a:pt x="2" y="554"/>
                </a:cubicBezTo>
                <a:cubicBezTo>
                  <a:pt x="2" y="564"/>
                  <a:pt x="2" y="568"/>
                  <a:pt x="0" y="575"/>
                </a:cubicBezTo>
                <a:cubicBezTo>
                  <a:pt x="4" y="556"/>
                  <a:pt x="8" y="542"/>
                  <a:pt x="15" y="524"/>
                </a:cubicBezTo>
              </a:path>
              <a:path w="938" h="576" extrusionOk="0">
                <a:moveTo>
                  <a:pt x="304" y="260"/>
                </a:moveTo>
                <a:cubicBezTo>
                  <a:pt x="321" y="264"/>
                  <a:pt x="306" y="278"/>
                  <a:pt x="300" y="297"/>
                </a:cubicBezTo>
                <a:cubicBezTo>
                  <a:pt x="297" y="308"/>
                  <a:pt x="296" y="311"/>
                  <a:pt x="299" y="318"/>
                </a:cubicBezTo>
                <a:cubicBezTo>
                  <a:pt x="317" y="314"/>
                  <a:pt x="326" y="306"/>
                  <a:pt x="339" y="293"/>
                </a:cubicBezTo>
                <a:cubicBezTo>
                  <a:pt x="350" y="282"/>
                  <a:pt x="373" y="265"/>
                  <a:pt x="377" y="249"/>
                </a:cubicBezTo>
                <a:cubicBezTo>
                  <a:pt x="377" y="246"/>
                  <a:pt x="376" y="242"/>
                  <a:pt x="376" y="239"/>
                </a:cubicBezTo>
                <a:cubicBezTo>
                  <a:pt x="354" y="246"/>
                  <a:pt x="341" y="254"/>
                  <a:pt x="324" y="270"/>
                </a:cubicBezTo>
                <a:cubicBezTo>
                  <a:pt x="309" y="285"/>
                  <a:pt x="302" y="292"/>
                  <a:pt x="306" y="311"/>
                </a:cubicBezTo>
                <a:cubicBezTo>
                  <a:pt x="324" y="312"/>
                  <a:pt x="336" y="312"/>
                  <a:pt x="352" y="302"/>
                </a:cubicBezTo>
                <a:cubicBezTo>
                  <a:pt x="363" y="295"/>
                  <a:pt x="392" y="278"/>
                  <a:pt x="370" y="270"/>
                </a:cubicBezTo>
                <a:cubicBezTo>
                  <a:pt x="352" y="264"/>
                  <a:pt x="337" y="286"/>
                  <a:pt x="334" y="297"/>
                </a:cubicBezTo>
              </a:path>
              <a:path w="938" h="576" extrusionOk="0">
                <a:moveTo>
                  <a:pt x="586" y="554"/>
                </a:moveTo>
                <a:cubicBezTo>
                  <a:pt x="582" y="557"/>
                  <a:pt x="579" y="559"/>
                  <a:pt x="575" y="562"/>
                </a:cubicBezTo>
                <a:cubicBezTo>
                  <a:pt x="600" y="561"/>
                  <a:pt x="616" y="551"/>
                  <a:pt x="639" y="538"/>
                </a:cubicBezTo>
                <a:cubicBezTo>
                  <a:pt x="669" y="521"/>
                  <a:pt x="695" y="503"/>
                  <a:pt x="719" y="478"/>
                </a:cubicBezTo>
                <a:cubicBezTo>
                  <a:pt x="771" y="426"/>
                  <a:pt x="807" y="352"/>
                  <a:pt x="815" y="278"/>
                </a:cubicBezTo>
                <a:cubicBezTo>
                  <a:pt x="816" y="266"/>
                  <a:pt x="814" y="254"/>
                  <a:pt x="813" y="242"/>
                </a:cubicBezTo>
                <a:cubicBezTo>
                  <a:pt x="791" y="244"/>
                  <a:pt x="787" y="257"/>
                  <a:pt x="781" y="281"/>
                </a:cubicBezTo>
                <a:cubicBezTo>
                  <a:pt x="774" y="307"/>
                  <a:pt x="773" y="333"/>
                  <a:pt x="776" y="359"/>
                </a:cubicBezTo>
                <a:cubicBezTo>
                  <a:pt x="779" y="387"/>
                  <a:pt x="786" y="412"/>
                  <a:pt x="798" y="437"/>
                </a:cubicBezTo>
                <a:cubicBezTo>
                  <a:pt x="808" y="459"/>
                  <a:pt x="822" y="479"/>
                  <a:pt x="839" y="496"/>
                </a:cubicBezTo>
                <a:cubicBezTo>
                  <a:pt x="853" y="510"/>
                  <a:pt x="868" y="525"/>
                  <a:pt x="886" y="533"/>
                </a:cubicBezTo>
                <a:cubicBezTo>
                  <a:pt x="898" y="539"/>
                  <a:pt x="916" y="549"/>
                  <a:pt x="930" y="542"/>
                </a:cubicBezTo>
                <a:cubicBezTo>
                  <a:pt x="942" y="536"/>
                  <a:pt x="936" y="501"/>
                  <a:pt x="936" y="491"/>
                </a:cubicBezTo>
                <a:cubicBezTo>
                  <a:pt x="936" y="484"/>
                  <a:pt x="936" y="478"/>
                  <a:pt x="936" y="471"/>
                </a:cubicBezTo>
              </a:path>
              <a:path w="938" h="576" extrusionOk="0">
                <a:moveTo>
                  <a:pt x="814" y="97"/>
                </a:moveTo>
                <a:cubicBezTo>
                  <a:pt x="800" y="91"/>
                  <a:pt x="794" y="88"/>
                  <a:pt x="782" y="79"/>
                </a:cubicBezTo>
                <a:cubicBezTo>
                  <a:pt x="800" y="78"/>
                  <a:pt x="814" y="77"/>
                  <a:pt x="832" y="78"/>
                </a:cubicBezTo>
                <a:cubicBezTo>
                  <a:pt x="846" y="78"/>
                  <a:pt x="852" y="78"/>
                  <a:pt x="862" y="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Comment 6"/>
          <p:cNvSpPr>
            <a:spLocks noRot="1" noChangeAspect="1" noEditPoints="1"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507163" y="1725613"/>
            <a:ext cx="357187" cy="169862"/>
          </a:xfrm>
          <a:custGeom>
            <a:avLst/>
            <a:gdLst>
              <a:gd name="T0" fmla="*/ 0 w 990"/>
              <a:gd name="T1" fmla="*/ 2147483646 h 472"/>
              <a:gd name="T2" fmla="*/ 2147483646 w 990"/>
              <a:gd name="T3" fmla="*/ 2147483646 h 472"/>
              <a:gd name="T4" fmla="*/ 2147483646 w 990"/>
              <a:gd name="T5" fmla="*/ 2147483646 h 472"/>
              <a:gd name="T6" fmla="*/ 2147483646 w 990"/>
              <a:gd name="T7" fmla="*/ 2147483646 h 472"/>
              <a:gd name="T8" fmla="*/ 2147483646 w 990"/>
              <a:gd name="T9" fmla="*/ 2147483646 h 472"/>
              <a:gd name="T10" fmla="*/ 2147483646 w 990"/>
              <a:gd name="T11" fmla="*/ 2147483646 h 472"/>
              <a:gd name="T12" fmla="*/ 2147483646 w 990"/>
              <a:gd name="T13" fmla="*/ 2147483646 h 472"/>
              <a:gd name="T14" fmla="*/ 2147483646 w 990"/>
              <a:gd name="T15" fmla="*/ 2147483646 h 472"/>
              <a:gd name="T16" fmla="*/ 2147483646 w 990"/>
              <a:gd name="T17" fmla="*/ 2147483646 h 472"/>
              <a:gd name="T18" fmla="*/ 2147483646 w 990"/>
              <a:gd name="T19" fmla="*/ 2147483646 h 472"/>
              <a:gd name="T20" fmla="*/ 2147483646 w 990"/>
              <a:gd name="T21" fmla="*/ 2147483646 h 472"/>
              <a:gd name="T22" fmla="*/ 2147483646 w 990"/>
              <a:gd name="T23" fmla="*/ 2147483646 h 472"/>
              <a:gd name="T24" fmla="*/ 2147483646 w 990"/>
              <a:gd name="T25" fmla="*/ 2147483646 h 472"/>
              <a:gd name="T26" fmla="*/ 2147483646 w 990"/>
              <a:gd name="T27" fmla="*/ 2147483646 h 472"/>
              <a:gd name="T28" fmla="*/ 2147483646 w 990"/>
              <a:gd name="T29" fmla="*/ 2147483646 h 472"/>
              <a:gd name="T30" fmla="*/ 2147483646 w 990"/>
              <a:gd name="T31" fmla="*/ 2147483646 h 472"/>
              <a:gd name="T32" fmla="*/ 2147483646 w 990"/>
              <a:gd name="T33" fmla="*/ 2147483646 h 472"/>
              <a:gd name="T34" fmla="*/ 2147483646 w 990"/>
              <a:gd name="T35" fmla="*/ 2147483646 h 472"/>
              <a:gd name="T36" fmla="*/ 2147483646 w 990"/>
              <a:gd name="T37" fmla="*/ 2147483646 h 472"/>
              <a:gd name="T38" fmla="*/ 2147483646 w 990"/>
              <a:gd name="T39" fmla="*/ 2147483646 h 472"/>
              <a:gd name="T40" fmla="*/ 2147483646 w 990"/>
              <a:gd name="T41" fmla="*/ 2147483646 h 472"/>
              <a:gd name="T42" fmla="*/ 2147483646 w 990"/>
              <a:gd name="T43" fmla="*/ 2147483646 h 472"/>
              <a:gd name="T44" fmla="*/ 2147483646 w 990"/>
              <a:gd name="T45" fmla="*/ 2147483646 h 4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90" h="472" extrusionOk="0">
                <a:moveTo>
                  <a:pt x="0" y="258"/>
                </a:moveTo>
                <a:cubicBezTo>
                  <a:pt x="23" y="252"/>
                  <a:pt x="45" y="249"/>
                  <a:pt x="69" y="247"/>
                </a:cubicBezTo>
                <a:cubicBezTo>
                  <a:pt x="108" y="244"/>
                  <a:pt x="146" y="240"/>
                  <a:pt x="185" y="238"/>
                </a:cubicBezTo>
                <a:cubicBezTo>
                  <a:pt x="220" y="236"/>
                  <a:pt x="256" y="236"/>
                  <a:pt x="291" y="234"/>
                </a:cubicBezTo>
                <a:cubicBezTo>
                  <a:pt x="297" y="234"/>
                  <a:pt x="353" y="235"/>
                  <a:pt x="326" y="236"/>
                </a:cubicBezTo>
              </a:path>
              <a:path w="990" h="472" extrusionOk="0">
                <a:moveTo>
                  <a:pt x="147" y="60"/>
                </a:moveTo>
                <a:cubicBezTo>
                  <a:pt x="173" y="70"/>
                  <a:pt x="173" y="88"/>
                  <a:pt x="179" y="114"/>
                </a:cubicBezTo>
                <a:cubicBezTo>
                  <a:pt x="190" y="161"/>
                  <a:pt x="187" y="207"/>
                  <a:pt x="191" y="255"/>
                </a:cubicBezTo>
                <a:cubicBezTo>
                  <a:pt x="194" y="296"/>
                  <a:pt x="195" y="337"/>
                  <a:pt x="195" y="378"/>
                </a:cubicBezTo>
                <a:cubicBezTo>
                  <a:pt x="195" y="399"/>
                  <a:pt x="197" y="421"/>
                  <a:pt x="197" y="442"/>
                </a:cubicBezTo>
                <a:cubicBezTo>
                  <a:pt x="197" y="463"/>
                  <a:pt x="191" y="469"/>
                  <a:pt x="212" y="465"/>
                </a:cubicBezTo>
              </a:path>
              <a:path w="990" h="472" extrusionOk="0">
                <a:moveTo>
                  <a:pt x="670" y="27"/>
                </a:moveTo>
                <a:cubicBezTo>
                  <a:pt x="699" y="-16"/>
                  <a:pt x="679" y="15"/>
                  <a:pt x="665" y="41"/>
                </a:cubicBezTo>
                <a:cubicBezTo>
                  <a:pt x="644" y="81"/>
                  <a:pt x="620" y="121"/>
                  <a:pt x="600" y="161"/>
                </a:cubicBezTo>
                <a:cubicBezTo>
                  <a:pt x="579" y="204"/>
                  <a:pt x="557" y="249"/>
                  <a:pt x="546" y="295"/>
                </a:cubicBezTo>
                <a:cubicBezTo>
                  <a:pt x="539" y="325"/>
                  <a:pt x="536" y="357"/>
                  <a:pt x="554" y="383"/>
                </a:cubicBezTo>
                <a:cubicBezTo>
                  <a:pt x="575" y="415"/>
                  <a:pt x="615" y="422"/>
                  <a:pt x="651" y="424"/>
                </a:cubicBezTo>
                <a:cubicBezTo>
                  <a:pt x="703" y="427"/>
                  <a:pt x="756" y="414"/>
                  <a:pt x="804" y="396"/>
                </a:cubicBezTo>
                <a:cubicBezTo>
                  <a:pt x="851" y="378"/>
                  <a:pt x="893" y="351"/>
                  <a:pt x="928" y="315"/>
                </a:cubicBezTo>
                <a:cubicBezTo>
                  <a:pt x="974" y="269"/>
                  <a:pt x="1003" y="212"/>
                  <a:pt x="982" y="147"/>
                </a:cubicBezTo>
                <a:cubicBezTo>
                  <a:pt x="960" y="78"/>
                  <a:pt x="889" y="38"/>
                  <a:pt x="824" y="18"/>
                </a:cubicBezTo>
                <a:cubicBezTo>
                  <a:pt x="777" y="3"/>
                  <a:pt x="729" y="-3"/>
                  <a:pt x="681" y="3"/>
                </a:cubicBezTo>
                <a:cubicBezTo>
                  <a:pt x="674" y="4"/>
                  <a:pt x="668" y="6"/>
                  <a:pt x="661" y="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Comment 7"/>
          <p:cNvSpPr>
            <a:spLocks noRot="1" noChangeAspect="1" noEditPoints="1"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024688" y="1708150"/>
            <a:ext cx="336550" cy="150813"/>
          </a:xfrm>
          <a:custGeom>
            <a:avLst/>
            <a:gdLst>
              <a:gd name="T0" fmla="*/ 0 w 935"/>
              <a:gd name="T1" fmla="*/ 2147483646 h 418"/>
              <a:gd name="T2" fmla="*/ 2147483646 w 935"/>
              <a:gd name="T3" fmla="*/ 2147483646 h 418"/>
              <a:gd name="T4" fmla="*/ 2147483646 w 935"/>
              <a:gd name="T5" fmla="*/ 2147483646 h 418"/>
              <a:gd name="T6" fmla="*/ 2147483646 w 935"/>
              <a:gd name="T7" fmla="*/ 2147483646 h 418"/>
              <a:gd name="T8" fmla="*/ 2147483646 w 935"/>
              <a:gd name="T9" fmla="*/ 2147483646 h 418"/>
              <a:gd name="T10" fmla="*/ 2147483646 w 935"/>
              <a:gd name="T11" fmla="*/ 2147483646 h 418"/>
              <a:gd name="T12" fmla="*/ 2147483646 w 935"/>
              <a:gd name="T13" fmla="*/ 2147483646 h 418"/>
              <a:gd name="T14" fmla="*/ 2147483646 w 935"/>
              <a:gd name="T15" fmla="*/ 2147483646 h 418"/>
              <a:gd name="T16" fmla="*/ 2147483646 w 935"/>
              <a:gd name="T17" fmla="*/ 2147483646 h 418"/>
              <a:gd name="T18" fmla="*/ 2147483646 w 935"/>
              <a:gd name="T19" fmla="*/ 2147483646 h 418"/>
              <a:gd name="T20" fmla="*/ 2147483646 w 935"/>
              <a:gd name="T21" fmla="*/ 2147483646 h 418"/>
              <a:gd name="T22" fmla="*/ 2147483646 w 935"/>
              <a:gd name="T23" fmla="*/ 2147483646 h 418"/>
              <a:gd name="T24" fmla="*/ 2147483646 w 935"/>
              <a:gd name="T25" fmla="*/ 2147483646 h 418"/>
              <a:gd name="T26" fmla="*/ 2147483646 w 935"/>
              <a:gd name="T27" fmla="*/ 2147483646 h 418"/>
              <a:gd name="T28" fmla="*/ 2147483646 w 935"/>
              <a:gd name="T29" fmla="*/ 2147483646 h 418"/>
              <a:gd name="T30" fmla="*/ 2147483646 w 935"/>
              <a:gd name="T31" fmla="*/ 2147483646 h 418"/>
              <a:gd name="T32" fmla="*/ 2147483646 w 935"/>
              <a:gd name="T33" fmla="*/ 2147483646 h 418"/>
              <a:gd name="T34" fmla="*/ 2147483646 w 935"/>
              <a:gd name="T35" fmla="*/ 2147483646 h 418"/>
              <a:gd name="T36" fmla="*/ 2147483646 w 935"/>
              <a:gd name="T37" fmla="*/ 2147483646 h 418"/>
              <a:gd name="T38" fmla="*/ 2147483646 w 935"/>
              <a:gd name="T39" fmla="*/ 2147483646 h 4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5" h="418" extrusionOk="0">
                <a:moveTo>
                  <a:pt x="0" y="217"/>
                </a:moveTo>
                <a:cubicBezTo>
                  <a:pt x="33" y="208"/>
                  <a:pt x="66" y="195"/>
                  <a:pt x="100" y="186"/>
                </a:cubicBezTo>
                <a:cubicBezTo>
                  <a:pt x="150" y="172"/>
                  <a:pt x="199" y="159"/>
                  <a:pt x="249" y="147"/>
                </a:cubicBezTo>
                <a:cubicBezTo>
                  <a:pt x="268" y="142"/>
                  <a:pt x="277" y="139"/>
                  <a:pt x="295" y="140"/>
                </a:cubicBezTo>
              </a:path>
              <a:path w="935" h="418" extrusionOk="0">
                <a:moveTo>
                  <a:pt x="129" y="317"/>
                </a:moveTo>
                <a:cubicBezTo>
                  <a:pt x="126" y="319"/>
                  <a:pt x="123" y="321"/>
                  <a:pt x="120" y="323"/>
                </a:cubicBezTo>
                <a:cubicBezTo>
                  <a:pt x="140" y="331"/>
                  <a:pt x="163" y="322"/>
                  <a:pt x="186" y="317"/>
                </a:cubicBezTo>
                <a:cubicBezTo>
                  <a:pt x="220" y="309"/>
                  <a:pt x="256" y="304"/>
                  <a:pt x="290" y="299"/>
                </a:cubicBezTo>
                <a:cubicBezTo>
                  <a:pt x="313" y="297"/>
                  <a:pt x="320" y="297"/>
                  <a:pt x="334" y="293"/>
                </a:cubicBezTo>
              </a:path>
              <a:path w="935" h="418" extrusionOk="0">
                <a:moveTo>
                  <a:pt x="586" y="417"/>
                </a:moveTo>
                <a:cubicBezTo>
                  <a:pt x="605" y="413"/>
                  <a:pt x="623" y="407"/>
                  <a:pt x="641" y="402"/>
                </a:cubicBezTo>
                <a:cubicBezTo>
                  <a:pt x="678" y="392"/>
                  <a:pt x="714" y="378"/>
                  <a:pt x="749" y="359"/>
                </a:cubicBezTo>
                <a:cubicBezTo>
                  <a:pt x="788" y="338"/>
                  <a:pt x="829" y="311"/>
                  <a:pt x="864" y="284"/>
                </a:cubicBezTo>
                <a:cubicBezTo>
                  <a:pt x="881" y="271"/>
                  <a:pt x="894" y="256"/>
                  <a:pt x="907" y="240"/>
                </a:cubicBezTo>
                <a:cubicBezTo>
                  <a:pt x="891" y="253"/>
                  <a:pt x="883" y="268"/>
                  <a:pt x="876" y="288"/>
                </a:cubicBezTo>
                <a:cubicBezTo>
                  <a:pt x="868" y="311"/>
                  <a:pt x="868" y="335"/>
                  <a:pt x="874" y="359"/>
                </a:cubicBezTo>
                <a:cubicBezTo>
                  <a:pt x="878" y="375"/>
                  <a:pt x="891" y="401"/>
                  <a:pt x="913" y="391"/>
                </a:cubicBezTo>
                <a:cubicBezTo>
                  <a:pt x="922" y="380"/>
                  <a:pt x="926" y="377"/>
                  <a:pt x="934" y="371"/>
                </a:cubicBezTo>
              </a:path>
              <a:path w="935" h="418" extrusionOk="0">
                <a:moveTo>
                  <a:pt x="911" y="11"/>
                </a:moveTo>
                <a:cubicBezTo>
                  <a:pt x="898" y="5"/>
                  <a:pt x="878" y="3"/>
                  <a:pt x="89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990600" y="6172200"/>
            <a:ext cx="783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In general: k = j*c + d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 (i, a*c+d, b*c), but there’s usually no instruction form k = j*c + d… 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4495800"/>
            <a:ext cx="8521700" cy="204628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Algorithm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09600" y="990600"/>
            <a:ext cx="795972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Comment 5"/>
          <p:cNvSpPr>
            <a:spLocks noRot="1" noChangeAspect="1" noEditPoints="1"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6056313" y="1690688"/>
            <a:ext cx="336550" cy="207962"/>
          </a:xfrm>
          <a:custGeom>
            <a:avLst/>
            <a:gdLst>
              <a:gd name="T0" fmla="*/ 2147483646 w 938"/>
              <a:gd name="T1" fmla="*/ 2147483646 h 576"/>
              <a:gd name="T2" fmla="*/ 2147483646 w 938"/>
              <a:gd name="T3" fmla="*/ 2147483646 h 576"/>
              <a:gd name="T4" fmla="*/ 2147483646 w 938"/>
              <a:gd name="T5" fmla="*/ 2147483646 h 576"/>
              <a:gd name="T6" fmla="*/ 2147483646 w 938"/>
              <a:gd name="T7" fmla="*/ 2147483646 h 576"/>
              <a:gd name="T8" fmla="*/ 2147483646 w 938"/>
              <a:gd name="T9" fmla="*/ 2147483646 h 576"/>
              <a:gd name="T10" fmla="*/ 2147483646 w 938"/>
              <a:gd name="T11" fmla="*/ 2147483646 h 576"/>
              <a:gd name="T12" fmla="*/ 2147483646 w 938"/>
              <a:gd name="T13" fmla="*/ 2147483646 h 576"/>
              <a:gd name="T14" fmla="*/ 0 w 938"/>
              <a:gd name="T15" fmla="*/ 2147483646 h 576"/>
              <a:gd name="T16" fmla="*/ 2147483646 w 938"/>
              <a:gd name="T17" fmla="*/ 2147483646 h 576"/>
              <a:gd name="T18" fmla="*/ 2147483646 w 938"/>
              <a:gd name="T19" fmla="*/ 2147483646 h 576"/>
              <a:gd name="T20" fmla="*/ 2147483646 w 938"/>
              <a:gd name="T21" fmla="*/ 2147483646 h 576"/>
              <a:gd name="T22" fmla="*/ 2147483646 w 938"/>
              <a:gd name="T23" fmla="*/ 2147483646 h 576"/>
              <a:gd name="T24" fmla="*/ 2147483646 w 938"/>
              <a:gd name="T25" fmla="*/ 2147483646 h 576"/>
              <a:gd name="T26" fmla="*/ 2147483646 w 938"/>
              <a:gd name="T27" fmla="*/ 2147483646 h 576"/>
              <a:gd name="T28" fmla="*/ 2147483646 w 938"/>
              <a:gd name="T29" fmla="*/ 2147483646 h 576"/>
              <a:gd name="T30" fmla="*/ 2147483646 w 938"/>
              <a:gd name="T31" fmla="*/ 2147483646 h 576"/>
              <a:gd name="T32" fmla="*/ 2147483646 w 938"/>
              <a:gd name="T33" fmla="*/ 2147483646 h 576"/>
              <a:gd name="T34" fmla="*/ 2147483646 w 938"/>
              <a:gd name="T35" fmla="*/ 2147483646 h 576"/>
              <a:gd name="T36" fmla="*/ 2147483646 w 938"/>
              <a:gd name="T37" fmla="*/ 2147483646 h 576"/>
              <a:gd name="T38" fmla="*/ 2147483646 w 938"/>
              <a:gd name="T39" fmla="*/ 2147483646 h 576"/>
              <a:gd name="T40" fmla="*/ 2147483646 w 938"/>
              <a:gd name="T41" fmla="*/ 2147483646 h 576"/>
              <a:gd name="T42" fmla="*/ 2147483646 w 938"/>
              <a:gd name="T43" fmla="*/ 2147483646 h 576"/>
              <a:gd name="T44" fmla="*/ 2147483646 w 938"/>
              <a:gd name="T45" fmla="*/ 2147483646 h 576"/>
              <a:gd name="T46" fmla="*/ 2147483646 w 938"/>
              <a:gd name="T47" fmla="*/ 2147483646 h 576"/>
              <a:gd name="T48" fmla="*/ 2147483646 w 938"/>
              <a:gd name="T49" fmla="*/ 2147483646 h 576"/>
              <a:gd name="T50" fmla="*/ 2147483646 w 938"/>
              <a:gd name="T51" fmla="*/ 2147483646 h 576"/>
              <a:gd name="T52" fmla="*/ 2147483646 w 938"/>
              <a:gd name="T53" fmla="*/ 2147483646 h 576"/>
              <a:gd name="T54" fmla="*/ 2147483646 w 938"/>
              <a:gd name="T55" fmla="*/ 2147483646 h 576"/>
              <a:gd name="T56" fmla="*/ 2147483646 w 938"/>
              <a:gd name="T57" fmla="*/ 2147483646 h 576"/>
              <a:gd name="T58" fmla="*/ 2147483646 w 938"/>
              <a:gd name="T59" fmla="*/ 2147483646 h 576"/>
              <a:gd name="T60" fmla="*/ 2147483646 w 938"/>
              <a:gd name="T61" fmla="*/ 2147483646 h 576"/>
              <a:gd name="T62" fmla="*/ 2147483646 w 938"/>
              <a:gd name="T63" fmla="*/ 2147483646 h 576"/>
              <a:gd name="T64" fmla="*/ 2147483646 w 938"/>
              <a:gd name="T65" fmla="*/ 2147483646 h 576"/>
              <a:gd name="T66" fmla="*/ 2147483646 w 938"/>
              <a:gd name="T67" fmla="*/ 2147483646 h 576"/>
              <a:gd name="T68" fmla="*/ 2147483646 w 938"/>
              <a:gd name="T69" fmla="*/ 2147483646 h 576"/>
              <a:gd name="T70" fmla="*/ 2147483646 w 938"/>
              <a:gd name="T71" fmla="*/ 2147483646 h 576"/>
              <a:gd name="T72" fmla="*/ 2147483646 w 938"/>
              <a:gd name="T73" fmla="*/ 2147483646 h 576"/>
              <a:gd name="T74" fmla="*/ 2147483646 w 938"/>
              <a:gd name="T75" fmla="*/ 2147483646 h 5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38" h="576" extrusionOk="0">
                <a:moveTo>
                  <a:pt x="46" y="42"/>
                </a:moveTo>
                <a:cubicBezTo>
                  <a:pt x="54" y="18"/>
                  <a:pt x="57" y="9"/>
                  <a:pt x="80" y="0"/>
                </a:cubicBezTo>
                <a:cubicBezTo>
                  <a:pt x="82" y="20"/>
                  <a:pt x="82" y="40"/>
                  <a:pt x="80" y="60"/>
                </a:cubicBezTo>
                <a:cubicBezTo>
                  <a:pt x="75" y="112"/>
                  <a:pt x="68" y="163"/>
                  <a:pt x="59" y="214"/>
                </a:cubicBezTo>
                <a:cubicBezTo>
                  <a:pt x="51" y="263"/>
                  <a:pt x="44" y="312"/>
                  <a:pt x="34" y="361"/>
                </a:cubicBezTo>
                <a:cubicBezTo>
                  <a:pt x="26" y="401"/>
                  <a:pt x="17" y="441"/>
                  <a:pt x="11" y="481"/>
                </a:cubicBezTo>
                <a:cubicBezTo>
                  <a:pt x="8" y="505"/>
                  <a:pt x="4" y="530"/>
                  <a:pt x="2" y="554"/>
                </a:cubicBezTo>
                <a:cubicBezTo>
                  <a:pt x="2" y="564"/>
                  <a:pt x="2" y="568"/>
                  <a:pt x="0" y="575"/>
                </a:cubicBezTo>
                <a:cubicBezTo>
                  <a:pt x="4" y="556"/>
                  <a:pt x="8" y="542"/>
                  <a:pt x="15" y="524"/>
                </a:cubicBezTo>
              </a:path>
              <a:path w="938" h="576" extrusionOk="0">
                <a:moveTo>
                  <a:pt x="304" y="260"/>
                </a:moveTo>
                <a:cubicBezTo>
                  <a:pt x="321" y="264"/>
                  <a:pt x="306" y="278"/>
                  <a:pt x="300" y="297"/>
                </a:cubicBezTo>
                <a:cubicBezTo>
                  <a:pt x="297" y="308"/>
                  <a:pt x="296" y="311"/>
                  <a:pt x="299" y="318"/>
                </a:cubicBezTo>
                <a:cubicBezTo>
                  <a:pt x="317" y="314"/>
                  <a:pt x="326" y="306"/>
                  <a:pt x="339" y="293"/>
                </a:cubicBezTo>
                <a:cubicBezTo>
                  <a:pt x="350" y="282"/>
                  <a:pt x="373" y="265"/>
                  <a:pt x="377" y="249"/>
                </a:cubicBezTo>
                <a:cubicBezTo>
                  <a:pt x="377" y="246"/>
                  <a:pt x="376" y="242"/>
                  <a:pt x="376" y="239"/>
                </a:cubicBezTo>
                <a:cubicBezTo>
                  <a:pt x="354" y="246"/>
                  <a:pt x="341" y="254"/>
                  <a:pt x="324" y="270"/>
                </a:cubicBezTo>
                <a:cubicBezTo>
                  <a:pt x="309" y="285"/>
                  <a:pt x="302" y="292"/>
                  <a:pt x="306" y="311"/>
                </a:cubicBezTo>
                <a:cubicBezTo>
                  <a:pt x="324" y="312"/>
                  <a:pt x="336" y="312"/>
                  <a:pt x="352" y="302"/>
                </a:cubicBezTo>
                <a:cubicBezTo>
                  <a:pt x="363" y="295"/>
                  <a:pt x="392" y="278"/>
                  <a:pt x="370" y="270"/>
                </a:cubicBezTo>
                <a:cubicBezTo>
                  <a:pt x="352" y="264"/>
                  <a:pt x="337" y="286"/>
                  <a:pt x="334" y="297"/>
                </a:cubicBezTo>
              </a:path>
              <a:path w="938" h="576" extrusionOk="0">
                <a:moveTo>
                  <a:pt x="586" y="554"/>
                </a:moveTo>
                <a:cubicBezTo>
                  <a:pt x="582" y="557"/>
                  <a:pt x="579" y="559"/>
                  <a:pt x="575" y="562"/>
                </a:cubicBezTo>
                <a:cubicBezTo>
                  <a:pt x="600" y="561"/>
                  <a:pt x="616" y="551"/>
                  <a:pt x="639" y="538"/>
                </a:cubicBezTo>
                <a:cubicBezTo>
                  <a:pt x="669" y="521"/>
                  <a:pt x="695" y="503"/>
                  <a:pt x="719" y="478"/>
                </a:cubicBezTo>
                <a:cubicBezTo>
                  <a:pt x="771" y="426"/>
                  <a:pt x="807" y="352"/>
                  <a:pt x="815" y="278"/>
                </a:cubicBezTo>
                <a:cubicBezTo>
                  <a:pt x="816" y="266"/>
                  <a:pt x="814" y="254"/>
                  <a:pt x="813" y="242"/>
                </a:cubicBezTo>
                <a:cubicBezTo>
                  <a:pt x="791" y="244"/>
                  <a:pt x="787" y="257"/>
                  <a:pt x="781" y="281"/>
                </a:cubicBezTo>
                <a:cubicBezTo>
                  <a:pt x="774" y="307"/>
                  <a:pt x="773" y="333"/>
                  <a:pt x="776" y="359"/>
                </a:cubicBezTo>
                <a:cubicBezTo>
                  <a:pt x="779" y="387"/>
                  <a:pt x="786" y="412"/>
                  <a:pt x="798" y="437"/>
                </a:cubicBezTo>
                <a:cubicBezTo>
                  <a:pt x="808" y="459"/>
                  <a:pt x="822" y="479"/>
                  <a:pt x="839" y="496"/>
                </a:cubicBezTo>
                <a:cubicBezTo>
                  <a:pt x="853" y="510"/>
                  <a:pt x="868" y="525"/>
                  <a:pt x="886" y="533"/>
                </a:cubicBezTo>
                <a:cubicBezTo>
                  <a:pt x="898" y="539"/>
                  <a:pt x="916" y="549"/>
                  <a:pt x="930" y="542"/>
                </a:cubicBezTo>
                <a:cubicBezTo>
                  <a:pt x="942" y="536"/>
                  <a:pt x="936" y="501"/>
                  <a:pt x="936" y="491"/>
                </a:cubicBezTo>
                <a:cubicBezTo>
                  <a:pt x="936" y="484"/>
                  <a:pt x="936" y="478"/>
                  <a:pt x="936" y="471"/>
                </a:cubicBezTo>
              </a:path>
              <a:path w="938" h="576" extrusionOk="0">
                <a:moveTo>
                  <a:pt x="814" y="97"/>
                </a:moveTo>
                <a:cubicBezTo>
                  <a:pt x="800" y="91"/>
                  <a:pt x="794" y="88"/>
                  <a:pt x="782" y="79"/>
                </a:cubicBezTo>
                <a:cubicBezTo>
                  <a:pt x="800" y="78"/>
                  <a:pt x="814" y="77"/>
                  <a:pt x="832" y="78"/>
                </a:cubicBezTo>
                <a:cubicBezTo>
                  <a:pt x="846" y="78"/>
                  <a:pt x="852" y="78"/>
                  <a:pt x="862" y="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Comment 6"/>
          <p:cNvSpPr>
            <a:spLocks noRot="1" noChangeAspect="1" noEditPoints="1"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507163" y="1725613"/>
            <a:ext cx="357187" cy="169862"/>
          </a:xfrm>
          <a:custGeom>
            <a:avLst/>
            <a:gdLst>
              <a:gd name="T0" fmla="*/ 0 w 990"/>
              <a:gd name="T1" fmla="*/ 2147483646 h 472"/>
              <a:gd name="T2" fmla="*/ 2147483646 w 990"/>
              <a:gd name="T3" fmla="*/ 2147483646 h 472"/>
              <a:gd name="T4" fmla="*/ 2147483646 w 990"/>
              <a:gd name="T5" fmla="*/ 2147483646 h 472"/>
              <a:gd name="T6" fmla="*/ 2147483646 w 990"/>
              <a:gd name="T7" fmla="*/ 2147483646 h 472"/>
              <a:gd name="T8" fmla="*/ 2147483646 w 990"/>
              <a:gd name="T9" fmla="*/ 2147483646 h 472"/>
              <a:gd name="T10" fmla="*/ 2147483646 w 990"/>
              <a:gd name="T11" fmla="*/ 2147483646 h 472"/>
              <a:gd name="T12" fmla="*/ 2147483646 w 990"/>
              <a:gd name="T13" fmla="*/ 2147483646 h 472"/>
              <a:gd name="T14" fmla="*/ 2147483646 w 990"/>
              <a:gd name="T15" fmla="*/ 2147483646 h 472"/>
              <a:gd name="T16" fmla="*/ 2147483646 w 990"/>
              <a:gd name="T17" fmla="*/ 2147483646 h 472"/>
              <a:gd name="T18" fmla="*/ 2147483646 w 990"/>
              <a:gd name="T19" fmla="*/ 2147483646 h 472"/>
              <a:gd name="T20" fmla="*/ 2147483646 w 990"/>
              <a:gd name="T21" fmla="*/ 2147483646 h 472"/>
              <a:gd name="T22" fmla="*/ 2147483646 w 990"/>
              <a:gd name="T23" fmla="*/ 2147483646 h 472"/>
              <a:gd name="T24" fmla="*/ 2147483646 w 990"/>
              <a:gd name="T25" fmla="*/ 2147483646 h 472"/>
              <a:gd name="T26" fmla="*/ 2147483646 w 990"/>
              <a:gd name="T27" fmla="*/ 2147483646 h 472"/>
              <a:gd name="T28" fmla="*/ 2147483646 w 990"/>
              <a:gd name="T29" fmla="*/ 2147483646 h 472"/>
              <a:gd name="T30" fmla="*/ 2147483646 w 990"/>
              <a:gd name="T31" fmla="*/ 2147483646 h 472"/>
              <a:gd name="T32" fmla="*/ 2147483646 w 990"/>
              <a:gd name="T33" fmla="*/ 2147483646 h 472"/>
              <a:gd name="T34" fmla="*/ 2147483646 w 990"/>
              <a:gd name="T35" fmla="*/ 2147483646 h 472"/>
              <a:gd name="T36" fmla="*/ 2147483646 w 990"/>
              <a:gd name="T37" fmla="*/ 2147483646 h 472"/>
              <a:gd name="T38" fmla="*/ 2147483646 w 990"/>
              <a:gd name="T39" fmla="*/ 2147483646 h 472"/>
              <a:gd name="T40" fmla="*/ 2147483646 w 990"/>
              <a:gd name="T41" fmla="*/ 2147483646 h 472"/>
              <a:gd name="T42" fmla="*/ 2147483646 w 990"/>
              <a:gd name="T43" fmla="*/ 2147483646 h 472"/>
              <a:gd name="T44" fmla="*/ 2147483646 w 990"/>
              <a:gd name="T45" fmla="*/ 2147483646 h 4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90" h="472" extrusionOk="0">
                <a:moveTo>
                  <a:pt x="0" y="258"/>
                </a:moveTo>
                <a:cubicBezTo>
                  <a:pt x="23" y="252"/>
                  <a:pt x="45" y="249"/>
                  <a:pt x="69" y="247"/>
                </a:cubicBezTo>
                <a:cubicBezTo>
                  <a:pt x="108" y="244"/>
                  <a:pt x="146" y="240"/>
                  <a:pt x="185" y="238"/>
                </a:cubicBezTo>
                <a:cubicBezTo>
                  <a:pt x="220" y="236"/>
                  <a:pt x="256" y="236"/>
                  <a:pt x="291" y="234"/>
                </a:cubicBezTo>
                <a:cubicBezTo>
                  <a:pt x="297" y="234"/>
                  <a:pt x="353" y="235"/>
                  <a:pt x="326" y="236"/>
                </a:cubicBezTo>
              </a:path>
              <a:path w="990" h="472" extrusionOk="0">
                <a:moveTo>
                  <a:pt x="147" y="60"/>
                </a:moveTo>
                <a:cubicBezTo>
                  <a:pt x="173" y="70"/>
                  <a:pt x="173" y="88"/>
                  <a:pt x="179" y="114"/>
                </a:cubicBezTo>
                <a:cubicBezTo>
                  <a:pt x="190" y="161"/>
                  <a:pt x="187" y="207"/>
                  <a:pt x="191" y="255"/>
                </a:cubicBezTo>
                <a:cubicBezTo>
                  <a:pt x="194" y="296"/>
                  <a:pt x="195" y="337"/>
                  <a:pt x="195" y="378"/>
                </a:cubicBezTo>
                <a:cubicBezTo>
                  <a:pt x="195" y="399"/>
                  <a:pt x="197" y="421"/>
                  <a:pt x="197" y="442"/>
                </a:cubicBezTo>
                <a:cubicBezTo>
                  <a:pt x="197" y="463"/>
                  <a:pt x="191" y="469"/>
                  <a:pt x="212" y="465"/>
                </a:cubicBezTo>
              </a:path>
              <a:path w="990" h="472" extrusionOk="0">
                <a:moveTo>
                  <a:pt x="670" y="27"/>
                </a:moveTo>
                <a:cubicBezTo>
                  <a:pt x="699" y="-16"/>
                  <a:pt x="679" y="15"/>
                  <a:pt x="665" y="41"/>
                </a:cubicBezTo>
                <a:cubicBezTo>
                  <a:pt x="644" y="81"/>
                  <a:pt x="620" y="121"/>
                  <a:pt x="600" y="161"/>
                </a:cubicBezTo>
                <a:cubicBezTo>
                  <a:pt x="579" y="204"/>
                  <a:pt x="557" y="249"/>
                  <a:pt x="546" y="295"/>
                </a:cubicBezTo>
                <a:cubicBezTo>
                  <a:pt x="539" y="325"/>
                  <a:pt x="536" y="357"/>
                  <a:pt x="554" y="383"/>
                </a:cubicBezTo>
                <a:cubicBezTo>
                  <a:pt x="575" y="415"/>
                  <a:pt x="615" y="422"/>
                  <a:pt x="651" y="424"/>
                </a:cubicBezTo>
                <a:cubicBezTo>
                  <a:pt x="703" y="427"/>
                  <a:pt x="756" y="414"/>
                  <a:pt x="804" y="396"/>
                </a:cubicBezTo>
                <a:cubicBezTo>
                  <a:pt x="851" y="378"/>
                  <a:pt x="893" y="351"/>
                  <a:pt x="928" y="315"/>
                </a:cubicBezTo>
                <a:cubicBezTo>
                  <a:pt x="974" y="269"/>
                  <a:pt x="1003" y="212"/>
                  <a:pt x="982" y="147"/>
                </a:cubicBezTo>
                <a:cubicBezTo>
                  <a:pt x="960" y="78"/>
                  <a:pt x="889" y="38"/>
                  <a:pt x="824" y="18"/>
                </a:cubicBezTo>
                <a:cubicBezTo>
                  <a:pt x="777" y="3"/>
                  <a:pt x="729" y="-3"/>
                  <a:pt x="681" y="3"/>
                </a:cubicBezTo>
                <a:cubicBezTo>
                  <a:pt x="674" y="4"/>
                  <a:pt x="668" y="6"/>
                  <a:pt x="661" y="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Comment 7"/>
          <p:cNvSpPr>
            <a:spLocks noRot="1" noChangeAspect="1" noEditPoints="1"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024688" y="1708150"/>
            <a:ext cx="336550" cy="150813"/>
          </a:xfrm>
          <a:custGeom>
            <a:avLst/>
            <a:gdLst>
              <a:gd name="T0" fmla="*/ 0 w 935"/>
              <a:gd name="T1" fmla="*/ 2147483646 h 418"/>
              <a:gd name="T2" fmla="*/ 2147483646 w 935"/>
              <a:gd name="T3" fmla="*/ 2147483646 h 418"/>
              <a:gd name="T4" fmla="*/ 2147483646 w 935"/>
              <a:gd name="T5" fmla="*/ 2147483646 h 418"/>
              <a:gd name="T6" fmla="*/ 2147483646 w 935"/>
              <a:gd name="T7" fmla="*/ 2147483646 h 418"/>
              <a:gd name="T8" fmla="*/ 2147483646 w 935"/>
              <a:gd name="T9" fmla="*/ 2147483646 h 418"/>
              <a:gd name="T10" fmla="*/ 2147483646 w 935"/>
              <a:gd name="T11" fmla="*/ 2147483646 h 418"/>
              <a:gd name="T12" fmla="*/ 2147483646 w 935"/>
              <a:gd name="T13" fmla="*/ 2147483646 h 418"/>
              <a:gd name="T14" fmla="*/ 2147483646 w 935"/>
              <a:gd name="T15" fmla="*/ 2147483646 h 418"/>
              <a:gd name="T16" fmla="*/ 2147483646 w 935"/>
              <a:gd name="T17" fmla="*/ 2147483646 h 418"/>
              <a:gd name="T18" fmla="*/ 2147483646 w 935"/>
              <a:gd name="T19" fmla="*/ 2147483646 h 418"/>
              <a:gd name="T20" fmla="*/ 2147483646 w 935"/>
              <a:gd name="T21" fmla="*/ 2147483646 h 418"/>
              <a:gd name="T22" fmla="*/ 2147483646 w 935"/>
              <a:gd name="T23" fmla="*/ 2147483646 h 418"/>
              <a:gd name="T24" fmla="*/ 2147483646 w 935"/>
              <a:gd name="T25" fmla="*/ 2147483646 h 418"/>
              <a:gd name="T26" fmla="*/ 2147483646 w 935"/>
              <a:gd name="T27" fmla="*/ 2147483646 h 418"/>
              <a:gd name="T28" fmla="*/ 2147483646 w 935"/>
              <a:gd name="T29" fmla="*/ 2147483646 h 418"/>
              <a:gd name="T30" fmla="*/ 2147483646 w 935"/>
              <a:gd name="T31" fmla="*/ 2147483646 h 418"/>
              <a:gd name="T32" fmla="*/ 2147483646 w 935"/>
              <a:gd name="T33" fmla="*/ 2147483646 h 418"/>
              <a:gd name="T34" fmla="*/ 2147483646 w 935"/>
              <a:gd name="T35" fmla="*/ 2147483646 h 418"/>
              <a:gd name="T36" fmla="*/ 2147483646 w 935"/>
              <a:gd name="T37" fmla="*/ 2147483646 h 418"/>
              <a:gd name="T38" fmla="*/ 2147483646 w 935"/>
              <a:gd name="T39" fmla="*/ 2147483646 h 4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5" h="418" extrusionOk="0">
                <a:moveTo>
                  <a:pt x="0" y="217"/>
                </a:moveTo>
                <a:cubicBezTo>
                  <a:pt x="33" y="208"/>
                  <a:pt x="66" y="195"/>
                  <a:pt x="100" y="186"/>
                </a:cubicBezTo>
                <a:cubicBezTo>
                  <a:pt x="150" y="172"/>
                  <a:pt x="199" y="159"/>
                  <a:pt x="249" y="147"/>
                </a:cubicBezTo>
                <a:cubicBezTo>
                  <a:pt x="268" y="142"/>
                  <a:pt x="277" y="139"/>
                  <a:pt x="295" y="140"/>
                </a:cubicBezTo>
              </a:path>
              <a:path w="935" h="418" extrusionOk="0">
                <a:moveTo>
                  <a:pt x="129" y="317"/>
                </a:moveTo>
                <a:cubicBezTo>
                  <a:pt x="126" y="319"/>
                  <a:pt x="123" y="321"/>
                  <a:pt x="120" y="323"/>
                </a:cubicBezTo>
                <a:cubicBezTo>
                  <a:pt x="140" y="331"/>
                  <a:pt x="163" y="322"/>
                  <a:pt x="186" y="317"/>
                </a:cubicBezTo>
                <a:cubicBezTo>
                  <a:pt x="220" y="309"/>
                  <a:pt x="256" y="304"/>
                  <a:pt x="290" y="299"/>
                </a:cubicBezTo>
                <a:cubicBezTo>
                  <a:pt x="313" y="297"/>
                  <a:pt x="320" y="297"/>
                  <a:pt x="334" y="293"/>
                </a:cubicBezTo>
              </a:path>
              <a:path w="935" h="418" extrusionOk="0">
                <a:moveTo>
                  <a:pt x="586" y="417"/>
                </a:moveTo>
                <a:cubicBezTo>
                  <a:pt x="605" y="413"/>
                  <a:pt x="623" y="407"/>
                  <a:pt x="641" y="402"/>
                </a:cubicBezTo>
                <a:cubicBezTo>
                  <a:pt x="678" y="392"/>
                  <a:pt x="714" y="378"/>
                  <a:pt x="749" y="359"/>
                </a:cubicBezTo>
                <a:cubicBezTo>
                  <a:pt x="788" y="338"/>
                  <a:pt x="829" y="311"/>
                  <a:pt x="864" y="284"/>
                </a:cubicBezTo>
                <a:cubicBezTo>
                  <a:pt x="881" y="271"/>
                  <a:pt x="894" y="256"/>
                  <a:pt x="907" y="240"/>
                </a:cubicBezTo>
                <a:cubicBezTo>
                  <a:pt x="891" y="253"/>
                  <a:pt x="883" y="268"/>
                  <a:pt x="876" y="288"/>
                </a:cubicBezTo>
                <a:cubicBezTo>
                  <a:pt x="868" y="311"/>
                  <a:pt x="868" y="335"/>
                  <a:pt x="874" y="359"/>
                </a:cubicBezTo>
                <a:cubicBezTo>
                  <a:pt x="878" y="375"/>
                  <a:pt x="891" y="401"/>
                  <a:pt x="913" y="391"/>
                </a:cubicBezTo>
                <a:cubicBezTo>
                  <a:pt x="922" y="380"/>
                  <a:pt x="926" y="377"/>
                  <a:pt x="934" y="371"/>
                </a:cubicBezTo>
              </a:path>
              <a:path w="935" h="418" extrusionOk="0">
                <a:moveTo>
                  <a:pt x="911" y="11"/>
                </a:moveTo>
                <a:cubicBezTo>
                  <a:pt x="898" y="5"/>
                  <a:pt x="878" y="3"/>
                  <a:pt x="89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990600" y="6172200"/>
            <a:ext cx="783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In general: k = j*c + d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 (i, a*c+d, b*c), but there’s usually no instruction form k = j*c + d… 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Preheaders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14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1750" y="1066800"/>
            <a:ext cx="9042400" cy="441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37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685800"/>
            <a:ext cx="4114800" cy="6073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425825" y="1752600"/>
            <a:ext cx="1239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 Narrow" panose="020B0606020202030204" pitchFamily="34" charset="0"/>
              </a:rPr>
              <a:t>(* variable s *)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436938" y="2209800"/>
            <a:ext cx="119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 Narrow" panose="020B0606020202030204" pitchFamily="34" charset="0"/>
              </a:rPr>
              <a:t>(* variable i *)</a:t>
            </a: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853906" y="2786062"/>
            <a:ext cx="2481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Arial Narrow" panose="020B0606020202030204" pitchFamily="34" charset="0"/>
              </a:rPr>
              <a:t>basic </a:t>
            </a:r>
            <a:r>
              <a:rPr lang="en-US" altLang="en-US" sz="18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induction variable(s)?</a:t>
            </a:r>
            <a:endParaRPr lang="en-US" altLang="en-US" sz="18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5853906" y="3361644"/>
            <a:ext cx="2536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derived </a:t>
            </a:r>
            <a:r>
              <a:rPr lang="en-US" altLang="en-US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induction variables?</a:t>
            </a:r>
            <a:endParaRPr lang="en-US" altLang="en-US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Detection: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37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685800"/>
            <a:ext cx="4114800" cy="6073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425825" y="1752600"/>
            <a:ext cx="1239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 Narrow" panose="020B0606020202030204" pitchFamily="34" charset="0"/>
              </a:rPr>
              <a:t>(* variable s *)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436938" y="2209800"/>
            <a:ext cx="119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 Narrow" panose="020B0606020202030204" pitchFamily="34" charset="0"/>
              </a:rPr>
              <a:t>(* variable i *)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950913" y="5757863"/>
            <a:ext cx="122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r2 : (r2, 0, 1)</a:t>
            </a: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741363" y="6451600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basic ind.var.</a:t>
            </a:r>
          </a:p>
        </p:txBody>
      </p:sp>
      <p:cxnSp>
        <p:nvCxnSpPr>
          <p:cNvPr id="20488" name="Straight Arrow Connector 4"/>
          <p:cNvCxnSpPr>
            <a:cxnSpLocks noChangeShapeType="1"/>
            <a:stCxn id="20487" idx="0"/>
            <a:endCxn id="20486" idx="2"/>
          </p:cNvCxnSpPr>
          <p:nvPr/>
        </p:nvCxnSpPr>
        <p:spPr bwMode="auto">
          <a:xfrm flipV="1">
            <a:off x="1387475" y="6126163"/>
            <a:ext cx="177800" cy="32543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950913" y="4160838"/>
            <a:ext cx="1227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: (r2, 0, 4)</a:t>
            </a:r>
          </a:p>
        </p:txBody>
      </p:sp>
      <p:cxnSp>
        <p:nvCxnSpPr>
          <p:cNvPr id="20490" name="Straight Arrow Connector 11"/>
          <p:cNvCxnSpPr>
            <a:cxnSpLocks noChangeShapeType="1"/>
            <a:stCxn id="20492" idx="0"/>
            <a:endCxn id="20489" idx="1"/>
          </p:cNvCxnSpPr>
          <p:nvPr/>
        </p:nvCxnSpPr>
        <p:spPr bwMode="auto">
          <a:xfrm flipV="1">
            <a:off x="793750" y="4344988"/>
            <a:ext cx="157163" cy="5953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952500" y="450215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r4 : (r2, a, 4)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58738" y="4940300"/>
            <a:ext cx="147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derived ind.var.</a:t>
            </a:r>
          </a:p>
        </p:txBody>
      </p:sp>
      <p:cxnSp>
        <p:nvCxnSpPr>
          <p:cNvPr id="20493" name="Straight Arrow Connector 14"/>
          <p:cNvCxnSpPr>
            <a:cxnSpLocks noChangeShapeType="1"/>
            <a:stCxn id="20492" idx="0"/>
          </p:cNvCxnSpPr>
          <p:nvPr/>
        </p:nvCxnSpPr>
        <p:spPr bwMode="auto">
          <a:xfrm flipV="1">
            <a:off x="793750" y="4708525"/>
            <a:ext cx="147638" cy="2317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649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299450" cy="5222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 Reduction: replace by cheaper instruction</a:t>
            </a:r>
          </a:p>
        </p:txBody>
      </p:sp>
      <p:pic>
        <p:nvPicPr>
          <p:cNvPr id="2048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15888" y="1143000"/>
            <a:ext cx="8647112" cy="49006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81000" y="2209800"/>
            <a:ext cx="2438400" cy="3810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14800" y="3276600"/>
            <a:ext cx="1143000" cy="507206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886" y="4191000"/>
            <a:ext cx="1894114" cy="685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 Reduction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679450"/>
            <a:ext cx="4800600" cy="6108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5133975" y="5638800"/>
            <a:ext cx="1943100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r33 = r33 + 4*1</a:t>
            </a:r>
            <a:b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r44 = r44 + 4*1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447800" y="5500688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r2 : (r2, 0, 1)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447800" y="342900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: (r2, 0, 4)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447800" y="3887788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r4 : (r2, a, 4)</a:t>
            </a:r>
          </a:p>
        </p:txBody>
      </p:sp>
      <p:cxnSp>
        <p:nvCxnSpPr>
          <p:cNvPr id="22536" name="Straight Arrow Connector 3"/>
          <p:cNvCxnSpPr>
            <a:cxnSpLocks noChangeShapeType="1"/>
          </p:cNvCxnSpPr>
          <p:nvPr/>
        </p:nvCxnSpPr>
        <p:spPr bwMode="auto">
          <a:xfrm flipH="1" flipV="1">
            <a:off x="3657600" y="6019800"/>
            <a:ext cx="1447800" cy="76200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 Reduction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679450"/>
            <a:ext cx="4800600" cy="6108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133975" y="5638800"/>
            <a:ext cx="1849438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r3’ = r33 + 4*1</a:t>
            </a:r>
            <a:b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r4’ = r44 + 4*1 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447800" y="5500688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r2 : (r2, 0, 1)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447800" y="342900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: (r2, 0, 4)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447800" y="3887788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r4 : (r2, a, 4)</a:t>
            </a:r>
          </a:p>
        </p:txBody>
      </p:sp>
      <p:cxnSp>
        <p:nvCxnSpPr>
          <p:cNvPr id="23560" name="Straight Arrow Connector 3"/>
          <p:cNvCxnSpPr>
            <a:cxnSpLocks noChangeShapeType="1"/>
          </p:cNvCxnSpPr>
          <p:nvPr/>
        </p:nvCxnSpPr>
        <p:spPr bwMode="auto">
          <a:xfrm flipH="1" flipV="1">
            <a:off x="3657600" y="6019800"/>
            <a:ext cx="1447800" cy="76200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4267200" y="3336925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 Narrow" panose="020B0606020202030204" pitchFamily="34" charset="0"/>
              </a:rPr>
              <a:t>r3 = r33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267200" y="3841750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 Narrow" panose="020B0606020202030204" pitchFamily="34" charset="0"/>
              </a:rPr>
              <a:t>r4 = r44</a:t>
            </a:r>
          </a:p>
        </p:txBody>
      </p:sp>
      <p:cxnSp>
        <p:nvCxnSpPr>
          <p:cNvPr id="23563" name="Straight Connector 9"/>
          <p:cNvCxnSpPr>
            <a:cxnSpLocks noChangeShapeType="1"/>
          </p:cNvCxnSpPr>
          <p:nvPr/>
        </p:nvCxnSpPr>
        <p:spPr bwMode="auto">
          <a:xfrm flipV="1">
            <a:off x="3124200" y="3429000"/>
            <a:ext cx="1143000" cy="228600"/>
          </a:xfrm>
          <a:prstGeom prst="line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Connector 13"/>
          <p:cNvCxnSpPr>
            <a:cxnSpLocks noChangeShapeType="1"/>
          </p:cNvCxnSpPr>
          <p:nvPr/>
        </p:nvCxnSpPr>
        <p:spPr bwMode="auto">
          <a:xfrm flipV="1">
            <a:off x="3124200" y="3987800"/>
            <a:ext cx="1143000" cy="228600"/>
          </a:xfrm>
          <a:prstGeom prst="line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 Reduction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679450"/>
            <a:ext cx="4800600" cy="6108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5133975" y="5638800"/>
            <a:ext cx="1849438" cy="8302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r3’ = r33 + 4*1</a:t>
            </a:r>
            <a:b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r4’ = r44 + 4*1 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447800" y="5500688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r2 : (r2, 0, 1)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3429000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: (r2, 0, 4)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447800" y="3887788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r4 : (r2, a, 4)</a:t>
            </a:r>
          </a:p>
        </p:txBody>
      </p:sp>
      <p:cxnSp>
        <p:nvCxnSpPr>
          <p:cNvPr id="24584" name="Straight Arrow Connector 3"/>
          <p:cNvCxnSpPr>
            <a:cxnSpLocks noChangeShapeType="1"/>
          </p:cNvCxnSpPr>
          <p:nvPr/>
        </p:nvCxnSpPr>
        <p:spPr bwMode="auto">
          <a:xfrm flipH="1" flipV="1">
            <a:off x="3657600" y="6019800"/>
            <a:ext cx="1447800" cy="76200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4267200" y="3336925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 Narrow" panose="020B0606020202030204" pitchFamily="34" charset="0"/>
              </a:rPr>
              <a:t>r3 = r33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4267200" y="3841750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 Narrow" panose="020B0606020202030204" pitchFamily="34" charset="0"/>
              </a:rPr>
              <a:t>r4 = r44</a:t>
            </a:r>
          </a:p>
        </p:txBody>
      </p:sp>
      <p:cxnSp>
        <p:nvCxnSpPr>
          <p:cNvPr id="24587" name="Straight Connector 9"/>
          <p:cNvCxnSpPr>
            <a:cxnSpLocks noChangeShapeType="1"/>
          </p:cNvCxnSpPr>
          <p:nvPr/>
        </p:nvCxnSpPr>
        <p:spPr bwMode="auto">
          <a:xfrm flipV="1">
            <a:off x="3124200" y="3429000"/>
            <a:ext cx="1143000" cy="228600"/>
          </a:xfrm>
          <a:prstGeom prst="line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13"/>
          <p:cNvCxnSpPr>
            <a:cxnSpLocks noChangeShapeType="1"/>
          </p:cNvCxnSpPr>
          <p:nvPr/>
        </p:nvCxnSpPr>
        <p:spPr bwMode="auto">
          <a:xfrm flipV="1">
            <a:off x="3124200" y="3987800"/>
            <a:ext cx="1143000" cy="228600"/>
          </a:xfrm>
          <a:prstGeom prst="line">
            <a:avLst/>
          </a:prstGeom>
          <a:noFill/>
          <a:ln w="254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11"/>
          <p:cNvSpPr txBox="1">
            <a:spLocks noChangeArrowheads="1"/>
          </p:cNvSpPr>
          <p:nvPr/>
        </p:nvSpPr>
        <p:spPr bwMode="auto">
          <a:xfrm>
            <a:off x="2927350" y="1835150"/>
            <a:ext cx="296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</a:rPr>
              <a:t>r33 = 4*r2; r33 = r33 + 0 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2927350" y="2162175"/>
            <a:ext cx="296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</a:rPr>
              <a:t>r44 = 4*r2; r44 = r44 + 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 Reduction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8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598488"/>
            <a:ext cx="3962400" cy="62309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3581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 reduction introduces more opportunities for code optimization </a:t>
            </a:r>
            <a:r>
              <a:rPr lang="en-US" b="1" dirty="0" smtClean="0"/>
              <a:t>. . 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1750" y="1001713"/>
            <a:ext cx="9080500" cy="22367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628" name="Straight Connector 2"/>
          <p:cNvCxnSpPr>
            <a:cxnSpLocks noChangeShapeType="1"/>
          </p:cNvCxnSpPr>
          <p:nvPr/>
        </p:nvCxnSpPr>
        <p:spPr bwMode="auto">
          <a:xfrm>
            <a:off x="3429000" y="2133600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598488"/>
            <a:ext cx="39624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905000"/>
            <a:ext cx="288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dead assignments?</a:t>
            </a:r>
          </a:p>
          <a:p>
            <a:r>
              <a:rPr lang="en-US" dirty="0" smtClean="0"/>
              <a:t>Useless variables?</a:t>
            </a:r>
            <a:endParaRPr lang="en-US" dirty="0"/>
          </a:p>
          <a:p>
            <a:r>
              <a:rPr lang="en-US" dirty="0" smtClean="0"/>
              <a:t>Copy propagation?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608513" y="673100"/>
            <a:ext cx="4343400" cy="6156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598488"/>
            <a:ext cx="39624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77" name="Straight Connector 2"/>
          <p:cNvCxnSpPr>
            <a:cxnSpLocks noChangeShapeType="1"/>
          </p:cNvCxnSpPr>
          <p:nvPr/>
        </p:nvCxnSpPr>
        <p:spPr bwMode="auto">
          <a:xfrm flipV="1">
            <a:off x="3124200" y="1676400"/>
            <a:ext cx="457200" cy="76200"/>
          </a:xfrm>
          <a:prstGeom prst="line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Connector 8"/>
          <p:cNvCxnSpPr>
            <a:cxnSpLocks noChangeShapeType="1"/>
          </p:cNvCxnSpPr>
          <p:nvPr/>
        </p:nvCxnSpPr>
        <p:spPr bwMode="auto">
          <a:xfrm flipV="1">
            <a:off x="3124200" y="2187575"/>
            <a:ext cx="457200" cy="76200"/>
          </a:xfrm>
          <a:prstGeom prst="line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6"/>
          <p:cNvCxnSpPr>
            <a:cxnSpLocks noChangeShapeType="1"/>
          </p:cNvCxnSpPr>
          <p:nvPr/>
        </p:nvCxnSpPr>
        <p:spPr bwMode="auto">
          <a:xfrm>
            <a:off x="3009900" y="1306513"/>
            <a:ext cx="266700" cy="3698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Straight Arrow Connector 12"/>
          <p:cNvCxnSpPr>
            <a:cxnSpLocks noChangeShapeType="1"/>
          </p:cNvCxnSpPr>
          <p:nvPr/>
        </p:nvCxnSpPr>
        <p:spPr bwMode="auto">
          <a:xfrm>
            <a:off x="3009900" y="1306513"/>
            <a:ext cx="247650" cy="919162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3290888" y="13970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 Narrow" panose="020B0606020202030204" pitchFamily="34" charset="0"/>
              </a:rPr>
              <a:t>0</a:t>
            </a:r>
          </a:p>
        </p:txBody>
      </p:sp>
      <p:cxnSp>
        <p:nvCxnSpPr>
          <p:cNvPr id="28682" name="Straight Arrow Connector 15"/>
          <p:cNvCxnSpPr>
            <a:cxnSpLocks noChangeShapeType="1"/>
          </p:cNvCxnSpPr>
          <p:nvPr/>
        </p:nvCxnSpPr>
        <p:spPr bwMode="auto">
          <a:xfrm>
            <a:off x="2960688" y="1779588"/>
            <a:ext cx="252412" cy="158750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516313" y="20574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 Narrow" panose="020B0606020202030204" pitchFamily="34" charset="0"/>
              </a:rPr>
              <a:t>0</a:t>
            </a:r>
          </a:p>
        </p:txBody>
      </p:sp>
      <p:cxnSp>
        <p:nvCxnSpPr>
          <p:cNvPr id="28684" name="Straight Arrow Connector 18"/>
          <p:cNvCxnSpPr>
            <a:cxnSpLocks noChangeShapeType="1"/>
          </p:cNvCxnSpPr>
          <p:nvPr/>
        </p:nvCxnSpPr>
        <p:spPr bwMode="auto">
          <a:xfrm>
            <a:off x="2908300" y="2314575"/>
            <a:ext cx="250825" cy="157163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Connector 19"/>
          <p:cNvCxnSpPr>
            <a:cxnSpLocks noChangeShapeType="1"/>
          </p:cNvCxnSpPr>
          <p:nvPr/>
        </p:nvCxnSpPr>
        <p:spPr bwMode="auto">
          <a:xfrm flipV="1">
            <a:off x="3144838" y="2498725"/>
            <a:ext cx="457200" cy="76200"/>
          </a:xfrm>
          <a:prstGeom prst="line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Connector 20"/>
          <p:cNvCxnSpPr>
            <a:cxnSpLocks noChangeShapeType="1"/>
          </p:cNvCxnSpPr>
          <p:nvPr/>
        </p:nvCxnSpPr>
        <p:spPr bwMode="auto">
          <a:xfrm flipV="1">
            <a:off x="3133725" y="1947863"/>
            <a:ext cx="457200" cy="76200"/>
          </a:xfrm>
          <a:prstGeom prst="line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Box 21"/>
          <p:cNvSpPr txBox="1">
            <a:spLocks noChangeArrowheads="1"/>
          </p:cNvSpPr>
          <p:nvPr/>
        </p:nvSpPr>
        <p:spPr bwMode="auto">
          <a:xfrm>
            <a:off x="3609975" y="1801813"/>
            <a:ext cx="290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28688" name="TextBox 22"/>
          <p:cNvSpPr txBox="1">
            <a:spLocks noChangeArrowheads="1"/>
          </p:cNvSpPr>
          <p:nvPr/>
        </p:nvSpPr>
        <p:spPr bwMode="auto">
          <a:xfrm>
            <a:off x="3627438" y="2314575"/>
            <a:ext cx="29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</a:rPr>
              <a:t>a</a:t>
            </a:r>
          </a:p>
        </p:txBody>
      </p:sp>
      <p:cxnSp>
        <p:nvCxnSpPr>
          <p:cNvPr id="28689" name="Straight Connector 17"/>
          <p:cNvCxnSpPr>
            <a:cxnSpLocks noChangeShapeType="1"/>
          </p:cNvCxnSpPr>
          <p:nvPr/>
        </p:nvCxnSpPr>
        <p:spPr bwMode="auto">
          <a:xfrm>
            <a:off x="2743200" y="3429000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Arrow Connector 24"/>
          <p:cNvCxnSpPr>
            <a:cxnSpLocks noChangeShapeType="1"/>
          </p:cNvCxnSpPr>
          <p:nvPr/>
        </p:nvCxnSpPr>
        <p:spPr bwMode="auto">
          <a:xfrm>
            <a:off x="3009900" y="3962400"/>
            <a:ext cx="419100" cy="3048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91" name="Group 32"/>
          <p:cNvGrpSpPr>
            <a:grpSpLocks/>
          </p:cNvGrpSpPr>
          <p:nvPr/>
        </p:nvGrpSpPr>
        <p:grpSpPr bwMode="auto">
          <a:xfrm>
            <a:off x="6629400" y="3581400"/>
            <a:ext cx="1778000" cy="769938"/>
            <a:chOff x="6629400" y="3581400"/>
            <a:chExt cx="1778000" cy="770238"/>
          </a:xfrm>
        </p:grpSpPr>
        <p:grpSp>
          <p:nvGrpSpPr>
            <p:cNvPr id="28697" name="Group 31"/>
            <p:cNvGrpSpPr>
              <a:grpSpLocks/>
            </p:cNvGrpSpPr>
            <p:nvPr/>
          </p:nvGrpSpPr>
          <p:grpSpPr bwMode="auto">
            <a:xfrm>
              <a:off x="6629400" y="3581400"/>
              <a:ext cx="1778000" cy="762000"/>
              <a:chOff x="6629400" y="3581400"/>
              <a:chExt cx="1778000" cy="762000"/>
            </a:xfrm>
          </p:grpSpPr>
          <p:sp>
            <p:nvSpPr>
              <p:cNvPr id="28701" name="Rectangle 26"/>
              <p:cNvSpPr>
                <a:spLocks noChangeArrowheads="1"/>
              </p:cNvSpPr>
              <p:nvPr/>
            </p:nvSpPr>
            <p:spPr bwMode="auto">
              <a:xfrm>
                <a:off x="6805386" y="3581400"/>
                <a:ext cx="1602014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8702" name="Rectangle 29"/>
              <p:cNvSpPr>
                <a:spLocks noChangeArrowheads="1"/>
              </p:cNvSpPr>
              <p:nvPr/>
            </p:nvSpPr>
            <p:spPr bwMode="auto">
              <a:xfrm>
                <a:off x="6629400" y="4038600"/>
                <a:ext cx="160201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8698" name="Group 28"/>
            <p:cNvGrpSpPr>
              <a:grpSpLocks/>
            </p:cNvGrpSpPr>
            <p:nvPr/>
          </p:nvGrpSpPr>
          <p:grpSpPr bwMode="auto">
            <a:xfrm>
              <a:off x="6805386" y="3581400"/>
              <a:ext cx="1500414" cy="770238"/>
              <a:chOff x="6805386" y="3581400"/>
              <a:chExt cx="1500414" cy="770238"/>
            </a:xfrm>
          </p:grpSpPr>
          <p:sp>
            <p:nvSpPr>
              <p:cNvPr id="28699" name="TextBox 25"/>
              <p:cNvSpPr txBox="1">
                <a:spLocks noChangeArrowheads="1"/>
              </p:cNvSpPr>
              <p:nvPr/>
            </p:nvSpPr>
            <p:spPr bwMode="auto">
              <a:xfrm>
                <a:off x="6883413" y="3716978"/>
                <a:ext cx="14141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r5 = M[r44]</a:t>
                </a:r>
              </a:p>
            </p:txBody>
          </p:sp>
          <p:sp>
            <p:nvSpPr>
              <p:cNvPr id="28700" name="Rectangle 27"/>
              <p:cNvSpPr>
                <a:spLocks noChangeArrowheads="1"/>
              </p:cNvSpPr>
              <p:nvPr/>
            </p:nvSpPr>
            <p:spPr bwMode="auto">
              <a:xfrm>
                <a:off x="6805386" y="3581400"/>
                <a:ext cx="1500414" cy="77023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28692" name="TextBox 33"/>
          <p:cNvSpPr txBox="1">
            <a:spLocks noChangeArrowheads="1"/>
          </p:cNvSpPr>
          <p:nvPr/>
        </p:nvSpPr>
        <p:spPr bwMode="auto">
          <a:xfrm>
            <a:off x="3589338" y="3268663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dead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0325" y="5486400"/>
            <a:ext cx="137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More?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349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Preheader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Example</a:t>
            </a:r>
          </a:p>
        </p:txBody>
      </p:sp>
      <p:grpSp>
        <p:nvGrpSpPr>
          <p:cNvPr id="6147" name="Group 53"/>
          <p:cNvGrpSpPr>
            <a:grpSpLocks/>
          </p:cNvGrpSpPr>
          <p:nvPr/>
        </p:nvGrpSpPr>
        <p:grpSpPr bwMode="auto">
          <a:xfrm>
            <a:off x="193675" y="1001713"/>
            <a:ext cx="8756650" cy="5618162"/>
            <a:chOff x="206829" y="1240387"/>
            <a:chExt cx="8755743" cy="5617613"/>
          </a:xfrm>
        </p:grpSpPr>
        <p:grpSp>
          <p:nvGrpSpPr>
            <p:cNvPr id="6148" name="Group 49"/>
            <p:cNvGrpSpPr>
              <a:grpSpLocks/>
            </p:cNvGrpSpPr>
            <p:nvPr/>
          </p:nvGrpSpPr>
          <p:grpSpPr bwMode="auto">
            <a:xfrm>
              <a:off x="3164114" y="2365829"/>
              <a:ext cx="3080657" cy="1309036"/>
              <a:chOff x="3164114" y="2365829"/>
              <a:chExt cx="3080657" cy="1309036"/>
            </a:xfrm>
          </p:grpSpPr>
          <p:sp>
            <p:nvSpPr>
              <p:cNvPr id="6182" name="Freeform 46"/>
              <p:cNvSpPr>
                <a:spLocks/>
              </p:cNvSpPr>
              <p:nvPr/>
            </p:nvSpPr>
            <p:spPr bwMode="auto">
              <a:xfrm>
                <a:off x="3164114" y="2365829"/>
                <a:ext cx="3018972" cy="1258574"/>
              </a:xfrm>
              <a:custGeom>
                <a:avLst/>
                <a:gdLst>
                  <a:gd name="T0" fmla="*/ 0 w 3018972"/>
                  <a:gd name="T1" fmla="*/ 1248228 h 1258574"/>
                  <a:gd name="T2" fmla="*/ 1030515 w 3018972"/>
                  <a:gd name="T3" fmla="*/ 1117600 h 1258574"/>
                  <a:gd name="T4" fmla="*/ 2133600 w 3018972"/>
                  <a:gd name="T5" fmla="*/ 261257 h 1258574"/>
                  <a:gd name="T6" fmla="*/ 3018972 w 3018972"/>
                  <a:gd name="T7" fmla="*/ 0 h 12585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18972" h="1258574">
                    <a:moveTo>
                      <a:pt x="0" y="1248228"/>
                    </a:moveTo>
                    <a:cubicBezTo>
                      <a:pt x="337457" y="1265161"/>
                      <a:pt x="674915" y="1282095"/>
                      <a:pt x="1030515" y="1117600"/>
                    </a:cubicBezTo>
                    <a:cubicBezTo>
                      <a:pt x="1386115" y="953105"/>
                      <a:pt x="1802191" y="447524"/>
                      <a:pt x="2133600" y="261257"/>
                    </a:cubicBezTo>
                    <a:cubicBezTo>
                      <a:pt x="2465010" y="74990"/>
                      <a:pt x="2741991" y="37495"/>
                      <a:pt x="3018972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TextBox 47"/>
              <p:cNvSpPr txBox="1">
                <a:spLocks noChangeArrowheads="1"/>
              </p:cNvSpPr>
              <p:nvPr/>
            </p:nvSpPr>
            <p:spPr bwMode="auto">
              <a:xfrm>
                <a:off x="4506686" y="3028534"/>
                <a:ext cx="173808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Loop-invariant code motion</a:t>
                </a:r>
              </a:p>
            </p:txBody>
          </p:sp>
        </p:grpSp>
        <p:grpSp>
          <p:nvGrpSpPr>
            <p:cNvPr id="6149" name="Group 48"/>
            <p:cNvGrpSpPr>
              <a:grpSpLocks/>
            </p:cNvGrpSpPr>
            <p:nvPr/>
          </p:nvGrpSpPr>
          <p:grpSpPr bwMode="auto">
            <a:xfrm>
              <a:off x="206829" y="1524000"/>
              <a:ext cx="4038600" cy="4725895"/>
              <a:chOff x="206829" y="1524000"/>
              <a:chExt cx="4038600" cy="4725895"/>
            </a:xfrm>
          </p:grpSpPr>
          <p:sp>
            <p:nvSpPr>
              <p:cNvPr id="6169" name="TextBox 1"/>
              <p:cNvSpPr txBox="1">
                <a:spLocks noChangeArrowheads="1"/>
              </p:cNvSpPr>
              <p:nvPr/>
            </p:nvSpPr>
            <p:spPr bwMode="auto">
              <a:xfrm>
                <a:off x="1426029" y="2445707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L: …….</a:t>
                </a:r>
              </a:p>
            </p:txBody>
          </p:sp>
          <p:sp>
            <p:nvSpPr>
              <p:cNvPr id="6170" name="TextBox 4"/>
              <p:cNvSpPr txBox="1">
                <a:spLocks noChangeArrowheads="1"/>
              </p:cNvSpPr>
              <p:nvPr/>
            </p:nvSpPr>
            <p:spPr bwMode="auto">
              <a:xfrm>
                <a:off x="1444172" y="3360107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6171" name="TextBox 5"/>
              <p:cNvSpPr txBox="1">
                <a:spLocks noChangeArrowheads="1"/>
              </p:cNvSpPr>
              <p:nvPr/>
            </p:nvSpPr>
            <p:spPr bwMode="auto">
              <a:xfrm>
                <a:off x="1422401" y="4420259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6172" name="TextBox 6"/>
              <p:cNvSpPr txBox="1">
                <a:spLocks noChangeArrowheads="1"/>
              </p:cNvSpPr>
              <p:nvPr/>
            </p:nvSpPr>
            <p:spPr bwMode="auto">
              <a:xfrm>
                <a:off x="1444172" y="5335495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if x&gt;5 goto L</a:t>
                </a:r>
              </a:p>
            </p:txBody>
          </p:sp>
          <p:cxnSp>
            <p:nvCxnSpPr>
              <p:cNvPr id="6173" name="Straight Arrow Connector 3"/>
              <p:cNvCxnSpPr>
                <a:cxnSpLocks noChangeShapeType="1"/>
                <a:endCxn id="6170" idx="0"/>
              </p:cNvCxnSpPr>
              <p:nvPr/>
            </p:nvCxnSpPr>
            <p:spPr bwMode="auto">
              <a:xfrm>
                <a:off x="2282372" y="2907372"/>
                <a:ext cx="0" cy="45273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4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293258" y="4882760"/>
                <a:ext cx="0" cy="45273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5" name="Elbow Connector 11"/>
              <p:cNvCxnSpPr>
                <a:cxnSpLocks noChangeShapeType="1"/>
                <a:stCxn id="6172" idx="3"/>
                <a:endCxn id="6169" idx="3"/>
              </p:cNvCxnSpPr>
              <p:nvPr/>
            </p:nvCxnSpPr>
            <p:spPr bwMode="auto">
              <a:xfrm flipH="1" flipV="1">
                <a:off x="3102429" y="2676540"/>
                <a:ext cx="18143" cy="2889788"/>
              </a:xfrm>
              <a:prstGeom prst="bentConnector3">
                <a:avLst>
                  <a:gd name="adj1" fmla="val -2779977"/>
                </a:avLst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6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1578429" y="1985665"/>
                <a:ext cx="381000" cy="460042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7" name="Straight Arrow Connector 18"/>
              <p:cNvCxnSpPr>
                <a:cxnSpLocks noChangeShapeType="1"/>
                <a:stCxn id="6170" idx="2"/>
              </p:cNvCxnSpPr>
              <p:nvPr/>
            </p:nvCxnSpPr>
            <p:spPr bwMode="auto">
              <a:xfrm>
                <a:off x="2282372" y="3821772"/>
                <a:ext cx="10886" cy="598487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78" name="TextBox 20"/>
              <p:cNvSpPr txBox="1">
                <a:spLocks noChangeArrowheads="1"/>
              </p:cNvSpPr>
              <p:nvPr/>
            </p:nvSpPr>
            <p:spPr bwMode="auto">
              <a:xfrm>
                <a:off x="206829" y="1524000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goto L</a:t>
                </a:r>
              </a:p>
            </p:txBody>
          </p:sp>
          <p:sp>
            <p:nvSpPr>
              <p:cNvPr id="6179" name="TextBox 21"/>
              <p:cNvSpPr txBox="1">
                <a:spLocks noChangeArrowheads="1"/>
              </p:cNvSpPr>
              <p:nvPr/>
            </p:nvSpPr>
            <p:spPr bwMode="auto">
              <a:xfrm>
                <a:off x="2569029" y="1524000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goto L</a:t>
                </a:r>
              </a:p>
            </p:txBody>
          </p:sp>
          <p:cxnSp>
            <p:nvCxnSpPr>
              <p:cNvPr id="6180" name="Straight Arrow Connector 23"/>
              <p:cNvCxnSpPr>
                <a:cxnSpLocks noChangeShapeType="1"/>
              </p:cNvCxnSpPr>
              <p:nvPr/>
            </p:nvCxnSpPr>
            <p:spPr bwMode="auto">
              <a:xfrm flipH="1">
                <a:off x="2569029" y="1977571"/>
                <a:ext cx="304800" cy="460829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1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2293258" y="5797160"/>
                <a:ext cx="0" cy="45273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150" name="Group 52"/>
            <p:cNvGrpSpPr>
              <a:grpSpLocks/>
            </p:cNvGrpSpPr>
            <p:nvPr/>
          </p:nvGrpSpPr>
          <p:grpSpPr bwMode="auto">
            <a:xfrm>
              <a:off x="4923972" y="1240387"/>
              <a:ext cx="4038600" cy="5617613"/>
              <a:chOff x="4923972" y="1240387"/>
              <a:chExt cx="4038600" cy="5617613"/>
            </a:xfrm>
          </p:grpSpPr>
          <p:sp>
            <p:nvSpPr>
              <p:cNvPr id="6151" name="TextBox 29"/>
              <p:cNvSpPr txBox="1">
                <a:spLocks noChangeArrowheads="1"/>
              </p:cNvSpPr>
              <p:nvPr/>
            </p:nvSpPr>
            <p:spPr bwMode="auto">
              <a:xfrm>
                <a:off x="6183086" y="3051703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L: …….</a:t>
                </a:r>
              </a:p>
            </p:txBody>
          </p:sp>
          <p:sp>
            <p:nvSpPr>
              <p:cNvPr id="6152" name="TextBox 30"/>
              <p:cNvSpPr txBox="1">
                <a:spLocks noChangeArrowheads="1"/>
              </p:cNvSpPr>
              <p:nvPr/>
            </p:nvSpPr>
            <p:spPr bwMode="auto">
              <a:xfrm>
                <a:off x="6201229" y="3966103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6153" name="TextBox 32"/>
              <p:cNvSpPr txBox="1">
                <a:spLocks noChangeArrowheads="1"/>
              </p:cNvSpPr>
              <p:nvPr/>
            </p:nvSpPr>
            <p:spPr bwMode="auto">
              <a:xfrm>
                <a:off x="6201229" y="5941491"/>
                <a:ext cx="16764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if x&gt;5 goto L</a:t>
                </a:r>
              </a:p>
            </p:txBody>
          </p:sp>
          <p:cxnSp>
            <p:nvCxnSpPr>
              <p:cNvPr id="6154" name="Straight Arrow Connector 33"/>
              <p:cNvCxnSpPr>
                <a:cxnSpLocks noChangeShapeType="1"/>
                <a:endCxn id="6152" idx="0"/>
              </p:cNvCxnSpPr>
              <p:nvPr/>
            </p:nvCxnSpPr>
            <p:spPr bwMode="auto">
              <a:xfrm>
                <a:off x="7039429" y="3513368"/>
                <a:ext cx="0" cy="45273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155" name="Group 26"/>
              <p:cNvGrpSpPr>
                <a:grpSpLocks/>
              </p:cNvGrpSpPr>
              <p:nvPr/>
            </p:nvGrpSpPr>
            <p:grpSpPr bwMode="auto">
              <a:xfrm>
                <a:off x="6179458" y="5026255"/>
                <a:ext cx="1676400" cy="915236"/>
                <a:chOff x="6110515" y="4420259"/>
                <a:chExt cx="1676400" cy="915236"/>
              </a:xfrm>
            </p:grpSpPr>
            <p:sp>
              <p:nvSpPr>
                <p:cNvPr id="6167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6110515" y="4420259"/>
                  <a:ext cx="16764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6168" name="Straight Arrow Connector 34"/>
                <p:cNvCxnSpPr>
                  <a:cxnSpLocks noChangeShapeType="1"/>
                </p:cNvCxnSpPr>
                <p:nvPr/>
              </p:nvCxnSpPr>
              <p:spPr bwMode="auto">
                <a:xfrm>
                  <a:off x="6981372" y="4882760"/>
                  <a:ext cx="0" cy="452735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156" name="Elbow Connector 35"/>
              <p:cNvCxnSpPr>
                <a:cxnSpLocks noChangeShapeType="1"/>
                <a:stCxn id="6153" idx="3"/>
                <a:endCxn id="6151" idx="3"/>
              </p:cNvCxnSpPr>
              <p:nvPr/>
            </p:nvCxnSpPr>
            <p:spPr bwMode="auto">
              <a:xfrm flipH="1" flipV="1">
                <a:off x="7859486" y="3282536"/>
                <a:ext cx="18143" cy="2889788"/>
              </a:xfrm>
              <a:prstGeom prst="bentConnector3">
                <a:avLst>
                  <a:gd name="adj1" fmla="val -2779977"/>
                </a:avLst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57" name="Straight Arrow Connector 37"/>
              <p:cNvCxnSpPr>
                <a:cxnSpLocks noChangeShapeType="1"/>
                <a:stCxn id="6152" idx="2"/>
              </p:cNvCxnSpPr>
              <p:nvPr/>
            </p:nvCxnSpPr>
            <p:spPr bwMode="auto">
              <a:xfrm>
                <a:off x="7039429" y="4427768"/>
                <a:ext cx="10886" cy="598487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158" name="Group 25"/>
              <p:cNvGrpSpPr>
                <a:grpSpLocks/>
              </p:cNvGrpSpPr>
              <p:nvPr/>
            </p:nvGrpSpPr>
            <p:grpSpPr bwMode="auto">
              <a:xfrm>
                <a:off x="4923972" y="1240387"/>
                <a:ext cx="4038600" cy="921707"/>
                <a:chOff x="4894943" y="1524000"/>
                <a:chExt cx="4038600" cy="921707"/>
              </a:xfrm>
            </p:grpSpPr>
            <p:cxnSp>
              <p:nvCxnSpPr>
                <p:cNvPr id="6163" name="Straight Arrow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6266543" y="1985665"/>
                  <a:ext cx="381000" cy="460042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16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4894943" y="1524000"/>
                  <a:ext cx="16764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latin typeface="Arial Narrow" panose="020B0606020202030204" pitchFamily="34" charset="0"/>
                    </a:rPr>
                    <a:t>goto L</a:t>
                  </a:r>
                </a:p>
              </p:txBody>
            </p:sp>
            <p:sp>
              <p:nvSpPr>
                <p:cNvPr id="616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257143" y="1524000"/>
                  <a:ext cx="16764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latin typeface="Arial Narrow" panose="020B0606020202030204" pitchFamily="34" charset="0"/>
                    </a:rPr>
                    <a:t>goto L</a:t>
                  </a:r>
                </a:p>
              </p:txBody>
            </p:sp>
            <p:cxnSp>
              <p:nvCxnSpPr>
                <p:cNvPr id="6166" name="Straight Arrow Connector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257143" y="1977571"/>
                  <a:ext cx="304800" cy="460829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59" name="Group 43"/>
              <p:cNvGrpSpPr>
                <a:grpSpLocks/>
              </p:cNvGrpSpPr>
              <p:nvPr/>
            </p:nvGrpSpPr>
            <p:grpSpPr bwMode="auto">
              <a:xfrm>
                <a:off x="6164943" y="2143774"/>
                <a:ext cx="1676400" cy="915236"/>
                <a:chOff x="6110515" y="4420259"/>
                <a:chExt cx="1676400" cy="915236"/>
              </a:xfrm>
            </p:grpSpPr>
            <p:sp>
              <p:nvSpPr>
                <p:cNvPr id="616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6110515" y="4420259"/>
                  <a:ext cx="16764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latin typeface="Arial Narrow" panose="020B0606020202030204" pitchFamily="34" charset="0"/>
                    </a:rPr>
                    <a:t>Preheader</a:t>
                  </a:r>
                </a:p>
              </p:txBody>
            </p:sp>
            <p:cxnSp>
              <p:nvCxnSpPr>
                <p:cNvPr id="6162" name="Straight Arrow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6981372" y="4882760"/>
                  <a:ext cx="0" cy="452735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160" name="Straight Arrow Connector 51"/>
              <p:cNvCxnSpPr>
                <a:cxnSpLocks noChangeShapeType="1"/>
              </p:cNvCxnSpPr>
              <p:nvPr/>
            </p:nvCxnSpPr>
            <p:spPr bwMode="auto">
              <a:xfrm>
                <a:off x="7044872" y="6405265"/>
                <a:ext cx="0" cy="452735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608513" y="673100"/>
            <a:ext cx="4343400" cy="6156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598488"/>
            <a:ext cx="39624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77" name="Straight Connector 2"/>
          <p:cNvCxnSpPr>
            <a:cxnSpLocks noChangeShapeType="1"/>
          </p:cNvCxnSpPr>
          <p:nvPr/>
        </p:nvCxnSpPr>
        <p:spPr bwMode="auto">
          <a:xfrm flipV="1">
            <a:off x="3124200" y="1676400"/>
            <a:ext cx="457200" cy="76200"/>
          </a:xfrm>
          <a:prstGeom prst="line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Connector 8"/>
          <p:cNvCxnSpPr>
            <a:cxnSpLocks noChangeShapeType="1"/>
          </p:cNvCxnSpPr>
          <p:nvPr/>
        </p:nvCxnSpPr>
        <p:spPr bwMode="auto">
          <a:xfrm flipV="1">
            <a:off x="3124200" y="2187575"/>
            <a:ext cx="457200" cy="76200"/>
          </a:xfrm>
          <a:prstGeom prst="line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6"/>
          <p:cNvCxnSpPr>
            <a:cxnSpLocks noChangeShapeType="1"/>
          </p:cNvCxnSpPr>
          <p:nvPr/>
        </p:nvCxnSpPr>
        <p:spPr bwMode="auto">
          <a:xfrm>
            <a:off x="3009900" y="1306513"/>
            <a:ext cx="266700" cy="3698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Straight Arrow Connector 12"/>
          <p:cNvCxnSpPr>
            <a:cxnSpLocks noChangeShapeType="1"/>
          </p:cNvCxnSpPr>
          <p:nvPr/>
        </p:nvCxnSpPr>
        <p:spPr bwMode="auto">
          <a:xfrm>
            <a:off x="3009900" y="1306513"/>
            <a:ext cx="247650" cy="919162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3290888" y="13970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 Narrow" panose="020B0606020202030204" pitchFamily="34" charset="0"/>
              </a:rPr>
              <a:t>0</a:t>
            </a:r>
          </a:p>
        </p:txBody>
      </p:sp>
      <p:cxnSp>
        <p:nvCxnSpPr>
          <p:cNvPr id="28682" name="Straight Arrow Connector 15"/>
          <p:cNvCxnSpPr>
            <a:cxnSpLocks noChangeShapeType="1"/>
          </p:cNvCxnSpPr>
          <p:nvPr/>
        </p:nvCxnSpPr>
        <p:spPr bwMode="auto">
          <a:xfrm>
            <a:off x="2960688" y="1779588"/>
            <a:ext cx="252412" cy="158750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516313" y="20574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 Narrow" panose="020B0606020202030204" pitchFamily="34" charset="0"/>
              </a:rPr>
              <a:t>0</a:t>
            </a:r>
          </a:p>
        </p:txBody>
      </p:sp>
      <p:cxnSp>
        <p:nvCxnSpPr>
          <p:cNvPr id="28684" name="Straight Arrow Connector 18"/>
          <p:cNvCxnSpPr>
            <a:cxnSpLocks noChangeShapeType="1"/>
          </p:cNvCxnSpPr>
          <p:nvPr/>
        </p:nvCxnSpPr>
        <p:spPr bwMode="auto">
          <a:xfrm>
            <a:off x="2908300" y="2314575"/>
            <a:ext cx="250825" cy="157163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Connector 19"/>
          <p:cNvCxnSpPr>
            <a:cxnSpLocks noChangeShapeType="1"/>
          </p:cNvCxnSpPr>
          <p:nvPr/>
        </p:nvCxnSpPr>
        <p:spPr bwMode="auto">
          <a:xfrm flipV="1">
            <a:off x="3144838" y="2498725"/>
            <a:ext cx="457200" cy="76200"/>
          </a:xfrm>
          <a:prstGeom prst="line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Connector 20"/>
          <p:cNvCxnSpPr>
            <a:cxnSpLocks noChangeShapeType="1"/>
          </p:cNvCxnSpPr>
          <p:nvPr/>
        </p:nvCxnSpPr>
        <p:spPr bwMode="auto">
          <a:xfrm flipV="1">
            <a:off x="3133725" y="1947863"/>
            <a:ext cx="457200" cy="76200"/>
          </a:xfrm>
          <a:prstGeom prst="line">
            <a:avLst/>
          </a:prstGeom>
          <a:noFill/>
          <a:ln w="2540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Box 21"/>
          <p:cNvSpPr txBox="1">
            <a:spLocks noChangeArrowheads="1"/>
          </p:cNvSpPr>
          <p:nvPr/>
        </p:nvSpPr>
        <p:spPr bwMode="auto">
          <a:xfrm>
            <a:off x="3609975" y="1801813"/>
            <a:ext cx="290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28688" name="TextBox 22"/>
          <p:cNvSpPr txBox="1">
            <a:spLocks noChangeArrowheads="1"/>
          </p:cNvSpPr>
          <p:nvPr/>
        </p:nvSpPr>
        <p:spPr bwMode="auto">
          <a:xfrm>
            <a:off x="3627438" y="2314575"/>
            <a:ext cx="29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</a:rPr>
              <a:t>a</a:t>
            </a:r>
          </a:p>
        </p:txBody>
      </p:sp>
      <p:cxnSp>
        <p:nvCxnSpPr>
          <p:cNvPr id="28689" name="Straight Connector 17"/>
          <p:cNvCxnSpPr>
            <a:cxnSpLocks noChangeShapeType="1"/>
          </p:cNvCxnSpPr>
          <p:nvPr/>
        </p:nvCxnSpPr>
        <p:spPr bwMode="auto">
          <a:xfrm>
            <a:off x="2743200" y="3429000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Arrow Connector 24"/>
          <p:cNvCxnSpPr>
            <a:cxnSpLocks noChangeShapeType="1"/>
          </p:cNvCxnSpPr>
          <p:nvPr/>
        </p:nvCxnSpPr>
        <p:spPr bwMode="auto">
          <a:xfrm>
            <a:off x="3009900" y="3962400"/>
            <a:ext cx="419100" cy="3048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91" name="Group 32"/>
          <p:cNvGrpSpPr>
            <a:grpSpLocks/>
          </p:cNvGrpSpPr>
          <p:nvPr/>
        </p:nvGrpSpPr>
        <p:grpSpPr bwMode="auto">
          <a:xfrm>
            <a:off x="6629400" y="3581400"/>
            <a:ext cx="1778000" cy="769938"/>
            <a:chOff x="6629400" y="3581400"/>
            <a:chExt cx="1778000" cy="770238"/>
          </a:xfrm>
        </p:grpSpPr>
        <p:grpSp>
          <p:nvGrpSpPr>
            <p:cNvPr id="28697" name="Group 31"/>
            <p:cNvGrpSpPr>
              <a:grpSpLocks/>
            </p:cNvGrpSpPr>
            <p:nvPr/>
          </p:nvGrpSpPr>
          <p:grpSpPr bwMode="auto">
            <a:xfrm>
              <a:off x="6629400" y="3581400"/>
              <a:ext cx="1778000" cy="762000"/>
              <a:chOff x="6629400" y="3581400"/>
              <a:chExt cx="1778000" cy="762000"/>
            </a:xfrm>
          </p:grpSpPr>
          <p:sp>
            <p:nvSpPr>
              <p:cNvPr id="28701" name="Rectangle 26"/>
              <p:cNvSpPr>
                <a:spLocks noChangeArrowheads="1"/>
              </p:cNvSpPr>
              <p:nvPr/>
            </p:nvSpPr>
            <p:spPr bwMode="auto">
              <a:xfrm>
                <a:off x="6805386" y="3581400"/>
                <a:ext cx="1602014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8702" name="Rectangle 29"/>
              <p:cNvSpPr>
                <a:spLocks noChangeArrowheads="1"/>
              </p:cNvSpPr>
              <p:nvPr/>
            </p:nvSpPr>
            <p:spPr bwMode="auto">
              <a:xfrm>
                <a:off x="6629400" y="4038600"/>
                <a:ext cx="160201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8698" name="Group 28"/>
            <p:cNvGrpSpPr>
              <a:grpSpLocks/>
            </p:cNvGrpSpPr>
            <p:nvPr/>
          </p:nvGrpSpPr>
          <p:grpSpPr bwMode="auto">
            <a:xfrm>
              <a:off x="6805386" y="3581400"/>
              <a:ext cx="1500414" cy="770238"/>
              <a:chOff x="6805386" y="3581400"/>
              <a:chExt cx="1500414" cy="770238"/>
            </a:xfrm>
          </p:grpSpPr>
          <p:sp>
            <p:nvSpPr>
              <p:cNvPr id="28699" name="TextBox 25"/>
              <p:cNvSpPr txBox="1">
                <a:spLocks noChangeArrowheads="1"/>
              </p:cNvSpPr>
              <p:nvPr/>
            </p:nvSpPr>
            <p:spPr bwMode="auto">
              <a:xfrm>
                <a:off x="6883413" y="3716978"/>
                <a:ext cx="14141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r5 = M[r44]</a:t>
                </a:r>
              </a:p>
            </p:txBody>
          </p:sp>
          <p:sp>
            <p:nvSpPr>
              <p:cNvPr id="28700" name="Rectangle 27"/>
              <p:cNvSpPr>
                <a:spLocks noChangeArrowheads="1"/>
              </p:cNvSpPr>
              <p:nvPr/>
            </p:nvSpPr>
            <p:spPr bwMode="auto">
              <a:xfrm>
                <a:off x="6805386" y="3581400"/>
                <a:ext cx="1500414" cy="77023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28692" name="TextBox 33"/>
          <p:cNvSpPr txBox="1">
            <a:spLocks noChangeArrowheads="1"/>
          </p:cNvSpPr>
          <p:nvPr/>
        </p:nvSpPr>
        <p:spPr bwMode="auto">
          <a:xfrm>
            <a:off x="3589338" y="3268663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 dead</a:t>
            </a:r>
          </a:p>
        </p:txBody>
      </p:sp>
      <p:cxnSp>
        <p:nvCxnSpPr>
          <p:cNvPr id="28693" name="Straight Connector 36"/>
          <p:cNvCxnSpPr>
            <a:cxnSpLocks noChangeShapeType="1"/>
          </p:cNvCxnSpPr>
          <p:nvPr/>
        </p:nvCxnSpPr>
        <p:spPr bwMode="auto">
          <a:xfrm>
            <a:off x="7058025" y="5565775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4" name="TextBox 37"/>
          <p:cNvSpPr txBox="1">
            <a:spLocks noChangeArrowheads="1"/>
          </p:cNvSpPr>
          <p:nvPr/>
        </p:nvSpPr>
        <p:spPr bwMode="auto">
          <a:xfrm>
            <a:off x="7902575" y="540543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r33 useless</a:t>
            </a:r>
          </a:p>
        </p:txBody>
      </p:sp>
      <p:cxnSp>
        <p:nvCxnSpPr>
          <p:cNvPr id="28695" name="Straight Connector 38"/>
          <p:cNvCxnSpPr>
            <a:cxnSpLocks noChangeShapeType="1"/>
          </p:cNvCxnSpPr>
          <p:nvPr/>
        </p:nvCxnSpPr>
        <p:spPr bwMode="auto">
          <a:xfrm>
            <a:off x="7329488" y="1960563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6" name="TextBox 39"/>
          <p:cNvSpPr txBox="1">
            <a:spLocks noChangeArrowheads="1"/>
          </p:cNvSpPr>
          <p:nvPr/>
        </p:nvSpPr>
        <p:spPr bwMode="auto">
          <a:xfrm>
            <a:off x="8175625" y="1801813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r33 dead</a:t>
            </a:r>
          </a:p>
        </p:txBody>
      </p:sp>
    </p:spTree>
    <p:extLst>
      <p:ext uri="{BB962C8B-B14F-4D97-AF65-F5344CB8AC3E}">
        <p14:creationId xmlns:p14="http://schemas.microsoft.com/office/powerpoint/2010/main" val="18438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25413" y="987425"/>
            <a:ext cx="8893175" cy="1701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Elimination: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685800"/>
            <a:ext cx="4191000" cy="5943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2362200" y="3632200"/>
            <a:ext cx="1870075" cy="850900"/>
            <a:chOff x="2362201" y="3632156"/>
            <a:chExt cx="1869620" cy="851545"/>
          </a:xfrm>
        </p:grpSpPr>
        <p:grpSp>
          <p:nvGrpSpPr>
            <p:cNvPr id="30727" name="Group 11"/>
            <p:cNvGrpSpPr>
              <a:grpSpLocks/>
            </p:cNvGrpSpPr>
            <p:nvPr/>
          </p:nvGrpSpPr>
          <p:grpSpPr bwMode="auto">
            <a:xfrm>
              <a:off x="2362201" y="3657940"/>
              <a:ext cx="1869620" cy="825761"/>
              <a:chOff x="2362201" y="3657940"/>
              <a:chExt cx="1869620" cy="825761"/>
            </a:xfrm>
          </p:grpSpPr>
          <p:sp>
            <p:nvSpPr>
              <p:cNvPr id="30731" name="Rectangle 9"/>
              <p:cNvSpPr>
                <a:spLocks noChangeArrowheads="1"/>
              </p:cNvSpPr>
              <p:nvPr/>
            </p:nvSpPr>
            <p:spPr bwMode="auto">
              <a:xfrm>
                <a:off x="2508782" y="3657940"/>
                <a:ext cx="1723039" cy="761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30732" name="Rectangle 10"/>
              <p:cNvSpPr>
                <a:spLocks noChangeArrowheads="1"/>
              </p:cNvSpPr>
              <p:nvPr/>
            </p:nvSpPr>
            <p:spPr bwMode="auto">
              <a:xfrm>
                <a:off x="2362201" y="4172311"/>
                <a:ext cx="1869620" cy="311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0728" name="Group 6"/>
            <p:cNvGrpSpPr>
              <a:grpSpLocks/>
            </p:cNvGrpSpPr>
            <p:nvPr/>
          </p:nvGrpSpPr>
          <p:grpSpPr bwMode="auto">
            <a:xfrm>
              <a:off x="2655207" y="3632156"/>
              <a:ext cx="1500414" cy="770238"/>
              <a:chOff x="6805386" y="3581400"/>
              <a:chExt cx="1500414" cy="770238"/>
            </a:xfrm>
          </p:grpSpPr>
          <p:sp>
            <p:nvSpPr>
              <p:cNvPr id="30729" name="TextBox 7"/>
              <p:cNvSpPr txBox="1">
                <a:spLocks noChangeArrowheads="1"/>
              </p:cNvSpPr>
              <p:nvPr/>
            </p:nvSpPr>
            <p:spPr bwMode="auto">
              <a:xfrm>
                <a:off x="6883413" y="3716978"/>
                <a:ext cx="14141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r5 = M[r44]</a:t>
                </a:r>
              </a:p>
            </p:txBody>
          </p:sp>
          <p:sp>
            <p:nvSpPr>
              <p:cNvPr id="30730" name="Rectangle 8"/>
              <p:cNvSpPr>
                <a:spLocks noChangeArrowheads="1"/>
              </p:cNvSpPr>
              <p:nvPr/>
            </p:nvSpPr>
            <p:spPr bwMode="auto">
              <a:xfrm>
                <a:off x="6805386" y="3581400"/>
                <a:ext cx="1500414" cy="77023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</p:grpSp>
      <p:cxnSp>
        <p:nvCxnSpPr>
          <p:cNvPr id="30725" name="Straight Connector 17"/>
          <p:cNvCxnSpPr>
            <a:cxnSpLocks noChangeShapeType="1"/>
          </p:cNvCxnSpPr>
          <p:nvPr/>
        </p:nvCxnSpPr>
        <p:spPr bwMode="auto">
          <a:xfrm>
            <a:off x="2933700" y="3302000"/>
            <a:ext cx="838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TextBox 18"/>
          <p:cNvSpPr txBox="1">
            <a:spLocks noChangeArrowheads="1"/>
          </p:cNvSpPr>
          <p:nvPr/>
        </p:nvSpPr>
        <p:spPr bwMode="auto">
          <a:xfrm>
            <a:off x="3779838" y="3141663"/>
            <a:ext cx="165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r2 almost useless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Induction Variable Elimination: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647700"/>
            <a:ext cx="4281488" cy="5867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2362200" y="3581400"/>
            <a:ext cx="17399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2246313" y="4108450"/>
            <a:ext cx="1679575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grpSp>
        <p:nvGrpSpPr>
          <p:cNvPr id="31750" name="Group 5"/>
          <p:cNvGrpSpPr>
            <a:grpSpLocks/>
          </p:cNvGrpSpPr>
          <p:nvPr/>
        </p:nvGrpSpPr>
        <p:grpSpPr bwMode="auto">
          <a:xfrm>
            <a:off x="2454275" y="3611563"/>
            <a:ext cx="1500188" cy="769937"/>
            <a:chOff x="6805386" y="3581400"/>
            <a:chExt cx="1500414" cy="770238"/>
          </a:xfrm>
        </p:grpSpPr>
        <p:sp>
          <p:nvSpPr>
            <p:cNvPr id="31755" name="TextBox 6"/>
            <p:cNvSpPr txBox="1">
              <a:spLocks noChangeArrowheads="1"/>
            </p:cNvSpPr>
            <p:nvPr/>
          </p:nvSpPr>
          <p:spPr bwMode="auto">
            <a:xfrm>
              <a:off x="6883413" y="3716978"/>
              <a:ext cx="14141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r5 = M[r44]</a:t>
              </a:r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6805386" y="3581400"/>
              <a:ext cx="1500414" cy="77023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</p:grpSp>
      <p:cxnSp>
        <p:nvCxnSpPr>
          <p:cNvPr id="31751" name="Straight Connector 2"/>
          <p:cNvCxnSpPr>
            <a:cxnSpLocks noChangeShapeType="1"/>
          </p:cNvCxnSpPr>
          <p:nvPr/>
        </p:nvCxnSpPr>
        <p:spPr bwMode="auto">
          <a:xfrm>
            <a:off x="2667000" y="5181600"/>
            <a:ext cx="1143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3810000" y="4997450"/>
            <a:ext cx="1049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r2 useless</a:t>
            </a:r>
          </a:p>
        </p:txBody>
      </p:sp>
      <p:cxnSp>
        <p:nvCxnSpPr>
          <p:cNvPr id="31753" name="Straight Connector 2"/>
          <p:cNvCxnSpPr>
            <a:cxnSpLocks noChangeShapeType="1"/>
          </p:cNvCxnSpPr>
          <p:nvPr/>
        </p:nvCxnSpPr>
        <p:spPr bwMode="auto">
          <a:xfrm>
            <a:off x="2811463" y="1293813"/>
            <a:ext cx="1143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3954463" y="1109663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r2 dead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6053435"/>
            <a:ext cx="36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more optimizations for now.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unrolling: Example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2246313" y="4108450"/>
            <a:ext cx="1679575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510588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Idea: combine several iterations of a loop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# iterations static constant: can unroll fully to straight-line code, </a:t>
            </a:r>
            <a:br>
              <a:rPr lang="en-US" dirty="0"/>
            </a:br>
            <a:r>
              <a:rPr lang="en-US" dirty="0"/>
              <a:t>eliminating comparison/jump operation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# iterations fixed (</a:t>
            </a:r>
            <a:r>
              <a:rPr lang="en-US" dirty="0" err="1"/>
              <a:t>ie</a:t>
            </a:r>
            <a:r>
              <a:rPr lang="en-US" dirty="0"/>
              <a:t> loop bound </a:t>
            </a:r>
            <a:r>
              <a:rPr lang="en-US" dirty="0" smtClean="0"/>
              <a:t>does not change </a:t>
            </a:r>
            <a:r>
              <a:rPr lang="en-US" dirty="0"/>
              <a:t>inside the body):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reduces #iterations/conditional jumps/induction variable increments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occasionally beneficial for </a:t>
            </a:r>
            <a:r>
              <a:rPr lang="en-US" dirty="0" smtClean="0"/>
              <a:t>parallelization, </a:t>
            </a:r>
            <a:r>
              <a:rPr lang="en-US" dirty="0"/>
              <a:t>scheduling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040188"/>
            <a:ext cx="26765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615950" y="4040188"/>
            <a:ext cx="222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Running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5091113" y="731838"/>
            <a:ext cx="3436937" cy="3840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Naïve loop unrolling: simple example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838200" y="4716463"/>
            <a:ext cx="742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Copy loop to make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L’</a:t>
            </a:r>
            <a:r>
              <a:rPr lang="en-US" altLang="en-US">
                <a:latin typeface="Arial Narrow" panose="020B0606020202030204" pitchFamily="34" charset="0"/>
              </a:rPr>
              <a:t> with header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h’</a:t>
            </a:r>
            <a:r>
              <a:rPr lang="en-US" altLang="en-US">
                <a:latin typeface="Arial Narrow" panose="020B0606020202030204" pitchFamily="34" charset="0"/>
              </a:rPr>
              <a:t> and back edges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</p:txBody>
      </p:sp>
      <p:grpSp>
        <p:nvGrpSpPr>
          <p:cNvPr id="33797" name="Group 36"/>
          <p:cNvGrpSpPr>
            <a:grpSpLocks/>
          </p:cNvGrpSpPr>
          <p:nvPr/>
        </p:nvGrpSpPr>
        <p:grpSpPr bwMode="auto">
          <a:xfrm>
            <a:off x="334963" y="762000"/>
            <a:ext cx="2552700" cy="2079625"/>
            <a:chOff x="334963" y="762000"/>
            <a:chExt cx="2552700" cy="2079625"/>
          </a:xfrm>
        </p:grpSpPr>
        <p:sp>
          <p:nvSpPr>
            <p:cNvPr id="33815" name="TextBox 3"/>
            <p:cNvSpPr txBox="1">
              <a:spLocks noChangeArrowheads="1"/>
            </p:cNvSpPr>
            <p:nvPr/>
          </p:nvSpPr>
          <p:spPr bwMode="auto">
            <a:xfrm>
              <a:off x="838200" y="849312"/>
              <a:ext cx="2049463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L1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3816" name="TextBox 4"/>
            <p:cNvSpPr txBox="1">
              <a:spLocks noChangeArrowheads="1"/>
            </p:cNvSpPr>
            <p:nvPr/>
          </p:nvSpPr>
          <p:spPr bwMode="auto">
            <a:xfrm>
              <a:off x="334963" y="762000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L1:</a:t>
              </a:r>
            </a:p>
          </p:txBody>
        </p:sp>
        <p:sp>
          <p:nvSpPr>
            <p:cNvPr id="33817" name="TextBox 16"/>
            <p:cNvSpPr txBox="1">
              <a:spLocks noChangeArrowheads="1"/>
            </p:cNvSpPr>
            <p:nvPr/>
          </p:nvSpPr>
          <p:spPr bwMode="auto">
            <a:xfrm>
              <a:off x="838200" y="2466975"/>
              <a:ext cx="373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3818" name="TextBox 17"/>
            <p:cNvSpPr txBox="1">
              <a:spLocks noChangeArrowheads="1"/>
            </p:cNvSpPr>
            <p:nvPr/>
          </p:nvSpPr>
          <p:spPr bwMode="auto">
            <a:xfrm>
              <a:off x="334963" y="2379663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grpSp>
          <p:nvGrpSpPr>
            <p:cNvPr id="33819" name="Group 13"/>
            <p:cNvGrpSpPr>
              <a:grpSpLocks/>
            </p:cNvGrpSpPr>
            <p:nvPr/>
          </p:nvGrpSpPr>
          <p:grpSpPr bwMode="auto">
            <a:xfrm>
              <a:off x="504826" y="1425970"/>
              <a:ext cx="333375" cy="399257"/>
              <a:chOff x="504826" y="1425970"/>
              <a:chExt cx="333375" cy="399257"/>
            </a:xfrm>
          </p:grpSpPr>
          <p:cxnSp>
            <p:nvCxnSpPr>
              <p:cNvPr id="33821" name="Elbow Connector 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1886" y="1458913"/>
                <a:ext cx="399257" cy="333372"/>
              </a:xfrm>
              <a:prstGeom prst="bentConnector2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22" name="Straight Connector 6"/>
              <p:cNvCxnSpPr>
                <a:cxnSpLocks noChangeShapeType="1"/>
              </p:cNvCxnSpPr>
              <p:nvPr/>
            </p:nvCxnSpPr>
            <p:spPr bwMode="auto">
              <a:xfrm flipV="1">
                <a:off x="504826" y="1801809"/>
                <a:ext cx="333374" cy="2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33820" name="Straight Arrow Connector 12"/>
            <p:cNvCxnSpPr>
              <a:cxnSpLocks noChangeShapeType="1"/>
              <a:endCxn id="33817" idx="0"/>
            </p:cNvCxnSpPr>
            <p:nvPr/>
          </p:nvCxnSpPr>
          <p:spPr bwMode="auto">
            <a:xfrm>
              <a:off x="1024731" y="2049462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3798" name="Group 20"/>
          <p:cNvGrpSpPr>
            <a:grpSpLocks/>
          </p:cNvGrpSpPr>
          <p:nvPr/>
        </p:nvGrpSpPr>
        <p:grpSpPr bwMode="auto">
          <a:xfrm>
            <a:off x="5208588" y="762000"/>
            <a:ext cx="2905125" cy="3703638"/>
            <a:chOff x="5208587" y="762000"/>
            <a:chExt cx="2904492" cy="3703637"/>
          </a:xfrm>
        </p:grpSpPr>
        <p:sp>
          <p:nvSpPr>
            <p:cNvPr id="33805" name="TextBox 11"/>
            <p:cNvSpPr txBox="1">
              <a:spLocks noChangeArrowheads="1"/>
            </p:cNvSpPr>
            <p:nvPr/>
          </p:nvSpPr>
          <p:spPr bwMode="auto">
            <a:xfrm>
              <a:off x="5715000" y="849312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3806" name="TextBox 12"/>
            <p:cNvSpPr txBox="1">
              <a:spLocks noChangeArrowheads="1"/>
            </p:cNvSpPr>
            <p:nvPr/>
          </p:nvSpPr>
          <p:spPr bwMode="auto">
            <a:xfrm>
              <a:off x="5211763" y="762000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3807" name="TextBox 15"/>
            <p:cNvSpPr txBox="1">
              <a:spLocks noChangeArrowheads="1"/>
            </p:cNvSpPr>
            <p:nvPr/>
          </p:nvSpPr>
          <p:spPr bwMode="auto">
            <a:xfrm>
              <a:off x="5711824" y="2467996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L1’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3808" name="TextBox 18"/>
            <p:cNvSpPr txBox="1">
              <a:spLocks noChangeArrowheads="1"/>
            </p:cNvSpPr>
            <p:nvPr/>
          </p:nvSpPr>
          <p:spPr bwMode="auto">
            <a:xfrm>
              <a:off x="5208587" y="2380683"/>
              <a:ext cx="5937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Arial Narrow" panose="020B0606020202030204" pitchFamily="34" charset="0"/>
                </a:rPr>
                <a:t>L1’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3809" name="TextBox 19"/>
            <p:cNvSpPr txBox="1">
              <a:spLocks noChangeArrowheads="1"/>
            </p:cNvSpPr>
            <p:nvPr/>
          </p:nvSpPr>
          <p:spPr bwMode="auto">
            <a:xfrm>
              <a:off x="5711824" y="4090987"/>
              <a:ext cx="373063" cy="36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3810" name="TextBox 20"/>
            <p:cNvSpPr txBox="1">
              <a:spLocks noChangeArrowheads="1"/>
            </p:cNvSpPr>
            <p:nvPr/>
          </p:nvSpPr>
          <p:spPr bwMode="auto">
            <a:xfrm>
              <a:off x="5208587" y="4003674"/>
              <a:ext cx="536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cxnSp>
          <p:nvCxnSpPr>
            <p:cNvPr id="33811" name="Straight Arrow Connector 30"/>
            <p:cNvCxnSpPr>
              <a:cxnSpLocks noChangeShapeType="1"/>
            </p:cNvCxnSpPr>
            <p:nvPr/>
          </p:nvCxnSpPr>
          <p:spPr bwMode="auto">
            <a:xfrm>
              <a:off x="5943600" y="3669167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3812" name="Group 19"/>
            <p:cNvGrpSpPr>
              <a:grpSpLocks/>
            </p:cNvGrpSpPr>
            <p:nvPr/>
          </p:nvGrpSpPr>
          <p:grpSpPr bwMode="auto">
            <a:xfrm>
              <a:off x="7779703" y="2667000"/>
              <a:ext cx="333376" cy="457201"/>
              <a:chOff x="7779703" y="2667000"/>
              <a:chExt cx="333376" cy="457201"/>
            </a:xfrm>
          </p:grpSpPr>
          <p:cxnSp>
            <p:nvCxnSpPr>
              <p:cNvPr id="33813" name="Elbow Connector 15"/>
              <p:cNvCxnSpPr>
                <a:cxnSpLocks noChangeShapeType="1"/>
              </p:cNvCxnSpPr>
              <p:nvPr/>
            </p:nvCxnSpPr>
            <p:spPr bwMode="auto">
              <a:xfrm rot="16200000" flipV="1">
                <a:off x="7726839" y="2737961"/>
                <a:ext cx="457201" cy="315279"/>
              </a:xfrm>
              <a:prstGeom prst="bentConnector3">
                <a:avLst>
                  <a:gd name="adj1" fmla="val 100796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3814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7779703" y="3117461"/>
                <a:ext cx="333374" cy="2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33799" name="Group 35"/>
          <p:cNvGrpSpPr>
            <a:grpSpLocks/>
          </p:cNvGrpSpPr>
          <p:nvPr/>
        </p:nvGrpSpPr>
        <p:grpSpPr bwMode="auto">
          <a:xfrm>
            <a:off x="7780338" y="1187450"/>
            <a:ext cx="333375" cy="457200"/>
            <a:chOff x="7779703" y="1187676"/>
            <a:chExt cx="333376" cy="457201"/>
          </a:xfrm>
        </p:grpSpPr>
        <p:cxnSp>
          <p:nvCxnSpPr>
            <p:cNvPr id="33803" name="Elbow Connector 41"/>
            <p:cNvCxnSpPr>
              <a:cxnSpLocks noChangeShapeType="1"/>
            </p:cNvCxnSpPr>
            <p:nvPr/>
          </p:nvCxnSpPr>
          <p:spPr bwMode="auto">
            <a:xfrm rot="16200000" flipV="1">
              <a:off x="7726839" y="1258637"/>
              <a:ext cx="457201" cy="315279"/>
            </a:xfrm>
            <a:prstGeom prst="bentConnector3">
              <a:avLst>
                <a:gd name="adj1" fmla="val 100796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4" name="Straight Connector 42"/>
            <p:cNvCxnSpPr>
              <a:cxnSpLocks noChangeShapeType="1"/>
            </p:cNvCxnSpPr>
            <p:nvPr/>
          </p:nvCxnSpPr>
          <p:spPr bwMode="auto">
            <a:xfrm flipV="1">
              <a:off x="7779703" y="1638137"/>
              <a:ext cx="333374" cy="2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3800" name="Group 34"/>
          <p:cNvGrpSpPr>
            <a:grpSpLocks/>
          </p:cNvGrpSpPr>
          <p:nvPr/>
        </p:nvGrpSpPr>
        <p:grpSpPr bwMode="auto">
          <a:xfrm>
            <a:off x="6084888" y="1887538"/>
            <a:ext cx="2216150" cy="2198687"/>
            <a:chOff x="6084888" y="1887665"/>
            <a:chExt cx="2216149" cy="2199014"/>
          </a:xfrm>
        </p:grpSpPr>
        <p:cxnSp>
          <p:nvCxnSpPr>
            <p:cNvPr id="33801" name="Elbow Connector 43"/>
            <p:cNvCxnSpPr>
              <a:cxnSpLocks noChangeShapeType="1"/>
            </p:cNvCxnSpPr>
            <p:nvPr/>
          </p:nvCxnSpPr>
          <p:spPr bwMode="auto">
            <a:xfrm rot="10800000" flipV="1">
              <a:off x="6084888" y="1900465"/>
              <a:ext cx="2216149" cy="2186214"/>
            </a:xfrm>
            <a:prstGeom prst="bentConnector3">
              <a:avLst>
                <a:gd name="adj1" fmla="val 880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2" name="Straight Connector 48"/>
            <p:cNvCxnSpPr>
              <a:cxnSpLocks noChangeShapeType="1"/>
            </p:cNvCxnSpPr>
            <p:nvPr/>
          </p:nvCxnSpPr>
          <p:spPr bwMode="auto">
            <a:xfrm flipV="1">
              <a:off x="7779703" y="1887665"/>
              <a:ext cx="509110" cy="1299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5091113" y="731838"/>
            <a:ext cx="3436937" cy="3840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Naïve loop unrolling: simple example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838200" y="849313"/>
            <a:ext cx="20494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x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 M [ i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   i + 4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&lt; n goto L1 else L2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34963" y="762000"/>
            <a:ext cx="53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L1:</a:t>
            </a:r>
          </a:p>
        </p:txBody>
      </p:sp>
      <p:sp>
        <p:nvSpPr>
          <p:cNvPr id="34822" name="TextBox 16"/>
          <p:cNvSpPr txBox="1">
            <a:spLocks noChangeArrowheads="1"/>
          </p:cNvSpPr>
          <p:nvPr/>
        </p:nvSpPr>
        <p:spPr bwMode="auto">
          <a:xfrm>
            <a:off x="838200" y="2466975"/>
            <a:ext cx="3730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823" name="TextBox 17"/>
          <p:cNvSpPr txBox="1">
            <a:spLocks noChangeArrowheads="1"/>
          </p:cNvSpPr>
          <p:nvPr/>
        </p:nvSpPr>
        <p:spPr bwMode="auto">
          <a:xfrm>
            <a:off x="334963" y="2379663"/>
            <a:ext cx="53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L2: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838200" y="4716463"/>
            <a:ext cx="7424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Copy loop to make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L’</a:t>
            </a:r>
            <a:r>
              <a:rPr lang="en-US" altLang="en-US">
                <a:latin typeface="Arial Narrow" panose="020B0606020202030204" pitchFamily="34" charset="0"/>
              </a:rPr>
              <a:t> with header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h’</a:t>
            </a:r>
            <a:r>
              <a:rPr lang="en-US" altLang="en-US">
                <a:latin typeface="Arial Narrow" panose="020B0606020202030204" pitchFamily="34" charset="0"/>
              </a:rPr>
              <a:t> and back edges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Change back edges in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from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</p:txBody>
      </p:sp>
      <p:grpSp>
        <p:nvGrpSpPr>
          <p:cNvPr id="34825" name="Group 13"/>
          <p:cNvGrpSpPr>
            <a:grpSpLocks/>
          </p:cNvGrpSpPr>
          <p:nvPr/>
        </p:nvGrpSpPr>
        <p:grpSpPr bwMode="auto">
          <a:xfrm>
            <a:off x="504825" y="1425575"/>
            <a:ext cx="333375" cy="400050"/>
            <a:chOff x="504826" y="1425970"/>
            <a:chExt cx="333375" cy="399257"/>
          </a:xfrm>
        </p:grpSpPr>
        <p:cxnSp>
          <p:nvCxnSpPr>
            <p:cNvPr id="34842" name="Elb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71886" y="1458913"/>
              <a:ext cx="399257" cy="333372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843" name="Straight Connector 6"/>
            <p:cNvCxnSpPr>
              <a:cxnSpLocks noChangeShapeType="1"/>
            </p:cNvCxnSpPr>
            <p:nvPr/>
          </p:nvCxnSpPr>
          <p:spPr bwMode="auto">
            <a:xfrm flipV="1">
              <a:off x="504826" y="1801809"/>
              <a:ext cx="333374" cy="2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34826" name="Straight Arrow Connector 12"/>
          <p:cNvCxnSpPr>
            <a:cxnSpLocks noChangeShapeType="1"/>
            <a:endCxn id="34822" idx="0"/>
          </p:cNvCxnSpPr>
          <p:nvPr/>
        </p:nvCxnSpPr>
        <p:spPr bwMode="auto">
          <a:xfrm>
            <a:off x="1023938" y="2049463"/>
            <a:ext cx="1587" cy="4175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34827" name="Group 20"/>
          <p:cNvGrpSpPr>
            <a:grpSpLocks/>
          </p:cNvGrpSpPr>
          <p:nvPr/>
        </p:nvGrpSpPr>
        <p:grpSpPr bwMode="auto">
          <a:xfrm>
            <a:off x="5208588" y="762000"/>
            <a:ext cx="2905125" cy="3703638"/>
            <a:chOff x="5208587" y="762000"/>
            <a:chExt cx="2904492" cy="3703637"/>
          </a:xfrm>
        </p:grpSpPr>
        <p:sp>
          <p:nvSpPr>
            <p:cNvPr id="34831" name="TextBox 11"/>
            <p:cNvSpPr txBox="1">
              <a:spLocks noChangeArrowheads="1"/>
            </p:cNvSpPr>
            <p:nvPr/>
          </p:nvSpPr>
          <p:spPr bwMode="auto">
            <a:xfrm>
              <a:off x="5715000" y="849312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L1’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4832" name="TextBox 12"/>
            <p:cNvSpPr txBox="1">
              <a:spLocks noChangeArrowheads="1"/>
            </p:cNvSpPr>
            <p:nvPr/>
          </p:nvSpPr>
          <p:spPr bwMode="auto">
            <a:xfrm>
              <a:off x="5211763" y="762000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4833" name="TextBox 15"/>
            <p:cNvSpPr txBox="1">
              <a:spLocks noChangeArrowheads="1"/>
            </p:cNvSpPr>
            <p:nvPr/>
          </p:nvSpPr>
          <p:spPr bwMode="auto">
            <a:xfrm>
              <a:off x="5711824" y="2467996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L1’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4834" name="TextBox 18"/>
            <p:cNvSpPr txBox="1">
              <a:spLocks noChangeArrowheads="1"/>
            </p:cNvSpPr>
            <p:nvPr/>
          </p:nvSpPr>
          <p:spPr bwMode="auto">
            <a:xfrm>
              <a:off x="5208587" y="2380683"/>
              <a:ext cx="5937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Arial Narrow" panose="020B0606020202030204" pitchFamily="34" charset="0"/>
                </a:rPr>
                <a:t>L1’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4835" name="TextBox 19"/>
            <p:cNvSpPr txBox="1">
              <a:spLocks noChangeArrowheads="1"/>
            </p:cNvSpPr>
            <p:nvPr/>
          </p:nvSpPr>
          <p:spPr bwMode="auto">
            <a:xfrm>
              <a:off x="5711824" y="4090987"/>
              <a:ext cx="373063" cy="36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4836" name="TextBox 20"/>
            <p:cNvSpPr txBox="1">
              <a:spLocks noChangeArrowheads="1"/>
            </p:cNvSpPr>
            <p:nvPr/>
          </p:nvSpPr>
          <p:spPr bwMode="auto">
            <a:xfrm>
              <a:off x="5208587" y="4003674"/>
              <a:ext cx="536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cxnSp>
          <p:nvCxnSpPr>
            <p:cNvPr id="34837" name="Straight Arrow Connector 29"/>
            <p:cNvCxnSpPr>
              <a:cxnSpLocks noChangeShapeType="1"/>
            </p:cNvCxnSpPr>
            <p:nvPr/>
          </p:nvCxnSpPr>
          <p:spPr bwMode="auto">
            <a:xfrm>
              <a:off x="5943600" y="2050367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838" name="Straight Arrow Connector 30"/>
            <p:cNvCxnSpPr>
              <a:cxnSpLocks noChangeShapeType="1"/>
            </p:cNvCxnSpPr>
            <p:nvPr/>
          </p:nvCxnSpPr>
          <p:spPr bwMode="auto">
            <a:xfrm>
              <a:off x="5943600" y="3669167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34839" name="Group 19"/>
            <p:cNvGrpSpPr>
              <a:grpSpLocks/>
            </p:cNvGrpSpPr>
            <p:nvPr/>
          </p:nvGrpSpPr>
          <p:grpSpPr bwMode="auto">
            <a:xfrm>
              <a:off x="7779703" y="2667000"/>
              <a:ext cx="333376" cy="457201"/>
              <a:chOff x="7779703" y="2667000"/>
              <a:chExt cx="333376" cy="457201"/>
            </a:xfrm>
          </p:grpSpPr>
          <p:cxnSp>
            <p:nvCxnSpPr>
              <p:cNvPr id="34840" name="Elbow Connector 15"/>
              <p:cNvCxnSpPr>
                <a:cxnSpLocks noChangeShapeType="1"/>
              </p:cNvCxnSpPr>
              <p:nvPr/>
            </p:nvCxnSpPr>
            <p:spPr bwMode="auto">
              <a:xfrm rot="16200000" flipV="1">
                <a:off x="7726839" y="2737961"/>
                <a:ext cx="457201" cy="315279"/>
              </a:xfrm>
              <a:prstGeom prst="bentConnector3">
                <a:avLst>
                  <a:gd name="adj1" fmla="val 100796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4841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7779703" y="3117461"/>
                <a:ext cx="333374" cy="2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34828" name="Group 23"/>
          <p:cNvGrpSpPr>
            <a:grpSpLocks/>
          </p:cNvGrpSpPr>
          <p:nvPr/>
        </p:nvGrpSpPr>
        <p:grpSpPr bwMode="auto">
          <a:xfrm>
            <a:off x="6084888" y="1887538"/>
            <a:ext cx="2216150" cy="2198687"/>
            <a:chOff x="6084888" y="1887665"/>
            <a:chExt cx="2216149" cy="2199014"/>
          </a:xfrm>
        </p:grpSpPr>
        <p:cxnSp>
          <p:nvCxnSpPr>
            <p:cNvPr id="34829" name="Elbow Connector 24"/>
            <p:cNvCxnSpPr>
              <a:cxnSpLocks noChangeShapeType="1"/>
            </p:cNvCxnSpPr>
            <p:nvPr/>
          </p:nvCxnSpPr>
          <p:spPr bwMode="auto">
            <a:xfrm rot="10800000" flipV="1">
              <a:off x="6084888" y="1900465"/>
              <a:ext cx="2216149" cy="2186214"/>
            </a:xfrm>
            <a:prstGeom prst="bentConnector3">
              <a:avLst>
                <a:gd name="adj1" fmla="val 880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830" name="Straight Connector 25"/>
            <p:cNvCxnSpPr>
              <a:cxnSpLocks noChangeShapeType="1"/>
            </p:cNvCxnSpPr>
            <p:nvPr/>
          </p:nvCxnSpPr>
          <p:spPr bwMode="auto">
            <a:xfrm flipV="1">
              <a:off x="7779703" y="1887665"/>
              <a:ext cx="509110" cy="1299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5091113" y="731838"/>
            <a:ext cx="3436937" cy="3840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Naïve loop unrolling: simple example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8200" y="849313"/>
            <a:ext cx="20494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x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 M [ i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   i + 4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&lt; n goto L1 else L2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34963" y="762000"/>
            <a:ext cx="53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L1: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838200" y="2466975"/>
            <a:ext cx="3730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847" name="TextBox 17"/>
          <p:cNvSpPr txBox="1">
            <a:spLocks noChangeArrowheads="1"/>
          </p:cNvSpPr>
          <p:nvPr/>
        </p:nvSpPr>
        <p:spPr bwMode="auto">
          <a:xfrm>
            <a:off x="334963" y="2379663"/>
            <a:ext cx="53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L2:</a:t>
            </a:r>
          </a:p>
        </p:txBody>
      </p:sp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838200" y="4716463"/>
            <a:ext cx="7424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Copy loop to make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L’</a:t>
            </a:r>
            <a:r>
              <a:rPr lang="en-US" altLang="en-US">
                <a:latin typeface="Arial Narrow" panose="020B0606020202030204" pitchFamily="34" charset="0"/>
              </a:rPr>
              <a:t> with header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h’</a:t>
            </a:r>
            <a:r>
              <a:rPr lang="en-US" altLang="en-US">
                <a:latin typeface="Arial Narrow" panose="020B0606020202030204" pitchFamily="34" charset="0"/>
              </a:rPr>
              <a:t> and back edges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Change back edges in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from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Change back edges in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from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</a:p>
        </p:txBody>
      </p:sp>
      <p:grpSp>
        <p:nvGrpSpPr>
          <p:cNvPr id="35849" name="Group 13"/>
          <p:cNvGrpSpPr>
            <a:grpSpLocks/>
          </p:cNvGrpSpPr>
          <p:nvPr/>
        </p:nvGrpSpPr>
        <p:grpSpPr bwMode="auto">
          <a:xfrm>
            <a:off x="504825" y="1425575"/>
            <a:ext cx="333375" cy="400050"/>
            <a:chOff x="504826" y="1425970"/>
            <a:chExt cx="333375" cy="399257"/>
          </a:xfrm>
        </p:grpSpPr>
        <p:cxnSp>
          <p:nvCxnSpPr>
            <p:cNvPr id="35864" name="Elb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71886" y="1458913"/>
              <a:ext cx="399257" cy="333372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65" name="Straight Connector 6"/>
            <p:cNvCxnSpPr>
              <a:cxnSpLocks noChangeShapeType="1"/>
            </p:cNvCxnSpPr>
            <p:nvPr/>
          </p:nvCxnSpPr>
          <p:spPr bwMode="auto">
            <a:xfrm flipV="1">
              <a:off x="504826" y="1801809"/>
              <a:ext cx="333374" cy="2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35850" name="Straight Arrow Connector 12"/>
          <p:cNvCxnSpPr>
            <a:cxnSpLocks noChangeShapeType="1"/>
            <a:endCxn id="35846" idx="0"/>
          </p:cNvCxnSpPr>
          <p:nvPr/>
        </p:nvCxnSpPr>
        <p:spPr bwMode="auto">
          <a:xfrm>
            <a:off x="1023938" y="2049463"/>
            <a:ext cx="1587" cy="4175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35851" name="Group 20"/>
          <p:cNvGrpSpPr>
            <a:grpSpLocks/>
          </p:cNvGrpSpPr>
          <p:nvPr/>
        </p:nvGrpSpPr>
        <p:grpSpPr bwMode="auto">
          <a:xfrm>
            <a:off x="5208588" y="762000"/>
            <a:ext cx="2592387" cy="3703638"/>
            <a:chOff x="5208587" y="762000"/>
            <a:chExt cx="2592388" cy="3703637"/>
          </a:xfrm>
        </p:grpSpPr>
        <p:sp>
          <p:nvSpPr>
            <p:cNvPr id="35856" name="TextBox 11"/>
            <p:cNvSpPr txBox="1">
              <a:spLocks noChangeArrowheads="1"/>
            </p:cNvSpPr>
            <p:nvPr/>
          </p:nvSpPr>
          <p:spPr bwMode="auto">
            <a:xfrm>
              <a:off x="5715000" y="849312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L1’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5857" name="TextBox 12"/>
            <p:cNvSpPr txBox="1">
              <a:spLocks noChangeArrowheads="1"/>
            </p:cNvSpPr>
            <p:nvPr/>
          </p:nvSpPr>
          <p:spPr bwMode="auto">
            <a:xfrm>
              <a:off x="5211763" y="762000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5858" name="TextBox 15"/>
            <p:cNvSpPr txBox="1">
              <a:spLocks noChangeArrowheads="1"/>
            </p:cNvSpPr>
            <p:nvPr/>
          </p:nvSpPr>
          <p:spPr bwMode="auto">
            <a:xfrm>
              <a:off x="5711824" y="2467996"/>
              <a:ext cx="20859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5859" name="TextBox 18"/>
            <p:cNvSpPr txBox="1">
              <a:spLocks noChangeArrowheads="1"/>
            </p:cNvSpPr>
            <p:nvPr/>
          </p:nvSpPr>
          <p:spPr bwMode="auto">
            <a:xfrm>
              <a:off x="5208587" y="2380683"/>
              <a:ext cx="5937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Arial Narrow" panose="020B0606020202030204" pitchFamily="34" charset="0"/>
                </a:rPr>
                <a:t>L1’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5860" name="TextBox 19"/>
            <p:cNvSpPr txBox="1">
              <a:spLocks noChangeArrowheads="1"/>
            </p:cNvSpPr>
            <p:nvPr/>
          </p:nvSpPr>
          <p:spPr bwMode="auto">
            <a:xfrm>
              <a:off x="5711824" y="4090987"/>
              <a:ext cx="373063" cy="36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5861" name="TextBox 20"/>
            <p:cNvSpPr txBox="1">
              <a:spLocks noChangeArrowheads="1"/>
            </p:cNvSpPr>
            <p:nvPr/>
          </p:nvSpPr>
          <p:spPr bwMode="auto">
            <a:xfrm>
              <a:off x="5208587" y="4003674"/>
              <a:ext cx="536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cxnSp>
          <p:nvCxnSpPr>
            <p:cNvPr id="35862" name="Straight Arrow Connector 29"/>
            <p:cNvCxnSpPr>
              <a:cxnSpLocks noChangeShapeType="1"/>
            </p:cNvCxnSpPr>
            <p:nvPr/>
          </p:nvCxnSpPr>
          <p:spPr bwMode="auto">
            <a:xfrm>
              <a:off x="5943600" y="2050367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63" name="Straight Arrow Connector 30"/>
            <p:cNvCxnSpPr>
              <a:cxnSpLocks noChangeShapeType="1"/>
            </p:cNvCxnSpPr>
            <p:nvPr/>
          </p:nvCxnSpPr>
          <p:spPr bwMode="auto">
            <a:xfrm>
              <a:off x="5943600" y="3669167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5852" name="Group 23"/>
          <p:cNvGrpSpPr>
            <a:grpSpLocks/>
          </p:cNvGrpSpPr>
          <p:nvPr/>
        </p:nvGrpSpPr>
        <p:grpSpPr bwMode="auto">
          <a:xfrm>
            <a:off x="6084888" y="1887538"/>
            <a:ext cx="2216150" cy="2198687"/>
            <a:chOff x="6084888" y="1887665"/>
            <a:chExt cx="2216149" cy="2199014"/>
          </a:xfrm>
        </p:grpSpPr>
        <p:cxnSp>
          <p:nvCxnSpPr>
            <p:cNvPr id="35854" name="Elbow Connector 24"/>
            <p:cNvCxnSpPr>
              <a:cxnSpLocks noChangeShapeType="1"/>
            </p:cNvCxnSpPr>
            <p:nvPr/>
          </p:nvCxnSpPr>
          <p:spPr bwMode="auto">
            <a:xfrm rot="10800000" flipV="1">
              <a:off x="6084888" y="1900465"/>
              <a:ext cx="2216149" cy="2186214"/>
            </a:xfrm>
            <a:prstGeom prst="bentConnector3">
              <a:avLst>
                <a:gd name="adj1" fmla="val 880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55" name="Straight Connector 25"/>
            <p:cNvCxnSpPr>
              <a:cxnSpLocks noChangeShapeType="1"/>
            </p:cNvCxnSpPr>
            <p:nvPr/>
          </p:nvCxnSpPr>
          <p:spPr bwMode="auto">
            <a:xfrm flipV="1">
              <a:off x="7779703" y="1887665"/>
              <a:ext cx="509110" cy="1299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35853" name="Straight Arrow Connector 26"/>
          <p:cNvCxnSpPr>
            <a:cxnSpLocks noChangeShapeType="1"/>
            <a:stCxn id="35858" idx="0"/>
            <a:endCxn id="35856" idx="2"/>
          </p:cNvCxnSpPr>
          <p:nvPr/>
        </p:nvCxnSpPr>
        <p:spPr bwMode="auto">
          <a:xfrm flipV="1">
            <a:off x="6754813" y="2049463"/>
            <a:ext cx="3175" cy="4191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Naïve loop unrolling: simple example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838200" y="849313"/>
            <a:ext cx="20494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x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 M [ i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   i + 4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&lt; n goto L1 else L2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34963" y="762000"/>
            <a:ext cx="53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L1:</a:t>
            </a:r>
          </a:p>
        </p:txBody>
      </p:sp>
      <p:sp>
        <p:nvSpPr>
          <p:cNvPr id="36869" name="TextBox 16"/>
          <p:cNvSpPr txBox="1">
            <a:spLocks noChangeArrowheads="1"/>
          </p:cNvSpPr>
          <p:nvPr/>
        </p:nvSpPr>
        <p:spPr bwMode="auto">
          <a:xfrm>
            <a:off x="838200" y="2466975"/>
            <a:ext cx="3730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6870" name="TextBox 17"/>
          <p:cNvSpPr txBox="1">
            <a:spLocks noChangeArrowheads="1"/>
          </p:cNvSpPr>
          <p:nvPr/>
        </p:nvSpPr>
        <p:spPr bwMode="auto">
          <a:xfrm>
            <a:off x="334963" y="2379663"/>
            <a:ext cx="53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L2: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838200" y="4716463"/>
            <a:ext cx="7424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Copy loop to make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L’</a:t>
            </a:r>
            <a:r>
              <a:rPr lang="en-US" altLang="en-US">
                <a:latin typeface="Arial Narrow" panose="020B0606020202030204" pitchFamily="34" charset="0"/>
              </a:rPr>
              <a:t> with header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h’</a:t>
            </a:r>
            <a:r>
              <a:rPr lang="en-US" altLang="en-US">
                <a:latin typeface="Arial Narrow" panose="020B0606020202030204" pitchFamily="34" charset="0"/>
              </a:rPr>
              <a:t> and back edges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’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Change back edges in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from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Change back edges in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from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</a:t>
            </a:r>
            <a:r>
              <a:rPr lang="en-US" altLang="en-US" baseline="-25000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’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</a:t>
            </a:r>
          </a:p>
        </p:txBody>
      </p: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504825" y="1425575"/>
            <a:ext cx="333375" cy="400050"/>
            <a:chOff x="504826" y="1425970"/>
            <a:chExt cx="333375" cy="399257"/>
          </a:xfrm>
        </p:grpSpPr>
        <p:cxnSp>
          <p:nvCxnSpPr>
            <p:cNvPr id="36889" name="Elb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71886" y="1458913"/>
              <a:ext cx="399257" cy="333372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890" name="Straight Connector 6"/>
            <p:cNvCxnSpPr>
              <a:cxnSpLocks noChangeShapeType="1"/>
            </p:cNvCxnSpPr>
            <p:nvPr/>
          </p:nvCxnSpPr>
          <p:spPr bwMode="auto">
            <a:xfrm flipV="1">
              <a:off x="504826" y="1801809"/>
              <a:ext cx="333374" cy="2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36873" name="Straight Arrow Connector 12"/>
          <p:cNvCxnSpPr>
            <a:cxnSpLocks noChangeShapeType="1"/>
            <a:endCxn id="36869" idx="0"/>
          </p:cNvCxnSpPr>
          <p:nvPr/>
        </p:nvCxnSpPr>
        <p:spPr bwMode="auto">
          <a:xfrm>
            <a:off x="1023938" y="2049463"/>
            <a:ext cx="1587" cy="4175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36874" name="Group 1"/>
          <p:cNvGrpSpPr>
            <a:grpSpLocks/>
          </p:cNvGrpSpPr>
          <p:nvPr/>
        </p:nvGrpSpPr>
        <p:grpSpPr bwMode="auto">
          <a:xfrm>
            <a:off x="5208588" y="762000"/>
            <a:ext cx="3092450" cy="3703638"/>
            <a:chOff x="5208587" y="762000"/>
            <a:chExt cx="3092450" cy="3703637"/>
          </a:xfrm>
        </p:grpSpPr>
        <p:grpSp>
          <p:nvGrpSpPr>
            <p:cNvPr id="36876" name="Group 20"/>
            <p:cNvGrpSpPr>
              <a:grpSpLocks/>
            </p:cNvGrpSpPr>
            <p:nvPr/>
          </p:nvGrpSpPr>
          <p:grpSpPr bwMode="auto">
            <a:xfrm>
              <a:off x="5208587" y="762000"/>
              <a:ext cx="2592388" cy="3703637"/>
              <a:chOff x="5208587" y="762000"/>
              <a:chExt cx="2592388" cy="3703637"/>
            </a:xfrm>
          </p:grpSpPr>
          <p:sp>
            <p:nvSpPr>
              <p:cNvPr id="36881" name="TextBox 11"/>
              <p:cNvSpPr txBox="1">
                <a:spLocks noChangeArrowheads="1"/>
              </p:cNvSpPr>
              <p:nvPr/>
            </p:nvSpPr>
            <p:spPr bwMode="auto">
              <a:xfrm>
                <a:off x="5715000" y="849312"/>
                <a:ext cx="2085975" cy="1200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 Narrow" panose="020B0606020202030204" pitchFamily="34" charset="0"/>
                  </a:rPr>
                  <a:t>x </a:t>
                </a: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 M [ i ]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s  s + x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i   i + 4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if i &lt; n goto </a:t>
                </a:r>
                <a:r>
                  <a:rPr lang="en-US" altLang="en-US" sz="1800">
                    <a:solidFill>
                      <a:srgbClr val="FF000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L1’ </a:t>
                </a: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else L2</a:t>
                </a:r>
                <a:endParaRPr lang="en-US" altLang="en-US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36882" name="TextBox 12"/>
              <p:cNvSpPr txBox="1">
                <a:spLocks noChangeArrowheads="1"/>
              </p:cNvSpPr>
              <p:nvPr/>
            </p:nvSpPr>
            <p:spPr bwMode="auto">
              <a:xfrm>
                <a:off x="5211763" y="762000"/>
                <a:ext cx="5365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rgbClr val="FFC000"/>
                    </a:solidFill>
                    <a:latin typeface="Arial Narrow" panose="020B0606020202030204" pitchFamily="34" charset="0"/>
                  </a:rPr>
                  <a:t>L1</a:t>
                </a:r>
                <a:r>
                  <a:rPr lang="en-US" altLang="en-US">
                    <a:latin typeface="Arial Narrow" panose="020B0606020202030204" pitchFamily="34" charset="0"/>
                  </a:rPr>
                  <a:t>:</a:t>
                </a:r>
              </a:p>
            </p:txBody>
          </p:sp>
          <p:sp>
            <p:nvSpPr>
              <p:cNvPr id="36883" name="TextBox 15"/>
              <p:cNvSpPr txBox="1">
                <a:spLocks noChangeArrowheads="1"/>
              </p:cNvSpPr>
              <p:nvPr/>
            </p:nvSpPr>
            <p:spPr bwMode="auto">
              <a:xfrm>
                <a:off x="5711824" y="2467996"/>
                <a:ext cx="2085975" cy="1200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 Narrow" panose="020B0606020202030204" pitchFamily="34" charset="0"/>
                  </a:rPr>
                  <a:t>x </a:t>
                </a: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 M [ i ]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s  s + x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i   i + 4</a:t>
                </a:r>
                <a:b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</a:b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if i &lt; n goto </a:t>
                </a:r>
                <a:r>
                  <a:rPr lang="en-US" altLang="en-US" sz="1800">
                    <a:solidFill>
                      <a:srgbClr val="FFC00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L1</a:t>
                </a:r>
                <a:r>
                  <a:rPr lang="en-US" altLang="en-US" sz="1800">
                    <a:latin typeface="Arial Narrow" panose="020B0606020202030204" pitchFamily="34" charset="0"/>
                    <a:sym typeface="Wingdings" panose="05000000000000000000" pitchFamily="2" charset="2"/>
                  </a:rPr>
                  <a:t> else L2</a:t>
                </a:r>
                <a:endParaRPr lang="en-US" altLang="en-US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36884" name="TextBox 18"/>
              <p:cNvSpPr txBox="1">
                <a:spLocks noChangeArrowheads="1"/>
              </p:cNvSpPr>
              <p:nvPr/>
            </p:nvSpPr>
            <p:spPr bwMode="auto">
              <a:xfrm>
                <a:off x="5208587" y="2380683"/>
                <a:ext cx="593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L1’</a:t>
                </a:r>
                <a:r>
                  <a:rPr lang="en-US" altLang="en-US">
                    <a:latin typeface="Arial Narrow" panose="020B0606020202030204" pitchFamily="34" charset="0"/>
                  </a:rPr>
                  <a:t>:</a:t>
                </a:r>
              </a:p>
            </p:txBody>
          </p:sp>
          <p:sp>
            <p:nvSpPr>
              <p:cNvPr id="36885" name="TextBox 19"/>
              <p:cNvSpPr txBox="1">
                <a:spLocks noChangeArrowheads="1"/>
              </p:cNvSpPr>
              <p:nvPr/>
            </p:nvSpPr>
            <p:spPr bwMode="auto">
              <a:xfrm>
                <a:off x="5711824" y="4090987"/>
                <a:ext cx="373063" cy="3698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latin typeface="Arial Narrow" panose="020B0606020202030204" pitchFamily="34" charset="0"/>
                  </a:rPr>
                  <a:t>…</a:t>
                </a:r>
              </a:p>
            </p:txBody>
          </p:sp>
          <p:sp>
            <p:nvSpPr>
              <p:cNvPr id="36886" name="TextBox 20"/>
              <p:cNvSpPr txBox="1">
                <a:spLocks noChangeArrowheads="1"/>
              </p:cNvSpPr>
              <p:nvPr/>
            </p:nvSpPr>
            <p:spPr bwMode="auto">
              <a:xfrm>
                <a:off x="5208587" y="4003674"/>
                <a:ext cx="5365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L2:</a:t>
                </a:r>
              </a:p>
            </p:txBody>
          </p:sp>
          <p:cxnSp>
            <p:nvCxnSpPr>
              <p:cNvPr id="36887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5943600" y="2050367"/>
                <a:ext cx="1" cy="417513"/>
              </a:xfrm>
              <a:prstGeom prst="straightConnector1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88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943600" y="3669167"/>
                <a:ext cx="1" cy="417513"/>
              </a:xfrm>
              <a:prstGeom prst="straightConnector1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6877" name="Group 23"/>
            <p:cNvGrpSpPr>
              <a:grpSpLocks/>
            </p:cNvGrpSpPr>
            <p:nvPr/>
          </p:nvGrpSpPr>
          <p:grpSpPr bwMode="auto">
            <a:xfrm>
              <a:off x="6084888" y="1887665"/>
              <a:ext cx="2216149" cy="2199014"/>
              <a:chOff x="6084888" y="1887665"/>
              <a:chExt cx="2216149" cy="2199014"/>
            </a:xfrm>
          </p:grpSpPr>
          <p:cxnSp>
            <p:nvCxnSpPr>
              <p:cNvPr id="36879" name="Elbow Connector 24"/>
              <p:cNvCxnSpPr>
                <a:cxnSpLocks noChangeShapeType="1"/>
              </p:cNvCxnSpPr>
              <p:nvPr/>
            </p:nvCxnSpPr>
            <p:spPr bwMode="auto">
              <a:xfrm rot="10800000" flipV="1">
                <a:off x="6084888" y="1900465"/>
                <a:ext cx="2216149" cy="2186214"/>
              </a:xfrm>
              <a:prstGeom prst="bentConnector3">
                <a:avLst>
                  <a:gd name="adj1" fmla="val 880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80" name="Straight Connector 25"/>
              <p:cNvCxnSpPr>
                <a:cxnSpLocks noChangeShapeType="1"/>
              </p:cNvCxnSpPr>
              <p:nvPr/>
            </p:nvCxnSpPr>
            <p:spPr bwMode="auto">
              <a:xfrm flipV="1">
                <a:off x="7779703" y="1887665"/>
                <a:ext cx="509110" cy="1299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36878" name="Straight Arrow Connector 26"/>
            <p:cNvCxnSpPr>
              <a:cxnSpLocks noChangeShapeType="1"/>
              <a:stCxn id="36883" idx="0"/>
              <a:endCxn id="36881" idx="2"/>
            </p:cNvCxnSpPr>
            <p:nvPr/>
          </p:nvCxnSpPr>
          <p:spPr bwMode="auto">
            <a:xfrm flipV="1">
              <a:off x="6754812" y="2049462"/>
              <a:ext cx="3176" cy="418534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8" name="TextBox 27"/>
          <p:cNvSpPr txBox="1"/>
          <p:nvPr/>
        </p:nvSpPr>
        <p:spPr>
          <a:xfrm>
            <a:off x="649288" y="6172200"/>
            <a:ext cx="7659687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But: little optimization – still 2 increments and 2 conditional jumps…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unrolling: “optimistic” merging of bodies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4114800" y="75565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Observe: only one back edge, and both increments to the induction </a:t>
            </a:r>
            <a:b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variable i dominate this back edge. </a:t>
            </a:r>
            <a:r>
              <a:rPr lang="en-US" altLang="en-US">
                <a:latin typeface="Arial Narrow" panose="020B0606020202030204" pitchFamily="34" charset="0"/>
              </a:rPr>
              <a:t>Naïve merging of L1 and L1’:</a:t>
            </a:r>
            <a:endParaRPr lang="en-US" altLang="en-US">
              <a:solidFill>
                <a:srgbClr val="FFC0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37892" name="TextBox 34"/>
          <p:cNvSpPr txBox="1">
            <a:spLocks noChangeArrowheads="1"/>
          </p:cNvSpPr>
          <p:nvPr/>
        </p:nvSpPr>
        <p:spPr bwMode="auto">
          <a:xfrm>
            <a:off x="1020763" y="6122988"/>
            <a:ext cx="8094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But: only correct if original loop performed even number of iterations!</a:t>
            </a:r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81038"/>
            <a:ext cx="32004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5181600" y="2617788"/>
            <a:ext cx="3200400" cy="3486150"/>
            <a:chOff x="5181600" y="2618466"/>
            <a:chExt cx="3200400" cy="348586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181600" y="2618466"/>
              <a:ext cx="3200400" cy="34858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896" name="Group 12"/>
            <p:cNvGrpSpPr>
              <a:grpSpLocks/>
            </p:cNvGrpSpPr>
            <p:nvPr/>
          </p:nvGrpSpPr>
          <p:grpSpPr bwMode="auto">
            <a:xfrm>
              <a:off x="5339216" y="2724249"/>
              <a:ext cx="2915785" cy="3288010"/>
              <a:chOff x="5339216" y="2724249"/>
              <a:chExt cx="2915785" cy="3288010"/>
            </a:xfrm>
          </p:grpSpPr>
          <p:grpSp>
            <p:nvGrpSpPr>
              <p:cNvPr id="37897" name="Group 11"/>
              <p:cNvGrpSpPr>
                <a:grpSpLocks/>
              </p:cNvGrpSpPr>
              <p:nvPr/>
            </p:nvGrpSpPr>
            <p:grpSpPr bwMode="auto">
              <a:xfrm>
                <a:off x="5339216" y="5551884"/>
                <a:ext cx="876300" cy="460375"/>
                <a:chOff x="5339216" y="5446712"/>
                <a:chExt cx="876300" cy="460375"/>
              </a:xfrm>
            </p:grpSpPr>
            <p:sp>
              <p:nvSpPr>
                <p:cNvPr id="3791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842453" y="5534025"/>
                  <a:ext cx="373063" cy="3683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800" b="1">
                      <a:latin typeface="Arial Narrow" panose="020B0606020202030204" pitchFamily="34" charset="0"/>
                    </a:rPr>
                    <a:t>…</a:t>
                  </a:r>
                </a:p>
              </p:txBody>
            </p:sp>
            <p:sp>
              <p:nvSpPr>
                <p:cNvPr id="37918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339216" y="5446712"/>
                  <a:ext cx="53657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latin typeface="Arial Narrow" panose="020B0606020202030204" pitchFamily="34" charset="0"/>
                    </a:rPr>
                    <a:t>L2:</a:t>
                  </a:r>
                </a:p>
              </p:txBody>
            </p:sp>
          </p:grpSp>
          <p:grpSp>
            <p:nvGrpSpPr>
              <p:cNvPr id="37898" name="Group 7"/>
              <p:cNvGrpSpPr>
                <a:grpSpLocks/>
              </p:cNvGrpSpPr>
              <p:nvPr/>
            </p:nvGrpSpPr>
            <p:grpSpPr bwMode="auto">
              <a:xfrm>
                <a:off x="5339216" y="2724249"/>
                <a:ext cx="2589212" cy="2489200"/>
                <a:chOff x="5339216" y="2895600"/>
                <a:chExt cx="2589212" cy="2489200"/>
              </a:xfrm>
            </p:grpSpPr>
            <p:grpSp>
              <p:nvGrpSpPr>
                <p:cNvPr id="37903" name="Group 6"/>
                <p:cNvGrpSpPr>
                  <a:grpSpLocks/>
                </p:cNvGrpSpPr>
                <p:nvPr/>
              </p:nvGrpSpPr>
              <p:grpSpPr bwMode="auto">
                <a:xfrm>
                  <a:off x="5339216" y="2895600"/>
                  <a:ext cx="2589212" cy="1289050"/>
                  <a:chOff x="5339216" y="2895600"/>
                  <a:chExt cx="2589212" cy="1289050"/>
                </a:xfrm>
              </p:grpSpPr>
              <p:sp>
                <p:nvSpPr>
                  <p:cNvPr id="37914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9216" y="2895600"/>
                    <a:ext cx="536575" cy="461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>
                        <a:solidFill>
                          <a:srgbClr val="FFC000"/>
                        </a:solidFill>
                        <a:latin typeface="Arial Narrow" panose="020B0606020202030204" pitchFamily="34" charset="0"/>
                      </a:rPr>
                      <a:t>L1</a:t>
                    </a:r>
                    <a:r>
                      <a:rPr lang="en-US" altLang="en-US">
                        <a:latin typeface="Arial Narrow" panose="020B0606020202030204" pitchFamily="34" charset="0"/>
                      </a:rPr>
                      <a:t>:</a:t>
                    </a:r>
                  </a:p>
                </p:txBody>
              </p:sp>
              <p:cxnSp>
                <p:nvCxnSpPr>
                  <p:cNvPr id="37915" name="Straight Connector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29766" y="3717925"/>
                    <a:ext cx="1146175" cy="0"/>
                  </a:xfrm>
                  <a:prstGeom prst="line">
                    <a:avLst/>
                  </a:prstGeom>
                  <a:noFill/>
                  <a:ln w="50800" algn="ctr">
                    <a:solidFill>
                      <a:srgbClr val="00B0F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916" name="Straight Connector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29766" y="3994150"/>
                    <a:ext cx="1893887" cy="4762"/>
                  </a:xfrm>
                  <a:prstGeom prst="line">
                    <a:avLst/>
                  </a:prstGeom>
                  <a:noFill/>
                  <a:ln w="50800" algn="ctr">
                    <a:solidFill>
                      <a:srgbClr val="00B0F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791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2453" y="2984500"/>
                    <a:ext cx="2085975" cy="1200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800" dirty="0">
                        <a:latin typeface="Arial Narrow" panose="020B0606020202030204" pitchFamily="34" charset="0"/>
                      </a:rPr>
                      <a:t>x 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 M [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]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s  s + x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 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+ 4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if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&lt; n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goto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</a:t>
                    </a:r>
                    <a:r>
                      <a:rPr lang="en-US" altLang="en-US" sz="18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L1’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else L2</a:t>
                    </a:r>
                    <a:endParaRPr lang="en-US" altLang="en-US" sz="1800" dirty="0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37904" name="Group 5"/>
                <p:cNvGrpSpPr>
                  <a:grpSpLocks/>
                </p:cNvGrpSpPr>
                <p:nvPr/>
              </p:nvGrpSpPr>
              <p:grpSpPr bwMode="auto">
                <a:xfrm>
                  <a:off x="5339216" y="4097337"/>
                  <a:ext cx="2589212" cy="1287463"/>
                  <a:chOff x="5339216" y="4097337"/>
                  <a:chExt cx="2589212" cy="1287463"/>
                </a:xfrm>
              </p:grpSpPr>
              <p:cxnSp>
                <p:nvCxnSpPr>
                  <p:cNvPr id="37906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5091" y="4291012"/>
                    <a:ext cx="152400" cy="211138"/>
                  </a:xfrm>
                  <a:prstGeom prst="line">
                    <a:avLst/>
                  </a:prstGeom>
                  <a:noFill/>
                  <a:ln w="50800" algn="ctr">
                    <a:solidFill>
                      <a:srgbClr val="00B0F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907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5091" y="4799012"/>
                    <a:ext cx="152400" cy="211138"/>
                  </a:xfrm>
                  <a:prstGeom prst="line">
                    <a:avLst/>
                  </a:prstGeom>
                  <a:noFill/>
                  <a:ln w="50800" algn="ctr">
                    <a:solidFill>
                      <a:srgbClr val="00B0F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7908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6866" y="4211637"/>
                    <a:ext cx="442912" cy="369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800">
                        <a:solidFill>
                          <a:srgbClr val="00B0F0"/>
                        </a:solidFill>
                        <a:latin typeface="Arial Narrow" panose="020B0606020202030204" pitchFamily="34" charset="0"/>
                      </a:rPr>
                      <a:t>i+4</a:t>
                    </a:r>
                  </a:p>
                </p:txBody>
              </p:sp>
              <p:sp>
                <p:nvSpPr>
                  <p:cNvPr id="37909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39403" y="4719637"/>
                    <a:ext cx="290513" cy="3698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800">
                        <a:solidFill>
                          <a:srgbClr val="00B0F0"/>
                        </a:solidFill>
                        <a:latin typeface="Arial Narrow" panose="020B0606020202030204" pitchFamily="34" charset="0"/>
                      </a:rPr>
                      <a:t>8</a:t>
                    </a:r>
                  </a:p>
                </p:txBody>
              </p:sp>
              <p:grpSp>
                <p:nvGrpSpPr>
                  <p:cNvPr id="37910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5339216" y="4097337"/>
                    <a:ext cx="593725" cy="460375"/>
                    <a:chOff x="5339216" y="4097337"/>
                    <a:chExt cx="593725" cy="460375"/>
                  </a:xfrm>
                </p:grpSpPr>
                <p:sp>
                  <p:nvSpPr>
                    <p:cNvPr id="37911" name="Text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9216" y="4097337"/>
                      <a:ext cx="593725" cy="460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Char char="•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6FF"/>
                        </a:buClr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en-US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L1’</a:t>
                      </a:r>
                      <a:r>
                        <a:rPr lang="en-US" altLang="en-US">
                          <a:latin typeface="Arial Narrow" panose="020B0606020202030204" pitchFamily="34" charset="0"/>
                        </a:rPr>
                        <a:t>:</a:t>
                      </a:r>
                    </a:p>
                  </p:txBody>
                </p:sp>
                <p:cxnSp>
                  <p:nvCxnSpPr>
                    <p:cNvPr id="37912" name="Straight Connector 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88441" y="4222750"/>
                      <a:ext cx="152400" cy="209550"/>
                    </a:xfrm>
                    <a:prstGeom prst="line">
                      <a:avLst/>
                    </a:prstGeom>
                    <a:noFill/>
                    <a:ln w="50800" algn="ctr">
                      <a:solidFill>
                        <a:srgbClr val="00B0F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37905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2453" y="4184650"/>
                    <a:ext cx="2085975" cy="1200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800" dirty="0">
                        <a:latin typeface="Arial Narrow" panose="020B0606020202030204" pitchFamily="34" charset="0"/>
                      </a:rPr>
                      <a:t>x 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 M [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]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s  s + x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 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+ 4</a:t>
                    </a:r>
                    <a:b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</a:b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if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i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&lt; n </a:t>
                    </a:r>
                    <a:r>
                      <a:rPr lang="en-US" altLang="en-US" sz="1800" dirty="0" err="1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goto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</a:t>
                    </a:r>
                    <a:r>
                      <a:rPr lang="en-US" altLang="en-US" sz="1800" dirty="0">
                        <a:solidFill>
                          <a:srgbClr val="FFC000"/>
                        </a:solidFill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L1</a:t>
                    </a:r>
                    <a:r>
                      <a:rPr lang="en-US" altLang="en-US" sz="1800" dirty="0">
                        <a:latin typeface="Arial Narrow" panose="020B0606020202030204" pitchFamily="34" charset="0"/>
                        <a:sym typeface="Wingdings" panose="05000000000000000000" pitchFamily="2" charset="2"/>
                      </a:rPr>
                      <a:t> else L2</a:t>
                    </a:r>
                    <a:endParaRPr lang="en-US" altLang="en-US" sz="1800" dirty="0">
                      <a:latin typeface="Arial Narrow" panose="020B0606020202030204" pitchFamily="34" charset="0"/>
                    </a:endParaRPr>
                  </a:p>
                </p:txBody>
              </p:sp>
            </p:grpSp>
          </p:grpSp>
          <p:grpSp>
            <p:nvGrpSpPr>
              <p:cNvPr id="37899" name="Group 10"/>
              <p:cNvGrpSpPr>
                <a:grpSpLocks/>
              </p:cNvGrpSpPr>
              <p:nvPr/>
            </p:nvGrpSpPr>
            <p:grpSpPr bwMode="auto">
              <a:xfrm>
                <a:off x="7921627" y="3356042"/>
                <a:ext cx="333374" cy="1390714"/>
                <a:chOff x="7919812" y="3342516"/>
                <a:chExt cx="333374" cy="1390714"/>
              </a:xfrm>
            </p:grpSpPr>
            <p:cxnSp>
              <p:nvCxnSpPr>
                <p:cNvPr id="37901" name="Elbow Connector 4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400190" y="3880234"/>
                  <a:ext cx="1390714" cy="315278"/>
                </a:xfrm>
                <a:prstGeom prst="bentConnector3">
                  <a:avLst>
                    <a:gd name="adj1" fmla="val 100097"/>
                  </a:avLst>
                </a:prstGeom>
                <a:noFill/>
                <a:ln w="508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7902" name="Straight Connector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19812" y="4706742"/>
                  <a:ext cx="333374" cy="2"/>
                </a:xfrm>
                <a:prstGeom prst="line">
                  <a:avLst/>
                </a:prstGeom>
                <a:noFill/>
                <a:ln w="508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cxnSp>
            <p:nvCxnSpPr>
              <p:cNvPr id="37900" name="Straight Arrow Connector 53"/>
              <p:cNvCxnSpPr>
                <a:cxnSpLocks noChangeShapeType="1"/>
              </p:cNvCxnSpPr>
              <p:nvPr/>
            </p:nvCxnSpPr>
            <p:spPr bwMode="auto">
              <a:xfrm>
                <a:off x="6010048" y="5220578"/>
                <a:ext cx="1" cy="417513"/>
              </a:xfrm>
              <a:prstGeom prst="straightConnector1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643290" y="491265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i+4 still needs to be computed…</a:t>
            </a:r>
            <a:endParaRPr lang="en-US" sz="1800" dirty="0">
              <a:solidFill>
                <a:srgbClr val="7030A0"/>
              </a:solidFill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533825" y="4279454"/>
            <a:ext cx="2029354" cy="81786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Invariant Computation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5725" y="914400"/>
            <a:ext cx="8899525" cy="3657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143000" y="1676400"/>
            <a:ext cx="1447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4611688" y="762000"/>
            <a:ext cx="4379912" cy="5602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unrolling: correcting optimistic merge</a:t>
            </a:r>
          </a:p>
        </p:txBody>
      </p:sp>
      <p:sp>
        <p:nvSpPr>
          <p:cNvPr id="38916" name="TextBox 34"/>
          <p:cNvSpPr txBox="1">
            <a:spLocks noChangeArrowheads="1"/>
          </p:cNvSpPr>
          <p:nvPr/>
        </p:nvSpPr>
        <p:spPr bwMode="auto">
          <a:xfrm>
            <a:off x="398463" y="4476750"/>
            <a:ext cx="423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Execute remaining iteration (if necessary) in a new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loop epilogue </a:t>
            </a:r>
            <a:r>
              <a:rPr lang="en-US" altLang="en-US">
                <a:latin typeface="Arial Narrow" panose="020B0606020202030204" pitchFamily="34" charset="0"/>
              </a:rPr>
              <a:t>and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 adjust control flow </a:t>
            </a: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</a:p>
        </p:txBody>
      </p:sp>
      <p:grpSp>
        <p:nvGrpSpPr>
          <p:cNvPr id="38917" name="Group 41"/>
          <p:cNvGrpSpPr>
            <a:grpSpLocks/>
          </p:cNvGrpSpPr>
          <p:nvPr/>
        </p:nvGrpSpPr>
        <p:grpSpPr bwMode="auto">
          <a:xfrm>
            <a:off x="338138" y="866775"/>
            <a:ext cx="2916237" cy="3289300"/>
            <a:chOff x="5339216" y="2724249"/>
            <a:chExt cx="2915785" cy="3288010"/>
          </a:xfrm>
        </p:grpSpPr>
        <p:grpSp>
          <p:nvGrpSpPr>
            <p:cNvPr id="38944" name="Group 42"/>
            <p:cNvGrpSpPr>
              <a:grpSpLocks/>
            </p:cNvGrpSpPr>
            <p:nvPr/>
          </p:nvGrpSpPr>
          <p:grpSpPr bwMode="auto">
            <a:xfrm>
              <a:off x="5339216" y="5551884"/>
              <a:ext cx="876300" cy="460375"/>
              <a:chOff x="5339216" y="5446712"/>
              <a:chExt cx="876300" cy="460375"/>
            </a:xfrm>
          </p:grpSpPr>
          <p:sp>
            <p:nvSpPr>
              <p:cNvPr id="38964" name="TextBox 28"/>
              <p:cNvSpPr txBox="1">
                <a:spLocks noChangeArrowheads="1"/>
              </p:cNvSpPr>
              <p:nvPr/>
            </p:nvSpPr>
            <p:spPr bwMode="auto">
              <a:xfrm>
                <a:off x="5842453" y="5534025"/>
                <a:ext cx="373063" cy="368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latin typeface="Arial Narrow" panose="020B0606020202030204" pitchFamily="34" charset="0"/>
                  </a:rPr>
                  <a:t>…</a:t>
                </a:r>
              </a:p>
            </p:txBody>
          </p:sp>
          <p:sp>
            <p:nvSpPr>
              <p:cNvPr id="38965" name="TextBox 29"/>
              <p:cNvSpPr txBox="1">
                <a:spLocks noChangeArrowheads="1"/>
              </p:cNvSpPr>
              <p:nvPr/>
            </p:nvSpPr>
            <p:spPr bwMode="auto">
              <a:xfrm>
                <a:off x="5339216" y="5446712"/>
                <a:ext cx="536575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L2:</a:t>
                </a:r>
              </a:p>
            </p:txBody>
          </p:sp>
        </p:grpSp>
        <p:grpSp>
          <p:nvGrpSpPr>
            <p:cNvPr id="38945" name="Group 43"/>
            <p:cNvGrpSpPr>
              <a:grpSpLocks/>
            </p:cNvGrpSpPr>
            <p:nvPr/>
          </p:nvGrpSpPr>
          <p:grpSpPr bwMode="auto">
            <a:xfrm>
              <a:off x="5339216" y="2724249"/>
              <a:ext cx="2589212" cy="2489200"/>
              <a:chOff x="5339216" y="2895600"/>
              <a:chExt cx="2589212" cy="2489200"/>
            </a:xfrm>
          </p:grpSpPr>
          <p:grpSp>
            <p:nvGrpSpPr>
              <p:cNvPr id="38950" name="Group 48"/>
              <p:cNvGrpSpPr>
                <a:grpSpLocks/>
              </p:cNvGrpSpPr>
              <p:nvPr/>
            </p:nvGrpSpPr>
            <p:grpSpPr bwMode="auto">
              <a:xfrm>
                <a:off x="5339216" y="2895600"/>
                <a:ext cx="2589212" cy="1289050"/>
                <a:chOff x="5339216" y="2895600"/>
                <a:chExt cx="2589212" cy="1289050"/>
              </a:xfrm>
            </p:grpSpPr>
            <p:sp>
              <p:nvSpPr>
                <p:cNvPr id="3896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339216" y="2895600"/>
                  <a:ext cx="536575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FFC000"/>
                      </a:solidFill>
                      <a:latin typeface="Arial Narrow" panose="020B0606020202030204" pitchFamily="34" charset="0"/>
                    </a:rPr>
                    <a:t>L1</a:t>
                  </a:r>
                  <a:r>
                    <a:rPr lang="en-US" altLang="en-US">
                      <a:latin typeface="Arial Narrow" panose="020B0606020202030204" pitchFamily="34" charset="0"/>
                    </a:rPr>
                    <a:t>:</a:t>
                  </a:r>
                </a:p>
              </p:txBody>
            </p:sp>
            <p:cxnSp>
              <p:nvCxnSpPr>
                <p:cNvPr id="38962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5929766" y="3717925"/>
                  <a:ext cx="1146175" cy="0"/>
                </a:xfrm>
                <a:prstGeom prst="line">
                  <a:avLst/>
                </a:prstGeom>
                <a:noFill/>
                <a:ln w="50800" algn="ctr">
                  <a:solidFill>
                    <a:srgbClr val="00B0F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963" name="Straight Connector 30"/>
                <p:cNvCxnSpPr>
                  <a:cxnSpLocks noChangeShapeType="1"/>
                </p:cNvCxnSpPr>
                <p:nvPr/>
              </p:nvCxnSpPr>
              <p:spPr bwMode="auto">
                <a:xfrm>
                  <a:off x="5929766" y="3994150"/>
                  <a:ext cx="1893887" cy="4762"/>
                </a:xfrm>
                <a:prstGeom prst="line">
                  <a:avLst/>
                </a:prstGeom>
                <a:noFill/>
                <a:ln w="50800" algn="ctr">
                  <a:solidFill>
                    <a:srgbClr val="00B0F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96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842453" y="2984500"/>
                  <a:ext cx="2085975" cy="1200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800" dirty="0">
                      <a:latin typeface="Arial Narrow" panose="020B0606020202030204" pitchFamily="34" charset="0"/>
                    </a:rPr>
                    <a:t>x 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 M [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]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s  s + x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 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+ 4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if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&lt; n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goto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dirty="0">
                      <a:solidFill>
                        <a:srgbClr val="FF0000"/>
                      </a:solidFill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L1’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else L2</a:t>
                  </a:r>
                  <a:endParaRPr lang="en-US" altLang="en-US" sz="1800" dirty="0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38951" name="Group 49"/>
              <p:cNvGrpSpPr>
                <a:grpSpLocks/>
              </p:cNvGrpSpPr>
              <p:nvPr/>
            </p:nvGrpSpPr>
            <p:grpSpPr bwMode="auto">
              <a:xfrm>
                <a:off x="5339216" y="4097337"/>
                <a:ext cx="2589212" cy="1287463"/>
                <a:chOff x="5339216" y="4097337"/>
                <a:chExt cx="2589212" cy="1287463"/>
              </a:xfrm>
            </p:grpSpPr>
            <p:cxnSp>
              <p:nvCxnSpPr>
                <p:cNvPr id="38953" name="Straight Connector 32"/>
                <p:cNvCxnSpPr>
                  <a:cxnSpLocks noChangeShapeType="1"/>
                </p:cNvCxnSpPr>
                <p:nvPr/>
              </p:nvCxnSpPr>
              <p:spPr bwMode="auto">
                <a:xfrm>
                  <a:off x="6625091" y="4291012"/>
                  <a:ext cx="152400" cy="211138"/>
                </a:xfrm>
                <a:prstGeom prst="line">
                  <a:avLst/>
                </a:prstGeom>
                <a:noFill/>
                <a:ln w="50800" algn="ctr">
                  <a:solidFill>
                    <a:srgbClr val="00B0F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954" name="Straight Connector 33"/>
                <p:cNvCxnSpPr>
                  <a:cxnSpLocks noChangeShapeType="1"/>
                </p:cNvCxnSpPr>
                <p:nvPr/>
              </p:nvCxnSpPr>
              <p:spPr bwMode="auto">
                <a:xfrm>
                  <a:off x="6625091" y="4799012"/>
                  <a:ext cx="152400" cy="211138"/>
                </a:xfrm>
                <a:prstGeom prst="line">
                  <a:avLst/>
                </a:prstGeom>
                <a:noFill/>
                <a:ln w="50800" algn="ctr">
                  <a:solidFill>
                    <a:srgbClr val="00B0F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95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856866" y="4211637"/>
                  <a:ext cx="442912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800">
                      <a:solidFill>
                        <a:srgbClr val="00B0F0"/>
                      </a:solidFill>
                      <a:latin typeface="Arial Narrow" panose="020B0606020202030204" pitchFamily="34" charset="0"/>
                    </a:rPr>
                    <a:t>i+4</a:t>
                  </a:r>
                </a:p>
              </p:txBody>
            </p:sp>
            <p:sp>
              <p:nvSpPr>
                <p:cNvPr id="3895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6839403" y="4719637"/>
                  <a:ext cx="290513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800">
                      <a:solidFill>
                        <a:srgbClr val="00B0F0"/>
                      </a:solidFill>
                      <a:latin typeface="Arial Narrow" panose="020B0606020202030204" pitchFamily="34" charset="0"/>
                    </a:rPr>
                    <a:t>8</a:t>
                  </a:r>
                </a:p>
              </p:txBody>
            </p:sp>
            <p:grpSp>
              <p:nvGrpSpPr>
                <p:cNvPr id="38957" name="Group 55"/>
                <p:cNvGrpSpPr>
                  <a:grpSpLocks/>
                </p:cNvGrpSpPr>
                <p:nvPr/>
              </p:nvGrpSpPr>
              <p:grpSpPr bwMode="auto">
                <a:xfrm>
                  <a:off x="5339216" y="4097337"/>
                  <a:ext cx="593725" cy="460375"/>
                  <a:chOff x="5339216" y="4097337"/>
                  <a:chExt cx="593725" cy="460375"/>
                </a:xfrm>
              </p:grpSpPr>
              <p:sp>
                <p:nvSpPr>
                  <p:cNvPr id="38958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9216" y="4097337"/>
                    <a:ext cx="593725" cy="4603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FF"/>
                      </a:buClr>
                      <a:buChar char="•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66FF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L1’</a:t>
                    </a:r>
                    <a:r>
                      <a:rPr lang="en-US" altLang="en-US">
                        <a:latin typeface="Arial Narrow" panose="020B0606020202030204" pitchFamily="34" charset="0"/>
                      </a:rPr>
                      <a:t>:</a:t>
                    </a:r>
                  </a:p>
                </p:txBody>
              </p:sp>
              <p:cxnSp>
                <p:nvCxnSpPr>
                  <p:cNvPr id="38959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8441" y="4222750"/>
                    <a:ext cx="152400" cy="209550"/>
                  </a:xfrm>
                  <a:prstGeom prst="line">
                    <a:avLst/>
                  </a:prstGeom>
                  <a:noFill/>
                  <a:ln w="50800" algn="ctr">
                    <a:solidFill>
                      <a:srgbClr val="00B0F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8952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842453" y="4184650"/>
                  <a:ext cx="2085975" cy="1200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800" dirty="0">
                      <a:latin typeface="Arial Narrow" panose="020B0606020202030204" pitchFamily="34" charset="0"/>
                    </a:rPr>
                    <a:t>x 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 M [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]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s  s + x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 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+ 4</a:t>
                  </a:r>
                  <a:b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</a:b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if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i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&lt; n </a:t>
                  </a:r>
                  <a:r>
                    <a:rPr lang="en-US" altLang="en-US" sz="1800" dirty="0" err="1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goto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dirty="0">
                      <a:solidFill>
                        <a:srgbClr val="FFC000"/>
                      </a:solidFill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L1</a:t>
                  </a:r>
                  <a:r>
                    <a:rPr lang="en-US" altLang="en-US" sz="1800" dirty="0">
                      <a:latin typeface="Arial Narrow" panose="020B0606020202030204" pitchFamily="34" charset="0"/>
                      <a:sym typeface="Wingdings" panose="05000000000000000000" pitchFamily="2" charset="2"/>
                    </a:rPr>
                    <a:t> else L2</a:t>
                  </a:r>
                  <a:endParaRPr lang="en-US" altLang="en-US" sz="1800" dirty="0">
                    <a:latin typeface="Arial Narrow" panose="020B0606020202030204" pitchFamily="34" charset="0"/>
                  </a:endParaRPr>
                </a:p>
              </p:txBody>
            </p:sp>
          </p:grpSp>
        </p:grpSp>
        <p:grpSp>
          <p:nvGrpSpPr>
            <p:cNvPr id="38946" name="Group 44"/>
            <p:cNvGrpSpPr>
              <a:grpSpLocks/>
            </p:cNvGrpSpPr>
            <p:nvPr/>
          </p:nvGrpSpPr>
          <p:grpSpPr bwMode="auto">
            <a:xfrm>
              <a:off x="7921627" y="3356042"/>
              <a:ext cx="333374" cy="1390714"/>
              <a:chOff x="7919812" y="3342516"/>
              <a:chExt cx="333374" cy="1390714"/>
            </a:xfrm>
          </p:grpSpPr>
          <p:cxnSp>
            <p:nvCxnSpPr>
              <p:cNvPr id="38948" name="Elbow Connector 46"/>
              <p:cNvCxnSpPr>
                <a:cxnSpLocks noChangeShapeType="1"/>
              </p:cNvCxnSpPr>
              <p:nvPr/>
            </p:nvCxnSpPr>
            <p:spPr bwMode="auto">
              <a:xfrm rot="16200000" flipV="1">
                <a:off x="7400190" y="3880234"/>
                <a:ext cx="1390714" cy="315278"/>
              </a:xfrm>
              <a:prstGeom prst="bentConnector3">
                <a:avLst>
                  <a:gd name="adj1" fmla="val 100097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8949" name="Straight Connector 47"/>
              <p:cNvCxnSpPr>
                <a:cxnSpLocks noChangeShapeType="1"/>
              </p:cNvCxnSpPr>
              <p:nvPr/>
            </p:nvCxnSpPr>
            <p:spPr bwMode="auto">
              <a:xfrm flipV="1">
                <a:off x="7919812" y="4706742"/>
                <a:ext cx="333374" cy="2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38947" name="Straight Arrow Connector 45"/>
            <p:cNvCxnSpPr>
              <a:cxnSpLocks noChangeShapeType="1"/>
            </p:cNvCxnSpPr>
            <p:nvPr/>
          </p:nvCxnSpPr>
          <p:spPr bwMode="auto">
            <a:xfrm>
              <a:off x="6010048" y="5220578"/>
              <a:ext cx="1" cy="417513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8918" name="Group 10"/>
          <p:cNvGrpSpPr>
            <a:grpSpLocks/>
          </p:cNvGrpSpPr>
          <p:nvPr/>
        </p:nvGrpSpPr>
        <p:grpSpPr bwMode="auto">
          <a:xfrm>
            <a:off x="4727575" y="955675"/>
            <a:ext cx="4065588" cy="5181600"/>
            <a:chOff x="4797539" y="826899"/>
            <a:chExt cx="4064325" cy="5181600"/>
          </a:xfrm>
        </p:grpSpPr>
        <p:sp>
          <p:nvSpPr>
            <p:cNvPr id="38920" name="TextBox 23"/>
            <p:cNvSpPr txBox="1">
              <a:spLocks noChangeArrowheads="1"/>
            </p:cNvSpPr>
            <p:nvPr/>
          </p:nvSpPr>
          <p:spPr bwMode="auto">
            <a:xfrm>
              <a:off x="6437802" y="1600011"/>
              <a:ext cx="2424062" cy="175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x   M [ i + 4 ]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i + 8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&lt; n 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L3</a:t>
              </a:r>
              <a:endParaRPr lang="en-US" altLang="en-US" sz="180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921" name="TextBox 31"/>
            <p:cNvSpPr txBox="1">
              <a:spLocks noChangeArrowheads="1"/>
            </p:cNvSpPr>
            <p:nvPr/>
          </p:nvSpPr>
          <p:spPr bwMode="auto">
            <a:xfrm>
              <a:off x="5934565" y="1512699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8922" name="TextBox 37"/>
            <p:cNvSpPr txBox="1">
              <a:spLocks noChangeArrowheads="1"/>
            </p:cNvSpPr>
            <p:nvPr/>
          </p:nvSpPr>
          <p:spPr bwMode="auto">
            <a:xfrm>
              <a:off x="6434173" y="4404116"/>
              <a:ext cx="1074333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8923" name="TextBox 38"/>
            <p:cNvSpPr txBox="1">
              <a:spLocks noChangeArrowheads="1"/>
            </p:cNvSpPr>
            <p:nvPr/>
          </p:nvSpPr>
          <p:spPr bwMode="auto">
            <a:xfrm>
              <a:off x="6434173" y="5633849"/>
              <a:ext cx="373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8924" name="TextBox 39"/>
            <p:cNvSpPr txBox="1">
              <a:spLocks noChangeArrowheads="1"/>
            </p:cNvSpPr>
            <p:nvPr/>
          </p:nvSpPr>
          <p:spPr bwMode="auto">
            <a:xfrm>
              <a:off x="5930936" y="5546537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sp>
          <p:nvSpPr>
            <p:cNvPr id="38925" name="TextBox 40"/>
            <p:cNvSpPr txBox="1">
              <a:spLocks noChangeArrowheads="1"/>
            </p:cNvSpPr>
            <p:nvPr/>
          </p:nvSpPr>
          <p:spPr bwMode="auto">
            <a:xfrm>
              <a:off x="5930936" y="4358079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F0"/>
                  </a:solidFill>
                  <a:latin typeface="Arial Narrow" panose="020B0606020202030204" pitchFamily="34" charset="0"/>
                </a:rPr>
                <a:t>L4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8926" name="TextBox 37"/>
            <p:cNvSpPr txBox="1">
              <a:spLocks noChangeArrowheads="1"/>
            </p:cNvSpPr>
            <p:nvPr/>
          </p:nvSpPr>
          <p:spPr bwMode="auto">
            <a:xfrm>
              <a:off x="5934565" y="826899"/>
              <a:ext cx="237116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endParaRPr lang="en-US" altLang="en-US" sz="180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927" name="TextBox 37"/>
            <p:cNvSpPr txBox="1">
              <a:spLocks noChangeArrowheads="1"/>
            </p:cNvSpPr>
            <p:nvPr/>
          </p:nvSpPr>
          <p:spPr bwMode="auto">
            <a:xfrm>
              <a:off x="6457242" y="3716962"/>
              <a:ext cx="210185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8928" name="TextBox 40"/>
            <p:cNvSpPr txBox="1">
              <a:spLocks noChangeArrowheads="1"/>
            </p:cNvSpPr>
            <p:nvPr/>
          </p:nvSpPr>
          <p:spPr bwMode="auto">
            <a:xfrm>
              <a:off x="5919915" y="3684809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50"/>
                  </a:solidFill>
                  <a:latin typeface="Arial Narrow" panose="020B0606020202030204" pitchFamily="34" charset="0"/>
                </a:rPr>
                <a:t>L3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8929" name="TextBox 74"/>
            <p:cNvSpPr txBox="1">
              <a:spLocks noChangeArrowheads="1"/>
            </p:cNvSpPr>
            <p:nvPr/>
          </p:nvSpPr>
          <p:spPr bwMode="auto">
            <a:xfrm>
              <a:off x="4848261" y="1957775"/>
              <a:ext cx="1371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C000"/>
                  </a:solidFill>
                </a:rPr>
                <a:t>“do at least 2 more iterations”</a:t>
              </a:r>
            </a:p>
          </p:txBody>
        </p:sp>
        <p:cxnSp>
          <p:nvCxnSpPr>
            <p:cNvPr id="38930" name="Straight Arrow Connector 75"/>
            <p:cNvCxnSpPr>
              <a:cxnSpLocks noChangeShapeType="1"/>
              <a:stCxn id="38929" idx="0"/>
              <a:endCxn id="38921" idx="1"/>
            </p:cNvCxnSpPr>
            <p:nvPr/>
          </p:nvCxnSpPr>
          <p:spPr bwMode="auto">
            <a:xfrm flipV="1">
              <a:off x="5534061" y="1743680"/>
              <a:ext cx="400504" cy="214095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8931" name="TextBox 76"/>
            <p:cNvSpPr txBox="1">
              <a:spLocks noChangeArrowheads="1"/>
            </p:cNvSpPr>
            <p:nvPr/>
          </p:nvSpPr>
          <p:spPr bwMode="auto">
            <a:xfrm>
              <a:off x="4797539" y="3177107"/>
              <a:ext cx="1371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50"/>
                  </a:solidFill>
                </a:rPr>
                <a:t>“do at most one more iteration”</a:t>
              </a:r>
            </a:p>
          </p:txBody>
        </p:sp>
        <p:cxnSp>
          <p:nvCxnSpPr>
            <p:cNvPr id="38932" name="Straight Arrow Connector 77"/>
            <p:cNvCxnSpPr>
              <a:cxnSpLocks noChangeShapeType="1"/>
              <a:stCxn id="38931" idx="2"/>
              <a:endCxn id="38928" idx="1"/>
            </p:cNvCxnSpPr>
            <p:nvPr/>
          </p:nvCxnSpPr>
          <p:spPr bwMode="auto">
            <a:xfrm>
              <a:off x="5483339" y="3761882"/>
              <a:ext cx="436576" cy="1537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8933" name="TextBox 78"/>
            <p:cNvSpPr txBox="1">
              <a:spLocks noChangeArrowheads="1"/>
            </p:cNvSpPr>
            <p:nvPr/>
          </p:nvSpPr>
          <p:spPr bwMode="auto">
            <a:xfrm>
              <a:off x="4810955" y="4713099"/>
              <a:ext cx="1371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F0"/>
                  </a:solidFill>
                </a:rPr>
                <a:t>“do exactly one more iteration”</a:t>
              </a:r>
            </a:p>
          </p:txBody>
        </p:sp>
        <p:cxnSp>
          <p:nvCxnSpPr>
            <p:cNvPr id="38934" name="Straight Arrow Connector 79"/>
            <p:cNvCxnSpPr>
              <a:cxnSpLocks noChangeShapeType="1"/>
              <a:stCxn id="38933" idx="0"/>
              <a:endCxn id="38925" idx="1"/>
            </p:cNvCxnSpPr>
            <p:nvPr/>
          </p:nvCxnSpPr>
          <p:spPr bwMode="auto">
            <a:xfrm flipV="1">
              <a:off x="5496755" y="4588912"/>
              <a:ext cx="434181" cy="124187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5" name="Straight Arrow Connector 81"/>
            <p:cNvCxnSpPr>
              <a:cxnSpLocks noChangeShapeType="1"/>
            </p:cNvCxnSpPr>
            <p:nvPr/>
          </p:nvCxnSpPr>
          <p:spPr bwMode="auto">
            <a:xfrm flipH="1">
              <a:off x="6836704" y="1198397"/>
              <a:ext cx="1120" cy="39944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6" name="Elbow Connector 82"/>
            <p:cNvCxnSpPr>
              <a:cxnSpLocks noChangeShapeType="1"/>
            </p:cNvCxnSpPr>
            <p:nvPr/>
          </p:nvCxnSpPr>
          <p:spPr bwMode="auto">
            <a:xfrm rot="16200000" flipH="1">
              <a:off x="4368723" y="2342998"/>
              <a:ext cx="3412744" cy="739636"/>
            </a:xfrm>
            <a:prstGeom prst="bentConnector3">
              <a:avLst>
                <a:gd name="adj1" fmla="val 99759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7" name="Straight Connector 83"/>
            <p:cNvCxnSpPr>
              <a:cxnSpLocks noChangeShapeType="1"/>
              <a:endCxn id="38926" idx="1"/>
            </p:cNvCxnSpPr>
            <p:nvPr/>
          </p:nvCxnSpPr>
          <p:spPr bwMode="auto">
            <a:xfrm>
              <a:off x="5678556" y="1006444"/>
              <a:ext cx="256009" cy="5121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38" name="Straight Arrow Connector 84"/>
            <p:cNvCxnSpPr>
              <a:cxnSpLocks noChangeShapeType="1"/>
              <a:endCxn id="38923" idx="0"/>
            </p:cNvCxnSpPr>
            <p:nvPr/>
          </p:nvCxnSpPr>
          <p:spPr bwMode="auto">
            <a:xfrm flipH="1">
              <a:off x="6620705" y="5329612"/>
              <a:ext cx="16668" cy="30423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39" name="Straight Arrow Connector 85"/>
            <p:cNvCxnSpPr>
              <a:cxnSpLocks noChangeShapeType="1"/>
            </p:cNvCxnSpPr>
            <p:nvPr/>
          </p:nvCxnSpPr>
          <p:spPr bwMode="auto">
            <a:xfrm flipH="1">
              <a:off x="6773529" y="4085987"/>
              <a:ext cx="4473" cy="31336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40" name="Elbow Connector 86"/>
            <p:cNvCxnSpPr>
              <a:cxnSpLocks noChangeShapeType="1"/>
              <a:endCxn id="38923" idx="3"/>
            </p:cNvCxnSpPr>
            <p:nvPr/>
          </p:nvCxnSpPr>
          <p:spPr bwMode="auto">
            <a:xfrm rot="5400000">
              <a:off x="6415893" y="4477332"/>
              <a:ext cx="1732804" cy="950118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41" name="Straight Arrow Connector 87"/>
            <p:cNvCxnSpPr>
              <a:cxnSpLocks noChangeShapeType="1"/>
            </p:cNvCxnSpPr>
            <p:nvPr/>
          </p:nvCxnSpPr>
          <p:spPr bwMode="auto">
            <a:xfrm>
              <a:off x="7109236" y="3350632"/>
              <a:ext cx="4927" cy="364164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42" name="Straight Connector 88"/>
            <p:cNvCxnSpPr>
              <a:cxnSpLocks noChangeShapeType="1"/>
            </p:cNvCxnSpPr>
            <p:nvPr/>
          </p:nvCxnSpPr>
          <p:spPr bwMode="auto">
            <a:xfrm>
              <a:off x="6199223" y="3019525"/>
              <a:ext cx="237381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43" name="Elbow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5965220" y="2569126"/>
              <a:ext cx="729655" cy="220372"/>
            </a:xfrm>
            <a:prstGeom prst="bentConnector3">
              <a:avLst>
                <a:gd name="adj1" fmla="val 100426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1624013" y="6342063"/>
            <a:ext cx="723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Program different from Program 18.11(b) in MCIML, page 424!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 bwMode="auto">
          <a:xfrm>
            <a:off x="4497388" y="461963"/>
            <a:ext cx="4545012" cy="6243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unrolling: unroll K iterations</a:t>
            </a:r>
          </a:p>
        </p:txBody>
      </p:sp>
      <p:grpSp>
        <p:nvGrpSpPr>
          <p:cNvPr id="39940" name="Group 87"/>
          <p:cNvGrpSpPr>
            <a:grpSpLocks/>
          </p:cNvGrpSpPr>
          <p:nvPr/>
        </p:nvGrpSpPr>
        <p:grpSpPr bwMode="auto">
          <a:xfrm>
            <a:off x="4033838" y="639763"/>
            <a:ext cx="4972050" cy="5913437"/>
            <a:chOff x="4162506" y="639554"/>
            <a:chExt cx="4972104" cy="5913646"/>
          </a:xfrm>
        </p:grpSpPr>
        <p:sp>
          <p:nvSpPr>
            <p:cNvPr id="39969" name="TextBox 23"/>
            <p:cNvSpPr txBox="1">
              <a:spLocks noChangeArrowheads="1"/>
            </p:cNvSpPr>
            <p:nvPr/>
          </p:nvSpPr>
          <p:spPr bwMode="auto">
            <a:xfrm>
              <a:off x="6237663" y="1463225"/>
              <a:ext cx="2896947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   </a:t>
              </a:r>
              <a:r>
                <a:rPr lang="en-US" altLang="en-US" sz="1800" b="1">
                  <a:latin typeface="Arial Narrow" panose="020B0606020202030204" pitchFamily="34" charset="0"/>
                  <a:sym typeface="Wingdings" panose="05000000000000000000" pitchFamily="2" charset="2"/>
                </a:rPr>
                <a:t>: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/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x   M [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i + 4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&lt; n 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L3</a:t>
              </a:r>
              <a:endParaRPr lang="en-US" altLang="en-US" sz="180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70" name="TextBox 31"/>
            <p:cNvSpPr txBox="1">
              <a:spLocks noChangeArrowheads="1"/>
            </p:cNvSpPr>
            <p:nvPr/>
          </p:nvSpPr>
          <p:spPr bwMode="auto">
            <a:xfrm>
              <a:off x="5734426" y="1375913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TextBox 37"/>
            <p:cNvSpPr txBox="1">
              <a:spLocks noChangeArrowheads="1"/>
            </p:cNvSpPr>
            <p:nvPr/>
          </p:nvSpPr>
          <p:spPr bwMode="auto">
            <a:xfrm>
              <a:off x="6213449" y="4438471"/>
              <a:ext cx="2060179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9972" name="TextBox 38"/>
            <p:cNvSpPr txBox="1">
              <a:spLocks noChangeArrowheads="1"/>
            </p:cNvSpPr>
            <p:nvPr/>
          </p:nvSpPr>
          <p:spPr bwMode="auto">
            <a:xfrm>
              <a:off x="6213449" y="5989183"/>
              <a:ext cx="373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9973" name="TextBox 39"/>
            <p:cNvSpPr txBox="1">
              <a:spLocks noChangeArrowheads="1"/>
            </p:cNvSpPr>
            <p:nvPr/>
          </p:nvSpPr>
          <p:spPr bwMode="auto">
            <a:xfrm>
              <a:off x="5710212" y="5901871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sp>
          <p:nvSpPr>
            <p:cNvPr id="39974" name="TextBox 40"/>
            <p:cNvSpPr txBox="1">
              <a:spLocks noChangeArrowheads="1"/>
            </p:cNvSpPr>
            <p:nvPr/>
          </p:nvSpPr>
          <p:spPr bwMode="auto">
            <a:xfrm>
              <a:off x="5710212" y="4392434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F0"/>
                  </a:solidFill>
                  <a:latin typeface="Arial Narrow" panose="020B0606020202030204" pitchFamily="34" charset="0"/>
                </a:rPr>
                <a:t>L4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5" name="TextBox 37"/>
            <p:cNvSpPr txBox="1">
              <a:spLocks noChangeArrowheads="1"/>
            </p:cNvSpPr>
            <p:nvPr/>
          </p:nvSpPr>
          <p:spPr bwMode="auto">
            <a:xfrm>
              <a:off x="5734426" y="639554"/>
              <a:ext cx="284404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endParaRPr lang="en-US" altLang="en-US" sz="180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76" name="TextBox 40"/>
            <p:cNvSpPr txBox="1">
              <a:spLocks noChangeArrowheads="1"/>
            </p:cNvSpPr>
            <p:nvPr/>
          </p:nvSpPr>
          <p:spPr bwMode="auto">
            <a:xfrm>
              <a:off x="5744648" y="3729335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50"/>
                  </a:solidFill>
                  <a:latin typeface="Arial Narrow" panose="020B0606020202030204" pitchFamily="34" charset="0"/>
                </a:rPr>
                <a:t>L3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7" name="TextBox 42"/>
            <p:cNvSpPr txBox="1">
              <a:spLocks noChangeArrowheads="1"/>
            </p:cNvSpPr>
            <p:nvPr/>
          </p:nvSpPr>
          <p:spPr bwMode="auto">
            <a:xfrm>
              <a:off x="4648122" y="1820989"/>
              <a:ext cx="1371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C000"/>
                  </a:solidFill>
                </a:rPr>
                <a:t>“do at least K more iterations”</a:t>
              </a:r>
            </a:p>
          </p:txBody>
        </p:sp>
        <p:cxnSp>
          <p:nvCxnSpPr>
            <p:cNvPr id="39978" name="Straight Arrow Connector 43"/>
            <p:cNvCxnSpPr>
              <a:cxnSpLocks noChangeShapeType="1"/>
              <a:stCxn id="39977" idx="0"/>
              <a:endCxn id="39970" idx="1"/>
            </p:cNvCxnSpPr>
            <p:nvPr/>
          </p:nvCxnSpPr>
          <p:spPr bwMode="auto">
            <a:xfrm flipV="1">
              <a:off x="5333922" y="1606894"/>
              <a:ext cx="400504" cy="214095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79" name="TextBox 44"/>
            <p:cNvSpPr txBox="1">
              <a:spLocks noChangeArrowheads="1"/>
            </p:cNvSpPr>
            <p:nvPr/>
          </p:nvSpPr>
          <p:spPr bwMode="auto">
            <a:xfrm>
              <a:off x="4648200" y="3195935"/>
              <a:ext cx="1371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50"/>
                  </a:solidFill>
                </a:rPr>
                <a:t>“do at most K-1 more iteration”</a:t>
              </a:r>
            </a:p>
          </p:txBody>
        </p:sp>
        <p:cxnSp>
          <p:nvCxnSpPr>
            <p:cNvPr id="39980" name="Straight Arrow Connector 45"/>
            <p:cNvCxnSpPr>
              <a:cxnSpLocks noChangeShapeType="1"/>
              <a:stCxn id="39979" idx="2"/>
              <a:endCxn id="39976" idx="1"/>
            </p:cNvCxnSpPr>
            <p:nvPr/>
          </p:nvCxnSpPr>
          <p:spPr bwMode="auto">
            <a:xfrm>
              <a:off x="5334000" y="3780710"/>
              <a:ext cx="410648" cy="179458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81" name="TextBox 46"/>
            <p:cNvSpPr txBox="1">
              <a:spLocks noChangeArrowheads="1"/>
            </p:cNvSpPr>
            <p:nvPr/>
          </p:nvSpPr>
          <p:spPr bwMode="auto">
            <a:xfrm>
              <a:off x="4590231" y="4747454"/>
              <a:ext cx="1371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F0"/>
                  </a:solidFill>
                </a:rPr>
                <a:t>“do at least one and at most K-1 more iterations”</a:t>
              </a:r>
            </a:p>
          </p:txBody>
        </p:sp>
        <p:cxnSp>
          <p:nvCxnSpPr>
            <p:cNvPr id="39982" name="Straight Arrow Connector 47"/>
            <p:cNvCxnSpPr>
              <a:cxnSpLocks noChangeShapeType="1"/>
              <a:stCxn id="39981" idx="0"/>
              <a:endCxn id="39974" idx="1"/>
            </p:cNvCxnSpPr>
            <p:nvPr/>
          </p:nvCxnSpPr>
          <p:spPr bwMode="auto">
            <a:xfrm flipV="1">
              <a:off x="5276031" y="4623267"/>
              <a:ext cx="434181" cy="124187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83" name="TextBox 37"/>
            <p:cNvSpPr txBox="1">
              <a:spLocks noChangeArrowheads="1"/>
            </p:cNvSpPr>
            <p:nvPr/>
          </p:nvSpPr>
          <p:spPr bwMode="auto">
            <a:xfrm>
              <a:off x="6213449" y="3773192"/>
              <a:ext cx="210185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cxnSp>
          <p:nvCxnSpPr>
            <p:cNvPr id="39984" name="Elbow Connector 10"/>
            <p:cNvCxnSpPr>
              <a:cxnSpLocks noChangeShapeType="1"/>
              <a:endCxn id="39969" idx="1"/>
            </p:cNvCxnSpPr>
            <p:nvPr/>
          </p:nvCxnSpPr>
          <p:spPr bwMode="auto">
            <a:xfrm rot="5400000" flipH="1" flipV="1">
              <a:off x="5644745" y="2700540"/>
              <a:ext cx="814570" cy="371266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85" name="Straight Connector 12"/>
            <p:cNvCxnSpPr>
              <a:cxnSpLocks noChangeShapeType="1"/>
            </p:cNvCxnSpPr>
            <p:nvPr/>
          </p:nvCxnSpPr>
          <p:spPr bwMode="auto">
            <a:xfrm flipV="1">
              <a:off x="5866396" y="3261622"/>
              <a:ext cx="371267" cy="8444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86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6397896" y="5667197"/>
              <a:ext cx="2084" cy="317224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87" name="Straight Arrow Connector 20"/>
            <p:cNvCxnSpPr>
              <a:cxnSpLocks noChangeShapeType="1"/>
            </p:cNvCxnSpPr>
            <p:nvPr/>
          </p:nvCxnSpPr>
          <p:spPr bwMode="auto">
            <a:xfrm>
              <a:off x="7010400" y="999735"/>
              <a:ext cx="0" cy="48179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88" name="Elbow Connector 118"/>
            <p:cNvCxnSpPr>
              <a:cxnSpLocks noChangeShapeType="1"/>
            </p:cNvCxnSpPr>
            <p:nvPr/>
          </p:nvCxnSpPr>
          <p:spPr bwMode="auto">
            <a:xfrm rot="16200000" flipH="1">
              <a:off x="4055642" y="2311300"/>
              <a:ext cx="3605715" cy="698087"/>
            </a:xfrm>
            <a:prstGeom prst="bentConnector3">
              <a:avLst>
                <a:gd name="adj1" fmla="val 99889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89" name="Straight Connector 119"/>
            <p:cNvCxnSpPr>
              <a:cxnSpLocks noChangeShapeType="1"/>
            </p:cNvCxnSpPr>
            <p:nvPr/>
          </p:nvCxnSpPr>
          <p:spPr bwMode="auto">
            <a:xfrm>
              <a:off x="5482733" y="857489"/>
              <a:ext cx="256009" cy="5121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33" name="TextBox 132"/>
            <p:cNvSpPr txBox="1"/>
            <p:nvPr/>
          </p:nvSpPr>
          <p:spPr>
            <a:xfrm>
              <a:off x="7089888" y="6091222"/>
              <a:ext cx="641357" cy="46197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K&gt;2</a:t>
              </a:r>
            </a:p>
          </p:txBody>
        </p:sp>
        <p:cxnSp>
          <p:nvCxnSpPr>
            <p:cNvPr id="39991" name="Straight Arrow Connector 146"/>
            <p:cNvCxnSpPr>
              <a:cxnSpLocks noChangeShapeType="1"/>
            </p:cNvCxnSpPr>
            <p:nvPr/>
          </p:nvCxnSpPr>
          <p:spPr bwMode="auto">
            <a:xfrm flipH="1">
              <a:off x="6749734" y="4140809"/>
              <a:ext cx="1042" cy="31226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92" name="Straight Arrow Connector 148"/>
            <p:cNvCxnSpPr>
              <a:cxnSpLocks noChangeShapeType="1"/>
            </p:cNvCxnSpPr>
            <p:nvPr/>
          </p:nvCxnSpPr>
          <p:spPr bwMode="auto">
            <a:xfrm>
              <a:off x="6763657" y="3512457"/>
              <a:ext cx="9648" cy="29654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93" name="Elbow Connector 152"/>
            <p:cNvCxnSpPr>
              <a:cxnSpLocks noChangeShapeType="1"/>
            </p:cNvCxnSpPr>
            <p:nvPr/>
          </p:nvCxnSpPr>
          <p:spPr bwMode="auto">
            <a:xfrm rot="5400000">
              <a:off x="6560845" y="3966792"/>
              <a:ext cx="2062267" cy="1972992"/>
            </a:xfrm>
            <a:prstGeom prst="bentConnector3">
              <a:avLst>
                <a:gd name="adj1" fmla="val 99972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94" name="Straight Connector 64"/>
            <p:cNvCxnSpPr>
              <a:cxnSpLocks noChangeShapeType="1"/>
            </p:cNvCxnSpPr>
            <p:nvPr/>
          </p:nvCxnSpPr>
          <p:spPr bwMode="auto">
            <a:xfrm>
              <a:off x="8318640" y="3948340"/>
              <a:ext cx="259834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9995" name="TextBox 67"/>
            <p:cNvSpPr txBox="1">
              <a:spLocks noChangeArrowheads="1"/>
            </p:cNvSpPr>
            <p:nvPr/>
          </p:nvSpPr>
          <p:spPr bwMode="auto">
            <a:xfrm>
              <a:off x="4162506" y="6174127"/>
              <a:ext cx="13147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epilogue loop</a:t>
              </a:r>
            </a:p>
          </p:txBody>
        </p:sp>
        <p:grpSp>
          <p:nvGrpSpPr>
            <p:cNvPr id="39996" name="Group 79"/>
            <p:cNvGrpSpPr>
              <a:grpSpLocks/>
            </p:cNvGrpSpPr>
            <p:nvPr/>
          </p:nvGrpSpPr>
          <p:grpSpPr bwMode="auto">
            <a:xfrm>
              <a:off x="5908602" y="4871177"/>
              <a:ext cx="308389" cy="508854"/>
              <a:chOff x="5908602" y="4871177"/>
              <a:chExt cx="308389" cy="508854"/>
            </a:xfrm>
          </p:grpSpPr>
          <p:cxnSp>
            <p:nvCxnSpPr>
              <p:cNvPr id="39998" name="Elbow Connector 1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16747" y="4985693"/>
                <a:ext cx="508854" cy="279821"/>
              </a:xfrm>
              <a:prstGeom prst="bentConnector3">
                <a:avLst>
                  <a:gd name="adj1" fmla="val 101343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9999" name="Straight Connector 163"/>
              <p:cNvCxnSpPr>
                <a:cxnSpLocks noChangeShapeType="1"/>
              </p:cNvCxnSpPr>
              <p:nvPr/>
            </p:nvCxnSpPr>
            <p:spPr bwMode="auto">
              <a:xfrm>
                <a:off x="5908602" y="5375939"/>
                <a:ext cx="308389" cy="0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39997" name="Straight Arrow Connector 83"/>
            <p:cNvCxnSpPr>
              <a:cxnSpLocks noChangeShapeType="1"/>
            </p:cNvCxnSpPr>
            <p:nvPr/>
          </p:nvCxnSpPr>
          <p:spPr bwMode="auto">
            <a:xfrm flipV="1">
              <a:off x="5029200" y="5375939"/>
              <a:ext cx="1022829" cy="798188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39941" name="Straight Arrow Connector 178"/>
          <p:cNvCxnSpPr>
            <a:cxnSpLocks noChangeShapeType="1"/>
          </p:cNvCxnSpPr>
          <p:nvPr/>
        </p:nvCxnSpPr>
        <p:spPr bwMode="auto">
          <a:xfrm flipH="1" flipV="1">
            <a:off x="2859088" y="4854575"/>
            <a:ext cx="1652587" cy="13192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grpSp>
        <p:nvGrpSpPr>
          <p:cNvPr id="39942" name="Group 89"/>
          <p:cNvGrpSpPr>
            <a:grpSpLocks/>
          </p:cNvGrpSpPr>
          <p:nvPr/>
        </p:nvGrpSpPr>
        <p:grpSpPr bwMode="auto">
          <a:xfrm>
            <a:off x="152400" y="644525"/>
            <a:ext cx="4160838" cy="5908675"/>
            <a:chOff x="152400" y="644674"/>
            <a:chExt cx="4161105" cy="5908526"/>
          </a:xfrm>
        </p:grpSpPr>
        <p:sp>
          <p:nvSpPr>
            <p:cNvPr id="39943" name="TextBox 23"/>
            <p:cNvSpPr txBox="1">
              <a:spLocks noChangeArrowheads="1"/>
            </p:cNvSpPr>
            <p:nvPr/>
          </p:nvSpPr>
          <p:spPr bwMode="auto">
            <a:xfrm>
              <a:off x="1792663" y="1417786"/>
              <a:ext cx="2424062" cy="1754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x   M [ i + 4 ]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i + 8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&lt; n 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L3</a:t>
              </a:r>
              <a:endParaRPr lang="en-US" altLang="en-US" sz="180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44" name="TextBox 31"/>
            <p:cNvSpPr txBox="1">
              <a:spLocks noChangeArrowheads="1"/>
            </p:cNvSpPr>
            <p:nvPr/>
          </p:nvSpPr>
          <p:spPr bwMode="auto">
            <a:xfrm>
              <a:off x="1289426" y="1330474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Arial Narrow" panose="020B0606020202030204" pitchFamily="34" charset="0"/>
                </a:rPr>
                <a:t>L1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45" name="TextBox 37"/>
            <p:cNvSpPr txBox="1">
              <a:spLocks noChangeArrowheads="1"/>
            </p:cNvSpPr>
            <p:nvPr/>
          </p:nvSpPr>
          <p:spPr bwMode="auto">
            <a:xfrm>
              <a:off x="1789034" y="4221891"/>
              <a:ext cx="1074333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9946" name="TextBox 38"/>
            <p:cNvSpPr txBox="1">
              <a:spLocks noChangeArrowheads="1"/>
            </p:cNvSpPr>
            <p:nvPr/>
          </p:nvSpPr>
          <p:spPr bwMode="auto">
            <a:xfrm>
              <a:off x="1789034" y="5451624"/>
              <a:ext cx="373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39947" name="TextBox 39"/>
            <p:cNvSpPr txBox="1">
              <a:spLocks noChangeArrowheads="1"/>
            </p:cNvSpPr>
            <p:nvPr/>
          </p:nvSpPr>
          <p:spPr bwMode="auto">
            <a:xfrm>
              <a:off x="1285797" y="5364312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sp>
          <p:nvSpPr>
            <p:cNvPr id="39948" name="TextBox 40"/>
            <p:cNvSpPr txBox="1">
              <a:spLocks noChangeArrowheads="1"/>
            </p:cNvSpPr>
            <p:nvPr/>
          </p:nvSpPr>
          <p:spPr bwMode="auto">
            <a:xfrm>
              <a:off x="1285797" y="4175854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F0"/>
                  </a:solidFill>
                  <a:latin typeface="Arial Narrow" panose="020B0606020202030204" pitchFamily="34" charset="0"/>
                </a:rPr>
                <a:t>L4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49" name="TextBox 37"/>
            <p:cNvSpPr txBox="1">
              <a:spLocks noChangeArrowheads="1"/>
            </p:cNvSpPr>
            <p:nvPr/>
          </p:nvSpPr>
          <p:spPr bwMode="auto">
            <a:xfrm>
              <a:off x="1289426" y="644674"/>
              <a:ext cx="237116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endParaRPr lang="en-US" altLang="en-US" sz="180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950" name="TextBox 37"/>
            <p:cNvSpPr txBox="1">
              <a:spLocks noChangeArrowheads="1"/>
            </p:cNvSpPr>
            <p:nvPr/>
          </p:nvSpPr>
          <p:spPr bwMode="auto">
            <a:xfrm>
              <a:off x="1812103" y="3534737"/>
              <a:ext cx="210185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39951" name="TextBox 40"/>
            <p:cNvSpPr txBox="1">
              <a:spLocks noChangeArrowheads="1"/>
            </p:cNvSpPr>
            <p:nvPr/>
          </p:nvSpPr>
          <p:spPr bwMode="auto">
            <a:xfrm>
              <a:off x="1274776" y="3502584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50"/>
                  </a:solidFill>
                  <a:latin typeface="Arial Narrow" panose="020B0606020202030204" pitchFamily="34" charset="0"/>
                </a:rPr>
                <a:t>L3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52" name="TextBox 1"/>
            <p:cNvSpPr txBox="1">
              <a:spLocks noChangeArrowheads="1"/>
            </p:cNvSpPr>
            <p:nvPr/>
          </p:nvSpPr>
          <p:spPr bwMode="auto">
            <a:xfrm>
              <a:off x="203122" y="1775550"/>
              <a:ext cx="1371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FFC000"/>
                  </a:solidFill>
                </a:rPr>
                <a:t>“do at least 2 more iterations”</a:t>
              </a:r>
            </a:p>
          </p:txBody>
        </p:sp>
        <p:cxnSp>
          <p:nvCxnSpPr>
            <p:cNvPr id="39953" name="Straight Arrow Connector 3"/>
            <p:cNvCxnSpPr>
              <a:cxnSpLocks noChangeShapeType="1"/>
              <a:stCxn id="39952" idx="0"/>
              <a:endCxn id="39944" idx="1"/>
            </p:cNvCxnSpPr>
            <p:nvPr/>
          </p:nvCxnSpPr>
          <p:spPr bwMode="auto">
            <a:xfrm flipV="1">
              <a:off x="888922" y="1561455"/>
              <a:ext cx="400504" cy="214095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54" name="TextBox 28"/>
            <p:cNvSpPr txBox="1">
              <a:spLocks noChangeArrowheads="1"/>
            </p:cNvSpPr>
            <p:nvPr/>
          </p:nvSpPr>
          <p:spPr bwMode="auto">
            <a:xfrm>
              <a:off x="152400" y="2994882"/>
              <a:ext cx="1371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50"/>
                  </a:solidFill>
                </a:rPr>
                <a:t>“do at most one more iteration”</a:t>
              </a:r>
            </a:p>
          </p:txBody>
        </p:sp>
        <p:cxnSp>
          <p:nvCxnSpPr>
            <p:cNvPr id="39955" name="Straight Arrow Connector 29"/>
            <p:cNvCxnSpPr>
              <a:cxnSpLocks noChangeShapeType="1"/>
              <a:stCxn id="39954" idx="2"/>
              <a:endCxn id="39951" idx="1"/>
            </p:cNvCxnSpPr>
            <p:nvPr/>
          </p:nvCxnSpPr>
          <p:spPr bwMode="auto">
            <a:xfrm>
              <a:off x="838200" y="3579657"/>
              <a:ext cx="436576" cy="1537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56" name="TextBox 30"/>
            <p:cNvSpPr txBox="1">
              <a:spLocks noChangeArrowheads="1"/>
            </p:cNvSpPr>
            <p:nvPr/>
          </p:nvSpPr>
          <p:spPr bwMode="auto">
            <a:xfrm>
              <a:off x="165816" y="4530874"/>
              <a:ext cx="1371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B0F0"/>
                  </a:solidFill>
                </a:rPr>
                <a:t>“do exactly one more iteration”</a:t>
              </a:r>
            </a:p>
          </p:txBody>
        </p:sp>
        <p:cxnSp>
          <p:nvCxnSpPr>
            <p:cNvPr id="39957" name="Straight Arrow Connector 31"/>
            <p:cNvCxnSpPr>
              <a:cxnSpLocks noChangeShapeType="1"/>
              <a:stCxn id="39956" idx="0"/>
              <a:endCxn id="39948" idx="1"/>
            </p:cNvCxnSpPr>
            <p:nvPr/>
          </p:nvCxnSpPr>
          <p:spPr bwMode="auto">
            <a:xfrm flipV="1">
              <a:off x="851616" y="4406687"/>
              <a:ext cx="434181" cy="124187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" name="TextBox 26"/>
            <p:cNvSpPr txBox="1"/>
            <p:nvPr/>
          </p:nvSpPr>
          <p:spPr>
            <a:xfrm>
              <a:off x="1811444" y="6091250"/>
              <a:ext cx="641391" cy="4619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K=2</a:t>
              </a:r>
            </a:p>
          </p:txBody>
        </p:sp>
        <p:cxnSp>
          <p:nvCxnSpPr>
            <p:cNvPr id="39959" name="Straight Arrow Connector 49"/>
            <p:cNvCxnSpPr>
              <a:cxnSpLocks noChangeShapeType="1"/>
            </p:cNvCxnSpPr>
            <p:nvPr/>
          </p:nvCxnSpPr>
          <p:spPr bwMode="auto">
            <a:xfrm flipH="1">
              <a:off x="2191565" y="1016172"/>
              <a:ext cx="1120" cy="39944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0" name="Elbow Connector 51"/>
            <p:cNvCxnSpPr>
              <a:cxnSpLocks noChangeShapeType="1"/>
            </p:cNvCxnSpPr>
            <p:nvPr/>
          </p:nvCxnSpPr>
          <p:spPr bwMode="auto">
            <a:xfrm rot="16200000" flipH="1">
              <a:off x="-276416" y="2160773"/>
              <a:ext cx="3412744" cy="739636"/>
            </a:xfrm>
            <a:prstGeom prst="bentConnector3">
              <a:avLst>
                <a:gd name="adj1" fmla="val 99759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1" name="Straight Connector 56"/>
            <p:cNvCxnSpPr>
              <a:cxnSpLocks noChangeShapeType="1"/>
              <a:endCxn id="39949" idx="1"/>
            </p:cNvCxnSpPr>
            <p:nvPr/>
          </p:nvCxnSpPr>
          <p:spPr bwMode="auto">
            <a:xfrm>
              <a:off x="1033417" y="824219"/>
              <a:ext cx="256009" cy="5121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62" name="Straight Arrow Connector 78"/>
            <p:cNvCxnSpPr>
              <a:cxnSpLocks noChangeShapeType="1"/>
              <a:endCxn id="39946" idx="0"/>
            </p:cNvCxnSpPr>
            <p:nvPr/>
          </p:nvCxnSpPr>
          <p:spPr bwMode="auto">
            <a:xfrm flipH="1">
              <a:off x="1975566" y="5147387"/>
              <a:ext cx="16668" cy="30423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3" name="Straight Arrow Connector 80"/>
            <p:cNvCxnSpPr>
              <a:cxnSpLocks noChangeShapeType="1"/>
            </p:cNvCxnSpPr>
            <p:nvPr/>
          </p:nvCxnSpPr>
          <p:spPr bwMode="auto">
            <a:xfrm flipH="1">
              <a:off x="2128390" y="3903762"/>
              <a:ext cx="4473" cy="31336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4" name="Elbow Connector 62"/>
            <p:cNvCxnSpPr>
              <a:cxnSpLocks noChangeShapeType="1"/>
              <a:endCxn id="39946" idx="3"/>
            </p:cNvCxnSpPr>
            <p:nvPr/>
          </p:nvCxnSpPr>
          <p:spPr bwMode="auto">
            <a:xfrm rot="5400000">
              <a:off x="1770754" y="4295107"/>
              <a:ext cx="1732804" cy="950118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5" name="Straight Arrow Connector 86"/>
            <p:cNvCxnSpPr>
              <a:cxnSpLocks noChangeShapeType="1"/>
            </p:cNvCxnSpPr>
            <p:nvPr/>
          </p:nvCxnSpPr>
          <p:spPr bwMode="auto">
            <a:xfrm>
              <a:off x="2464097" y="3168407"/>
              <a:ext cx="4927" cy="364164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66" name="Straight Connector 211970"/>
            <p:cNvCxnSpPr>
              <a:cxnSpLocks noChangeShapeType="1"/>
            </p:cNvCxnSpPr>
            <p:nvPr/>
          </p:nvCxnSpPr>
          <p:spPr bwMode="auto">
            <a:xfrm>
              <a:off x="1554084" y="2837300"/>
              <a:ext cx="237381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67" name="Elbow Connector 211972"/>
            <p:cNvCxnSpPr>
              <a:cxnSpLocks noChangeShapeType="1"/>
            </p:cNvCxnSpPr>
            <p:nvPr/>
          </p:nvCxnSpPr>
          <p:spPr bwMode="auto">
            <a:xfrm rot="5400000" flipH="1" flipV="1">
              <a:off x="1320081" y="2386901"/>
              <a:ext cx="729655" cy="220372"/>
            </a:xfrm>
            <a:prstGeom prst="bentConnector3">
              <a:avLst>
                <a:gd name="adj1" fmla="val 100426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68" name="TextBox 180"/>
            <p:cNvSpPr txBox="1">
              <a:spLocks noChangeArrowheads="1"/>
            </p:cNvSpPr>
            <p:nvPr/>
          </p:nvSpPr>
          <p:spPr bwMode="auto">
            <a:xfrm>
              <a:off x="3167037" y="4920683"/>
              <a:ext cx="1146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degenerate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4497388" y="471488"/>
            <a:ext cx="4598987" cy="6083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74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oop unrolling: unroll K iterations</a:t>
            </a:r>
          </a:p>
        </p:txBody>
      </p:sp>
      <p:sp>
        <p:nvSpPr>
          <p:cNvPr id="40964" name="TextBox 212010"/>
          <p:cNvSpPr txBox="1">
            <a:spLocks noChangeArrowheads="1"/>
          </p:cNvSpPr>
          <p:nvPr/>
        </p:nvSpPr>
        <p:spPr bwMode="auto">
          <a:xfrm>
            <a:off x="2192338" y="6519863"/>
            <a:ext cx="6205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Swapping order of blocks L3/L4 optimizes code size – at the price of irreducibility!</a:t>
            </a:r>
          </a:p>
        </p:txBody>
      </p:sp>
      <p:grpSp>
        <p:nvGrpSpPr>
          <p:cNvPr id="40965" name="Group 55"/>
          <p:cNvGrpSpPr>
            <a:grpSpLocks/>
          </p:cNvGrpSpPr>
          <p:nvPr/>
        </p:nvGrpSpPr>
        <p:grpSpPr bwMode="auto">
          <a:xfrm>
            <a:off x="112713" y="641350"/>
            <a:ext cx="3651250" cy="5913438"/>
            <a:chOff x="5482733" y="639554"/>
            <a:chExt cx="3651877" cy="5913646"/>
          </a:xfrm>
        </p:grpSpPr>
        <p:sp>
          <p:nvSpPr>
            <p:cNvPr id="40995" name="TextBox 23"/>
            <p:cNvSpPr txBox="1">
              <a:spLocks noChangeArrowheads="1"/>
            </p:cNvSpPr>
            <p:nvPr/>
          </p:nvSpPr>
          <p:spPr bwMode="auto">
            <a:xfrm>
              <a:off x="6237663" y="1463225"/>
              <a:ext cx="2896947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   </a:t>
              </a:r>
              <a:r>
                <a:rPr lang="en-US" altLang="en-US" sz="1800" b="1">
                  <a:latin typeface="Arial Narrow" panose="020B0606020202030204" pitchFamily="34" charset="0"/>
                  <a:sym typeface="Wingdings" panose="05000000000000000000" pitchFamily="2" charset="2"/>
                </a:rPr>
                <a:t>: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/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x   M [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i + 4 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&lt; n 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L3</a:t>
              </a:r>
              <a:endParaRPr lang="en-US" altLang="en-US" sz="180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996" name="TextBox 37"/>
            <p:cNvSpPr txBox="1">
              <a:spLocks noChangeArrowheads="1"/>
            </p:cNvSpPr>
            <p:nvPr/>
          </p:nvSpPr>
          <p:spPr bwMode="auto">
            <a:xfrm>
              <a:off x="6213449" y="4438471"/>
              <a:ext cx="2060179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</a:rPr>
                <a:t>x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 M [ i ]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s  s + x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   i + 4</a:t>
              </a:r>
              <a:b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</a:b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 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sp>
          <p:nvSpPr>
            <p:cNvPr id="40997" name="TextBox 38"/>
            <p:cNvSpPr txBox="1">
              <a:spLocks noChangeArrowheads="1"/>
            </p:cNvSpPr>
            <p:nvPr/>
          </p:nvSpPr>
          <p:spPr bwMode="auto">
            <a:xfrm>
              <a:off x="6213449" y="5989183"/>
              <a:ext cx="373063" cy="369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anose="020B0606020202030204" pitchFamily="34" charset="0"/>
                </a:rPr>
                <a:t>…</a:t>
              </a:r>
            </a:p>
          </p:txBody>
        </p:sp>
        <p:sp>
          <p:nvSpPr>
            <p:cNvPr id="40998" name="TextBox 39"/>
            <p:cNvSpPr txBox="1">
              <a:spLocks noChangeArrowheads="1"/>
            </p:cNvSpPr>
            <p:nvPr/>
          </p:nvSpPr>
          <p:spPr bwMode="auto">
            <a:xfrm>
              <a:off x="5710212" y="5901871"/>
              <a:ext cx="536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L2:</a:t>
              </a:r>
            </a:p>
          </p:txBody>
        </p:sp>
        <p:sp>
          <p:nvSpPr>
            <p:cNvPr id="40999" name="TextBox 40"/>
            <p:cNvSpPr txBox="1">
              <a:spLocks noChangeArrowheads="1"/>
            </p:cNvSpPr>
            <p:nvPr/>
          </p:nvSpPr>
          <p:spPr bwMode="auto">
            <a:xfrm>
              <a:off x="5710212" y="4392434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F0"/>
                  </a:solidFill>
                  <a:latin typeface="Arial Narrow" panose="020B0606020202030204" pitchFamily="34" charset="0"/>
                </a:rPr>
                <a:t>L4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41000" name="TextBox 37"/>
            <p:cNvSpPr txBox="1">
              <a:spLocks noChangeArrowheads="1"/>
            </p:cNvSpPr>
            <p:nvPr/>
          </p:nvSpPr>
          <p:spPr bwMode="auto">
            <a:xfrm>
              <a:off x="5734426" y="639554"/>
              <a:ext cx="284404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+ 4 (</a:t>
              </a:r>
              <a:r>
                <a:rPr lang="en-US" altLang="en-US" sz="1800">
                  <a:solidFill>
                    <a:srgbClr val="FF0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K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-1) &lt; n goto </a:t>
              </a:r>
              <a:r>
                <a:rPr lang="en-US" altLang="en-US" sz="1800">
                  <a:solidFill>
                    <a:srgbClr val="FFC00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L1</a:t>
              </a:r>
              <a:r>
                <a:rPr lang="en-US" altLang="en-US" sz="1800">
                  <a:solidFill>
                    <a:srgbClr val="00B05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</a:t>
              </a:r>
              <a:endParaRPr lang="en-US" altLang="en-US" sz="180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001" name="TextBox 40"/>
            <p:cNvSpPr txBox="1">
              <a:spLocks noChangeArrowheads="1"/>
            </p:cNvSpPr>
            <p:nvPr/>
          </p:nvSpPr>
          <p:spPr bwMode="auto">
            <a:xfrm>
              <a:off x="5744648" y="3729335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B050"/>
                  </a:solidFill>
                  <a:latin typeface="Arial Narrow" panose="020B0606020202030204" pitchFamily="34" charset="0"/>
                </a:rPr>
                <a:t>L3</a:t>
              </a:r>
              <a:r>
                <a:rPr lang="en-US" altLang="en-US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41002" name="TextBox 37"/>
            <p:cNvSpPr txBox="1">
              <a:spLocks noChangeArrowheads="1"/>
            </p:cNvSpPr>
            <p:nvPr/>
          </p:nvSpPr>
          <p:spPr bwMode="auto">
            <a:xfrm>
              <a:off x="6213449" y="3773192"/>
              <a:ext cx="210185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if i  &lt; n goto </a:t>
              </a:r>
              <a:r>
                <a:rPr lang="en-US" altLang="en-US" sz="1800">
                  <a:solidFill>
                    <a:srgbClr val="00B0F0"/>
                  </a:solidFill>
                  <a:latin typeface="Arial Narrow" panose="020B0606020202030204" pitchFamily="34" charset="0"/>
                  <a:sym typeface="Wingdings" panose="05000000000000000000" pitchFamily="2" charset="2"/>
                </a:rPr>
                <a:t>L4 </a:t>
              </a:r>
              <a:r>
                <a:rPr lang="en-US" altLang="en-US" sz="1800">
                  <a:latin typeface="Arial Narrow" panose="020B0606020202030204" pitchFamily="34" charset="0"/>
                  <a:sym typeface="Wingdings" panose="05000000000000000000" pitchFamily="2" charset="2"/>
                </a:rPr>
                <a:t>else L2</a:t>
              </a:r>
              <a:endParaRPr lang="en-US" altLang="en-US" sz="1800">
                <a:latin typeface="Arial Narrow" panose="020B0606020202030204" pitchFamily="34" charset="0"/>
              </a:endParaRPr>
            </a:p>
          </p:txBody>
        </p:sp>
        <p:cxnSp>
          <p:nvCxnSpPr>
            <p:cNvPr id="41003" name="Elbow Connector 73"/>
            <p:cNvCxnSpPr>
              <a:cxnSpLocks noChangeShapeType="1"/>
              <a:endCxn id="40995" idx="1"/>
            </p:cNvCxnSpPr>
            <p:nvPr/>
          </p:nvCxnSpPr>
          <p:spPr bwMode="auto">
            <a:xfrm rot="5400000" flipH="1" flipV="1">
              <a:off x="5644745" y="2700540"/>
              <a:ext cx="814570" cy="371266"/>
            </a:xfrm>
            <a:prstGeom prst="bentConnector2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04" name="Straight Connector 74"/>
            <p:cNvCxnSpPr>
              <a:cxnSpLocks noChangeShapeType="1"/>
            </p:cNvCxnSpPr>
            <p:nvPr/>
          </p:nvCxnSpPr>
          <p:spPr bwMode="auto">
            <a:xfrm flipV="1">
              <a:off x="5866396" y="3261622"/>
              <a:ext cx="371267" cy="8444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05" name="Straight Arrow Connector 75"/>
            <p:cNvCxnSpPr>
              <a:cxnSpLocks noChangeShapeType="1"/>
            </p:cNvCxnSpPr>
            <p:nvPr/>
          </p:nvCxnSpPr>
          <p:spPr bwMode="auto">
            <a:xfrm flipH="1">
              <a:off x="6397896" y="5667197"/>
              <a:ext cx="2084" cy="317224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06" name="Straight Arrow Connector 76"/>
            <p:cNvCxnSpPr>
              <a:cxnSpLocks noChangeShapeType="1"/>
            </p:cNvCxnSpPr>
            <p:nvPr/>
          </p:nvCxnSpPr>
          <p:spPr bwMode="auto">
            <a:xfrm>
              <a:off x="7010400" y="999735"/>
              <a:ext cx="0" cy="48179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07" name="Elbow Connector 77"/>
            <p:cNvCxnSpPr>
              <a:cxnSpLocks noChangeShapeType="1"/>
            </p:cNvCxnSpPr>
            <p:nvPr/>
          </p:nvCxnSpPr>
          <p:spPr bwMode="auto">
            <a:xfrm rot="16200000" flipH="1">
              <a:off x="4055642" y="2311300"/>
              <a:ext cx="3605715" cy="698087"/>
            </a:xfrm>
            <a:prstGeom prst="bentConnector3">
              <a:avLst>
                <a:gd name="adj1" fmla="val 99889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08" name="Straight Connector 79"/>
            <p:cNvCxnSpPr>
              <a:cxnSpLocks noChangeShapeType="1"/>
            </p:cNvCxnSpPr>
            <p:nvPr/>
          </p:nvCxnSpPr>
          <p:spPr bwMode="auto">
            <a:xfrm>
              <a:off x="5482733" y="857489"/>
              <a:ext cx="256009" cy="5121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82" name="TextBox 81"/>
            <p:cNvSpPr txBox="1"/>
            <p:nvPr/>
          </p:nvSpPr>
          <p:spPr>
            <a:xfrm>
              <a:off x="7089559" y="6091221"/>
              <a:ext cx="641460" cy="46197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K&gt;2</a:t>
              </a:r>
            </a:p>
          </p:txBody>
        </p:sp>
        <p:cxnSp>
          <p:nvCxnSpPr>
            <p:cNvPr id="41010" name="Straight Arrow Connector 82"/>
            <p:cNvCxnSpPr>
              <a:cxnSpLocks noChangeShapeType="1"/>
            </p:cNvCxnSpPr>
            <p:nvPr/>
          </p:nvCxnSpPr>
          <p:spPr bwMode="auto">
            <a:xfrm flipH="1">
              <a:off x="6749734" y="4140809"/>
              <a:ext cx="1042" cy="31226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11" name="Straight Arrow Connector 83"/>
            <p:cNvCxnSpPr>
              <a:cxnSpLocks noChangeShapeType="1"/>
            </p:cNvCxnSpPr>
            <p:nvPr/>
          </p:nvCxnSpPr>
          <p:spPr bwMode="auto">
            <a:xfrm>
              <a:off x="6763657" y="3512457"/>
              <a:ext cx="9648" cy="29654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12" name="Elbow Connector 84"/>
            <p:cNvCxnSpPr>
              <a:cxnSpLocks noChangeShapeType="1"/>
            </p:cNvCxnSpPr>
            <p:nvPr/>
          </p:nvCxnSpPr>
          <p:spPr bwMode="auto">
            <a:xfrm rot="5400000">
              <a:off x="6560845" y="3966792"/>
              <a:ext cx="2062267" cy="1972992"/>
            </a:xfrm>
            <a:prstGeom prst="bentConnector3">
              <a:avLst>
                <a:gd name="adj1" fmla="val 99972"/>
              </a:avLst>
            </a:prstGeom>
            <a:noFill/>
            <a:ln w="50800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13" name="Straight Connector 85"/>
            <p:cNvCxnSpPr>
              <a:cxnSpLocks noChangeShapeType="1"/>
            </p:cNvCxnSpPr>
            <p:nvPr/>
          </p:nvCxnSpPr>
          <p:spPr bwMode="auto">
            <a:xfrm>
              <a:off x="8318640" y="3948340"/>
              <a:ext cx="259834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miter lim="800000"/>
              <a:headEnd/>
              <a:tailEnd/>
            </a:ln>
          </p:spPr>
        </p:cxnSp>
        <p:grpSp>
          <p:nvGrpSpPr>
            <p:cNvPr id="41014" name="Group 88"/>
            <p:cNvGrpSpPr>
              <a:grpSpLocks/>
            </p:cNvGrpSpPr>
            <p:nvPr/>
          </p:nvGrpSpPr>
          <p:grpSpPr bwMode="auto">
            <a:xfrm>
              <a:off x="5908602" y="4871177"/>
              <a:ext cx="308389" cy="508854"/>
              <a:chOff x="5908602" y="4871177"/>
              <a:chExt cx="308389" cy="508854"/>
            </a:xfrm>
          </p:grpSpPr>
          <p:cxnSp>
            <p:nvCxnSpPr>
              <p:cNvPr id="41015" name="Elb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16747" y="4985693"/>
                <a:ext cx="508854" cy="279821"/>
              </a:xfrm>
              <a:prstGeom prst="bentConnector3">
                <a:avLst>
                  <a:gd name="adj1" fmla="val 101343"/>
                </a:avLst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1016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5908602" y="5375939"/>
                <a:ext cx="308389" cy="0"/>
              </a:xfrm>
              <a:prstGeom prst="line">
                <a:avLst/>
              </a:prstGeom>
              <a:noFill/>
              <a:ln w="5080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cxnSp>
        <p:nvCxnSpPr>
          <p:cNvPr id="40966" name="Straight Arrow Connector 95"/>
          <p:cNvCxnSpPr>
            <a:cxnSpLocks noChangeShapeType="1"/>
            <a:stCxn id="40979" idx="1"/>
          </p:cNvCxnSpPr>
          <p:nvPr/>
        </p:nvCxnSpPr>
        <p:spPr bwMode="auto">
          <a:xfrm flipH="1" flipV="1">
            <a:off x="2805113" y="4252913"/>
            <a:ext cx="1323975" cy="977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</p:spPr>
      </p:cxnSp>
      <p:cxnSp>
        <p:nvCxnSpPr>
          <p:cNvPr id="40967" name="Straight Arrow Connector 98"/>
          <p:cNvCxnSpPr>
            <a:cxnSpLocks noChangeShapeType="1"/>
            <a:stCxn id="40981" idx="1"/>
          </p:cNvCxnSpPr>
          <p:nvPr/>
        </p:nvCxnSpPr>
        <p:spPr bwMode="auto">
          <a:xfrm flipH="1">
            <a:off x="2944813" y="4551363"/>
            <a:ext cx="1260475" cy="214312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 type="triangle" w="med" len="med"/>
          </a:ln>
        </p:spPr>
      </p:cxnSp>
      <p:sp>
        <p:nvSpPr>
          <p:cNvPr id="40968" name="TextBox 31"/>
          <p:cNvSpPr txBox="1">
            <a:spLocks noChangeArrowheads="1"/>
          </p:cNvSpPr>
          <p:nvPr/>
        </p:nvSpPr>
        <p:spPr bwMode="auto">
          <a:xfrm>
            <a:off x="363538" y="1385888"/>
            <a:ext cx="53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</a:rPr>
              <a:t>L1</a:t>
            </a:r>
            <a:r>
              <a:rPr lang="en-US" altLang="en-US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0969" name="TextBox 37"/>
          <p:cNvSpPr txBox="1">
            <a:spLocks noChangeArrowheads="1"/>
          </p:cNvSpPr>
          <p:nvPr/>
        </p:nvSpPr>
        <p:spPr bwMode="auto">
          <a:xfrm>
            <a:off x="5549900" y="641350"/>
            <a:ext cx="28432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+ 4 (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-1) &lt; n goto </a:t>
            </a: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L1</a:t>
            </a: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else </a:t>
            </a:r>
            <a:r>
              <a:rPr lang="en-US" altLang="en-US" sz="180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L4</a:t>
            </a:r>
            <a:endParaRPr lang="en-US" altLang="en-US" sz="180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40970" name="TextBox 23"/>
          <p:cNvSpPr txBox="1">
            <a:spLocks noChangeArrowheads="1"/>
          </p:cNvSpPr>
          <p:nvPr/>
        </p:nvSpPr>
        <p:spPr bwMode="auto">
          <a:xfrm>
            <a:off x="6053138" y="1465263"/>
            <a:ext cx="2897187" cy="203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x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 M [ i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    </a:t>
            </a:r>
            <a:r>
              <a:rPr lang="en-US" altLang="en-US" sz="1800" b="1">
                <a:latin typeface="Arial Narrow" panose="020B0606020202030204" pitchFamily="34" charset="0"/>
                <a:sym typeface="Wingdings" panose="05000000000000000000" pitchFamily="2" charset="2"/>
              </a:rPr>
              <a:t>: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/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x   M [ i + 4 (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-1)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  i + 4 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+ 4 (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-1) &lt; n  goto </a:t>
            </a:r>
            <a:r>
              <a:rPr lang="en-US" altLang="en-US" sz="1800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L1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 else </a:t>
            </a: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L3</a:t>
            </a:r>
            <a:endParaRPr lang="en-US" altLang="en-US" sz="180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0971" name="TextBox 31"/>
          <p:cNvSpPr txBox="1">
            <a:spLocks noChangeArrowheads="1"/>
          </p:cNvSpPr>
          <p:nvPr/>
        </p:nvSpPr>
        <p:spPr bwMode="auto">
          <a:xfrm>
            <a:off x="5549900" y="1377950"/>
            <a:ext cx="53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</a:rPr>
              <a:t>L1</a:t>
            </a:r>
            <a:r>
              <a:rPr lang="en-US" altLang="en-US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0972" name="TextBox 37"/>
          <p:cNvSpPr txBox="1">
            <a:spLocks noChangeArrowheads="1"/>
          </p:cNvSpPr>
          <p:nvPr/>
        </p:nvSpPr>
        <p:spPr bwMode="auto">
          <a:xfrm>
            <a:off x="6029325" y="3843338"/>
            <a:ext cx="1073150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x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 M [ i ]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s  s + x</a:t>
            </a:r>
            <a:b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   i + 4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40973" name="TextBox 38"/>
          <p:cNvSpPr txBox="1">
            <a:spLocks noChangeArrowheads="1"/>
          </p:cNvSpPr>
          <p:nvPr/>
        </p:nvSpPr>
        <p:spPr bwMode="auto">
          <a:xfrm>
            <a:off x="6029325" y="6138863"/>
            <a:ext cx="3730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0974" name="TextBox 39"/>
          <p:cNvSpPr txBox="1">
            <a:spLocks noChangeArrowheads="1"/>
          </p:cNvSpPr>
          <p:nvPr/>
        </p:nvSpPr>
        <p:spPr bwMode="auto">
          <a:xfrm>
            <a:off x="5526088" y="6051550"/>
            <a:ext cx="53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L2:</a:t>
            </a:r>
          </a:p>
        </p:txBody>
      </p:sp>
      <p:sp>
        <p:nvSpPr>
          <p:cNvPr id="40975" name="TextBox 40"/>
          <p:cNvSpPr txBox="1">
            <a:spLocks noChangeArrowheads="1"/>
          </p:cNvSpPr>
          <p:nvPr/>
        </p:nvSpPr>
        <p:spPr bwMode="auto">
          <a:xfrm>
            <a:off x="5526088" y="3797300"/>
            <a:ext cx="53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L4</a:t>
            </a:r>
            <a:r>
              <a:rPr lang="en-US" altLang="en-US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0976" name="TextBox 40"/>
          <p:cNvSpPr txBox="1">
            <a:spLocks noChangeArrowheads="1"/>
          </p:cNvSpPr>
          <p:nvPr/>
        </p:nvSpPr>
        <p:spPr bwMode="auto">
          <a:xfrm>
            <a:off x="5559425" y="5299075"/>
            <a:ext cx="53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L3</a:t>
            </a:r>
            <a:r>
              <a:rPr lang="en-US" altLang="en-US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0977" name="TextBox 42"/>
          <p:cNvSpPr txBox="1">
            <a:spLocks noChangeArrowheads="1"/>
          </p:cNvSpPr>
          <p:nvPr/>
        </p:nvSpPr>
        <p:spPr bwMode="auto">
          <a:xfrm>
            <a:off x="4464050" y="1822450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“do at least K more iterations”</a:t>
            </a:r>
          </a:p>
        </p:txBody>
      </p:sp>
      <p:cxnSp>
        <p:nvCxnSpPr>
          <p:cNvPr id="40978" name="Straight Arrow Connector 43"/>
          <p:cNvCxnSpPr>
            <a:cxnSpLocks noChangeShapeType="1"/>
            <a:stCxn id="40977" idx="0"/>
            <a:endCxn id="40971" idx="1"/>
          </p:cNvCxnSpPr>
          <p:nvPr/>
        </p:nvCxnSpPr>
        <p:spPr bwMode="auto">
          <a:xfrm flipV="1">
            <a:off x="5149850" y="1608138"/>
            <a:ext cx="400050" cy="214312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 type="triangle" w="med" len="med"/>
          </a:ln>
        </p:spPr>
      </p:cxnSp>
      <p:sp>
        <p:nvSpPr>
          <p:cNvPr id="40979" name="TextBox 44"/>
          <p:cNvSpPr txBox="1">
            <a:spLocks noChangeArrowheads="1"/>
          </p:cNvSpPr>
          <p:nvPr/>
        </p:nvSpPr>
        <p:spPr bwMode="auto">
          <a:xfrm>
            <a:off x="4129088" y="4937125"/>
            <a:ext cx="135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B050"/>
                </a:solidFill>
              </a:rPr>
              <a:t>“do at most K-1 more iteration”</a:t>
            </a:r>
          </a:p>
        </p:txBody>
      </p:sp>
      <p:cxnSp>
        <p:nvCxnSpPr>
          <p:cNvPr id="40980" name="Straight Arrow Connector 45"/>
          <p:cNvCxnSpPr>
            <a:cxnSpLocks noChangeShapeType="1"/>
            <a:stCxn id="40979" idx="3"/>
            <a:endCxn id="40976" idx="0"/>
          </p:cNvCxnSpPr>
          <p:nvPr/>
        </p:nvCxnSpPr>
        <p:spPr bwMode="auto">
          <a:xfrm>
            <a:off x="5484813" y="5230813"/>
            <a:ext cx="344487" cy="68262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triangle" w="med" len="med"/>
          </a:ln>
        </p:spPr>
      </p:cxnSp>
      <p:sp>
        <p:nvSpPr>
          <p:cNvPr id="40981" name="TextBox 46"/>
          <p:cNvSpPr txBox="1">
            <a:spLocks noChangeArrowheads="1"/>
          </p:cNvSpPr>
          <p:nvPr/>
        </p:nvSpPr>
        <p:spPr bwMode="auto">
          <a:xfrm>
            <a:off x="4205288" y="4135438"/>
            <a:ext cx="137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B0F0"/>
                </a:solidFill>
              </a:rPr>
              <a:t>“do at least one and at most K-1 more iterations”</a:t>
            </a:r>
          </a:p>
        </p:txBody>
      </p:sp>
      <p:cxnSp>
        <p:nvCxnSpPr>
          <p:cNvPr id="40982" name="Straight Arrow Connector 47"/>
          <p:cNvCxnSpPr>
            <a:cxnSpLocks noChangeShapeType="1"/>
            <a:stCxn id="40981" idx="3"/>
            <a:endCxn id="40975" idx="2"/>
          </p:cNvCxnSpPr>
          <p:nvPr/>
        </p:nvCxnSpPr>
        <p:spPr bwMode="auto">
          <a:xfrm flipV="1">
            <a:off x="5576888" y="4257675"/>
            <a:ext cx="217487" cy="2936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miter lim="800000"/>
            <a:headEnd/>
            <a:tailEnd type="triangle" w="med" len="med"/>
          </a:ln>
        </p:spPr>
      </p:cxnSp>
      <p:sp>
        <p:nvSpPr>
          <p:cNvPr id="40983" name="TextBox 37"/>
          <p:cNvSpPr txBox="1">
            <a:spLocks noChangeArrowheads="1"/>
          </p:cNvSpPr>
          <p:nvPr/>
        </p:nvSpPr>
        <p:spPr bwMode="auto">
          <a:xfrm>
            <a:off x="6029325" y="5343525"/>
            <a:ext cx="21018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if i  &lt; n goto </a:t>
            </a:r>
            <a:r>
              <a:rPr lang="en-US" altLang="en-US" sz="180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L4 </a:t>
            </a:r>
            <a:r>
              <a:rPr lang="en-US" altLang="en-US" sz="1800">
                <a:latin typeface="Arial Narrow" panose="020B0606020202030204" pitchFamily="34" charset="0"/>
                <a:sym typeface="Wingdings" panose="05000000000000000000" pitchFamily="2" charset="2"/>
              </a:rPr>
              <a:t>else L2</a:t>
            </a:r>
            <a:endParaRPr lang="en-US" altLang="en-US" sz="1800">
              <a:latin typeface="Arial Narrow" panose="020B0606020202030204" pitchFamily="34" charset="0"/>
            </a:endParaRPr>
          </a:p>
        </p:txBody>
      </p:sp>
      <p:cxnSp>
        <p:nvCxnSpPr>
          <p:cNvPr id="40984" name="Straight Arrow Connector 4"/>
          <p:cNvCxnSpPr>
            <a:cxnSpLocks noChangeShapeType="1"/>
          </p:cNvCxnSpPr>
          <p:nvPr/>
        </p:nvCxnSpPr>
        <p:spPr bwMode="auto">
          <a:xfrm>
            <a:off x="7816850" y="3495675"/>
            <a:ext cx="0" cy="18669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5" name="Elbow Connector 10"/>
          <p:cNvCxnSpPr>
            <a:cxnSpLocks noChangeShapeType="1"/>
            <a:endCxn id="40970" idx="1"/>
          </p:cNvCxnSpPr>
          <p:nvPr/>
        </p:nvCxnSpPr>
        <p:spPr bwMode="auto">
          <a:xfrm rot="5400000" flipH="1" flipV="1">
            <a:off x="5460207" y="2702719"/>
            <a:ext cx="814387" cy="371475"/>
          </a:xfrm>
          <a:prstGeom prst="bentConnector2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6" name="Straight Connector 12"/>
          <p:cNvCxnSpPr>
            <a:cxnSpLocks noChangeShapeType="1"/>
          </p:cNvCxnSpPr>
          <p:nvPr/>
        </p:nvCxnSpPr>
        <p:spPr bwMode="auto">
          <a:xfrm flipV="1">
            <a:off x="5681663" y="3263900"/>
            <a:ext cx="371475" cy="7938"/>
          </a:xfrm>
          <a:prstGeom prst="line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0987" name="Straight Arrow Connector 14"/>
          <p:cNvCxnSpPr>
            <a:cxnSpLocks noChangeShapeType="1"/>
          </p:cNvCxnSpPr>
          <p:nvPr/>
        </p:nvCxnSpPr>
        <p:spPr bwMode="auto">
          <a:xfrm flipH="1" flipV="1">
            <a:off x="6215063" y="4765675"/>
            <a:ext cx="11112" cy="5969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8" name="Straight Arrow Connector 16"/>
          <p:cNvCxnSpPr>
            <a:cxnSpLocks noChangeShapeType="1"/>
          </p:cNvCxnSpPr>
          <p:nvPr/>
        </p:nvCxnSpPr>
        <p:spPr bwMode="auto">
          <a:xfrm>
            <a:off x="6826250" y="4765675"/>
            <a:ext cx="0" cy="5778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9" name="Straight Arrow Connector 18"/>
          <p:cNvCxnSpPr>
            <a:cxnSpLocks noChangeShapeType="1"/>
            <a:endCxn id="40973" idx="0"/>
          </p:cNvCxnSpPr>
          <p:nvPr/>
        </p:nvCxnSpPr>
        <p:spPr bwMode="auto">
          <a:xfrm>
            <a:off x="6215063" y="5711825"/>
            <a:ext cx="0" cy="42703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90" name="Straight Arrow Connector 20"/>
          <p:cNvCxnSpPr>
            <a:cxnSpLocks noChangeShapeType="1"/>
          </p:cNvCxnSpPr>
          <p:nvPr/>
        </p:nvCxnSpPr>
        <p:spPr bwMode="auto">
          <a:xfrm>
            <a:off x="6826250" y="1001713"/>
            <a:ext cx="0" cy="4810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91" name="Elbow Connector 118"/>
          <p:cNvCxnSpPr>
            <a:cxnSpLocks noChangeShapeType="1"/>
          </p:cNvCxnSpPr>
          <p:nvPr/>
        </p:nvCxnSpPr>
        <p:spPr bwMode="auto">
          <a:xfrm rot="16200000" flipH="1">
            <a:off x="4174332" y="2008981"/>
            <a:ext cx="3001962" cy="701675"/>
          </a:xfrm>
          <a:prstGeom prst="bentConnector3">
            <a:avLst>
              <a:gd name="adj1" fmla="val 99806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92" name="Straight Connector 119"/>
          <p:cNvCxnSpPr>
            <a:cxnSpLocks noChangeShapeType="1"/>
          </p:cNvCxnSpPr>
          <p:nvPr/>
        </p:nvCxnSpPr>
        <p:spPr bwMode="auto">
          <a:xfrm>
            <a:off x="5297488" y="858838"/>
            <a:ext cx="257175" cy="4762"/>
          </a:xfrm>
          <a:prstGeom prst="line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33" name="TextBox 132"/>
          <p:cNvSpPr txBox="1"/>
          <p:nvPr/>
        </p:nvSpPr>
        <p:spPr>
          <a:xfrm>
            <a:off x="6905625" y="6092825"/>
            <a:ext cx="641350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K&gt;2</a:t>
            </a:r>
          </a:p>
        </p:txBody>
      </p:sp>
      <p:cxnSp>
        <p:nvCxnSpPr>
          <p:cNvPr id="40994" name="Straight Arrow Connector 108"/>
          <p:cNvCxnSpPr>
            <a:cxnSpLocks noChangeShapeType="1"/>
            <a:stCxn id="40977" idx="1"/>
          </p:cNvCxnSpPr>
          <p:nvPr/>
        </p:nvCxnSpPr>
        <p:spPr bwMode="auto">
          <a:xfrm flipH="1" flipV="1">
            <a:off x="3749675" y="1716088"/>
            <a:ext cx="714375" cy="40005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Invarient Computation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7788" y="1066800"/>
            <a:ext cx="89408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Loop Invariant Code Motion (LICM)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55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649288"/>
            <a:ext cx="8305800" cy="61674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Oval 1"/>
          <p:cNvSpPr>
            <a:spLocks noChangeArrowheads="1"/>
          </p:cNvSpPr>
          <p:nvPr/>
        </p:nvSpPr>
        <p:spPr bwMode="auto">
          <a:xfrm>
            <a:off x="1828800" y="3657600"/>
            <a:ext cx="2209800" cy="762000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508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81000" y="6400800"/>
            <a:ext cx="3962400" cy="415925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motivating constraint 1</a:t>
            </a: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/>
          <a:srcRect t="11151" r="394"/>
          <a:stretch/>
        </p:blipFill>
        <p:spPr>
          <a:xfrm>
            <a:off x="84138" y="1371600"/>
            <a:ext cx="6545262" cy="5237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Freeform 1"/>
          <p:cNvSpPr>
            <a:spLocks/>
          </p:cNvSpPr>
          <p:nvPr/>
        </p:nvSpPr>
        <p:spPr bwMode="auto">
          <a:xfrm>
            <a:off x="5029200" y="2944813"/>
            <a:ext cx="993775" cy="1855787"/>
          </a:xfrm>
          <a:custGeom>
            <a:avLst/>
            <a:gdLst>
              <a:gd name="T0" fmla="*/ 0 w 1069242"/>
              <a:gd name="T1" fmla="*/ 3019116 h 1683658"/>
              <a:gd name="T2" fmla="*/ 560916 w 1069242"/>
              <a:gd name="T3" fmla="*/ 2316391 h 1683658"/>
              <a:gd name="T4" fmla="*/ 645056 w 1069242"/>
              <a:gd name="T5" fmla="*/ 546563 h 1683658"/>
              <a:gd name="T6" fmla="*/ 0 w 1069242"/>
              <a:gd name="T7" fmla="*/ 0 h 16836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9242" h="1683658">
                <a:moveTo>
                  <a:pt x="0" y="1683658"/>
                </a:moveTo>
                <a:cubicBezTo>
                  <a:pt x="351971" y="1602620"/>
                  <a:pt x="703943" y="1521582"/>
                  <a:pt x="870857" y="1291772"/>
                </a:cubicBezTo>
                <a:cubicBezTo>
                  <a:pt x="1037771" y="1061962"/>
                  <a:pt x="1146629" y="520095"/>
                  <a:pt x="1001486" y="304800"/>
                </a:cubicBezTo>
                <a:cubicBezTo>
                  <a:pt x="856343" y="89505"/>
                  <a:pt x="428171" y="44752"/>
                  <a:pt x="0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6208713" y="3279775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What could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Constraint 1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4138" y="714375"/>
            <a:ext cx="6570662" cy="58943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5029200" y="2944813"/>
            <a:ext cx="3998913" cy="1855787"/>
            <a:chOff x="4764314" y="2815770"/>
            <a:chExt cx="3998686" cy="1855703"/>
          </a:xfrm>
        </p:grpSpPr>
        <p:sp>
          <p:nvSpPr>
            <p:cNvPr id="11272" name="Freeform 1"/>
            <p:cNvSpPr>
              <a:spLocks/>
            </p:cNvSpPr>
            <p:nvPr/>
          </p:nvSpPr>
          <p:spPr bwMode="auto">
            <a:xfrm>
              <a:off x="4764314" y="2815770"/>
              <a:ext cx="993042" cy="1855703"/>
            </a:xfrm>
            <a:custGeom>
              <a:avLst/>
              <a:gdLst>
                <a:gd name="T0" fmla="*/ 0 w 1069242"/>
                <a:gd name="T1" fmla="*/ 3018431 h 1683658"/>
                <a:gd name="T2" fmla="*/ 558852 w 1069242"/>
                <a:gd name="T3" fmla="*/ 2315864 h 1683658"/>
                <a:gd name="T4" fmla="*/ 642680 w 1069242"/>
                <a:gd name="T5" fmla="*/ 546440 h 1683658"/>
                <a:gd name="T6" fmla="*/ 0 w 1069242"/>
                <a:gd name="T7" fmla="*/ 0 h 16836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9242" h="1683658">
                  <a:moveTo>
                    <a:pt x="0" y="1683658"/>
                  </a:moveTo>
                  <a:cubicBezTo>
                    <a:pt x="351971" y="1602620"/>
                    <a:pt x="703943" y="1521582"/>
                    <a:pt x="870857" y="1291772"/>
                  </a:cubicBezTo>
                  <a:cubicBezTo>
                    <a:pt x="1037771" y="1061962"/>
                    <a:pt x="1146629" y="520095"/>
                    <a:pt x="1001486" y="304800"/>
                  </a:cubicBezTo>
                  <a:cubicBezTo>
                    <a:pt x="856343" y="89505"/>
                    <a:pt x="428171" y="44752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5943600" y="3151257"/>
              <a:ext cx="2819400" cy="1015663"/>
              <a:chOff x="5943600" y="3151257"/>
              <a:chExt cx="2819400" cy="1015663"/>
            </a:xfrm>
          </p:grpSpPr>
          <p:sp>
            <p:nvSpPr>
              <p:cNvPr id="11274" name="TextBox 2"/>
              <p:cNvSpPr txBox="1">
                <a:spLocks noChangeArrowheads="1"/>
              </p:cNvSpPr>
              <p:nvPr/>
            </p:nvSpPr>
            <p:spPr bwMode="auto">
              <a:xfrm>
                <a:off x="5943600" y="3151257"/>
                <a:ext cx="2819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Moving   </a:t>
                </a:r>
                <a:r>
                  <a:rPr lang="en-US" altLang="en-US" sz="2000">
                    <a:latin typeface="Arial Narrow" panose="020B0606020202030204" pitchFamily="34" charset="0"/>
                  </a:rPr>
                  <a:t>5: r1 = r2+10   </a:t>
                </a: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into preheader is illegal: final value of </a:t>
                </a:r>
                <a:r>
                  <a:rPr lang="en-US" altLang="en-US" sz="2000" b="1">
                    <a:latin typeface="Arial Narrow" panose="020B0606020202030204" pitchFamily="34" charset="0"/>
                  </a:rPr>
                  <a:t>r4</a:t>
                </a:r>
                <a:r>
                  <a:rPr lang="en-US" altLang="en-US" sz="20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incorrect.</a:t>
                </a:r>
              </a:p>
            </p:txBody>
          </p:sp>
          <p:sp>
            <p:nvSpPr>
              <p:cNvPr id="11275" name="Rectangle 3"/>
              <p:cNvSpPr>
                <a:spLocks noChangeArrowheads="1"/>
              </p:cNvSpPr>
              <p:nvPr/>
            </p:nvSpPr>
            <p:spPr bwMode="auto">
              <a:xfrm>
                <a:off x="6781800" y="3194913"/>
                <a:ext cx="1371600" cy="310287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84138" y="633413"/>
            <a:ext cx="8477250" cy="814387"/>
            <a:chOff x="84637" y="632916"/>
            <a:chExt cx="8476762" cy="814884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84637" y="632916"/>
              <a:ext cx="6773363" cy="814884"/>
            </a:xfrm>
            <a:prstGeom prst="rect">
              <a:avLst/>
            </a:prstGeom>
            <a:noFill/>
            <a:ln w="38100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6903573" y="763091"/>
              <a:ext cx="1657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C000"/>
                  </a:solidFill>
                  <a:latin typeface="Arial Narrow" panose="020B0606020202030204" pitchFamily="34" charset="0"/>
                </a:rPr>
                <a:t>Constraint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 rotWithShape="1">
          <a:blip r:embed="rId4"/>
          <a:srcRect t="10789"/>
          <a:stretch/>
        </p:blipFill>
        <p:spPr>
          <a:xfrm>
            <a:off x="533400" y="1219200"/>
            <a:ext cx="6172200" cy="5378450"/>
          </a:xfrm>
          <a:solidFill>
            <a:schemeClr val="bg1"/>
          </a:solidFill>
          <a:extLst/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LICM: motivating constraint 2</a:t>
            </a:r>
          </a:p>
        </p:txBody>
      </p:sp>
      <p:sp>
        <p:nvSpPr>
          <p:cNvPr id="12292" name="Freeform 5"/>
          <p:cNvSpPr>
            <a:spLocks/>
          </p:cNvSpPr>
          <p:nvPr/>
        </p:nvSpPr>
        <p:spPr bwMode="auto">
          <a:xfrm>
            <a:off x="3276600" y="2569029"/>
            <a:ext cx="1069975" cy="1150938"/>
          </a:xfrm>
          <a:custGeom>
            <a:avLst/>
            <a:gdLst>
              <a:gd name="T0" fmla="*/ 0 w 1069242"/>
              <a:gd name="T1" fmla="*/ 171706 h 1683658"/>
              <a:gd name="T2" fmla="*/ 873846 w 1069242"/>
              <a:gd name="T3" fmla="*/ 131740 h 1683658"/>
              <a:gd name="T4" fmla="*/ 1004923 w 1069242"/>
              <a:gd name="T5" fmla="*/ 31085 h 1683658"/>
              <a:gd name="T6" fmla="*/ 0 w 1069242"/>
              <a:gd name="T7" fmla="*/ 0 h 16836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9242" h="1683658">
                <a:moveTo>
                  <a:pt x="0" y="1683658"/>
                </a:moveTo>
                <a:cubicBezTo>
                  <a:pt x="351971" y="1602620"/>
                  <a:pt x="703943" y="1521582"/>
                  <a:pt x="870857" y="1291772"/>
                </a:cubicBezTo>
                <a:cubicBezTo>
                  <a:pt x="1037771" y="1061962"/>
                  <a:pt x="1146629" y="520095"/>
                  <a:pt x="1001486" y="304800"/>
                </a:cubicBezTo>
                <a:cubicBezTo>
                  <a:pt x="856343" y="89505"/>
                  <a:pt x="428171" y="44752"/>
                  <a:pt x="0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572000" y="2590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What could go wrong?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24000" y="5069795"/>
            <a:ext cx="1752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M[r3+4] = r1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1712</TotalTime>
  <Words>1499</Words>
  <Application>Microsoft Office PowerPoint</Application>
  <PresentationFormat>On-screen Show (4:3)</PresentationFormat>
  <Paragraphs>287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ＭＳ Ｐゴシック</vt:lpstr>
      <vt:lpstr>Arial</vt:lpstr>
      <vt:lpstr>Arial Narrow</vt:lpstr>
      <vt:lpstr>Tahoma</vt:lpstr>
      <vt:lpstr>Wingdings</vt:lpstr>
      <vt:lpstr>liberty</vt:lpstr>
      <vt:lpstr>Topic 11: Loops</vt:lpstr>
      <vt:lpstr>Loop Preheaders </vt:lpstr>
      <vt:lpstr>Loop Preheader Example</vt:lpstr>
      <vt:lpstr>Loop Invariant Computation </vt:lpstr>
      <vt:lpstr>Loop Invarient Computation </vt:lpstr>
      <vt:lpstr>Loop Invariant Code Motion (LICM) </vt:lpstr>
      <vt:lpstr>LICM: motivating constraint 1</vt:lpstr>
      <vt:lpstr>LICM: Constraint 1 </vt:lpstr>
      <vt:lpstr>LICM: motivating constraint 2</vt:lpstr>
      <vt:lpstr>LICM: Constraint 2 </vt:lpstr>
      <vt:lpstr>LICM: motivating constraint 3</vt:lpstr>
      <vt:lpstr>LICM: Constraint 3 </vt:lpstr>
      <vt:lpstr>LICM </vt:lpstr>
      <vt:lpstr>Induction Variables </vt:lpstr>
      <vt:lpstr>Induction Variable Detection </vt:lpstr>
      <vt:lpstr>Induction Variable Detection: Algorithm </vt:lpstr>
      <vt:lpstr>Induction Variable Detection: Algorithm </vt:lpstr>
      <vt:lpstr>Induction Variable Detection: Algorithm </vt:lpstr>
      <vt:lpstr>Induction Variable Detection: Algorithm </vt:lpstr>
      <vt:lpstr>Induction Variable Detection: Example </vt:lpstr>
      <vt:lpstr>Induction Variable Detection: Example </vt:lpstr>
      <vt:lpstr>Strength Reduction: replace by cheaper instruction</vt:lpstr>
      <vt:lpstr>Strength Reduction Example </vt:lpstr>
      <vt:lpstr>Strength Reduction Example </vt:lpstr>
      <vt:lpstr>Strength Reduction Example </vt:lpstr>
      <vt:lpstr>Strength Reduction Example </vt:lpstr>
      <vt:lpstr>Induction Variable Elimination </vt:lpstr>
      <vt:lpstr>Induction Variable Elimination Example </vt:lpstr>
      <vt:lpstr>Induction Variable Elimination Example </vt:lpstr>
      <vt:lpstr>Induction Variable Elimination Example </vt:lpstr>
      <vt:lpstr>Induction Variable Elimination </vt:lpstr>
      <vt:lpstr>Induction Variable Elimination: Example </vt:lpstr>
      <vt:lpstr>Induction Variable Elimination: Example </vt:lpstr>
      <vt:lpstr>Loop unrolling: Example</vt:lpstr>
      <vt:lpstr>Naïve loop unrolling: simple example</vt:lpstr>
      <vt:lpstr>Naïve loop unrolling: simple example</vt:lpstr>
      <vt:lpstr>Naïve loop unrolling: simple example</vt:lpstr>
      <vt:lpstr>Naïve loop unrolling: simple example</vt:lpstr>
      <vt:lpstr>Loop unrolling: “optimistic” merging of bodies</vt:lpstr>
      <vt:lpstr>Loop unrolling: correcting optimistic merge</vt:lpstr>
      <vt:lpstr>Loop unrolling: unroll K iterations</vt:lpstr>
      <vt:lpstr>Loop unrolling: unroll K iterations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99</cp:revision>
  <dcterms:created xsi:type="dcterms:W3CDTF">2003-04-24T14:54:28Z</dcterms:created>
  <dcterms:modified xsi:type="dcterms:W3CDTF">2016-04-05T21:07:52Z</dcterms:modified>
</cp:coreProperties>
</file>