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8"/>
  </p:notesMasterIdLst>
  <p:sldIdLst>
    <p:sldId id="298" r:id="rId2"/>
    <p:sldId id="299" r:id="rId3"/>
    <p:sldId id="300" r:id="rId4"/>
    <p:sldId id="301" r:id="rId5"/>
    <p:sldId id="326" r:id="rId6"/>
    <p:sldId id="302" r:id="rId7"/>
    <p:sldId id="337" r:id="rId8"/>
    <p:sldId id="303" r:id="rId9"/>
    <p:sldId id="346" r:id="rId10"/>
    <p:sldId id="335" r:id="rId11"/>
    <p:sldId id="304" r:id="rId12"/>
    <p:sldId id="305" r:id="rId13"/>
    <p:sldId id="306" r:id="rId14"/>
    <p:sldId id="338" r:id="rId15"/>
    <p:sldId id="307" r:id="rId16"/>
    <p:sldId id="308" r:id="rId17"/>
    <p:sldId id="309" r:id="rId18"/>
    <p:sldId id="327" r:id="rId19"/>
    <p:sldId id="328" r:id="rId20"/>
    <p:sldId id="310" r:id="rId21"/>
    <p:sldId id="339" r:id="rId22"/>
    <p:sldId id="311" r:id="rId23"/>
    <p:sldId id="312" r:id="rId24"/>
    <p:sldId id="329" r:id="rId25"/>
    <p:sldId id="333" r:id="rId26"/>
    <p:sldId id="336" r:id="rId27"/>
    <p:sldId id="334" r:id="rId28"/>
    <p:sldId id="315" r:id="rId29"/>
    <p:sldId id="316" r:id="rId30"/>
    <p:sldId id="317" r:id="rId31"/>
    <p:sldId id="347" r:id="rId32"/>
    <p:sldId id="318" r:id="rId33"/>
    <p:sldId id="319" r:id="rId34"/>
    <p:sldId id="341" r:id="rId35"/>
    <p:sldId id="342" r:id="rId36"/>
    <p:sldId id="348" r:id="rId37"/>
    <p:sldId id="320" r:id="rId38"/>
    <p:sldId id="321" r:id="rId39"/>
    <p:sldId id="344" r:id="rId40"/>
    <p:sldId id="322" r:id="rId41"/>
    <p:sldId id="343" r:id="rId42"/>
    <p:sldId id="324" r:id="rId43"/>
    <p:sldId id="325" r:id="rId44"/>
    <p:sldId id="349" r:id="rId45"/>
    <p:sldId id="350" r:id="rId46"/>
    <p:sldId id="351" r:id="rId47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BB1EF9-C932-9C47-BFDB-935E3ECE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8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511EB-2933-374C-B154-8DCB7E88276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3900"/>
            <a:ext cx="4799012" cy="35988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8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49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C098-67A6-CF43-9C61-A823CACDC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FA90-4626-CB4C-AC03-6404EE280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7214-B1A0-BE43-87AD-1596C523D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AC8B-49BB-8D44-A078-7ABED390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2501-24ED-D14D-A420-86E6A08B4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0F0A-4E9D-DE4D-B7E8-309454181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A65C-CA71-6744-9C29-883DBD5D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2945-F617-E04E-BED3-637EF3F53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A18-F558-2543-8E99-8D782BA10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F414-02B5-5C46-B0FC-D9717D1D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329-B224-A34D-A42F-6B437EB77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0E82843E-58B6-3E46-AE1E-3D9CB1784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wmf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w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w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w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0718D-6312-B146-9635-52BCD8081DE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Topic 9:  Control Flow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Princeton University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Spring 2016</a:t>
            </a:r>
            <a:endParaRPr lang="en-US" b="1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Lennart </a:t>
            </a:r>
            <a:r>
              <a:rPr lang="en-US" dirty="0" err="1" smtClean="0">
                <a:cs typeface="+mn-cs"/>
              </a:rPr>
              <a:t>Beringer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Scheduling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" b="13831"/>
          <a:stretch/>
        </p:blipFill>
        <p:spPr>
          <a:xfrm>
            <a:off x="152400" y="762000"/>
            <a:ext cx="8839200" cy="450005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 bwMode="auto">
          <a:xfrm flipV="1">
            <a:off x="3810000" y="3276600"/>
            <a:ext cx="990600" cy="762000"/>
          </a:xfrm>
          <a:prstGeom prst="curvedConnector3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77850" y="5482490"/>
            <a:ext cx="7950199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Can use the “empty slot” to execute some other instruction A, as long as A is independent (does not consume the value in </a:t>
            </a:r>
            <a:r>
              <a:rPr lang="en-US" b="1" dirty="0" smtClean="0"/>
              <a:t>r5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30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Backend analyses and </a:t>
            </a:r>
            <a:r>
              <a:rPr lang="en-US" sz="2800" dirty="0" err="1" smtClean="0">
                <a:cs typeface="+mj-cs"/>
              </a:rPr>
              <a:t>tranformations</a:t>
            </a:r>
            <a:endParaRPr lang="en-US" sz="2800" dirty="0" smtClean="0">
              <a:cs typeface="+mj-cs"/>
            </a:endParaRPr>
          </a:p>
        </p:txBody>
      </p:sp>
      <p:pic>
        <p:nvPicPr>
          <p:cNvPr id="1300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7182"/>
          <a:stretch/>
        </p:blipFill>
        <p:spPr>
          <a:xfrm>
            <a:off x="100292" y="1371600"/>
            <a:ext cx="8967507" cy="3810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921" y="617313"/>
            <a:ext cx="200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e.g. </a:t>
            </a:r>
            <a:r>
              <a:rPr lang="en-US" sz="1800" dirty="0"/>
              <a:t>l</a:t>
            </a:r>
            <a:r>
              <a:rPr lang="en-US" sz="1800" dirty="0" smtClean="0"/>
              <a:t>oop-invariant code removal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81200" y="1219200"/>
            <a:ext cx="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Control Flow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10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54" y="1143000"/>
            <a:ext cx="8743691" cy="11287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4" y="36170"/>
            <a:ext cx="7912100" cy="53965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Control Flow Analysis Example</a:t>
            </a:r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5" b="4287"/>
          <a:stretch/>
        </p:blipFill>
        <p:spPr>
          <a:xfrm>
            <a:off x="304801" y="685800"/>
            <a:ext cx="5151120" cy="5943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085" y="7708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84" y="320707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80" y="280883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080" y="241059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083" y="1984548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488" y="362426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079" y="489599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488" y="6060454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4" y="36170"/>
            <a:ext cx="7912100" cy="53965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Control Flow Analysis Example</a:t>
            </a:r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5" b="4287"/>
          <a:stretch/>
        </p:blipFill>
        <p:spPr>
          <a:xfrm>
            <a:off x="304801" y="685800"/>
            <a:ext cx="5151120" cy="5943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085" y="7708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84" y="320707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80" y="280883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080" y="241059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083" y="1984548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488" y="362426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079" y="489599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488" y="6060454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1141" y="9122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1140" y="488758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1925" y="3853614"/>
            <a:ext cx="26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3936" y="2821414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1140" y="1898084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1140" y="591667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0481" y="385550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53591" y="591667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8</a:t>
            </a:r>
          </a:p>
        </p:txBody>
      </p:sp>
      <p:cxnSp>
        <p:nvCxnSpPr>
          <p:cNvPr id="4" name="Straight Arrow Connector 3"/>
          <p:cNvCxnSpPr>
            <a:stCxn id="16" idx="2"/>
            <a:endCxn id="15" idx="0"/>
          </p:cNvCxnSpPr>
          <p:nvPr/>
        </p:nvCxnSpPr>
        <p:spPr bwMode="auto">
          <a:xfrm flipH="1">
            <a:off x="6826802" y="2359749"/>
            <a:ext cx="7204" cy="46166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5" idx="2"/>
            <a:endCxn id="14" idx="0"/>
          </p:cNvCxnSpPr>
          <p:nvPr/>
        </p:nvCxnSpPr>
        <p:spPr bwMode="auto">
          <a:xfrm>
            <a:off x="6826802" y="3283079"/>
            <a:ext cx="7203" cy="57053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4" idx="2"/>
            <a:endCxn id="13" idx="0"/>
          </p:cNvCxnSpPr>
          <p:nvPr/>
        </p:nvCxnSpPr>
        <p:spPr bwMode="auto">
          <a:xfrm>
            <a:off x="6834005" y="4315279"/>
            <a:ext cx="1" cy="57230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3" idx="2"/>
            <a:endCxn id="17" idx="0"/>
          </p:cNvCxnSpPr>
          <p:nvPr/>
        </p:nvCxnSpPr>
        <p:spPr bwMode="auto">
          <a:xfrm>
            <a:off x="6834006" y="5349248"/>
            <a:ext cx="0" cy="5674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7" idx="3"/>
            <a:endCxn id="19" idx="1"/>
          </p:cNvCxnSpPr>
          <p:nvPr/>
        </p:nvCxnSpPr>
        <p:spPr bwMode="auto">
          <a:xfrm>
            <a:off x="6996871" y="6147506"/>
            <a:ext cx="135672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4" idx="3"/>
            <a:endCxn id="18" idx="1"/>
          </p:cNvCxnSpPr>
          <p:nvPr/>
        </p:nvCxnSpPr>
        <p:spPr bwMode="auto">
          <a:xfrm>
            <a:off x="6966084" y="4084447"/>
            <a:ext cx="1384397" cy="189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12" idx="2"/>
            <a:endCxn id="16" idx="0"/>
          </p:cNvCxnSpPr>
          <p:nvPr/>
        </p:nvCxnSpPr>
        <p:spPr bwMode="auto">
          <a:xfrm>
            <a:off x="6834006" y="1373868"/>
            <a:ext cx="0" cy="52421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18" idx="2"/>
            <a:endCxn id="19" idx="0"/>
          </p:cNvCxnSpPr>
          <p:nvPr/>
        </p:nvCxnSpPr>
        <p:spPr bwMode="auto">
          <a:xfrm>
            <a:off x="8513347" y="4317170"/>
            <a:ext cx="3110" cy="159950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9" idx="3"/>
            <a:endCxn id="16" idx="3"/>
          </p:cNvCxnSpPr>
          <p:nvPr/>
        </p:nvCxnSpPr>
        <p:spPr bwMode="auto">
          <a:xfrm flipH="1" flipV="1">
            <a:off x="6996871" y="2128917"/>
            <a:ext cx="1682451" cy="4018589"/>
          </a:xfrm>
          <a:prstGeom prst="curvedConnector3">
            <a:avLst>
              <a:gd name="adj1" fmla="val -13587"/>
            </a:avLst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826802" y="423692"/>
            <a:ext cx="0" cy="52421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8513347" y="6328954"/>
            <a:ext cx="0" cy="52421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15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Basic Blocks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0" b="13244"/>
          <a:stretch/>
        </p:blipFill>
        <p:spPr>
          <a:xfrm>
            <a:off x="232781" y="925774"/>
            <a:ext cx="8699849" cy="387482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086" y="6172200"/>
            <a:ext cx="916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(extra labels and jumps mentioned in previous lecture now omitted for simplicity)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00066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CFG of Basic Blocks</a:t>
            </a:r>
          </a:p>
        </p:txBody>
      </p:sp>
      <p:pic>
        <p:nvPicPr>
          <p:cNvPr id="1341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6"/>
          <a:stretch/>
        </p:blipFill>
        <p:spPr>
          <a:xfrm>
            <a:off x="166254" y="743392"/>
            <a:ext cx="4653643" cy="602453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42024" y="855941"/>
            <a:ext cx="1553030" cy="457201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2024" y="1995314"/>
            <a:ext cx="4143829" cy="1219199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2024" y="3532612"/>
            <a:ext cx="2498402" cy="832155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2024" y="5085040"/>
            <a:ext cx="2492702" cy="381000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2024" y="6186313"/>
            <a:ext cx="4330443" cy="457201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1769" y="1803753"/>
            <a:ext cx="31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4094" y="510353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8753" y="5103538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3993" y="435018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3993" y="3076969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66" y="85147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65" y="615892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65" y="498145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65" y="364360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66" y="2127480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</a:t>
            </a:r>
          </a:p>
        </p:txBody>
      </p:sp>
      <p:cxnSp>
        <p:nvCxnSpPr>
          <p:cNvPr id="10" name="Straight Arrow Connector 9"/>
          <p:cNvCxnSpPr>
            <a:stCxn id="15" idx="2"/>
            <a:endCxn id="19" idx="0"/>
          </p:cNvCxnSpPr>
          <p:nvPr/>
        </p:nvCxnSpPr>
        <p:spPr bwMode="auto">
          <a:xfrm flipH="1">
            <a:off x="7956859" y="2265418"/>
            <a:ext cx="3888" cy="81155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9" idx="2"/>
            <a:endCxn id="18" idx="0"/>
          </p:cNvCxnSpPr>
          <p:nvPr/>
        </p:nvCxnSpPr>
        <p:spPr bwMode="auto">
          <a:xfrm>
            <a:off x="7956859" y="3538634"/>
            <a:ext cx="0" cy="81155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7" idx="3"/>
            <a:endCxn id="16" idx="1"/>
          </p:cNvCxnSpPr>
          <p:nvPr/>
        </p:nvCxnSpPr>
        <p:spPr bwMode="auto">
          <a:xfrm flipV="1">
            <a:off x="7604484" y="5334370"/>
            <a:ext cx="88961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19" idx="1"/>
            <a:endCxn id="17" idx="0"/>
          </p:cNvCxnSpPr>
          <p:nvPr/>
        </p:nvCxnSpPr>
        <p:spPr bwMode="auto">
          <a:xfrm rot="10800000" flipV="1">
            <a:off x="7441619" y="3307802"/>
            <a:ext cx="352374" cy="1795736"/>
          </a:xfrm>
          <a:prstGeom prst="curvedConnector2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urved Connector 31"/>
          <p:cNvCxnSpPr>
            <a:stCxn id="16" idx="3"/>
            <a:endCxn id="19" idx="3"/>
          </p:cNvCxnSpPr>
          <p:nvPr/>
        </p:nvCxnSpPr>
        <p:spPr bwMode="auto">
          <a:xfrm flipH="1" flipV="1">
            <a:off x="8119724" y="3307802"/>
            <a:ext cx="700101" cy="2026568"/>
          </a:xfrm>
          <a:prstGeom prst="curvedConnector3">
            <a:avLst>
              <a:gd name="adj1" fmla="val -32652"/>
            </a:avLst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585363" y="642575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Start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3904" y="6258088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End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56" name="Straight Arrow Connector 55"/>
          <p:cNvCxnSpPr>
            <a:stCxn id="41" idx="2"/>
            <a:endCxn id="15" idx="0"/>
          </p:cNvCxnSpPr>
          <p:nvPr/>
        </p:nvCxnSpPr>
        <p:spPr bwMode="auto">
          <a:xfrm flipH="1">
            <a:off x="7960747" y="1104240"/>
            <a:ext cx="3887" cy="69951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16" idx="2"/>
            <a:endCxn id="42" idx="0"/>
          </p:cNvCxnSpPr>
          <p:nvPr/>
        </p:nvCxnSpPr>
        <p:spPr bwMode="auto">
          <a:xfrm>
            <a:off x="8656960" y="5565202"/>
            <a:ext cx="17323" cy="6928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59" name="TextBox 134158"/>
          <p:cNvSpPr txBox="1"/>
          <p:nvPr/>
        </p:nvSpPr>
        <p:spPr>
          <a:xfrm>
            <a:off x="6452682" y="626668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CFG: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34171" name="Straight Arrow Connector 134170"/>
          <p:cNvCxnSpPr>
            <a:stCxn id="18" idx="2"/>
            <a:endCxn id="16" idx="0"/>
          </p:cNvCxnSpPr>
          <p:nvPr/>
        </p:nvCxnSpPr>
        <p:spPr bwMode="auto">
          <a:xfrm>
            <a:off x="7956859" y="4811850"/>
            <a:ext cx="700101" cy="2916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172" name="Picture 134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10" y="1779638"/>
            <a:ext cx="1553773" cy="3505948"/>
          </a:xfrm>
          <a:prstGeom prst="rect">
            <a:avLst/>
          </a:prstGeom>
        </p:spPr>
      </p:pic>
      <p:sp>
        <p:nvSpPr>
          <p:cNvPr id="134173" name="TextBox 134172"/>
          <p:cNvSpPr txBox="1"/>
          <p:nvPr/>
        </p:nvSpPr>
        <p:spPr>
          <a:xfrm>
            <a:off x="5881161" y="1655522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65297" y="2265518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70817" y="394440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58831" y="307094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61465" y="4232743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425" y="1493544"/>
            <a:ext cx="226022" cy="5017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955" y="5116783"/>
            <a:ext cx="226022" cy="50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Domination Motivation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51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7"/>
          <a:stretch/>
        </p:blipFill>
        <p:spPr>
          <a:xfrm>
            <a:off x="152400" y="838200"/>
            <a:ext cx="4191000" cy="5168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r="6194"/>
          <a:stretch/>
        </p:blipFill>
        <p:spPr bwMode="auto">
          <a:xfrm>
            <a:off x="5447393" y="838200"/>
            <a:ext cx="35814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157819" y="2382055"/>
            <a:ext cx="2371162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57819" y="1551058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propagate r1=4</a:t>
            </a:r>
          </a:p>
          <a:p>
            <a:pPr marL="457200" indent="-457200">
              <a:buAutoNum type="arabicPeriod"/>
            </a:pPr>
            <a:r>
              <a:rPr lang="en-US" dirty="0" smtClean="0"/>
              <a:t>exploit 4+5=9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3581400"/>
            <a:ext cx="8876393" cy="28194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1181" y="2807678"/>
            <a:ext cx="3286134" cy="461665"/>
            <a:chOff x="1911181" y="2807678"/>
            <a:chExt cx="3286134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2619365" y="2807678"/>
              <a:ext cx="2577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assume r1 dead here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1911181" y="3038510"/>
              <a:ext cx="60960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4211812" y="2209800"/>
            <a:ext cx="1661031" cy="693617"/>
            <a:chOff x="4211812" y="2209800"/>
            <a:chExt cx="1661031" cy="693617"/>
          </a:xfrm>
        </p:grpSpPr>
        <p:sp>
          <p:nvSpPr>
            <p:cNvPr id="6" name="TextBox 5"/>
            <p:cNvSpPr txBox="1"/>
            <p:nvPr/>
          </p:nvSpPr>
          <p:spPr>
            <a:xfrm>
              <a:off x="4211812" y="2441752"/>
              <a:ext cx="1661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</a:t>
              </a:r>
              <a:r>
                <a:rPr lang="en-US" sz="1800" dirty="0">
                  <a:solidFill>
                    <a:srgbClr val="FF0000"/>
                  </a:solidFill>
                </a:rPr>
                <a:t>c</a:t>
              </a:r>
              <a:r>
                <a:rPr lang="en-US" sz="1800" dirty="0" smtClean="0">
                  <a:solidFill>
                    <a:srgbClr val="FF0000"/>
                  </a:solidFill>
                </a:rPr>
                <a:t>onstant folding”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572000" y="2209800"/>
              <a:ext cx="0" cy="3810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134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Domination Motivation</a:t>
            </a:r>
          </a:p>
        </p:txBody>
      </p:sp>
      <p:pic>
        <p:nvPicPr>
          <p:cNvPr id="1351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7"/>
          <a:stretch/>
        </p:blipFill>
        <p:spPr>
          <a:xfrm>
            <a:off x="152400" y="838200"/>
            <a:ext cx="4191000" cy="5168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r="6194"/>
          <a:stretch/>
        </p:blipFill>
        <p:spPr bwMode="auto">
          <a:xfrm>
            <a:off x="5447393" y="838200"/>
            <a:ext cx="35814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157819" y="2382055"/>
            <a:ext cx="2371162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57819" y="1551058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propagate r1=4</a:t>
            </a:r>
          </a:p>
          <a:p>
            <a:pPr marL="457200" indent="-457200">
              <a:buAutoNum type="arabicPeriod"/>
            </a:pPr>
            <a:r>
              <a:rPr lang="en-US" dirty="0" smtClean="0"/>
              <a:t>exploit 4+5=9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1" y="1143000"/>
            <a:ext cx="8534400" cy="2209800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954" y="3338545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about this: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14800" y="4953000"/>
            <a:ext cx="16002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1911181" y="2807678"/>
            <a:ext cx="3286134" cy="461665"/>
            <a:chOff x="1911181" y="2807678"/>
            <a:chExt cx="32861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619365" y="2807678"/>
              <a:ext cx="2577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assume r1 dead here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1911181" y="3038510"/>
              <a:ext cx="60960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4211812" y="2209800"/>
            <a:ext cx="1661031" cy="693617"/>
            <a:chOff x="4211812" y="2209800"/>
            <a:chExt cx="1661031" cy="693617"/>
          </a:xfrm>
        </p:grpSpPr>
        <p:sp>
          <p:nvSpPr>
            <p:cNvPr id="14" name="TextBox 13"/>
            <p:cNvSpPr txBox="1"/>
            <p:nvPr/>
          </p:nvSpPr>
          <p:spPr>
            <a:xfrm>
              <a:off x="4211812" y="2441752"/>
              <a:ext cx="1661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</a:t>
              </a:r>
              <a:r>
                <a:rPr lang="en-US" sz="1800" dirty="0">
                  <a:solidFill>
                    <a:srgbClr val="FF0000"/>
                  </a:solidFill>
                </a:rPr>
                <a:t>c</a:t>
              </a:r>
              <a:r>
                <a:rPr lang="en-US" sz="1800" dirty="0" smtClean="0">
                  <a:solidFill>
                    <a:srgbClr val="FF0000"/>
                  </a:solidFill>
                </a:rPr>
                <a:t>onstant folding”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4572000" y="2209800"/>
              <a:ext cx="0" cy="3810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75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Domination Motivation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51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7"/>
          <a:stretch/>
        </p:blipFill>
        <p:spPr>
          <a:xfrm>
            <a:off x="152400" y="838200"/>
            <a:ext cx="4191000" cy="5168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r="6194"/>
          <a:stretch/>
        </p:blipFill>
        <p:spPr bwMode="auto">
          <a:xfrm>
            <a:off x="5447393" y="838200"/>
            <a:ext cx="35814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157819" y="2382055"/>
            <a:ext cx="2371162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57819" y="1551058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propagate r1=4</a:t>
            </a:r>
          </a:p>
          <a:p>
            <a:pPr marL="457200" indent="-457200">
              <a:buAutoNum type="arabicPeriod"/>
            </a:pPr>
            <a:r>
              <a:rPr lang="en-US" dirty="0" smtClean="0"/>
              <a:t>exploit 4+5=9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1" y="1143000"/>
            <a:ext cx="8534400" cy="2209800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954" y="3338545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about this: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14800" y="4953000"/>
            <a:ext cx="16002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0" y="5982522"/>
            <a:ext cx="902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Illegal if r1=4 does not hold in the other incoming arc! -- </a:t>
            </a:r>
            <a:r>
              <a:rPr lang="en-US" b="1" dirty="0" smtClean="0">
                <a:solidFill>
                  <a:srgbClr val="00B050"/>
                </a:solidFill>
              </a:rPr>
              <a:t>Need to analyze which basic blocks are guaranteed to have been executed prior to join.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Front End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41438"/>
            <a:ext cx="8382000" cy="46561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61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61" y="1143000"/>
            <a:ext cx="8757959" cy="510539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41961" y="2667000"/>
            <a:ext cx="7530439" cy="38862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61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61" y="1143000"/>
            <a:ext cx="8757959" cy="510539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72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6" b="14905"/>
          <a:stretch/>
        </p:blipFill>
        <p:spPr>
          <a:xfrm>
            <a:off x="647700" y="762000"/>
            <a:ext cx="7636258" cy="542576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396335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odes that dominate all predecessors of 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486400" y="6019801"/>
            <a:ext cx="0" cy="5333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267200" y="3013215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tarting point: n dominated by all nodes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818379" y="3474880"/>
            <a:ext cx="269522" cy="7923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82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8915400" cy="49736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5240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s0=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6101060"/>
            <a:ext cx="312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Task: fill in column Dom[n]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382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8915400" cy="49736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5240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s0=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1869" t="14033" r="29448" b="5934"/>
          <a:stretch/>
        </p:blipFill>
        <p:spPr>
          <a:xfrm>
            <a:off x="5257800" y="1600200"/>
            <a:ext cx="1371601" cy="4110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5159" y="6179492"/>
            <a:ext cx="734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concise information: immediate dominators/dominator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343" y="660211"/>
            <a:ext cx="8955314" cy="1828800"/>
            <a:chOff x="152400" y="5029200"/>
            <a:chExt cx="8955314" cy="1828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51566" r="4717" b="10843"/>
            <a:stretch/>
          </p:blipFill>
          <p:spPr>
            <a:xfrm>
              <a:off x="152400" y="5029200"/>
              <a:ext cx="7772400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26314" y="5513458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Hence: last dominator of n on any path from s0 to n is </a:t>
              </a:r>
              <a:r>
                <a:rPr lang="en-US" sz="2000" b="1" dirty="0" err="1" smtClean="0"/>
                <a:t>IDom</a:t>
              </a:r>
              <a:r>
                <a:rPr lang="en-US" sz="2000" b="1" dirty="0" smtClean="0"/>
                <a:t>[n]</a:t>
              </a:r>
              <a:endParaRPr lang="en-US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0594" y="2286000"/>
            <a:ext cx="6976149" cy="4437327"/>
            <a:chOff x="914400" y="672271"/>
            <a:chExt cx="6976149" cy="44373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1722" r="61612"/>
            <a:stretch/>
          </p:blipFill>
          <p:spPr>
            <a:xfrm>
              <a:off x="914400" y="762000"/>
              <a:ext cx="2590800" cy="43475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8709" t="3452" b="3452"/>
            <a:stretch/>
          </p:blipFill>
          <p:spPr>
            <a:xfrm>
              <a:off x="3632272" y="672271"/>
              <a:ext cx="4258277" cy="423601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660955" y="6389078"/>
            <a:ext cx="31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Task: fill in column </a:t>
            </a:r>
            <a:r>
              <a:rPr lang="en-US" dirty="0" err="1" smtClean="0">
                <a:solidFill>
                  <a:srgbClr val="FF0000"/>
                </a:solidFill>
              </a:rPr>
              <a:t>IDom</a:t>
            </a:r>
            <a:r>
              <a:rPr lang="en-US" dirty="0" smtClean="0">
                <a:solidFill>
                  <a:srgbClr val="FF0000"/>
                </a:solidFill>
              </a:rPr>
              <a:t>[n]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Dominator Analysis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343" y="660211"/>
            <a:ext cx="8955314" cy="1828800"/>
            <a:chOff x="152400" y="5029200"/>
            <a:chExt cx="8955314" cy="1828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51566" r="4717" b="10843"/>
            <a:stretch/>
          </p:blipFill>
          <p:spPr>
            <a:xfrm>
              <a:off x="152400" y="5029200"/>
              <a:ext cx="7772400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26314" y="5513458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Hence: last dominator of n on any path from s0 to n is </a:t>
              </a:r>
              <a:r>
                <a:rPr lang="en-US" sz="2000" b="1" dirty="0" err="1" smtClean="0"/>
                <a:t>IDom</a:t>
              </a:r>
              <a:r>
                <a:rPr lang="en-US" sz="2000" b="1" dirty="0" smtClean="0"/>
                <a:t>[n]</a:t>
              </a:r>
              <a:endParaRPr lang="en-US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0594" y="2286000"/>
            <a:ext cx="6976149" cy="4437327"/>
            <a:chOff x="914400" y="672271"/>
            <a:chExt cx="6976149" cy="44373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1722" r="61612"/>
            <a:stretch/>
          </p:blipFill>
          <p:spPr>
            <a:xfrm>
              <a:off x="914400" y="762000"/>
              <a:ext cx="2590800" cy="434759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632272" y="672271"/>
              <a:ext cx="4258277" cy="4236012"/>
              <a:chOff x="3632272" y="672271"/>
              <a:chExt cx="4258277" cy="423601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l="38709" t="3452" b="3452"/>
              <a:stretch/>
            </p:blipFill>
            <p:spPr>
              <a:xfrm>
                <a:off x="3632272" y="672271"/>
                <a:ext cx="4258277" cy="423601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81800" y="1091150"/>
                <a:ext cx="301686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-</a:t>
                </a:r>
              </a:p>
              <a:p>
                <a:r>
                  <a:rPr lang="en-US" sz="2000" dirty="0" smtClean="0"/>
                  <a:t>1</a:t>
                </a:r>
              </a:p>
              <a:p>
                <a:r>
                  <a:rPr lang="en-US" sz="2000" dirty="0" smtClean="0"/>
                  <a:t>2</a:t>
                </a:r>
              </a:p>
              <a:p>
                <a:r>
                  <a:rPr lang="en-US" sz="2000" dirty="0" smtClean="0"/>
                  <a:t>2</a:t>
                </a:r>
              </a:p>
              <a:p>
                <a:r>
                  <a:rPr lang="en-US" sz="2000" dirty="0" smtClean="0"/>
                  <a:t>2</a:t>
                </a:r>
              </a:p>
              <a:p>
                <a:r>
                  <a:rPr lang="en-US" sz="2000" dirty="0" smtClean="0"/>
                  <a:t>4</a:t>
                </a:r>
              </a:p>
              <a:p>
                <a:r>
                  <a:rPr lang="en-US" sz="2000" dirty="0" smtClean="0"/>
                  <a:t>2</a:t>
                </a:r>
              </a:p>
              <a:p>
                <a:r>
                  <a:rPr lang="en-US" sz="2000" dirty="0" smtClean="0"/>
                  <a:t>5</a:t>
                </a:r>
              </a:p>
              <a:p>
                <a:r>
                  <a:rPr lang="en-US" sz="2000" dirty="0" smtClean="0"/>
                  <a:t>8</a:t>
                </a:r>
              </a:p>
              <a:p>
                <a:r>
                  <a:rPr lang="en-US" sz="2000" dirty="0" smtClean="0"/>
                  <a:t>9</a:t>
                </a:r>
              </a:p>
              <a:p>
                <a:r>
                  <a:rPr lang="en-US" sz="2000" dirty="0" smtClean="0"/>
                  <a:t>7</a:t>
                </a:r>
              </a:p>
              <a:p>
                <a:r>
                  <a:rPr lang="en-US" sz="2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228600" y="666205"/>
            <a:ext cx="8686800" cy="139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Use of Immediate Dominators: Dominator Tree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66206"/>
            <a:ext cx="631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Immediate dominators can be arranged in tree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877"/>
          <a:stretch/>
        </p:blipFill>
        <p:spPr>
          <a:xfrm>
            <a:off x="2603898" y="2245683"/>
            <a:ext cx="3263502" cy="360192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719945" y="2200396"/>
            <a:ext cx="3219143" cy="3921699"/>
            <a:chOff x="5444344" y="1955633"/>
            <a:chExt cx="3219143" cy="3921699"/>
          </a:xfrm>
        </p:grpSpPr>
        <p:sp>
          <p:nvSpPr>
            <p:cNvPr id="5" name="TextBox 4"/>
            <p:cNvSpPr txBox="1"/>
            <p:nvPr/>
          </p:nvSpPr>
          <p:spPr>
            <a:xfrm>
              <a:off x="6616285" y="1955633"/>
              <a:ext cx="740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0=1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23873" y="264751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44344" y="334001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4109" y="334001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23874" y="334001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4109" y="403189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0283" y="334001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3874" y="403189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3873" y="472378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3340" y="5415667"/>
              <a:ext cx="466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8983" y="4031899"/>
              <a:ext cx="448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6692" y="3340013"/>
              <a:ext cx="466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5" idx="2"/>
              <a:endCxn id="6" idx="0"/>
            </p:cNvCxnSpPr>
            <p:nvPr/>
          </p:nvCxnSpPr>
          <p:spPr bwMode="auto">
            <a:xfrm>
              <a:off x="6986739" y="2417298"/>
              <a:ext cx="0" cy="23021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6" idx="2"/>
              <a:endCxn id="7" idx="0"/>
            </p:cNvCxnSpPr>
            <p:nvPr/>
          </p:nvCxnSpPr>
          <p:spPr bwMode="auto">
            <a:xfrm flipH="1">
              <a:off x="5607210" y="3109182"/>
              <a:ext cx="1379529" cy="230833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stCxn id="6" idx="2"/>
              <a:endCxn id="8" idx="0"/>
            </p:cNvCxnSpPr>
            <p:nvPr/>
          </p:nvCxnSpPr>
          <p:spPr bwMode="auto">
            <a:xfrm flipH="1">
              <a:off x="6296975" y="3109182"/>
              <a:ext cx="689764" cy="230833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6" idx="2"/>
              <a:endCxn id="9" idx="0"/>
            </p:cNvCxnSpPr>
            <p:nvPr/>
          </p:nvCxnSpPr>
          <p:spPr bwMode="auto">
            <a:xfrm>
              <a:off x="6986739" y="3109182"/>
              <a:ext cx="1" cy="230833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6" idx="2"/>
              <a:endCxn id="11" idx="0"/>
            </p:cNvCxnSpPr>
            <p:nvPr/>
          </p:nvCxnSpPr>
          <p:spPr bwMode="auto">
            <a:xfrm>
              <a:off x="6986739" y="3109182"/>
              <a:ext cx="686410" cy="23083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6" idx="2"/>
              <a:endCxn id="16" idx="0"/>
            </p:cNvCxnSpPr>
            <p:nvPr/>
          </p:nvCxnSpPr>
          <p:spPr bwMode="auto">
            <a:xfrm>
              <a:off x="6986739" y="3109182"/>
              <a:ext cx="1443351" cy="230831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9" idx="2"/>
              <a:endCxn id="12" idx="0"/>
            </p:cNvCxnSpPr>
            <p:nvPr/>
          </p:nvCxnSpPr>
          <p:spPr bwMode="auto">
            <a:xfrm>
              <a:off x="6986740" y="3801680"/>
              <a:ext cx="0" cy="23021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8" idx="2"/>
              <a:endCxn id="10" idx="0"/>
            </p:cNvCxnSpPr>
            <p:nvPr/>
          </p:nvCxnSpPr>
          <p:spPr bwMode="auto">
            <a:xfrm>
              <a:off x="6296975" y="3801680"/>
              <a:ext cx="0" cy="23021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11" idx="2"/>
              <a:endCxn id="15" idx="0"/>
            </p:cNvCxnSpPr>
            <p:nvPr/>
          </p:nvCxnSpPr>
          <p:spPr bwMode="auto">
            <a:xfrm flipH="1">
              <a:off x="7673148" y="3801679"/>
              <a:ext cx="1" cy="23022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12" idx="2"/>
              <a:endCxn id="13" idx="0"/>
            </p:cNvCxnSpPr>
            <p:nvPr/>
          </p:nvCxnSpPr>
          <p:spPr bwMode="auto">
            <a:xfrm flipH="1">
              <a:off x="6986739" y="4493564"/>
              <a:ext cx="1" cy="23021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13" idx="2"/>
              <a:endCxn id="14" idx="0"/>
            </p:cNvCxnSpPr>
            <p:nvPr/>
          </p:nvCxnSpPr>
          <p:spPr bwMode="auto">
            <a:xfrm flipH="1">
              <a:off x="6986738" y="5185448"/>
              <a:ext cx="1" cy="23021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TextBox 50"/>
          <p:cNvSpPr txBox="1"/>
          <p:nvPr/>
        </p:nvSpPr>
        <p:spPr>
          <a:xfrm>
            <a:off x="2289658" y="1127257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children of node n: the nodes m such that n=</a:t>
            </a:r>
            <a:r>
              <a:rPr lang="en-US" dirty="0" err="1" smtClean="0"/>
              <a:t>IDom</a:t>
            </a:r>
            <a:r>
              <a:rPr lang="en-US" dirty="0" smtClean="0"/>
              <a:t>[m]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15950" y="1127871"/>
            <a:ext cx="137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root: s0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3616" t="16062" r="18240" b="65142"/>
          <a:stretch/>
        </p:blipFill>
        <p:spPr>
          <a:xfrm>
            <a:off x="51267" y="5811842"/>
            <a:ext cx="6374429" cy="9144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97216" y="1507543"/>
            <a:ext cx="664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ence: each node dominates only its tree descendants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2832" y="6079316"/>
            <a:ext cx="2718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(note: some tree arcs are CFG edges, some are not)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r="67087"/>
          <a:stretch/>
        </p:blipFill>
        <p:spPr>
          <a:xfrm>
            <a:off x="266923" y="2107408"/>
            <a:ext cx="2209800" cy="37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Post Dominator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838200"/>
            <a:ext cx="8806183" cy="3276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Loop Optimization</a:t>
            </a:r>
          </a:p>
        </p:txBody>
      </p:sp>
      <p:pic>
        <p:nvPicPr>
          <p:cNvPr id="1423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 r="1818" b="16149"/>
          <a:stretch/>
        </p:blipFill>
        <p:spPr>
          <a:xfrm>
            <a:off x="457200" y="615844"/>
            <a:ext cx="8229600" cy="3810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440358"/>
            <a:ext cx="4480790" cy="2358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57200" y="1981200"/>
            <a:ext cx="8070850" cy="205740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Back End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20800"/>
            <a:ext cx="8610600" cy="4581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7143" y="4267200"/>
            <a:ext cx="5446486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(Intel-HP codename for “Itanium”; uses compiler to identify parallelism)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67000" y="4495800"/>
            <a:ext cx="1295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Examples of Loops</a:t>
            </a:r>
            <a:br>
              <a:rPr lang="en-US" sz="2800" dirty="0" smtClean="0">
                <a:cs typeface="+mj-cs"/>
              </a:rPr>
            </a:br>
            <a:endParaRPr lang="en-US" sz="2800" dirty="0" smtClean="0">
              <a:cs typeface="+mj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41311" y="155692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522310" y="2496048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34148" y="2496048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141311" y="335881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93" name="Straight Arrow Connector 92"/>
          <p:cNvCxnSpPr>
            <a:stCxn id="89" idx="2"/>
            <a:endCxn id="90" idx="0"/>
          </p:cNvCxnSpPr>
          <p:nvPr/>
        </p:nvCxnSpPr>
        <p:spPr bwMode="auto">
          <a:xfrm>
            <a:off x="4304177" y="2018586"/>
            <a:ext cx="380999" cy="4774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>
            <a:stCxn id="89" idx="2"/>
            <a:endCxn id="91" idx="0"/>
          </p:cNvCxnSpPr>
          <p:nvPr/>
        </p:nvCxnSpPr>
        <p:spPr bwMode="auto">
          <a:xfrm flipH="1">
            <a:off x="3897014" y="2018586"/>
            <a:ext cx="407163" cy="4774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91" idx="2"/>
            <a:endCxn id="92" idx="0"/>
          </p:cNvCxnSpPr>
          <p:nvPr/>
        </p:nvCxnSpPr>
        <p:spPr bwMode="auto">
          <a:xfrm>
            <a:off x="3897014" y="2957713"/>
            <a:ext cx="407163" cy="4010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>
            <a:stCxn id="90" idx="2"/>
            <a:endCxn id="92" idx="0"/>
          </p:cNvCxnSpPr>
          <p:nvPr/>
        </p:nvCxnSpPr>
        <p:spPr bwMode="auto">
          <a:xfrm flipH="1">
            <a:off x="4304177" y="2957713"/>
            <a:ext cx="380999" cy="4010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>
            <a:stCxn id="92" idx="1"/>
          </p:cNvCxnSpPr>
          <p:nvPr/>
        </p:nvCxnSpPr>
        <p:spPr bwMode="auto">
          <a:xfrm flipH="1">
            <a:off x="3490050" y="3589645"/>
            <a:ext cx="651261" cy="32299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urved Connector 98"/>
          <p:cNvCxnSpPr>
            <a:stCxn id="92" idx="3"/>
            <a:endCxn id="89" idx="3"/>
          </p:cNvCxnSpPr>
          <p:nvPr/>
        </p:nvCxnSpPr>
        <p:spPr bwMode="auto">
          <a:xfrm flipV="1">
            <a:off x="4467042" y="1787754"/>
            <a:ext cx="12700" cy="1801891"/>
          </a:xfrm>
          <a:prstGeom prst="curvedConnector3">
            <a:avLst>
              <a:gd name="adj1" fmla="val 5228575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>
            <a:endCxn id="89" idx="0"/>
          </p:cNvCxnSpPr>
          <p:nvPr/>
        </p:nvCxnSpPr>
        <p:spPr bwMode="auto">
          <a:xfrm>
            <a:off x="4304176" y="1195911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Box 100"/>
          <p:cNvSpPr txBox="1"/>
          <p:nvPr/>
        </p:nvSpPr>
        <p:spPr>
          <a:xfrm>
            <a:off x="4154011" y="422157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101" idx="1"/>
          </p:cNvCxnSpPr>
          <p:nvPr/>
        </p:nvCxnSpPr>
        <p:spPr bwMode="auto">
          <a:xfrm flipH="1">
            <a:off x="3502751" y="4452409"/>
            <a:ext cx="651260" cy="32299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Curved Connector 102"/>
          <p:cNvCxnSpPr>
            <a:stCxn id="101" idx="3"/>
            <a:endCxn id="89" idx="3"/>
          </p:cNvCxnSpPr>
          <p:nvPr/>
        </p:nvCxnSpPr>
        <p:spPr bwMode="auto">
          <a:xfrm flipH="1" flipV="1">
            <a:off x="4467042" y="1787754"/>
            <a:ext cx="12700" cy="2664655"/>
          </a:xfrm>
          <a:prstGeom prst="curvedConnector3">
            <a:avLst>
              <a:gd name="adj1" fmla="val -8085717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92" idx="2"/>
            <a:endCxn id="101" idx="0"/>
          </p:cNvCxnSpPr>
          <p:nvPr/>
        </p:nvCxnSpPr>
        <p:spPr bwMode="auto">
          <a:xfrm>
            <a:off x="4304177" y="3820477"/>
            <a:ext cx="12700" cy="4010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7096401" y="214733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77400" y="3086460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89238" y="3086460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102221" y="481037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2"/>
            <a:endCxn id="78" idx="0"/>
          </p:cNvCxnSpPr>
          <p:nvPr/>
        </p:nvCxnSpPr>
        <p:spPr bwMode="auto">
          <a:xfrm>
            <a:off x="7259267" y="2608998"/>
            <a:ext cx="380999" cy="4774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stCxn id="77" idx="2"/>
            <a:endCxn id="79" idx="0"/>
          </p:cNvCxnSpPr>
          <p:nvPr/>
        </p:nvCxnSpPr>
        <p:spPr bwMode="auto">
          <a:xfrm flipH="1">
            <a:off x="6852104" y="2608998"/>
            <a:ext cx="407163" cy="4774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19" idx="2"/>
            <a:endCxn id="80" idx="0"/>
          </p:cNvCxnSpPr>
          <p:nvPr/>
        </p:nvCxnSpPr>
        <p:spPr bwMode="auto">
          <a:xfrm flipH="1">
            <a:off x="7265087" y="4437577"/>
            <a:ext cx="1" cy="37279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115" idx="2"/>
            <a:endCxn id="77" idx="0"/>
          </p:cNvCxnSpPr>
          <p:nvPr/>
        </p:nvCxnSpPr>
        <p:spPr bwMode="auto">
          <a:xfrm>
            <a:off x="7257004" y="1791361"/>
            <a:ext cx="2263" cy="35597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7094138" y="132969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6" name="Straight Arrow Connector 115"/>
          <p:cNvCxnSpPr>
            <a:endCxn id="115" idx="0"/>
          </p:cNvCxnSpPr>
          <p:nvPr/>
        </p:nvCxnSpPr>
        <p:spPr bwMode="auto">
          <a:xfrm flipH="1">
            <a:off x="7257004" y="928597"/>
            <a:ext cx="2" cy="4010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Box 118"/>
          <p:cNvSpPr txBox="1"/>
          <p:nvPr/>
        </p:nvSpPr>
        <p:spPr>
          <a:xfrm>
            <a:off x="7102222" y="397591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0" name="Straight Arrow Connector 119"/>
          <p:cNvCxnSpPr>
            <a:stCxn id="79" idx="2"/>
            <a:endCxn id="119" idx="0"/>
          </p:cNvCxnSpPr>
          <p:nvPr/>
        </p:nvCxnSpPr>
        <p:spPr bwMode="auto">
          <a:xfrm>
            <a:off x="6852104" y="3548125"/>
            <a:ext cx="412984" cy="4277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78" idx="2"/>
            <a:endCxn id="119" idx="0"/>
          </p:cNvCxnSpPr>
          <p:nvPr/>
        </p:nvCxnSpPr>
        <p:spPr bwMode="auto">
          <a:xfrm flipH="1">
            <a:off x="7265088" y="3548125"/>
            <a:ext cx="375178" cy="4277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/>
          <p:cNvCxnSpPr>
            <a:stCxn id="119" idx="1"/>
          </p:cNvCxnSpPr>
          <p:nvPr/>
        </p:nvCxnSpPr>
        <p:spPr bwMode="auto">
          <a:xfrm flipH="1">
            <a:off x="6450962" y="4206745"/>
            <a:ext cx="651260" cy="32299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Curved Connector 122"/>
          <p:cNvCxnSpPr>
            <a:stCxn id="119" idx="3"/>
            <a:endCxn id="77" idx="3"/>
          </p:cNvCxnSpPr>
          <p:nvPr/>
        </p:nvCxnSpPr>
        <p:spPr bwMode="auto">
          <a:xfrm flipH="1" flipV="1">
            <a:off x="7422132" y="2378166"/>
            <a:ext cx="5821" cy="1828579"/>
          </a:xfrm>
          <a:prstGeom prst="curvedConnector3">
            <a:avLst>
              <a:gd name="adj1" fmla="val -9412730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80" idx="1"/>
          </p:cNvCxnSpPr>
          <p:nvPr/>
        </p:nvCxnSpPr>
        <p:spPr bwMode="auto">
          <a:xfrm flipH="1">
            <a:off x="6485590" y="5041204"/>
            <a:ext cx="616631" cy="32460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00" name="Curved Connector 143399"/>
          <p:cNvCxnSpPr>
            <a:stCxn id="80" idx="3"/>
            <a:endCxn id="115" idx="3"/>
          </p:cNvCxnSpPr>
          <p:nvPr/>
        </p:nvCxnSpPr>
        <p:spPr bwMode="auto">
          <a:xfrm flipH="1" flipV="1">
            <a:off x="7419869" y="1560529"/>
            <a:ext cx="8083" cy="3480675"/>
          </a:xfrm>
          <a:prstGeom prst="curvedConnector3">
            <a:avLst>
              <a:gd name="adj1" fmla="val -1090861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1161717" y="2535084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44627" y="347240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5449" y="347421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61717" y="347240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9" name="Straight Arrow Connector 48"/>
          <p:cNvCxnSpPr>
            <a:stCxn id="46" idx="0"/>
            <a:endCxn id="45" idx="3"/>
          </p:cNvCxnSpPr>
          <p:nvPr/>
        </p:nvCxnSpPr>
        <p:spPr bwMode="auto">
          <a:xfrm flipH="1" flipV="1">
            <a:off x="1487448" y="2765917"/>
            <a:ext cx="520045" cy="70648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45" idx="1"/>
            <a:endCxn id="47" idx="0"/>
          </p:cNvCxnSpPr>
          <p:nvPr/>
        </p:nvCxnSpPr>
        <p:spPr bwMode="auto">
          <a:xfrm flipH="1">
            <a:off x="598315" y="2765917"/>
            <a:ext cx="563402" cy="70829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47" idx="3"/>
            <a:endCxn id="48" idx="1"/>
          </p:cNvCxnSpPr>
          <p:nvPr/>
        </p:nvCxnSpPr>
        <p:spPr bwMode="auto">
          <a:xfrm flipV="1">
            <a:off x="761180" y="3703238"/>
            <a:ext cx="400537" cy="180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endCxn id="45" idx="0"/>
          </p:cNvCxnSpPr>
          <p:nvPr/>
        </p:nvCxnSpPr>
        <p:spPr bwMode="auto">
          <a:xfrm>
            <a:off x="1324582" y="2174074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48" idx="2"/>
          </p:cNvCxnSpPr>
          <p:nvPr/>
        </p:nvCxnSpPr>
        <p:spPr bwMode="auto">
          <a:xfrm>
            <a:off x="1324583" y="3934070"/>
            <a:ext cx="7131" cy="39014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48" idx="3"/>
            <a:endCxn id="46" idx="1"/>
          </p:cNvCxnSpPr>
          <p:nvPr/>
        </p:nvCxnSpPr>
        <p:spPr bwMode="auto">
          <a:xfrm>
            <a:off x="1487448" y="3703238"/>
            <a:ext cx="357179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7" idx="2"/>
          </p:cNvCxnSpPr>
          <p:nvPr/>
        </p:nvCxnSpPr>
        <p:spPr bwMode="auto">
          <a:xfrm>
            <a:off x="598315" y="3935876"/>
            <a:ext cx="16864" cy="38233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46" idx="2"/>
          </p:cNvCxnSpPr>
          <p:nvPr/>
        </p:nvCxnSpPr>
        <p:spPr bwMode="auto">
          <a:xfrm flipH="1">
            <a:off x="2004966" y="3934070"/>
            <a:ext cx="2527" cy="36344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Examples of Loops</a:t>
            </a:r>
            <a:br>
              <a:rPr lang="en-US" sz="2800" dirty="0" smtClean="0">
                <a:cs typeface="+mj-cs"/>
              </a:rPr>
            </a:br>
            <a:endParaRPr lang="en-US" sz="2800" dirty="0" smtClean="0"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46424" y="1195911"/>
            <a:ext cx="2908596" cy="4857752"/>
            <a:chOff x="2653862" y="1202782"/>
            <a:chExt cx="2908596" cy="4857752"/>
          </a:xfrm>
        </p:grpSpPr>
        <p:sp>
          <p:nvSpPr>
            <p:cNvPr id="87" name="Oval 86"/>
            <p:cNvSpPr/>
            <p:nvPr/>
          </p:nvSpPr>
          <p:spPr bwMode="auto">
            <a:xfrm>
              <a:off x="3042377" y="1363243"/>
              <a:ext cx="2288935" cy="33268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48749" y="1563792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29748" y="250291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41586" y="250291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48749" y="336568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93" name="Straight Arrow Connector 92"/>
            <p:cNvCxnSpPr>
              <a:stCxn id="89" idx="2"/>
              <a:endCxn id="90" idx="0"/>
            </p:cNvCxnSpPr>
            <p:nvPr/>
          </p:nvCxnSpPr>
          <p:spPr bwMode="auto">
            <a:xfrm>
              <a:off x="4011615" y="2025457"/>
              <a:ext cx="380999" cy="4774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>
              <a:stCxn id="89" idx="2"/>
              <a:endCxn id="91" idx="0"/>
            </p:cNvCxnSpPr>
            <p:nvPr/>
          </p:nvCxnSpPr>
          <p:spPr bwMode="auto">
            <a:xfrm flipH="1">
              <a:off x="3604452" y="2025457"/>
              <a:ext cx="407163" cy="4774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91" idx="2"/>
              <a:endCxn id="92" idx="0"/>
            </p:cNvCxnSpPr>
            <p:nvPr/>
          </p:nvCxnSpPr>
          <p:spPr bwMode="auto">
            <a:xfrm>
              <a:off x="3604452" y="2964584"/>
              <a:ext cx="407163" cy="4010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>
              <a:stCxn id="90" idx="2"/>
              <a:endCxn id="92" idx="0"/>
            </p:cNvCxnSpPr>
            <p:nvPr/>
          </p:nvCxnSpPr>
          <p:spPr bwMode="auto">
            <a:xfrm flipH="1">
              <a:off x="4011615" y="2964584"/>
              <a:ext cx="380999" cy="4010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stCxn id="92" idx="1"/>
            </p:cNvCxnSpPr>
            <p:nvPr/>
          </p:nvCxnSpPr>
          <p:spPr bwMode="auto">
            <a:xfrm flipH="1">
              <a:off x="3197488" y="3596516"/>
              <a:ext cx="651261" cy="32299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Curved Connector 98"/>
            <p:cNvCxnSpPr>
              <a:stCxn id="92" idx="3"/>
              <a:endCxn id="89" idx="3"/>
            </p:cNvCxnSpPr>
            <p:nvPr/>
          </p:nvCxnSpPr>
          <p:spPr bwMode="auto">
            <a:xfrm flipV="1">
              <a:off x="4174480" y="1794625"/>
              <a:ext cx="12700" cy="1801891"/>
            </a:xfrm>
            <a:prstGeom prst="curvedConnector3">
              <a:avLst>
                <a:gd name="adj1" fmla="val 5228575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>
              <a:endCxn id="89" idx="0"/>
            </p:cNvCxnSpPr>
            <p:nvPr/>
          </p:nvCxnSpPr>
          <p:spPr bwMode="auto">
            <a:xfrm>
              <a:off x="4011614" y="1202782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3861449" y="422844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02" name="Straight Arrow Connector 101"/>
            <p:cNvCxnSpPr>
              <a:stCxn id="101" idx="1"/>
            </p:cNvCxnSpPr>
            <p:nvPr/>
          </p:nvCxnSpPr>
          <p:spPr bwMode="auto">
            <a:xfrm flipH="1">
              <a:off x="3210189" y="4459280"/>
              <a:ext cx="651260" cy="32299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Curved Connector 102"/>
            <p:cNvCxnSpPr>
              <a:stCxn id="101" idx="3"/>
              <a:endCxn id="89" idx="3"/>
            </p:cNvCxnSpPr>
            <p:nvPr/>
          </p:nvCxnSpPr>
          <p:spPr bwMode="auto">
            <a:xfrm flipH="1" flipV="1">
              <a:off x="4174480" y="1794625"/>
              <a:ext cx="12700" cy="2664655"/>
            </a:xfrm>
            <a:prstGeom prst="curvedConnector3">
              <a:avLst>
                <a:gd name="adj1" fmla="val -808571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2" idx="2"/>
              <a:endCxn id="101" idx="0"/>
            </p:cNvCxnSpPr>
            <p:nvPr/>
          </p:nvCxnSpPr>
          <p:spPr bwMode="auto">
            <a:xfrm>
              <a:off x="4011615" y="3827348"/>
              <a:ext cx="12700" cy="4010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376" name="TextBox 143375"/>
            <p:cNvSpPr txBox="1"/>
            <p:nvPr/>
          </p:nvSpPr>
          <p:spPr>
            <a:xfrm>
              <a:off x="2653862" y="5229537"/>
              <a:ext cx="2908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Two loops, with identical header node: 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403" name="Group 143402"/>
          <p:cNvGrpSpPr/>
          <p:nvPr/>
        </p:nvGrpSpPr>
        <p:grpSpPr>
          <a:xfrm>
            <a:off x="6300549" y="928597"/>
            <a:ext cx="2138243" cy="5658827"/>
            <a:chOff x="5634157" y="285274"/>
            <a:chExt cx="2138243" cy="5658827"/>
          </a:xfrm>
        </p:grpSpPr>
        <p:sp>
          <p:nvSpPr>
            <p:cNvPr id="149" name="Oval 148"/>
            <p:cNvSpPr/>
            <p:nvPr/>
          </p:nvSpPr>
          <p:spPr bwMode="auto">
            <a:xfrm>
              <a:off x="5768070" y="457200"/>
              <a:ext cx="2004330" cy="416061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634157" y="1463378"/>
              <a:ext cx="1833444" cy="238067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30009" y="150401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11008" y="244313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22846" y="244313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35829" y="4167048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81" name="Straight Arrow Connector 80"/>
            <p:cNvCxnSpPr>
              <a:stCxn id="77" idx="2"/>
              <a:endCxn id="78" idx="0"/>
            </p:cNvCxnSpPr>
            <p:nvPr/>
          </p:nvCxnSpPr>
          <p:spPr bwMode="auto">
            <a:xfrm>
              <a:off x="6592875" y="1965675"/>
              <a:ext cx="380999" cy="4774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>
              <a:stCxn id="77" idx="2"/>
              <a:endCxn id="79" idx="0"/>
            </p:cNvCxnSpPr>
            <p:nvPr/>
          </p:nvCxnSpPr>
          <p:spPr bwMode="auto">
            <a:xfrm flipH="1">
              <a:off x="6185712" y="1965675"/>
              <a:ext cx="407163" cy="4774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119" idx="2"/>
              <a:endCxn id="80" idx="0"/>
            </p:cNvCxnSpPr>
            <p:nvPr/>
          </p:nvCxnSpPr>
          <p:spPr bwMode="auto">
            <a:xfrm flipH="1">
              <a:off x="6598695" y="3794254"/>
              <a:ext cx="1" cy="37279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115" idx="2"/>
              <a:endCxn id="77" idx="0"/>
            </p:cNvCxnSpPr>
            <p:nvPr/>
          </p:nvCxnSpPr>
          <p:spPr bwMode="auto">
            <a:xfrm>
              <a:off x="6590612" y="1148038"/>
              <a:ext cx="2263" cy="35597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>
            <a:xfrm>
              <a:off x="6427746" y="68637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 bwMode="auto">
            <a:xfrm flipH="1">
              <a:off x="6590612" y="285274"/>
              <a:ext cx="2" cy="4010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Box 118"/>
            <p:cNvSpPr txBox="1"/>
            <p:nvPr/>
          </p:nvSpPr>
          <p:spPr>
            <a:xfrm>
              <a:off x="6435830" y="33325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20" name="Straight Arrow Connector 119"/>
            <p:cNvCxnSpPr>
              <a:stCxn id="79" idx="2"/>
              <a:endCxn id="119" idx="0"/>
            </p:cNvCxnSpPr>
            <p:nvPr/>
          </p:nvCxnSpPr>
          <p:spPr bwMode="auto">
            <a:xfrm>
              <a:off x="6185712" y="2904802"/>
              <a:ext cx="412984" cy="42778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stCxn id="78" idx="2"/>
              <a:endCxn id="119" idx="0"/>
            </p:cNvCxnSpPr>
            <p:nvPr/>
          </p:nvCxnSpPr>
          <p:spPr bwMode="auto">
            <a:xfrm flipH="1">
              <a:off x="6598696" y="2904802"/>
              <a:ext cx="375178" cy="42778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>
              <a:stCxn id="119" idx="1"/>
            </p:cNvCxnSpPr>
            <p:nvPr/>
          </p:nvCxnSpPr>
          <p:spPr bwMode="auto">
            <a:xfrm flipH="1">
              <a:off x="5784570" y="3563422"/>
              <a:ext cx="651260" cy="32299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Curved Connector 122"/>
            <p:cNvCxnSpPr>
              <a:stCxn id="119" idx="3"/>
              <a:endCxn id="77" idx="3"/>
            </p:cNvCxnSpPr>
            <p:nvPr/>
          </p:nvCxnSpPr>
          <p:spPr bwMode="auto">
            <a:xfrm flipH="1" flipV="1">
              <a:off x="6755740" y="1734843"/>
              <a:ext cx="5821" cy="1828579"/>
            </a:xfrm>
            <a:prstGeom prst="curvedConnector3">
              <a:avLst>
                <a:gd name="adj1" fmla="val -941273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>
              <a:stCxn id="80" idx="1"/>
            </p:cNvCxnSpPr>
            <p:nvPr/>
          </p:nvCxnSpPr>
          <p:spPr bwMode="auto">
            <a:xfrm flipH="1">
              <a:off x="5819198" y="4397881"/>
              <a:ext cx="616631" cy="32460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400" name="Curved Connector 143399"/>
            <p:cNvCxnSpPr>
              <a:stCxn id="80" idx="3"/>
              <a:endCxn id="115" idx="3"/>
            </p:cNvCxnSpPr>
            <p:nvPr/>
          </p:nvCxnSpPr>
          <p:spPr bwMode="auto">
            <a:xfrm flipH="1" flipV="1">
              <a:off x="6753477" y="917206"/>
              <a:ext cx="8083" cy="3480675"/>
            </a:xfrm>
            <a:prstGeom prst="curvedConnector3">
              <a:avLst>
                <a:gd name="adj1" fmla="val -109086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727557" y="5482436"/>
              <a:ext cx="193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Header node: 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727557" y="4994842"/>
              <a:ext cx="193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Header node: 1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20528" y="4478300"/>
            <a:ext cx="19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Header node: 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6544" y="2174074"/>
            <a:ext cx="2194797" cy="2150136"/>
            <a:chOff x="266481" y="1329696"/>
            <a:chExt cx="2194797" cy="2150136"/>
          </a:xfrm>
        </p:grpSpPr>
        <p:sp>
          <p:nvSpPr>
            <p:cNvPr id="44" name="Oval 43"/>
            <p:cNvSpPr/>
            <p:nvPr/>
          </p:nvSpPr>
          <p:spPr bwMode="auto">
            <a:xfrm>
              <a:off x="266481" y="1597272"/>
              <a:ext cx="2194797" cy="181585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31654" y="169070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14564" y="26280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5386" y="262983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31654" y="26280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49" name="Straight Arrow Connector 48"/>
            <p:cNvCxnSpPr>
              <a:stCxn id="46" idx="0"/>
              <a:endCxn id="45" idx="3"/>
            </p:cNvCxnSpPr>
            <p:nvPr/>
          </p:nvCxnSpPr>
          <p:spPr bwMode="auto">
            <a:xfrm flipH="1" flipV="1">
              <a:off x="1557385" y="1921539"/>
              <a:ext cx="520045" cy="7064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5" idx="1"/>
              <a:endCxn id="47" idx="0"/>
            </p:cNvCxnSpPr>
            <p:nvPr/>
          </p:nvCxnSpPr>
          <p:spPr bwMode="auto">
            <a:xfrm flipH="1">
              <a:off x="668252" y="1921539"/>
              <a:ext cx="563402" cy="70829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47" idx="3"/>
              <a:endCxn id="48" idx="1"/>
            </p:cNvCxnSpPr>
            <p:nvPr/>
          </p:nvCxnSpPr>
          <p:spPr bwMode="auto">
            <a:xfrm flipV="1">
              <a:off x="831117" y="2858860"/>
              <a:ext cx="400537" cy="180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endCxn id="45" idx="0"/>
            </p:cNvCxnSpPr>
            <p:nvPr/>
          </p:nvCxnSpPr>
          <p:spPr bwMode="auto">
            <a:xfrm>
              <a:off x="1394519" y="1329696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48" idx="2"/>
            </p:cNvCxnSpPr>
            <p:nvPr/>
          </p:nvCxnSpPr>
          <p:spPr bwMode="auto">
            <a:xfrm>
              <a:off x="1394520" y="3089692"/>
              <a:ext cx="7131" cy="39014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>
              <a:stCxn id="48" idx="3"/>
              <a:endCxn id="46" idx="1"/>
            </p:cNvCxnSpPr>
            <p:nvPr/>
          </p:nvCxnSpPr>
          <p:spPr bwMode="auto">
            <a:xfrm>
              <a:off x="1557385" y="2858860"/>
              <a:ext cx="357179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>
              <a:stCxn id="47" idx="2"/>
            </p:cNvCxnSpPr>
            <p:nvPr/>
          </p:nvCxnSpPr>
          <p:spPr bwMode="auto">
            <a:xfrm>
              <a:off x="668252" y="3091498"/>
              <a:ext cx="16864" cy="38233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>
              <a:stCxn id="46" idx="2"/>
            </p:cNvCxnSpPr>
            <p:nvPr/>
          </p:nvCxnSpPr>
          <p:spPr bwMode="auto">
            <a:xfrm flipH="1">
              <a:off x="2074903" y="3089692"/>
              <a:ext cx="2527" cy="36344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9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Back Edges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43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8534400" cy="44116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4267200"/>
            <a:ext cx="512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Back-edges: 3 </a:t>
            </a:r>
            <a:r>
              <a:rPr lang="en-US" dirty="0" smtClean="0">
                <a:sym typeface="Wingdings" panose="05000000000000000000" pitchFamily="2" charset="2"/>
              </a:rPr>
              <a:t> 2, 4  2, 9  8, 10 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Natural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54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38873"/>
            <a:ext cx="8610600" cy="44688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35673"/>
              </p:ext>
            </p:extLst>
          </p:nvPr>
        </p:nvGraphicFramePr>
        <p:xfrm>
          <a:off x="3842657" y="87313"/>
          <a:ext cx="493122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1643743"/>
                <a:gridCol w="1643743"/>
              </a:tblGrid>
              <a:tr h="602974">
                <a:tc>
                  <a:txBody>
                    <a:bodyPr/>
                    <a:lstStyle/>
                    <a:p>
                      <a:r>
                        <a:rPr lang="en-US" dirty="0" smtClean="0"/>
                        <a:t>Back-edge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Header of </a:t>
                      </a:r>
                      <a:r>
                        <a:rPr lang="en-US" dirty="0" err="1" smtClean="0"/>
                        <a:t>nat.loop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Natural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54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38873"/>
            <a:ext cx="8610600" cy="44688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3930"/>
              </p:ext>
            </p:extLst>
          </p:nvPr>
        </p:nvGraphicFramePr>
        <p:xfrm>
          <a:off x="3842657" y="87313"/>
          <a:ext cx="493122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1643743"/>
                <a:gridCol w="1643743"/>
              </a:tblGrid>
              <a:tr h="602974">
                <a:tc>
                  <a:txBody>
                    <a:bodyPr/>
                    <a:lstStyle/>
                    <a:p>
                      <a:r>
                        <a:rPr lang="en-US" dirty="0" smtClean="0"/>
                        <a:t>Back-edge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Header of </a:t>
                      </a:r>
                      <a:r>
                        <a:rPr lang="en-US" dirty="0" err="1" smtClean="0"/>
                        <a:t>nat.loop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2, 3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2, 4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8, 9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5, 8,</a:t>
                      </a:r>
                      <a:r>
                        <a:rPr lang="en-US" baseline="0" dirty="0" smtClean="0"/>
                        <a:t> 9, 10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498274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Q: Suppose we had an additional edge 5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3 – is this a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backedge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Natural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54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38873"/>
            <a:ext cx="8610600" cy="44688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3930"/>
              </p:ext>
            </p:extLst>
          </p:nvPr>
        </p:nvGraphicFramePr>
        <p:xfrm>
          <a:off x="3842657" y="87313"/>
          <a:ext cx="493122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1643743"/>
                <a:gridCol w="1643743"/>
              </a:tblGrid>
              <a:tr h="602974">
                <a:tc>
                  <a:txBody>
                    <a:bodyPr/>
                    <a:lstStyle/>
                    <a:p>
                      <a:r>
                        <a:rPr lang="en-US" dirty="0" smtClean="0"/>
                        <a:t>Back-edge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Header of </a:t>
                      </a:r>
                      <a:r>
                        <a:rPr lang="en-US" dirty="0" err="1" smtClean="0"/>
                        <a:t>nat.loop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2, 3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2, 4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8, 9</a:t>
                      </a:r>
                      <a:endParaRPr lang="en-US" dirty="0"/>
                    </a:p>
                  </a:txBody>
                  <a:tcPr/>
                </a:tc>
              </a:tr>
              <a:tr h="344557"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5, 8,</a:t>
                      </a:r>
                      <a:r>
                        <a:rPr lang="en-US" baseline="0" dirty="0" smtClean="0"/>
                        <a:t> 9, 10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498274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Q: Suppose we had an additional edge 5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3 – is this a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backedge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915" y="6034306"/>
            <a:ext cx="532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A: No! 3 does not dominate 5!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31" y="994456"/>
            <a:ext cx="8965938" cy="304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410200" y="33528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31" y="994456"/>
            <a:ext cx="8965938" cy="304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8321" y="3851340"/>
            <a:ext cx="4816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sz="2000" dirty="0" smtClean="0"/>
              <a:t>{1,2,3} is not a loop: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1 is not a header: there are no paths/arcs back to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2 is not a header: it does not dominate 1 or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imilarly for 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8562" y="3951996"/>
            <a:ext cx="8525734" cy="2718897"/>
            <a:chOff x="178562" y="3951996"/>
            <a:chExt cx="8525734" cy="2718897"/>
          </a:xfrm>
        </p:grpSpPr>
        <p:sp>
          <p:nvSpPr>
            <p:cNvPr id="4" name="TextBox 3"/>
            <p:cNvSpPr txBox="1"/>
            <p:nvPr/>
          </p:nvSpPr>
          <p:spPr>
            <a:xfrm>
              <a:off x="3029522" y="431300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5359" y="5851602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1359" y="586173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7" name="Straight Arrow Connector 6"/>
            <p:cNvCxnSpPr>
              <a:stCxn id="4" idx="2"/>
              <a:endCxn id="5" idx="0"/>
            </p:cNvCxnSpPr>
            <p:nvPr/>
          </p:nvCxnSpPr>
          <p:spPr bwMode="auto">
            <a:xfrm>
              <a:off x="3192388" y="4774671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 bwMode="auto">
            <a:xfrm flipH="1">
              <a:off x="2404225" y="4774671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/>
            <p:nvPr/>
          </p:nvCxnSpPr>
          <p:spPr bwMode="auto">
            <a:xfrm flipV="1">
              <a:off x="2567090" y="6122153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stCxn id="5" idx="2"/>
              <a:endCxn id="6" idx="2"/>
            </p:cNvCxnSpPr>
            <p:nvPr/>
          </p:nvCxnSpPr>
          <p:spPr bwMode="auto">
            <a:xfrm rot="5400000">
              <a:off x="3161160" y="5556332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178562" y="4090119"/>
              <a:ext cx="2412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This CFG does not contain a loop!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668388" y="4949599"/>
              <a:ext cx="869759" cy="46060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192387" y="3951996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4263721" y="5593675"/>
              <a:ext cx="4440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 </a:t>
              </a:r>
              <a:r>
                <a:rPr lang="en-US" sz="2000" dirty="0" smtClean="0"/>
                <a:t>{2,3} is not a loop: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dirty="0"/>
                <a:t>2</a:t>
              </a:r>
              <a:r>
                <a:rPr lang="en-US" sz="2000" dirty="0" smtClean="0"/>
                <a:t> is not a header: it does not dominate 3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dirty="0"/>
                <a:t>s</a:t>
              </a:r>
              <a:r>
                <a:rPr lang="en-US" sz="2000" dirty="0" smtClean="0"/>
                <a:t>imilarly for 3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5410200" y="33528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74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8153400" cy="4835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720334"/>
            <a:ext cx="3346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“into the edge” leading to the header.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38200" y="2499519"/>
            <a:ext cx="3124200" cy="9144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84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9" y="838200"/>
            <a:ext cx="8827741" cy="5029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9281" y="1143000"/>
            <a:ext cx="6234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loop increment/decrement </a:t>
            </a:r>
            <a:r>
              <a:rPr lang="en-US" sz="2000" dirty="0" err="1" smtClean="0"/>
              <a:t>i</a:t>
            </a:r>
            <a:r>
              <a:rPr lang="en-US" sz="2000" dirty="0" smtClean="0"/>
              <a:t>, and by a loop-independent value.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065392" y="2972891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Q: is there an induction variable here?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Optimization</a:t>
            </a:r>
          </a:p>
        </p:txBody>
      </p:sp>
      <p:pic>
        <p:nvPicPr>
          <p:cNvPr id="1269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r="58425" b="-1335"/>
          <a:stretch/>
        </p:blipFill>
        <p:spPr>
          <a:xfrm>
            <a:off x="63282" y="650583"/>
            <a:ext cx="4889717" cy="6069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2933" y="1905000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address of array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366665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constant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6728" y="2808065"/>
            <a:ext cx="341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alculate offset for index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6733" y="3212011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alculate address of</a:t>
            </a:r>
            <a:r>
              <a:rPr lang="en-US" dirty="0" smtClean="0"/>
              <a:t> a[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3554" y="367046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content of 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2065" y="418978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store x in a[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8361" y="4709107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increment loop counter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90508" y="5196379"/>
            <a:ext cx="437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repeat, unless exit condition holds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6871" y="723646"/>
            <a:ext cx="28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r1 holds loop index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164" b="87357"/>
          <a:stretch/>
        </p:blipFill>
        <p:spPr bwMode="auto">
          <a:xfrm>
            <a:off x="5489404" y="51965"/>
            <a:ext cx="2895600" cy="7415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58" y="6184432"/>
            <a:ext cx="82109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How can we optimize this code for code size/speed/resource usage/…?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84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9" y="838200"/>
            <a:ext cx="8827741" cy="5029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9281" y="1143000"/>
            <a:ext cx="6234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loop increment/decrement </a:t>
            </a:r>
            <a:r>
              <a:rPr lang="en-US" sz="2000" dirty="0" err="1" smtClean="0"/>
              <a:t>i</a:t>
            </a:r>
            <a:r>
              <a:rPr lang="en-US" sz="2000" dirty="0" smtClean="0"/>
              <a:t>, and by a loop-independent value.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24863"/>
              </p:ext>
            </p:extLst>
          </p:nvPr>
        </p:nvGraphicFramePr>
        <p:xfrm>
          <a:off x="4191000" y="5145194"/>
          <a:ext cx="315592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188"/>
                <a:gridCol w="643188"/>
                <a:gridCol w="643188"/>
                <a:gridCol w="643188"/>
                <a:gridCol w="583170"/>
              </a:tblGrid>
              <a:tr h="297785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97785">
                <a:tc>
                  <a:txBody>
                    <a:bodyPr/>
                    <a:lstStyle/>
                    <a:p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3124200" y="5501641"/>
            <a:ext cx="9906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3352800" y="4267200"/>
            <a:ext cx="1143000" cy="685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1799599">
            <a:off x="3356435" y="4284609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xploit here?!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512299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h</a:t>
            </a:r>
            <a:r>
              <a:rPr lang="en-US" sz="1800" dirty="0" smtClean="0">
                <a:solidFill>
                  <a:srgbClr val="00B050"/>
                </a:solidFill>
              </a:rPr>
              <a:t>olds here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456923" y="5316975"/>
            <a:ext cx="9906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346922" y="4648200"/>
            <a:ext cx="1391492" cy="65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r1 is induction variable!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Loop Optimization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484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9" y="838200"/>
            <a:ext cx="8827741" cy="5029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3488" y="1143000"/>
            <a:ext cx="58945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loop increment/decrement I, by a loop-independent value.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24863"/>
              </p:ext>
            </p:extLst>
          </p:nvPr>
        </p:nvGraphicFramePr>
        <p:xfrm>
          <a:off x="4191000" y="5145194"/>
          <a:ext cx="315592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188"/>
                <a:gridCol w="643188"/>
                <a:gridCol w="643188"/>
                <a:gridCol w="643188"/>
                <a:gridCol w="583170"/>
              </a:tblGrid>
              <a:tr h="297785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97785">
                <a:tc>
                  <a:txBody>
                    <a:bodyPr/>
                    <a:lstStyle/>
                    <a:p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3124200" y="5501641"/>
            <a:ext cx="9906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986422" y="3960167"/>
            <a:ext cx="318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r4 = r4 + 4 // replace * by +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47800" y="30480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47800" y="41910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447800" y="24384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447800" y="54102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7800" y="5715000"/>
            <a:ext cx="1295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619596" y="5731106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r4 &lt;= 40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165" y="276332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r4 = -4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766" y="6356115"/>
            <a:ext cx="840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liminated r1 and r3, cut 2 instructions; made 1 instruction 1 cycle faster!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Non-Loop Cycles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05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>
          <a:xfrm>
            <a:off x="96953" y="2904241"/>
            <a:ext cx="8950093" cy="3886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996313"/>
            <a:ext cx="367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Remember: this CFG does not contain a loop!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258866" y="1855793"/>
            <a:ext cx="869759" cy="4606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6831837" y="858190"/>
            <a:ext cx="1849731" cy="2371402"/>
            <a:chOff x="6831837" y="858190"/>
            <a:chExt cx="1849731" cy="2371402"/>
          </a:xfrm>
        </p:grpSpPr>
        <p:sp>
          <p:nvSpPr>
            <p:cNvPr id="5" name="TextBox 4"/>
            <p:cNvSpPr txBox="1"/>
            <p:nvPr/>
          </p:nvSpPr>
          <p:spPr>
            <a:xfrm>
              <a:off x="7620000" y="121920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55837" y="275779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1837" y="27679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 bwMode="auto">
            <a:xfrm>
              <a:off x="7782866" y="1680865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stCxn id="5" idx="2"/>
              <a:endCxn id="7" idx="0"/>
            </p:cNvCxnSpPr>
            <p:nvPr/>
          </p:nvCxnSpPr>
          <p:spPr bwMode="auto">
            <a:xfrm flipH="1">
              <a:off x="6994703" y="1680865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/>
            <p:nvPr/>
          </p:nvCxnSpPr>
          <p:spPr bwMode="auto">
            <a:xfrm flipV="1">
              <a:off x="7157568" y="3028347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urved Connector 10"/>
            <p:cNvCxnSpPr>
              <a:stCxn id="6" idx="2"/>
              <a:endCxn id="7" idx="2"/>
            </p:cNvCxnSpPr>
            <p:nvPr/>
          </p:nvCxnSpPr>
          <p:spPr bwMode="auto">
            <a:xfrm rot="5400000">
              <a:off x="7751638" y="2462526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782865" y="858190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161828" y="1952634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Reduction: collapse nodes, eliminate edges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977202" y="2379485"/>
            <a:ext cx="156398" cy="13503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Node Splitting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676400"/>
            <a:ext cx="1849731" cy="2371402"/>
            <a:chOff x="6831837" y="858190"/>
            <a:chExt cx="1849731" cy="2371402"/>
          </a:xfrm>
        </p:grpSpPr>
        <p:sp>
          <p:nvSpPr>
            <p:cNvPr id="4" name="TextBox 3"/>
            <p:cNvSpPr txBox="1"/>
            <p:nvPr/>
          </p:nvSpPr>
          <p:spPr>
            <a:xfrm>
              <a:off x="7620000" y="121920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55837" y="275779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1837" y="27679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7" name="Straight Arrow Connector 6"/>
            <p:cNvCxnSpPr>
              <a:stCxn id="4" idx="2"/>
              <a:endCxn id="5" idx="0"/>
            </p:cNvCxnSpPr>
            <p:nvPr/>
          </p:nvCxnSpPr>
          <p:spPr bwMode="auto">
            <a:xfrm>
              <a:off x="7782866" y="1680865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 bwMode="auto">
            <a:xfrm flipH="1">
              <a:off x="6994703" y="1680865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urved Connector 8"/>
            <p:cNvCxnSpPr/>
            <p:nvPr/>
          </p:nvCxnSpPr>
          <p:spPr bwMode="auto">
            <a:xfrm flipV="1">
              <a:off x="7157568" y="3028347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>
              <a:stCxn id="5" idx="2"/>
              <a:endCxn id="6" idx="2"/>
            </p:cNvCxnSpPr>
            <p:nvPr/>
          </p:nvCxnSpPr>
          <p:spPr bwMode="auto">
            <a:xfrm rot="5400000">
              <a:off x="7751638" y="2462526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782865" y="858190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655563" y="2212849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75144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376157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</a:p>
        </p:txBody>
      </p:sp>
      <p:cxnSp>
        <p:nvCxnSpPr>
          <p:cNvPr id="16" name="Straight Arrow Connector 15"/>
          <p:cNvCxnSpPr>
            <a:stCxn id="13" idx="2"/>
            <a:endCxn id="14" idx="0"/>
          </p:cNvCxnSpPr>
          <p:nvPr/>
        </p:nvCxnSpPr>
        <p:spPr bwMode="auto">
          <a:xfrm>
            <a:off x="6818429" y="2674514"/>
            <a:ext cx="735837" cy="107693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urved Connector 17"/>
          <p:cNvCxnSpPr/>
          <p:nvPr/>
        </p:nvCxnSpPr>
        <p:spPr bwMode="auto">
          <a:xfrm flipV="1">
            <a:off x="6193131" y="4021996"/>
            <a:ext cx="1198269" cy="10131"/>
          </a:xfrm>
          <a:prstGeom prst="curvedConnector3">
            <a:avLst>
              <a:gd name="adj1" fmla="val 5121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>
            <a:stCxn id="14" idx="2"/>
            <a:endCxn id="15" idx="2"/>
          </p:cNvCxnSpPr>
          <p:nvPr/>
        </p:nvCxnSpPr>
        <p:spPr bwMode="auto">
          <a:xfrm rot="5400000">
            <a:off x="6787201" y="3456175"/>
            <a:ext cx="10131" cy="1524000"/>
          </a:xfrm>
          <a:prstGeom prst="curvedConnector3">
            <a:avLst>
              <a:gd name="adj1" fmla="val 235644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818428" y="1851839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939731" y="3155626"/>
            <a:ext cx="39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810000" y="3155626"/>
            <a:ext cx="1676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862213" y="2180734"/>
            <a:ext cx="296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duplicate a node of the cycle, say </a:t>
            </a:r>
            <a:r>
              <a:rPr lang="en-US" b="1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Node Splitting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676400"/>
            <a:ext cx="1849731" cy="2371402"/>
            <a:chOff x="6831837" y="858190"/>
            <a:chExt cx="1849731" cy="2371402"/>
          </a:xfrm>
        </p:grpSpPr>
        <p:sp>
          <p:nvSpPr>
            <p:cNvPr id="4" name="TextBox 3"/>
            <p:cNvSpPr txBox="1"/>
            <p:nvPr/>
          </p:nvSpPr>
          <p:spPr>
            <a:xfrm>
              <a:off x="7620000" y="121920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55837" y="275779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1837" y="27679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7" name="Straight Arrow Connector 6"/>
            <p:cNvCxnSpPr>
              <a:stCxn id="4" idx="2"/>
              <a:endCxn id="5" idx="0"/>
            </p:cNvCxnSpPr>
            <p:nvPr/>
          </p:nvCxnSpPr>
          <p:spPr bwMode="auto">
            <a:xfrm>
              <a:off x="7782866" y="1680865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 bwMode="auto">
            <a:xfrm flipH="1">
              <a:off x="6994703" y="1680865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urved Connector 8"/>
            <p:cNvCxnSpPr/>
            <p:nvPr/>
          </p:nvCxnSpPr>
          <p:spPr bwMode="auto">
            <a:xfrm flipV="1">
              <a:off x="7157568" y="3028347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>
              <a:stCxn id="5" idx="2"/>
              <a:endCxn id="6" idx="2"/>
            </p:cNvCxnSpPr>
            <p:nvPr/>
          </p:nvCxnSpPr>
          <p:spPr bwMode="auto">
            <a:xfrm rot="5400000">
              <a:off x="7751638" y="2462526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782865" y="858190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655563" y="2212849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75144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376157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</a:p>
        </p:txBody>
      </p:sp>
      <p:cxnSp>
        <p:nvCxnSpPr>
          <p:cNvPr id="16" name="Straight Arrow Connector 15"/>
          <p:cNvCxnSpPr>
            <a:stCxn id="13" idx="2"/>
            <a:endCxn id="14" idx="0"/>
          </p:cNvCxnSpPr>
          <p:nvPr/>
        </p:nvCxnSpPr>
        <p:spPr bwMode="auto">
          <a:xfrm>
            <a:off x="6818429" y="2674514"/>
            <a:ext cx="735837" cy="107693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3" idx="2"/>
            <a:endCxn id="22" idx="0"/>
          </p:cNvCxnSpPr>
          <p:nvPr/>
        </p:nvCxnSpPr>
        <p:spPr bwMode="auto">
          <a:xfrm flipH="1">
            <a:off x="6137863" y="2674514"/>
            <a:ext cx="680566" cy="4811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urved Connector 17"/>
          <p:cNvCxnSpPr/>
          <p:nvPr/>
        </p:nvCxnSpPr>
        <p:spPr bwMode="auto">
          <a:xfrm flipV="1">
            <a:off x="6193131" y="4021996"/>
            <a:ext cx="1198269" cy="10131"/>
          </a:xfrm>
          <a:prstGeom prst="curvedConnector3">
            <a:avLst>
              <a:gd name="adj1" fmla="val 5121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>
            <a:stCxn id="14" idx="2"/>
            <a:endCxn id="15" idx="2"/>
          </p:cNvCxnSpPr>
          <p:nvPr/>
        </p:nvCxnSpPr>
        <p:spPr bwMode="auto">
          <a:xfrm rot="5400000">
            <a:off x="6787201" y="3456175"/>
            <a:ext cx="10131" cy="1524000"/>
          </a:xfrm>
          <a:prstGeom prst="curvedConnector3">
            <a:avLst>
              <a:gd name="adj1" fmla="val 235644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818428" y="1851839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939731" y="3155626"/>
            <a:ext cx="39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Curved Connector 22"/>
          <p:cNvCxnSpPr>
            <a:endCxn id="14" idx="1"/>
          </p:cNvCxnSpPr>
          <p:nvPr/>
        </p:nvCxnSpPr>
        <p:spPr bwMode="auto">
          <a:xfrm>
            <a:off x="6300727" y="3426178"/>
            <a:ext cx="1090673" cy="556100"/>
          </a:xfrm>
          <a:prstGeom prst="curved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810000" y="3155626"/>
            <a:ext cx="1676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862213" y="2180734"/>
            <a:ext cx="2962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duplicate a node of the cycle, say </a:t>
            </a:r>
            <a:r>
              <a:rPr lang="en-US" b="1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onnect the </a:t>
            </a:r>
            <a:r>
              <a:rPr lang="en-US" b="1" dirty="0" smtClean="0">
                <a:solidFill>
                  <a:srgbClr val="FF0000"/>
                </a:solidFill>
              </a:rPr>
              <a:t>copy</a:t>
            </a:r>
            <a:r>
              <a:rPr lang="en-US" dirty="0" smtClean="0"/>
              <a:t> to its </a:t>
            </a:r>
            <a:r>
              <a:rPr lang="en-US" b="1" dirty="0" smtClean="0">
                <a:solidFill>
                  <a:srgbClr val="00B050"/>
                </a:solidFill>
              </a:rPr>
              <a:t>successor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predecessor</a:t>
            </a:r>
          </a:p>
        </p:txBody>
      </p:sp>
    </p:spTree>
    <p:extLst>
      <p:ext uri="{BB962C8B-B14F-4D97-AF65-F5344CB8AC3E}">
        <p14:creationId xmlns:p14="http://schemas.microsoft.com/office/powerpoint/2010/main" val="29068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Node Splitting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676400"/>
            <a:ext cx="1849731" cy="2371402"/>
            <a:chOff x="6831837" y="858190"/>
            <a:chExt cx="1849731" cy="2371402"/>
          </a:xfrm>
        </p:grpSpPr>
        <p:sp>
          <p:nvSpPr>
            <p:cNvPr id="4" name="TextBox 3"/>
            <p:cNvSpPr txBox="1"/>
            <p:nvPr/>
          </p:nvSpPr>
          <p:spPr>
            <a:xfrm>
              <a:off x="7620000" y="121920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55837" y="275779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1837" y="276792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7" name="Straight Arrow Connector 6"/>
            <p:cNvCxnSpPr>
              <a:stCxn id="4" idx="2"/>
              <a:endCxn id="5" idx="0"/>
            </p:cNvCxnSpPr>
            <p:nvPr/>
          </p:nvCxnSpPr>
          <p:spPr bwMode="auto">
            <a:xfrm>
              <a:off x="7782866" y="1680865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 bwMode="auto">
            <a:xfrm flipH="1">
              <a:off x="6994703" y="1680865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urved Connector 8"/>
            <p:cNvCxnSpPr/>
            <p:nvPr/>
          </p:nvCxnSpPr>
          <p:spPr bwMode="auto">
            <a:xfrm flipV="1">
              <a:off x="7157568" y="3028347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>
              <a:stCxn id="5" idx="2"/>
              <a:endCxn id="6" idx="2"/>
            </p:cNvCxnSpPr>
            <p:nvPr/>
          </p:nvCxnSpPr>
          <p:spPr bwMode="auto">
            <a:xfrm rot="5400000">
              <a:off x="7751638" y="2462526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782865" y="858190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655563" y="2212849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75144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376157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</a:p>
        </p:txBody>
      </p:sp>
      <p:cxnSp>
        <p:nvCxnSpPr>
          <p:cNvPr id="16" name="Straight Arrow Connector 15"/>
          <p:cNvCxnSpPr>
            <a:stCxn id="13" idx="2"/>
            <a:endCxn id="14" idx="0"/>
          </p:cNvCxnSpPr>
          <p:nvPr/>
        </p:nvCxnSpPr>
        <p:spPr bwMode="auto">
          <a:xfrm>
            <a:off x="6818429" y="2674514"/>
            <a:ext cx="735837" cy="107693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3" idx="2"/>
            <a:endCxn id="22" idx="0"/>
          </p:cNvCxnSpPr>
          <p:nvPr/>
        </p:nvCxnSpPr>
        <p:spPr bwMode="auto">
          <a:xfrm flipH="1">
            <a:off x="6137863" y="2674514"/>
            <a:ext cx="680566" cy="4811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urved Connector 17"/>
          <p:cNvCxnSpPr/>
          <p:nvPr/>
        </p:nvCxnSpPr>
        <p:spPr bwMode="auto">
          <a:xfrm flipV="1">
            <a:off x="6193131" y="4021996"/>
            <a:ext cx="1198269" cy="10131"/>
          </a:xfrm>
          <a:prstGeom prst="curvedConnector3">
            <a:avLst>
              <a:gd name="adj1" fmla="val 5121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>
            <a:stCxn id="14" idx="2"/>
            <a:endCxn id="15" idx="2"/>
          </p:cNvCxnSpPr>
          <p:nvPr/>
        </p:nvCxnSpPr>
        <p:spPr bwMode="auto">
          <a:xfrm rot="5400000">
            <a:off x="6787201" y="3456175"/>
            <a:ext cx="10131" cy="1524000"/>
          </a:xfrm>
          <a:prstGeom prst="curvedConnector3">
            <a:avLst>
              <a:gd name="adj1" fmla="val 235644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818428" y="1851839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939731" y="3155626"/>
            <a:ext cx="39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Curved Connector 22"/>
          <p:cNvCxnSpPr>
            <a:endCxn id="14" idx="1"/>
          </p:cNvCxnSpPr>
          <p:nvPr/>
        </p:nvCxnSpPr>
        <p:spPr bwMode="auto">
          <a:xfrm>
            <a:off x="6300727" y="3426178"/>
            <a:ext cx="1090673" cy="556100"/>
          </a:xfrm>
          <a:prstGeom prst="curved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810000" y="3155626"/>
            <a:ext cx="1676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862213" y="2180734"/>
            <a:ext cx="2962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duplicate a node of the cycle, say </a:t>
            </a:r>
            <a:r>
              <a:rPr lang="en-US" b="1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onnect the </a:t>
            </a:r>
            <a:r>
              <a:rPr lang="en-US" b="1" dirty="0" smtClean="0">
                <a:solidFill>
                  <a:srgbClr val="FF0000"/>
                </a:solidFill>
              </a:rPr>
              <a:t>copy</a:t>
            </a:r>
            <a:r>
              <a:rPr lang="en-US" dirty="0" smtClean="0"/>
              <a:t> to its </a:t>
            </a:r>
            <a:r>
              <a:rPr lang="en-US" b="1" dirty="0" smtClean="0">
                <a:solidFill>
                  <a:srgbClr val="00B050"/>
                </a:solidFill>
              </a:rPr>
              <a:t>successor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predecessor</a:t>
            </a:r>
          </a:p>
          <a:p>
            <a:pPr marL="457200" indent="-457200">
              <a:buAutoNum type="arabicPeriod"/>
            </a:pPr>
            <a:r>
              <a:rPr lang="en-US" dirty="0" smtClean="0"/>
              <a:t>the</a:t>
            </a:r>
            <a:r>
              <a:rPr lang="en-US" b="1" dirty="0" smtClean="0">
                <a:solidFill>
                  <a:srgbClr val="00B050"/>
                </a:solidFill>
              </a:rPr>
              <a:t> successor</a:t>
            </a:r>
            <a:r>
              <a:rPr lang="en-US" dirty="0" smtClean="0"/>
              <a:t> of the copy is the loop header! </a:t>
            </a:r>
          </a:p>
        </p:txBody>
      </p:sp>
    </p:spTree>
    <p:extLst>
      <p:ext uri="{BB962C8B-B14F-4D97-AF65-F5344CB8AC3E}">
        <p14:creationId xmlns:p14="http://schemas.microsoft.com/office/powerpoint/2010/main" val="751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3403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Reduction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87175" y="2590800"/>
            <a:ext cx="1884195" cy="2371402"/>
            <a:chOff x="6818212" y="858190"/>
            <a:chExt cx="1884195" cy="2371402"/>
          </a:xfrm>
        </p:grpSpPr>
        <p:sp>
          <p:nvSpPr>
            <p:cNvPr id="4" name="TextBox 3"/>
            <p:cNvSpPr txBox="1"/>
            <p:nvPr/>
          </p:nvSpPr>
          <p:spPr>
            <a:xfrm>
              <a:off x="7606375" y="121920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34999" y="275779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18212" y="2767927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" name="Straight Arrow Connector 6"/>
            <p:cNvCxnSpPr>
              <a:stCxn id="4" idx="2"/>
              <a:endCxn id="5" idx="0"/>
            </p:cNvCxnSpPr>
            <p:nvPr/>
          </p:nvCxnSpPr>
          <p:spPr bwMode="auto">
            <a:xfrm>
              <a:off x="7782866" y="1680865"/>
              <a:ext cx="735837" cy="10769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 bwMode="auto">
            <a:xfrm flipH="1">
              <a:off x="6994703" y="1680865"/>
              <a:ext cx="788163" cy="1087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urved Connector 8"/>
            <p:cNvCxnSpPr/>
            <p:nvPr/>
          </p:nvCxnSpPr>
          <p:spPr bwMode="auto">
            <a:xfrm flipV="1">
              <a:off x="7157568" y="3028347"/>
              <a:ext cx="1198269" cy="10131"/>
            </a:xfrm>
            <a:prstGeom prst="curvedConnector3">
              <a:avLst>
                <a:gd name="adj1" fmla="val 5121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urved Connector 9"/>
            <p:cNvCxnSpPr>
              <a:stCxn id="5" idx="2"/>
              <a:endCxn id="6" idx="2"/>
            </p:cNvCxnSpPr>
            <p:nvPr/>
          </p:nvCxnSpPr>
          <p:spPr bwMode="auto">
            <a:xfrm rot="5400000">
              <a:off x="7751638" y="2462526"/>
              <a:ext cx="10131" cy="1524000"/>
            </a:xfrm>
            <a:prstGeom prst="curvedConnector3">
              <a:avLst>
                <a:gd name="adj1" fmla="val 2356441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782865" y="858190"/>
              <a:ext cx="1" cy="36101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>
            <a:off x="4710775" y="4114797"/>
            <a:ext cx="1676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892629" y="891902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Collapse nodes, eliminate edges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10192" y="1701900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348" y="280852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0268" y="280852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63750" y="280852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3461" y="388396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50668" y="3883966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74260" y="388396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35923" y="4991231"/>
            <a:ext cx="3257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97852" y="388396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" idx="2"/>
            <a:endCxn id="12" idx="0"/>
          </p:cNvCxnSpPr>
          <p:nvPr/>
        </p:nvCxnSpPr>
        <p:spPr bwMode="auto">
          <a:xfrm flipH="1">
            <a:off x="789214" y="2163565"/>
            <a:ext cx="783844" cy="64495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2" idx="2"/>
            <a:endCxn id="21" idx="0"/>
          </p:cNvCxnSpPr>
          <p:nvPr/>
        </p:nvCxnSpPr>
        <p:spPr bwMode="auto">
          <a:xfrm>
            <a:off x="1573058" y="2163565"/>
            <a:ext cx="550076" cy="64495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21" idx="1"/>
            <a:endCxn id="12" idx="3"/>
          </p:cNvCxnSpPr>
          <p:nvPr/>
        </p:nvCxnSpPr>
        <p:spPr bwMode="auto">
          <a:xfrm flipH="1" flipV="1">
            <a:off x="952079" y="3039354"/>
            <a:ext cx="1008189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21" idx="3"/>
            <a:endCxn id="25" idx="1"/>
          </p:cNvCxnSpPr>
          <p:nvPr/>
        </p:nvCxnSpPr>
        <p:spPr bwMode="auto">
          <a:xfrm>
            <a:off x="2285999" y="3039355"/>
            <a:ext cx="877751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12" idx="2"/>
            <a:endCxn id="28" idx="0"/>
          </p:cNvCxnSpPr>
          <p:nvPr/>
        </p:nvCxnSpPr>
        <p:spPr bwMode="auto">
          <a:xfrm flipH="1">
            <a:off x="466327" y="3270186"/>
            <a:ext cx="322887" cy="61378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28" idx="3"/>
            <a:endCxn id="29" idx="1"/>
          </p:cNvCxnSpPr>
          <p:nvPr/>
        </p:nvCxnSpPr>
        <p:spPr bwMode="auto">
          <a:xfrm flipV="1">
            <a:off x="629192" y="4114799"/>
            <a:ext cx="721476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3"/>
            <a:endCxn id="30" idx="1"/>
          </p:cNvCxnSpPr>
          <p:nvPr/>
        </p:nvCxnSpPr>
        <p:spPr bwMode="auto">
          <a:xfrm flipV="1">
            <a:off x="1676399" y="4114798"/>
            <a:ext cx="797861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0" idx="3"/>
            <a:endCxn id="32" idx="1"/>
          </p:cNvCxnSpPr>
          <p:nvPr/>
        </p:nvCxnSpPr>
        <p:spPr bwMode="auto">
          <a:xfrm>
            <a:off x="2799991" y="4114798"/>
            <a:ext cx="797861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5" idx="2"/>
            <a:endCxn id="29" idx="0"/>
          </p:cNvCxnSpPr>
          <p:nvPr/>
        </p:nvCxnSpPr>
        <p:spPr bwMode="auto">
          <a:xfrm flipH="1">
            <a:off x="1513534" y="3270187"/>
            <a:ext cx="1813082" cy="61377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25" idx="2"/>
            <a:endCxn id="32" idx="0"/>
          </p:cNvCxnSpPr>
          <p:nvPr/>
        </p:nvCxnSpPr>
        <p:spPr bwMode="auto">
          <a:xfrm>
            <a:off x="3326616" y="3270187"/>
            <a:ext cx="434102" cy="61377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31" idx="1"/>
          </p:cNvCxnSpPr>
          <p:nvPr/>
        </p:nvCxnSpPr>
        <p:spPr bwMode="auto">
          <a:xfrm flipH="1" flipV="1">
            <a:off x="466327" y="4345631"/>
            <a:ext cx="1269596" cy="8764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30" idx="2"/>
            <a:endCxn id="31" idx="0"/>
          </p:cNvCxnSpPr>
          <p:nvPr/>
        </p:nvCxnSpPr>
        <p:spPr bwMode="auto">
          <a:xfrm flipH="1">
            <a:off x="1898789" y="4345630"/>
            <a:ext cx="738337" cy="6456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989930" y="1441521"/>
            <a:ext cx="583128" cy="36161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52" name="Straight Arrow Connector 151551"/>
          <p:cNvCxnSpPr>
            <a:stCxn id="32" idx="2"/>
          </p:cNvCxnSpPr>
          <p:nvPr/>
        </p:nvCxnSpPr>
        <p:spPr bwMode="auto">
          <a:xfrm flipH="1">
            <a:off x="3760717" y="4345630"/>
            <a:ext cx="1" cy="152177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56" name="Rectangle 151555"/>
          <p:cNvSpPr/>
          <p:nvPr/>
        </p:nvSpPr>
        <p:spPr bwMode="auto">
          <a:xfrm>
            <a:off x="303461" y="1701900"/>
            <a:ext cx="3457256" cy="17115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1557" name="TextBox 151556"/>
          <p:cNvSpPr txBox="1"/>
          <p:nvPr/>
        </p:nvSpPr>
        <p:spPr>
          <a:xfrm>
            <a:off x="3860397" y="1773945"/>
            <a:ext cx="521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26" y="4160234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01255" y="4439823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088592" y="3773901"/>
            <a:ext cx="3010511" cy="17115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8087665" y="4976378"/>
            <a:ext cx="1" cy="3610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0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Optimization</a:t>
            </a:r>
          </a:p>
        </p:txBody>
      </p:sp>
      <p:pic>
        <p:nvPicPr>
          <p:cNvPr id="1269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r="58425" b="-1335"/>
          <a:stretch/>
        </p:blipFill>
        <p:spPr>
          <a:xfrm>
            <a:off x="63282" y="650583"/>
            <a:ext cx="4889717" cy="6069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164" b="87357"/>
          <a:stretch/>
        </p:blipFill>
        <p:spPr bwMode="auto">
          <a:xfrm>
            <a:off x="5489404" y="51965"/>
            <a:ext cx="2895600" cy="7415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2933" y="1905000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address of array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366665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constant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6728" y="2808065"/>
            <a:ext cx="341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alculate offset for index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6733" y="3212011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alculate address of</a:t>
            </a:r>
            <a:r>
              <a:rPr lang="en-US" dirty="0" smtClean="0"/>
              <a:t> a[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3554" y="367046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l</a:t>
            </a:r>
            <a:r>
              <a:rPr lang="en-US" dirty="0" smtClean="0"/>
              <a:t>oad content of 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2065" y="418978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store x in a[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8361" y="4709107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increment loop counter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90508" y="5196379"/>
            <a:ext cx="437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repeat, unless exit condition holds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6871" y="723646"/>
            <a:ext cx="28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r1 holds loop index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848725" y="3558320"/>
            <a:ext cx="2985508" cy="46166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50" y="5775227"/>
            <a:ext cx="581922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Instructions not dependent of iteration count…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855858" y="2366665"/>
            <a:ext cx="2450315" cy="46166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848725" y="1905000"/>
            <a:ext cx="2985508" cy="4616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5572" y="6309955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…can be moved outside the loop!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Register Allocation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8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35515" b="-955"/>
          <a:stretch/>
        </p:blipFill>
        <p:spPr>
          <a:xfrm>
            <a:off x="228600" y="773256"/>
            <a:ext cx="6582793" cy="486554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164" b="87357"/>
          <a:stretch/>
        </p:blipFill>
        <p:spPr bwMode="auto">
          <a:xfrm>
            <a:off x="5489404" y="51965"/>
            <a:ext cx="2895600" cy="7415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5675" y="2511851"/>
            <a:ext cx="4251436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Q: can any of the registers be shared/reused? – analyze liveness/</a:t>
            </a:r>
            <a:r>
              <a:rPr lang="en-US" b="1" dirty="0" err="1" smtClean="0">
                <a:solidFill>
                  <a:srgbClr val="00B0F0"/>
                </a:solidFill>
              </a:rPr>
              <a:t>def</a:t>
            </a:r>
            <a:r>
              <a:rPr lang="en-US" b="1" dirty="0" smtClean="0">
                <a:solidFill>
                  <a:srgbClr val="00B0F0"/>
                </a:solidFill>
              </a:rPr>
              <a:t>-use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48725" y="1935326"/>
            <a:ext cx="2494675" cy="27461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48725" y="1571324"/>
            <a:ext cx="2037475" cy="31114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48725" y="1204609"/>
            <a:ext cx="2494675" cy="31939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Register Allocation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8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35515" b="-955"/>
          <a:stretch/>
        </p:blipFill>
        <p:spPr>
          <a:xfrm>
            <a:off x="228600" y="773256"/>
            <a:ext cx="6582793" cy="486554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164" b="87357"/>
          <a:stretch/>
        </p:blipFill>
        <p:spPr bwMode="auto">
          <a:xfrm>
            <a:off x="5489404" y="51965"/>
            <a:ext cx="2895600" cy="7415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5675" y="2511851"/>
            <a:ext cx="4251436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Q: can any of the registers be shared/reused? – analyze liveness/</a:t>
            </a:r>
            <a:r>
              <a:rPr lang="en-US" b="1" dirty="0" err="1" smtClean="0">
                <a:solidFill>
                  <a:srgbClr val="00B0F0"/>
                </a:solidFill>
              </a:rPr>
              <a:t>def</a:t>
            </a:r>
            <a:r>
              <a:rPr lang="en-US" b="1" dirty="0" smtClean="0">
                <a:solidFill>
                  <a:srgbClr val="00B0F0"/>
                </a:solidFill>
              </a:rPr>
              <a:t>-use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62200" y="3127678"/>
            <a:ext cx="1157796" cy="30132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658430" y="3982624"/>
            <a:ext cx="4305925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A: registers </a:t>
            </a:r>
            <a:r>
              <a:rPr lang="en-US" b="1" dirty="0" smtClean="0"/>
              <a:t>r4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/>
              <a:t>r5</a:t>
            </a:r>
            <a:r>
              <a:rPr lang="en-US" b="1" dirty="0" smtClean="0">
                <a:solidFill>
                  <a:srgbClr val="FF0000"/>
                </a:solidFill>
              </a:rPr>
              <a:t> don’t overlap – can map to same register, say </a:t>
            </a:r>
            <a:r>
              <a:rPr lang="en-US" b="1" dirty="0" smtClean="0">
                <a:solidFill>
                  <a:srgbClr val="00B0F0"/>
                </a:solidFill>
              </a:rPr>
              <a:t>r5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462" y="6277273"/>
            <a:ext cx="2824812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Then, rename r6 to r4.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48725" y="1935326"/>
            <a:ext cx="2494675" cy="27461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48725" y="1571324"/>
            <a:ext cx="2037475" cy="31114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48725" y="1204609"/>
            <a:ext cx="2494675" cy="31939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Scheduling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0" b="13913"/>
          <a:stretch/>
        </p:blipFill>
        <p:spPr>
          <a:xfrm>
            <a:off x="152400" y="762001"/>
            <a:ext cx="4572000" cy="449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850" y="5482490"/>
            <a:ext cx="7950199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Q: can we exploit this? 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Scheduling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0" b="13913"/>
          <a:stretch/>
        </p:blipFill>
        <p:spPr>
          <a:xfrm>
            <a:off x="152400" y="762001"/>
            <a:ext cx="4572000" cy="449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850" y="5482490"/>
            <a:ext cx="7950199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A: can use the “empty slot” to execute some other instruction A, as long as A is independent (does not consume the value in </a:t>
            </a:r>
            <a:r>
              <a:rPr lang="en-US" b="1" dirty="0" smtClean="0"/>
              <a:t>r5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1820</TotalTime>
  <Words>1127</Words>
  <Application>Microsoft Office PowerPoint</Application>
  <PresentationFormat>On-screen Show (4:3)</PresentationFormat>
  <Paragraphs>345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Arial Narrow</vt:lpstr>
      <vt:lpstr>Tahoma</vt:lpstr>
      <vt:lpstr>Wingdings</vt:lpstr>
      <vt:lpstr>liberty</vt:lpstr>
      <vt:lpstr>Topic 9:  Control Flow</vt:lpstr>
      <vt:lpstr>The Front End </vt:lpstr>
      <vt:lpstr>The Back End </vt:lpstr>
      <vt:lpstr>Optimization</vt:lpstr>
      <vt:lpstr>Optimization</vt:lpstr>
      <vt:lpstr>Register Allocation </vt:lpstr>
      <vt:lpstr>Register Allocation </vt:lpstr>
      <vt:lpstr>Scheduling </vt:lpstr>
      <vt:lpstr>Scheduling </vt:lpstr>
      <vt:lpstr>Scheduling </vt:lpstr>
      <vt:lpstr>Backend analyses and tranformations</vt:lpstr>
      <vt:lpstr>Control Flow Analysis </vt:lpstr>
      <vt:lpstr>Control Flow Analysis Example</vt:lpstr>
      <vt:lpstr>Control Flow Analysis Example</vt:lpstr>
      <vt:lpstr>Basic Blocks </vt:lpstr>
      <vt:lpstr>CFG of Basic Blocks</vt:lpstr>
      <vt:lpstr>Domination Motivation </vt:lpstr>
      <vt:lpstr>Domination Motivation</vt:lpstr>
      <vt:lpstr>Domination Motivation </vt:lpstr>
      <vt:lpstr>Dominator Analysis </vt:lpstr>
      <vt:lpstr>Dominator Analysis </vt:lpstr>
      <vt:lpstr>Dominator Analysis </vt:lpstr>
      <vt:lpstr>Dominator Analysis Example </vt:lpstr>
      <vt:lpstr>Dominator Analysis Example </vt:lpstr>
      <vt:lpstr>Dominator Analysis Example </vt:lpstr>
      <vt:lpstr>Dominator Analysis Example </vt:lpstr>
      <vt:lpstr>Use of Immediate Dominators: Dominator Tree</vt:lpstr>
      <vt:lpstr>Post Dominator </vt:lpstr>
      <vt:lpstr>Loop Optimization</vt:lpstr>
      <vt:lpstr>Examples of Loops </vt:lpstr>
      <vt:lpstr>Examples of Loops </vt:lpstr>
      <vt:lpstr>Back Edges </vt:lpstr>
      <vt:lpstr>Natural Loops </vt:lpstr>
      <vt:lpstr>Natural Loops </vt:lpstr>
      <vt:lpstr>Natural Loops </vt:lpstr>
      <vt:lpstr>Loop Optimization </vt:lpstr>
      <vt:lpstr>Loop Optimization </vt:lpstr>
      <vt:lpstr>Loop Optimization </vt:lpstr>
      <vt:lpstr>Loop Optimization </vt:lpstr>
      <vt:lpstr>Loop Optimization </vt:lpstr>
      <vt:lpstr>Loop Optimization </vt:lpstr>
      <vt:lpstr>Non-Loop Cycles </vt:lpstr>
      <vt:lpstr>Node Splitting </vt:lpstr>
      <vt:lpstr>Node Splitting </vt:lpstr>
      <vt:lpstr>Node Splitting </vt:lpstr>
      <vt:lpstr>Reduction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88</cp:revision>
  <dcterms:created xsi:type="dcterms:W3CDTF">2003-04-24T14:54:28Z</dcterms:created>
  <dcterms:modified xsi:type="dcterms:W3CDTF">2016-03-24T23:12:48Z</dcterms:modified>
</cp:coreProperties>
</file>