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79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41" r:id="rId13"/>
    <p:sldId id="342" r:id="rId14"/>
    <p:sldId id="309" r:id="rId15"/>
    <p:sldId id="337" r:id="rId16"/>
    <p:sldId id="310" r:id="rId17"/>
    <p:sldId id="311" r:id="rId18"/>
    <p:sldId id="312" r:id="rId19"/>
    <p:sldId id="313" r:id="rId20"/>
    <p:sldId id="336" r:id="rId21"/>
    <p:sldId id="344" r:id="rId22"/>
    <p:sldId id="343" r:id="rId23"/>
    <p:sldId id="345" r:id="rId24"/>
    <p:sldId id="314" r:id="rId25"/>
    <p:sldId id="315" r:id="rId26"/>
    <p:sldId id="316" r:id="rId27"/>
    <p:sldId id="317" r:id="rId28"/>
    <p:sldId id="318" r:id="rId29"/>
    <p:sldId id="346" r:id="rId30"/>
    <p:sldId id="362" r:id="rId31"/>
    <p:sldId id="319" r:id="rId32"/>
    <p:sldId id="360" r:id="rId33"/>
    <p:sldId id="361" r:id="rId34"/>
    <p:sldId id="35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38" r:id="rId43"/>
    <p:sldId id="327" r:id="rId44"/>
    <p:sldId id="329" r:id="rId45"/>
    <p:sldId id="340" r:id="rId46"/>
    <p:sldId id="347" r:id="rId47"/>
    <p:sldId id="330" r:id="rId48"/>
    <p:sldId id="331" r:id="rId49"/>
    <p:sldId id="332" r:id="rId50"/>
    <p:sldId id="333" r:id="rId51"/>
    <p:sldId id="334" r:id="rId52"/>
    <p:sldId id="335" r:id="rId53"/>
    <p:sldId id="349" r:id="rId54"/>
    <p:sldId id="348" r:id="rId55"/>
    <p:sldId id="363" r:id="rId56"/>
    <p:sldId id="364" r:id="rId57"/>
    <p:sldId id="365" r:id="rId58"/>
    <p:sldId id="366" r:id="rId59"/>
    <p:sldId id="350" r:id="rId60"/>
    <p:sldId id="367" r:id="rId61"/>
    <p:sldId id="368" r:id="rId62"/>
    <p:sldId id="370" r:id="rId63"/>
    <p:sldId id="371" r:id="rId64"/>
    <p:sldId id="372" r:id="rId65"/>
    <p:sldId id="369" r:id="rId66"/>
    <p:sldId id="353" r:id="rId67"/>
    <p:sldId id="354" r:id="rId68"/>
    <p:sldId id="378" r:id="rId69"/>
    <p:sldId id="373" r:id="rId70"/>
    <p:sldId id="355" r:id="rId71"/>
    <p:sldId id="356" r:id="rId72"/>
    <p:sldId id="374" r:id="rId73"/>
    <p:sldId id="357" r:id="rId74"/>
    <p:sldId id="375" r:id="rId75"/>
    <p:sldId id="358" r:id="rId76"/>
    <p:sldId id="376" r:id="rId77"/>
    <p:sldId id="377" r:id="rId78"/>
  </p:sldIdLst>
  <p:sldSz cx="9144000" cy="6858000" type="screen4x3"/>
  <p:notesSz cx="6858000" cy="9144000"/>
  <p:custDataLst>
    <p:tags r:id="rId8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4E75F0-2C56-B645-AC2D-883EBAB87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2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9B975-DE0C-5D41-8391-3FD152590F7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0412" cy="34274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32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9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98A9-BFBD-CE49-A9AC-0B2B1F11B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7A032-88B1-CE46-9405-156E6F5A3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8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7313"/>
            <a:ext cx="2038350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7313"/>
            <a:ext cx="5962650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B5631-A86F-964C-AAAB-7C56548D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BE9A-5772-FC47-943B-FF80AC3D9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43DA-E2EC-2647-9D45-69E2B591E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1430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697B7-FB59-C743-AA4A-E77E2E6B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FBB4D-1772-EE44-94B3-6178C8F4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1A763-4A06-454B-A465-7A2F027E6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AD24-B52E-8D4D-9C61-0FF40D7CF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2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0344-45AE-EE4D-97D2-E8FA12914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6FF5A-B7B5-924B-AF3C-FC9E563CD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87313"/>
            <a:ext cx="7912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3688"/>
            <a:ext cx="3794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3619EFFE-A8E3-9048-9766-D74AB39FC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0" y="587375"/>
            <a:ext cx="91440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BA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3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3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2D2E6-3B32-C046-8361-4B9BCD91B92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73100" y="892175"/>
            <a:ext cx="8242300" cy="877888"/>
          </a:xfrm>
        </p:spPr>
        <p:txBody>
          <a:bodyPr lIns="92075" tIns="46038" rIns="92075" bIns="46038" anchor="b"/>
          <a:lstStyle/>
          <a:p>
            <a:pPr>
              <a:defRPr/>
            </a:pPr>
            <a:r>
              <a:rPr lang="en-US" sz="3600" dirty="0" smtClean="0">
                <a:cs typeface="+mj-cs"/>
              </a:rPr>
              <a:t>Topic 7: 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Intermediate Representations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324100"/>
            <a:ext cx="9144000" cy="4287838"/>
          </a:xfrm>
        </p:spPr>
        <p:txBody>
          <a:bodyPr lIns="92075" tIns="46038" rIns="92075" bIns="46038"/>
          <a:lstStyle/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COS 320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sz="2800" dirty="0" smtClean="0">
                <a:cs typeface="+mn-cs"/>
              </a:rPr>
              <a:t>Compiling Techniques</a:t>
            </a: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endParaRPr lang="en-US" sz="2800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Princeton University 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Spring 2016</a:t>
            </a:r>
          </a:p>
          <a:p>
            <a:pPr>
              <a:spcBef>
                <a:spcPct val="0"/>
              </a:spcBef>
              <a:buClrTx/>
              <a:defRPr/>
            </a:pPr>
            <a:endParaRPr lang="en-US" b="1" dirty="0" smtClean="0">
              <a:cs typeface="+mn-cs"/>
            </a:endParaRPr>
          </a:p>
          <a:p>
            <a:pPr>
              <a:spcBef>
                <a:spcPct val="0"/>
              </a:spcBef>
              <a:buClrTx/>
              <a:defRPr/>
            </a:pPr>
            <a:r>
              <a:rPr lang="en-US" dirty="0" smtClean="0">
                <a:cs typeface="+mn-cs"/>
              </a:rPr>
              <a:t>Lennart </a:t>
            </a:r>
            <a:r>
              <a:rPr lang="en-US" dirty="0" err="1" smtClean="0">
                <a:cs typeface="+mn-cs"/>
              </a:rPr>
              <a:t>Beringer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advTm="1958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Statements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614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153400" cy="4683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Statements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624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46" y="1371600"/>
            <a:ext cx="8723884" cy="2743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413" y="4474451"/>
            <a:ext cx="816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Next: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generation of IR code from </a:t>
            </a:r>
            <a:r>
              <a:rPr lang="en-US" dirty="0" err="1" smtClean="0"/>
              <a:t>Absyn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heavily interdependent with design of FRAME module in MCIL (abstract interface of activation records, architecture-independent)</a:t>
            </a:r>
          </a:p>
          <a:p>
            <a:pPr algn="l"/>
            <a:r>
              <a:rPr lang="en-US" dirty="0" smtClean="0"/>
              <a:t>But first …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Midterm exam info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3041" y="487025"/>
            <a:ext cx="840144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</a:rPr>
              <a:t>When?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Thursday, March 10</a:t>
            </a:r>
            <a:r>
              <a:rPr lang="en-US" sz="32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3200" b="1" dirty="0" smtClean="0">
                <a:solidFill>
                  <a:srgbClr val="00B050"/>
                </a:solidFill>
              </a:rPr>
              <a:t>, 3pm – 4:20pm</a:t>
            </a:r>
          </a:p>
          <a:p>
            <a:pPr algn="l"/>
            <a:r>
              <a:rPr lang="en-US" sz="6000" b="1" dirty="0" smtClean="0">
                <a:solidFill>
                  <a:srgbClr val="FF0000"/>
                </a:solidFill>
              </a:rPr>
              <a:t>Where?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CS 104 (</a:t>
            </a:r>
            <a:r>
              <a:rPr lang="en-US" sz="3200" b="1" u="sng" dirty="0" smtClean="0">
                <a:solidFill>
                  <a:srgbClr val="00B050"/>
                </a:solidFill>
              </a:rPr>
              <a:t>HERE</a:t>
            </a:r>
            <a:r>
              <a:rPr lang="en-US" sz="3200" b="1" dirty="0" smtClean="0">
                <a:solidFill>
                  <a:srgbClr val="00B050"/>
                </a:solidFill>
              </a:rPr>
              <a:t>)</a:t>
            </a:r>
            <a:endParaRPr lang="en-US" sz="3200" b="1" dirty="0">
              <a:solidFill>
                <a:srgbClr val="00B050"/>
              </a:solidFill>
            </a:endParaRPr>
          </a:p>
          <a:p>
            <a:pPr algn="l"/>
            <a:endParaRPr lang="en-US" dirty="0" smtClean="0"/>
          </a:p>
          <a:p>
            <a:pPr algn="l"/>
            <a:r>
              <a:rPr lang="en-US" sz="3600" b="1" dirty="0" smtClean="0"/>
              <a:t>Closed book / notes, no laptop/smartphone…. Honor code applies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Material in scope:</a:t>
            </a:r>
            <a:r>
              <a:rPr lang="en-US" dirty="0" smtClean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up to HW 3 (parser), and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anything covered in class until this Friday.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Preparation: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exercises at end of book chapters in MCIL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ld exams: follow link on course 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9706" y="18197"/>
            <a:ext cx="8762999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Midterm exam prep QUIZ (also because it’s Tuesday)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midterm-201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0299" r="26667" b="2477"/>
          <a:stretch/>
        </p:blipFill>
        <p:spPr>
          <a:xfrm>
            <a:off x="76201" y="700087"/>
            <a:ext cx="8915400" cy="59436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673160" y="5411035"/>
            <a:ext cx="194239" cy="190386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9436" y="5291942"/>
            <a:ext cx="30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800" dirty="0" smtClean="0"/>
              <a:t>3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700087"/>
            <a:ext cx="1111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(Spring 2011)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7279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7434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Translation of Abstract Syntax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55" y="2312217"/>
            <a:ext cx="8860714" cy="43751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17" y="770880"/>
            <a:ext cx="503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function Translate: </a:t>
            </a:r>
            <a:r>
              <a:rPr lang="en-US" dirty="0" err="1" smtClean="0"/>
              <a:t>Absyn.exp</a:t>
            </a:r>
            <a:r>
              <a:rPr lang="en-US" dirty="0" smtClean="0"/>
              <a:t> =&gt; “IR”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717" y="1362569"/>
            <a:ext cx="739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Observation: different expression forms in </a:t>
            </a:r>
            <a:r>
              <a:rPr lang="en-US" dirty="0" err="1" smtClean="0"/>
              <a:t>Absyn.exp</a:t>
            </a:r>
            <a:r>
              <a:rPr lang="en-US" dirty="0" smtClean="0"/>
              <a:t> suggest use of different parts of 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5755" y="3506345"/>
            <a:ext cx="8617329" cy="2971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208" y="3944125"/>
            <a:ext cx="86019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Solution 1: given e:Absyn.exp, </a:t>
            </a:r>
            <a:r>
              <a:rPr lang="en-US" u="sng" dirty="0" smtClean="0"/>
              <a:t>always</a:t>
            </a:r>
            <a:r>
              <a:rPr lang="en-US" dirty="0" smtClean="0"/>
              <a:t> generate a </a:t>
            </a:r>
            <a:r>
              <a:rPr lang="en-US" dirty="0" err="1" smtClean="0"/>
              <a:t>Tree.exp</a:t>
            </a:r>
            <a:r>
              <a:rPr lang="en-US" dirty="0" smtClean="0"/>
              <a:t> term: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case A: immediate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ase B: instead of a </a:t>
            </a:r>
            <a:r>
              <a:rPr lang="en-US" dirty="0" err="1" smtClean="0"/>
              <a:t>Tree.stm</a:t>
            </a:r>
            <a:r>
              <a:rPr lang="en-US" dirty="0" smtClean="0"/>
              <a:t> s, generate </a:t>
            </a:r>
            <a:r>
              <a:rPr lang="en-US" dirty="0" err="1" smtClean="0"/>
              <a:t>Tree.ESEQ</a:t>
            </a:r>
            <a:r>
              <a:rPr lang="en-US" dirty="0" smtClean="0"/>
              <a:t>(s, </a:t>
            </a:r>
            <a:r>
              <a:rPr lang="en-US" dirty="0" err="1" smtClean="0"/>
              <a:t>Tree.CONST</a:t>
            </a:r>
            <a:r>
              <a:rPr lang="en-US" dirty="0" smtClean="0"/>
              <a:t> 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ase C: “</a:t>
            </a:r>
            <a:r>
              <a:rPr lang="en-US" dirty="0" err="1" smtClean="0"/>
              <a:t>Tree.ESEQ</a:t>
            </a:r>
            <a:r>
              <a:rPr lang="en-US" dirty="0" smtClean="0"/>
              <a:t> (s, </a:t>
            </a:r>
            <a:r>
              <a:rPr lang="en-US" dirty="0" err="1" smtClean="0"/>
              <a:t>Tree.TEMP</a:t>
            </a:r>
            <a:r>
              <a:rPr lang="en-US" dirty="0" smtClean="0"/>
              <a:t> r)”: </a:t>
            </a:r>
            <a:r>
              <a:rPr lang="en-US" dirty="0" err="1" smtClean="0"/>
              <a:t>cf</a:t>
            </a:r>
            <a:r>
              <a:rPr lang="en-US" dirty="0" smtClean="0"/>
              <a:t> expression on slide 16</a:t>
            </a:r>
          </a:p>
          <a:p>
            <a:pPr algn="l"/>
            <a:r>
              <a:rPr lang="en-US" dirty="0" smtClean="0"/>
              <a:t>Resulting code less clean than solution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0"/>
            <a:ext cx="7912100" cy="539749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Translation of Abstract Syntax</a:t>
            </a:r>
          </a:p>
        </p:txBody>
      </p:sp>
      <p:pic>
        <p:nvPicPr>
          <p:cNvPr id="6349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698" y="1391322"/>
            <a:ext cx="8860714" cy="43751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98170" y="1391322"/>
            <a:ext cx="7644826" cy="126481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698" y="1608229"/>
            <a:ext cx="86157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Solution 2: </a:t>
            </a:r>
          </a:p>
          <a:p>
            <a:pPr algn="l"/>
            <a:r>
              <a:rPr lang="en-US" dirty="0" smtClean="0"/>
              <a:t>define a wrapper datatype with “injections” (</a:t>
            </a:r>
            <a:r>
              <a:rPr lang="en-US" dirty="0" err="1" smtClean="0"/>
              <a:t>ie</a:t>
            </a:r>
            <a:r>
              <a:rPr lang="en-US" dirty="0" smtClean="0"/>
              <a:t> constructors) for the 3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9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Translation of Abstract Syntax (Conditionals)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767016"/>
            <a:ext cx="8991600" cy="527661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514" y="733019"/>
            <a:ext cx="58911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Translation of a simple conditional into a </a:t>
            </a:r>
            <a:r>
              <a:rPr lang="en-US" u="sng" dirty="0" err="1" smtClean="0"/>
              <a:t>Tree.stm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446" y="1874387"/>
            <a:ext cx="67487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Translation of a more complex conditional into a </a:t>
            </a:r>
            <a:r>
              <a:rPr lang="en-US" u="sng" dirty="0" err="1" smtClean="0"/>
              <a:t>Tree.stm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446" y="3291838"/>
            <a:ext cx="88374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Translation of a more conditional into a </a:t>
            </a:r>
            <a:r>
              <a:rPr lang="en-US" u="sng" dirty="0" err="1" smtClean="0"/>
              <a:t>Tree.exp</a:t>
            </a:r>
            <a:r>
              <a:rPr lang="en-US" u="sng" dirty="0" smtClean="0"/>
              <a:t>, to be assigned to a variable: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838591" y="4033096"/>
            <a:ext cx="15167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Then, can use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736120"/>
            <a:ext cx="81306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conversion function </a:t>
            </a:r>
            <a:r>
              <a:rPr lang="en-US" sz="2000" dirty="0" err="1" smtClean="0"/>
              <a:t>unEx</a:t>
            </a:r>
            <a:r>
              <a:rPr lang="en-US" sz="2000" dirty="0" smtClean="0"/>
              <a:t>: </a:t>
            </a:r>
            <a:r>
              <a:rPr lang="en-US" sz="2000" dirty="0" err="1"/>
              <a:t>e</a:t>
            </a:r>
            <a:r>
              <a:rPr lang="en-US" sz="2000" dirty="0" err="1" smtClean="0"/>
              <a:t>xp</a:t>
            </a:r>
            <a:r>
              <a:rPr lang="en-US" sz="2000" dirty="0" smtClean="0"/>
              <a:t> =&gt; </a:t>
            </a:r>
            <a:r>
              <a:rPr lang="en-US" sz="2000" dirty="0" err="1" smtClean="0"/>
              <a:t>Tree.exp</a:t>
            </a:r>
            <a:r>
              <a:rPr lang="en-US" sz="2000" dirty="0" smtClean="0"/>
              <a:t>. Convenient to have </a:t>
            </a:r>
            <a:r>
              <a:rPr lang="en-US" sz="2000" dirty="0" err="1" smtClean="0"/>
              <a:t>unNx</a:t>
            </a:r>
            <a:r>
              <a:rPr lang="en-US" sz="2000" dirty="0" smtClean="0"/>
              <a:t> and </a:t>
            </a:r>
            <a:r>
              <a:rPr lang="en-US" sz="2000" dirty="0" err="1" smtClean="0"/>
              <a:t>unCx</a:t>
            </a:r>
            <a:r>
              <a:rPr lang="en-US" sz="2000" dirty="0" smtClean="0"/>
              <a:t>, too: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Translation of Abstract Syntax (Conditionals)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599" y="1066800"/>
            <a:ext cx="8727585" cy="2895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951" y="373156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Implementation?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02966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Translation of Abstract Syntax</a:t>
            </a: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353" y="636978"/>
            <a:ext cx="8136697" cy="489532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3207" y="590279"/>
            <a:ext cx="24175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 </a:t>
            </a:r>
            <a:r>
              <a:rPr lang="en-US" sz="2000" dirty="0" err="1" smtClean="0"/>
              <a:t>unEx</a:t>
            </a:r>
            <a:r>
              <a:rPr lang="en-US" sz="2000" dirty="0" smtClean="0"/>
              <a:t>: </a:t>
            </a:r>
            <a:r>
              <a:rPr lang="en-US" sz="2000" dirty="0" err="1"/>
              <a:t>e</a:t>
            </a:r>
            <a:r>
              <a:rPr lang="en-US" sz="2000" dirty="0" err="1" smtClean="0"/>
              <a:t>xp</a:t>
            </a:r>
            <a:r>
              <a:rPr lang="en-US" sz="2000" dirty="0" smtClean="0"/>
              <a:t> =&gt; </a:t>
            </a:r>
            <a:r>
              <a:rPr lang="en-US" sz="2000" dirty="0" err="1" smtClean="0"/>
              <a:t>Tree.exp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59887" y="6425272"/>
            <a:ext cx="505451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Implementation of </a:t>
            </a:r>
            <a:r>
              <a:rPr lang="en-US" sz="2000" dirty="0" err="1"/>
              <a:t>u</a:t>
            </a:r>
            <a:r>
              <a:rPr lang="en-US" sz="2000" dirty="0" err="1" smtClean="0"/>
              <a:t>nNx</a:t>
            </a:r>
            <a:r>
              <a:rPr lang="en-US" sz="2000" dirty="0" smtClean="0"/>
              <a:t> and </a:t>
            </a:r>
            <a:r>
              <a:rPr lang="en-US" sz="2000" dirty="0" err="1" smtClean="0"/>
              <a:t>unCx</a:t>
            </a:r>
            <a:r>
              <a:rPr lang="en-US" sz="2000" dirty="0" smtClean="0"/>
              <a:t> similar.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0003" y="4343400"/>
            <a:ext cx="8683993" cy="2035173"/>
            <a:chOff x="301257" y="4648200"/>
            <a:chExt cx="8683993" cy="2035173"/>
          </a:xfrm>
        </p:grpSpPr>
        <p:sp>
          <p:nvSpPr>
            <p:cNvPr id="5" name="TextBox 4"/>
            <p:cNvSpPr txBox="1"/>
            <p:nvPr/>
          </p:nvSpPr>
          <p:spPr>
            <a:xfrm>
              <a:off x="4953000" y="5483044"/>
              <a:ext cx="4032250" cy="120032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/>
                <a:t>Temp r := 1; </a:t>
              </a:r>
              <a:br>
                <a:rPr lang="en-US" sz="1800" dirty="0" smtClean="0"/>
              </a:br>
              <a:r>
                <a:rPr lang="en-US" sz="1800" dirty="0" smtClean="0"/>
                <a:t>CJUMP (GT, Temp x, Temp y, </a:t>
              </a:r>
              <a:r>
                <a:rPr lang="en-US" sz="1800" dirty="0" err="1" smtClean="0"/>
                <a:t>t_label</a:t>
              </a:r>
              <a:r>
                <a:rPr lang="en-US" sz="1800" dirty="0" smtClean="0"/>
                <a:t>, </a:t>
              </a:r>
              <a:r>
                <a:rPr lang="en-US" sz="1800" dirty="0" err="1" smtClean="0"/>
                <a:t>f_label</a:t>
              </a:r>
              <a:r>
                <a:rPr lang="en-US" sz="1800" dirty="0" smtClean="0"/>
                <a:t>);</a:t>
              </a:r>
            </a:p>
            <a:p>
              <a:pPr algn="l"/>
              <a:r>
                <a:rPr lang="en-US" sz="1800" dirty="0" err="1"/>
                <a:t>f</a:t>
              </a:r>
              <a:r>
                <a:rPr lang="en-US" sz="1800" dirty="0" err="1" smtClean="0"/>
                <a:t>_label</a:t>
              </a:r>
              <a:r>
                <a:rPr lang="en-US" sz="1800" dirty="0" smtClean="0"/>
                <a:t>: Temp r := 0;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sz="1800" dirty="0" err="1" smtClean="0"/>
                <a:t>t_label</a:t>
              </a:r>
              <a:r>
                <a:rPr lang="en-US" sz="1800" dirty="0" smtClean="0"/>
                <a:t>: </a:t>
              </a:r>
              <a:r>
                <a:rPr lang="en-US" sz="1800" dirty="0" smtClean="0">
                  <a:solidFill>
                    <a:srgbClr val="FF0000"/>
                  </a:solidFill>
                </a:rPr>
                <a:t>flag</a:t>
              </a:r>
              <a:r>
                <a:rPr lang="en-US" sz="1800" dirty="0" smtClean="0"/>
                <a:t> := r (*program continuation*)</a:t>
              </a:r>
              <a:endParaRPr lang="en-US" sz="1800" dirty="0"/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486400" y="4648200"/>
              <a:ext cx="1219200" cy="834844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762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301257" y="5760043"/>
              <a:ext cx="4462543" cy="92333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1" dirty="0" smtClean="0"/>
                <a:t>Example: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flag</a:t>
              </a:r>
              <a:r>
                <a:rPr lang="en-US" sz="1800" b="1" dirty="0" smtClean="0"/>
                <a:t> := x&gt;y: </a:t>
              </a:r>
              <a:r>
                <a:rPr lang="en-US" sz="1800" b="1" dirty="0" smtClean="0">
                  <a:solidFill>
                    <a:srgbClr val="92D050"/>
                  </a:solidFill>
                </a:rPr>
                <a:t/>
              </a:r>
              <a:br>
                <a:rPr lang="en-US" sz="1800" b="1" dirty="0" smtClean="0">
                  <a:solidFill>
                    <a:srgbClr val="92D050"/>
                  </a:solidFill>
                </a:rPr>
              </a:br>
              <a:r>
                <a:rPr lang="en-US" sz="1800" b="1" dirty="0" err="1" smtClean="0">
                  <a:solidFill>
                    <a:srgbClr val="92D050"/>
                  </a:solidFill>
                </a:rPr>
                <a:t>genstmt</a:t>
              </a:r>
              <a:r>
                <a:rPr lang="en-US" sz="1800" b="1" dirty="0" smtClean="0">
                  <a:solidFill>
                    <a:srgbClr val="92D050"/>
                  </a:solidFill>
                </a:rPr>
                <a:t> = fun (</a:t>
              </a:r>
              <a:r>
                <a:rPr lang="en-US" sz="1800" b="1" dirty="0" err="1" smtClean="0">
                  <a:solidFill>
                    <a:srgbClr val="92D050"/>
                  </a:solidFill>
                </a:rPr>
                <a:t>t,f</a:t>
              </a:r>
              <a:r>
                <a:rPr lang="en-US" sz="1800" b="1" dirty="0">
                  <a:solidFill>
                    <a:srgbClr val="92D050"/>
                  </a:solidFill>
                </a:rPr>
                <a:t>) </a:t>
              </a:r>
              <a:r>
                <a:rPr lang="en-US" sz="1800" b="1" dirty="0" smtClean="0">
                  <a:solidFill>
                    <a:srgbClr val="92D050"/>
                  </a:solidFill>
                </a:rPr>
                <a:t>=&gt;</a:t>
              </a:r>
              <a:br>
                <a:rPr lang="en-US" sz="1800" b="1" dirty="0" smtClean="0">
                  <a:solidFill>
                    <a:srgbClr val="92D050"/>
                  </a:solidFill>
                </a:rPr>
              </a:br>
              <a:r>
                <a:rPr lang="en-US" sz="1800" b="1" dirty="0" smtClean="0">
                  <a:solidFill>
                    <a:srgbClr val="92D050"/>
                  </a:solidFill>
                </a:rPr>
                <a:t>      CJUMP </a:t>
              </a:r>
              <a:r>
                <a:rPr lang="en-US" sz="1800" b="1" dirty="0">
                  <a:solidFill>
                    <a:srgbClr val="92D050"/>
                  </a:solidFill>
                </a:rPr>
                <a:t>(GT, Temp x, Temp y, </a:t>
              </a:r>
              <a:r>
                <a:rPr lang="en-US" sz="1800" b="1" dirty="0" err="1">
                  <a:solidFill>
                    <a:srgbClr val="92D050"/>
                  </a:solidFill>
                </a:rPr>
                <a:t>t_label</a:t>
              </a:r>
              <a:r>
                <a:rPr lang="en-US" sz="1800" b="1" dirty="0">
                  <a:solidFill>
                    <a:srgbClr val="92D050"/>
                  </a:solidFill>
                </a:rPr>
                <a:t>, </a:t>
              </a:r>
              <a:r>
                <a:rPr lang="en-US" sz="1800" b="1" dirty="0" err="1" smtClean="0">
                  <a:solidFill>
                    <a:srgbClr val="92D050"/>
                  </a:solidFill>
                </a:rPr>
                <a:t>f_label</a:t>
              </a:r>
              <a:r>
                <a:rPr lang="en-US" sz="1800" b="1" dirty="0" smtClean="0">
                  <a:solidFill>
                    <a:srgbClr val="92D050"/>
                  </a:solidFill>
                </a:rPr>
                <a:t>) </a:t>
              </a:r>
              <a:endParaRPr lang="en-US" sz="1800" b="1" dirty="0">
                <a:solidFill>
                  <a:srgbClr val="92D050"/>
                </a:solidFill>
              </a:endParaRPr>
            </a:p>
          </p:txBody>
        </p:sp>
        <p:cxnSp>
          <p:nvCxnSpPr>
            <p:cNvPr id="11" name="Straight Connector 10"/>
            <p:cNvCxnSpPr>
              <a:stCxn id="8" idx="3"/>
            </p:cNvCxnSpPr>
            <p:nvPr/>
          </p:nvCxnSpPr>
          <p:spPr bwMode="auto">
            <a:xfrm>
              <a:off x="4763800" y="6221708"/>
              <a:ext cx="189200" cy="0"/>
            </a:xfrm>
            <a:prstGeom prst="line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92D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7522613" y="4795127"/>
            <a:ext cx="1370196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92D050"/>
                </a:solidFill>
              </a:rPr>
              <a:t>Pseudocode 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Translation of Abstract Syntax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677" y="3856755"/>
            <a:ext cx="8614123" cy="2514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247" y="838200"/>
            <a:ext cx="817750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Primary result of sematic analysis: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 type environment </a:t>
            </a:r>
            <a:r>
              <a:rPr lang="en-US" sz="2800" b="1" dirty="0" smtClean="0"/>
              <a:t>TENV</a:t>
            </a:r>
            <a:r>
              <a:rPr lang="en-US" sz="2800" dirty="0" smtClean="0"/>
              <a:t>: collects type declarations, </a:t>
            </a:r>
            <a:r>
              <a:rPr lang="en-US" sz="2800" dirty="0" err="1" smtClean="0"/>
              <a:t>ie</a:t>
            </a:r>
            <a:r>
              <a:rPr lang="en-US" sz="2800" dirty="0" smtClean="0"/>
              <a:t> maps type names to representations of 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 value environment </a:t>
            </a:r>
            <a:r>
              <a:rPr lang="en-US" sz="2800" b="1" dirty="0" smtClean="0"/>
              <a:t>VENV</a:t>
            </a:r>
            <a:r>
              <a:rPr lang="en-US" sz="2800" dirty="0" smtClean="0"/>
              <a:t>: collects variable declarations, </a:t>
            </a:r>
            <a:r>
              <a:rPr lang="en-US" sz="2800" dirty="0" err="1" smtClean="0"/>
              <a:t>ie</a:t>
            </a:r>
            <a:r>
              <a:rPr lang="en-US" sz="2800" dirty="0" smtClean="0"/>
              <a:t> maps variable names x to either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type (if x represents a non-function variable)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 lists of argument types, and a return type (if x represents a function) 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71573" y="4443736"/>
            <a:ext cx="815021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But also: generate IR code</a:t>
            </a:r>
          </a:p>
          <a:p>
            <a:r>
              <a:rPr lang="en-US" sz="2800" dirty="0" smtClean="0"/>
              <a:t>Tiger: translation functions </a:t>
            </a:r>
            <a:r>
              <a:rPr lang="en-US" sz="2800" dirty="0" err="1" smtClean="0"/>
              <a:t>transExpr</a:t>
            </a:r>
            <a:r>
              <a:rPr lang="en-US" sz="2800" dirty="0" smtClean="0"/>
              <a:t>, </a:t>
            </a:r>
            <a:r>
              <a:rPr lang="en-US" sz="2800" dirty="0" err="1" smtClean="0"/>
              <a:t>transVar</a:t>
            </a:r>
            <a:r>
              <a:rPr lang="en-US" sz="2800" dirty="0" smtClean="0"/>
              <a:t>, </a:t>
            </a:r>
            <a:r>
              <a:rPr lang="en-US" sz="2800" dirty="0" err="1" smtClean="0"/>
              <a:t>transDec</a:t>
            </a:r>
            <a:r>
              <a:rPr lang="en-US" sz="2800" dirty="0" smtClean="0"/>
              <a:t>, and </a:t>
            </a:r>
            <a:r>
              <a:rPr lang="en-US" sz="2800" dirty="0" err="1" smtClean="0"/>
              <a:t>transTy</a:t>
            </a:r>
            <a:r>
              <a:rPr lang="en-US" sz="2800" dirty="0" smtClean="0"/>
              <a:t> based on the syntactic structure of Tiger’s </a:t>
            </a:r>
            <a:r>
              <a:rPr lang="en-US" sz="2800" dirty="0" err="1" smtClean="0"/>
              <a:t>Abysn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In particular: </a:t>
            </a:r>
            <a:r>
              <a:rPr lang="en-US" sz="2800" dirty="0" err="1" smtClean="0"/>
              <a:t>TransExp</a:t>
            </a:r>
            <a:r>
              <a:rPr lang="en-US" sz="2800" dirty="0" smtClean="0"/>
              <a:t> returns record {</a:t>
            </a:r>
            <a:r>
              <a:rPr lang="en-US" sz="2800" dirty="0" err="1" smtClean="0"/>
              <a:t>Tree.exp</a:t>
            </a:r>
            <a:r>
              <a:rPr lang="en-US" sz="2800" dirty="0" smtClean="0"/>
              <a:t>, ty}.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Intermediate Representations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037277"/>
            <a:ext cx="8991600" cy="49317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19800" y="1037277"/>
            <a:ext cx="1066800" cy="914400"/>
          </a:xfrm>
          <a:prstGeom prst="ellipse">
            <a:avLst/>
          </a:prstGeom>
          <a:solidFill>
            <a:srgbClr val="FF0000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 complex for Tiger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46" y="838200"/>
            <a:ext cx="8432153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don’t want to be processor specific: abstract notion of frames, with abstract parameter slots (“access”): constructors </a:t>
            </a:r>
            <a:r>
              <a:rPr lang="en-US" b="1" dirty="0" err="1" smtClean="0"/>
              <a:t>inFrame</a:t>
            </a:r>
            <a:r>
              <a:rPr lang="en-US" dirty="0" smtClean="0"/>
              <a:t> or </a:t>
            </a:r>
            <a:r>
              <a:rPr lang="en-US" b="1" dirty="0" err="1" smtClean="0"/>
              <a:t>inReg</a:t>
            </a:r>
            <a:r>
              <a:rPr lang="en-US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urther abstraction layer to separate implementation of </a:t>
            </a:r>
            <a:r>
              <a:rPr lang="en-US" b="1" dirty="0" smtClean="0"/>
              <a:t>translate </a:t>
            </a:r>
            <a:r>
              <a:rPr lang="en-US" dirty="0" smtClean="0"/>
              <a:t>function from use of these functions in semantic analysis (type check)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1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 complex for Tiger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46" y="838200"/>
            <a:ext cx="8432153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don’t want to be processor specific: abstract notion of frames, with abstract parameter slots (“access”): constructors </a:t>
            </a:r>
            <a:r>
              <a:rPr lang="en-US" b="1" dirty="0" err="1" smtClean="0"/>
              <a:t>inFrame</a:t>
            </a:r>
            <a:r>
              <a:rPr lang="en-US" dirty="0" smtClean="0"/>
              <a:t> or </a:t>
            </a:r>
            <a:r>
              <a:rPr lang="en-US" b="1" dirty="0" err="1" smtClean="0"/>
              <a:t>inReg</a:t>
            </a:r>
            <a:r>
              <a:rPr lang="en-US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urther abstraction layer to separate implementation of </a:t>
            </a:r>
            <a:r>
              <a:rPr lang="en-US" b="1" dirty="0" smtClean="0"/>
              <a:t>translate </a:t>
            </a:r>
            <a:r>
              <a:rPr lang="en-US" dirty="0" smtClean="0"/>
              <a:t>function from use of these functions in semantic analysis (type check)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702593"/>
            <a:ext cx="540385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Root problem: escaped variables</a:t>
            </a:r>
            <a:endParaRPr lang="en-US" dirty="0" smtClean="0"/>
          </a:p>
          <a:p>
            <a:r>
              <a:rPr lang="en-US" dirty="0" smtClean="0"/>
              <a:t>Address-taken variables</a:t>
            </a:r>
          </a:p>
          <a:p>
            <a:r>
              <a:rPr lang="en-US" dirty="0" smtClean="0"/>
              <a:t>Call by reference variables</a:t>
            </a:r>
          </a:p>
          <a:p>
            <a:r>
              <a:rPr lang="en-US" dirty="0" smtClean="0"/>
              <a:t>Nested functions</a:t>
            </a:r>
          </a:p>
          <a:p>
            <a:r>
              <a:rPr lang="en-US" dirty="0" smtClean="0"/>
              <a:t>Stack-allocated data structures (records)</a:t>
            </a:r>
          </a:p>
          <a:p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 complex for Tiger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46" y="838200"/>
            <a:ext cx="8432153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don’t want to be processor specific: abstract notion of frames, with abstract parameter slots (“access”): constructors </a:t>
            </a:r>
            <a:r>
              <a:rPr lang="en-US" b="1" dirty="0" err="1" smtClean="0"/>
              <a:t>inFrame</a:t>
            </a:r>
            <a:r>
              <a:rPr lang="en-US" dirty="0" smtClean="0"/>
              <a:t> or </a:t>
            </a:r>
            <a:r>
              <a:rPr lang="en-US" b="1" dirty="0" err="1" smtClean="0"/>
              <a:t>inReg</a:t>
            </a:r>
            <a:r>
              <a:rPr lang="en-US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urther abstraction layer to separate implementation of </a:t>
            </a:r>
            <a:r>
              <a:rPr lang="en-US" b="1" dirty="0" smtClean="0"/>
              <a:t>translate </a:t>
            </a:r>
            <a:r>
              <a:rPr lang="en-US" dirty="0" smtClean="0"/>
              <a:t>function from use of these functions in semantic analysis (type check)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702593"/>
            <a:ext cx="540385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Root problem: escaped variables</a:t>
            </a:r>
            <a:endParaRPr lang="en-US" dirty="0" smtClean="0"/>
          </a:p>
          <a:p>
            <a:r>
              <a:rPr lang="en-US" dirty="0" smtClean="0"/>
              <a:t>Address-taken variables</a:t>
            </a:r>
          </a:p>
          <a:p>
            <a:r>
              <a:rPr lang="en-US" dirty="0" smtClean="0"/>
              <a:t>Call by reference variables</a:t>
            </a:r>
          </a:p>
          <a:p>
            <a:r>
              <a:rPr lang="en-US" dirty="0" smtClean="0"/>
              <a:t>Nested functions</a:t>
            </a:r>
          </a:p>
          <a:p>
            <a:r>
              <a:rPr lang="en-US" dirty="0" smtClean="0"/>
              <a:t>Stack-allocated data structures (records)</a:t>
            </a:r>
          </a:p>
          <a:p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77603" y="2636460"/>
            <a:ext cx="376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Absence of these features would make frame stack construction and hence IR emission MUCH easier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51" y="4302250"/>
            <a:ext cx="2094085" cy="2094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 complex for Tiger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246" y="838200"/>
            <a:ext cx="8432153" cy="156966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don’t want to be processor specific: abstract notion of frames, with abstract parameter slots (“access”): constructors </a:t>
            </a:r>
            <a:r>
              <a:rPr lang="en-US" b="1" dirty="0" err="1" smtClean="0"/>
              <a:t>inFrame</a:t>
            </a:r>
            <a:r>
              <a:rPr lang="en-US" dirty="0" smtClean="0"/>
              <a:t> or </a:t>
            </a:r>
            <a:r>
              <a:rPr lang="en-US" b="1" dirty="0" err="1" smtClean="0"/>
              <a:t>inReg</a:t>
            </a:r>
            <a:r>
              <a:rPr lang="en-US" dirty="0" smtClean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urther abstraction layer to separate implementation of </a:t>
            </a:r>
            <a:r>
              <a:rPr lang="en-US" b="1" dirty="0" smtClean="0"/>
              <a:t>translate </a:t>
            </a:r>
            <a:r>
              <a:rPr lang="en-US" dirty="0" smtClean="0"/>
              <a:t>function from use of these functions in semantic analysis (type check)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702593"/>
            <a:ext cx="540385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Root problem: escaped variables</a:t>
            </a:r>
            <a:endParaRPr lang="en-US" dirty="0" smtClean="0"/>
          </a:p>
          <a:p>
            <a:r>
              <a:rPr lang="en-US" dirty="0" smtClean="0"/>
              <a:t>Address-taken variables</a:t>
            </a:r>
          </a:p>
          <a:p>
            <a:r>
              <a:rPr lang="en-US" dirty="0" smtClean="0"/>
              <a:t>Call by reference variables</a:t>
            </a:r>
          </a:p>
          <a:p>
            <a:r>
              <a:rPr lang="en-US" dirty="0" smtClean="0"/>
              <a:t>Nested functions</a:t>
            </a:r>
          </a:p>
          <a:p>
            <a:r>
              <a:rPr lang="en-US" dirty="0" smtClean="0"/>
              <a:t>Stack-allocated data structures (records)</a:t>
            </a:r>
          </a:p>
          <a:p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63920" y="5058767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 design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14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modern language that avoids these features: Java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7603" y="2636460"/>
            <a:ext cx="376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Absence of these features would make frame stack construction and hence IR emission MUCH easier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593" y="6000217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Language design</a:t>
            </a:r>
            <a:endParaRPr lang="en-US" dirty="0"/>
          </a:p>
        </p:txBody>
      </p:sp>
      <p:sp>
        <p:nvSpPr>
          <p:cNvPr id="14" name="Curved Left Arrow 13"/>
          <p:cNvSpPr/>
          <p:nvPr/>
        </p:nvSpPr>
        <p:spPr bwMode="auto">
          <a:xfrm>
            <a:off x="4343400" y="5305650"/>
            <a:ext cx="379517" cy="925399"/>
          </a:xfrm>
          <a:prstGeom prst="curvedLeftArrow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17" name="Curved Left Arrow 16"/>
          <p:cNvSpPr/>
          <p:nvPr/>
        </p:nvSpPr>
        <p:spPr bwMode="auto">
          <a:xfrm rot="10800000">
            <a:off x="1736339" y="5289599"/>
            <a:ext cx="379517" cy="925399"/>
          </a:xfrm>
          <a:prstGeom prst="curvedLeftArrow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51" y="4302250"/>
            <a:ext cx="2094085" cy="2094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98805" y="-405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generation: “local” variable access</a:t>
            </a:r>
          </a:p>
        </p:txBody>
      </p:sp>
      <p:pic>
        <p:nvPicPr>
          <p:cNvPr id="6861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399"/>
            <a:ext cx="8856714" cy="4800601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706" y="5074028"/>
            <a:ext cx="8856714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Choice as to which variables are </a:t>
            </a:r>
            <a:r>
              <a:rPr lang="en-US" dirty="0" err="1" smtClean="0"/>
              <a:t>inFrame</a:t>
            </a:r>
            <a:r>
              <a:rPr lang="en-US" dirty="0" smtClean="0"/>
              <a:t> and which ones are </a:t>
            </a:r>
            <a:r>
              <a:rPr lang="en-US" dirty="0" err="1" smtClean="0"/>
              <a:t>inReg</a:t>
            </a:r>
            <a:r>
              <a:rPr lang="en-US" dirty="0" smtClean="0"/>
              <a:t> is architecture-specific, so implemented inside FRAME module.</a:t>
            </a:r>
          </a:p>
          <a:p>
            <a:r>
              <a:rPr lang="en-US" dirty="0" smtClean="0"/>
              <a:t> FRAME also provides mechanism to construct abstract activation records, containing one </a:t>
            </a:r>
            <a:r>
              <a:rPr lang="en-US" dirty="0" err="1" smtClean="0"/>
              <a:t>inFrame</a:t>
            </a:r>
            <a:r>
              <a:rPr lang="en-US" dirty="0" smtClean="0"/>
              <a:t>/</a:t>
            </a:r>
            <a:r>
              <a:rPr lang="en-US" dirty="0" err="1" smtClean="0"/>
              <a:t>inReg</a:t>
            </a:r>
            <a:r>
              <a:rPr lang="en-US" dirty="0" smtClean="0"/>
              <a:t> access for each formal parameter.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IR code generation: variable access</a:t>
            </a:r>
          </a:p>
        </p:txBody>
      </p:sp>
      <p:pic>
        <p:nvPicPr>
          <p:cNvPr id="6963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33" y="1001713"/>
            <a:ext cx="9005134" cy="3810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Simple Variables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066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67" y="1143000"/>
            <a:ext cx="9097466" cy="2590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067" y="3875087"/>
            <a:ext cx="8815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Thus, IR code generation for a function body can be done using uniform notion of “parameter slots” (“access”) in an abstract description of Frames: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interface of frame says for each parameter whether it’s </a:t>
            </a:r>
            <a:r>
              <a:rPr lang="en-US" dirty="0" err="1" smtClean="0"/>
              <a:t>inFrame</a:t>
            </a:r>
            <a:r>
              <a:rPr lang="en-US" dirty="0" smtClean="0"/>
              <a:t> or </a:t>
            </a:r>
            <a:r>
              <a:rPr lang="en-US" dirty="0" err="1" smtClean="0"/>
              <a:t>inReg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different implementations of Frame module can follow different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given any Frame implementation, Translate generates suitable 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Array Access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168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399"/>
            <a:ext cx="8968333" cy="374029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Record Access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270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192" y="772774"/>
            <a:ext cx="8890576" cy="3810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0" y="2785935"/>
            <a:ext cx="325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0" y="3243135"/>
            <a:ext cx="304800" cy="2286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6096000" y="3281235"/>
            <a:ext cx="304800" cy="1524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Records: allocation and deallocation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50" y="1447800"/>
            <a:ext cx="8498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Records can outlive function invocations, so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allocation happens not on stack but on </a:t>
            </a:r>
            <a:r>
              <a:rPr lang="en-US" dirty="0" smtClean="0">
                <a:solidFill>
                  <a:srgbClr val="FFC000"/>
                </a:solidFill>
              </a:rPr>
              <a:t>heap</a:t>
            </a:r>
            <a:r>
              <a:rPr lang="en-US" dirty="0" smtClean="0"/>
              <a:t>, by call to an other runtime function </a:t>
            </a:r>
            <a:r>
              <a:rPr lang="en-US" b="1" dirty="0" smtClean="0">
                <a:solidFill>
                  <a:srgbClr val="FFC000"/>
                </a:solidFill>
              </a:rPr>
              <a:t>ALLOC</a:t>
            </a:r>
            <a:r>
              <a:rPr lang="en-US" dirty="0" smtClean="0"/>
              <a:t> to which a call is emitted by the compiler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should include code for (type-correct) initialization of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etails below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848600" y="2209800"/>
            <a:ext cx="8382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62000" y="25908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63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Intermediate Representations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897" y="1143000"/>
            <a:ext cx="8894618" cy="3276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Records: allocation and deallocation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2450" y="1447800"/>
            <a:ext cx="8498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Records can outlive function invocations, so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allocation happens not on stack but on </a:t>
            </a:r>
            <a:r>
              <a:rPr lang="en-US" dirty="0" smtClean="0">
                <a:solidFill>
                  <a:srgbClr val="FFC000"/>
                </a:solidFill>
              </a:rPr>
              <a:t>heap</a:t>
            </a:r>
            <a:r>
              <a:rPr lang="en-US" dirty="0" smtClean="0"/>
              <a:t>, by call to an other runtime function </a:t>
            </a:r>
            <a:r>
              <a:rPr lang="en-US" b="1" dirty="0" smtClean="0">
                <a:solidFill>
                  <a:srgbClr val="FFC000"/>
                </a:solidFill>
              </a:rPr>
              <a:t>ALLOC</a:t>
            </a:r>
            <a:r>
              <a:rPr lang="en-US" dirty="0" smtClean="0"/>
              <a:t> to which a call is emitted by the compiler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should include code for (type-correct) initialization of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etails below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eallocation: no explicit instruction in the source language, so either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 smtClean="0"/>
              <a:t>no</a:t>
            </a:r>
            <a:r>
              <a:rPr lang="en-US" dirty="0" smtClean="0"/>
              <a:t> deallocation (poor memory usage: memory leak), or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ompiler has an </a:t>
            </a:r>
            <a:r>
              <a:rPr lang="en-US" b="1" dirty="0" smtClean="0"/>
              <a:t>analysis</a:t>
            </a:r>
            <a:r>
              <a:rPr lang="en-US" dirty="0" smtClean="0"/>
              <a:t> phase that (conservatively) estimates lifetime of records (requires alias analysis) and inserts calls to runtime function </a:t>
            </a:r>
            <a:r>
              <a:rPr lang="en-US" b="1" dirty="0" smtClean="0">
                <a:solidFill>
                  <a:srgbClr val="FFC000"/>
                </a:solidFill>
              </a:rPr>
              <a:t>FREE</a:t>
            </a:r>
            <a:r>
              <a:rPr lang="en-US" dirty="0" smtClean="0"/>
              <a:t> at appropriate places, 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dynamic </a:t>
            </a:r>
            <a:r>
              <a:rPr lang="en-US" b="1" dirty="0" smtClean="0"/>
              <a:t>garbage collection </a:t>
            </a:r>
            <a:r>
              <a:rPr lang="en-US" dirty="0" smtClean="0"/>
              <a:t>(future lecture)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778" y="5775218"/>
            <a:ext cx="641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issues arise for allocation/deallocation of arrays.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848600" y="2209800"/>
            <a:ext cx="8382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62000" y="25908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19200" y="5105400"/>
            <a:ext cx="1828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117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Conditional Statements – if e1 then e2 else 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5607" y="1104140"/>
            <a:ext cx="687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Approach 1: use CJUMP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k in principle, but doesn’t work well if e1 contains &amp;, | 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Conditional Statements – if e1 then e2 else e3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5607" y="1104140"/>
            <a:ext cx="687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Approach 1: use CJUMP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k in principle, but doesn’t work well if e1 contains &amp;, |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5607" y="2253648"/>
            <a:ext cx="709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Approach 2: exploit </a:t>
            </a:r>
            <a:r>
              <a:rPr lang="en-US" b="1" dirty="0" err="1" smtClean="0"/>
              <a:t>Cx</a:t>
            </a:r>
            <a:r>
              <a:rPr lang="en-US" b="1" dirty="0" smtClean="0"/>
              <a:t> constructor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yields good code if e1 contains &amp;, |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reat e1 as </a:t>
            </a:r>
            <a:r>
              <a:rPr lang="en-US" dirty="0" err="1" smtClean="0"/>
              <a:t>Cx</a:t>
            </a:r>
            <a:r>
              <a:rPr lang="en-US" dirty="0" smtClean="0"/>
              <a:t> expression </a:t>
            </a:r>
            <a:r>
              <a:rPr lang="en-US" dirty="0" smtClean="0">
                <a:sym typeface="Wingdings" panose="05000000000000000000" pitchFamily="2" charset="2"/>
              </a:rPr>
              <a:t> apply </a:t>
            </a:r>
            <a:r>
              <a:rPr lang="en-US" dirty="0" err="1" smtClean="0">
                <a:sym typeface="Wingdings" panose="05000000000000000000" pitchFamily="2" charset="2"/>
              </a:rPr>
              <a:t>unCx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dirty="0" smtClean="0">
                <a:sym typeface="Wingdings" panose="05000000000000000000" pitchFamily="2" charset="2"/>
              </a:rPr>
              <a:t>se fresh labels as “entry points” for e2 and e3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reat e2, e3 as Ex expressions  apply </a:t>
            </a:r>
            <a:r>
              <a:rPr lang="en-US" dirty="0" err="1" smtClean="0">
                <a:sym typeface="Wingdings" panose="05000000000000000000" pitchFamily="2" charset="2"/>
              </a:rPr>
              <a:t>unEx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27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Conditional Statements – if e1 then e2 else e3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780001"/>
            <a:ext cx="4966424" cy="193899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“if e1 then JUMP t else JUMP f”;</a:t>
            </a:r>
            <a:br>
              <a:rPr lang="en-US" dirty="0" smtClean="0"/>
            </a:br>
            <a:r>
              <a:rPr lang="en-US" dirty="0" smtClean="0"/>
              <a:t>t: r := e2 (*code for e2, leaving result in r*)</a:t>
            </a:r>
            <a:br>
              <a:rPr lang="en-US" dirty="0" smtClean="0"/>
            </a:br>
            <a:r>
              <a:rPr lang="en-US" dirty="0" smtClean="0"/>
              <a:t>   JUMP join</a:t>
            </a:r>
            <a:br>
              <a:rPr lang="en-US" dirty="0" smtClean="0"/>
            </a:br>
            <a:r>
              <a:rPr lang="en-US" dirty="0" smtClean="0"/>
              <a:t>f: r := e3 (*code for e3, leaving result in r*)</a:t>
            </a:r>
            <a:br>
              <a:rPr lang="en-US" dirty="0" smtClean="0"/>
            </a:br>
            <a:r>
              <a:rPr lang="en-US" dirty="0" smtClean="0"/>
              <a:t>join: … (*program continuation, can use r*)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4" y="4399001"/>
            <a:ext cx="1457070" cy="4999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5607" y="1104140"/>
            <a:ext cx="6872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Approach 1: use CJUMP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k in principle, but doesn’t work well if e1 contains &amp;, |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5607" y="2253648"/>
            <a:ext cx="7093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Approach 2: exploit </a:t>
            </a:r>
            <a:r>
              <a:rPr lang="en-US" b="1" dirty="0" err="1" smtClean="0"/>
              <a:t>Cx</a:t>
            </a:r>
            <a:r>
              <a:rPr lang="en-US" b="1" dirty="0" smtClean="0"/>
              <a:t> constructor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yields good code if e1 contains &amp;, |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reat e1 as </a:t>
            </a:r>
            <a:r>
              <a:rPr lang="en-US" dirty="0" err="1" smtClean="0"/>
              <a:t>Cx</a:t>
            </a:r>
            <a:r>
              <a:rPr lang="en-US" dirty="0" smtClean="0"/>
              <a:t> expression </a:t>
            </a:r>
            <a:r>
              <a:rPr lang="en-US" dirty="0" smtClean="0">
                <a:sym typeface="Wingdings" panose="05000000000000000000" pitchFamily="2" charset="2"/>
              </a:rPr>
              <a:t> apply </a:t>
            </a:r>
            <a:r>
              <a:rPr lang="en-US" dirty="0" err="1" smtClean="0">
                <a:sym typeface="Wingdings" panose="05000000000000000000" pitchFamily="2" charset="2"/>
              </a:rPr>
              <a:t>unCx</a:t>
            </a:r>
            <a:endParaRPr lang="en-US" dirty="0" smtClean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u</a:t>
            </a:r>
            <a:r>
              <a:rPr lang="en-US" dirty="0" smtClean="0">
                <a:sym typeface="Wingdings" panose="05000000000000000000" pitchFamily="2" charset="2"/>
              </a:rPr>
              <a:t>se fresh labels as “entry points” for e2 and e3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reat e2, e3 as Ex expressions  apply </a:t>
            </a:r>
            <a:r>
              <a:rPr lang="en-US" dirty="0" err="1" smtClean="0">
                <a:sym typeface="Wingdings" panose="05000000000000000000" pitchFamily="2" charset="2"/>
              </a:rPr>
              <a:t>unEx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83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5222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Conditional Statements – if e1 then e2 else e3</a:t>
            </a:r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9" t="29858" r="938" b="8790"/>
          <a:stretch/>
        </p:blipFill>
        <p:spPr>
          <a:xfrm>
            <a:off x="830263" y="3207864"/>
            <a:ext cx="7697787" cy="254133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082271"/>
            <a:ext cx="4966424" cy="193899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“if e1 then JUMP t else JUMP f”;</a:t>
            </a:r>
            <a:br>
              <a:rPr lang="en-US" dirty="0" smtClean="0"/>
            </a:br>
            <a:r>
              <a:rPr lang="en-US" dirty="0" smtClean="0"/>
              <a:t>t: r := e2 (*code for e2, leaving result in r*)</a:t>
            </a:r>
            <a:br>
              <a:rPr lang="en-US" dirty="0" smtClean="0"/>
            </a:br>
            <a:r>
              <a:rPr lang="en-US" dirty="0" smtClean="0"/>
              <a:t>   JUMP join</a:t>
            </a:r>
            <a:br>
              <a:rPr lang="en-US" dirty="0" smtClean="0"/>
            </a:br>
            <a:r>
              <a:rPr lang="en-US" dirty="0" smtClean="0"/>
              <a:t>f: r := e3 (*code for e3, leaving result in r*)</a:t>
            </a:r>
            <a:br>
              <a:rPr lang="en-US" dirty="0" smtClean="0"/>
            </a:br>
            <a:r>
              <a:rPr lang="en-US" dirty="0" smtClean="0"/>
              <a:t>join: … (*program continuation, can use r*)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554" y="671613"/>
            <a:ext cx="1457070" cy="4999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900" y="6262912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Optimizations possible, e.g. if e2/e3 are themselves </a:t>
            </a:r>
            <a:r>
              <a:rPr lang="en-US" sz="2000" dirty="0" err="1" smtClean="0">
                <a:solidFill>
                  <a:srgbClr val="FF0000"/>
                </a:solidFill>
              </a:rPr>
              <a:t>Cx</a:t>
            </a:r>
            <a:r>
              <a:rPr lang="en-US" sz="2000" dirty="0" smtClean="0">
                <a:solidFill>
                  <a:srgbClr val="FF0000"/>
                </a:solidFill>
              </a:rPr>
              <a:t> expressions – see MCIL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63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Strings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21" y="1295400"/>
            <a:ext cx="8978425" cy="426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6853" y="464403"/>
            <a:ext cx="6036593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Can think of as additional function definitions, for which the compiler silently generates code, too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962400" y="1676400"/>
            <a:ext cx="2590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5303293" y="1295400"/>
            <a:ext cx="183107" cy="188545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Strings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578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31" y="1010812"/>
            <a:ext cx="8985689" cy="426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048000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181600" y="3315226"/>
            <a:ext cx="609600" cy="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Strings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46" y="1295400"/>
            <a:ext cx="9044108" cy="4191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1676400"/>
            <a:ext cx="27432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Array Creation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208" y="1219200"/>
            <a:ext cx="8879096" cy="1981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352800" y="2286000"/>
            <a:ext cx="1447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Record Creation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419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" y="1001713"/>
            <a:ext cx="8853487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1200" y="2438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(3*w) ] ) ),</a:t>
            </a:r>
            <a:endParaRPr lang="en-US" sz="18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29200" y="2438400"/>
            <a:ext cx="1676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15950" y="5257800"/>
            <a:ext cx="1676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200400" y="21336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5029200" y="30480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029200" y="36576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029200" y="42672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15950" y="5715000"/>
            <a:ext cx="914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3810000" y="5715000"/>
            <a:ext cx="16764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Intermediate Representations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489" y="1052321"/>
            <a:ext cx="8974311" cy="491350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While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7987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70" y="838200"/>
            <a:ext cx="8812681" cy="5029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For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99" y="1001714"/>
            <a:ext cx="8926843" cy="5254254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For Loops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090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99" y="1001714"/>
            <a:ext cx="8926843" cy="5254254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5358" y="2438400"/>
            <a:ext cx="42786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(Approx.) </a:t>
            </a:r>
            <a:r>
              <a:rPr lang="en-US" dirty="0"/>
              <a:t>s</a:t>
            </a:r>
            <a:r>
              <a:rPr lang="en-US" dirty="0" smtClean="0"/>
              <a:t>olution hinted to in  MCIL: </a:t>
            </a:r>
            <a:br>
              <a:rPr lang="en-US" dirty="0" smtClean="0"/>
            </a:br>
            <a:r>
              <a:rPr lang="en-US" dirty="0" smtClean="0"/>
              <a:t>in if lo &lt;= hi </a:t>
            </a:r>
            <a:br>
              <a:rPr lang="en-US" dirty="0" smtClean="0"/>
            </a:br>
            <a:r>
              <a:rPr lang="en-US" dirty="0" smtClean="0"/>
              <a:t>    then </a:t>
            </a:r>
            <a:r>
              <a:rPr lang="en-US" u="sng" dirty="0" smtClean="0"/>
              <a:t>lab:</a:t>
            </a:r>
            <a:r>
              <a:rPr lang="en-US" dirty="0" smtClean="0"/>
              <a:t> body</a:t>
            </a:r>
            <a:br>
              <a:rPr lang="en-US" dirty="0" smtClean="0"/>
            </a:br>
            <a:r>
              <a:rPr lang="en-US" dirty="0" smtClean="0"/>
              <a:t>            if </a:t>
            </a:r>
            <a:r>
              <a:rPr lang="en-US" dirty="0" err="1" smtClean="0"/>
              <a:t>i</a:t>
            </a:r>
            <a:r>
              <a:rPr lang="en-US" dirty="0" smtClean="0"/>
              <a:t> &lt; limit </a:t>
            </a:r>
            <a:br>
              <a:rPr lang="en-US" dirty="0" smtClean="0"/>
            </a:br>
            <a:r>
              <a:rPr lang="en-US" dirty="0" smtClean="0"/>
              <a:t>            then </a:t>
            </a:r>
            <a:r>
              <a:rPr lang="en-US" dirty="0" err="1" smtClean="0"/>
              <a:t>i</a:t>
            </a:r>
            <a:r>
              <a:rPr lang="en-US" dirty="0" smtClean="0"/>
              <a:t>++; JUMP </a:t>
            </a:r>
            <a:r>
              <a:rPr lang="en-US" u="sng" dirty="0" smtClean="0"/>
              <a:t>lab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else JUMP done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else JUMP </a:t>
            </a:r>
            <a:r>
              <a:rPr lang="en-US" u="sng" dirty="0" smtClean="0"/>
              <a:t>done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u="sng" dirty="0" err="1" smtClean="0"/>
              <a:t>done</a:t>
            </a:r>
            <a:r>
              <a:rPr lang="en-US" dirty="0" smtClean="0"/>
              <a:t>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51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 Calls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1" y="838200"/>
            <a:ext cx="8994097" cy="3429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Declarations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2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8382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asic idea: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79413" y="4800600"/>
            <a:ext cx="6707187" cy="132640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Declarations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2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8382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asic idea: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9706" y="4800600"/>
            <a:ext cx="6707187" cy="132640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20" y="4801736"/>
            <a:ext cx="857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Complications: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auxiliary info level, break inside translation of body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need to insert code for variable initialization.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2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Declarations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471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2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8382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asic idea: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9706" y="4800600"/>
            <a:ext cx="6707187" cy="132640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20" y="4801736"/>
            <a:ext cx="8574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Complications: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auxiliary info level, break inside translation of body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need to insert code for variable initialization. Thus, </a:t>
            </a:r>
            <a:r>
              <a:rPr lang="en-US" dirty="0" err="1" smtClean="0"/>
              <a:t>transDecs</a:t>
            </a:r>
            <a:r>
              <a:rPr lang="en-US" dirty="0" smtClean="0"/>
              <a:t> is modified to additionally return an expression list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 of assignment expressions that’s inserted </a:t>
            </a:r>
            <a:r>
              <a:rPr lang="en-US" b="1" dirty="0" smtClean="0">
                <a:solidFill>
                  <a:srgbClr val="FF0000"/>
                </a:solidFill>
              </a:rPr>
              <a:t>HERE</a:t>
            </a:r>
            <a:r>
              <a:rPr lang="en-US" dirty="0" smtClean="0"/>
              <a:t> (and  empty for function and type declarations)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31315" y="2819968"/>
            <a:ext cx="16482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inits</a:t>
            </a:r>
            <a:r>
              <a:rPr lang="en-US" b="1" dirty="0" smtClean="0">
                <a:solidFill>
                  <a:srgbClr val="FF0000"/>
                </a:solidFill>
              </a:rPr>
              <a:t> = e</a:t>
            </a:r>
            <a:r>
              <a:rPr lang="en-US" dirty="0" smtClean="0"/>
              <a:t>} =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337" y="3952779"/>
            <a:ext cx="1508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“ESEQ (e,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4681" y="3963491"/>
            <a:ext cx="4651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)”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3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 Declarations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49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17" y="1143000"/>
            <a:ext cx="8842937" cy="2667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 Prolog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35" y="914400"/>
            <a:ext cx="8829399" cy="3048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Function Epilog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704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9" y="838200"/>
            <a:ext cx="8925827" cy="495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Properties of a Good IR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36" y="838200"/>
            <a:ext cx="8973932" cy="4114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Fragments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8806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58" y="1143000"/>
            <a:ext cx="8854370" cy="3429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503761"/>
            <a:ext cx="2323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inFrame</a:t>
            </a:r>
            <a:r>
              <a:rPr lang="en-US" dirty="0" smtClean="0"/>
              <a:t>, </a:t>
            </a:r>
            <a:r>
              <a:rPr lang="en-US" dirty="0" err="1" smtClean="0"/>
              <a:t>inReg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3276600" y="4267200"/>
            <a:ext cx="152400" cy="30480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Problem with IR Trees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" y="1219200"/>
            <a:ext cx="8992141" cy="441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191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cs typeface="+mj-cs"/>
              </a:rPr>
              <a:t>Canonicalizer</a:t>
            </a:r>
            <a:r>
              <a:rPr lang="en-US" sz="2800" dirty="0" smtClean="0">
                <a:cs typeface="+mj-cs"/>
              </a:rPr>
              <a:t>: overview</a:t>
            </a:r>
          </a:p>
        </p:txBody>
      </p:sp>
      <p:pic>
        <p:nvPicPr>
          <p:cNvPr id="9011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0" y="685800"/>
            <a:ext cx="8875998" cy="4953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" y="5410200"/>
            <a:ext cx="88366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E</a:t>
            </a:r>
            <a:r>
              <a:rPr lang="en-US" sz="2800" dirty="0" smtClean="0">
                <a:cs typeface="+mj-cs"/>
              </a:rPr>
              <a:t>limination of (E)SEQs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42676" y="1110471"/>
            <a:ext cx="6786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Move ESEQ and SEQ nodes towards the top of a </a:t>
            </a:r>
            <a:r>
              <a:rPr lang="en-US" dirty="0" err="1" smtClean="0"/>
              <a:t>Tree.stm</a:t>
            </a:r>
            <a:endParaRPr lang="en-US" dirty="0"/>
          </a:p>
          <a:p>
            <a:pPr algn="l"/>
            <a:r>
              <a:rPr lang="en-US" dirty="0" smtClean="0"/>
              <a:t>by repeatedly applying local rewrite rules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3897" y="2207148"/>
            <a:ext cx="8024927" cy="3295048"/>
            <a:chOff x="914400" y="1581752"/>
            <a:chExt cx="8024927" cy="3295048"/>
          </a:xfrm>
        </p:grpSpPr>
        <p:grpSp>
          <p:nvGrpSpPr>
            <p:cNvPr id="17" name="Group 16"/>
            <p:cNvGrpSpPr/>
            <p:nvPr/>
          </p:nvGrpSpPr>
          <p:grpSpPr>
            <a:xfrm>
              <a:off x="914400" y="1967706"/>
              <a:ext cx="3352800" cy="2909094"/>
              <a:chOff x="914400" y="1967706"/>
              <a:chExt cx="3352800" cy="2909094"/>
            </a:xfrm>
          </p:grpSpPr>
          <p:sp>
            <p:nvSpPr>
              <p:cNvPr id="4" name="Isosceles Triangle 3"/>
              <p:cNvSpPr/>
              <p:nvPr/>
            </p:nvSpPr>
            <p:spPr bwMode="auto">
              <a:xfrm>
                <a:off x="914400" y="1967706"/>
                <a:ext cx="3352800" cy="2909094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722510" y="3260470"/>
                <a:ext cx="913464" cy="1015206"/>
                <a:chOff x="5347809" y="1981200"/>
                <a:chExt cx="913464" cy="101520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347809" y="1981200"/>
                  <a:ext cx="8867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ESEQ</a:t>
                  </a:r>
                  <a:endParaRPr lang="en-US" dirty="0"/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 bwMode="auto">
                <a:xfrm flipH="1">
                  <a:off x="5347809" y="2442865"/>
                  <a:ext cx="290991" cy="553541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>
                  <a:off x="5960452" y="2442865"/>
                  <a:ext cx="300821" cy="53340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2819400" y="3500835"/>
                <a:ext cx="913464" cy="977106"/>
                <a:chOff x="7139979" y="2286000"/>
                <a:chExt cx="913464" cy="977106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7184567" y="2286000"/>
                  <a:ext cx="7184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SEQ</a:t>
                  </a:r>
                  <a:endParaRPr lang="en-US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 flipH="1">
                  <a:off x="7139979" y="2709565"/>
                  <a:ext cx="290991" cy="553541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7752622" y="2709565"/>
                  <a:ext cx="300821" cy="53340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5400779" y="1581752"/>
              <a:ext cx="3538548" cy="3102139"/>
              <a:chOff x="5400779" y="1581752"/>
              <a:chExt cx="3538548" cy="3102139"/>
            </a:xfrm>
          </p:grpSpPr>
          <p:sp>
            <p:nvSpPr>
              <p:cNvPr id="19" name="Isosceles Triangle 18"/>
              <p:cNvSpPr/>
              <p:nvPr/>
            </p:nvSpPr>
            <p:spPr bwMode="auto">
              <a:xfrm>
                <a:off x="5400779" y="2684496"/>
                <a:ext cx="1195744" cy="98558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64436" y="1581752"/>
                <a:ext cx="7184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SEQ</a:t>
                </a: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 flipH="1">
                <a:off x="6199710" y="2043417"/>
                <a:ext cx="290991" cy="553541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7218135" y="2028967"/>
                <a:ext cx="300821" cy="53340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7131573" y="2562367"/>
                <a:ext cx="8867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ESEQ</a:t>
                </a:r>
                <a:endParaRPr lang="en-US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 flipH="1">
                <a:off x="6918175" y="3014365"/>
                <a:ext cx="290991" cy="553541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8002880" y="3022921"/>
                <a:ext cx="300821" cy="533400"/>
              </a:xfrm>
              <a:prstGeom prst="line">
                <a:avLst/>
              </a:prstGeom>
              <a:solidFill>
                <a:schemeClr val="accent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Isosceles Triangle 27"/>
              <p:cNvSpPr/>
              <p:nvPr/>
            </p:nvSpPr>
            <p:spPr bwMode="auto">
              <a:xfrm>
                <a:off x="6320303" y="3698309"/>
                <a:ext cx="1195744" cy="98558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 bwMode="auto">
              <a:xfrm>
                <a:off x="7743583" y="3698309"/>
                <a:ext cx="1195744" cy="985582"/>
              </a:xfrm>
              <a:prstGeom prst="triangle">
                <a:avLst/>
              </a:prstGeom>
              <a:solidFill>
                <a:schemeClr val="bg1">
                  <a:alpha val="5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48566" y="3120399"/>
              <a:ext cx="1935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ym typeface="Wingdings" panose="05000000000000000000" pitchFamily="2" charset="2"/>
                </a:rPr>
                <a:t> … </a:t>
              </a:r>
              <a:endParaRPr lang="en-US" sz="4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68005" y="6055731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(selected rewrite rules on next slides)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688" y="1110470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1792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90130" name="Group 90129"/>
          <p:cNvGrpSpPr/>
          <p:nvPr/>
        </p:nvGrpSpPr>
        <p:grpSpPr>
          <a:xfrm>
            <a:off x="676867" y="916821"/>
            <a:ext cx="2743200" cy="1511132"/>
            <a:chOff x="680125" y="1455997"/>
            <a:chExt cx="2743200" cy="1511132"/>
          </a:xfrm>
        </p:grpSpPr>
        <p:sp>
          <p:nvSpPr>
            <p:cNvPr id="90125" name="Rectangle 90124"/>
            <p:cNvSpPr/>
            <p:nvPr/>
          </p:nvSpPr>
          <p:spPr bwMode="auto">
            <a:xfrm>
              <a:off x="680125" y="1455997"/>
              <a:ext cx="2743200" cy="1511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12" name="Picture 90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18" y="1565181"/>
              <a:ext cx="2611592" cy="139284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89128" y="913945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21235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90130" name="Group 90129"/>
          <p:cNvGrpSpPr/>
          <p:nvPr/>
        </p:nvGrpSpPr>
        <p:grpSpPr>
          <a:xfrm>
            <a:off x="676867" y="916821"/>
            <a:ext cx="2743200" cy="1511132"/>
            <a:chOff x="680125" y="1455997"/>
            <a:chExt cx="2743200" cy="1511132"/>
          </a:xfrm>
        </p:grpSpPr>
        <p:sp>
          <p:nvSpPr>
            <p:cNvPr id="90125" name="Rectangle 90124"/>
            <p:cNvSpPr/>
            <p:nvPr/>
          </p:nvSpPr>
          <p:spPr bwMode="auto">
            <a:xfrm>
              <a:off x="680125" y="1455997"/>
              <a:ext cx="2743200" cy="1511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12" name="Picture 90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18" y="1565181"/>
              <a:ext cx="2611592" cy="1392849"/>
            </a:xfrm>
            <a:prstGeom prst="rect">
              <a:avLst/>
            </a:prstGeom>
          </p:spPr>
        </p:pic>
      </p:grpSp>
      <p:grpSp>
        <p:nvGrpSpPr>
          <p:cNvPr id="90131" name="Group 90130"/>
          <p:cNvGrpSpPr/>
          <p:nvPr/>
        </p:nvGrpSpPr>
        <p:grpSpPr>
          <a:xfrm>
            <a:off x="4800600" y="916821"/>
            <a:ext cx="3418948" cy="1993234"/>
            <a:chOff x="5039431" y="1499098"/>
            <a:chExt cx="3418948" cy="1993234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235713" y="1499098"/>
              <a:ext cx="2982211" cy="1677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23" name="Picture 90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713" y="1602425"/>
              <a:ext cx="2982211" cy="1596465"/>
            </a:xfrm>
            <a:prstGeom prst="rect">
              <a:avLst/>
            </a:prstGeom>
          </p:spPr>
        </p:pic>
        <p:sp>
          <p:nvSpPr>
            <p:cNvPr id="90124" name="TextBox 90123"/>
            <p:cNvSpPr txBox="1"/>
            <p:nvPr/>
          </p:nvSpPr>
          <p:spPr>
            <a:xfrm>
              <a:off x="5039431" y="3184555"/>
              <a:ext cx="3418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(also for MEM, JUMP, CJUMP in place of BINOP)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9128" y="913945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15651" y="932407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3608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pSp>
        <p:nvGrpSpPr>
          <p:cNvPr id="90130" name="Group 90129"/>
          <p:cNvGrpSpPr/>
          <p:nvPr/>
        </p:nvGrpSpPr>
        <p:grpSpPr>
          <a:xfrm>
            <a:off x="676867" y="916821"/>
            <a:ext cx="2743200" cy="1511132"/>
            <a:chOff x="680125" y="1455997"/>
            <a:chExt cx="2743200" cy="1511132"/>
          </a:xfrm>
        </p:grpSpPr>
        <p:sp>
          <p:nvSpPr>
            <p:cNvPr id="90125" name="Rectangle 90124"/>
            <p:cNvSpPr/>
            <p:nvPr/>
          </p:nvSpPr>
          <p:spPr bwMode="auto">
            <a:xfrm>
              <a:off x="680125" y="1455997"/>
              <a:ext cx="2743200" cy="1511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12" name="Picture 90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18" y="1565181"/>
              <a:ext cx="2611592" cy="1392849"/>
            </a:xfrm>
            <a:prstGeom prst="rect">
              <a:avLst/>
            </a:prstGeom>
          </p:spPr>
        </p:pic>
      </p:grpSp>
      <p:grpSp>
        <p:nvGrpSpPr>
          <p:cNvPr id="90131" name="Group 90130"/>
          <p:cNvGrpSpPr/>
          <p:nvPr/>
        </p:nvGrpSpPr>
        <p:grpSpPr>
          <a:xfrm>
            <a:off x="4800600" y="916821"/>
            <a:ext cx="3418948" cy="1993234"/>
            <a:chOff x="5039431" y="1499098"/>
            <a:chExt cx="3418948" cy="1993234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235713" y="1499098"/>
              <a:ext cx="2982211" cy="1677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23" name="Picture 90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713" y="1602425"/>
              <a:ext cx="2982211" cy="1596465"/>
            </a:xfrm>
            <a:prstGeom prst="rect">
              <a:avLst/>
            </a:prstGeom>
          </p:spPr>
        </p:pic>
        <p:sp>
          <p:nvSpPr>
            <p:cNvPr id="90124" name="TextBox 90123"/>
            <p:cNvSpPr txBox="1"/>
            <p:nvPr/>
          </p:nvSpPr>
          <p:spPr>
            <a:xfrm>
              <a:off x="5039431" y="3184555"/>
              <a:ext cx="3418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(also for MEM, JUMP, CJUMP in place of BINOP)</a:t>
              </a:r>
              <a:endParaRPr lang="en-US" sz="1400" dirty="0"/>
            </a:p>
          </p:txBody>
        </p:sp>
      </p:grpSp>
      <p:grpSp>
        <p:nvGrpSpPr>
          <p:cNvPr id="90133" name="Group 90132"/>
          <p:cNvGrpSpPr/>
          <p:nvPr/>
        </p:nvGrpSpPr>
        <p:grpSpPr>
          <a:xfrm>
            <a:off x="499429" y="3155429"/>
            <a:ext cx="3809186" cy="2447270"/>
            <a:chOff x="475565" y="3647339"/>
            <a:chExt cx="3809186" cy="2447270"/>
          </a:xfrm>
        </p:grpSpPr>
        <p:sp>
          <p:nvSpPr>
            <p:cNvPr id="90126" name="TextBox 90125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about this:</a:t>
              </a:r>
              <a:endParaRPr lang="en-US" dirty="0"/>
            </a:p>
          </p:txBody>
        </p:sp>
        <p:grpSp>
          <p:nvGrpSpPr>
            <p:cNvPr id="90132" name="Group 90131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90127" name="Picture 90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1889128" y="913945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15651" y="932407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7737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90130" name="Group 90129"/>
          <p:cNvGrpSpPr/>
          <p:nvPr/>
        </p:nvGrpSpPr>
        <p:grpSpPr>
          <a:xfrm>
            <a:off x="676867" y="916821"/>
            <a:ext cx="2743200" cy="1511132"/>
            <a:chOff x="680125" y="1455997"/>
            <a:chExt cx="2743200" cy="1511132"/>
          </a:xfrm>
        </p:grpSpPr>
        <p:sp>
          <p:nvSpPr>
            <p:cNvPr id="90125" name="Rectangle 90124"/>
            <p:cNvSpPr/>
            <p:nvPr/>
          </p:nvSpPr>
          <p:spPr bwMode="auto">
            <a:xfrm>
              <a:off x="680125" y="1455997"/>
              <a:ext cx="2743200" cy="1511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12" name="Picture 90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18" y="1565181"/>
              <a:ext cx="2611592" cy="1392849"/>
            </a:xfrm>
            <a:prstGeom prst="rect">
              <a:avLst/>
            </a:prstGeom>
          </p:spPr>
        </p:pic>
      </p:grpSp>
      <p:grpSp>
        <p:nvGrpSpPr>
          <p:cNvPr id="90131" name="Group 90130"/>
          <p:cNvGrpSpPr/>
          <p:nvPr/>
        </p:nvGrpSpPr>
        <p:grpSpPr>
          <a:xfrm>
            <a:off x="4800600" y="916821"/>
            <a:ext cx="3418948" cy="1993234"/>
            <a:chOff x="5039431" y="1499098"/>
            <a:chExt cx="3418948" cy="1993234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235713" y="1499098"/>
              <a:ext cx="2982211" cy="1677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23" name="Picture 90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713" y="1602425"/>
              <a:ext cx="2982211" cy="1596465"/>
            </a:xfrm>
            <a:prstGeom prst="rect">
              <a:avLst/>
            </a:prstGeom>
          </p:spPr>
        </p:pic>
        <p:sp>
          <p:nvSpPr>
            <p:cNvPr id="90124" name="TextBox 90123"/>
            <p:cNvSpPr txBox="1"/>
            <p:nvPr/>
          </p:nvSpPr>
          <p:spPr>
            <a:xfrm>
              <a:off x="5039431" y="3184555"/>
              <a:ext cx="3418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(also for MEM, JUMP, CJUMP in place of BINOP)</a:t>
              </a:r>
              <a:endParaRPr lang="en-US" sz="1400" dirty="0"/>
            </a:p>
          </p:txBody>
        </p:sp>
      </p:grpSp>
      <p:grpSp>
        <p:nvGrpSpPr>
          <p:cNvPr id="90133" name="Group 90132"/>
          <p:cNvGrpSpPr/>
          <p:nvPr/>
        </p:nvGrpSpPr>
        <p:grpSpPr>
          <a:xfrm>
            <a:off x="499429" y="3155429"/>
            <a:ext cx="3809186" cy="3158032"/>
            <a:chOff x="475565" y="3647339"/>
            <a:chExt cx="3809186" cy="3158032"/>
          </a:xfrm>
        </p:grpSpPr>
        <p:sp>
          <p:nvSpPr>
            <p:cNvPr id="90126" name="TextBox 90125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about this:</a:t>
              </a:r>
              <a:endParaRPr lang="en-US" dirty="0"/>
            </a:p>
          </p:txBody>
        </p:sp>
        <p:grpSp>
          <p:nvGrpSpPr>
            <p:cNvPr id="90132" name="Group 90131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90127" name="Picture 90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  <p:sp>
          <p:nvSpPr>
            <p:cNvPr id="90128" name="TextBox 90127"/>
            <p:cNvSpPr txBox="1"/>
            <p:nvPr/>
          </p:nvSpPr>
          <p:spPr>
            <a:xfrm>
              <a:off x="727715" y="6097485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Incorrect if s contains assignment to a variable read by e1!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9128" y="913945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15651" y="932407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1098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90130" name="Group 90129"/>
          <p:cNvGrpSpPr/>
          <p:nvPr/>
        </p:nvGrpSpPr>
        <p:grpSpPr>
          <a:xfrm>
            <a:off x="676867" y="916821"/>
            <a:ext cx="2743200" cy="1511132"/>
            <a:chOff x="680125" y="1455997"/>
            <a:chExt cx="2743200" cy="1511132"/>
          </a:xfrm>
        </p:grpSpPr>
        <p:sp>
          <p:nvSpPr>
            <p:cNvPr id="90125" name="Rectangle 90124"/>
            <p:cNvSpPr/>
            <p:nvPr/>
          </p:nvSpPr>
          <p:spPr bwMode="auto">
            <a:xfrm>
              <a:off x="680125" y="1455997"/>
              <a:ext cx="2743200" cy="15111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12" name="Picture 90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18" y="1565181"/>
              <a:ext cx="2611592" cy="1392849"/>
            </a:xfrm>
            <a:prstGeom prst="rect">
              <a:avLst/>
            </a:prstGeom>
          </p:spPr>
        </p:pic>
      </p:grpSp>
      <p:grpSp>
        <p:nvGrpSpPr>
          <p:cNvPr id="90131" name="Group 90130"/>
          <p:cNvGrpSpPr/>
          <p:nvPr/>
        </p:nvGrpSpPr>
        <p:grpSpPr>
          <a:xfrm>
            <a:off x="4800600" y="916821"/>
            <a:ext cx="3418948" cy="1993234"/>
            <a:chOff x="5039431" y="1499098"/>
            <a:chExt cx="3418948" cy="1993234"/>
          </a:xfrm>
        </p:grpSpPr>
        <p:sp>
          <p:nvSpPr>
            <p:cNvPr id="120" name="Rectangle 119"/>
            <p:cNvSpPr/>
            <p:nvPr/>
          </p:nvSpPr>
          <p:spPr bwMode="auto">
            <a:xfrm>
              <a:off x="5235713" y="1499098"/>
              <a:ext cx="2982211" cy="1677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90123" name="Picture 90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713" y="1602425"/>
              <a:ext cx="2982211" cy="1596465"/>
            </a:xfrm>
            <a:prstGeom prst="rect">
              <a:avLst/>
            </a:prstGeom>
          </p:spPr>
        </p:pic>
        <p:sp>
          <p:nvSpPr>
            <p:cNvPr id="90124" name="TextBox 90123"/>
            <p:cNvSpPr txBox="1"/>
            <p:nvPr/>
          </p:nvSpPr>
          <p:spPr>
            <a:xfrm>
              <a:off x="5039431" y="3184555"/>
              <a:ext cx="34189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(also for MEM, JUMP, CJUMP in place of BINOP)</a:t>
              </a:r>
              <a:endParaRPr lang="en-US" sz="1400" dirty="0"/>
            </a:p>
          </p:txBody>
        </p:sp>
      </p:grpSp>
      <p:grpSp>
        <p:nvGrpSpPr>
          <p:cNvPr id="90133" name="Group 90132"/>
          <p:cNvGrpSpPr/>
          <p:nvPr/>
        </p:nvGrpSpPr>
        <p:grpSpPr>
          <a:xfrm>
            <a:off x="499429" y="3155429"/>
            <a:ext cx="3809186" cy="3158032"/>
            <a:chOff x="475565" y="3647339"/>
            <a:chExt cx="3809186" cy="3158032"/>
          </a:xfrm>
        </p:grpSpPr>
        <p:sp>
          <p:nvSpPr>
            <p:cNvPr id="90126" name="TextBox 90125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What about this:</a:t>
              </a:r>
              <a:endParaRPr lang="en-US" dirty="0"/>
            </a:p>
          </p:txBody>
        </p:sp>
        <p:grpSp>
          <p:nvGrpSpPr>
            <p:cNvPr id="90132" name="Group 90131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90127" name="Picture 901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  <p:sp>
          <p:nvSpPr>
            <p:cNvPr id="90128" name="TextBox 90127"/>
            <p:cNvSpPr txBox="1"/>
            <p:nvPr/>
          </p:nvSpPr>
          <p:spPr>
            <a:xfrm>
              <a:off x="727715" y="6097485"/>
              <a:ext cx="3429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Incorrect if s contains assignment to a variable read by e1!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136" name="Group 90135"/>
          <p:cNvGrpSpPr/>
          <p:nvPr/>
        </p:nvGrpSpPr>
        <p:grpSpPr>
          <a:xfrm>
            <a:off x="4556361" y="3155429"/>
            <a:ext cx="4389109" cy="3368263"/>
            <a:chOff x="4556361" y="3155429"/>
            <a:chExt cx="4389109" cy="3368263"/>
          </a:xfrm>
        </p:grpSpPr>
        <p:grpSp>
          <p:nvGrpSpPr>
            <p:cNvPr id="90135" name="Group 90134"/>
            <p:cNvGrpSpPr/>
            <p:nvPr/>
          </p:nvGrpSpPr>
          <p:grpSpPr>
            <a:xfrm>
              <a:off x="4556361" y="3155429"/>
              <a:ext cx="4389109" cy="3060486"/>
              <a:chOff x="4556361" y="3632079"/>
              <a:chExt cx="4389109" cy="3060486"/>
            </a:xfrm>
          </p:grpSpPr>
          <p:grpSp>
            <p:nvGrpSpPr>
              <p:cNvPr id="90134" name="Group 90133"/>
              <p:cNvGrpSpPr/>
              <p:nvPr/>
            </p:nvGrpSpPr>
            <p:grpSpPr>
              <a:xfrm>
                <a:off x="4663619" y="4101374"/>
                <a:ext cx="4281851" cy="2591191"/>
                <a:chOff x="4663619" y="4101374"/>
                <a:chExt cx="4281851" cy="2591191"/>
              </a:xfrm>
            </p:grpSpPr>
            <p:sp>
              <p:nvSpPr>
                <p:cNvPr id="127" name="Rectangle 126"/>
                <p:cNvSpPr/>
                <p:nvPr/>
              </p:nvSpPr>
              <p:spPr bwMode="auto">
                <a:xfrm>
                  <a:off x="4663619" y="4101374"/>
                  <a:ext cx="4281851" cy="256544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charset="0"/>
                    <a:ea typeface="ＭＳ Ｐゴシック" charset="0"/>
                  </a:endParaRPr>
                </a:p>
              </p:txBody>
            </p:sp>
            <p:pic>
              <p:nvPicPr>
                <p:cNvPr id="90129" name="Picture 9012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63619" y="4134749"/>
                  <a:ext cx="4281851" cy="2557816"/>
                </a:xfrm>
                <a:prstGeom prst="rect">
                  <a:avLst/>
                </a:prstGeom>
              </p:spPr>
            </p:pic>
          </p:grpSp>
          <p:sp>
            <p:nvSpPr>
              <p:cNvPr id="128" name="TextBox 127"/>
              <p:cNvSpPr txBox="1"/>
              <p:nvPr/>
            </p:nvSpPr>
            <p:spPr>
              <a:xfrm>
                <a:off x="4556361" y="3632079"/>
                <a:ext cx="2301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B050"/>
                    </a:solidFill>
                  </a:rPr>
                  <a:t>General Solution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5541698" y="6215915"/>
              <a:ext cx="2525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(also for CJUMP in place of BINOP)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89128" y="913945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15651" y="932407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9310" y="3633238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3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15200" y="6019800"/>
            <a:ext cx="3048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94476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54330" y="752935"/>
            <a:ext cx="4165270" cy="2834364"/>
            <a:chOff x="475565" y="3647339"/>
            <a:chExt cx="3809186" cy="2478477"/>
          </a:xfrm>
        </p:grpSpPr>
        <p:sp>
          <p:nvSpPr>
            <p:cNvPr id="120" name="TextBox 119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Specific solution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  <p:sp>
          <p:nvSpPr>
            <p:cNvPr id="122" name="TextBox 121"/>
            <p:cNvSpPr txBox="1"/>
            <p:nvPr/>
          </p:nvSpPr>
          <p:spPr>
            <a:xfrm>
              <a:off x="646251" y="5725706"/>
              <a:ext cx="3631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I</a:t>
              </a:r>
              <a:r>
                <a:rPr lang="en-US" sz="2000" dirty="0" smtClean="0">
                  <a:solidFill>
                    <a:srgbClr val="00B050"/>
                  </a:solidFill>
                </a:rPr>
                <a:t>n fact correct if s and  e1 </a:t>
              </a:r>
              <a:r>
                <a:rPr lang="en-US" sz="2000" b="1" u="sng" dirty="0" smtClean="0">
                  <a:solidFill>
                    <a:srgbClr val="00B050"/>
                  </a:solidFill>
                </a:rPr>
                <a:t>commute</a:t>
              </a:r>
              <a:r>
                <a:rPr lang="en-US" sz="2000" dirty="0" smtClean="0">
                  <a:solidFill>
                    <a:srgbClr val="00B050"/>
                  </a:solidFill>
                </a:rPr>
                <a:t>! 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42252" y="1053240"/>
            <a:ext cx="441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When do s and e commute?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and memory locations accessed by s are </a:t>
            </a:r>
            <a:r>
              <a:rPr lang="en-US" b="1" dirty="0" smtClean="0"/>
              <a:t>disjoint</a:t>
            </a:r>
            <a:r>
              <a:rPr lang="en-US" dirty="0" smtClean="0"/>
              <a:t> from those accessed by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disjointness</a:t>
            </a:r>
            <a:r>
              <a:rPr lang="en-US" dirty="0" smtClean="0"/>
              <a:t> but all accesses to such a shared resource are READ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3962" y="363933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(Similarly for CJUMP)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1472" y="1282984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892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IR Representations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7348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85800"/>
            <a:ext cx="8852374" cy="6061152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49021"/>
            <a:ext cx="2514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and Tiger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537" y="5181600"/>
            <a:ext cx="224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(Explanations on next slides)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54330" y="752935"/>
            <a:ext cx="4165270" cy="2834364"/>
            <a:chOff x="475565" y="3647339"/>
            <a:chExt cx="3809186" cy="2478477"/>
          </a:xfrm>
        </p:grpSpPr>
        <p:sp>
          <p:nvSpPr>
            <p:cNvPr id="120" name="TextBox 119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Specific solution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  <p:sp>
          <p:nvSpPr>
            <p:cNvPr id="122" name="TextBox 121"/>
            <p:cNvSpPr txBox="1"/>
            <p:nvPr/>
          </p:nvSpPr>
          <p:spPr>
            <a:xfrm>
              <a:off x="646251" y="5725706"/>
              <a:ext cx="3631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I</a:t>
              </a:r>
              <a:r>
                <a:rPr lang="en-US" sz="2000" dirty="0" smtClean="0">
                  <a:solidFill>
                    <a:srgbClr val="00B050"/>
                  </a:solidFill>
                </a:rPr>
                <a:t>n fact correct if s and  e1 </a:t>
              </a:r>
              <a:r>
                <a:rPr lang="en-US" sz="2000" b="1" u="sng" dirty="0" smtClean="0">
                  <a:solidFill>
                    <a:srgbClr val="00B050"/>
                  </a:solidFill>
                </a:rPr>
                <a:t>commute</a:t>
              </a:r>
              <a:r>
                <a:rPr lang="en-US" sz="2000" dirty="0" smtClean="0">
                  <a:solidFill>
                    <a:srgbClr val="00B050"/>
                  </a:solidFill>
                </a:rPr>
                <a:t>! 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42252" y="1053240"/>
            <a:ext cx="441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When do s and e commute?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and memory locations accessed by s are </a:t>
            </a:r>
            <a:r>
              <a:rPr lang="en-US" b="1" dirty="0" smtClean="0"/>
              <a:t>disjoint</a:t>
            </a:r>
            <a:r>
              <a:rPr lang="en-US" dirty="0" smtClean="0"/>
              <a:t> from those accessed by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disjointness</a:t>
            </a:r>
            <a:r>
              <a:rPr lang="en-US" dirty="0" smtClean="0"/>
              <a:t> but all accesses to such a shared resource are READ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120" y="4365841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But: deciding whether MEM(x) and MEM(z) represent the same location</a:t>
            </a:r>
          </a:p>
          <a:p>
            <a:r>
              <a:rPr lang="en-US" dirty="0"/>
              <a:t>r</a:t>
            </a:r>
            <a:r>
              <a:rPr lang="en-US" dirty="0" smtClean="0"/>
              <a:t>equires deciding whether x and z may be equal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2788" y="6051211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Undecidable in general!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24000" y="5486400"/>
            <a:ext cx="784830" cy="50043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603962" y="363933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(Similarly for CJUMP)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1472" y="1282984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14471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119" name="Group 118"/>
          <p:cNvGrpSpPr/>
          <p:nvPr/>
        </p:nvGrpSpPr>
        <p:grpSpPr>
          <a:xfrm>
            <a:off x="254330" y="752935"/>
            <a:ext cx="4165270" cy="2834364"/>
            <a:chOff x="475565" y="3647339"/>
            <a:chExt cx="3809186" cy="2478477"/>
          </a:xfrm>
        </p:grpSpPr>
        <p:sp>
          <p:nvSpPr>
            <p:cNvPr id="120" name="TextBox 119"/>
            <p:cNvSpPr txBox="1"/>
            <p:nvPr/>
          </p:nvSpPr>
          <p:spPr>
            <a:xfrm>
              <a:off x="475565" y="3647339"/>
              <a:ext cx="2237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Specific solution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69872" y="4109004"/>
              <a:ext cx="3614879" cy="1985605"/>
              <a:chOff x="669872" y="4109004"/>
              <a:chExt cx="3614879" cy="1985605"/>
            </a:xfrm>
          </p:grpSpPr>
          <p:sp>
            <p:nvSpPr>
              <p:cNvPr id="123" name="Rectangle 122"/>
              <p:cNvSpPr/>
              <p:nvPr/>
            </p:nvSpPr>
            <p:spPr bwMode="auto">
              <a:xfrm>
                <a:off x="669872" y="4109004"/>
                <a:ext cx="3614879" cy="198560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872" y="4303520"/>
                <a:ext cx="3544686" cy="1596573"/>
              </a:xfrm>
              <a:prstGeom prst="rect">
                <a:avLst/>
              </a:prstGeom>
            </p:spPr>
          </p:pic>
        </p:grpSp>
        <p:sp>
          <p:nvSpPr>
            <p:cNvPr id="122" name="TextBox 121"/>
            <p:cNvSpPr txBox="1"/>
            <p:nvPr/>
          </p:nvSpPr>
          <p:spPr>
            <a:xfrm>
              <a:off x="646251" y="5725706"/>
              <a:ext cx="3631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</a:rPr>
                <a:t>I</a:t>
              </a:r>
              <a:r>
                <a:rPr lang="en-US" sz="2000" dirty="0" smtClean="0">
                  <a:solidFill>
                    <a:srgbClr val="00B050"/>
                  </a:solidFill>
                </a:rPr>
                <a:t>n fact correct if s and  e1 </a:t>
              </a:r>
              <a:r>
                <a:rPr lang="en-US" sz="2000" b="1" u="sng" dirty="0" smtClean="0">
                  <a:solidFill>
                    <a:srgbClr val="00B050"/>
                  </a:solidFill>
                </a:rPr>
                <a:t>commute</a:t>
              </a:r>
              <a:r>
                <a:rPr lang="en-US" sz="2000" dirty="0" smtClean="0">
                  <a:solidFill>
                    <a:srgbClr val="00B050"/>
                  </a:solidFill>
                </a:rPr>
                <a:t>! 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42252" y="1053240"/>
            <a:ext cx="4419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When do s and e commute?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variables and memory locations accessed by s are </a:t>
            </a:r>
            <a:r>
              <a:rPr lang="en-US" b="1" dirty="0" smtClean="0"/>
              <a:t>disjoint</a:t>
            </a:r>
            <a:r>
              <a:rPr lang="en-US" dirty="0" smtClean="0"/>
              <a:t> from those accessed by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 smtClean="0"/>
              <a:t>disjointness</a:t>
            </a:r>
            <a:r>
              <a:rPr lang="en-US" dirty="0" smtClean="0"/>
              <a:t> but all accesses to such a shared resource are READ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120" y="4365841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But: deciding whether MEM(x) and MEM(z) represent the same location</a:t>
            </a:r>
          </a:p>
          <a:p>
            <a:r>
              <a:rPr lang="en-US" dirty="0"/>
              <a:t>r</a:t>
            </a:r>
            <a:r>
              <a:rPr lang="en-US" dirty="0" smtClean="0"/>
              <a:t>equires deciding whether x and z may be equal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2788" y="6051211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Undecidable in general!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24000" y="5486400"/>
            <a:ext cx="784830" cy="500437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4742420" y="4204552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Solution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Compiler conservatively approximates </a:t>
            </a:r>
            <a:r>
              <a:rPr lang="en-US" dirty="0" err="1" smtClean="0"/>
              <a:t>disjointness</a:t>
            </a:r>
            <a:r>
              <a:rPr lang="en-US" dirty="0" smtClean="0"/>
              <a:t> / commutability, </a:t>
            </a:r>
            <a:r>
              <a:rPr lang="en-US" dirty="0" err="1" smtClean="0"/>
              <a:t>ie</a:t>
            </a:r>
            <a:r>
              <a:rPr lang="en-US" dirty="0" smtClean="0"/>
              <a:t> performs the rewrite cautiously</a:t>
            </a:r>
            <a:br>
              <a:rPr lang="en-US" dirty="0" smtClean="0"/>
            </a:br>
            <a:r>
              <a:rPr lang="en-US" dirty="0" smtClean="0"/>
              <a:t> example: e1 == CONST(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3962" y="3639333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(Similarly for CJUMP)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81472" y="1282984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61160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559" y="934541"/>
            <a:ext cx="813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2: ensure that parent of a CALL is EXP (…) or MOVE(TEMP t, …)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59" y="1397072"/>
            <a:ext cx="899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Motivation: calls leave their result in dedicated register </a:t>
            </a:r>
            <a:r>
              <a:rPr lang="en-US" dirty="0" err="1" smtClean="0"/>
              <a:t>rv.</a:t>
            </a:r>
            <a:r>
              <a:rPr lang="en-US" dirty="0" smtClean="0"/>
              <a:t> Now consider tree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34990" y="187382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What could go wrong? 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91" y="1956211"/>
            <a:ext cx="2637594" cy="2044135"/>
          </a:xfrm>
          <a:prstGeom prst="rect">
            <a:avLst/>
          </a:prstGeom>
        </p:spPr>
      </p:pic>
      <p:sp>
        <p:nvSpPr>
          <p:cNvPr id="90113" name="TextBox 90112"/>
          <p:cNvSpPr txBox="1"/>
          <p:nvPr/>
        </p:nvSpPr>
        <p:spPr>
          <a:xfrm>
            <a:off x="771137" y="2395613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754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559" y="934541"/>
            <a:ext cx="813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2: ensure that parent of a CALL is EXP (…) or MOVE(TEMP t, …)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59" y="1397072"/>
            <a:ext cx="899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Motivation: calls leave their result in dedicated register </a:t>
            </a:r>
            <a:r>
              <a:rPr lang="en-US" dirty="0" err="1" smtClean="0"/>
              <a:t>rv.</a:t>
            </a:r>
            <a:r>
              <a:rPr lang="en-US" dirty="0" smtClean="0"/>
              <a:t> Now consider tree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1137" y="1873829"/>
            <a:ext cx="8297358" cy="2126517"/>
            <a:chOff x="771137" y="1873829"/>
            <a:chExt cx="8297358" cy="2126517"/>
          </a:xfrm>
        </p:grpSpPr>
        <p:sp>
          <p:nvSpPr>
            <p:cNvPr id="32" name="TextBox 31"/>
            <p:cNvSpPr txBox="1"/>
            <p:nvPr/>
          </p:nvSpPr>
          <p:spPr>
            <a:xfrm>
              <a:off x="4134990" y="1873829"/>
              <a:ext cx="48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What could go wrong? </a:t>
              </a:r>
              <a:r>
                <a:rPr lang="en-US" dirty="0" smtClean="0"/>
                <a:t>Call to g will overwrite result of f (held in </a:t>
              </a:r>
              <a:r>
                <a:rPr lang="en-US" dirty="0" err="1" smtClean="0"/>
                <a:t>rv</a:t>
              </a:r>
              <a:r>
                <a:rPr lang="en-US" dirty="0" smtClean="0"/>
                <a:t>) before BINOP is executed! </a:t>
              </a:r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0791" y="1956211"/>
              <a:ext cx="2637594" cy="2044135"/>
            </a:xfrm>
            <a:prstGeom prst="rect">
              <a:avLst/>
            </a:prstGeom>
          </p:spPr>
        </p:pic>
        <p:sp>
          <p:nvSpPr>
            <p:cNvPr id="90113" name="TextBox 90112"/>
            <p:cNvSpPr txBox="1"/>
            <p:nvPr/>
          </p:nvSpPr>
          <p:spPr>
            <a:xfrm>
              <a:off x="771137" y="2395613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4990" y="3089967"/>
              <a:ext cx="4933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B050"/>
                  </a:solidFill>
                </a:rPr>
                <a:t>Solution?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3276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559" y="934541"/>
            <a:ext cx="813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2: ensure that parent of a CALL is EXP (…) or MOVE(TEMP t, …)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59" y="1397072"/>
            <a:ext cx="899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Motivation: calls leave their result in dedicated register </a:t>
            </a:r>
            <a:r>
              <a:rPr lang="en-US" dirty="0" err="1" smtClean="0"/>
              <a:t>rv.</a:t>
            </a:r>
            <a:r>
              <a:rPr lang="en-US" dirty="0" smtClean="0"/>
              <a:t> Now consider tree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79413" y="4014312"/>
            <a:ext cx="3392178" cy="2745323"/>
            <a:chOff x="3675311" y="4252008"/>
            <a:chExt cx="3392178" cy="2745323"/>
          </a:xfrm>
        </p:grpSpPr>
        <p:grpSp>
          <p:nvGrpSpPr>
            <p:cNvPr id="61" name="Group 60"/>
            <p:cNvGrpSpPr/>
            <p:nvPr/>
          </p:nvGrpSpPr>
          <p:grpSpPr>
            <a:xfrm>
              <a:off x="3675311" y="4252008"/>
              <a:ext cx="3392178" cy="2745323"/>
              <a:chOff x="3771528" y="4257187"/>
              <a:chExt cx="3392178" cy="2745323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786313" y="4257187"/>
                <a:ext cx="3301462" cy="27453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86313" y="6479290"/>
                <a:ext cx="3337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(where t is a fresh temp; don’t apply recursively under the pattern MOVE(TEMP(..), CALL(..)…))</a:t>
                </a:r>
                <a:endParaRPr lang="en-US" sz="1400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1528" y="4314510"/>
                <a:ext cx="3392178" cy="2313686"/>
              </a:xfrm>
              <a:prstGeom prst="rect">
                <a:avLst/>
              </a:prstGeom>
            </p:spPr>
          </p:pic>
        </p:grpSp>
        <p:sp>
          <p:nvSpPr>
            <p:cNvPr id="146" name="TextBox 145"/>
            <p:cNvSpPr txBox="1"/>
            <p:nvPr/>
          </p:nvSpPr>
          <p:spPr>
            <a:xfrm>
              <a:off x="4742451" y="4283817"/>
              <a:ext cx="318677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5</a:t>
              </a:r>
              <a:endParaRPr lang="en-US" sz="1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71137" y="1873829"/>
            <a:ext cx="8297358" cy="2126517"/>
            <a:chOff x="771137" y="1873829"/>
            <a:chExt cx="8297358" cy="2126517"/>
          </a:xfrm>
        </p:grpSpPr>
        <p:sp>
          <p:nvSpPr>
            <p:cNvPr id="32" name="TextBox 31"/>
            <p:cNvSpPr txBox="1"/>
            <p:nvPr/>
          </p:nvSpPr>
          <p:spPr>
            <a:xfrm>
              <a:off x="4134990" y="1873829"/>
              <a:ext cx="48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What could go wrong? </a:t>
              </a:r>
              <a:r>
                <a:rPr lang="en-US" dirty="0" smtClean="0"/>
                <a:t>Call to g will overwrite result of f (held in </a:t>
              </a:r>
              <a:r>
                <a:rPr lang="en-US" dirty="0" err="1" smtClean="0"/>
                <a:t>rv</a:t>
              </a:r>
              <a:r>
                <a:rPr lang="en-US" dirty="0" smtClean="0"/>
                <a:t>) before BINOP is executed! </a:t>
              </a:r>
              <a:endParaRPr lang="en-US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0791" y="1956211"/>
              <a:ext cx="2637594" cy="2044135"/>
            </a:xfrm>
            <a:prstGeom prst="rect">
              <a:avLst/>
            </a:prstGeom>
          </p:spPr>
        </p:pic>
        <p:sp>
          <p:nvSpPr>
            <p:cNvPr id="90113" name="TextBox 90112"/>
            <p:cNvSpPr txBox="1"/>
            <p:nvPr/>
          </p:nvSpPr>
          <p:spPr>
            <a:xfrm>
              <a:off x="771137" y="2395613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4990" y="3089967"/>
              <a:ext cx="4933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B050"/>
                  </a:solidFill>
                </a:rPr>
                <a:t>Solution: </a:t>
              </a:r>
              <a:r>
                <a:rPr lang="en-US" dirty="0" smtClean="0"/>
                <a:t>save result of call to f before calling g, to avoid overwriting </a:t>
              </a:r>
              <a:r>
                <a:rPr lang="en-US" dirty="0" err="1" smtClean="0"/>
                <a:t>rv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519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Rewrite 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559" y="934541"/>
            <a:ext cx="813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2: ensure that parent of a CALL is EXP (…) or MOVE(TEMP t, …)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59" y="1397072"/>
            <a:ext cx="8996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Motivation: calls leave their result in dedicated register </a:t>
            </a:r>
            <a:r>
              <a:rPr lang="en-US" dirty="0" err="1" smtClean="0"/>
              <a:t>rv.</a:t>
            </a:r>
            <a:r>
              <a:rPr lang="en-US" dirty="0" smtClean="0"/>
              <a:t> Now consider tree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. 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79413" y="4014312"/>
            <a:ext cx="3392178" cy="2745323"/>
            <a:chOff x="3675311" y="4252008"/>
            <a:chExt cx="3392178" cy="2745323"/>
          </a:xfrm>
        </p:grpSpPr>
        <p:grpSp>
          <p:nvGrpSpPr>
            <p:cNvPr id="61" name="Group 60"/>
            <p:cNvGrpSpPr/>
            <p:nvPr/>
          </p:nvGrpSpPr>
          <p:grpSpPr>
            <a:xfrm>
              <a:off x="3675311" y="4252008"/>
              <a:ext cx="3392178" cy="2745323"/>
              <a:chOff x="3771528" y="4257187"/>
              <a:chExt cx="3392178" cy="2745323"/>
            </a:xfrm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786313" y="4257187"/>
                <a:ext cx="3301462" cy="27453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ＭＳ Ｐゴシック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786313" y="6479290"/>
                <a:ext cx="33374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(where t is a fresh temp; don’t apply recursively under the pattern MOVE(TEMP(..), CALL(..)…))</a:t>
                </a:r>
                <a:endParaRPr lang="en-US" sz="1400" dirty="0"/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1528" y="4314510"/>
                <a:ext cx="3392178" cy="2313686"/>
              </a:xfrm>
              <a:prstGeom prst="rect">
                <a:avLst/>
              </a:prstGeom>
            </p:spPr>
          </p:pic>
        </p:grpSp>
        <p:sp>
          <p:nvSpPr>
            <p:cNvPr id="146" name="TextBox 145"/>
            <p:cNvSpPr txBox="1"/>
            <p:nvPr/>
          </p:nvSpPr>
          <p:spPr>
            <a:xfrm>
              <a:off x="4742451" y="4283817"/>
              <a:ext cx="318677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5</a:t>
              </a:r>
              <a:endParaRPr lang="en-US" sz="1800" b="1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293199" y="4230787"/>
            <a:ext cx="4602707" cy="120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Homework 1</a:t>
            </a:r>
            <a:r>
              <a:rPr lang="en-US" dirty="0" smtClean="0"/>
              <a:t>: apply rules 1-5 to rewrite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  <a:r>
              <a:rPr lang="en-US" dirty="0" smtClean="0"/>
              <a:t> until no more rules can be applied. Is your solution optimal?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293198" y="5659511"/>
            <a:ext cx="460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/>
              <a:t>Homework 2</a:t>
            </a:r>
            <a:r>
              <a:rPr lang="en-US" dirty="0" smtClean="0"/>
              <a:t>: can you think of additional rules, for nested calls?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71137" y="1873829"/>
            <a:ext cx="8297358" cy="2126517"/>
            <a:chOff x="771137" y="1873829"/>
            <a:chExt cx="8297358" cy="2126517"/>
          </a:xfrm>
        </p:grpSpPr>
        <p:sp>
          <p:nvSpPr>
            <p:cNvPr id="19" name="TextBox 18"/>
            <p:cNvSpPr txBox="1"/>
            <p:nvPr/>
          </p:nvSpPr>
          <p:spPr>
            <a:xfrm>
              <a:off x="4134990" y="1873829"/>
              <a:ext cx="4800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What could go wrong? </a:t>
              </a:r>
              <a:r>
                <a:rPr lang="en-US" dirty="0" smtClean="0"/>
                <a:t>Call to g will overwrite result of f (held in </a:t>
              </a:r>
              <a:r>
                <a:rPr lang="en-US" dirty="0" err="1" smtClean="0"/>
                <a:t>rv</a:t>
              </a:r>
              <a:r>
                <a:rPr lang="en-US" dirty="0" smtClean="0"/>
                <a:t>) before BINOP is executed! 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0791" y="1956211"/>
              <a:ext cx="2637594" cy="20441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71137" y="2395613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T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34990" y="3089967"/>
              <a:ext cx="49335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 smtClean="0">
                  <a:solidFill>
                    <a:srgbClr val="00B050"/>
                  </a:solidFill>
                </a:rPr>
                <a:t>Solution: </a:t>
              </a:r>
              <a:r>
                <a:rPr lang="en-US" dirty="0" smtClean="0"/>
                <a:t>save result of call to f before calling g, to avoid overwriting </a:t>
              </a:r>
              <a:r>
                <a:rPr lang="en-US" dirty="0" err="1" smtClean="0"/>
                <a:t>rv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65362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Elimination of SEQs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3811" y="4623239"/>
            <a:ext cx="481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step: once all SEQ’s are at top of tree, collect list of statements left-to-right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215" y="1074205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Associativity of SEQ: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64815" y="1752600"/>
            <a:ext cx="4123162" cy="2039951"/>
            <a:chOff x="2209800" y="1919712"/>
            <a:chExt cx="4123162" cy="2039951"/>
          </a:xfrm>
        </p:grpSpPr>
        <p:sp>
          <p:nvSpPr>
            <p:cNvPr id="178" name="Rectangle 177"/>
            <p:cNvSpPr/>
            <p:nvPr/>
          </p:nvSpPr>
          <p:spPr bwMode="auto">
            <a:xfrm>
              <a:off x="2209800" y="1919712"/>
              <a:ext cx="4123162" cy="20399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ＭＳ Ｐゴシック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1963998"/>
              <a:ext cx="4123162" cy="1995665"/>
            </a:xfrm>
            <a:prstGeom prst="rect">
              <a:avLst/>
            </a:prstGeom>
          </p:spPr>
        </p:pic>
      </p:grpSp>
      <p:sp>
        <p:nvSpPr>
          <p:cNvPr id="177" name="TextBox 176"/>
          <p:cNvSpPr txBox="1"/>
          <p:nvPr/>
        </p:nvSpPr>
        <p:spPr>
          <a:xfrm>
            <a:off x="3855766" y="1752600"/>
            <a:ext cx="31867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0775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Elimination of SEQs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4815" y="5562739"/>
            <a:ext cx="481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steps: once all SEQ’s are at top of tree, extract list of statements left-to-right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70206" y="2603705"/>
            <a:ext cx="5338279" cy="2490842"/>
            <a:chOff x="2070206" y="2603705"/>
            <a:chExt cx="5338279" cy="2490842"/>
          </a:xfrm>
        </p:grpSpPr>
        <p:grpSp>
          <p:nvGrpSpPr>
            <p:cNvPr id="11" name="Group 10"/>
            <p:cNvGrpSpPr/>
            <p:nvPr/>
          </p:nvGrpSpPr>
          <p:grpSpPr>
            <a:xfrm>
              <a:off x="5425302" y="2603705"/>
              <a:ext cx="1983183" cy="2451374"/>
              <a:chOff x="5425302" y="2603705"/>
              <a:chExt cx="1983183" cy="2451374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5675132" y="2603705"/>
                <a:ext cx="913464" cy="1015206"/>
                <a:chOff x="4570047" y="1939516"/>
                <a:chExt cx="913464" cy="1015206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4570047" y="1939516"/>
                  <a:ext cx="88678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ESEQ</a:t>
                  </a:r>
                  <a:endParaRPr lang="en-US" dirty="0"/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 bwMode="auto">
                <a:xfrm flipH="1">
                  <a:off x="4570047" y="2401181"/>
                  <a:ext cx="290991" cy="553541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5182690" y="2401181"/>
                  <a:ext cx="300821" cy="53340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5970448" y="3617820"/>
                <a:ext cx="1438037" cy="1437259"/>
                <a:chOff x="5970448" y="3617820"/>
                <a:chExt cx="1438037" cy="1437259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6237260" y="3617820"/>
                  <a:ext cx="913464" cy="977106"/>
                  <a:chOff x="6362217" y="2244316"/>
                  <a:chExt cx="913464" cy="977106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406805" y="2244316"/>
                    <a:ext cx="71846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SEQ</a:t>
                    </a:r>
                    <a:endParaRPr lang="en-US" dirty="0"/>
                  </a:p>
                </p:txBody>
              </p:sp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 flipH="1">
                    <a:off x="6362217" y="2667881"/>
                    <a:ext cx="290991" cy="553541"/>
                  </a:xfrm>
                  <a:prstGeom prst="lin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6974860" y="2667881"/>
                    <a:ext cx="300821" cy="533400"/>
                  </a:xfrm>
                  <a:prstGeom prst="lin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60" name="TextBox 159"/>
                <p:cNvSpPr txBox="1"/>
                <p:nvPr/>
              </p:nvSpPr>
              <p:spPr>
                <a:xfrm>
                  <a:off x="5970448" y="4593414"/>
                  <a:ext cx="452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s2</a:t>
                  </a:r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956117" y="4593414"/>
                  <a:ext cx="452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s3</a:t>
                  </a:r>
                  <a:endParaRPr lang="en-US" dirty="0"/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5425302" y="3657287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70206" y="2649643"/>
              <a:ext cx="2001041" cy="2444904"/>
              <a:chOff x="2070206" y="2649643"/>
              <a:chExt cx="2001041" cy="2444904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2895600" y="2649643"/>
                <a:ext cx="913464" cy="1015206"/>
                <a:chOff x="4570047" y="1939516"/>
                <a:chExt cx="913464" cy="1015206"/>
              </a:xfrm>
            </p:grpSpPr>
            <p:sp>
              <p:nvSpPr>
                <p:cNvPr id="168" name="TextBox 167"/>
                <p:cNvSpPr txBox="1"/>
                <p:nvPr/>
              </p:nvSpPr>
              <p:spPr>
                <a:xfrm>
                  <a:off x="4654205" y="1939516"/>
                  <a:ext cx="7184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SEQ</a:t>
                  </a:r>
                  <a:endParaRPr lang="en-US" dirty="0"/>
                </a:p>
              </p:txBody>
            </p:sp>
            <p:cxnSp>
              <p:nvCxnSpPr>
                <p:cNvPr id="169" name="Straight Connector 168"/>
                <p:cNvCxnSpPr/>
                <p:nvPr/>
              </p:nvCxnSpPr>
              <p:spPr bwMode="auto">
                <a:xfrm flipH="1">
                  <a:off x="4570047" y="2401181"/>
                  <a:ext cx="290991" cy="553541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5182690" y="2401181"/>
                  <a:ext cx="300821" cy="533400"/>
                </a:xfrm>
                <a:prstGeom prst="line">
                  <a:avLst/>
                </a:prstGeom>
                <a:solidFill>
                  <a:schemeClr val="accent1">
                    <a:alpha val="5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" name="Group 7"/>
              <p:cNvGrpSpPr/>
              <p:nvPr/>
            </p:nvGrpSpPr>
            <p:grpSpPr>
              <a:xfrm>
                <a:off x="2070206" y="3657288"/>
                <a:ext cx="1374718" cy="1437259"/>
                <a:chOff x="2070206" y="3657288"/>
                <a:chExt cx="1374718" cy="1437259"/>
              </a:xfrm>
            </p:grpSpPr>
            <p:grpSp>
              <p:nvGrpSpPr>
                <p:cNvPr id="163" name="Group 162"/>
                <p:cNvGrpSpPr/>
                <p:nvPr/>
              </p:nvGrpSpPr>
              <p:grpSpPr>
                <a:xfrm>
                  <a:off x="2297449" y="3657288"/>
                  <a:ext cx="953033" cy="977106"/>
                  <a:chOff x="6322648" y="2244316"/>
                  <a:chExt cx="953033" cy="977106"/>
                </a:xfrm>
              </p:grpSpPr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6322648" y="2244316"/>
                    <a:ext cx="8867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ESEQ</a:t>
                    </a:r>
                    <a:endParaRPr lang="en-US" dirty="0"/>
                  </a:p>
                </p:txBody>
              </p:sp>
              <p:cxnSp>
                <p:nvCxnSpPr>
                  <p:cNvPr id="165" name="Straight Connector 164"/>
                  <p:cNvCxnSpPr/>
                  <p:nvPr/>
                </p:nvCxnSpPr>
                <p:spPr bwMode="auto">
                  <a:xfrm flipH="1">
                    <a:off x="6362217" y="2667881"/>
                    <a:ext cx="290991" cy="553541"/>
                  </a:xfrm>
                  <a:prstGeom prst="lin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66" name="Straight Connector 165"/>
                  <p:cNvCxnSpPr/>
                  <p:nvPr/>
                </p:nvCxnSpPr>
                <p:spPr bwMode="auto">
                  <a:xfrm>
                    <a:off x="6974860" y="2667881"/>
                    <a:ext cx="300821" cy="533400"/>
                  </a:xfrm>
                  <a:prstGeom prst="lin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171" name="TextBox 170"/>
                <p:cNvSpPr txBox="1"/>
                <p:nvPr/>
              </p:nvSpPr>
              <p:spPr>
                <a:xfrm>
                  <a:off x="2070206" y="4632882"/>
                  <a:ext cx="4523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s1</a:t>
                  </a:r>
                  <a:endParaRPr lang="en-US" dirty="0"/>
                </a:p>
              </p:txBody>
            </p:sp>
            <p:sp>
              <p:nvSpPr>
                <p:cNvPr id="172" name="TextBox 171"/>
                <p:cNvSpPr txBox="1"/>
                <p:nvPr/>
              </p:nvSpPr>
              <p:spPr>
                <a:xfrm>
                  <a:off x="3119193" y="4632882"/>
                  <a:ext cx="325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</a:t>
                  </a:r>
                </a:p>
              </p:txBody>
            </p:sp>
          </p:grpSp>
          <p:sp>
            <p:nvSpPr>
              <p:cNvPr id="173" name="TextBox 172"/>
              <p:cNvSpPr txBox="1"/>
              <p:nvPr/>
            </p:nvSpPr>
            <p:spPr>
              <a:xfrm>
                <a:off x="3618879" y="3644708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s3</a:t>
                </a:r>
                <a:endParaRPr lang="en-US" dirty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4299428" y="3263877"/>
              <a:ext cx="7328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ym typeface="Wingdings" panose="05000000000000000000" pitchFamily="2" charset="2"/>
                </a:rPr>
                <a:t></a:t>
              </a:r>
              <a:endParaRPr lang="en-US" sz="4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215" y="1074205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Associativity of SEQ: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11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Midterm exam</a:t>
            </a:r>
            <a:endParaRPr lang="en-US" sz="2800" dirty="0" smtClean="0"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End of lecture material that’s relevant for the midterm.</a:t>
            </a:r>
          </a:p>
          <a:p>
            <a:endParaRPr lang="en-US" sz="4400" dirty="0"/>
          </a:p>
          <a:p>
            <a:r>
              <a:rPr lang="en-US" sz="4400" dirty="0" smtClean="0"/>
              <a:t>Thus, MCIL material up to (and including)  Section 8.1 “Canonical Trees” is fair game.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8248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Normalization of branches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780" y="1003763"/>
            <a:ext cx="5878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conditional branch instruction of TREE: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9283" y="1667521"/>
            <a:ext cx="430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CJUMP (</a:t>
            </a:r>
            <a:r>
              <a:rPr lang="en-US" dirty="0" err="1" smtClean="0"/>
              <a:t>relop</a:t>
            </a:r>
            <a:r>
              <a:rPr lang="en-US" dirty="0" smtClean="0"/>
              <a:t>, </a:t>
            </a:r>
            <a:r>
              <a:rPr lang="en-US" dirty="0" err="1" smtClean="0"/>
              <a:t>exp</a:t>
            </a:r>
            <a:r>
              <a:rPr lang="en-US" dirty="0" smtClean="0"/>
              <a:t>, </a:t>
            </a:r>
            <a:r>
              <a:rPr lang="en-US" dirty="0" err="1" smtClean="0"/>
              <a:t>exp</a:t>
            </a:r>
            <a:r>
              <a:rPr lang="en-US" dirty="0" smtClean="0"/>
              <a:t>, label, label)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4230" y="1397678"/>
            <a:ext cx="126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“true” branch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4860" y="1403666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“false” branch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437602" y="1667521"/>
            <a:ext cx="594719" cy="1054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5712049" y="1579056"/>
            <a:ext cx="634902" cy="1703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76780" y="2511944"/>
            <a:ext cx="821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languages: conditional branches typically have only one label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302" y="3218417"/>
            <a:ext cx="831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need to analyze </a:t>
            </a:r>
            <a:r>
              <a:rPr lang="en-US" b="1" dirty="0" smtClean="0"/>
              <a:t>control flow </a:t>
            </a:r>
            <a:r>
              <a:rPr lang="en-US" dirty="0" smtClean="0"/>
              <a:t>of program: what’s the order in which an execution might “walk through program”, </a:t>
            </a:r>
            <a:r>
              <a:rPr lang="en-US" dirty="0" err="1" smtClean="0"/>
              <a:t>ie</a:t>
            </a:r>
            <a:r>
              <a:rPr lang="en-US" dirty="0" smtClean="0"/>
              <a:t> execute instructions?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IR Expression Trees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95" y="914400"/>
            <a:ext cx="8891072" cy="4343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55103"/>
            <a:ext cx="224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(Explanations on next slides)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Normalization of branches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780" y="1003763"/>
            <a:ext cx="5878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conditional branch instruction of TREE: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9283" y="1667521"/>
            <a:ext cx="430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CJUMP (</a:t>
            </a:r>
            <a:r>
              <a:rPr lang="en-US" dirty="0" err="1" smtClean="0"/>
              <a:t>relop</a:t>
            </a:r>
            <a:r>
              <a:rPr lang="en-US" dirty="0" smtClean="0"/>
              <a:t>, </a:t>
            </a:r>
            <a:r>
              <a:rPr lang="en-US" dirty="0" err="1" smtClean="0"/>
              <a:t>exp</a:t>
            </a:r>
            <a:r>
              <a:rPr lang="en-US" dirty="0" smtClean="0"/>
              <a:t>, </a:t>
            </a:r>
            <a:r>
              <a:rPr lang="en-US" dirty="0" err="1" smtClean="0"/>
              <a:t>exp</a:t>
            </a:r>
            <a:r>
              <a:rPr lang="en-US" dirty="0" smtClean="0"/>
              <a:t>, label, label)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4230" y="1397678"/>
            <a:ext cx="126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“true” branch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54860" y="1403666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“false” branch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437602" y="1667521"/>
            <a:ext cx="594719" cy="105471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5712049" y="1579056"/>
            <a:ext cx="634902" cy="170353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76780" y="2511944"/>
            <a:ext cx="821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Assembly languages: conditional branches typically have only one label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9302" y="3218417"/>
            <a:ext cx="831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need to analyze </a:t>
            </a:r>
            <a:r>
              <a:rPr lang="en-US" b="1" dirty="0" smtClean="0"/>
              <a:t>control flow </a:t>
            </a:r>
            <a:r>
              <a:rPr lang="en-US" dirty="0" smtClean="0"/>
              <a:t>of program: what’s the order in which an execution might “walk through program”, </a:t>
            </a:r>
            <a:r>
              <a:rPr lang="en-US" dirty="0" err="1" smtClean="0"/>
              <a:t>ie</a:t>
            </a:r>
            <a:r>
              <a:rPr lang="en-US" dirty="0" smtClean="0"/>
              <a:t> execute instructions?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98335" y="4038803"/>
            <a:ext cx="8311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sequence of non-branching instructions: trivial, in sequential order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nconditional jumps: obvious – follow the </a:t>
            </a:r>
            <a:r>
              <a:rPr lang="en-US" dirty="0" err="1" smtClean="0"/>
              <a:t>goto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CJMUP: cannot predict outcome, so need to assume either branch may be taken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9771" y="5851120"/>
            <a:ext cx="686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For analysis of control flow, can consider sequences of non-branching instructions as single node (“</a:t>
            </a:r>
            <a:r>
              <a:rPr lang="en-US" b="1" dirty="0" smtClean="0">
                <a:sym typeface="Wingdings" panose="05000000000000000000" pitchFamily="2" charset="2"/>
              </a:rPr>
              <a:t>basic block</a:t>
            </a:r>
            <a:r>
              <a:rPr lang="en-US" dirty="0" smtClean="0">
                <a:sym typeface="Wingdings" panose="05000000000000000000" pitchFamily="2" charset="2"/>
              </a:rPr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259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660" y="1014279"/>
            <a:ext cx="6155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basic block is a sequence of statements such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first statement is a LABEL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last statement is a JUMP or CJUMP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are no other LABELSs, JUMPs, or CJUMPs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934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1660" y="1014279"/>
            <a:ext cx="6155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basic block is a sequence of statements such that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first statement is a LABEL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last statement is a JUMP or CJUMP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are no other LABELSs, JUMPs, or CJUMPs</a:t>
            </a:r>
            <a:endParaRPr lang="en-US" dirty="0"/>
          </a:p>
        </p:txBody>
      </p:sp>
      <p:grpSp>
        <p:nvGrpSpPr>
          <p:cNvPr id="90118" name="Group 90117"/>
          <p:cNvGrpSpPr/>
          <p:nvPr/>
        </p:nvGrpSpPr>
        <p:grpSpPr>
          <a:xfrm>
            <a:off x="416686" y="3407485"/>
            <a:ext cx="8429327" cy="840841"/>
            <a:chOff x="458766" y="3845020"/>
            <a:chExt cx="8429327" cy="840841"/>
          </a:xfrm>
        </p:grpSpPr>
        <p:sp>
          <p:nvSpPr>
            <p:cNvPr id="6" name="TextBox 5"/>
            <p:cNvSpPr txBox="1"/>
            <p:nvPr/>
          </p:nvSpPr>
          <p:spPr>
            <a:xfrm>
              <a:off x="922138" y="385208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481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408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11328" y="384502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54394" y="3845021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04082" y="385314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0886" y="3845023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3719" y="3845022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4091" y="3852086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766" y="3852086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3513" y="3845023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7438" y="3852086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9073" y="3854864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29951" y="5486515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390294" y="5487905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1841900" y="5489292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dirty="0"/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32812" y="5515836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s7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774310" y="5515836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s6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321439" y="5511499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s5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177831" y="5494422"/>
            <a:ext cx="452368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5854746" y="5511499"/>
            <a:ext cx="46679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711259" y="5494422"/>
            <a:ext cx="46679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6579" y="5486514"/>
            <a:ext cx="46679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630425" y="5494421"/>
            <a:ext cx="122065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JUMP L1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692465" y="5511499"/>
            <a:ext cx="122065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JUMP L2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306886" y="5489292"/>
            <a:ext cx="1405381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CJUMP .. (L1, L3)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 bwMode="auto">
          <a:xfrm>
            <a:off x="458767" y="5029200"/>
            <a:ext cx="3211554" cy="12823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670321" y="5029200"/>
            <a:ext cx="2176085" cy="127527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855754" y="5029200"/>
            <a:ext cx="3032339" cy="12823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90119" name="TextBox 90118"/>
          <p:cNvSpPr txBox="1"/>
          <p:nvPr/>
        </p:nvSpPr>
        <p:spPr>
          <a:xfrm>
            <a:off x="218888" y="2831042"/>
            <a:ext cx="8839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Task: partition a sequence of statements (Ln: LABEL n; </a:t>
            </a:r>
            <a:r>
              <a:rPr lang="en-US" dirty="0" err="1" smtClean="0"/>
              <a:t>si</a:t>
            </a:r>
            <a:r>
              <a:rPr lang="en-US" dirty="0" smtClean="0"/>
              <a:t> = straight-line </a:t>
            </a:r>
            <a:r>
              <a:rPr lang="en-US" dirty="0" err="1" smtClean="0"/>
              <a:t>stmt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0120" name="TextBox 90119"/>
          <p:cNvSpPr txBox="1"/>
          <p:nvPr/>
        </p:nvSpPr>
        <p:spPr>
          <a:xfrm>
            <a:off x="374616" y="4517820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nto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equence of basic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86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Partitioning into 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933" y="3852087"/>
            <a:ext cx="8446432" cy="833774"/>
            <a:chOff x="456933" y="3852087"/>
            <a:chExt cx="8446432" cy="833774"/>
          </a:xfrm>
        </p:grpSpPr>
        <p:sp>
          <p:nvSpPr>
            <p:cNvPr id="6" name="TextBox 5"/>
            <p:cNvSpPr txBox="1"/>
            <p:nvPr/>
          </p:nvSpPr>
          <p:spPr>
            <a:xfrm>
              <a:off x="456933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481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408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552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7689" y="385208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864" y="3854865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4073" y="385209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8069" y="3852088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56060" y="3852089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9377" y="3853477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2989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2710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9073" y="3854864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9706" y="1330095"/>
            <a:ext cx="8779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raverse left-to-right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henever a LABEL is found, start a new BB (and end current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whenever a JUMP or CJUMP is found, end current BB (and start new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fresh LABELs at beginnings of BBs that don’t start with a LABEL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JUMPs at ends of BBs that don’t end with a JUMP or CJUMP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89706" y="2514600"/>
            <a:ext cx="8779263" cy="9144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936" y="83793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Naïve algorithm: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941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Partitioning into 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933" y="3852087"/>
            <a:ext cx="8446432" cy="833774"/>
            <a:chOff x="456933" y="3852087"/>
            <a:chExt cx="8446432" cy="833774"/>
          </a:xfrm>
        </p:grpSpPr>
        <p:sp>
          <p:nvSpPr>
            <p:cNvPr id="6" name="TextBox 5"/>
            <p:cNvSpPr txBox="1"/>
            <p:nvPr/>
          </p:nvSpPr>
          <p:spPr>
            <a:xfrm>
              <a:off x="456933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481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408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552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7689" y="385208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864" y="3854865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4073" y="385209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8069" y="3852088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56060" y="3852089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9377" y="3853477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2989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2710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9073" y="3854864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933" y="5477766"/>
            <a:ext cx="8378939" cy="833774"/>
            <a:chOff x="476918" y="5334000"/>
            <a:chExt cx="8378939" cy="833774"/>
          </a:xfrm>
        </p:grpSpPr>
        <p:sp>
          <p:nvSpPr>
            <p:cNvPr id="48" name="TextBox 47"/>
            <p:cNvSpPr txBox="1"/>
            <p:nvPr/>
          </p:nvSpPr>
          <p:spPr>
            <a:xfrm>
              <a:off x="4769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87640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1436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92125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61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73311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6614" y="5334003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6897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48601" y="5334002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9289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8486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5202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91614" y="5336777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917421" y="5029200"/>
            <a:ext cx="2752899" cy="12823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40082" y="5029200"/>
            <a:ext cx="458293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600345" y="5029200"/>
            <a:ext cx="2571795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6" y="1330095"/>
            <a:ext cx="8779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raverse left-to-right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henever a LABEL is found, start a new BB (and end current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whenever a JUMP or CJUMP is found, end current BB (and start new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fresh LABELs at beginnings of BBs that don’t start with a LABEL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nsert JUMPs at ends of BBs that don’t end with a JUMP or CJUMP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89706" y="2514600"/>
            <a:ext cx="8779263" cy="9144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936" y="83793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Naïve algorithm: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890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Partitioning into 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933" y="3852087"/>
            <a:ext cx="8446432" cy="833774"/>
            <a:chOff x="456933" y="3852087"/>
            <a:chExt cx="8446432" cy="833774"/>
          </a:xfrm>
        </p:grpSpPr>
        <p:sp>
          <p:nvSpPr>
            <p:cNvPr id="6" name="TextBox 5"/>
            <p:cNvSpPr txBox="1"/>
            <p:nvPr/>
          </p:nvSpPr>
          <p:spPr>
            <a:xfrm>
              <a:off x="456933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481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408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552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7689" y="385208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864" y="3854865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4073" y="385209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8069" y="3852088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56060" y="3852089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9377" y="3853477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2989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2710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9073" y="3854864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933" y="5477766"/>
            <a:ext cx="8378939" cy="833774"/>
            <a:chOff x="476918" y="5334000"/>
            <a:chExt cx="8378939" cy="833774"/>
          </a:xfrm>
        </p:grpSpPr>
        <p:sp>
          <p:nvSpPr>
            <p:cNvPr id="48" name="TextBox 47"/>
            <p:cNvSpPr txBox="1"/>
            <p:nvPr/>
          </p:nvSpPr>
          <p:spPr>
            <a:xfrm>
              <a:off x="4769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87640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1436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92125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61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73311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6614" y="5334003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6897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48601" y="5334002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9289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8486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5202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91614" y="5336777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917421" y="5029200"/>
            <a:ext cx="2752899" cy="12823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40082" y="5029200"/>
            <a:ext cx="458293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600345" y="5029200"/>
            <a:ext cx="2571795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90117" name="Group 90116"/>
          <p:cNvGrpSpPr/>
          <p:nvPr/>
        </p:nvGrpSpPr>
        <p:grpSpPr>
          <a:xfrm>
            <a:off x="223341" y="5939431"/>
            <a:ext cx="466795" cy="704257"/>
            <a:chOff x="223341" y="5939431"/>
            <a:chExt cx="466795" cy="704257"/>
          </a:xfrm>
        </p:grpSpPr>
        <p:sp>
          <p:nvSpPr>
            <p:cNvPr id="67" name="TextBox 66"/>
            <p:cNvSpPr txBox="1"/>
            <p:nvPr/>
          </p:nvSpPr>
          <p:spPr>
            <a:xfrm>
              <a:off x="223341" y="6182023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67" idx="0"/>
            </p:cNvCxnSpPr>
            <p:nvPr/>
          </p:nvCxnSpPr>
          <p:spPr bwMode="auto">
            <a:xfrm flipH="1" flipV="1">
              <a:off x="453969" y="5939431"/>
              <a:ext cx="2770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3434157" y="5861930"/>
            <a:ext cx="466795" cy="704257"/>
            <a:chOff x="2189259" y="5776403"/>
            <a:chExt cx="466795" cy="704257"/>
          </a:xfrm>
        </p:grpSpPr>
        <p:sp>
          <p:nvSpPr>
            <p:cNvPr id="75" name="TextBox 74"/>
            <p:cNvSpPr txBox="1"/>
            <p:nvPr/>
          </p:nvSpPr>
          <p:spPr>
            <a:xfrm>
              <a:off x="2189259" y="6018995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6" name="Straight Arrow Connector 75"/>
            <p:cNvCxnSpPr>
              <a:stCxn id="75" idx="0"/>
            </p:cNvCxnSpPr>
            <p:nvPr/>
          </p:nvCxnSpPr>
          <p:spPr bwMode="auto">
            <a:xfrm flipH="1" flipV="1">
              <a:off x="2419888" y="5776403"/>
              <a:ext cx="2769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6939426" y="5896041"/>
            <a:ext cx="466795" cy="704257"/>
            <a:chOff x="223341" y="5939431"/>
            <a:chExt cx="466795" cy="704257"/>
          </a:xfrm>
        </p:grpSpPr>
        <p:sp>
          <p:nvSpPr>
            <p:cNvPr id="78" name="TextBox 77"/>
            <p:cNvSpPr txBox="1"/>
            <p:nvPr/>
          </p:nvSpPr>
          <p:spPr>
            <a:xfrm>
              <a:off x="223341" y="6182023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8" idx="0"/>
            </p:cNvCxnSpPr>
            <p:nvPr/>
          </p:nvCxnSpPr>
          <p:spPr bwMode="auto">
            <a:xfrm flipH="1" flipV="1">
              <a:off x="453970" y="5939431"/>
              <a:ext cx="2769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189706" y="1330095"/>
            <a:ext cx="8779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raverse left-to-right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henever a LABEL is found, start a new BB (and end current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whenever a JUMP or CJUMP is found, end current BB (and start new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nsert fresh LABELs at beginnings of BBs that don’t start with a LABEL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nsert JUMPs at ends of BBs that don’t end with a JUMP or CJUMP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7510" y="4768609"/>
            <a:ext cx="1220655" cy="704257"/>
            <a:chOff x="197510" y="4768609"/>
            <a:chExt cx="1220655" cy="704257"/>
          </a:xfrm>
        </p:grpSpPr>
        <p:sp>
          <p:nvSpPr>
            <p:cNvPr id="68" name="TextBox 67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L1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 bwMode="auto">
            <a:xfrm>
              <a:off x="807838" y="5230274"/>
              <a:ext cx="100825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3440541" y="4756309"/>
            <a:ext cx="1220655" cy="704257"/>
            <a:chOff x="197510" y="4768609"/>
            <a:chExt cx="1220655" cy="704257"/>
          </a:xfrm>
        </p:grpSpPr>
        <p:sp>
          <p:nvSpPr>
            <p:cNvPr id="71" name="TextBox 70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L2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>
              <a:off x="807838" y="5230274"/>
              <a:ext cx="100825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4556361" y="4768609"/>
            <a:ext cx="1548253" cy="666524"/>
            <a:chOff x="-130088" y="4768609"/>
            <a:chExt cx="1548253" cy="666524"/>
          </a:xfrm>
        </p:grpSpPr>
        <p:sp>
          <p:nvSpPr>
            <p:cNvPr id="66" name="TextBox 65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L3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66" idx="2"/>
            </p:cNvCxnSpPr>
            <p:nvPr/>
          </p:nvCxnSpPr>
          <p:spPr bwMode="auto">
            <a:xfrm flipH="1">
              <a:off x="-130088" y="5230274"/>
              <a:ext cx="937926" cy="20485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TextBox 64"/>
          <p:cNvSpPr txBox="1"/>
          <p:nvPr/>
        </p:nvSpPr>
        <p:spPr>
          <a:xfrm>
            <a:off x="151525" y="83793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algorithm: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848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Partitioning into 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6933" y="3852087"/>
            <a:ext cx="8446432" cy="833774"/>
            <a:chOff x="456933" y="3852087"/>
            <a:chExt cx="8446432" cy="833774"/>
          </a:xfrm>
        </p:grpSpPr>
        <p:sp>
          <p:nvSpPr>
            <p:cNvPr id="6" name="TextBox 5"/>
            <p:cNvSpPr txBox="1"/>
            <p:nvPr/>
          </p:nvSpPr>
          <p:spPr>
            <a:xfrm>
              <a:off x="456933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481" y="385347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3408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25527" y="3854864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7689" y="3852087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94864" y="3854865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04073" y="385209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28069" y="3852088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56060" y="3852089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09377" y="3853477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02989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2710" y="3852087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9073" y="3854864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933" y="5477766"/>
            <a:ext cx="8378939" cy="833774"/>
            <a:chOff x="476918" y="5334000"/>
            <a:chExt cx="8378939" cy="833774"/>
          </a:xfrm>
        </p:grpSpPr>
        <p:sp>
          <p:nvSpPr>
            <p:cNvPr id="48" name="TextBox 47"/>
            <p:cNvSpPr txBox="1"/>
            <p:nvPr/>
          </p:nvSpPr>
          <p:spPr>
            <a:xfrm>
              <a:off x="4769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87640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41436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192125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s7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6118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s6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73311" y="5334000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s5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696614" y="5334003"/>
              <a:ext cx="452368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s4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6897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48601" y="5334002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9289" y="5334000"/>
              <a:ext cx="46679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L1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978486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L1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35202" y="5334000"/>
              <a:ext cx="1220655" cy="46166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JUMP L2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91614" y="5336777"/>
              <a:ext cx="1405381" cy="8309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CJUMP .. (L1, L3)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917421" y="5029200"/>
            <a:ext cx="2752899" cy="128234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140082" y="5029200"/>
            <a:ext cx="458293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600345" y="5029200"/>
            <a:ext cx="2571795" cy="1066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charset="0"/>
              <a:ea typeface="ＭＳ Ｐゴシック" charset="0"/>
            </a:endParaRPr>
          </a:p>
        </p:txBody>
      </p:sp>
      <p:grpSp>
        <p:nvGrpSpPr>
          <p:cNvPr id="90117" name="Group 90116"/>
          <p:cNvGrpSpPr/>
          <p:nvPr/>
        </p:nvGrpSpPr>
        <p:grpSpPr>
          <a:xfrm>
            <a:off x="223341" y="5939431"/>
            <a:ext cx="466795" cy="704257"/>
            <a:chOff x="223341" y="5939431"/>
            <a:chExt cx="466795" cy="704257"/>
          </a:xfrm>
        </p:grpSpPr>
        <p:sp>
          <p:nvSpPr>
            <p:cNvPr id="67" name="TextBox 66"/>
            <p:cNvSpPr txBox="1"/>
            <p:nvPr/>
          </p:nvSpPr>
          <p:spPr>
            <a:xfrm>
              <a:off x="223341" y="6182023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67" idx="0"/>
            </p:cNvCxnSpPr>
            <p:nvPr/>
          </p:nvCxnSpPr>
          <p:spPr bwMode="auto">
            <a:xfrm flipH="1" flipV="1">
              <a:off x="453969" y="5939431"/>
              <a:ext cx="2770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3434157" y="5861930"/>
            <a:ext cx="466795" cy="704257"/>
            <a:chOff x="2189259" y="5776403"/>
            <a:chExt cx="466795" cy="704257"/>
          </a:xfrm>
        </p:grpSpPr>
        <p:sp>
          <p:nvSpPr>
            <p:cNvPr id="75" name="TextBox 74"/>
            <p:cNvSpPr txBox="1"/>
            <p:nvPr/>
          </p:nvSpPr>
          <p:spPr>
            <a:xfrm>
              <a:off x="2189259" y="6018995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6" name="Straight Arrow Connector 75"/>
            <p:cNvCxnSpPr>
              <a:stCxn id="75" idx="0"/>
            </p:cNvCxnSpPr>
            <p:nvPr/>
          </p:nvCxnSpPr>
          <p:spPr bwMode="auto">
            <a:xfrm flipH="1" flipV="1">
              <a:off x="2419888" y="5776403"/>
              <a:ext cx="2769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6939426" y="5896041"/>
            <a:ext cx="466795" cy="704257"/>
            <a:chOff x="223341" y="5939431"/>
            <a:chExt cx="466795" cy="704257"/>
          </a:xfrm>
        </p:grpSpPr>
        <p:sp>
          <p:nvSpPr>
            <p:cNvPr id="78" name="TextBox 77"/>
            <p:cNvSpPr txBox="1"/>
            <p:nvPr/>
          </p:nvSpPr>
          <p:spPr>
            <a:xfrm>
              <a:off x="223341" y="6182023"/>
              <a:ext cx="46679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8" idx="0"/>
            </p:cNvCxnSpPr>
            <p:nvPr/>
          </p:nvCxnSpPr>
          <p:spPr bwMode="auto">
            <a:xfrm flipH="1" flipV="1">
              <a:off x="453970" y="5939431"/>
              <a:ext cx="2769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189706" y="1330095"/>
            <a:ext cx="8779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raverse left-to-right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henever a LABEL is found, start a new BB (and end current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whenever a JUMP or CJUMP is found, end current BB (and start new BB)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nsert fresh LABELs at beginnings of BBs that don’t start with a LABEL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nsert JUMPs at ends of BBs that don’t end with a JUMP or CJUMP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onvenient to also add a special LABEL D for epilogue and add JUMP D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7510" y="4768609"/>
            <a:ext cx="1220655" cy="704257"/>
            <a:chOff x="197510" y="4768609"/>
            <a:chExt cx="1220655" cy="704257"/>
          </a:xfrm>
        </p:grpSpPr>
        <p:sp>
          <p:nvSpPr>
            <p:cNvPr id="68" name="TextBox 67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L1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 bwMode="auto">
            <a:xfrm>
              <a:off x="807838" y="5230274"/>
              <a:ext cx="100825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0" name="Group 69"/>
          <p:cNvGrpSpPr/>
          <p:nvPr/>
        </p:nvGrpSpPr>
        <p:grpSpPr>
          <a:xfrm>
            <a:off x="3440541" y="4756309"/>
            <a:ext cx="1220655" cy="704257"/>
            <a:chOff x="197510" y="4768609"/>
            <a:chExt cx="1220655" cy="704257"/>
          </a:xfrm>
        </p:grpSpPr>
        <p:sp>
          <p:nvSpPr>
            <p:cNvPr id="71" name="TextBox 70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L2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>
              <a:off x="807838" y="5230274"/>
              <a:ext cx="100825" cy="242592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4556361" y="4768609"/>
            <a:ext cx="1548253" cy="666524"/>
            <a:chOff x="-130088" y="4768609"/>
            <a:chExt cx="1548253" cy="666524"/>
          </a:xfrm>
        </p:grpSpPr>
        <p:sp>
          <p:nvSpPr>
            <p:cNvPr id="66" name="TextBox 65"/>
            <p:cNvSpPr txBox="1"/>
            <p:nvPr/>
          </p:nvSpPr>
          <p:spPr>
            <a:xfrm>
              <a:off x="197510" y="4768609"/>
              <a:ext cx="1220655" cy="461665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JUMP L3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66" idx="2"/>
            </p:cNvCxnSpPr>
            <p:nvPr/>
          </p:nvCxnSpPr>
          <p:spPr bwMode="auto">
            <a:xfrm flipH="1">
              <a:off x="-130088" y="5230274"/>
              <a:ext cx="937926" cy="204859"/>
            </a:xfrm>
            <a:prstGeom prst="straightConnector1">
              <a:avLst/>
            </a:prstGeom>
            <a:solidFill>
              <a:schemeClr val="accent1">
                <a:alpha val="50000"/>
              </a:schemeClr>
            </a:solidFill>
            <a:ln w="38100" cap="flat" cmpd="sng" algn="ctr">
              <a:solidFill>
                <a:srgbClr val="7030A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5" name="TextBox 64"/>
          <p:cNvSpPr txBox="1"/>
          <p:nvPr/>
        </p:nvSpPr>
        <p:spPr>
          <a:xfrm>
            <a:off x="151525" y="83793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algorithm: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859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816" y="87313"/>
            <a:ext cx="8679090" cy="4191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Ordering basic blocks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82404" y="934541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706" y="1330094"/>
            <a:ext cx="870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elative order of basic blocks irrelevant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 reorder to ensure (if possible) that a block ending 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CJUMP is followed by the block labeled with the “FALSE” label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JUMP is followed by its target label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7715" y="875378"/>
            <a:ext cx="679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that basic blocks have entry labels and jumps at end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9413" y="3223120"/>
            <a:ext cx="8493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More precisely: cover the collection of basic blocks by a set of </a:t>
            </a:r>
            <a:r>
              <a:rPr lang="en-US" b="1" u="sng" dirty="0" smtClean="0"/>
              <a:t>traces</a:t>
            </a:r>
            <a:r>
              <a:rPr lang="en-US" dirty="0" smtClean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sequences </a:t>
            </a:r>
            <a:r>
              <a:rPr lang="en-US" dirty="0"/>
              <a:t>of </a:t>
            </a:r>
            <a:r>
              <a:rPr lang="en-US" dirty="0" err="1"/>
              <a:t>stmts</a:t>
            </a:r>
            <a:r>
              <a:rPr lang="en-US" dirty="0"/>
              <a:t> (maybe including jumps) that are potentially executed </a:t>
            </a:r>
            <a:r>
              <a:rPr lang="en-US" dirty="0" smtClean="0"/>
              <a:t>sequentially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aims: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have each basic  block covered by only one trace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 low number of traces in order to reduce number of JUMPS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5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Expressions</a:t>
            </a:r>
            <a:br>
              <a:rPr lang="en-US" sz="2800" smtClean="0">
                <a:cs typeface="+mj-cs"/>
              </a:rPr>
            </a:br>
            <a:endParaRPr lang="en-US" sz="2800" smtClean="0">
              <a:cs typeface="+mj-cs"/>
            </a:endParaRPr>
          </a:p>
        </p:txBody>
      </p:sp>
      <p:pic>
        <p:nvPicPr>
          <p:cNvPr id="59396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07" y="990600"/>
            <a:ext cx="8879670" cy="41148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15950" y="87313"/>
            <a:ext cx="7912100" cy="446087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Expressions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084" y="1905000"/>
            <a:ext cx="8759012" cy="3421063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7620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4BE9A-5772-FC47-943B-FF80AC3D9B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ibert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F5F5F"/>
      </a:hlink>
      <a:folHlink>
        <a:srgbClr val="4D4D4D"/>
      </a:folHlink>
    </a:clrScheme>
    <a:fontScheme name="liberty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762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liber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bert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bert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01-Introduction</Template>
  <TotalTime>1951</TotalTime>
  <Words>3225</Words>
  <Application>Microsoft Office PowerPoint</Application>
  <PresentationFormat>On-screen Show (4:3)</PresentationFormat>
  <Paragraphs>608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ＭＳ Ｐゴシック</vt:lpstr>
      <vt:lpstr>Arial</vt:lpstr>
      <vt:lpstr>Arial Narrow</vt:lpstr>
      <vt:lpstr>Tahoma</vt:lpstr>
      <vt:lpstr>Wingdings</vt:lpstr>
      <vt:lpstr>liberty</vt:lpstr>
      <vt:lpstr>Topic 7:   Intermediate Representations</vt:lpstr>
      <vt:lpstr>Intermediate Representations </vt:lpstr>
      <vt:lpstr>Intermediate Representations </vt:lpstr>
      <vt:lpstr>Intermediate Representations </vt:lpstr>
      <vt:lpstr>Properties of a Good IR </vt:lpstr>
      <vt:lpstr>IR Representations </vt:lpstr>
      <vt:lpstr>IR Expression Trees </vt:lpstr>
      <vt:lpstr>Expressions </vt:lpstr>
      <vt:lpstr>Expressions</vt:lpstr>
      <vt:lpstr>Statements </vt:lpstr>
      <vt:lpstr>Statements </vt:lpstr>
      <vt:lpstr>Midterm exam info </vt:lpstr>
      <vt:lpstr>Midterm exam prep QUIZ (also because it’s Tuesday) </vt:lpstr>
      <vt:lpstr>Translation of Abstract Syntax</vt:lpstr>
      <vt:lpstr>Translation of Abstract Syntax</vt:lpstr>
      <vt:lpstr>Translation of Abstract Syntax (Conditionals) </vt:lpstr>
      <vt:lpstr>Translation of Abstract Syntax (Conditionals) </vt:lpstr>
      <vt:lpstr>Translation of Abstract Syntax</vt:lpstr>
      <vt:lpstr>Translation of Abstract Syntax </vt:lpstr>
      <vt:lpstr>IR code generation complex for Tiger</vt:lpstr>
      <vt:lpstr>IR code generation complex for Tiger</vt:lpstr>
      <vt:lpstr>IR code generation complex for Tiger</vt:lpstr>
      <vt:lpstr>IR code generation complex for Tiger</vt:lpstr>
      <vt:lpstr>IR code generation: “local” variable access</vt:lpstr>
      <vt:lpstr>IR code generation: variable access</vt:lpstr>
      <vt:lpstr>Simple Variables </vt:lpstr>
      <vt:lpstr>Array Access </vt:lpstr>
      <vt:lpstr>Record Access </vt:lpstr>
      <vt:lpstr>Records: allocation and deallocation</vt:lpstr>
      <vt:lpstr>Records: allocation and deallocation</vt:lpstr>
      <vt:lpstr>Conditional Statements – if e1 then e2 else e3</vt:lpstr>
      <vt:lpstr>Conditional Statements – if e1 then e2 else e3</vt:lpstr>
      <vt:lpstr>Conditional Statements – if e1 then e2 else e3</vt:lpstr>
      <vt:lpstr>Conditional Statements – if e1 then e2 else e3</vt:lpstr>
      <vt:lpstr>Strings </vt:lpstr>
      <vt:lpstr>Strings </vt:lpstr>
      <vt:lpstr>Strings </vt:lpstr>
      <vt:lpstr>Array Creation </vt:lpstr>
      <vt:lpstr>Record Creation </vt:lpstr>
      <vt:lpstr>While Loops </vt:lpstr>
      <vt:lpstr>For Loops </vt:lpstr>
      <vt:lpstr>For Loops </vt:lpstr>
      <vt:lpstr>Function Calls </vt:lpstr>
      <vt:lpstr>Declarations </vt:lpstr>
      <vt:lpstr>Declarations </vt:lpstr>
      <vt:lpstr>Declarations </vt:lpstr>
      <vt:lpstr>Function Declarations </vt:lpstr>
      <vt:lpstr>Function Prolog </vt:lpstr>
      <vt:lpstr>Function Epilog </vt:lpstr>
      <vt:lpstr>Fragments </vt:lpstr>
      <vt:lpstr>Problem with IR Trees </vt:lpstr>
      <vt:lpstr>Canonicalizer: overview</vt:lpstr>
      <vt:lpstr>Elimination of (E)SEQs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Rewrite Rules</vt:lpstr>
      <vt:lpstr>Elimination of SEQs</vt:lpstr>
      <vt:lpstr>Elimination of SEQs</vt:lpstr>
      <vt:lpstr>Midterm exam</vt:lpstr>
      <vt:lpstr>Normalization of branches</vt:lpstr>
      <vt:lpstr>Normalization of branches</vt:lpstr>
      <vt:lpstr>Basic blocks</vt:lpstr>
      <vt:lpstr>Basic blocks</vt:lpstr>
      <vt:lpstr>Partitioning into basic blocks</vt:lpstr>
      <vt:lpstr>Partitioning into basic blocks</vt:lpstr>
      <vt:lpstr>Partitioning into basic blocks</vt:lpstr>
      <vt:lpstr>Partitioning into basic blocks</vt:lpstr>
      <vt:lpstr>Ordering basic blocks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collection</dc:title>
  <dc:creator>CS</dc:creator>
  <cp:lastModifiedBy>eberinge</cp:lastModifiedBy>
  <cp:revision>118</cp:revision>
  <dcterms:created xsi:type="dcterms:W3CDTF">2003-04-24T14:54:28Z</dcterms:created>
  <dcterms:modified xsi:type="dcterms:W3CDTF">2016-03-04T14:13:20Z</dcterms:modified>
</cp:coreProperties>
</file>