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9" r:id="rId3"/>
    <p:sldId id="307" r:id="rId4"/>
    <p:sldId id="308" r:id="rId5"/>
    <p:sldId id="281" r:id="rId6"/>
    <p:sldId id="282" r:id="rId7"/>
    <p:sldId id="283" r:id="rId8"/>
    <p:sldId id="309" r:id="rId9"/>
    <p:sldId id="284" r:id="rId10"/>
    <p:sldId id="311" r:id="rId11"/>
    <p:sldId id="285" r:id="rId12"/>
    <p:sldId id="286" r:id="rId13"/>
    <p:sldId id="310" r:id="rId14"/>
    <p:sldId id="287" r:id="rId15"/>
    <p:sldId id="288" r:id="rId16"/>
    <p:sldId id="289" r:id="rId17"/>
    <p:sldId id="312" r:id="rId18"/>
    <p:sldId id="290" r:id="rId19"/>
    <p:sldId id="291" r:id="rId20"/>
    <p:sldId id="292" r:id="rId21"/>
    <p:sldId id="293" r:id="rId22"/>
    <p:sldId id="31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15" r:id="rId36"/>
    <p:sldId id="306" r:id="rId37"/>
  </p:sldIdLst>
  <p:sldSz cx="9144000" cy="6858000" type="screen4x3"/>
  <p:notesSz cx="9601200" cy="7315200"/>
  <p:custDataLst>
    <p:tags r:id="rId4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3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006600"/>
    <a:srgbClr val="CC0000"/>
    <a:srgbClr val="003399"/>
    <a:srgbClr val="336699"/>
    <a:srgbClr val="008080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882" y="-90"/>
      </p:cViewPr>
      <p:guideLst>
        <p:guide orient="horz" pos="2303"/>
        <p:guide pos="30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3829BF-314F-E549-84FC-93FFD6EB1D3F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6505A1-0363-EE4B-8991-28814888C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73388" y="550863"/>
            <a:ext cx="3656012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3450"/>
            <a:ext cx="70389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4B5EF4-58CB-F24F-9DE4-C4BAF1A00BD6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61ADB5-5E25-7A41-9BAB-63777155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EDEABFE-0FE9-5F47-9A80-A7A190F6FEB5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6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31D2-218B-C044-B52E-E5B810146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5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C40A-A0FB-294C-B978-837112791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AB8D-1309-4C4B-BCEC-748B8730A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6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A922-FF5E-424D-B0CA-E3425C44D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7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2A2A-F8DF-6F4B-9806-1286C2364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9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0B20-E8CA-2449-96D5-B1B3CEA5D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940BE-E6F3-DC44-A861-E3270EAD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AB067-7C58-D84B-83BC-923A38484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DE98A-7ED9-E745-9563-E5452E0E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9450-89AD-0A41-976B-6184180DD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D1ACB-4140-5E4F-A1B8-B841D64B1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F036344C-5F80-4C44-B2D4-45149F53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4902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wm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.wm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.wmf"/><Relationship Id="rId5" Type="http://schemas.openxmlformats.org/officeDocument/2006/relationships/image" Target="../media/image7.wmf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5.wmf"/><Relationship Id="rId5" Type="http://schemas.openxmlformats.org/officeDocument/2006/relationships/image" Target="../media/image27.wmf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27.wmf"/><Relationship Id="rId5" Type="http://schemas.openxmlformats.org/officeDocument/2006/relationships/image" Target="../media/image25.wmf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w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w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wm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2C519-1666-CC42-821A-FB980A96F7A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32485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sz="3600" smtClean="0">
                <a:cs typeface="+mj-cs"/>
              </a:rPr>
              <a:t>Topic </a:t>
            </a:r>
            <a:r>
              <a:rPr lang="en-US" sz="3600" smtClean="0">
                <a:cs typeface="+mj-cs"/>
              </a:rPr>
              <a:t>6:  </a:t>
            </a:r>
            <a:r>
              <a:rPr lang="en-US" sz="3600" dirty="0" smtClean="0">
                <a:cs typeface="+mj-cs"/>
              </a:rPr>
              <a:t>	Activation Records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Princeton University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Spring 2016</a:t>
            </a:r>
          </a:p>
          <a:p>
            <a:pPr>
              <a:spcBef>
                <a:spcPct val="0"/>
              </a:spcBef>
              <a:buClrTx/>
              <a:defRPr/>
            </a:pPr>
            <a:endParaRPr lang="en-US" b="1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Lennart </a:t>
            </a:r>
            <a:r>
              <a:rPr lang="en-US" dirty="0" err="1" smtClean="0">
                <a:cs typeface="+mn-cs"/>
              </a:rPr>
              <a:t>Beringer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445EF-3962-6043-BCDC-9E1C81DAD99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980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216025"/>
            <a:ext cx="8153400" cy="2879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8619" r="26093" b="16036"/>
          <a:stretch/>
        </p:blipFill>
        <p:spPr bwMode="auto">
          <a:xfrm>
            <a:off x="5828836" y="3835023"/>
            <a:ext cx="2933027" cy="268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ADC0F-049B-E740-AC4E-610686ED9A0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Recursive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990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4963"/>
            <a:ext cx="8153400" cy="42560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D6DF6-8B2B-EC48-8A37-0DBED4C43E1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224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Recursive </a:t>
            </a:r>
            <a:r>
              <a:rPr lang="en-US" sz="2800" dirty="0" smtClean="0">
                <a:cs typeface="+mj-cs"/>
              </a:rPr>
              <a:t>Example</a:t>
            </a:r>
            <a:endParaRPr lang="en-US" sz="2800" dirty="0" smtClean="0">
              <a:cs typeface="+mj-cs"/>
            </a:endParaRPr>
          </a:p>
        </p:txBody>
      </p:sp>
      <p:pic>
        <p:nvPicPr>
          <p:cNvPr id="9001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63"/>
          <a:stretch/>
        </p:blipFill>
        <p:spPr>
          <a:xfrm>
            <a:off x="2761326" y="1143000"/>
            <a:ext cx="5766724" cy="5181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22254" r="48891" b="29325"/>
          <a:stretch/>
        </p:blipFill>
        <p:spPr bwMode="auto">
          <a:xfrm>
            <a:off x="189706" y="4405075"/>
            <a:ext cx="4176215" cy="20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735773" y="4094327"/>
            <a:ext cx="4196626" cy="2371559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61326" y="3398293"/>
            <a:ext cx="5632046" cy="696034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D6DF6-8B2B-EC48-8A37-0DBED4C43E1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Recursive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01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63"/>
          <a:stretch/>
        </p:blipFill>
        <p:spPr>
          <a:xfrm>
            <a:off x="2761326" y="1143000"/>
            <a:ext cx="5766724" cy="5181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22254" r="48891" b="29325"/>
          <a:stretch/>
        </p:blipFill>
        <p:spPr bwMode="auto">
          <a:xfrm>
            <a:off x="189706" y="4405075"/>
            <a:ext cx="4176215" cy="20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91F3D-A454-3742-AA7D-BFC4A42CEA4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Recursive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11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06" y="1415716"/>
            <a:ext cx="7472813" cy="450464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22254" r="48891" b="29325"/>
          <a:stretch/>
        </p:blipFill>
        <p:spPr bwMode="auto">
          <a:xfrm>
            <a:off x="4829945" y="87313"/>
            <a:ext cx="4176215" cy="20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03BC5-3E8B-7749-8608-7861DBBA85C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Functional Languages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21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" y="1262063"/>
            <a:ext cx="8153400" cy="40767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C56DC-79FF-8B40-9774-20F3F140F93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Functional Languages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31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06" y="1249079"/>
            <a:ext cx="7599363" cy="47767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5576" r="63575" b="14456"/>
          <a:stretch/>
        </p:blipFill>
        <p:spPr bwMode="auto">
          <a:xfrm>
            <a:off x="6005015" y="3791306"/>
            <a:ext cx="2961564" cy="285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89706" y="3204796"/>
            <a:ext cx="5542354" cy="2012701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9982" y="981740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05015" y="1249079"/>
            <a:ext cx="504967" cy="38865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C56DC-79FF-8B40-9774-20F3F140F93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Functional Languages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31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06" y="1249079"/>
            <a:ext cx="7599363" cy="47767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5576" r="63575" b="14456"/>
          <a:stretch/>
        </p:blipFill>
        <p:spPr bwMode="auto">
          <a:xfrm>
            <a:off x="6005015" y="3791306"/>
            <a:ext cx="2961564" cy="285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9982" y="981740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05015" y="1249079"/>
            <a:ext cx="504967" cy="38865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490545" y="3706162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g(5)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1201004" y="3562067"/>
            <a:ext cx="289541" cy="42307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35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D652F-7BF2-6A48-9DCD-9044AB384A4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Functional Languages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413" y="1001713"/>
            <a:ext cx="86281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Combination of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nested functions and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functions that are returned as results (i.e. higher-order) </a:t>
            </a:r>
          </a:p>
          <a:p>
            <a:pPr algn="l"/>
            <a:r>
              <a:rPr lang="en-US" sz="3200" dirty="0" smtClean="0"/>
              <a:t>requires that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local variable remain in existence even after enclosing function has returned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activation records are allocated on heap (“closures”), not on the stack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89626" y="5466355"/>
            <a:ext cx="51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now, focus on languages that use stack.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47718-0B6F-D740-8640-B3DF0662F06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Stack Frame Organizations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52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" y="1022350"/>
            <a:ext cx="8153400" cy="32448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A6C8D-94E6-394B-BD80-67429D7319D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Activation Records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908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333500"/>
            <a:ext cx="8153400" cy="3895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45B47-5543-CF42-B2BB-A5B8D2BA0A5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Typical Stack Frame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62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9" y="1296537"/>
            <a:ext cx="9050042" cy="503602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6B380-6B0E-7643-B34E-0D9DB61A50E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Stack Frame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726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33" y="727233"/>
            <a:ext cx="8898341" cy="595525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540991" y="5544582"/>
            <a:ext cx="269371" cy="567418"/>
            <a:chOff x="5540991" y="5544582"/>
            <a:chExt cx="269371" cy="5674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1945" y="5943094"/>
              <a:ext cx="248914" cy="1689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0991" y="5736062"/>
              <a:ext cx="269371" cy="17648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40991" y="5544582"/>
              <a:ext cx="249868" cy="160932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 bwMode="auto">
          <a:xfrm>
            <a:off x="95533" y="3439236"/>
            <a:ext cx="8679977" cy="32044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268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33" y="727233"/>
            <a:ext cx="8898341" cy="595525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6B380-6B0E-7643-B34E-0D9DB61A50E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Stack Frame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21854" y="5484920"/>
            <a:ext cx="441064" cy="679715"/>
            <a:chOff x="5421854" y="5484920"/>
            <a:chExt cx="441064" cy="679715"/>
          </a:xfrm>
        </p:grpSpPr>
        <p:grpSp>
          <p:nvGrpSpPr>
            <p:cNvPr id="7" name="Group 6"/>
            <p:cNvGrpSpPr/>
            <p:nvPr/>
          </p:nvGrpSpPr>
          <p:grpSpPr>
            <a:xfrm>
              <a:off x="5421854" y="5542738"/>
              <a:ext cx="441064" cy="564080"/>
              <a:chOff x="5421854" y="5542738"/>
              <a:chExt cx="441064" cy="56408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5421854" y="5542738"/>
                <a:ext cx="441064" cy="16136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421854" y="5748777"/>
                <a:ext cx="441064" cy="16136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421854" y="5945454"/>
                <a:ext cx="441064" cy="16136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79520" y="5484920"/>
              <a:ext cx="325731" cy="679715"/>
              <a:chOff x="5479520" y="5484920"/>
              <a:chExt cx="325731" cy="67971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479520" y="5887636"/>
                <a:ext cx="325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b1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79520" y="5679707"/>
                <a:ext cx="325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b2</a:t>
                </a:r>
                <a:endParaRPr lang="en-US" sz="1200" dirty="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479520" y="5484920"/>
                <a:ext cx="3257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b3</a:t>
                </a:r>
                <a:endParaRPr lang="en-US" sz="1200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162143" y="3704859"/>
            <a:ext cx="4700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 outgoing arguments; decrease SP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5974D-6A08-3247-837A-72B3D616F6E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Stack Frame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82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62" y="694083"/>
            <a:ext cx="9039188" cy="553685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61784" y="2820447"/>
            <a:ext cx="441064" cy="679715"/>
            <a:chOff x="5421854" y="5484920"/>
            <a:chExt cx="441064" cy="679715"/>
          </a:xfrm>
        </p:grpSpPr>
        <p:grpSp>
          <p:nvGrpSpPr>
            <p:cNvPr id="12" name="Group 11"/>
            <p:cNvGrpSpPr/>
            <p:nvPr/>
          </p:nvGrpSpPr>
          <p:grpSpPr>
            <a:xfrm>
              <a:off x="5421854" y="5542738"/>
              <a:ext cx="441064" cy="564080"/>
              <a:chOff x="5421854" y="5542738"/>
              <a:chExt cx="441064" cy="56408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5421854" y="5542738"/>
                <a:ext cx="441064" cy="16136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421854" y="5748777"/>
                <a:ext cx="441064" cy="16136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421854" y="5945454"/>
                <a:ext cx="441064" cy="16136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479520" y="5484920"/>
              <a:ext cx="325731" cy="679715"/>
              <a:chOff x="5479520" y="5484920"/>
              <a:chExt cx="325731" cy="67971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479520" y="5887636"/>
                <a:ext cx="325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b1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79520" y="5679707"/>
                <a:ext cx="325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b2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79520" y="5484920"/>
                <a:ext cx="3257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b3</a:t>
                </a:r>
                <a:endParaRPr lang="en-US" sz="1200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89706" y="1356517"/>
            <a:ext cx="4062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ush frame pointer to f’s frame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ake old SP the new FP for 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pdate SP by subtracting size(g)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390159" y="3500162"/>
            <a:ext cx="1415513" cy="169964"/>
          </a:xfrm>
          <a:prstGeom prst="rect">
            <a:avLst/>
          </a:prstGeom>
          <a:solidFill>
            <a:srgbClr val="FF000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616301" y="3249921"/>
            <a:ext cx="1442132" cy="223482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93096" y="4208318"/>
            <a:ext cx="1365337" cy="210271"/>
          </a:xfrm>
          <a:prstGeom prst="rect">
            <a:avLst/>
          </a:prstGeom>
          <a:solidFill>
            <a:srgbClr val="0070C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5D03F7-8280-754F-A8C7-3F6EB7E53EC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Stack Frame 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0931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94" y="662153"/>
            <a:ext cx="9025546" cy="575152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36" y="5730191"/>
            <a:ext cx="248914" cy="1689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743" y="5362221"/>
            <a:ext cx="249868" cy="16093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oup 4"/>
          <p:cNvGrpSpPr/>
          <p:nvPr/>
        </p:nvGrpSpPr>
        <p:grpSpPr>
          <a:xfrm>
            <a:off x="5137817" y="2707424"/>
            <a:ext cx="477139" cy="530408"/>
            <a:chOff x="5137817" y="2707424"/>
            <a:chExt cx="477139" cy="53040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137817" y="2707424"/>
              <a:ext cx="441064" cy="15145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173892" y="2900636"/>
              <a:ext cx="441064" cy="15145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137817" y="3086381"/>
              <a:ext cx="441064" cy="15145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73067" y="2636503"/>
            <a:ext cx="325731" cy="679715"/>
            <a:chOff x="5479520" y="5484920"/>
            <a:chExt cx="325731" cy="679715"/>
          </a:xfrm>
        </p:grpSpPr>
        <p:sp>
          <p:nvSpPr>
            <p:cNvPr id="26" name="TextBox 25"/>
            <p:cNvSpPr txBox="1"/>
            <p:nvPr/>
          </p:nvSpPr>
          <p:spPr>
            <a:xfrm>
              <a:off x="5479520" y="5887636"/>
              <a:ext cx="325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b1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9520" y="5679707"/>
              <a:ext cx="325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b2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79520" y="5484920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b3</a:t>
              </a:r>
              <a:endParaRPr lang="en-US" sz="1200" dirty="0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41479" y="5353991"/>
            <a:ext cx="441064" cy="16136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9145" y="5296173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b3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918271" y="5560778"/>
            <a:ext cx="920215" cy="338319"/>
            <a:chOff x="4918271" y="5560778"/>
            <a:chExt cx="920215" cy="338319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958329" y="5560778"/>
              <a:ext cx="880157" cy="138859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918271" y="5735569"/>
              <a:ext cx="880157" cy="163528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09374" y="5479708"/>
            <a:ext cx="853119" cy="468089"/>
            <a:chOff x="5009374" y="5479708"/>
            <a:chExt cx="853119" cy="468089"/>
          </a:xfrm>
        </p:grpSpPr>
        <p:sp>
          <p:nvSpPr>
            <p:cNvPr id="42" name="TextBox 41"/>
            <p:cNvSpPr txBox="1"/>
            <p:nvPr/>
          </p:nvSpPr>
          <p:spPr>
            <a:xfrm>
              <a:off x="5009374" y="5670798"/>
              <a:ext cx="85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</a:t>
              </a:r>
              <a:r>
                <a:rPr lang="en-US" sz="1200" dirty="0"/>
                <a:t>1</a:t>
              </a:r>
              <a:r>
                <a:rPr lang="en-US" sz="1200" dirty="0" smtClean="0"/>
                <a:t>/Garbage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09374" y="5479708"/>
              <a:ext cx="85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  <a:r>
                <a:rPr lang="en-US" sz="1200" dirty="0" smtClean="0"/>
                <a:t>2/Garbage</a:t>
              </a:r>
              <a:endParaRPr lang="en-US" sz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256" y="1258443"/>
            <a:ext cx="339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restore f’s SP by setting it to g’s FP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estore f’s FP by following g’s dynamic link, now located at SP-1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645" y="3910048"/>
            <a:ext cx="3396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op the arguments by incrementing SP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60282" y="1831519"/>
            <a:ext cx="1415513" cy="169964"/>
          </a:xfrm>
          <a:prstGeom prst="rect">
            <a:avLst/>
          </a:prstGeom>
          <a:solidFill>
            <a:srgbClr val="FF000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060282" y="3037202"/>
            <a:ext cx="1442132" cy="223482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137077" y="5322807"/>
            <a:ext cx="1365337" cy="210271"/>
          </a:xfrm>
          <a:prstGeom prst="rect">
            <a:avLst/>
          </a:prstGeom>
          <a:solidFill>
            <a:srgbClr val="0070C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2078E-CE46-2446-BCEF-EB90D091C28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Parameter Passing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03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67" y="900752"/>
            <a:ext cx="9046451" cy="51555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571688" y="1112464"/>
            <a:ext cx="95534" cy="1963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3823" y="2571338"/>
            <a:ext cx="11657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in memory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56604" y="4443356"/>
            <a:ext cx="42203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 register argument has its address taken,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8492" y="5863977"/>
            <a:ext cx="8393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Solution: space is reserved by caller, but only written to by </a:t>
            </a:r>
            <a:r>
              <a:rPr lang="en-US" sz="2000" dirty="0" err="1" smtClean="0"/>
              <a:t>callee</a:t>
            </a:r>
            <a:r>
              <a:rPr lang="en-US" sz="2000" dirty="0" smtClean="0"/>
              <a:t>, and only if necessary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4364-2EF7-4245-971A-5B89954674B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Parameter Passing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136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90675"/>
            <a:ext cx="8153400" cy="42846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45704-5DFC-BE45-BAEE-42C5DB9849D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Registers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238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31913"/>
            <a:ext cx="8153400" cy="48037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59607-C4F9-A644-BF09-CF39E7A380A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Registers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34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789238"/>
            <a:ext cx="8153400" cy="18875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0EE54-D04E-634B-BBE8-14F042B9375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Registers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44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4138"/>
            <a:ext cx="8153400" cy="47593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8595A-735C-AD49-B666-D17DD9F1E76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The Stack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" y="673067"/>
            <a:ext cx="730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olds local variables (and other data, see later)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mplemented as large array that typically grows downwards towards lower addresses, and shrinks upwards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676479" y="2064100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736044" y="2049252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736044" y="2949058"/>
            <a:ext cx="1041741" cy="34051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510" y="2776070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 bwMode="auto">
          <a:xfrm>
            <a:off x="5182795" y="2955117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882277" y="3110526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7253562" y="3289573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5299" y="1928100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Push(r1):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242" y="2351368"/>
            <a:ext cx="328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 --;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M[</a:t>
            </a: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] = r1;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442" y="4099654"/>
            <a:ext cx="328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r1 = M[</a:t>
            </a: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];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++;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996" y="3637989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 = Pop():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736044" y="3751133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76479" y="3751126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76479" y="4650932"/>
            <a:ext cx="1041741" cy="34051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1075" y="4463103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 bwMode="auto">
          <a:xfrm>
            <a:off x="7242360" y="4642150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822712" y="4812400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 bwMode="auto">
          <a:xfrm>
            <a:off x="5193997" y="4991447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7736512" y="4642142"/>
            <a:ext cx="1041741" cy="34051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81841" y="3751126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3810" y="3724976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216832" y="2072953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8801" y="2046803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274931" y="2075087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6900" y="2048937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7274931" y="3781984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6900" y="3755834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53982" y="5307032"/>
            <a:ext cx="717406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occasionally, we also need to access the previous activation record (</a:t>
            </a:r>
            <a:r>
              <a:rPr lang="en-US" dirty="0" err="1" smtClean="0"/>
              <a:t>ie</a:t>
            </a:r>
            <a:r>
              <a:rPr lang="en-US" dirty="0" smtClean="0"/>
              <a:t> frame of caller). Hence, simple push/pop insufficient.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3000" y="5304734"/>
            <a:ext cx="68801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5826" y="619165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Solution: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5305" y="6043735"/>
            <a:ext cx="639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reat stack as array with index off of </a:t>
            </a:r>
            <a:r>
              <a:rPr lang="en-US" dirty="0" err="1" smtClean="0">
                <a:latin typeface="+mn-lt"/>
              </a:rPr>
              <a:t>stack_pointer</a:t>
            </a:r>
            <a:endParaRPr lang="en-US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</a:t>
            </a:r>
            <a:r>
              <a:rPr lang="en-US" dirty="0" smtClean="0">
                <a:latin typeface="Arial Narrow" panose="020B0606020202030204" pitchFamily="34" charset="0"/>
              </a:rPr>
              <a:t>ush/pop entire activation records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95299" y="3590189"/>
            <a:ext cx="8411227" cy="3216293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AE8B6-9E8E-624C-A44B-1C898026596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Return Address and Return Value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54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1238"/>
            <a:ext cx="8153400" cy="29035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01AB-BA8F-8640-A9E2-7E620778949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Frame Resident Variables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64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04988"/>
            <a:ext cx="8153400" cy="38560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4836" y="1858686"/>
            <a:ext cx="36279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</a:t>
            </a:r>
            <a:r>
              <a:rPr lang="en-US" sz="2000" dirty="0" smtClean="0"/>
              <a:t>nd must hence be held in memory if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309FB-78EC-C94F-B13F-0040381B606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Static Links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75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52" y="846161"/>
            <a:ext cx="9071654" cy="529533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2347413" y="3136215"/>
            <a:ext cx="791571" cy="58685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1828800" y="2463365"/>
            <a:ext cx="1965279" cy="132388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828800" y="2579427"/>
            <a:ext cx="409433" cy="172300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9C916-0831-5648-9B87-81A56B039C1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Static Links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185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95" y="1173707"/>
            <a:ext cx="9005294" cy="467623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E6206-8988-7C4C-8D24-135264AD72F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2595" y="87313"/>
            <a:ext cx="5047112" cy="476274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Static Links: </a:t>
            </a:r>
            <a:r>
              <a:rPr lang="en-US" sz="2800" dirty="0" err="1" smtClean="0">
                <a:cs typeface="+mj-cs"/>
              </a:rPr>
              <a:t>nonrecursive</a:t>
            </a:r>
            <a:r>
              <a:rPr lang="en-US" sz="2800" dirty="0" smtClean="0">
                <a:cs typeface="+mj-cs"/>
              </a:rPr>
              <a:t> call </a:t>
            </a:r>
          </a:p>
        </p:txBody>
      </p:sp>
      <p:pic>
        <p:nvPicPr>
          <p:cNvPr id="9195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2" b="21939"/>
          <a:stretch/>
        </p:blipFill>
        <p:spPr>
          <a:xfrm>
            <a:off x="479922" y="1763916"/>
            <a:ext cx="4691596" cy="495246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14863" r="39105" b="343"/>
          <a:stretch/>
        </p:blipFill>
        <p:spPr bwMode="auto">
          <a:xfrm>
            <a:off x="5034569" y="94777"/>
            <a:ext cx="4109431" cy="33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706" y="563587"/>
            <a:ext cx="547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Dynamic links point to FP of caller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Static links point to FP of surrounding function’s most recent instance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0382" y="3530809"/>
            <a:ext cx="1042341" cy="419515"/>
            <a:chOff x="3100554" y="3575835"/>
            <a:chExt cx="1042341" cy="419515"/>
          </a:xfrm>
        </p:grpSpPr>
        <p:sp>
          <p:nvSpPr>
            <p:cNvPr id="10" name="Rectangle 9"/>
            <p:cNvSpPr/>
            <p:nvPr/>
          </p:nvSpPr>
          <p:spPr bwMode="auto">
            <a:xfrm>
              <a:off x="3100554" y="3804911"/>
              <a:ext cx="1042341" cy="19043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100554" y="3575835"/>
              <a:ext cx="1042341" cy="184049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10382" y="4885314"/>
            <a:ext cx="1042341" cy="419515"/>
            <a:chOff x="3100554" y="3575835"/>
            <a:chExt cx="1042341" cy="41951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100554" y="3804911"/>
              <a:ext cx="1042341" cy="19043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100554" y="3575835"/>
              <a:ext cx="1042341" cy="184049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999640" y="1828801"/>
            <a:ext cx="608053" cy="259307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089284" y="2088108"/>
            <a:ext cx="608053" cy="259307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870687" y="5979995"/>
            <a:ext cx="1163882" cy="270680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731713" y="1497135"/>
            <a:ext cx="262212" cy="14631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958178" y="1723675"/>
            <a:ext cx="262212" cy="14631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2667395" y="4779666"/>
            <a:ext cx="1203292" cy="133567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233462" y="2740700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=5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130251" y="2623402"/>
            <a:ext cx="597876" cy="159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6161" y="2557173"/>
            <a:ext cx="941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Dynamic Link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1956161" y="2608178"/>
            <a:ext cx="1042341" cy="190439"/>
          </a:xfrm>
          <a:prstGeom prst="rect">
            <a:avLst/>
          </a:prstGeom>
          <a:solidFill>
            <a:srgbClr val="FF000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3383" y="593066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&amp;b = M[FP]-2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5344623" y="5950050"/>
            <a:ext cx="1275528" cy="30062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5249" y="5401322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&amp;a = M[M[FP]]-2</a:t>
            </a:r>
            <a:endParaRPr lang="en-US" sz="18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467644" y="5447501"/>
            <a:ext cx="1490534" cy="288422"/>
          </a:xfrm>
          <a:prstGeom prst="rect">
            <a:avLst/>
          </a:prstGeom>
          <a:solidFill>
            <a:srgbClr val="990033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2687105" y="4092936"/>
            <a:ext cx="2657518" cy="185118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33" idx="3"/>
          </p:cNvCxnSpPr>
          <p:nvPr/>
        </p:nvCxnSpPr>
        <p:spPr bwMode="auto">
          <a:xfrm flipH="1" flipV="1">
            <a:off x="2632930" y="2879200"/>
            <a:ext cx="2828804" cy="256830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990033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/>
          <p:cNvSpPr/>
          <p:nvPr/>
        </p:nvSpPr>
        <p:spPr bwMode="auto">
          <a:xfrm>
            <a:off x="6641665" y="1010420"/>
            <a:ext cx="191801" cy="20729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36652" y="1490862"/>
            <a:ext cx="196261" cy="14631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408870" y="1693186"/>
            <a:ext cx="207464" cy="176804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845997" y="1693186"/>
            <a:ext cx="218703" cy="176804"/>
          </a:xfrm>
          <a:prstGeom prst="rect">
            <a:avLst/>
          </a:prstGeom>
          <a:solidFill>
            <a:srgbClr val="990033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193650" y="596648"/>
            <a:ext cx="184848" cy="179477"/>
          </a:xfrm>
          <a:prstGeom prst="rect">
            <a:avLst/>
          </a:prstGeom>
          <a:solidFill>
            <a:srgbClr val="990033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200026" y="1212570"/>
            <a:ext cx="2889912" cy="71552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E6206-8988-7C4C-8D24-135264AD72F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9706" y="60473"/>
            <a:ext cx="4365483" cy="48763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Static Links: recursive call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14863" r="39105" b="343"/>
          <a:stretch/>
        </p:blipFill>
        <p:spPr bwMode="auto">
          <a:xfrm>
            <a:off x="4555189" y="87311"/>
            <a:ext cx="4396175" cy="357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56" name="Picture 4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1" b="1297"/>
          <a:stretch/>
        </p:blipFill>
        <p:spPr>
          <a:xfrm>
            <a:off x="379413" y="1763916"/>
            <a:ext cx="4352645" cy="510149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706" y="563587"/>
            <a:ext cx="547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Dynamic links point to FP of caller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Static links point to FP of surrounding function’s most recent instance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38167" y="5250611"/>
            <a:ext cx="1073870" cy="321709"/>
            <a:chOff x="1538167" y="5250611"/>
            <a:chExt cx="1073870" cy="32170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538167" y="5423900"/>
              <a:ext cx="1073870" cy="14842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538167" y="5250611"/>
              <a:ext cx="1073870" cy="146478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38167" y="3208966"/>
            <a:ext cx="1073870" cy="338202"/>
            <a:chOff x="1538167" y="5250611"/>
            <a:chExt cx="1073870" cy="33820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538167" y="5440393"/>
              <a:ext cx="1073870" cy="14842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538167" y="5250611"/>
              <a:ext cx="1073870" cy="146478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2077" y="4316433"/>
            <a:ext cx="1073870" cy="338202"/>
            <a:chOff x="1538167" y="5250611"/>
            <a:chExt cx="1073870" cy="338202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538167" y="5440393"/>
              <a:ext cx="1073870" cy="14842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538167" y="5250611"/>
              <a:ext cx="1073870" cy="146478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87743" y="2556229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=5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24789" y="2462463"/>
            <a:ext cx="525379" cy="1457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66307" y="2454537"/>
            <a:ext cx="1042341" cy="153641"/>
          </a:xfrm>
          <a:prstGeom prst="rect">
            <a:avLst/>
          </a:prstGeom>
          <a:solidFill>
            <a:srgbClr val="FF0000">
              <a:alpha val="40000"/>
            </a:srgb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4460" y="2388879"/>
            <a:ext cx="941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Dynamic Link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930114" y="1788390"/>
            <a:ext cx="608053" cy="259307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749080" y="1529083"/>
            <a:ext cx="330395" cy="259307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52131" y="3152446"/>
            <a:ext cx="1224040" cy="1392800"/>
          </a:xfrm>
          <a:custGeom>
            <a:avLst/>
            <a:gdLst>
              <a:gd name="connsiteX0" fmla="*/ 0 w 1224040"/>
              <a:gd name="connsiteY0" fmla="*/ 1187542 h 1392800"/>
              <a:gd name="connsiteX1" fmla="*/ 887105 w 1224040"/>
              <a:gd name="connsiteY1" fmla="*/ 1392258 h 1392800"/>
              <a:gd name="connsiteX2" fmla="*/ 1187356 w 1224040"/>
              <a:gd name="connsiteY2" fmla="*/ 1132951 h 1392800"/>
              <a:gd name="connsiteX3" fmla="*/ 1201003 w 1224040"/>
              <a:gd name="connsiteY3" fmla="*/ 464211 h 1392800"/>
              <a:gd name="connsiteX4" fmla="*/ 1023582 w 1224040"/>
              <a:gd name="connsiteY4" fmla="*/ 27482 h 1392800"/>
              <a:gd name="connsiteX5" fmla="*/ 163773 w 1224040"/>
              <a:gd name="connsiteY5" fmla="*/ 82073 h 13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40" h="1392800">
                <a:moveTo>
                  <a:pt x="0" y="1187542"/>
                </a:moveTo>
                <a:cubicBezTo>
                  <a:pt x="344606" y="1294449"/>
                  <a:pt x="689212" y="1401356"/>
                  <a:pt x="887105" y="1392258"/>
                </a:cubicBezTo>
                <a:cubicBezTo>
                  <a:pt x="1084998" y="1383160"/>
                  <a:pt x="1135040" y="1287625"/>
                  <a:pt x="1187356" y="1132951"/>
                </a:cubicBezTo>
                <a:cubicBezTo>
                  <a:pt x="1239672" y="978277"/>
                  <a:pt x="1228299" y="648456"/>
                  <a:pt x="1201003" y="464211"/>
                </a:cubicBezTo>
                <a:cubicBezTo>
                  <a:pt x="1173707" y="279966"/>
                  <a:pt x="1196454" y="91172"/>
                  <a:pt x="1023582" y="27482"/>
                </a:cubicBezTo>
                <a:cubicBezTo>
                  <a:pt x="850710" y="-36208"/>
                  <a:pt x="507241" y="22932"/>
                  <a:pt x="163773" y="82073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593075" y="3011127"/>
            <a:ext cx="1351429" cy="2543617"/>
          </a:xfrm>
          <a:custGeom>
            <a:avLst/>
            <a:gdLst>
              <a:gd name="connsiteX0" fmla="*/ 0 w 1351429"/>
              <a:gd name="connsiteY0" fmla="*/ 2325148 h 2543617"/>
              <a:gd name="connsiteX1" fmla="*/ 709683 w 1351429"/>
              <a:gd name="connsiteY1" fmla="*/ 2516216 h 2543617"/>
              <a:gd name="connsiteX2" fmla="*/ 955343 w 1351429"/>
              <a:gd name="connsiteY2" fmla="*/ 2516216 h 2543617"/>
              <a:gd name="connsiteX3" fmla="*/ 1119116 w 1351429"/>
              <a:gd name="connsiteY3" fmla="*/ 2270557 h 2543617"/>
              <a:gd name="connsiteX4" fmla="*/ 1269241 w 1351429"/>
              <a:gd name="connsiteY4" fmla="*/ 1438043 h 2543617"/>
              <a:gd name="connsiteX5" fmla="*/ 1351128 w 1351429"/>
              <a:gd name="connsiteY5" fmla="*/ 441757 h 2543617"/>
              <a:gd name="connsiteX6" fmla="*/ 1241946 w 1351429"/>
              <a:gd name="connsiteY6" fmla="*/ 59619 h 2543617"/>
              <a:gd name="connsiteX7" fmla="*/ 968991 w 1351429"/>
              <a:gd name="connsiteY7" fmla="*/ 18676 h 2543617"/>
              <a:gd name="connsiteX8" fmla="*/ 163773 w 1351429"/>
              <a:gd name="connsiteY8" fmla="*/ 237040 h 2543617"/>
              <a:gd name="connsiteX9" fmla="*/ 163773 w 1351429"/>
              <a:gd name="connsiteY9" fmla="*/ 237040 h 2543617"/>
              <a:gd name="connsiteX10" fmla="*/ 163773 w 1351429"/>
              <a:gd name="connsiteY10" fmla="*/ 237040 h 254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1429" h="2543617">
                <a:moveTo>
                  <a:pt x="0" y="2325148"/>
                </a:moveTo>
                <a:cubicBezTo>
                  <a:pt x="275229" y="2404759"/>
                  <a:pt x="550459" y="2484371"/>
                  <a:pt x="709683" y="2516216"/>
                </a:cubicBezTo>
                <a:cubicBezTo>
                  <a:pt x="868907" y="2548061"/>
                  <a:pt x="887104" y="2557159"/>
                  <a:pt x="955343" y="2516216"/>
                </a:cubicBezTo>
                <a:cubicBezTo>
                  <a:pt x="1023582" y="2475273"/>
                  <a:pt x="1066800" y="2450253"/>
                  <a:pt x="1119116" y="2270557"/>
                </a:cubicBezTo>
                <a:cubicBezTo>
                  <a:pt x="1171432" y="2090861"/>
                  <a:pt x="1230572" y="1742843"/>
                  <a:pt x="1269241" y="1438043"/>
                </a:cubicBezTo>
                <a:cubicBezTo>
                  <a:pt x="1307910" y="1133243"/>
                  <a:pt x="1355677" y="671494"/>
                  <a:pt x="1351128" y="441757"/>
                </a:cubicBezTo>
                <a:cubicBezTo>
                  <a:pt x="1346579" y="212020"/>
                  <a:pt x="1305636" y="130132"/>
                  <a:pt x="1241946" y="59619"/>
                </a:cubicBezTo>
                <a:cubicBezTo>
                  <a:pt x="1178257" y="-10895"/>
                  <a:pt x="1148686" y="-10894"/>
                  <a:pt x="968991" y="18676"/>
                </a:cubicBezTo>
                <a:cubicBezTo>
                  <a:pt x="789296" y="48246"/>
                  <a:pt x="163773" y="237040"/>
                  <a:pt x="163773" y="237040"/>
                </a:cubicBezTo>
                <a:lnTo>
                  <a:pt x="163773" y="237040"/>
                </a:lnTo>
                <a:lnTo>
                  <a:pt x="163773" y="23704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2094684" y="5203872"/>
            <a:ext cx="1094166" cy="9807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4635190" y="5879693"/>
            <a:ext cx="1306769" cy="369332"/>
            <a:chOff x="6517722" y="5999932"/>
            <a:chExt cx="130676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6517722" y="599993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&amp;b = M[FP]-2</a:t>
              </a:r>
              <a:endParaRPr lang="en-US" sz="1800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517723" y="6024123"/>
              <a:ext cx="1306768" cy="29581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455249" y="5401322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&amp;a = M[M[FP]]-2</a:t>
            </a:r>
            <a:endParaRPr lang="en-US" sz="18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467644" y="5447501"/>
            <a:ext cx="1490534" cy="288422"/>
          </a:xfrm>
          <a:prstGeom prst="rect">
            <a:avLst/>
          </a:prstGeom>
          <a:solidFill>
            <a:srgbClr val="990033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2383798" y="3636545"/>
            <a:ext cx="2283897" cy="224314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383798" y="2706222"/>
            <a:ext cx="3077936" cy="27412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990033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3268789" y="6342351"/>
            <a:ext cx="1366401" cy="41272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188850" y="6084757"/>
            <a:ext cx="1163882" cy="270680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376308" y="1600718"/>
            <a:ext cx="262212" cy="14631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621973" y="1843279"/>
            <a:ext cx="262212" cy="14631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273747" y="1090121"/>
            <a:ext cx="191801" cy="20729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79475" y="1592404"/>
            <a:ext cx="196261" cy="14631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113316" y="1812789"/>
            <a:ext cx="207464" cy="176804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568360" y="1812789"/>
            <a:ext cx="218703" cy="176804"/>
          </a:xfrm>
          <a:prstGeom prst="rect">
            <a:avLst/>
          </a:prstGeom>
          <a:solidFill>
            <a:srgbClr val="990033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816453" y="637874"/>
            <a:ext cx="184848" cy="179477"/>
          </a:xfrm>
          <a:prstGeom prst="rect">
            <a:avLst/>
          </a:prstGeom>
          <a:solidFill>
            <a:srgbClr val="990033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790172" y="1283426"/>
            <a:ext cx="3117662" cy="76427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52006-2FDD-9447-B867-2F55E0BE549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Static Links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9205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021013"/>
            <a:ext cx="8153400" cy="14255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974" y="3984923"/>
            <a:ext cx="8199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ynamic </a:t>
            </a:r>
            <a:r>
              <a:rPr lang="en-US" dirty="0" smtClean="0">
                <a:solidFill>
                  <a:srgbClr val="00B050"/>
                </a:solidFill>
              </a:rPr>
              <a:t>link still needed to restore caller’s FP during function return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offsets on slides 22-24 need to be modified by +/- 1 to account for the extra slot used by the static link.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8595A-735C-AD49-B666-D17DD9F1E76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The Stack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" y="673067"/>
            <a:ext cx="730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olds local variables (and other data, see later)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mplemented as large array that typically grows downwards towards lower addresses, and shrinks upwards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676479" y="2064100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736044" y="2049252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736044" y="2949058"/>
            <a:ext cx="1041741" cy="34051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510" y="2776070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 bwMode="auto">
          <a:xfrm>
            <a:off x="5182795" y="2955117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882277" y="3110526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7253562" y="3289573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5299" y="1928100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Push(r1):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242" y="2351368"/>
            <a:ext cx="328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 --;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M[</a:t>
            </a: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] = r1;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442" y="4099654"/>
            <a:ext cx="328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r1 = M[</a:t>
            </a: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];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++;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996" y="3637989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 = Pop():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736044" y="3751133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76479" y="3751126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76479" y="4650932"/>
            <a:ext cx="1041741" cy="34051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1075" y="4463103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 bwMode="auto">
          <a:xfrm>
            <a:off x="7242360" y="4642150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822712" y="4812400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 bwMode="auto">
          <a:xfrm>
            <a:off x="5193997" y="4991447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7736512" y="4642142"/>
            <a:ext cx="1041741" cy="34051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81841" y="3751126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3810" y="3724976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216832" y="2072953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8801" y="2046803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274931" y="2075087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6900" y="2048937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7274931" y="3781984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6900" y="3755834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53982" y="5307032"/>
            <a:ext cx="717406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occasionally, we also need to access the previous activation record (</a:t>
            </a:r>
            <a:r>
              <a:rPr lang="en-US" dirty="0" err="1" smtClean="0"/>
              <a:t>ie</a:t>
            </a:r>
            <a:r>
              <a:rPr lang="en-US" dirty="0" smtClean="0"/>
              <a:t> frame of caller). Hence, simple push/pop insufficient.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3000" y="5304734"/>
            <a:ext cx="68801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5826" y="619165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Solution: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5305" y="6043735"/>
            <a:ext cx="639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reat stack as array with index off of </a:t>
            </a:r>
            <a:r>
              <a:rPr lang="en-US" dirty="0" err="1" smtClean="0">
                <a:latin typeface="+mn-lt"/>
              </a:rPr>
              <a:t>stack_pointer</a:t>
            </a:r>
            <a:endParaRPr lang="en-US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</a:t>
            </a:r>
            <a:r>
              <a:rPr lang="en-US" dirty="0" smtClean="0">
                <a:latin typeface="Arial Narrow" panose="020B0606020202030204" pitchFamily="34" charset="0"/>
              </a:rPr>
              <a:t>ush/pop entire activation records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95299" y="5312872"/>
            <a:ext cx="8411227" cy="149361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8595A-735C-AD49-B666-D17DD9F1E76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The Stack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" y="673067"/>
            <a:ext cx="730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olds local variables (and other data, see later)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mplemented as large array that typically grows downwards towards lower addresses, and shrinks upwards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676479" y="2064100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736044" y="2049252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736044" y="2949058"/>
            <a:ext cx="1041741" cy="34051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510" y="2776070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 bwMode="auto">
          <a:xfrm>
            <a:off x="5182795" y="2955117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882277" y="3110526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7253562" y="3289573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5299" y="1928100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Push(r1):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242" y="2351368"/>
            <a:ext cx="328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 --;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M[</a:t>
            </a: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] = r1;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442" y="4099654"/>
            <a:ext cx="328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r1 = M[</a:t>
            </a: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];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stack_pointer</a:t>
            </a:r>
            <a:r>
              <a:rPr lang="en-US" dirty="0" smtClean="0">
                <a:latin typeface="+mn-lt"/>
              </a:rPr>
              <a:t>++;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996" y="3637989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 = Pop():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736044" y="3751133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76479" y="3751126"/>
            <a:ext cx="1041741" cy="8998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76479" y="4650932"/>
            <a:ext cx="1041741" cy="34051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1075" y="4463103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 bwMode="auto">
          <a:xfrm>
            <a:off x="7242360" y="4642150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822712" y="4812400"/>
            <a:ext cx="371285" cy="358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 bwMode="auto">
          <a:xfrm>
            <a:off x="5193997" y="4991447"/>
            <a:ext cx="482483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7736512" y="4642142"/>
            <a:ext cx="1041741" cy="34051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81841" y="3751126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3810" y="3724976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216832" y="2072953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8801" y="2046803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274931" y="2075087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6900" y="2048937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7274931" y="3781984"/>
            <a:ext cx="339938" cy="36849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6900" y="3755834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53982" y="5307032"/>
            <a:ext cx="717406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occasionally, we also need to access the previous activation record (</a:t>
            </a:r>
            <a:r>
              <a:rPr lang="en-US" dirty="0" err="1" smtClean="0"/>
              <a:t>ie</a:t>
            </a:r>
            <a:r>
              <a:rPr lang="en-US" dirty="0" smtClean="0"/>
              <a:t> frame of caller). Hence, simple push/pop insufficient.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3000" y="5304734"/>
            <a:ext cx="68801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5826" y="619165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Solution: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5305" y="6043735"/>
            <a:ext cx="639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reat stack as array with index off of </a:t>
            </a:r>
            <a:r>
              <a:rPr lang="en-US" dirty="0" err="1" smtClean="0">
                <a:latin typeface="+mn-lt"/>
              </a:rPr>
              <a:t>stack_pointer</a:t>
            </a:r>
            <a:endParaRPr lang="en-US" dirty="0" smtClean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</a:t>
            </a:r>
            <a:r>
              <a:rPr lang="en-US" dirty="0" smtClean="0">
                <a:latin typeface="Arial Narrow" panose="020B0606020202030204" pitchFamily="34" charset="0"/>
              </a:rPr>
              <a:t>ush/pop entire activation records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E57D8-352C-A64E-AF25-C3BACBB5887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96005" name="Picture 5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189038"/>
            <a:ext cx="5540375" cy="49323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F391-B3DB-AA42-9FAF-FC3E8F823DC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970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3" y="950913"/>
            <a:ext cx="8153400" cy="40830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8619" r="26093" b="16036"/>
          <a:stretch/>
        </p:blipFill>
        <p:spPr bwMode="auto">
          <a:xfrm>
            <a:off x="5828836" y="3835023"/>
            <a:ext cx="2933027" cy="268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79414" y="2661313"/>
            <a:ext cx="5277522" cy="2372650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F391-B3DB-AA42-9FAF-FC3E8F823DC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970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3" y="950913"/>
            <a:ext cx="8153400" cy="40830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8619" r="26093" b="16036"/>
          <a:stretch/>
        </p:blipFill>
        <p:spPr bwMode="auto">
          <a:xfrm>
            <a:off x="5828836" y="3835023"/>
            <a:ext cx="2933027" cy="268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5431809" y="3248168"/>
            <a:ext cx="0" cy="162408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20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445EF-3962-6043-BCDC-9E1C81DAD99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Example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980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216025"/>
            <a:ext cx="8153400" cy="2879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8619" r="26093" b="16036"/>
          <a:stretch/>
        </p:blipFill>
        <p:spPr bwMode="auto">
          <a:xfrm>
            <a:off x="5828836" y="3835023"/>
            <a:ext cx="2933027" cy="268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3087" y="2838733"/>
            <a:ext cx="8164963" cy="781977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cs126-frist302</Template>
  <TotalTime>5645</TotalTime>
  <Words>664</Words>
  <Application>Microsoft Office PowerPoint</Application>
  <PresentationFormat>On-screen Show (4:3)</PresentationFormat>
  <Paragraphs>206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Arial Narrow</vt:lpstr>
      <vt:lpstr>Tahoma</vt:lpstr>
      <vt:lpstr>liberty</vt:lpstr>
      <vt:lpstr>Topic 6:   Activation Records</vt:lpstr>
      <vt:lpstr>Activation Records </vt:lpstr>
      <vt:lpstr>The Stack </vt:lpstr>
      <vt:lpstr>The Stack </vt:lpstr>
      <vt:lpstr>The Stack </vt:lpstr>
      <vt:lpstr>Example </vt:lpstr>
      <vt:lpstr>Example </vt:lpstr>
      <vt:lpstr>Example </vt:lpstr>
      <vt:lpstr>Example </vt:lpstr>
      <vt:lpstr>Example </vt:lpstr>
      <vt:lpstr>Recursive Example </vt:lpstr>
      <vt:lpstr>Recursive Example</vt:lpstr>
      <vt:lpstr>Recursive Example </vt:lpstr>
      <vt:lpstr>Recursive Example </vt:lpstr>
      <vt:lpstr>Functional Languages </vt:lpstr>
      <vt:lpstr>Functional Languages </vt:lpstr>
      <vt:lpstr>Functional Languages </vt:lpstr>
      <vt:lpstr>Functional Languages </vt:lpstr>
      <vt:lpstr>Stack Frame Organizations </vt:lpstr>
      <vt:lpstr>Typical Stack Frame </vt:lpstr>
      <vt:lpstr>Stack Frame Example </vt:lpstr>
      <vt:lpstr>Stack Frame Example </vt:lpstr>
      <vt:lpstr>Stack Frame Example </vt:lpstr>
      <vt:lpstr>Stack Frame Example </vt:lpstr>
      <vt:lpstr>Parameter Passing </vt:lpstr>
      <vt:lpstr>Parameter Passing </vt:lpstr>
      <vt:lpstr>Registers </vt:lpstr>
      <vt:lpstr>Registers </vt:lpstr>
      <vt:lpstr>Registers </vt:lpstr>
      <vt:lpstr>Return Address and Return Value </vt:lpstr>
      <vt:lpstr>Frame Resident Variables </vt:lpstr>
      <vt:lpstr>Static Links </vt:lpstr>
      <vt:lpstr>Static Links </vt:lpstr>
      <vt:lpstr>Static Links: nonrecursive call </vt:lpstr>
      <vt:lpstr>Static Links: recursive call</vt:lpstr>
      <vt:lpstr>Static Links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I1:  Introduction</dc:title>
  <dc:creator>Kevin Wayne</dc:creator>
  <cp:lastModifiedBy>eberinge</cp:lastModifiedBy>
  <cp:revision>226</cp:revision>
  <cp:lastPrinted>2003-02-03T18:21:13Z</cp:lastPrinted>
  <dcterms:created xsi:type="dcterms:W3CDTF">2002-01-07T17:04:16Z</dcterms:created>
  <dcterms:modified xsi:type="dcterms:W3CDTF">2016-02-25T20:01:49Z</dcterms:modified>
</cp:coreProperties>
</file>