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333" r:id="rId5"/>
    <p:sldId id="334" r:id="rId6"/>
    <p:sldId id="335" r:id="rId7"/>
    <p:sldId id="336" r:id="rId8"/>
    <p:sldId id="259" r:id="rId9"/>
    <p:sldId id="303" r:id="rId10"/>
    <p:sldId id="260" r:id="rId11"/>
    <p:sldId id="308" r:id="rId12"/>
    <p:sldId id="309" r:id="rId13"/>
    <p:sldId id="261" r:id="rId14"/>
    <p:sldId id="321" r:id="rId15"/>
    <p:sldId id="322" r:id="rId16"/>
    <p:sldId id="323" r:id="rId17"/>
    <p:sldId id="318" r:id="rId18"/>
    <p:sldId id="262" r:id="rId19"/>
    <p:sldId id="326" r:id="rId20"/>
    <p:sldId id="324" r:id="rId21"/>
    <p:sldId id="325" r:id="rId22"/>
    <p:sldId id="327" r:id="rId23"/>
    <p:sldId id="263" r:id="rId24"/>
    <p:sldId id="304" r:id="rId25"/>
    <p:sldId id="314" r:id="rId26"/>
    <p:sldId id="305" r:id="rId27"/>
    <p:sldId id="307" r:id="rId28"/>
    <p:sldId id="315" r:id="rId29"/>
    <p:sldId id="306" r:id="rId30"/>
    <p:sldId id="264" r:id="rId31"/>
    <p:sldId id="265" r:id="rId32"/>
    <p:sldId id="267" r:id="rId33"/>
    <p:sldId id="328" r:id="rId34"/>
    <p:sldId id="268" r:id="rId35"/>
    <p:sldId id="310" r:id="rId36"/>
    <p:sldId id="311" r:id="rId37"/>
    <p:sldId id="329" r:id="rId38"/>
    <p:sldId id="269" r:id="rId39"/>
    <p:sldId id="330" r:id="rId40"/>
    <p:sldId id="331" r:id="rId41"/>
    <p:sldId id="270" r:id="rId42"/>
    <p:sldId id="332" r:id="rId43"/>
    <p:sldId id="271" r:id="rId44"/>
    <p:sldId id="289" r:id="rId45"/>
    <p:sldId id="272" r:id="rId46"/>
    <p:sldId id="299" r:id="rId47"/>
    <p:sldId id="300" r:id="rId48"/>
    <p:sldId id="301" r:id="rId49"/>
    <p:sldId id="302" r:id="rId50"/>
    <p:sldId id="312" r:id="rId51"/>
    <p:sldId id="313" r:id="rId52"/>
    <p:sldId id="274" r:id="rId53"/>
    <p:sldId id="275" r:id="rId54"/>
    <p:sldId id="316" r:id="rId55"/>
    <p:sldId id="276" r:id="rId56"/>
    <p:sldId id="277" r:id="rId57"/>
    <p:sldId id="278" r:id="rId58"/>
    <p:sldId id="279" r:id="rId59"/>
    <p:sldId id="292" r:id="rId60"/>
    <p:sldId id="293" r:id="rId61"/>
    <p:sldId id="282" r:id="rId62"/>
    <p:sldId id="283" r:id="rId63"/>
    <p:sldId id="284" r:id="rId64"/>
    <p:sldId id="285" r:id="rId65"/>
    <p:sldId id="286" r:id="rId66"/>
    <p:sldId id="287" r:id="rId67"/>
    <p:sldId id="288" r:id="rId68"/>
  </p:sldIdLst>
  <p:sldSz cx="9144000" cy="6858000" type="screen4x3"/>
  <p:notesSz cx="9601200" cy="7315200"/>
  <p:custDataLst>
    <p:tags r:id="rId7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00"/>
    <a:srgbClr val="FF33CC"/>
    <a:srgbClr val="006600"/>
    <a:srgbClr val="990033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882" y="-90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5B20C0B4-6094-164F-8497-372AEB3DE421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43FF7658-1DE4-BF4E-A0E3-9BCB483C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3388" y="550863"/>
            <a:ext cx="3656012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3450"/>
            <a:ext cx="70389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B906C46C-D87C-A846-B5AE-8502E953F688}" type="datetime1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26040197-76BE-8245-920D-59FA68AF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FA0A166-1BAD-3A4A-A4DD-673C6103C575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RE’s also used by Unix tools (grep, …) some search</a:t>
            </a:r>
            <a:r>
              <a:rPr lang="en-US" baseline="0" dirty="0" smtClean="0"/>
              <a:t> engines,…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0197-76BE-8245-920D-59FA68AF93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RE’s also used by Unix tools (grep, …) some search</a:t>
            </a:r>
            <a:r>
              <a:rPr lang="en-US" baseline="0" dirty="0" smtClean="0"/>
              <a:t> engines,…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0197-76BE-8245-920D-59FA68AF93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RE’s also used by Unix tools (grep, …) some search</a:t>
            </a:r>
            <a:r>
              <a:rPr lang="en-US" baseline="0" dirty="0" smtClean="0"/>
              <a:t> engines,…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0197-76BE-8245-920D-59FA68AF93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RE’s also used by Unix tools (grep, …) some search</a:t>
            </a:r>
            <a:r>
              <a:rPr lang="en-US" baseline="0" dirty="0" smtClean="0"/>
              <a:t> engines,…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0197-76BE-8245-920D-59FA68AF93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RE’s also used by Unix tools (grep, …) some search</a:t>
            </a:r>
            <a:r>
              <a:rPr lang="en-US" baseline="0" dirty="0" smtClean="0"/>
              <a:t> engines,…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0197-76BE-8245-920D-59FA68AF93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8F7D-9688-8444-8939-CA72381A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923A-F327-484F-88ED-9FF4EF20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10A0B-469E-C04A-8C91-4E589889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1A00-BEC4-5746-BE1D-2638CD8F9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797D-8E05-464F-A527-9FF45E12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8EE7-7FAB-324F-B32C-8F48FB881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9521-B6BB-B342-9399-897E80F73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144F-5501-1F40-BF56-93A7226A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1AE5-EBB3-8F4C-9ACF-EAC212B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2820-D8E6-2E40-82C5-C4818328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6177-8D0C-6F4F-9BD9-53AF32E11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charset="0"/>
              </a:defRPr>
            </a:lvl1pPr>
          </a:lstStyle>
          <a:p>
            <a:pPr>
              <a:defRPr/>
            </a:pPr>
            <a:fld id="{827087BA-C44D-944E-9C53-1E8FCB67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075A440-9EDA-8B45-996C-C2FB29B8AE86}" type="slidenum">
              <a:rPr lang="en-US" sz="800">
                <a:latin typeface="Tahoma" charset="0"/>
              </a:rPr>
              <a:pPr/>
              <a:t>1</a:t>
            </a:fld>
            <a:endParaRPr lang="en-US" sz="800">
              <a:latin typeface="Tahoma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169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4000" dirty="0" smtClean="0">
                <a:latin typeface="Arial" charset="0"/>
              </a:rPr>
              <a:t>Topic </a:t>
            </a:r>
            <a:r>
              <a:rPr lang="en-US" sz="4000" dirty="0">
                <a:latin typeface="Arial" charset="0"/>
              </a:rPr>
              <a:t>2:  </a:t>
            </a:r>
            <a:r>
              <a:rPr lang="en-US" sz="4000" dirty="0" err="1" smtClean="0">
                <a:latin typeface="Arial" charset="0"/>
              </a:rPr>
              <a:t>Lexing</a:t>
            </a:r>
            <a:r>
              <a:rPr lang="en-US" sz="4000" dirty="0" smtClean="0">
                <a:latin typeface="Arial" charset="0"/>
              </a:rPr>
              <a:t> and Flexing</a:t>
            </a:r>
            <a:endParaRPr lang="en-US" sz="4000" dirty="0">
              <a:latin typeface="Arial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</a:pPr>
            <a:r>
              <a:rPr lang="en-US" sz="2800" dirty="0">
                <a:latin typeface="Tahoma" charset="0"/>
              </a:rPr>
              <a:t>COS 320</a:t>
            </a: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800" dirty="0">
                <a:latin typeface="Tahoma" charset="0"/>
              </a:rPr>
              <a:t>Compiling Techniques</a:t>
            </a: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dirty="0">
                <a:latin typeface="Tahoma" charset="0"/>
              </a:rPr>
              <a:t>Princeton University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2016</a:t>
            </a:r>
            <a:endParaRPr lang="en-US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endParaRPr lang="en-US" b="1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dirty="0" smtClean="0">
                <a:latin typeface="Tahoma" charset="0"/>
              </a:rPr>
              <a:t>Lennart </a:t>
            </a:r>
            <a:r>
              <a:rPr lang="en-US" dirty="0" err="1" smtClean="0">
                <a:latin typeface="Tahoma" charset="0"/>
              </a:rPr>
              <a:t>Beringer</a:t>
            </a:r>
            <a:endParaRPr lang="en-US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3925020"/>
            <a:ext cx="1932599" cy="1737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718" y="2176454"/>
            <a:ext cx="2680269" cy="1373446"/>
          </a:xfrm>
          <a:prstGeom prst="rect">
            <a:avLst/>
          </a:prstGeom>
        </p:spPr>
      </p:pic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CC4221C-E5D8-2648-B3E3-AC8B3271A681}" type="slidenum">
              <a:rPr lang="en-US" sz="800">
                <a:latin typeface="Tahoma" charset="0"/>
              </a:rPr>
              <a:pPr/>
              <a:t>10</a:t>
            </a:fld>
            <a:endParaRPr lang="en-US" sz="800">
              <a:latin typeface="Tahoma" charset="0"/>
            </a:endParaRP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1"/>
            <a:ext cx="7912100" cy="55955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Implementing a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Lex</a:t>
            </a:r>
            <a:r>
              <a:rPr lang="en-US" sz="2800" dirty="0" smtClean="0">
                <a:latin typeface="Arial" charset="0"/>
              </a:rPr>
              <a:t>ical Analyz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er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Lexer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684" y="697695"/>
            <a:ext cx="354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Option 1: write it from scratch:</a:t>
            </a:r>
            <a:endParaRPr lang="en-US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919" y="1297496"/>
            <a:ext cx="7214633" cy="891608"/>
            <a:chOff x="918919" y="1297496"/>
            <a:chExt cx="7214633" cy="891608"/>
          </a:xfrm>
        </p:grpSpPr>
        <p:sp>
          <p:nvSpPr>
            <p:cNvPr id="4" name="Rectangle 3"/>
            <p:cNvSpPr/>
            <p:nvPr/>
          </p:nvSpPr>
          <p:spPr bwMode="auto">
            <a:xfrm>
              <a:off x="3101369" y="1349728"/>
              <a:ext cx="2971884" cy="8393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for language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955336" y="1798112"/>
              <a:ext cx="2080988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6073253" y="1760896"/>
              <a:ext cx="1883390" cy="1704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14199" y="1297496"/>
              <a:ext cx="1619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Stream of tokens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8919" y="134043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Source: text file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CC4221C-E5D8-2648-B3E3-AC8B3271A681}" type="slidenum">
              <a:rPr lang="en-US" sz="800">
                <a:latin typeface="Tahoma" charset="0"/>
              </a:rPr>
              <a:pPr/>
              <a:t>11</a:t>
            </a:fld>
            <a:endParaRPr lang="en-US" sz="800">
              <a:latin typeface="Tahoma" charset="0"/>
            </a:endParaRP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1"/>
            <a:ext cx="7912100" cy="55955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Implementing a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Lex</a:t>
            </a:r>
            <a:r>
              <a:rPr lang="en-US" sz="2800" dirty="0" smtClean="0">
                <a:latin typeface="Arial" charset="0"/>
              </a:rPr>
              <a:t>ical Analyz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er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Lexer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684" y="697695"/>
            <a:ext cx="354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Option 1: write it from scratch: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5950" y="2537529"/>
            <a:ext cx="775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Option 2: eat your own dog food! (use a lexical analyzer </a:t>
            </a:r>
            <a:r>
              <a:rPr lang="en-US" b="1" u="sng" dirty="0" smtClean="0">
                <a:solidFill>
                  <a:srgbClr val="00B050"/>
                </a:solidFill>
              </a:rPr>
              <a:t>generator</a:t>
            </a:r>
            <a:r>
              <a:rPr lang="en-US" u="sng" dirty="0" smtClean="0"/>
              <a:t>):</a:t>
            </a:r>
            <a:endParaRPr lang="en-US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919" y="1297496"/>
            <a:ext cx="7214633" cy="891608"/>
            <a:chOff x="918919" y="1297496"/>
            <a:chExt cx="7214633" cy="891608"/>
          </a:xfrm>
        </p:grpSpPr>
        <p:sp>
          <p:nvSpPr>
            <p:cNvPr id="4" name="Rectangle 3"/>
            <p:cNvSpPr/>
            <p:nvPr/>
          </p:nvSpPr>
          <p:spPr bwMode="auto">
            <a:xfrm>
              <a:off x="3101369" y="1349728"/>
              <a:ext cx="2971884" cy="8393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for language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955336" y="1798112"/>
              <a:ext cx="2080988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6073253" y="1760896"/>
              <a:ext cx="1883390" cy="1704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14199" y="1297496"/>
              <a:ext cx="1619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Stream of tokens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8919" y="134043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Source: text file</a:t>
              </a:r>
              <a:endParaRPr lang="en-US" sz="18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3704" y="4838051"/>
            <a:ext cx="8913587" cy="391725"/>
            <a:chOff x="143704" y="4838051"/>
            <a:chExt cx="8913587" cy="391725"/>
          </a:xfrm>
        </p:grpSpPr>
        <p:sp>
          <p:nvSpPr>
            <p:cNvPr id="40" name="TextBox 39"/>
            <p:cNvSpPr txBox="1"/>
            <p:nvPr/>
          </p:nvSpPr>
          <p:spPr>
            <a:xfrm>
              <a:off x="143704" y="4838051"/>
              <a:ext cx="221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Input: </a:t>
              </a:r>
              <a:r>
                <a:rPr lang="en-US" sz="1800" dirty="0" err="1" smtClean="0"/>
                <a:t>lexing</a:t>
              </a:r>
              <a:r>
                <a:rPr lang="en-US" sz="1800" dirty="0" smtClean="0"/>
                <a:t> rules for L1</a:t>
              </a:r>
              <a:endParaRPr lang="en-US" sz="1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46428" y="4860444"/>
              <a:ext cx="221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Input: </a:t>
              </a:r>
              <a:r>
                <a:rPr lang="en-US" sz="1800" dirty="0" err="1" smtClean="0"/>
                <a:t>lexing</a:t>
              </a:r>
              <a:r>
                <a:rPr lang="en-US" sz="1800" dirty="0" smtClean="0"/>
                <a:t> rules for L2</a:t>
              </a:r>
              <a:endParaRPr lang="en-US" sz="18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89706" y="2906923"/>
            <a:ext cx="8841902" cy="2625987"/>
            <a:chOff x="189706" y="2893476"/>
            <a:chExt cx="8841902" cy="26259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391984" y="3485222"/>
              <a:ext cx="1162613" cy="97318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lang="en-US" dirty="0"/>
                <a:t/>
              </a:r>
              <a:br>
                <a:rPr lang="en-US" dirty="0"/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for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6864177" y="3989602"/>
              <a:ext cx="1089537" cy="17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7708938" y="3539679"/>
              <a:ext cx="1322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Token stream</a:t>
              </a:r>
              <a:br>
                <a:rPr lang="en-US" sz="1800" dirty="0" smtClean="0"/>
              </a:br>
              <a:r>
                <a:rPr lang="en-US" sz="1800" dirty="0" err="1" smtClean="0"/>
                <a:t>wrt</a:t>
              </a:r>
              <a:r>
                <a:rPr lang="en-US" sz="1800" dirty="0" smtClean="0"/>
                <a:t> L2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0953" y="2893476"/>
              <a:ext cx="1492716" cy="380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Source: text file</a:t>
              </a:r>
              <a:endParaRPr lang="en-US" sz="18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11635" y="4896653"/>
              <a:ext cx="4417695" cy="6228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generator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66717" y="3485222"/>
              <a:ext cx="1162613" cy="94487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lang="en-US" dirty="0"/>
                <a:t/>
              </a:r>
              <a:br>
                <a:rPr lang="en-US" dirty="0"/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for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10800000" flipV="1">
              <a:off x="1279770" y="4007154"/>
              <a:ext cx="1089537" cy="17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189706" y="3619550"/>
              <a:ext cx="1322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Token stream</a:t>
              </a:r>
              <a:br>
                <a:rPr lang="en-US" sz="1800" dirty="0" smtClean="0"/>
              </a:br>
              <a:r>
                <a:rPr lang="en-US" sz="1800" dirty="0" err="1" smtClean="0"/>
                <a:t>wrt</a:t>
              </a:r>
              <a:r>
                <a:rPr lang="en-US" sz="1800" dirty="0" smtClean="0"/>
                <a:t> L1</a:t>
              </a:r>
              <a:endParaRPr lang="en-US" sz="1800" dirty="0"/>
            </a:p>
          </p:txBody>
        </p:sp>
        <p:cxnSp>
          <p:nvCxnSpPr>
            <p:cNvPr id="44" name="Elbow Connector 43"/>
            <p:cNvCxnSpPr/>
            <p:nvPr/>
          </p:nvCxnSpPr>
          <p:spPr bwMode="auto">
            <a:xfrm rot="5400000">
              <a:off x="3637830" y="3156380"/>
              <a:ext cx="770584" cy="937050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2" name="Elbow Connector 51"/>
            <p:cNvCxnSpPr/>
            <p:nvPr/>
          </p:nvCxnSpPr>
          <p:spPr bwMode="auto">
            <a:xfrm>
              <a:off x="4662143" y="3271564"/>
              <a:ext cx="1014474" cy="726814"/>
            </a:xfrm>
            <a:prstGeom prst="bentConnector3">
              <a:avLst>
                <a:gd name="adj1" fmla="val 4260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298871" y="4462985"/>
              <a:ext cx="0" cy="43366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5885553" y="4430096"/>
              <a:ext cx="0" cy="43366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35712" y="5213605"/>
              <a:ext cx="1633595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864177" y="5229776"/>
              <a:ext cx="1633595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Elbow Connector 89"/>
            <p:cNvCxnSpPr/>
            <p:nvPr/>
          </p:nvCxnSpPr>
          <p:spPr bwMode="auto">
            <a:xfrm rot="10800000">
              <a:off x="5885553" y="4896654"/>
              <a:ext cx="978624" cy="333123"/>
            </a:xfrm>
            <a:prstGeom prst="bentConnector3">
              <a:avLst>
                <a:gd name="adj1" fmla="val 100040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Elbow Connector 95"/>
            <p:cNvCxnSpPr>
              <a:stCxn id="36" idx="1"/>
            </p:cNvCxnSpPr>
            <p:nvPr/>
          </p:nvCxnSpPr>
          <p:spPr bwMode="auto">
            <a:xfrm rot="10800000" flipH="1">
              <a:off x="2411635" y="4889298"/>
              <a:ext cx="887236" cy="318760"/>
            </a:xfrm>
            <a:prstGeom prst="bentConnector3">
              <a:avLst>
                <a:gd name="adj1" fmla="val 100253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06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CC4221C-E5D8-2648-B3E3-AC8B3271A681}" type="slidenum">
              <a:rPr lang="en-US" sz="800">
                <a:latin typeface="Tahoma" charset="0"/>
              </a:rPr>
              <a:pPr/>
              <a:t>12</a:t>
            </a:fld>
            <a:endParaRPr lang="en-US" sz="800">
              <a:latin typeface="Tahoma" charset="0"/>
            </a:endParaRP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1"/>
            <a:ext cx="7912100" cy="55955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Implementing a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Lex</a:t>
            </a:r>
            <a:r>
              <a:rPr lang="en-US" sz="2800" dirty="0" smtClean="0">
                <a:latin typeface="Arial" charset="0"/>
              </a:rPr>
              <a:t>ical Analyz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er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Lexer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97695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Option 1: write it from scratch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5950" y="2537529"/>
            <a:ext cx="775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Option 2: eat your own dog food! (use a lexical analyzer </a:t>
            </a:r>
            <a:r>
              <a:rPr lang="en-US" b="1" u="sng" dirty="0" smtClean="0">
                <a:solidFill>
                  <a:srgbClr val="00B050"/>
                </a:solidFill>
              </a:rPr>
              <a:t>generator</a:t>
            </a:r>
            <a:r>
              <a:rPr lang="en-US" u="sng" dirty="0" smtClean="0"/>
              <a:t>)</a:t>
            </a:r>
            <a:endParaRPr lang="en-US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919" y="1297496"/>
            <a:ext cx="7214633" cy="891608"/>
            <a:chOff x="918919" y="1297496"/>
            <a:chExt cx="7214633" cy="891608"/>
          </a:xfrm>
        </p:grpSpPr>
        <p:sp>
          <p:nvSpPr>
            <p:cNvPr id="4" name="Rectangle 3"/>
            <p:cNvSpPr/>
            <p:nvPr/>
          </p:nvSpPr>
          <p:spPr bwMode="auto">
            <a:xfrm>
              <a:off x="3101369" y="1349728"/>
              <a:ext cx="2971884" cy="8393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for language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955336" y="1798112"/>
              <a:ext cx="2080988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6073253" y="1760896"/>
              <a:ext cx="1883390" cy="1704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14199" y="1297496"/>
              <a:ext cx="1619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Stream of tokens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8919" y="134043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Source: text file</a:t>
              </a:r>
              <a:endParaRPr lang="en-US" sz="18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3704" y="4838051"/>
            <a:ext cx="8913587" cy="391725"/>
            <a:chOff x="143704" y="4838051"/>
            <a:chExt cx="8913587" cy="391725"/>
          </a:xfrm>
        </p:grpSpPr>
        <p:sp>
          <p:nvSpPr>
            <p:cNvPr id="40" name="TextBox 39"/>
            <p:cNvSpPr txBox="1"/>
            <p:nvPr/>
          </p:nvSpPr>
          <p:spPr>
            <a:xfrm>
              <a:off x="143704" y="4838051"/>
              <a:ext cx="221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Input: </a:t>
              </a:r>
              <a:r>
                <a:rPr lang="en-US" sz="1800" dirty="0" err="1" smtClean="0"/>
                <a:t>lexing</a:t>
              </a:r>
              <a:r>
                <a:rPr lang="en-US" sz="1800" dirty="0" smtClean="0"/>
                <a:t> rules for L1</a:t>
              </a:r>
              <a:endParaRPr lang="en-US" sz="1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46428" y="4860444"/>
              <a:ext cx="221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Input: </a:t>
              </a:r>
              <a:r>
                <a:rPr lang="en-US" sz="1800" dirty="0" err="1" smtClean="0"/>
                <a:t>lexing</a:t>
              </a:r>
              <a:r>
                <a:rPr lang="en-US" sz="1800" dirty="0" smtClean="0"/>
                <a:t> rules for L2</a:t>
              </a:r>
              <a:endParaRPr lang="en-US" sz="18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-11006" y="5775119"/>
            <a:ext cx="905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how do we describe the tokens for L1, L2, …?  </a:t>
            </a:r>
            <a:endParaRPr lang="en-US" sz="2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89706" y="2906923"/>
            <a:ext cx="8841902" cy="2625987"/>
            <a:chOff x="189706" y="2893476"/>
            <a:chExt cx="8841902" cy="26259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391984" y="3485222"/>
              <a:ext cx="1162613" cy="97318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lang="en-US" dirty="0"/>
                <a:t/>
              </a:r>
              <a:br>
                <a:rPr lang="en-US" dirty="0"/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for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6864177" y="3989602"/>
              <a:ext cx="1089537" cy="17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7708938" y="3539679"/>
              <a:ext cx="1322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Token stream</a:t>
              </a:r>
              <a:br>
                <a:rPr lang="en-US" sz="1800" dirty="0" smtClean="0"/>
              </a:br>
              <a:r>
                <a:rPr lang="en-US" sz="1800" dirty="0" err="1" smtClean="0"/>
                <a:t>wrt</a:t>
              </a:r>
              <a:r>
                <a:rPr lang="en-US" sz="1800" dirty="0" smtClean="0"/>
                <a:t> L2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0953" y="2893476"/>
              <a:ext cx="1492716" cy="380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Source: text file</a:t>
              </a:r>
              <a:endParaRPr lang="en-US" sz="18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11635" y="4896653"/>
              <a:ext cx="4417695" cy="6228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generator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66717" y="3485222"/>
              <a:ext cx="1162613" cy="94487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Lexer</a:t>
              </a:r>
              <a:r>
                <a:rPr lang="en-US" dirty="0"/>
                <a:t/>
              </a:r>
              <a:br>
                <a:rPr lang="en-US" dirty="0"/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for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rPr>
                <a:t> L2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10800000" flipV="1">
              <a:off x="1279770" y="4007154"/>
              <a:ext cx="1089537" cy="17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189706" y="3619550"/>
              <a:ext cx="1322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Token stream</a:t>
              </a:r>
              <a:br>
                <a:rPr lang="en-US" sz="1800" dirty="0" smtClean="0"/>
              </a:br>
              <a:r>
                <a:rPr lang="en-US" sz="1800" dirty="0" err="1" smtClean="0"/>
                <a:t>wrt</a:t>
              </a:r>
              <a:r>
                <a:rPr lang="en-US" sz="1800" dirty="0" smtClean="0"/>
                <a:t> L1</a:t>
              </a:r>
              <a:endParaRPr lang="en-US" sz="1800" dirty="0"/>
            </a:p>
          </p:txBody>
        </p:sp>
        <p:cxnSp>
          <p:nvCxnSpPr>
            <p:cNvPr id="44" name="Elbow Connector 43"/>
            <p:cNvCxnSpPr/>
            <p:nvPr/>
          </p:nvCxnSpPr>
          <p:spPr bwMode="auto">
            <a:xfrm rot="5400000">
              <a:off x="3637830" y="3156380"/>
              <a:ext cx="770584" cy="937050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2" name="Elbow Connector 51"/>
            <p:cNvCxnSpPr/>
            <p:nvPr/>
          </p:nvCxnSpPr>
          <p:spPr bwMode="auto">
            <a:xfrm>
              <a:off x="4662143" y="3271564"/>
              <a:ext cx="1014474" cy="726814"/>
            </a:xfrm>
            <a:prstGeom prst="bentConnector3">
              <a:avLst>
                <a:gd name="adj1" fmla="val 4260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298871" y="4462985"/>
              <a:ext cx="0" cy="43366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5885553" y="4430096"/>
              <a:ext cx="0" cy="43366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35712" y="5213605"/>
              <a:ext cx="1633595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864177" y="5229776"/>
              <a:ext cx="1633595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Elbow Connector 89"/>
            <p:cNvCxnSpPr/>
            <p:nvPr/>
          </p:nvCxnSpPr>
          <p:spPr bwMode="auto">
            <a:xfrm rot="10800000">
              <a:off x="5885553" y="4896654"/>
              <a:ext cx="978624" cy="333123"/>
            </a:xfrm>
            <a:prstGeom prst="bentConnector3">
              <a:avLst>
                <a:gd name="adj1" fmla="val 100040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Elbow Connector 95"/>
            <p:cNvCxnSpPr>
              <a:stCxn id="36" idx="1"/>
            </p:cNvCxnSpPr>
            <p:nvPr/>
          </p:nvCxnSpPr>
          <p:spPr bwMode="auto">
            <a:xfrm rot="10800000" flipH="1">
              <a:off x="2411635" y="4889298"/>
              <a:ext cx="887236" cy="318760"/>
            </a:xfrm>
            <a:prstGeom prst="bentConnector3">
              <a:avLst>
                <a:gd name="adj1" fmla="val 100253"/>
              </a:avLst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TextBox 97"/>
          <p:cNvSpPr txBox="1"/>
          <p:nvPr/>
        </p:nvSpPr>
        <p:spPr>
          <a:xfrm>
            <a:off x="823983" y="6133780"/>
            <a:ext cx="3677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A: using another language, of course!</a:t>
            </a:r>
            <a:endParaRPr lang="en-US" sz="2000" dirty="0">
              <a:solidFill>
                <a:srgbClr val="FF33C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36324" y="6466880"/>
            <a:ext cx="592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Yeah, but how do we describe the tokens of </a:t>
            </a:r>
            <a:r>
              <a:rPr lang="en-US" sz="2000" dirty="0" smtClean="0">
                <a:solidFill>
                  <a:srgbClr val="FF33CC"/>
                </a:solidFill>
              </a:rPr>
              <a:t>that</a:t>
            </a:r>
            <a:r>
              <a:rPr lang="en-US" sz="2000" dirty="0" smtClean="0">
                <a:solidFill>
                  <a:srgbClr val="FFC000"/>
                </a:solidFill>
              </a:rPr>
              <a:t> language???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2580EC-727E-F44E-ABC8-23F36E055F5A}" type="slidenum">
              <a:rPr lang="en-US" sz="800">
                <a:latin typeface="Tahoma" charset="0"/>
              </a:rPr>
              <a:pPr/>
              <a:t>13</a:t>
            </a:fld>
            <a:endParaRPr lang="en-US" sz="800">
              <a:latin typeface="Tahoma" charset="0"/>
            </a:endParaRP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4"/>
            <a:ext cx="7912100" cy="4015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Theory to the rescue: </a:t>
            </a:r>
            <a:r>
              <a:rPr lang="en-US" sz="2800" dirty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55" y="82386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</a:t>
            </a:r>
            <a:r>
              <a:rPr lang="en-US" b="1" u="sng" dirty="0"/>
              <a:t>d</a:t>
            </a:r>
            <a:r>
              <a:rPr lang="en-US" b="1" u="sng" dirty="0" smtClean="0"/>
              <a:t>efinitions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420681"/>
            <a:ext cx="8637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r>
              <a:rPr lang="en-US" dirty="0" smtClean="0"/>
              <a:t> is a (</a:t>
            </a:r>
            <a:r>
              <a:rPr lang="en-US" u="sng" dirty="0" smtClean="0"/>
              <a:t>finite</a:t>
            </a:r>
            <a:r>
              <a:rPr lang="en-US" dirty="0" smtClean="0"/>
              <a:t>) collection of symbols. </a:t>
            </a:r>
            <a:br>
              <a:rPr lang="en-US" dirty="0" smtClean="0"/>
            </a:br>
            <a:r>
              <a:rPr lang="en-US" sz="1800" dirty="0" smtClean="0"/>
              <a:t>Examples: </a:t>
            </a:r>
            <a:r>
              <a:rPr lang="en-US" sz="1800" b="1" dirty="0" smtClean="0">
                <a:solidFill>
                  <a:srgbClr val="00B050"/>
                </a:solidFill>
              </a:rPr>
              <a:t>ASCII</a:t>
            </a:r>
            <a:r>
              <a:rPr lang="en-US" sz="1800" dirty="0" smtClean="0"/>
              <a:t>, {0, 1}, {A, ..Z, a, .. Z}, {0, ..9}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2580EC-727E-F44E-ABC8-23F36E055F5A}" type="slidenum">
              <a:rPr lang="en-US" sz="800">
                <a:latin typeface="Tahoma" charset="0"/>
              </a:rPr>
              <a:pPr/>
              <a:t>14</a:t>
            </a:fld>
            <a:endParaRPr lang="en-US" sz="800">
              <a:latin typeface="Tahoma" charset="0"/>
            </a:endParaRP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4"/>
            <a:ext cx="7912100" cy="4015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Theory to the rescue: </a:t>
            </a:r>
            <a:r>
              <a:rPr lang="en-US" sz="2800" dirty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55" y="82386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</a:t>
            </a:r>
            <a:r>
              <a:rPr lang="en-US" b="1" u="sng" dirty="0"/>
              <a:t>d</a:t>
            </a:r>
            <a:r>
              <a:rPr lang="en-US" b="1" u="sng" dirty="0" smtClean="0"/>
              <a:t>efinitions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420681"/>
            <a:ext cx="8637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r>
              <a:rPr lang="en-US" dirty="0" smtClean="0"/>
              <a:t> is a (</a:t>
            </a:r>
            <a:r>
              <a:rPr lang="en-US" u="sng" dirty="0" smtClean="0"/>
              <a:t>finite</a:t>
            </a:r>
            <a:r>
              <a:rPr lang="en-US" dirty="0" smtClean="0"/>
              <a:t>) collection of symbols. </a:t>
            </a:r>
            <a:br>
              <a:rPr lang="en-US" dirty="0" smtClean="0"/>
            </a:br>
            <a:r>
              <a:rPr lang="en-US" sz="1800" dirty="0" smtClean="0"/>
              <a:t>Examples: </a:t>
            </a:r>
            <a:r>
              <a:rPr lang="en-US" sz="1800" b="1" dirty="0" smtClean="0">
                <a:solidFill>
                  <a:srgbClr val="00B050"/>
                </a:solidFill>
              </a:rPr>
              <a:t>ASCII</a:t>
            </a:r>
            <a:r>
              <a:rPr lang="en-US" sz="1800" dirty="0" smtClean="0"/>
              <a:t>, {0, 1}, {A, ..Z, a, .. Z}, {0, ..9}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C000"/>
                </a:solidFill>
              </a:rPr>
              <a:t>string/word</a:t>
            </a:r>
            <a:r>
              <a:rPr lang="en-US" dirty="0" smtClean="0"/>
              <a:t> (over alphabet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</a:t>
            </a:r>
            <a:r>
              <a:rPr lang="en-US" u="sng" dirty="0" smtClean="0"/>
              <a:t>finite</a:t>
            </a:r>
            <a:r>
              <a:rPr lang="en-US" dirty="0" smtClean="0"/>
              <a:t> sequence of symbols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2580EC-727E-F44E-ABC8-23F36E055F5A}" type="slidenum">
              <a:rPr lang="en-US" sz="800">
                <a:latin typeface="Tahoma" charset="0"/>
              </a:rPr>
              <a:pPr/>
              <a:t>15</a:t>
            </a:fld>
            <a:endParaRPr lang="en-US" sz="800">
              <a:latin typeface="Tahoma" charset="0"/>
            </a:endParaRP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4"/>
            <a:ext cx="7912100" cy="4015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Theory to the rescue: </a:t>
            </a:r>
            <a:r>
              <a:rPr lang="en-US" sz="2800" dirty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55" y="82386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</a:t>
            </a:r>
            <a:r>
              <a:rPr lang="en-US" b="1" u="sng" dirty="0"/>
              <a:t>d</a:t>
            </a:r>
            <a:r>
              <a:rPr lang="en-US" b="1" u="sng" dirty="0" smtClean="0"/>
              <a:t>efinitions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420681"/>
            <a:ext cx="8637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r>
              <a:rPr lang="en-US" dirty="0" smtClean="0"/>
              <a:t> is a (</a:t>
            </a:r>
            <a:r>
              <a:rPr lang="en-US" u="sng" dirty="0" smtClean="0"/>
              <a:t>finite</a:t>
            </a:r>
            <a:r>
              <a:rPr lang="en-US" dirty="0" smtClean="0"/>
              <a:t>) collection of symbols. </a:t>
            </a:r>
            <a:br>
              <a:rPr lang="en-US" dirty="0" smtClean="0"/>
            </a:br>
            <a:r>
              <a:rPr lang="en-US" sz="1800" dirty="0" smtClean="0"/>
              <a:t>Examples: </a:t>
            </a:r>
            <a:r>
              <a:rPr lang="en-US" sz="1800" b="1" dirty="0" smtClean="0">
                <a:solidFill>
                  <a:srgbClr val="00B050"/>
                </a:solidFill>
              </a:rPr>
              <a:t>ASCII</a:t>
            </a:r>
            <a:r>
              <a:rPr lang="en-US" sz="1800" dirty="0" smtClean="0"/>
              <a:t>, {0, 1}, {A, ..Z, a, .. Z}, {0, ..9}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C000"/>
                </a:solidFill>
              </a:rPr>
              <a:t>string/word</a:t>
            </a:r>
            <a:r>
              <a:rPr lang="en-US" dirty="0" smtClean="0"/>
              <a:t> (over alphabet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</a:t>
            </a:r>
            <a:r>
              <a:rPr lang="en-US" u="sng" dirty="0" smtClean="0"/>
              <a:t>finite</a:t>
            </a:r>
            <a:r>
              <a:rPr lang="en-US" dirty="0" smtClean="0"/>
              <a:t> sequence of symbols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</a:t>
            </a:r>
            <a:r>
              <a:rPr lang="en-US" dirty="0" smtClean="0"/>
              <a:t> (over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(finite or infinite) set of strings 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320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2580EC-727E-F44E-ABC8-23F36E055F5A}" type="slidenum">
              <a:rPr lang="en-US" sz="800">
                <a:latin typeface="Tahoma" charset="0"/>
              </a:rPr>
              <a:pPr/>
              <a:t>16</a:t>
            </a:fld>
            <a:endParaRPr lang="en-US" sz="800">
              <a:latin typeface="Tahoma" charset="0"/>
            </a:endParaRP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4"/>
            <a:ext cx="7912100" cy="4015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Theory to the rescue: </a:t>
            </a:r>
            <a:r>
              <a:rPr lang="en-US" sz="2800" dirty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55" y="82386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</a:t>
            </a:r>
            <a:r>
              <a:rPr lang="en-US" b="1" u="sng" dirty="0"/>
              <a:t>d</a:t>
            </a:r>
            <a:r>
              <a:rPr lang="en-US" b="1" u="sng" dirty="0" smtClean="0"/>
              <a:t>efinitions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420681"/>
            <a:ext cx="8637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r>
              <a:rPr lang="en-US" dirty="0" smtClean="0"/>
              <a:t> is a (</a:t>
            </a:r>
            <a:r>
              <a:rPr lang="en-US" u="sng" dirty="0" smtClean="0"/>
              <a:t>finite</a:t>
            </a:r>
            <a:r>
              <a:rPr lang="en-US" dirty="0" smtClean="0"/>
              <a:t>) collection of symbols. </a:t>
            </a:r>
            <a:br>
              <a:rPr lang="en-US" dirty="0" smtClean="0"/>
            </a:br>
            <a:r>
              <a:rPr lang="en-US" sz="1800" dirty="0" smtClean="0"/>
              <a:t>Examples: </a:t>
            </a:r>
            <a:r>
              <a:rPr lang="en-US" sz="1800" b="1" dirty="0" smtClean="0">
                <a:solidFill>
                  <a:srgbClr val="00B050"/>
                </a:solidFill>
              </a:rPr>
              <a:t>ASCII</a:t>
            </a:r>
            <a:r>
              <a:rPr lang="en-US" sz="1800" dirty="0" smtClean="0"/>
              <a:t>, {0, 1}, {A, ..Z, a, .. Z}, {0, ..9}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C000"/>
                </a:solidFill>
              </a:rPr>
              <a:t>string/word</a:t>
            </a:r>
            <a:r>
              <a:rPr lang="en-US" dirty="0" smtClean="0"/>
              <a:t> (over alphabet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</a:t>
            </a:r>
            <a:r>
              <a:rPr lang="en-US" u="sng" dirty="0" smtClean="0"/>
              <a:t>finite</a:t>
            </a:r>
            <a:r>
              <a:rPr lang="en-US" dirty="0" smtClean="0"/>
              <a:t> sequence of symbols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</a:t>
            </a:r>
            <a:r>
              <a:rPr lang="en-US" dirty="0" smtClean="0"/>
              <a:t> (over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(finite or infinite) set of strings 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1800" dirty="0" smtClean="0"/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ML language: set of all strings representing correct ML programs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infinite</a:t>
            </a:r>
            <a:r>
              <a:rPr lang="en-US" sz="18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language of ML keywords: set of all strings that are ML keywords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finite</a:t>
            </a:r>
            <a:r>
              <a:rPr lang="en-US" sz="18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 smtClean="0">
                <a:solidFill>
                  <a:srgbClr val="FF33CC"/>
                </a:solidFill>
              </a:rPr>
              <a:t>language of ML tokens</a:t>
            </a:r>
            <a:r>
              <a:rPr lang="en-US" sz="1800" dirty="0" smtClean="0"/>
              <a:t>: set of all strings that map to ML tokens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infinite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5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2580EC-727E-F44E-ABC8-23F36E055F5A}" type="slidenum">
              <a:rPr lang="en-US" sz="800">
                <a:latin typeface="Tahoma" charset="0"/>
              </a:rPr>
              <a:pPr/>
              <a:t>17</a:t>
            </a:fld>
            <a:endParaRPr lang="en-US" sz="800">
              <a:latin typeface="Tahoma" charset="0"/>
            </a:endParaRP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4"/>
            <a:ext cx="7912100" cy="4015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Theory to the rescue: </a:t>
            </a:r>
            <a:r>
              <a:rPr lang="en-US" sz="2800" dirty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55" y="82386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</a:t>
            </a:r>
            <a:r>
              <a:rPr lang="en-US" b="1" u="sng" dirty="0"/>
              <a:t>d</a:t>
            </a:r>
            <a:r>
              <a:rPr lang="en-US" b="1" u="sng" dirty="0" smtClean="0"/>
              <a:t>efinitions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420681"/>
            <a:ext cx="8637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r>
              <a:rPr lang="en-US" dirty="0" smtClean="0"/>
              <a:t> is a (</a:t>
            </a:r>
            <a:r>
              <a:rPr lang="en-US" u="sng" dirty="0" smtClean="0"/>
              <a:t>finite</a:t>
            </a:r>
            <a:r>
              <a:rPr lang="en-US" dirty="0" smtClean="0"/>
              <a:t>) collection of symbols. </a:t>
            </a:r>
            <a:br>
              <a:rPr lang="en-US" dirty="0" smtClean="0"/>
            </a:br>
            <a:r>
              <a:rPr lang="en-US" sz="1800" dirty="0" smtClean="0"/>
              <a:t>Examples: </a:t>
            </a:r>
            <a:r>
              <a:rPr lang="en-US" sz="1800" b="1" dirty="0" smtClean="0">
                <a:solidFill>
                  <a:srgbClr val="00B050"/>
                </a:solidFill>
              </a:rPr>
              <a:t>ASCII</a:t>
            </a:r>
            <a:r>
              <a:rPr lang="en-US" sz="1800" dirty="0" smtClean="0"/>
              <a:t>, {0, 1}, {A, ..Z, a, .. Z}, {0, ..9}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C000"/>
                </a:solidFill>
              </a:rPr>
              <a:t>string/word</a:t>
            </a:r>
            <a:r>
              <a:rPr lang="en-US" dirty="0" smtClean="0"/>
              <a:t> (over alphabet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</a:t>
            </a:r>
            <a:r>
              <a:rPr lang="en-US" u="sng" dirty="0" smtClean="0"/>
              <a:t>finite</a:t>
            </a:r>
            <a:r>
              <a:rPr lang="en-US" dirty="0" smtClean="0"/>
              <a:t> sequence of symbols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</a:t>
            </a:r>
            <a:r>
              <a:rPr lang="en-US" dirty="0" smtClean="0"/>
              <a:t> (over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is a (finite or infinite) set of strings over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1800" dirty="0" smtClean="0"/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ML language: set of all strings representing correct ML programs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infinite</a:t>
            </a:r>
            <a:r>
              <a:rPr lang="en-US" sz="18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language of ML keywords: set of all strings that are ML keywords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finite</a:t>
            </a:r>
            <a:r>
              <a:rPr lang="en-US" sz="18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 smtClean="0">
                <a:solidFill>
                  <a:srgbClr val="FF33CC"/>
                </a:solidFill>
              </a:rPr>
              <a:t>language of ML tokens</a:t>
            </a:r>
            <a:r>
              <a:rPr lang="en-US" sz="1800" dirty="0" smtClean="0"/>
              <a:t>: set of all strings that map to ML tokens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infinite</a:t>
            </a:r>
            <a:r>
              <a:rPr lang="en-US" sz="18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023" y="4130597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Q: How to describe languages?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366025" y="4141155"/>
            <a:ext cx="4310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(for </a:t>
            </a:r>
            <a:r>
              <a:rPr lang="en-US" dirty="0" err="1" smtClean="0"/>
              <a:t>lexing</a:t>
            </a:r>
            <a:r>
              <a:rPr lang="en-US" b="1" dirty="0" smtClean="0"/>
              <a:t>): regular expressions!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555" y="4937797"/>
            <a:ext cx="8364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REs are </a:t>
            </a:r>
            <a:r>
              <a:rPr lang="en-US" b="1" dirty="0" smtClean="0"/>
              <a:t>finite descriptions</a:t>
            </a:r>
            <a:r>
              <a:rPr lang="en-US" dirty="0" smtClean="0"/>
              <a:t>/representations of (certain)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finite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infinite</a:t>
            </a:r>
            <a:r>
              <a:rPr lang="en-US" dirty="0" smtClean="0"/>
              <a:t> languages, including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language of a (programming) language’s tokens 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the language of ML tokens</a:t>
            </a:r>
            <a:r>
              <a:rPr lang="en-US" sz="18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language describing the language of a (programming) language’s tokens,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language describing 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76314F-BF8D-C14B-91FF-7EAB11EB73EB}" type="slidenum">
              <a:rPr lang="en-US" sz="800">
                <a:latin typeface="Tahoma" charset="0"/>
              </a:rPr>
              <a:pPr/>
              <a:t>18</a:t>
            </a:fld>
            <a:endParaRPr lang="en-US" sz="800">
              <a:latin typeface="Tahoma" charset="0"/>
            </a:endParaRP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9678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Constructing regular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621777"/>
            <a:ext cx="16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Base cases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89706" y="2551296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Inductive cases: given RE’s </a:t>
            </a:r>
            <a:r>
              <a:rPr lang="en-US" b="1" u="sng" dirty="0" smtClean="0">
                <a:solidFill>
                  <a:srgbClr val="FFC000"/>
                </a:solidFill>
              </a:rPr>
              <a:t>M</a:t>
            </a:r>
            <a:r>
              <a:rPr lang="en-US" b="1" u="sng" dirty="0" smtClean="0"/>
              <a:t> and </a:t>
            </a:r>
            <a:r>
              <a:rPr lang="en-US" b="1" u="sng" dirty="0" smtClean="0">
                <a:solidFill>
                  <a:srgbClr val="FFC000"/>
                </a:solidFill>
              </a:rPr>
              <a:t>N</a:t>
            </a:r>
            <a:r>
              <a:rPr lang="en-US" b="1" u="sng" dirty="0" smtClean="0"/>
              <a:t>, 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76314F-BF8D-C14B-91FF-7EAB11EB73EB}" type="slidenum">
              <a:rPr lang="en-US" sz="800">
                <a:latin typeface="Tahoma" charset="0"/>
              </a:rPr>
              <a:pPr/>
              <a:t>19</a:t>
            </a:fld>
            <a:endParaRPr lang="en-US" sz="800">
              <a:latin typeface="Tahoma" charset="0"/>
            </a:endParaRP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9678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Constructing regular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621777"/>
            <a:ext cx="16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Base cases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0704" y="1083442"/>
            <a:ext cx="85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dirty="0" smtClean="0"/>
              <a:t> (epsilon): the (finite) language containing only the empty string.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each symbol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the RE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denotes the (finite) language</a:t>
            </a:r>
            <a:br>
              <a:rPr lang="en-US" dirty="0" smtClean="0"/>
            </a:br>
            <a:r>
              <a:rPr lang="en-US" dirty="0" smtClean="0"/>
              <a:t>containing only the string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706" y="2551296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Inductive cases: given RE’s </a:t>
            </a:r>
            <a:r>
              <a:rPr lang="en-US" b="1" u="sng" dirty="0" smtClean="0">
                <a:solidFill>
                  <a:srgbClr val="FFC000"/>
                </a:solidFill>
              </a:rPr>
              <a:t>M</a:t>
            </a:r>
            <a:r>
              <a:rPr lang="en-US" b="1" u="sng" dirty="0" smtClean="0"/>
              <a:t> and </a:t>
            </a:r>
            <a:r>
              <a:rPr lang="en-US" b="1" u="sng" dirty="0" smtClean="0">
                <a:solidFill>
                  <a:srgbClr val="FFC000"/>
                </a:solidFill>
              </a:rPr>
              <a:t>N</a:t>
            </a:r>
            <a:r>
              <a:rPr lang="en-US" b="1" u="sng" dirty="0" smtClean="0"/>
              <a:t>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494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D919B5C-EBA0-FD43-BC67-E2AFBC1A28F9}" type="slidenum">
              <a:rPr lang="en-US" sz="800">
                <a:latin typeface="Tahoma" charset="0"/>
              </a:rPr>
              <a:pPr/>
              <a:t>2</a:t>
            </a:fld>
            <a:endParaRPr lang="en-US" sz="800">
              <a:latin typeface="Tahoma" charset="0"/>
            </a:endParaRP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The Compiler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208088"/>
            <a:ext cx="8153400" cy="4711700"/>
          </a:xfrm>
          <a:noFill/>
        </p:spPr>
      </p:pic>
      <p:sp>
        <p:nvSpPr>
          <p:cNvPr id="2" name="Oval 1"/>
          <p:cNvSpPr/>
          <p:nvPr/>
        </p:nvSpPr>
        <p:spPr bwMode="auto">
          <a:xfrm>
            <a:off x="1705971" y="1583140"/>
            <a:ext cx="1951629" cy="518616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76314F-BF8D-C14B-91FF-7EAB11EB73EB}" type="slidenum">
              <a:rPr lang="en-US" sz="800">
                <a:latin typeface="Tahoma" charset="0"/>
              </a:rPr>
              <a:pPr/>
              <a:t>20</a:t>
            </a:fld>
            <a:endParaRPr lang="en-US" sz="800">
              <a:latin typeface="Tahoma" charset="0"/>
            </a:endParaRP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9678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Constructing regular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621777"/>
            <a:ext cx="16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Base cases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0704" y="1083442"/>
            <a:ext cx="85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dirty="0" smtClean="0"/>
              <a:t> (epsilon): the (finite) language containing only the empty string.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each symbol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the RE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denotes the (finite) language</a:t>
            </a:r>
            <a:br>
              <a:rPr lang="en-US" dirty="0" smtClean="0"/>
            </a:br>
            <a:r>
              <a:rPr lang="en-US" dirty="0" smtClean="0"/>
              <a:t>containing only the string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704" y="3106986"/>
            <a:ext cx="68531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|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 (alternation, union) describes the language</a:t>
            </a:r>
            <a:br>
              <a:rPr lang="en-US" dirty="0" smtClean="0"/>
            </a:br>
            <a:r>
              <a:rPr lang="en-US" dirty="0" smtClean="0"/>
              <a:t>containing the strings in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 denotes the two-element language {</a:t>
            </a:r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06" y="2551296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Inductive cases: given RE’s </a:t>
            </a:r>
            <a:r>
              <a:rPr lang="en-US" b="1" u="sng" dirty="0" smtClean="0">
                <a:solidFill>
                  <a:srgbClr val="FFC000"/>
                </a:solidFill>
              </a:rPr>
              <a:t>M</a:t>
            </a:r>
            <a:r>
              <a:rPr lang="en-US" b="1" u="sng" dirty="0" smtClean="0"/>
              <a:t> and </a:t>
            </a:r>
            <a:r>
              <a:rPr lang="en-US" b="1" u="sng" dirty="0" smtClean="0">
                <a:solidFill>
                  <a:srgbClr val="FFC000"/>
                </a:solidFill>
              </a:rPr>
              <a:t>N</a:t>
            </a:r>
            <a:r>
              <a:rPr lang="en-US" b="1" u="sng" dirty="0" smtClean="0"/>
              <a:t>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656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76314F-BF8D-C14B-91FF-7EAB11EB73EB}" type="slidenum">
              <a:rPr lang="en-US" sz="800">
                <a:latin typeface="Tahoma" charset="0"/>
              </a:rPr>
              <a:pPr/>
              <a:t>21</a:t>
            </a:fld>
            <a:endParaRPr lang="en-US" sz="800">
              <a:latin typeface="Tahoma" charset="0"/>
            </a:endParaRP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9678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Constructing regular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621777"/>
            <a:ext cx="16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Base cases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0704" y="1083442"/>
            <a:ext cx="85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dirty="0" smtClean="0"/>
              <a:t> (epsilon): the (finite) language containing only the empty string.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each symbol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the RE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denotes the (finite) language</a:t>
            </a:r>
            <a:br>
              <a:rPr lang="en-US" dirty="0" smtClean="0"/>
            </a:br>
            <a:r>
              <a:rPr lang="en-US" dirty="0" smtClean="0"/>
              <a:t>containing only the string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704" y="3106986"/>
            <a:ext cx="818525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|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 (alternation, union) describes the language</a:t>
            </a:r>
            <a:br>
              <a:rPr lang="en-US" dirty="0" smtClean="0"/>
            </a:br>
            <a:r>
              <a:rPr lang="en-US" dirty="0" smtClean="0"/>
              <a:t>containing the strings in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 denotes the two-element language {</a:t>
            </a:r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RE </a:t>
            </a:r>
            <a:r>
              <a:rPr lang="en-US" b="1" dirty="0" smtClean="0">
                <a:solidFill>
                  <a:srgbClr val="FFC000"/>
                </a:solidFill>
              </a:rPr>
              <a:t>MN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(concatenation) denotes the strings that can be</a:t>
            </a:r>
            <a:br>
              <a:rPr lang="en-US" dirty="0" smtClean="0"/>
            </a:br>
            <a:r>
              <a:rPr lang="en-US" dirty="0" smtClean="0"/>
              <a:t>written as the concatenation </a:t>
            </a:r>
            <a:r>
              <a:rPr lang="en-US" b="1" dirty="0" err="1" smtClean="0">
                <a:solidFill>
                  <a:srgbClr val="FFC000"/>
                </a:solidFill>
              </a:rPr>
              <a:t>mn</a:t>
            </a:r>
            <a:r>
              <a:rPr lang="en-US" dirty="0" smtClean="0"/>
              <a:t> where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in from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 is from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/>
              <a:t>Example: (</a:t>
            </a:r>
            <a:r>
              <a:rPr lang="en-US" sz="2000" dirty="0" err="1" smtClean="0">
                <a:solidFill>
                  <a:srgbClr val="FF33CC"/>
                </a:solidFill>
              </a:rPr>
              <a:t>a|b</a:t>
            </a:r>
            <a:r>
              <a:rPr lang="en-US" sz="2000" dirty="0" smtClean="0"/>
              <a:t>)(</a:t>
            </a:r>
            <a:r>
              <a:rPr lang="en-US" sz="2000" dirty="0" err="1" smtClean="0">
                <a:solidFill>
                  <a:srgbClr val="0000FF"/>
                </a:solidFill>
              </a:rPr>
              <a:t>a|c</a:t>
            </a:r>
            <a:r>
              <a:rPr lang="en-US" sz="2000" dirty="0" smtClean="0"/>
              <a:t>) denotes the language {</a:t>
            </a:r>
            <a:r>
              <a:rPr lang="en-US" sz="2000" dirty="0" smtClean="0">
                <a:solidFill>
                  <a:srgbClr val="FF33CC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33CC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33CC"/>
                </a:solidFill>
              </a:rPr>
              <a:t>b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33CC"/>
                </a:solidFill>
              </a:rPr>
              <a:t>b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06" y="2551296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Inductive cases: given RE’s </a:t>
            </a:r>
            <a:r>
              <a:rPr lang="en-US" b="1" u="sng" dirty="0" smtClean="0">
                <a:solidFill>
                  <a:srgbClr val="FFC000"/>
                </a:solidFill>
              </a:rPr>
              <a:t>M</a:t>
            </a:r>
            <a:r>
              <a:rPr lang="en-US" b="1" u="sng" dirty="0" smtClean="0"/>
              <a:t> and </a:t>
            </a:r>
            <a:r>
              <a:rPr lang="en-US" b="1" u="sng" dirty="0" smtClean="0">
                <a:solidFill>
                  <a:srgbClr val="FFC000"/>
                </a:solidFill>
              </a:rPr>
              <a:t>N</a:t>
            </a:r>
            <a:r>
              <a:rPr lang="en-US" b="1" u="sng" dirty="0" smtClean="0"/>
              <a:t>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01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76314F-BF8D-C14B-91FF-7EAB11EB73EB}" type="slidenum">
              <a:rPr lang="en-US" sz="800">
                <a:latin typeface="Tahoma" charset="0"/>
              </a:rPr>
              <a:pPr/>
              <a:t>22</a:t>
            </a:fld>
            <a:endParaRPr lang="en-US" sz="800">
              <a:latin typeface="Tahoma" charset="0"/>
            </a:endParaRP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9678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Constructing regular expressions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621777"/>
            <a:ext cx="16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Base cases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0704" y="1083442"/>
            <a:ext cx="85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dirty="0" smtClean="0"/>
              <a:t> (epsilon): the (finite) language containing only the empty string.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each symbol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the RE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denotes the (finite) language</a:t>
            </a:r>
            <a:br>
              <a:rPr lang="en-US" dirty="0" smtClean="0"/>
            </a:br>
            <a:r>
              <a:rPr lang="en-US" dirty="0" smtClean="0"/>
              <a:t>containing only the string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704" y="3106986"/>
            <a:ext cx="840005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|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 (alternation, union) describes the language</a:t>
            </a:r>
            <a:br>
              <a:rPr lang="en-US" dirty="0" smtClean="0"/>
            </a:br>
            <a:r>
              <a:rPr lang="en-US" dirty="0" smtClean="0"/>
              <a:t>containing the strings in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 denotes the two-element language {</a:t>
            </a:r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RE </a:t>
            </a:r>
            <a:r>
              <a:rPr lang="en-US" b="1" dirty="0" smtClean="0">
                <a:solidFill>
                  <a:srgbClr val="FFC000"/>
                </a:solidFill>
              </a:rPr>
              <a:t>MN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(concatenation) denotes the strings that can be</a:t>
            </a:r>
            <a:br>
              <a:rPr lang="en-US" dirty="0" smtClean="0"/>
            </a:br>
            <a:r>
              <a:rPr lang="en-US" dirty="0" smtClean="0"/>
              <a:t>written as the concatenation </a:t>
            </a:r>
            <a:r>
              <a:rPr lang="en-US" b="1" dirty="0" err="1" smtClean="0">
                <a:solidFill>
                  <a:srgbClr val="FFC000"/>
                </a:solidFill>
              </a:rPr>
              <a:t>mn</a:t>
            </a:r>
            <a:r>
              <a:rPr lang="en-US" dirty="0" smtClean="0"/>
              <a:t> where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in from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 is from </a:t>
            </a:r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/>
              <a:t>Example: (</a:t>
            </a:r>
            <a:r>
              <a:rPr lang="en-US" sz="2000" dirty="0" err="1" smtClean="0">
                <a:solidFill>
                  <a:srgbClr val="FF33CC"/>
                </a:solidFill>
              </a:rPr>
              <a:t>a|b</a:t>
            </a:r>
            <a:r>
              <a:rPr lang="en-US" sz="2000" dirty="0" smtClean="0"/>
              <a:t>)(</a:t>
            </a:r>
            <a:r>
              <a:rPr lang="en-US" sz="2000" dirty="0" err="1" smtClean="0">
                <a:solidFill>
                  <a:srgbClr val="0000FF"/>
                </a:solidFill>
              </a:rPr>
              <a:t>a|c</a:t>
            </a:r>
            <a:r>
              <a:rPr lang="en-US" sz="2000" dirty="0" smtClean="0"/>
              <a:t>) denotes the language {</a:t>
            </a:r>
            <a:r>
              <a:rPr lang="en-US" sz="2000" dirty="0" smtClean="0">
                <a:solidFill>
                  <a:srgbClr val="FF33CC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33CC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33CC"/>
                </a:solidFill>
              </a:rPr>
              <a:t>b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33CC"/>
                </a:solidFill>
              </a:rPr>
              <a:t>b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/>
              <a:t>}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RE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(Kleene closure/star) denotes the (</a:t>
            </a:r>
            <a:r>
              <a:rPr lang="en-US" b="1" u="sng" dirty="0" smtClean="0"/>
              <a:t>infinitely</a:t>
            </a:r>
            <a:r>
              <a:rPr lang="en-US" dirty="0" smtClean="0"/>
              <a:t> many) strings</a:t>
            </a:r>
            <a:br>
              <a:rPr lang="en-US" dirty="0" smtClean="0"/>
            </a:br>
            <a:r>
              <a:rPr lang="en-US" dirty="0" smtClean="0"/>
              <a:t>obtained by concatenating </a:t>
            </a:r>
            <a:r>
              <a:rPr lang="en-US" b="1" u="sng" dirty="0" smtClean="0"/>
              <a:t>finitely</a:t>
            </a:r>
            <a:r>
              <a:rPr lang="en-US" dirty="0" smtClean="0"/>
              <a:t> many elements from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/>
              <a:t>Example: (</a:t>
            </a:r>
            <a:r>
              <a:rPr lang="en-US" sz="2000" dirty="0" err="1" smtClean="0">
                <a:solidFill>
                  <a:srgbClr val="FF33CC"/>
                </a:solidFill>
              </a:rPr>
              <a:t>a|b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denotes the language {</a:t>
            </a:r>
            <a:r>
              <a:rPr lang="el-GR" sz="2000" dirty="0" smtClean="0"/>
              <a:t>ε</a:t>
            </a:r>
            <a:r>
              <a:rPr lang="en-US" sz="2000" dirty="0" smtClean="0"/>
              <a:t>, a, b, aa, ab, </a:t>
            </a:r>
            <a:r>
              <a:rPr lang="en-US" sz="2000" dirty="0" err="1" smtClean="0"/>
              <a:t>ba</a:t>
            </a:r>
            <a:r>
              <a:rPr lang="en-US" sz="2000" dirty="0" smtClean="0"/>
              <a:t>, bb, </a:t>
            </a:r>
            <a:r>
              <a:rPr lang="en-US" sz="2000" dirty="0" err="1" smtClean="0"/>
              <a:t>aaa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aba, </a:t>
            </a:r>
            <a:r>
              <a:rPr lang="en-US" sz="2000" dirty="0" err="1" smtClean="0"/>
              <a:t>abb</a:t>
            </a:r>
            <a:r>
              <a:rPr lang="en-US" sz="2000" dirty="0" smtClean="0"/>
              <a:t>, …}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06" y="2551296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Inductive cases: given RE’s </a:t>
            </a:r>
            <a:r>
              <a:rPr lang="en-US" b="1" u="sng" dirty="0" smtClean="0">
                <a:solidFill>
                  <a:srgbClr val="FFC000"/>
                </a:solidFill>
              </a:rPr>
              <a:t>M</a:t>
            </a:r>
            <a:r>
              <a:rPr lang="en-US" b="1" u="sng" dirty="0" smtClean="0"/>
              <a:t> and </a:t>
            </a:r>
            <a:r>
              <a:rPr lang="en-US" b="1" u="sng" dirty="0" smtClean="0">
                <a:solidFill>
                  <a:srgbClr val="FFC000"/>
                </a:solidFill>
              </a:rPr>
              <a:t>N</a:t>
            </a:r>
            <a:r>
              <a:rPr lang="en-US" b="1" u="sng" dirty="0" smtClean="0"/>
              <a:t>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230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10079" y="1256419"/>
            <a:ext cx="8493353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0079" y="2077968"/>
            <a:ext cx="8484620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763909" name="Group 763908"/>
          <p:cNvGrpSpPr/>
          <p:nvPr/>
        </p:nvGrpSpPr>
        <p:grpSpPr>
          <a:xfrm>
            <a:off x="437198" y="1308511"/>
            <a:ext cx="5567565" cy="572992"/>
            <a:chOff x="437198" y="1308511"/>
            <a:chExt cx="5567565" cy="572992"/>
          </a:xfrm>
        </p:grpSpPr>
        <p:sp>
          <p:nvSpPr>
            <p:cNvPr id="9" name="TextBox 8"/>
            <p:cNvSpPr txBox="1"/>
            <p:nvPr/>
          </p:nvSpPr>
          <p:spPr>
            <a:xfrm>
              <a:off x="437198" y="1419838"/>
              <a:ext cx="413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trings with an even number of a’s: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117658" y="1308511"/>
              <a:ext cx="887105" cy="571545"/>
              <a:chOff x="1473958" y="3752857"/>
              <a:chExt cx="887105" cy="57154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473958" y="3862737"/>
                <a:ext cx="887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RE   </a:t>
                </a:r>
                <a:r>
                  <a:rPr lang="en-US" dirty="0" smtClean="0"/>
                  <a:t>=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28464" y="2090627"/>
            <a:ext cx="5567566" cy="571545"/>
            <a:chOff x="230471" y="2638460"/>
            <a:chExt cx="5567566" cy="571545"/>
          </a:xfrm>
        </p:grpSpPr>
        <p:sp>
          <p:nvSpPr>
            <p:cNvPr id="16" name="TextBox 15"/>
            <p:cNvSpPr txBox="1"/>
            <p:nvPr/>
          </p:nvSpPr>
          <p:spPr>
            <a:xfrm>
              <a:off x="230471" y="2744767"/>
              <a:ext cx="4503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trings that with an odd number of b’s: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0932" y="2638460"/>
              <a:ext cx="887105" cy="571545"/>
              <a:chOff x="1473958" y="3752857"/>
              <a:chExt cx="887105" cy="5715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73958" y="3862737"/>
                <a:ext cx="887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RE</a:t>
                </a:r>
                <a:r>
                  <a:rPr lang="en-US" dirty="0" smtClean="0"/>
                  <a:t>   =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10079" y="1256419"/>
            <a:ext cx="8493353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0079" y="2077968"/>
            <a:ext cx="8484620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763910" name="Group 763909"/>
          <p:cNvGrpSpPr/>
          <p:nvPr/>
        </p:nvGrpSpPr>
        <p:grpSpPr>
          <a:xfrm>
            <a:off x="437198" y="1308511"/>
            <a:ext cx="7483008" cy="572992"/>
            <a:chOff x="437198" y="1308511"/>
            <a:chExt cx="7483008" cy="572992"/>
          </a:xfrm>
        </p:grpSpPr>
        <p:grpSp>
          <p:nvGrpSpPr>
            <p:cNvPr id="763909" name="Group 763908"/>
            <p:cNvGrpSpPr/>
            <p:nvPr/>
          </p:nvGrpSpPr>
          <p:grpSpPr>
            <a:xfrm>
              <a:off x="437198" y="1308511"/>
              <a:ext cx="5567565" cy="572992"/>
              <a:chOff x="437198" y="1308511"/>
              <a:chExt cx="5567565" cy="5729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7198" y="1419838"/>
                <a:ext cx="413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trings with an even number of a’s: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17658" y="1308511"/>
                <a:ext cx="887105" cy="571545"/>
                <a:chOff x="1473958" y="3752857"/>
                <a:chExt cx="887105" cy="57154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0000"/>
                      </a:solidFill>
                    </a:rPr>
                    <a:t>RE   </a:t>
                  </a:r>
                  <a:r>
                    <a:rPr lang="en-US" dirty="0" smtClean="0"/>
                    <a:t>=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6049180" y="1418390"/>
              <a:ext cx="1871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* ( a b* a b* )*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8464" y="2090627"/>
            <a:ext cx="5567566" cy="571545"/>
            <a:chOff x="230471" y="2638460"/>
            <a:chExt cx="5567566" cy="571545"/>
          </a:xfrm>
        </p:grpSpPr>
        <p:sp>
          <p:nvSpPr>
            <p:cNvPr id="16" name="TextBox 15"/>
            <p:cNvSpPr txBox="1"/>
            <p:nvPr/>
          </p:nvSpPr>
          <p:spPr>
            <a:xfrm>
              <a:off x="230471" y="2744767"/>
              <a:ext cx="4503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trings that with an odd number of b’s: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0932" y="2638460"/>
              <a:ext cx="887105" cy="571545"/>
              <a:chOff x="1473958" y="3752857"/>
              <a:chExt cx="887105" cy="5715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73958" y="3862737"/>
                <a:ext cx="887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RE</a:t>
                </a:r>
                <a:r>
                  <a:rPr lang="en-US" dirty="0" smtClean="0"/>
                  <a:t>   =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295223" y="765484"/>
            <a:ext cx="277672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Solutions not unique!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7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10079" y="1256419"/>
            <a:ext cx="8493353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0079" y="2077968"/>
            <a:ext cx="8484620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763910" name="Group 763909"/>
          <p:cNvGrpSpPr/>
          <p:nvPr/>
        </p:nvGrpSpPr>
        <p:grpSpPr>
          <a:xfrm>
            <a:off x="437198" y="1308511"/>
            <a:ext cx="7483008" cy="572992"/>
            <a:chOff x="437198" y="1308511"/>
            <a:chExt cx="7483008" cy="572992"/>
          </a:xfrm>
        </p:grpSpPr>
        <p:grpSp>
          <p:nvGrpSpPr>
            <p:cNvPr id="763909" name="Group 763908"/>
            <p:cNvGrpSpPr/>
            <p:nvPr/>
          </p:nvGrpSpPr>
          <p:grpSpPr>
            <a:xfrm>
              <a:off x="437198" y="1308511"/>
              <a:ext cx="5567565" cy="572992"/>
              <a:chOff x="437198" y="1308511"/>
              <a:chExt cx="5567565" cy="5729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7198" y="1419838"/>
                <a:ext cx="413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trings with an even number of a’s: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17658" y="1308511"/>
                <a:ext cx="887105" cy="571545"/>
                <a:chOff x="1473958" y="3752857"/>
                <a:chExt cx="887105" cy="57154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0000"/>
                      </a:solidFill>
                    </a:rPr>
                    <a:t>RE   </a:t>
                  </a:r>
                  <a:r>
                    <a:rPr lang="en-US" dirty="0" smtClean="0"/>
                    <a:t>=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6049180" y="1418390"/>
              <a:ext cx="1871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* ( a b* a b* )*</a:t>
              </a:r>
              <a:endParaRPr lang="en-US" dirty="0"/>
            </a:p>
          </p:txBody>
        </p:sp>
      </p:grpSp>
      <p:grpSp>
        <p:nvGrpSpPr>
          <p:cNvPr id="763911" name="Group 763910"/>
          <p:cNvGrpSpPr/>
          <p:nvPr/>
        </p:nvGrpSpPr>
        <p:grpSpPr>
          <a:xfrm>
            <a:off x="428464" y="2090627"/>
            <a:ext cx="7818502" cy="571545"/>
            <a:chOff x="437198" y="2007364"/>
            <a:chExt cx="7818502" cy="571545"/>
          </a:xfrm>
        </p:grpSpPr>
        <p:grpSp>
          <p:nvGrpSpPr>
            <p:cNvPr id="41" name="Group 40"/>
            <p:cNvGrpSpPr/>
            <p:nvPr/>
          </p:nvGrpSpPr>
          <p:grpSpPr>
            <a:xfrm>
              <a:off x="437198" y="2007364"/>
              <a:ext cx="5567566" cy="571545"/>
              <a:chOff x="230471" y="2638460"/>
              <a:chExt cx="5567566" cy="57154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0471" y="2744767"/>
                <a:ext cx="4503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trings that with an odd number of b’s:</a:t>
                </a:r>
                <a:endParaRPr lang="en-US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910932" y="2638460"/>
                <a:ext cx="887105" cy="571545"/>
                <a:chOff x="1473958" y="3752857"/>
                <a:chExt cx="887105" cy="57154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92D050"/>
                      </a:solidFill>
                    </a:rPr>
                    <a:t>RE</a:t>
                  </a:r>
                  <a:r>
                    <a:rPr lang="en-US" dirty="0" smtClean="0"/>
                    <a:t>   =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92D050"/>
                      </a:solidFill>
                    </a:rPr>
                    <a:t>b</a:t>
                  </a: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6004763" y="2091933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* b a* (b a* b a*)*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95223" y="765484"/>
            <a:ext cx="277672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Solutions not unique!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3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10079" y="1256419"/>
            <a:ext cx="8493353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0079" y="2077968"/>
            <a:ext cx="8484620" cy="70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763910" name="Group 763909"/>
          <p:cNvGrpSpPr/>
          <p:nvPr/>
        </p:nvGrpSpPr>
        <p:grpSpPr>
          <a:xfrm>
            <a:off x="437198" y="1308511"/>
            <a:ext cx="7483008" cy="572992"/>
            <a:chOff x="437198" y="1308511"/>
            <a:chExt cx="7483008" cy="572992"/>
          </a:xfrm>
        </p:grpSpPr>
        <p:grpSp>
          <p:nvGrpSpPr>
            <p:cNvPr id="763909" name="Group 763908"/>
            <p:cNvGrpSpPr/>
            <p:nvPr/>
          </p:nvGrpSpPr>
          <p:grpSpPr>
            <a:xfrm>
              <a:off x="437198" y="1308511"/>
              <a:ext cx="5567565" cy="572992"/>
              <a:chOff x="437198" y="1308511"/>
              <a:chExt cx="5567565" cy="5729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7198" y="1419838"/>
                <a:ext cx="413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trings with an even number of a’s: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17658" y="1308511"/>
                <a:ext cx="887105" cy="571545"/>
                <a:chOff x="1473958" y="3752857"/>
                <a:chExt cx="887105" cy="57154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0000"/>
                      </a:solidFill>
                    </a:rPr>
                    <a:t>RE   </a:t>
                  </a:r>
                  <a:r>
                    <a:rPr lang="en-US" dirty="0" smtClean="0"/>
                    <a:t>=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6049180" y="1418390"/>
              <a:ext cx="1871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* ( a b* a b* )*</a:t>
              </a:r>
              <a:endParaRPr lang="en-US" dirty="0"/>
            </a:p>
          </p:txBody>
        </p:sp>
      </p:grpSp>
      <p:grpSp>
        <p:nvGrpSpPr>
          <p:cNvPr id="763911" name="Group 763910"/>
          <p:cNvGrpSpPr/>
          <p:nvPr/>
        </p:nvGrpSpPr>
        <p:grpSpPr>
          <a:xfrm>
            <a:off x="428464" y="2090627"/>
            <a:ext cx="7818502" cy="571545"/>
            <a:chOff x="437198" y="2007364"/>
            <a:chExt cx="7818502" cy="571545"/>
          </a:xfrm>
        </p:grpSpPr>
        <p:grpSp>
          <p:nvGrpSpPr>
            <p:cNvPr id="41" name="Group 40"/>
            <p:cNvGrpSpPr/>
            <p:nvPr/>
          </p:nvGrpSpPr>
          <p:grpSpPr>
            <a:xfrm>
              <a:off x="437198" y="2007364"/>
              <a:ext cx="5567566" cy="571545"/>
              <a:chOff x="230471" y="2638460"/>
              <a:chExt cx="5567566" cy="57154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0471" y="2744767"/>
                <a:ext cx="4503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trings that with an odd number of b’s:</a:t>
                </a:r>
                <a:endParaRPr lang="en-US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910932" y="2638460"/>
                <a:ext cx="887105" cy="571545"/>
                <a:chOff x="1473958" y="3752857"/>
                <a:chExt cx="887105" cy="57154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92D050"/>
                      </a:solidFill>
                    </a:rPr>
                    <a:t>RE</a:t>
                  </a:r>
                  <a:r>
                    <a:rPr lang="en-US" dirty="0" smtClean="0"/>
                    <a:t>   =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92D050"/>
                      </a:solidFill>
                    </a:rPr>
                    <a:t>b</a:t>
                  </a: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6004763" y="2091933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* b a* (b a* b a*)*</a:t>
              </a:r>
              <a:endParaRPr lang="en-US" dirty="0"/>
            </a:p>
          </p:txBody>
        </p:sp>
      </p:grpSp>
      <p:grpSp>
        <p:nvGrpSpPr>
          <p:cNvPr id="763904" name="Group 763903"/>
          <p:cNvGrpSpPr/>
          <p:nvPr/>
        </p:nvGrpSpPr>
        <p:grpSpPr>
          <a:xfrm>
            <a:off x="310079" y="2925863"/>
            <a:ext cx="8493353" cy="849811"/>
            <a:chOff x="323101" y="2872407"/>
            <a:chExt cx="8493353" cy="849811"/>
          </a:xfrm>
        </p:grpSpPr>
        <p:sp>
          <p:nvSpPr>
            <p:cNvPr id="66" name="TextBox 65"/>
            <p:cNvSpPr txBox="1"/>
            <p:nvPr/>
          </p:nvSpPr>
          <p:spPr>
            <a:xfrm>
              <a:off x="323101" y="2885803"/>
              <a:ext cx="8493353" cy="836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49545" y="2872407"/>
              <a:ext cx="5846275" cy="830997"/>
              <a:chOff x="449545" y="2872407"/>
              <a:chExt cx="5846275" cy="83099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49545" y="2872407"/>
                <a:ext cx="40659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with an even number of a’s</a:t>
                </a:r>
                <a:br>
                  <a:rPr lang="en-US" dirty="0" smtClean="0"/>
                </a:br>
                <a:r>
                  <a:rPr lang="en-US" b="1" dirty="0" smtClean="0"/>
                  <a:t>OR</a:t>
                </a:r>
                <a:r>
                  <a:rPr lang="en-US" dirty="0"/>
                  <a:t> </a:t>
                </a:r>
                <a:r>
                  <a:rPr lang="en-US" dirty="0" smtClean="0"/>
                  <a:t>an odd number of b’s:</a:t>
                </a:r>
                <a:endParaRPr lang="en-US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5154746" y="2963429"/>
                <a:ext cx="1141074" cy="571545"/>
                <a:chOff x="1358728" y="3752857"/>
                <a:chExt cx="1141074" cy="57154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358728" y="3862737"/>
                  <a:ext cx="11410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rPr>
                    <a:t>RE</a:t>
                  </a:r>
                  <a:r>
                    <a:rPr lang="en-US" dirty="0" smtClean="0"/>
                    <a:t>      =</a:t>
                  </a:r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59418" y="3752857"/>
                  <a:ext cx="4764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rPr>
                    <a:t>a</a:t>
                  </a:r>
                  <a:r>
                    <a:rPr lang="en-US" sz="2000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rPr>
                    <a:t>,b</a:t>
                  </a:r>
                  <a:endParaRPr lang="en-US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437198" y="3964139"/>
            <a:ext cx="509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</a:t>
            </a:r>
            <a:r>
              <a:rPr lang="en-US" dirty="0" smtClean="0"/>
              <a:t>trings that can be split into a string with</a:t>
            </a:r>
          </a:p>
          <a:p>
            <a:pPr algn="l"/>
            <a:r>
              <a:rPr lang="en-US" dirty="0" smtClean="0"/>
              <a:t>an even number of a’s, </a:t>
            </a:r>
            <a:r>
              <a:rPr lang="en-US" b="1" dirty="0" smtClean="0"/>
              <a:t>followed</a:t>
            </a:r>
            <a:r>
              <a:rPr lang="en-US" dirty="0" smtClean="0"/>
              <a:t> by a string</a:t>
            </a:r>
            <a:br>
              <a:rPr lang="en-US" dirty="0" smtClean="0"/>
            </a:br>
            <a:r>
              <a:rPr lang="en-US" dirty="0" smtClean="0"/>
              <a:t>with an odd number of b’s: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0079" y="3963180"/>
            <a:ext cx="8484620" cy="1220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0079" y="1256419"/>
            <a:ext cx="8493353" cy="706937"/>
            <a:chOff x="310079" y="1256419"/>
            <a:chExt cx="8493353" cy="706937"/>
          </a:xfrm>
        </p:grpSpPr>
        <p:sp>
          <p:nvSpPr>
            <p:cNvPr id="64" name="TextBox 63"/>
            <p:cNvSpPr txBox="1"/>
            <p:nvPr/>
          </p:nvSpPr>
          <p:spPr>
            <a:xfrm>
              <a:off x="310079" y="1256419"/>
              <a:ext cx="8493353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763910" name="Group 763909"/>
            <p:cNvGrpSpPr/>
            <p:nvPr/>
          </p:nvGrpSpPr>
          <p:grpSpPr>
            <a:xfrm>
              <a:off x="437198" y="1308511"/>
              <a:ext cx="7483008" cy="572992"/>
              <a:chOff x="437198" y="1308511"/>
              <a:chExt cx="7483008" cy="572992"/>
            </a:xfrm>
          </p:grpSpPr>
          <p:grpSp>
            <p:nvGrpSpPr>
              <p:cNvPr id="763909" name="Group 763908"/>
              <p:cNvGrpSpPr/>
              <p:nvPr/>
            </p:nvGrpSpPr>
            <p:grpSpPr>
              <a:xfrm>
                <a:off x="437198" y="1308511"/>
                <a:ext cx="5567565" cy="572992"/>
                <a:chOff x="437198" y="1308511"/>
                <a:chExt cx="5567565" cy="57299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37198" y="1419838"/>
                  <a:ext cx="41365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dirty="0" smtClean="0"/>
                    <a:t>trings with an even number of a’s:</a:t>
                  </a:r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5117658" y="1308511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   </a:t>
                    </a:r>
                    <a:r>
                      <a:rPr lang="en-US" dirty="0" smtClean="0"/>
                      <a:t>=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43" name="TextBox 42"/>
              <p:cNvSpPr txBox="1"/>
              <p:nvPr/>
            </p:nvSpPr>
            <p:spPr>
              <a:xfrm>
                <a:off x="6049180" y="1418390"/>
                <a:ext cx="18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dirty="0" smtClean="0"/>
                  <a:t>* ( a b* a b* )*</a:t>
                </a:r>
                <a:endParaRPr lang="en-US" dirty="0"/>
              </a:p>
            </p:txBody>
          </p:sp>
        </p:grpSp>
      </p:grpSp>
      <p:grpSp>
        <p:nvGrpSpPr>
          <p:cNvPr id="763904" name="Group 763903"/>
          <p:cNvGrpSpPr/>
          <p:nvPr/>
        </p:nvGrpSpPr>
        <p:grpSpPr>
          <a:xfrm>
            <a:off x="310079" y="2913171"/>
            <a:ext cx="8493353" cy="849811"/>
            <a:chOff x="323101" y="2872407"/>
            <a:chExt cx="8493353" cy="849811"/>
          </a:xfrm>
        </p:grpSpPr>
        <p:sp>
          <p:nvSpPr>
            <p:cNvPr id="66" name="TextBox 65"/>
            <p:cNvSpPr txBox="1"/>
            <p:nvPr/>
          </p:nvSpPr>
          <p:spPr>
            <a:xfrm>
              <a:off x="323101" y="2885803"/>
              <a:ext cx="8493353" cy="836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49545" y="2872407"/>
              <a:ext cx="7416383" cy="830997"/>
              <a:chOff x="449545" y="2872407"/>
              <a:chExt cx="7416383" cy="83099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49545" y="2872407"/>
                <a:ext cx="40659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with an even number of a’s</a:t>
                </a:r>
                <a:br>
                  <a:rPr lang="en-US" dirty="0" smtClean="0"/>
                </a:br>
                <a:r>
                  <a:rPr lang="en-US" b="1" dirty="0" smtClean="0"/>
                  <a:t>OR</a:t>
                </a:r>
                <a:r>
                  <a:rPr lang="en-US" dirty="0"/>
                  <a:t> </a:t>
                </a:r>
                <a:r>
                  <a:rPr lang="en-US" dirty="0" smtClean="0"/>
                  <a:t>an odd number of b’s:</a:t>
                </a:r>
                <a:endParaRPr lang="en-US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154746" y="2955623"/>
                <a:ext cx="2711182" cy="579351"/>
                <a:chOff x="5341949" y="4787978"/>
                <a:chExt cx="2711182" cy="579351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341949" y="4795784"/>
                  <a:ext cx="1141074" cy="571545"/>
                  <a:chOff x="1358728" y="3752857"/>
                  <a:chExt cx="1141074" cy="571545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358728" y="3862737"/>
                    <a:ext cx="1141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RE</a:t>
                    </a:r>
                    <a:r>
                      <a:rPr lang="en-US" dirty="0" smtClean="0"/>
                      <a:t>      =</a:t>
                    </a:r>
                    <a:endParaRPr lang="en-US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759418" y="3752857"/>
                    <a:ext cx="4764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a</a:t>
                    </a:r>
                    <a:r>
                      <a:rPr lang="en-US" sz="2000" dirty="0" err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,b</a:t>
                    </a:r>
                    <a:endParaRPr lang="en-US" sz="200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6426813" y="4788954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</a:t>
                    </a:r>
                    <a:r>
                      <a:rPr lang="en-US" dirty="0" smtClean="0"/>
                      <a:t>   |</a:t>
                    </a:r>
                    <a:endParaRPr lang="en-US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7166026" y="4787978"/>
                  <a:ext cx="887105" cy="572521"/>
                  <a:chOff x="1473958" y="3752857"/>
                  <a:chExt cx="887105" cy="572521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473958" y="3863713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</p:grpSp>
      </p:grpSp>
      <p:grpSp>
        <p:nvGrpSpPr>
          <p:cNvPr id="59" name="Group 58"/>
          <p:cNvGrpSpPr/>
          <p:nvPr/>
        </p:nvGrpSpPr>
        <p:grpSpPr>
          <a:xfrm>
            <a:off x="310079" y="2077968"/>
            <a:ext cx="8484620" cy="706937"/>
            <a:chOff x="310079" y="2077968"/>
            <a:chExt cx="8484620" cy="706937"/>
          </a:xfrm>
        </p:grpSpPr>
        <p:sp>
          <p:nvSpPr>
            <p:cNvPr id="61" name="TextBox 60"/>
            <p:cNvSpPr txBox="1"/>
            <p:nvPr/>
          </p:nvSpPr>
          <p:spPr>
            <a:xfrm>
              <a:off x="310079" y="2077968"/>
              <a:ext cx="8484620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8464" y="2090627"/>
              <a:ext cx="7818502" cy="571545"/>
              <a:chOff x="437198" y="2007364"/>
              <a:chExt cx="7818502" cy="57154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7198" y="2007364"/>
                <a:ext cx="5567566" cy="571545"/>
                <a:chOff x="230471" y="2638460"/>
                <a:chExt cx="5567566" cy="571545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230471" y="2744767"/>
                  <a:ext cx="45036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dirty="0" smtClean="0"/>
                    <a:t>trings that with an odd number of b’s:</a:t>
                  </a:r>
                  <a:endParaRPr lang="en-US" dirty="0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4910932" y="2638460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r>
                      <a:rPr lang="en-US" dirty="0" smtClean="0"/>
                      <a:t>   =</a:t>
                    </a:r>
                    <a:endParaRPr lang="en-US" dirty="0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  <p:sp>
            <p:nvSpPr>
              <p:cNvPr id="70" name="TextBox 69"/>
              <p:cNvSpPr txBox="1"/>
              <p:nvPr/>
            </p:nvSpPr>
            <p:spPr>
              <a:xfrm>
                <a:off x="6004763" y="2091933"/>
                <a:ext cx="2250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* b a* (b a* b a*)*</a:t>
                </a:r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10079" y="3953898"/>
            <a:ext cx="8484620" cy="1220809"/>
            <a:chOff x="310079" y="3953898"/>
            <a:chExt cx="8484620" cy="1220809"/>
          </a:xfrm>
        </p:grpSpPr>
        <p:sp>
          <p:nvSpPr>
            <p:cNvPr id="27" name="TextBox 26"/>
            <p:cNvSpPr txBox="1"/>
            <p:nvPr/>
          </p:nvSpPr>
          <p:spPr>
            <a:xfrm>
              <a:off x="437198" y="3964139"/>
              <a:ext cx="50919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S</a:t>
              </a:r>
              <a:r>
                <a:rPr lang="en-US" dirty="0" smtClean="0"/>
                <a:t>trings that can be split into a string with</a:t>
              </a:r>
            </a:p>
            <a:p>
              <a:pPr algn="l"/>
              <a:r>
                <a:rPr lang="en-US" dirty="0" smtClean="0"/>
                <a:t>an even number of a’s, </a:t>
              </a:r>
              <a:r>
                <a:rPr lang="en-US" b="1" dirty="0" smtClean="0"/>
                <a:t>followed</a:t>
              </a:r>
              <a:r>
                <a:rPr lang="en-US" dirty="0" smtClean="0"/>
                <a:t> by a string</a:t>
              </a:r>
              <a:br>
                <a:rPr lang="en-US" dirty="0" smtClean="0"/>
              </a:br>
              <a:r>
                <a:rPr lang="en-US" dirty="0" smtClean="0"/>
                <a:t>with an odd number of b’s: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0079" y="3953898"/>
              <a:ext cx="8484620" cy="12208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0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0079" y="1256419"/>
            <a:ext cx="8493353" cy="706937"/>
            <a:chOff x="310079" y="1256419"/>
            <a:chExt cx="8493353" cy="706937"/>
          </a:xfrm>
        </p:grpSpPr>
        <p:sp>
          <p:nvSpPr>
            <p:cNvPr id="64" name="TextBox 63"/>
            <p:cNvSpPr txBox="1"/>
            <p:nvPr/>
          </p:nvSpPr>
          <p:spPr>
            <a:xfrm>
              <a:off x="310079" y="1256419"/>
              <a:ext cx="8493353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763910" name="Group 763909"/>
            <p:cNvGrpSpPr/>
            <p:nvPr/>
          </p:nvGrpSpPr>
          <p:grpSpPr>
            <a:xfrm>
              <a:off x="437198" y="1308511"/>
              <a:ext cx="7483008" cy="572992"/>
              <a:chOff x="437198" y="1308511"/>
              <a:chExt cx="7483008" cy="572992"/>
            </a:xfrm>
          </p:grpSpPr>
          <p:grpSp>
            <p:nvGrpSpPr>
              <p:cNvPr id="763909" name="Group 763908"/>
              <p:cNvGrpSpPr/>
              <p:nvPr/>
            </p:nvGrpSpPr>
            <p:grpSpPr>
              <a:xfrm>
                <a:off x="437198" y="1308511"/>
                <a:ext cx="5567565" cy="572992"/>
                <a:chOff x="437198" y="1308511"/>
                <a:chExt cx="5567565" cy="57299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37198" y="1419838"/>
                  <a:ext cx="41365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dirty="0" smtClean="0"/>
                    <a:t>trings with an even number of a’s:</a:t>
                  </a:r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5117658" y="1308511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   </a:t>
                    </a:r>
                    <a:r>
                      <a:rPr lang="en-US" dirty="0" smtClean="0"/>
                      <a:t>=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43" name="TextBox 42"/>
              <p:cNvSpPr txBox="1"/>
              <p:nvPr/>
            </p:nvSpPr>
            <p:spPr>
              <a:xfrm>
                <a:off x="6049180" y="1418390"/>
                <a:ext cx="18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dirty="0" smtClean="0"/>
                  <a:t>* ( a b* a b* )*</a:t>
                </a:r>
                <a:endParaRPr lang="en-US" dirty="0"/>
              </a:p>
            </p:txBody>
          </p:sp>
        </p:grpSp>
      </p:grpSp>
      <p:grpSp>
        <p:nvGrpSpPr>
          <p:cNvPr id="763904" name="Group 763903"/>
          <p:cNvGrpSpPr/>
          <p:nvPr/>
        </p:nvGrpSpPr>
        <p:grpSpPr>
          <a:xfrm>
            <a:off x="310079" y="2913171"/>
            <a:ext cx="8493353" cy="849811"/>
            <a:chOff x="323101" y="2872407"/>
            <a:chExt cx="8493353" cy="849811"/>
          </a:xfrm>
        </p:grpSpPr>
        <p:sp>
          <p:nvSpPr>
            <p:cNvPr id="66" name="TextBox 65"/>
            <p:cNvSpPr txBox="1"/>
            <p:nvPr/>
          </p:nvSpPr>
          <p:spPr>
            <a:xfrm>
              <a:off x="323101" y="2885803"/>
              <a:ext cx="8493353" cy="836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49545" y="2872407"/>
              <a:ext cx="7416383" cy="830997"/>
              <a:chOff x="449545" y="2872407"/>
              <a:chExt cx="7416383" cy="83099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49545" y="2872407"/>
                <a:ext cx="40659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with an even number of a’s</a:t>
                </a:r>
                <a:br>
                  <a:rPr lang="en-US" dirty="0" smtClean="0"/>
                </a:br>
                <a:r>
                  <a:rPr lang="en-US" b="1" dirty="0" smtClean="0"/>
                  <a:t>OR</a:t>
                </a:r>
                <a:r>
                  <a:rPr lang="en-US" dirty="0"/>
                  <a:t> </a:t>
                </a:r>
                <a:r>
                  <a:rPr lang="en-US" dirty="0" smtClean="0"/>
                  <a:t>an odd number of b’s:</a:t>
                </a:r>
                <a:endParaRPr lang="en-US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154746" y="2955623"/>
                <a:ext cx="2711182" cy="579351"/>
                <a:chOff x="5341949" y="4787978"/>
                <a:chExt cx="2711182" cy="579351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341949" y="4795784"/>
                  <a:ext cx="1141074" cy="571545"/>
                  <a:chOff x="1358728" y="3752857"/>
                  <a:chExt cx="1141074" cy="571545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358728" y="3862737"/>
                    <a:ext cx="1141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RE</a:t>
                    </a:r>
                    <a:r>
                      <a:rPr lang="en-US" dirty="0" smtClean="0"/>
                      <a:t>      =</a:t>
                    </a:r>
                    <a:endParaRPr lang="en-US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759418" y="3752857"/>
                    <a:ext cx="4764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a</a:t>
                    </a:r>
                    <a:r>
                      <a:rPr lang="en-US" sz="2000" dirty="0" err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,b</a:t>
                    </a:r>
                    <a:endParaRPr lang="en-US" sz="200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6426813" y="4788954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</a:t>
                    </a:r>
                    <a:r>
                      <a:rPr lang="en-US" dirty="0" smtClean="0"/>
                      <a:t>   |</a:t>
                    </a:r>
                    <a:endParaRPr lang="en-US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7166026" y="4787978"/>
                  <a:ext cx="887105" cy="572521"/>
                  <a:chOff x="1473958" y="3752857"/>
                  <a:chExt cx="887105" cy="572521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473958" y="3863713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</p:grpSp>
      </p:grpSp>
      <p:grpSp>
        <p:nvGrpSpPr>
          <p:cNvPr id="59" name="Group 58"/>
          <p:cNvGrpSpPr/>
          <p:nvPr/>
        </p:nvGrpSpPr>
        <p:grpSpPr>
          <a:xfrm>
            <a:off x="310079" y="2077968"/>
            <a:ext cx="8484620" cy="706937"/>
            <a:chOff x="310079" y="2077968"/>
            <a:chExt cx="8484620" cy="706937"/>
          </a:xfrm>
        </p:grpSpPr>
        <p:sp>
          <p:nvSpPr>
            <p:cNvPr id="61" name="TextBox 60"/>
            <p:cNvSpPr txBox="1"/>
            <p:nvPr/>
          </p:nvSpPr>
          <p:spPr>
            <a:xfrm>
              <a:off x="310079" y="2077968"/>
              <a:ext cx="8484620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8464" y="2090627"/>
              <a:ext cx="7818502" cy="571545"/>
              <a:chOff x="437198" y="2007364"/>
              <a:chExt cx="7818502" cy="57154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7198" y="2007364"/>
                <a:ext cx="5567566" cy="571545"/>
                <a:chOff x="230471" y="2638460"/>
                <a:chExt cx="5567566" cy="571545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230471" y="2744767"/>
                  <a:ext cx="45036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dirty="0" smtClean="0"/>
                    <a:t>trings that with an odd number of b’s:</a:t>
                  </a:r>
                  <a:endParaRPr lang="en-US" dirty="0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4910932" y="2638460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r>
                      <a:rPr lang="en-US" dirty="0" smtClean="0"/>
                      <a:t>   =</a:t>
                    </a:r>
                    <a:endParaRPr lang="en-US" dirty="0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  <p:sp>
            <p:nvSpPr>
              <p:cNvPr id="70" name="TextBox 69"/>
              <p:cNvSpPr txBox="1"/>
              <p:nvPr/>
            </p:nvSpPr>
            <p:spPr>
              <a:xfrm>
                <a:off x="6004763" y="2091933"/>
                <a:ext cx="2250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* b a* (b a* b a*)*</a:t>
                </a:r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10079" y="3943659"/>
            <a:ext cx="8484620" cy="1220809"/>
            <a:chOff x="310079" y="3943659"/>
            <a:chExt cx="8484620" cy="1220809"/>
          </a:xfrm>
        </p:grpSpPr>
        <p:grpSp>
          <p:nvGrpSpPr>
            <p:cNvPr id="4" name="Group 3"/>
            <p:cNvGrpSpPr/>
            <p:nvPr/>
          </p:nvGrpSpPr>
          <p:grpSpPr>
            <a:xfrm>
              <a:off x="437198" y="3964139"/>
              <a:ext cx="8091110" cy="1200329"/>
              <a:chOff x="437198" y="3964139"/>
              <a:chExt cx="8091110" cy="120032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37198" y="3964139"/>
                <a:ext cx="50919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that can be split into a string with</a:t>
                </a:r>
              </a:p>
              <a:p>
                <a:pPr algn="l"/>
                <a:r>
                  <a:rPr lang="en-US" dirty="0" smtClean="0"/>
                  <a:t>an even number of a’s, </a:t>
                </a:r>
                <a:r>
                  <a:rPr lang="en-US" b="1" dirty="0" smtClean="0"/>
                  <a:t>followed</a:t>
                </a:r>
                <a:r>
                  <a:rPr lang="en-US" dirty="0" smtClean="0"/>
                  <a:t> by a string</a:t>
                </a:r>
                <a:br>
                  <a:rPr lang="en-US" dirty="0" smtClean="0"/>
                </a:br>
                <a:r>
                  <a:rPr lang="en-US" dirty="0" smtClean="0"/>
                  <a:t>with an odd number of b’s:</a:t>
                </a:r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792168" y="4228218"/>
                <a:ext cx="2736140" cy="624284"/>
                <a:chOff x="5792168" y="4228218"/>
                <a:chExt cx="2736140" cy="62428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792168" y="4346829"/>
                  <a:ext cx="1141074" cy="505673"/>
                  <a:chOff x="1358728" y="4054243"/>
                  <a:chExt cx="1141074" cy="505673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358728" y="4054243"/>
                    <a:ext cx="1141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RE</a:t>
                    </a:r>
                    <a:r>
                      <a:rPr lang="en-US" dirty="0" smtClean="0"/>
                      <a:t>      =</a:t>
                    </a:r>
                    <a:endParaRPr lang="en-US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727926" y="4159806"/>
                    <a:ext cx="4764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rgbClr val="FFC000"/>
                        </a:solidFill>
                      </a:rPr>
                      <a:t>a</a:t>
                    </a:r>
                    <a:r>
                      <a:rPr lang="en-US" sz="2000" dirty="0" err="1" smtClean="0">
                        <a:solidFill>
                          <a:srgbClr val="FFC000"/>
                        </a:solidFill>
                      </a:rPr>
                      <a:t>,b</a:t>
                    </a:r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6901990" y="4229194"/>
                  <a:ext cx="887105" cy="571545"/>
                  <a:chOff x="1473958" y="3944363"/>
                  <a:chExt cx="887105" cy="571545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473958" y="4054243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846782" y="3944363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7641203" y="4228218"/>
                  <a:ext cx="887105" cy="572521"/>
                  <a:chOff x="1473958" y="3944363"/>
                  <a:chExt cx="887105" cy="572521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473958" y="4055219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846782" y="3944363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</p:grpSp>
        <p:sp>
          <p:nvSpPr>
            <p:cNvPr id="65" name="TextBox 64"/>
            <p:cNvSpPr txBox="1"/>
            <p:nvPr/>
          </p:nvSpPr>
          <p:spPr>
            <a:xfrm>
              <a:off x="310079" y="3943659"/>
              <a:ext cx="8484620" cy="12208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89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Regular Expression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676" y="765485"/>
            <a:ext cx="28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alphabet  </a:t>
            </a:r>
            <a:r>
              <a:rPr lang="el-GR" dirty="0" smtClean="0"/>
              <a:t>Σ</a:t>
            </a:r>
            <a:r>
              <a:rPr lang="en-US" dirty="0" smtClean="0"/>
              <a:t>  = {</a:t>
            </a:r>
            <a:r>
              <a:rPr lang="en-US" dirty="0" err="1" smtClean="0"/>
              <a:t>a,b</a:t>
            </a:r>
            <a:r>
              <a:rPr lang="en-US" dirty="0" smtClean="0"/>
              <a:t>}: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10079" y="1256419"/>
            <a:ext cx="8493353" cy="706937"/>
            <a:chOff x="310079" y="1256419"/>
            <a:chExt cx="8493353" cy="706937"/>
          </a:xfrm>
        </p:grpSpPr>
        <p:sp>
          <p:nvSpPr>
            <p:cNvPr id="98" name="TextBox 97"/>
            <p:cNvSpPr txBox="1"/>
            <p:nvPr/>
          </p:nvSpPr>
          <p:spPr>
            <a:xfrm>
              <a:off x="310079" y="1256419"/>
              <a:ext cx="8493353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37198" y="1308511"/>
              <a:ext cx="7483008" cy="572992"/>
              <a:chOff x="437198" y="1308511"/>
              <a:chExt cx="7483008" cy="572992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37198" y="1308511"/>
                <a:ext cx="5567565" cy="572992"/>
                <a:chOff x="437198" y="1308511"/>
                <a:chExt cx="5567565" cy="572992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>
                  <a:off x="437198" y="1419838"/>
                  <a:ext cx="41365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dirty="0" smtClean="0"/>
                    <a:t>trings with an even number of a’s:</a:t>
                  </a:r>
                  <a:endParaRPr lang="en-US" dirty="0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5117658" y="1308511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   </a:t>
                    </a:r>
                    <a:r>
                      <a:rPr lang="en-US" dirty="0" smtClean="0"/>
                      <a:t>=</a:t>
                    </a:r>
                    <a:endParaRPr lang="en-US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01" name="TextBox 100"/>
              <p:cNvSpPr txBox="1"/>
              <p:nvPr/>
            </p:nvSpPr>
            <p:spPr>
              <a:xfrm>
                <a:off x="6049180" y="1418390"/>
                <a:ext cx="18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dirty="0" smtClean="0"/>
                  <a:t>* ( a b* a b* )*</a:t>
                </a:r>
                <a:endParaRPr lang="en-US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10079" y="2925863"/>
            <a:ext cx="8493353" cy="849811"/>
            <a:chOff x="323101" y="2872407"/>
            <a:chExt cx="8493353" cy="849811"/>
          </a:xfrm>
        </p:grpSpPr>
        <p:sp>
          <p:nvSpPr>
            <p:cNvPr id="85" name="TextBox 84"/>
            <p:cNvSpPr txBox="1"/>
            <p:nvPr/>
          </p:nvSpPr>
          <p:spPr>
            <a:xfrm>
              <a:off x="323101" y="2885803"/>
              <a:ext cx="8493353" cy="836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49545" y="2872407"/>
              <a:ext cx="7416383" cy="830997"/>
              <a:chOff x="449545" y="2872407"/>
              <a:chExt cx="7416383" cy="830997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49545" y="2872407"/>
                <a:ext cx="40659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with an even number of a’s</a:t>
                </a:r>
                <a:br>
                  <a:rPr lang="en-US" dirty="0" smtClean="0"/>
                </a:br>
                <a:r>
                  <a:rPr lang="en-US" b="1" dirty="0" smtClean="0"/>
                  <a:t>OR</a:t>
                </a:r>
                <a:r>
                  <a:rPr lang="en-US" dirty="0"/>
                  <a:t> </a:t>
                </a:r>
                <a:r>
                  <a:rPr lang="en-US" dirty="0" smtClean="0"/>
                  <a:t>an odd number of b’s:</a:t>
                </a:r>
                <a:endParaRPr lang="en-US" dirty="0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5154746" y="2955623"/>
                <a:ext cx="2711182" cy="579351"/>
                <a:chOff x="5341949" y="4787978"/>
                <a:chExt cx="2711182" cy="579351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5341949" y="4795784"/>
                  <a:ext cx="1141074" cy="571545"/>
                  <a:chOff x="1358728" y="3752857"/>
                  <a:chExt cx="1141074" cy="571545"/>
                </a:xfrm>
              </p:grpSpPr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358728" y="3862737"/>
                    <a:ext cx="1141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RE</a:t>
                    </a:r>
                    <a:r>
                      <a:rPr lang="en-US" dirty="0" smtClean="0"/>
                      <a:t>      =</a:t>
                    </a:r>
                    <a:endParaRPr lang="en-US" dirty="0"/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759418" y="3752857"/>
                    <a:ext cx="4764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a</a:t>
                    </a:r>
                    <a:r>
                      <a:rPr lang="en-US" sz="2000" dirty="0" err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,b</a:t>
                    </a:r>
                    <a:endParaRPr lang="en-US" sz="200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6426813" y="4788954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</a:t>
                    </a:r>
                    <a:r>
                      <a:rPr lang="en-US" dirty="0" smtClean="0"/>
                      <a:t>   |</a:t>
                    </a:r>
                    <a:endParaRPr lang="en-US" dirty="0"/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7166026" y="4787978"/>
                  <a:ext cx="887105" cy="572521"/>
                  <a:chOff x="1473958" y="3752857"/>
                  <a:chExt cx="887105" cy="572521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473958" y="3863713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</p:grpSp>
      </p:grpSp>
      <p:sp>
        <p:nvSpPr>
          <p:cNvPr id="72" name="TextBox 71"/>
          <p:cNvSpPr txBox="1"/>
          <p:nvPr/>
        </p:nvSpPr>
        <p:spPr>
          <a:xfrm>
            <a:off x="310080" y="5801734"/>
            <a:ext cx="8484620" cy="96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3663" y="5806709"/>
            <a:ext cx="8289749" cy="905660"/>
            <a:chOff x="413663" y="5806709"/>
            <a:chExt cx="8289749" cy="905660"/>
          </a:xfrm>
        </p:grpSpPr>
        <p:sp>
          <p:nvSpPr>
            <p:cNvPr id="62" name="TextBox 61"/>
            <p:cNvSpPr txBox="1"/>
            <p:nvPr/>
          </p:nvSpPr>
          <p:spPr>
            <a:xfrm>
              <a:off x="413663" y="5806709"/>
              <a:ext cx="2478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Optional Homework: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6523" y="6250704"/>
              <a:ext cx="8266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S</a:t>
              </a:r>
              <a:r>
                <a:rPr lang="en-US" dirty="0" smtClean="0"/>
                <a:t>trings with an even number of a’s and an odd number of b’s….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0079" y="2077968"/>
            <a:ext cx="8484620" cy="706937"/>
            <a:chOff x="310079" y="2077968"/>
            <a:chExt cx="8484620" cy="706937"/>
          </a:xfrm>
        </p:grpSpPr>
        <p:sp>
          <p:nvSpPr>
            <p:cNvPr id="61" name="TextBox 60"/>
            <p:cNvSpPr txBox="1"/>
            <p:nvPr/>
          </p:nvSpPr>
          <p:spPr>
            <a:xfrm>
              <a:off x="310079" y="2077968"/>
              <a:ext cx="8484620" cy="706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13663" y="2090627"/>
              <a:ext cx="7833303" cy="571545"/>
              <a:chOff x="422397" y="2007364"/>
              <a:chExt cx="7833303" cy="571545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22397" y="2007364"/>
                <a:ext cx="5582367" cy="571545"/>
                <a:chOff x="215670" y="2638460"/>
                <a:chExt cx="5582367" cy="571545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15670" y="2748339"/>
                  <a:ext cx="40804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Strings with an odd number of b’s:</a:t>
                  </a:r>
                  <a:endParaRPr lang="en-US" dirty="0"/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4910932" y="2638460"/>
                  <a:ext cx="887105" cy="571545"/>
                  <a:chOff x="1473958" y="3752857"/>
                  <a:chExt cx="887105" cy="571545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473958" y="3862737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r>
                      <a:rPr lang="en-US" dirty="0" smtClean="0"/>
                      <a:t>   =</a:t>
                    </a:r>
                    <a:endParaRPr lang="en-US" dirty="0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846782" y="3752857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  <p:sp>
            <p:nvSpPr>
              <p:cNvPr id="108" name="TextBox 107"/>
              <p:cNvSpPr txBox="1"/>
              <p:nvPr/>
            </p:nvSpPr>
            <p:spPr>
              <a:xfrm>
                <a:off x="6004763" y="2091933"/>
                <a:ext cx="2250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* b a* (b a* b a*)*</a:t>
                </a:r>
                <a:endParaRPr lang="en-US" dirty="0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310079" y="3943659"/>
            <a:ext cx="8484620" cy="1220809"/>
            <a:chOff x="310079" y="3943659"/>
            <a:chExt cx="8484620" cy="1220809"/>
          </a:xfrm>
        </p:grpSpPr>
        <p:grpSp>
          <p:nvGrpSpPr>
            <p:cNvPr id="117" name="Group 116"/>
            <p:cNvGrpSpPr/>
            <p:nvPr/>
          </p:nvGrpSpPr>
          <p:grpSpPr>
            <a:xfrm>
              <a:off x="437198" y="3964139"/>
              <a:ext cx="8091110" cy="1200329"/>
              <a:chOff x="437198" y="3964139"/>
              <a:chExt cx="8091110" cy="1200329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437198" y="3964139"/>
                <a:ext cx="50919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</a:t>
                </a:r>
                <a:r>
                  <a:rPr lang="en-US" dirty="0" smtClean="0"/>
                  <a:t>trings that can be split into a string with</a:t>
                </a:r>
              </a:p>
              <a:p>
                <a:pPr algn="l"/>
                <a:r>
                  <a:rPr lang="en-US" dirty="0" smtClean="0"/>
                  <a:t>an even number of a’s, </a:t>
                </a:r>
                <a:r>
                  <a:rPr lang="en-US" b="1" dirty="0" smtClean="0"/>
                  <a:t>followed</a:t>
                </a:r>
                <a:r>
                  <a:rPr lang="en-US" dirty="0" smtClean="0"/>
                  <a:t> by a string</a:t>
                </a:r>
                <a:br>
                  <a:rPr lang="en-US" dirty="0" smtClean="0"/>
                </a:br>
                <a:r>
                  <a:rPr lang="en-US" dirty="0" smtClean="0"/>
                  <a:t>with an odd number of b’s:</a:t>
                </a:r>
                <a:endParaRPr lang="en-US" dirty="0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5792168" y="4228218"/>
                <a:ext cx="2736140" cy="624284"/>
                <a:chOff x="5792168" y="4228218"/>
                <a:chExt cx="2736140" cy="624284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5792168" y="4346829"/>
                  <a:ext cx="1141074" cy="505673"/>
                  <a:chOff x="1358728" y="4054243"/>
                  <a:chExt cx="1141074" cy="505673"/>
                </a:xfrm>
              </p:grpSpPr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1358728" y="4054243"/>
                    <a:ext cx="11410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RE</a:t>
                    </a:r>
                    <a:r>
                      <a:rPr lang="en-US" dirty="0" smtClean="0"/>
                      <a:t>      =</a:t>
                    </a:r>
                    <a:endParaRPr lang="en-US" dirty="0"/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1727926" y="4159806"/>
                    <a:ext cx="4764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rgbClr val="FFC000"/>
                        </a:solidFill>
                      </a:rPr>
                      <a:t>a</a:t>
                    </a:r>
                    <a:r>
                      <a:rPr lang="en-US" sz="2000" dirty="0" err="1" smtClean="0">
                        <a:solidFill>
                          <a:srgbClr val="FFC000"/>
                        </a:solidFill>
                      </a:rPr>
                      <a:t>,b</a:t>
                    </a:r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6901990" y="4229194"/>
                  <a:ext cx="887105" cy="571545"/>
                  <a:chOff x="1473958" y="3944363"/>
                  <a:chExt cx="887105" cy="571545"/>
                </a:xfrm>
              </p:grpSpPr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473958" y="4054243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RE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1846782" y="3944363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7641203" y="4228218"/>
                  <a:ext cx="887105" cy="572521"/>
                  <a:chOff x="1473958" y="3944363"/>
                  <a:chExt cx="887105" cy="572521"/>
                </a:xfrm>
              </p:grpSpPr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473958" y="4055219"/>
                    <a:ext cx="8871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>
                        <a:solidFill>
                          <a:srgbClr val="92D050"/>
                        </a:solidFill>
                      </a:rPr>
                      <a:t>RE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846782" y="3944363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92D050"/>
                        </a:solidFill>
                      </a:rPr>
                      <a:t>b</a:t>
                    </a:r>
                  </a:p>
                </p:txBody>
              </p:sp>
            </p:grpSp>
          </p:grpSp>
        </p:grpSp>
        <p:sp>
          <p:nvSpPr>
            <p:cNvPr id="118" name="TextBox 117"/>
            <p:cNvSpPr txBox="1"/>
            <p:nvPr/>
          </p:nvSpPr>
          <p:spPr>
            <a:xfrm>
              <a:off x="310079" y="3943659"/>
              <a:ext cx="8484620" cy="12208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6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571D24-FF88-4943-BA39-94E2291E8996}" type="slidenum">
              <a:rPr lang="en-US" sz="800">
                <a:latin typeface="Tahoma" charset="0"/>
              </a:rPr>
              <a:pPr/>
              <a:t>3</a:t>
            </a:fld>
            <a:endParaRPr lang="en-US" sz="800">
              <a:latin typeface="Tahoma" charset="0"/>
            </a:endParaRP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75004"/>
            <a:ext cx="78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Goal: break stream of ASCII characters (source/input) into sequence of </a:t>
            </a:r>
            <a:r>
              <a:rPr lang="en-US" b="1" dirty="0" smtClean="0">
                <a:solidFill>
                  <a:srgbClr val="FF0000"/>
                </a:solidFill>
              </a:rPr>
              <a:t>tokens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 smtClean="0"/>
              <a:t>Token</a:t>
            </a:r>
            <a:r>
              <a:rPr lang="en-US" dirty="0" smtClean="0"/>
              <a:t>: sequence of characters treated as a unit (cf.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token has a </a:t>
            </a:r>
            <a:r>
              <a:rPr lang="en-US" b="1" dirty="0" smtClean="0">
                <a:solidFill>
                  <a:srgbClr val="00B050"/>
                </a:solidFill>
              </a:rPr>
              <a:t>token type </a:t>
            </a:r>
            <a:r>
              <a:rPr lang="en-US" dirty="0" smtClean="0"/>
              <a:t>(cf. classification </a:t>
            </a:r>
            <a:r>
              <a:rPr lang="en-US" b="1" dirty="0" smtClean="0">
                <a:solidFill>
                  <a:srgbClr val="00B050"/>
                </a:solidFill>
              </a:rPr>
              <a:t>verb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B050"/>
                </a:solidFill>
              </a:rPr>
              <a:t>noun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punctuation symbol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232" y="2640564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32" y="308345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32" y="398269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58" y="35263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857" y="3064685"/>
            <a:ext cx="49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880" y="264056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653" y="35451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965" y="3982696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348" y="2640563"/>
            <a:ext cx="23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oo, x, quicksort,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0348" y="308288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6.7, 3.9E-33, -4.9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491" y="3488601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415" y="3982696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07" y="26170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50, -100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074" y="30654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414181" y="3517979"/>
            <a:ext cx="108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964" y="3991861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949" y="4509532"/>
            <a:ext cx="85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tokens have associated semantic information: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foo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but typically not </a:t>
            </a:r>
            <a:r>
              <a:rPr lang="en-US" dirty="0" smtClean="0">
                <a:solidFill>
                  <a:srgbClr val="00B050"/>
                </a:solidFill>
              </a:rPr>
              <a:t>SEMI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LPAREN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49" y="5851664"/>
            <a:ext cx="6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White space and comments often discarded. </a:t>
            </a:r>
            <a:r>
              <a:rPr lang="en-US" dirty="0" smtClean="0">
                <a:solidFill>
                  <a:srgbClr val="0000FF"/>
                </a:solidFill>
              </a:rPr>
              <a:t>Pros/Cons?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49" y="5405699"/>
            <a:ext cx="70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 of tokens (mostly) part of </a:t>
            </a:r>
            <a:r>
              <a:rPr lang="en-US" b="1" u="sng" dirty="0" smtClean="0"/>
              <a:t>language definition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8691" y="4023670"/>
            <a:ext cx="1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9434" y="4023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865" y="403028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194" y="40120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881" y="3488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1069" y="1828800"/>
            <a:ext cx="8816453" cy="48148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379413" y="3671047"/>
            <a:ext cx="8509093" cy="307979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4087B0C-AF53-C047-B0E6-5A8A2D1CDEBB}" type="slidenum">
              <a:rPr lang="en-US" sz="800">
                <a:latin typeface="Tahoma" charset="0"/>
              </a:rPr>
              <a:pPr/>
              <a:t>30</a:t>
            </a:fld>
            <a:endParaRPr lang="en-US" sz="800">
              <a:latin typeface="Tahoma" charset="0"/>
            </a:endParaRP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74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Implementing RE’s: finite automata</a:t>
            </a:r>
            <a:endParaRPr lang="en-US" sz="2800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754364" y="2676980"/>
            <a:ext cx="97349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913836" y="2193436"/>
            <a:ext cx="58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7834" y="2200453"/>
            <a:ext cx="58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206" y="564776"/>
            <a:ext cx="8913587" cy="2625987"/>
            <a:chOff x="115206" y="564776"/>
            <a:chExt cx="8913587" cy="2625987"/>
          </a:xfrm>
        </p:grpSpPr>
        <p:grpSp>
          <p:nvGrpSpPr>
            <p:cNvPr id="5" name="Group 4"/>
            <p:cNvGrpSpPr/>
            <p:nvPr/>
          </p:nvGrpSpPr>
          <p:grpSpPr>
            <a:xfrm>
              <a:off x="151049" y="564776"/>
              <a:ext cx="8841902" cy="2625987"/>
              <a:chOff x="189706" y="2893476"/>
              <a:chExt cx="8841902" cy="2625987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391984" y="3485222"/>
                <a:ext cx="1162613" cy="97318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Lexer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for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 L1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6864177" y="3989602"/>
                <a:ext cx="1089537" cy="1755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7708938" y="3539679"/>
                <a:ext cx="13226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Token stream</a:t>
                </a:r>
                <a:br>
                  <a:rPr lang="en-US" sz="1800" dirty="0" smtClean="0"/>
                </a:b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 L2</a:t>
                </a:r>
                <a:endParaRPr lang="en-US" sz="1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40953" y="2893476"/>
                <a:ext cx="1492716" cy="380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Source: text file</a:t>
                </a:r>
                <a:endParaRPr lang="en-US" sz="1800" dirty="0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411635" y="4896653"/>
                <a:ext cx="4417695" cy="62281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Lexer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 generator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666717" y="3485222"/>
                <a:ext cx="1162613" cy="94487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Lexer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for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 L2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rot="10800000" flipV="1">
                <a:off x="1279770" y="4007154"/>
                <a:ext cx="1089537" cy="1755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189706" y="3619550"/>
                <a:ext cx="13226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Token stream</a:t>
                </a:r>
                <a:br>
                  <a:rPr lang="en-US" sz="1800" dirty="0" smtClean="0"/>
                </a:b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 L1</a:t>
                </a:r>
                <a:endParaRPr lang="en-US" sz="1800" dirty="0"/>
              </a:p>
            </p:txBody>
          </p:sp>
          <p:cxnSp>
            <p:nvCxnSpPr>
              <p:cNvPr id="14" name="Elbow Connector 13"/>
              <p:cNvCxnSpPr/>
              <p:nvPr/>
            </p:nvCxnSpPr>
            <p:spPr bwMode="auto">
              <a:xfrm rot="5400000">
                <a:off x="3637830" y="3156380"/>
                <a:ext cx="770584" cy="937050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Elbow Connector 14"/>
              <p:cNvCxnSpPr/>
              <p:nvPr/>
            </p:nvCxnSpPr>
            <p:spPr bwMode="auto">
              <a:xfrm>
                <a:off x="4662143" y="3271564"/>
                <a:ext cx="1014474" cy="726814"/>
              </a:xfrm>
              <a:prstGeom prst="bentConnector3">
                <a:avLst>
                  <a:gd name="adj1" fmla="val 4260"/>
                </a:avLst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3298871" y="4462985"/>
                <a:ext cx="0" cy="43366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5885553" y="4430096"/>
                <a:ext cx="0" cy="43366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735712" y="5213605"/>
                <a:ext cx="1633595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6864177" y="5229776"/>
                <a:ext cx="1633595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Elbow Connector 19"/>
              <p:cNvCxnSpPr/>
              <p:nvPr/>
            </p:nvCxnSpPr>
            <p:spPr bwMode="auto">
              <a:xfrm rot="10800000">
                <a:off x="5885553" y="4896654"/>
                <a:ext cx="978624" cy="333123"/>
              </a:xfrm>
              <a:prstGeom prst="bentConnector3">
                <a:avLst>
                  <a:gd name="adj1" fmla="val 100040"/>
                </a:avLst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Elbow Connector 20"/>
              <p:cNvCxnSpPr>
                <a:stCxn id="10" idx="1"/>
              </p:cNvCxnSpPr>
              <p:nvPr/>
            </p:nvCxnSpPr>
            <p:spPr bwMode="auto">
              <a:xfrm rot="10800000" flipH="1">
                <a:off x="2411635" y="4889298"/>
                <a:ext cx="887236" cy="318760"/>
              </a:xfrm>
              <a:prstGeom prst="bentConnector3">
                <a:avLst>
                  <a:gd name="adj1" fmla="val 100253"/>
                </a:avLst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>
              <a:off x="115206" y="2469921"/>
              <a:ext cx="8913587" cy="391725"/>
              <a:chOff x="143704" y="4838051"/>
              <a:chExt cx="8913587" cy="39172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43704" y="4838051"/>
                <a:ext cx="2210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Input: </a:t>
                </a:r>
                <a:r>
                  <a:rPr lang="en-US" sz="1800" dirty="0" err="1" smtClean="0"/>
                  <a:t>lexing</a:t>
                </a:r>
                <a:r>
                  <a:rPr lang="en-US" sz="1800" dirty="0" smtClean="0"/>
                  <a:t> rules for L1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46428" y="4860444"/>
                <a:ext cx="2210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Input: </a:t>
                </a:r>
                <a:r>
                  <a:rPr lang="en-US" sz="1800" dirty="0" err="1" smtClean="0"/>
                  <a:t>lexing</a:t>
                </a:r>
                <a:r>
                  <a:rPr lang="en-US" sz="1800" dirty="0" smtClean="0"/>
                  <a:t> rules for L2</a:t>
                </a:r>
                <a:endParaRPr lang="en-US" sz="18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636332" y="1049810"/>
              <a:ext cx="1515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utomaton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78950" y="1014699"/>
              <a:ext cx="1515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utomaton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 flipH="1">
            <a:off x="7416592" y="2719978"/>
            <a:ext cx="97349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2542442" y="1511475"/>
            <a:ext cx="85146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5846896" y="1482200"/>
            <a:ext cx="85146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232173" y="3707809"/>
            <a:ext cx="6782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Finite automata (aka finite state machines, FSM’s):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 computational model of machines with finite memory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3490" y="4621083"/>
            <a:ext cx="542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Components of an automaton over alphabet 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670680" y="5187869"/>
            <a:ext cx="4019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b="1" dirty="0" smtClean="0"/>
              <a:t>finite</a:t>
            </a:r>
            <a:r>
              <a:rPr lang="en-US" sz="2000" dirty="0" smtClean="0"/>
              <a:t> set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 of nodes (“</a:t>
            </a:r>
            <a:r>
              <a:rPr lang="en-US" sz="2000" u="sng" dirty="0" smtClean="0"/>
              <a:t>states</a:t>
            </a:r>
            <a:r>
              <a:rPr lang="en-US" sz="2000" dirty="0" smtClean="0"/>
              <a:t>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set of directed edges (“</a:t>
            </a:r>
            <a:r>
              <a:rPr lang="en-US" sz="2000" u="sng" dirty="0" smtClean="0"/>
              <a:t>transitions</a:t>
            </a:r>
            <a:r>
              <a:rPr lang="en-US" sz="2000" dirty="0" smtClean="0"/>
              <a:t>”) </a:t>
            </a:r>
            <a:r>
              <a:rPr lang="en-US" sz="2000" b="1" dirty="0" smtClean="0">
                <a:solidFill>
                  <a:srgbClr val="0000FF"/>
                </a:solidFill>
              </a:rPr>
              <a:t>s   </a:t>
            </a:r>
            <a:r>
              <a:rPr lang="en-US" sz="2000" dirty="0" smtClean="0"/>
              <a:t>        </a:t>
            </a:r>
            <a:r>
              <a:rPr lang="en-US" sz="2000" b="1" dirty="0" smtClean="0">
                <a:solidFill>
                  <a:srgbClr val="0000FF"/>
                </a:solidFill>
              </a:rPr>
              <a:t>t</a:t>
            </a:r>
            <a:r>
              <a:rPr lang="en-US" sz="2000" dirty="0" smtClean="0"/>
              <a:t>, each linking two states and labeled with a symbol from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7575" y="5392253"/>
            <a:ext cx="3915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designated </a:t>
            </a:r>
            <a:r>
              <a:rPr lang="en-US" sz="2000" u="sng" dirty="0" smtClean="0"/>
              <a:t>start state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s0</a:t>
            </a:r>
            <a:r>
              <a:rPr lang="en-US" sz="2000" dirty="0" smtClean="0"/>
              <a:t> from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, indicated by “arrow from nowhere”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nonempty set of </a:t>
            </a:r>
            <a:r>
              <a:rPr lang="en-US" sz="2000" b="1" dirty="0" smtClean="0">
                <a:solidFill>
                  <a:srgbClr val="00B050"/>
                </a:solidFill>
              </a:rPr>
              <a:t>final</a:t>
            </a:r>
            <a:r>
              <a:rPr lang="en-US" sz="2000" dirty="0" smtClean="0"/>
              <a:t> (“</a:t>
            </a:r>
            <a:r>
              <a:rPr lang="en-US" sz="2000" u="sng" dirty="0" smtClean="0"/>
              <a:t>accepting</a:t>
            </a:r>
            <a:r>
              <a:rPr lang="en-US" sz="2000" dirty="0" smtClean="0"/>
              <a:t>”) states (indicated by double circle)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334972" y="5692094"/>
            <a:ext cx="392890" cy="400110"/>
            <a:chOff x="8135160" y="3349715"/>
            <a:chExt cx="392890" cy="40011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8135160" y="3684494"/>
              <a:ext cx="39289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8157429" y="334971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B393382-E04D-FE47-BA71-96195C329F19}" type="slidenum">
              <a:rPr lang="en-US" sz="800">
                <a:latin typeface="Tahoma" charset="0"/>
              </a:rPr>
              <a:pPr/>
              <a:t>31</a:t>
            </a:fld>
            <a:endParaRPr lang="en-US" sz="800">
              <a:latin typeface="Tahoma" charset="0"/>
            </a:endParaRPr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9" y="87313"/>
            <a:ext cx="8393579" cy="450569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F</a:t>
            </a:r>
            <a:r>
              <a:rPr lang="en-US" sz="2800" dirty="0" smtClean="0">
                <a:latin typeface="Arial" charset="0"/>
              </a:rPr>
              <a:t>inite Automata </a:t>
            </a:r>
            <a:r>
              <a:rPr lang="en-US" sz="2800" b="1" u="sng" dirty="0" smtClean="0">
                <a:latin typeface="Arial" charset="0"/>
              </a:rPr>
              <a:t>recognize</a:t>
            </a:r>
            <a:r>
              <a:rPr lang="en-US" sz="2800" dirty="0" smtClean="0">
                <a:latin typeface="Arial" charset="0"/>
              </a:rPr>
              <a:t> languages</a:t>
            </a:r>
            <a:endParaRPr lang="en-US" sz="28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884" y="889931"/>
            <a:ext cx="763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Definition</a:t>
            </a:r>
            <a:r>
              <a:rPr lang="en-US" dirty="0" smtClean="0"/>
              <a:t>: the language recognized by an FA is the set of (finite) strings it </a:t>
            </a:r>
            <a:r>
              <a:rPr lang="en-US" b="1" dirty="0" smtClean="0"/>
              <a:t>accepts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884" y="2998015"/>
            <a:ext cx="7998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A</a:t>
            </a:r>
            <a:r>
              <a:rPr lang="en-US" dirty="0" smtClean="0"/>
              <a:t>: follow the transitions: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tart in the start state </a:t>
            </a:r>
            <a:r>
              <a:rPr lang="en-US" b="1" dirty="0" smtClean="0">
                <a:solidFill>
                  <a:srgbClr val="0000FF"/>
                </a:solidFill>
              </a:rPr>
              <a:t>s0 </a:t>
            </a:r>
            <a:r>
              <a:rPr lang="en-US" dirty="0" smtClean="0"/>
              <a:t>and inspect the first symbol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a1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hen in state </a:t>
            </a:r>
            <a:r>
              <a:rPr lang="en-US" b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and inspecting symbol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traverse one edge labeled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to get to the next state. Look at the next symbol.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After reading in all </a:t>
            </a:r>
            <a:r>
              <a:rPr lang="en-US" b="1" dirty="0" smtClean="0"/>
              <a:t>n</a:t>
            </a:r>
            <a:r>
              <a:rPr lang="en-US" dirty="0" smtClean="0"/>
              <a:t> symbols: if the current state </a:t>
            </a:r>
            <a:r>
              <a:rPr lang="en-US" b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00B050"/>
                </a:solidFill>
              </a:rPr>
              <a:t>final</a:t>
            </a:r>
            <a:r>
              <a:rPr lang="en-US" dirty="0" smtClean="0"/>
              <a:t> one, </a:t>
            </a:r>
            <a:r>
              <a:rPr lang="en-US" b="1" dirty="0" smtClean="0"/>
              <a:t>accept</a:t>
            </a:r>
            <a:r>
              <a:rPr lang="en-US" dirty="0" smtClean="0"/>
              <a:t>. Otherwise, </a:t>
            </a:r>
            <a:r>
              <a:rPr lang="en-US" b="1" dirty="0" smtClean="0"/>
              <a:t>reject</a:t>
            </a:r>
            <a:r>
              <a:rPr lang="en-US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whenever there’s no edge whose label matches the next symbol: </a:t>
            </a:r>
            <a:r>
              <a:rPr lang="en-US" b="1" dirty="0" smtClean="0"/>
              <a:t>reject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9413" y="2072977"/>
            <a:ext cx="4312693" cy="830997"/>
            <a:chOff x="2661313" y="2069135"/>
            <a:chExt cx="4312693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661313" y="2072977"/>
              <a:ext cx="682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Q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3039" y="2069135"/>
              <a:ext cx="385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how does the finite automaton </a:t>
              </a:r>
              <a:r>
                <a:rPr lang="en-US" b="1" dirty="0"/>
                <a:t>D</a:t>
              </a:r>
              <a:r>
                <a:rPr lang="en-US" dirty="0" smtClean="0"/>
                <a:t> accept a string </a:t>
              </a:r>
              <a:r>
                <a:rPr lang="en-US" b="1" dirty="0" smtClean="0"/>
                <a:t>A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22969" y="1404457"/>
            <a:ext cx="3173111" cy="1573950"/>
            <a:chOff x="4922969" y="1404457"/>
            <a:chExt cx="3173111" cy="1573950"/>
          </a:xfrm>
        </p:grpSpPr>
        <p:sp>
          <p:nvSpPr>
            <p:cNvPr id="4" name="Oval 3"/>
            <p:cNvSpPr/>
            <p:nvPr/>
          </p:nvSpPr>
          <p:spPr bwMode="auto">
            <a:xfrm>
              <a:off x="5595583" y="1875084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53367" y="1542643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64907" y="2582621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673000" y="2072436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55035" y="2250180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9" name="Straight Arrow Connector 8"/>
            <p:cNvCxnSpPr>
              <a:endCxn id="4" idx="2"/>
            </p:cNvCxnSpPr>
            <p:nvPr/>
          </p:nvCxnSpPr>
          <p:spPr bwMode="auto">
            <a:xfrm>
              <a:off x="4922969" y="2072436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stCxn id="12" idx="4"/>
              <a:endCxn id="15" idx="7"/>
            </p:cNvCxnSpPr>
            <p:nvPr/>
          </p:nvCxnSpPr>
          <p:spPr bwMode="auto">
            <a:xfrm flipH="1">
              <a:off x="6716156" y="1938429"/>
              <a:ext cx="248751" cy="36971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>
              <a:stCxn id="15" idx="2"/>
              <a:endCxn id="4" idx="5"/>
            </p:cNvCxnSpPr>
            <p:nvPr/>
          </p:nvCxnSpPr>
          <p:spPr bwMode="auto">
            <a:xfrm flipH="1" flipV="1">
              <a:off x="5956704" y="2212908"/>
              <a:ext cx="398331" cy="23516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4" idx="7"/>
            </p:cNvCxnSpPr>
            <p:nvPr/>
          </p:nvCxnSpPr>
          <p:spPr bwMode="auto">
            <a:xfrm flipV="1">
              <a:off x="5956704" y="1738422"/>
              <a:ext cx="796663" cy="19462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>
              <a:stCxn id="15" idx="6"/>
              <a:endCxn id="13" idx="1"/>
            </p:cNvCxnSpPr>
            <p:nvPr/>
          </p:nvCxnSpPr>
          <p:spPr bwMode="auto">
            <a:xfrm>
              <a:off x="6778115" y="2448073"/>
              <a:ext cx="248751" cy="1925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14" idx="0"/>
              <a:endCxn id="12" idx="7"/>
            </p:cNvCxnSpPr>
            <p:nvPr/>
          </p:nvCxnSpPr>
          <p:spPr bwMode="auto">
            <a:xfrm flipH="1" flipV="1">
              <a:off x="7114488" y="1600605"/>
              <a:ext cx="770052" cy="4718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>
              <a:stCxn id="12" idx="5"/>
              <a:endCxn id="14" idx="2"/>
            </p:cNvCxnSpPr>
            <p:nvPr/>
          </p:nvCxnSpPr>
          <p:spPr bwMode="auto">
            <a:xfrm>
              <a:off x="7114488" y="1880467"/>
              <a:ext cx="558512" cy="3898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7744465" y="2162119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026866" y="2666380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85369" y="140445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05953" y="144581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29664" y="1762718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7662" y="190270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04101" y="223200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15450" y="2184576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1F259F8-16A3-2D40-B23D-8628F164388A}" type="slidenum">
              <a:rPr lang="en-US" sz="800">
                <a:latin typeface="Tahoma" charset="0"/>
              </a:rPr>
              <a:pPr/>
              <a:t>32</a:t>
            </a:fld>
            <a:endParaRPr lang="en-US" sz="800">
              <a:latin typeface="Tahoma" charset="0"/>
            </a:endParaRP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Classes of Finite Automata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16" y="1001713"/>
            <a:ext cx="755276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Deterministic finite automaton (DFA)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edges leaving a node are uniquely labeled.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617" y="2183933"/>
            <a:ext cx="755276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Nondeterministic finite automaton (NFA)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 (or more) edges leaving a node may be identically  uniquely labeled. Any choice that leads to acceptance is fine.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dges may also be labeled with  </a:t>
            </a:r>
            <a:r>
              <a:rPr lang="el-GR" dirty="0" smtClean="0"/>
              <a:t>ε</a:t>
            </a:r>
            <a:r>
              <a:rPr lang="en-US" dirty="0" smtClean="0"/>
              <a:t>. So can “jump” to the next state without consuming an input symbol.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1F259F8-16A3-2D40-B23D-8628F164388A}" type="slidenum">
              <a:rPr lang="en-US" sz="800">
                <a:latin typeface="Tahoma" charset="0"/>
              </a:rPr>
              <a:pPr/>
              <a:t>33</a:t>
            </a:fld>
            <a:endParaRPr lang="en-US" sz="800">
              <a:latin typeface="Tahoma" charset="0"/>
            </a:endParaRP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Classes of Finite Automata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16" y="1001713"/>
            <a:ext cx="755276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Deterministic finite automaton (DFA)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edges leaving a node are uniquely labeled.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617" y="2183933"/>
            <a:ext cx="755276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Nondeterministic finite automaton (NFA)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 (or more) edges leaving a node may be identically  uniquely labeled. Any choice that leads to acceptance is fine.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dges may also be labeled with  </a:t>
            </a:r>
            <a:r>
              <a:rPr lang="el-GR" dirty="0" smtClean="0"/>
              <a:t>ε</a:t>
            </a:r>
            <a:r>
              <a:rPr lang="en-US" dirty="0" smtClean="0"/>
              <a:t>. So can “jump” to the next state without consuming an input symbol.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6382" y="4735468"/>
            <a:ext cx="671123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Strategy for obtaining a DFA that recognizes exactly the language described by an RE: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onvert RE into an NFA that recognizes the language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ransform the NFA into an equivalent DFA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4049" y="6250399"/>
            <a:ext cx="26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Remember Tuesday’s quiz?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 bwMode="auto">
          <a:xfrm rot="10800000">
            <a:off x="6400801" y="6005016"/>
            <a:ext cx="532263" cy="300113"/>
          </a:xfrm>
          <a:prstGeom prst="curvedConnector3">
            <a:avLst>
              <a:gd name="adj1" fmla="val -3846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166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66" y="1866942"/>
            <a:ext cx="413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trings with an even number of a’s: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755" y="4214311"/>
            <a:ext cx="408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Strings with an odd number of b’s: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36" y="77063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alphabet {a, b}: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</a:t>
            </a:r>
            <a:r>
              <a:rPr lang="en-US" sz="2800" dirty="0" smtClean="0">
                <a:latin typeface="Arial" charset="0"/>
              </a:rPr>
              <a:t>Examples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66" y="1866942"/>
            <a:ext cx="413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trings with an even number of a’s: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93878" y="1755615"/>
            <a:ext cx="751453" cy="571545"/>
            <a:chOff x="1609610" y="3752857"/>
            <a:chExt cx="751453" cy="571545"/>
          </a:xfrm>
        </p:grpSpPr>
        <p:sp>
          <p:nvSpPr>
            <p:cNvPr id="8" name="TextBox 7"/>
            <p:cNvSpPr txBox="1"/>
            <p:nvPr/>
          </p:nvSpPr>
          <p:spPr>
            <a:xfrm>
              <a:off x="1609610" y="3862737"/>
              <a:ext cx="75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D   </a:t>
              </a:r>
              <a:r>
                <a:rPr lang="en-US" dirty="0"/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6782" y="3752857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5755" y="4214311"/>
            <a:ext cx="408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Strings with an odd number of b’s: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5963204" y="1443367"/>
            <a:ext cx="2402941" cy="1247008"/>
            <a:chOff x="5518041" y="730303"/>
            <a:chExt cx="2402941" cy="1247008"/>
          </a:xfrm>
        </p:grpSpPr>
        <p:sp>
          <p:nvSpPr>
            <p:cNvPr id="67" name="Oval 66"/>
            <p:cNvSpPr/>
            <p:nvPr/>
          </p:nvSpPr>
          <p:spPr bwMode="auto">
            <a:xfrm>
              <a:off x="6190655" y="1369292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497902" y="1392414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2" name="Straight Arrow Connector 71"/>
            <p:cNvCxnSpPr>
              <a:endCxn id="67" idx="2"/>
            </p:cNvCxnSpPr>
            <p:nvPr/>
          </p:nvCxnSpPr>
          <p:spPr bwMode="auto">
            <a:xfrm>
              <a:off x="5518041" y="1566644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12" name="Group 111"/>
            <p:cNvGrpSpPr/>
            <p:nvPr/>
          </p:nvGrpSpPr>
          <p:grpSpPr>
            <a:xfrm>
              <a:off x="6551776" y="1019540"/>
              <a:ext cx="1008085" cy="461665"/>
              <a:chOff x="6551776" y="1019540"/>
              <a:chExt cx="1008085" cy="461665"/>
            </a:xfrm>
          </p:grpSpPr>
          <p:cxnSp>
            <p:nvCxnSpPr>
              <p:cNvPr id="75" name="Straight Arrow Connector 74"/>
              <p:cNvCxnSpPr>
                <a:stCxn id="67" idx="7"/>
                <a:endCxn id="68" idx="1"/>
              </p:cNvCxnSpPr>
              <p:nvPr/>
            </p:nvCxnSpPr>
            <p:spPr bwMode="auto">
              <a:xfrm>
                <a:off x="6551776" y="1427254"/>
                <a:ext cx="1008085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 flipH="1">
                <a:off x="6856310" y="1019540"/>
                <a:ext cx="390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613735" y="1515646"/>
              <a:ext cx="884167" cy="461665"/>
              <a:chOff x="6613735" y="1515646"/>
              <a:chExt cx="884167" cy="461665"/>
            </a:xfrm>
          </p:grpSpPr>
          <p:cxnSp>
            <p:nvCxnSpPr>
              <p:cNvPr id="73" name="Straight Arrow Connector 72"/>
              <p:cNvCxnSpPr>
                <a:stCxn id="68" idx="2"/>
                <a:endCxn id="67" idx="6"/>
              </p:cNvCxnSpPr>
              <p:nvPr/>
            </p:nvCxnSpPr>
            <p:spPr bwMode="auto">
              <a:xfrm flipH="1" flipV="1">
                <a:off x="6613735" y="1567185"/>
                <a:ext cx="884167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>
                <a:off x="6957724" y="151564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258964" y="730303"/>
              <a:ext cx="327029" cy="703301"/>
              <a:chOff x="6258964" y="730303"/>
              <a:chExt cx="327029" cy="70330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260262" y="7303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93" name="Curved Connector 92"/>
              <p:cNvCxnSpPr>
                <a:stCxn id="67" idx="1"/>
                <a:endCxn id="67" idx="7"/>
              </p:cNvCxnSpPr>
              <p:nvPr/>
            </p:nvCxnSpPr>
            <p:spPr bwMode="auto">
              <a:xfrm rot="5400000" flipH="1" flipV="1">
                <a:off x="6402195" y="1277673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7566211" y="758956"/>
              <a:ext cx="325731" cy="697770"/>
              <a:chOff x="6229987" y="689786"/>
              <a:chExt cx="325731" cy="69777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29987" y="6897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124" name="Curved Connector 123"/>
              <p:cNvCxnSpPr>
                <a:stCxn id="68" idx="1"/>
                <a:endCxn id="68" idx="7"/>
              </p:cNvCxnSpPr>
              <p:nvPr/>
            </p:nvCxnSpPr>
            <p:spPr bwMode="auto">
              <a:xfrm rot="5400000" flipH="1" flipV="1">
                <a:off x="6373218" y="123162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29" name="Oval 128"/>
            <p:cNvSpPr/>
            <p:nvPr/>
          </p:nvSpPr>
          <p:spPr bwMode="auto">
            <a:xfrm>
              <a:off x="6262120" y="1464633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336" y="77063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alphabet {a, b}: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</a:t>
            </a:r>
            <a:r>
              <a:rPr lang="en-US" sz="2800" dirty="0" smtClean="0">
                <a:latin typeface="Arial" charset="0"/>
              </a:rPr>
              <a:t>Examples (</a:t>
            </a:r>
            <a:r>
              <a:rPr lang="en-US" sz="2800" dirty="0" err="1" smtClean="0">
                <a:latin typeface="Arial" charset="0"/>
              </a:rPr>
              <a:t>adhoc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66" y="1866942"/>
            <a:ext cx="413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trings with an even number of a’s: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93878" y="1755615"/>
            <a:ext cx="751453" cy="571545"/>
            <a:chOff x="1609610" y="3752857"/>
            <a:chExt cx="751453" cy="571545"/>
          </a:xfrm>
        </p:grpSpPr>
        <p:sp>
          <p:nvSpPr>
            <p:cNvPr id="8" name="TextBox 7"/>
            <p:cNvSpPr txBox="1"/>
            <p:nvPr/>
          </p:nvSpPr>
          <p:spPr>
            <a:xfrm>
              <a:off x="1609610" y="3862737"/>
              <a:ext cx="75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D   </a:t>
              </a:r>
              <a:r>
                <a:rPr lang="en-US" dirty="0"/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6782" y="3752857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5755" y="4214311"/>
            <a:ext cx="408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Strings with an odd number of b’s: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5963204" y="1443367"/>
            <a:ext cx="2402941" cy="1247008"/>
            <a:chOff x="5518041" y="730303"/>
            <a:chExt cx="2402941" cy="1247008"/>
          </a:xfrm>
        </p:grpSpPr>
        <p:sp>
          <p:nvSpPr>
            <p:cNvPr id="67" name="Oval 66"/>
            <p:cNvSpPr/>
            <p:nvPr/>
          </p:nvSpPr>
          <p:spPr bwMode="auto">
            <a:xfrm>
              <a:off x="6190655" y="1369292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497902" y="1392414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2" name="Straight Arrow Connector 71"/>
            <p:cNvCxnSpPr>
              <a:endCxn id="67" idx="2"/>
            </p:cNvCxnSpPr>
            <p:nvPr/>
          </p:nvCxnSpPr>
          <p:spPr bwMode="auto">
            <a:xfrm>
              <a:off x="5518041" y="1566644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12" name="Group 111"/>
            <p:cNvGrpSpPr/>
            <p:nvPr/>
          </p:nvGrpSpPr>
          <p:grpSpPr>
            <a:xfrm>
              <a:off x="6551776" y="1019540"/>
              <a:ext cx="1008085" cy="461665"/>
              <a:chOff x="6551776" y="1019540"/>
              <a:chExt cx="1008085" cy="461665"/>
            </a:xfrm>
          </p:grpSpPr>
          <p:cxnSp>
            <p:nvCxnSpPr>
              <p:cNvPr id="75" name="Straight Arrow Connector 74"/>
              <p:cNvCxnSpPr>
                <a:stCxn id="67" idx="7"/>
                <a:endCxn id="68" idx="1"/>
              </p:cNvCxnSpPr>
              <p:nvPr/>
            </p:nvCxnSpPr>
            <p:spPr bwMode="auto">
              <a:xfrm>
                <a:off x="6551776" y="1427254"/>
                <a:ext cx="1008085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 flipH="1">
                <a:off x="6856310" y="1019540"/>
                <a:ext cx="390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613735" y="1515646"/>
              <a:ext cx="884167" cy="461665"/>
              <a:chOff x="6613735" y="1515646"/>
              <a:chExt cx="884167" cy="461665"/>
            </a:xfrm>
          </p:grpSpPr>
          <p:cxnSp>
            <p:nvCxnSpPr>
              <p:cNvPr id="73" name="Straight Arrow Connector 72"/>
              <p:cNvCxnSpPr>
                <a:stCxn id="68" idx="2"/>
                <a:endCxn id="67" idx="6"/>
              </p:cNvCxnSpPr>
              <p:nvPr/>
            </p:nvCxnSpPr>
            <p:spPr bwMode="auto">
              <a:xfrm flipH="1" flipV="1">
                <a:off x="6613735" y="1567185"/>
                <a:ext cx="884167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>
                <a:off x="6957724" y="151564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258964" y="730303"/>
              <a:ext cx="327029" cy="703301"/>
              <a:chOff x="6258964" y="730303"/>
              <a:chExt cx="327029" cy="70330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260262" y="7303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93" name="Curved Connector 92"/>
              <p:cNvCxnSpPr>
                <a:stCxn id="67" idx="1"/>
                <a:endCxn id="67" idx="7"/>
              </p:cNvCxnSpPr>
              <p:nvPr/>
            </p:nvCxnSpPr>
            <p:spPr bwMode="auto">
              <a:xfrm rot="5400000" flipH="1" flipV="1">
                <a:off x="6402195" y="1277673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7566211" y="758956"/>
              <a:ext cx="325731" cy="697770"/>
              <a:chOff x="6229987" y="689786"/>
              <a:chExt cx="325731" cy="69777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29987" y="6897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124" name="Curved Connector 123"/>
              <p:cNvCxnSpPr>
                <a:stCxn id="68" idx="1"/>
                <a:endCxn id="68" idx="7"/>
              </p:cNvCxnSpPr>
              <p:nvPr/>
            </p:nvCxnSpPr>
            <p:spPr bwMode="auto">
              <a:xfrm rot="5400000" flipH="1" flipV="1">
                <a:off x="6373218" y="123162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29" name="Oval 128"/>
            <p:cNvSpPr/>
            <p:nvPr/>
          </p:nvSpPr>
          <p:spPr bwMode="auto">
            <a:xfrm>
              <a:off x="6262120" y="1464633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914173" y="3910234"/>
            <a:ext cx="2404665" cy="1451715"/>
            <a:chOff x="5518041" y="1019540"/>
            <a:chExt cx="2404665" cy="1451715"/>
          </a:xfrm>
        </p:grpSpPr>
        <p:sp>
          <p:nvSpPr>
            <p:cNvPr id="132" name="Oval 131"/>
            <p:cNvSpPr/>
            <p:nvPr/>
          </p:nvSpPr>
          <p:spPr bwMode="auto">
            <a:xfrm>
              <a:off x="6190655" y="1369292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497902" y="1392414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134" name="Straight Arrow Connector 133"/>
            <p:cNvCxnSpPr>
              <a:endCxn id="132" idx="2"/>
            </p:cNvCxnSpPr>
            <p:nvPr/>
          </p:nvCxnSpPr>
          <p:spPr bwMode="auto">
            <a:xfrm>
              <a:off x="5518041" y="1566644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35" name="Group 134"/>
            <p:cNvGrpSpPr/>
            <p:nvPr/>
          </p:nvGrpSpPr>
          <p:grpSpPr>
            <a:xfrm>
              <a:off x="6551776" y="1019540"/>
              <a:ext cx="1008085" cy="461665"/>
              <a:chOff x="6551776" y="1019540"/>
              <a:chExt cx="1008085" cy="461665"/>
            </a:xfrm>
          </p:grpSpPr>
          <p:cxnSp>
            <p:nvCxnSpPr>
              <p:cNvPr id="146" name="Straight Arrow Connector 145"/>
              <p:cNvCxnSpPr>
                <a:stCxn id="132" idx="7"/>
                <a:endCxn id="133" idx="1"/>
              </p:cNvCxnSpPr>
              <p:nvPr/>
            </p:nvCxnSpPr>
            <p:spPr bwMode="auto">
              <a:xfrm>
                <a:off x="6551776" y="1427254"/>
                <a:ext cx="1008085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147" name="TextBox 146"/>
              <p:cNvSpPr txBox="1"/>
              <p:nvPr/>
            </p:nvSpPr>
            <p:spPr>
              <a:xfrm flipH="1">
                <a:off x="6856310" y="1019540"/>
                <a:ext cx="390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613735" y="1515646"/>
              <a:ext cx="884167" cy="461665"/>
              <a:chOff x="6613735" y="1515646"/>
              <a:chExt cx="884167" cy="461665"/>
            </a:xfrm>
          </p:grpSpPr>
          <p:cxnSp>
            <p:nvCxnSpPr>
              <p:cNvPr id="144" name="Straight Arrow Connector 143"/>
              <p:cNvCxnSpPr>
                <a:stCxn id="133" idx="2"/>
                <a:endCxn id="132" idx="6"/>
              </p:cNvCxnSpPr>
              <p:nvPr/>
            </p:nvCxnSpPr>
            <p:spPr bwMode="auto">
              <a:xfrm flipH="1" flipV="1">
                <a:off x="6613735" y="1567185"/>
                <a:ext cx="884167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145" name="TextBox 144"/>
              <p:cNvSpPr txBox="1"/>
              <p:nvPr/>
            </p:nvSpPr>
            <p:spPr>
              <a:xfrm>
                <a:off x="6957724" y="151564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258964" y="1700766"/>
              <a:ext cx="327518" cy="701319"/>
              <a:chOff x="6258964" y="1700766"/>
              <a:chExt cx="327518" cy="701319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143" name="Curved Connector 142"/>
              <p:cNvCxnSpPr>
                <a:stCxn id="132" idx="3"/>
                <a:endCxn id="132" idx="5"/>
              </p:cNvCxnSpPr>
              <p:nvPr/>
            </p:nvCxnSpPr>
            <p:spPr bwMode="auto">
              <a:xfrm rot="16200000" flipH="1">
                <a:off x="6402195" y="155753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7595188" y="1730238"/>
              <a:ext cx="327518" cy="741017"/>
              <a:chOff x="6258964" y="1661068"/>
              <a:chExt cx="327518" cy="741017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141" name="Curved Connector 140"/>
              <p:cNvCxnSpPr>
                <a:endCxn id="133" idx="5"/>
              </p:cNvCxnSpPr>
              <p:nvPr/>
            </p:nvCxnSpPr>
            <p:spPr bwMode="auto">
              <a:xfrm flipV="1">
                <a:off x="6258964" y="1661068"/>
                <a:ext cx="263835" cy="39698"/>
              </a:xfrm>
              <a:prstGeom prst="curvedConnector4">
                <a:avLst>
                  <a:gd name="adj1" fmla="val -7130"/>
                  <a:gd name="adj2" fmla="val -759371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39" name="Oval 138"/>
            <p:cNvSpPr/>
            <p:nvPr/>
          </p:nvSpPr>
          <p:spPr bwMode="auto">
            <a:xfrm>
              <a:off x="7570732" y="1478294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997753" y="4210982"/>
            <a:ext cx="75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2D050"/>
                </a:solidFill>
              </a:rPr>
              <a:t>D   </a:t>
            </a:r>
            <a:r>
              <a:rPr lang="en-US" dirty="0"/>
              <a:t>: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234925" y="410110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457" y="5673381"/>
            <a:ext cx="579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systematically generate NFA’s from RE’s?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36" y="77063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alphabet {a, b}: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A2F79D-9911-184F-BA77-E532F2E3BEE8}" type="slidenum">
              <a:rPr lang="en-US" sz="800">
                <a:latin typeface="Tahoma" charset="0"/>
              </a:rPr>
              <a:pPr/>
              <a:t>37</a:t>
            </a:fld>
            <a:endParaRPr lang="en-US" sz="800">
              <a:latin typeface="Tahoma" charset="0"/>
            </a:endParaRP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RE to NFA Rules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11338"/>
            <a:ext cx="8153400" cy="3844925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379413" y="3507475"/>
            <a:ext cx="8573518" cy="26340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03074" y="1342398"/>
            <a:ext cx="4490113" cy="26340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A2F79D-9911-184F-BA77-E532F2E3BEE8}" type="slidenum">
              <a:rPr lang="en-US" sz="800">
                <a:latin typeface="Tahoma" charset="0"/>
              </a:rPr>
              <a:pPr/>
              <a:t>38</a:t>
            </a:fld>
            <a:endParaRPr lang="en-US" sz="800">
              <a:latin typeface="Tahoma" charset="0"/>
            </a:endParaRP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RE to NFA Rules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11338"/>
            <a:ext cx="8153400" cy="3844925"/>
          </a:xfrm>
          <a:noFill/>
        </p:spPr>
      </p:pic>
      <p:sp>
        <p:nvSpPr>
          <p:cNvPr id="5" name="Rectangle 4"/>
          <p:cNvSpPr/>
          <p:nvPr/>
        </p:nvSpPr>
        <p:spPr bwMode="auto">
          <a:xfrm>
            <a:off x="379413" y="3439236"/>
            <a:ext cx="8573518" cy="26340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A2F79D-9911-184F-BA77-E532F2E3BEE8}" type="slidenum">
              <a:rPr lang="en-US" sz="800">
                <a:latin typeface="Tahoma" charset="0"/>
              </a:rPr>
              <a:pPr/>
              <a:t>39</a:t>
            </a:fld>
            <a:endParaRPr lang="en-US" sz="800">
              <a:latin typeface="Tahoma" charset="0"/>
            </a:endParaRP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RE to NFA Rules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11338"/>
            <a:ext cx="8153400" cy="3844925"/>
          </a:xfrm>
          <a:noFill/>
        </p:spPr>
      </p:pic>
      <p:sp>
        <p:nvSpPr>
          <p:cNvPr id="6" name="Rectangle 5"/>
          <p:cNvSpPr/>
          <p:nvPr/>
        </p:nvSpPr>
        <p:spPr bwMode="auto">
          <a:xfrm>
            <a:off x="4686300" y="3321323"/>
            <a:ext cx="4162567" cy="263401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571D24-FF88-4943-BA39-94E2291E8996}" type="slidenum">
              <a:rPr lang="en-US" sz="800">
                <a:latin typeface="Tahoma" charset="0"/>
              </a:rPr>
              <a:pPr/>
              <a:t>4</a:t>
            </a:fld>
            <a:endParaRPr lang="en-US" sz="800">
              <a:latin typeface="Tahoma" charset="0"/>
            </a:endParaRP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75004"/>
            <a:ext cx="78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Goal: break stream of ASCII characters (source/input) into sequence of </a:t>
            </a:r>
            <a:r>
              <a:rPr lang="en-US" b="1" dirty="0" smtClean="0">
                <a:solidFill>
                  <a:srgbClr val="FF0000"/>
                </a:solidFill>
              </a:rPr>
              <a:t>tokens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 smtClean="0"/>
              <a:t>Token</a:t>
            </a:r>
            <a:r>
              <a:rPr lang="en-US" dirty="0" smtClean="0"/>
              <a:t>: sequence of characters treated as a unit (cf.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token has a </a:t>
            </a:r>
            <a:r>
              <a:rPr lang="en-US" b="1" dirty="0" smtClean="0">
                <a:solidFill>
                  <a:srgbClr val="00B050"/>
                </a:solidFill>
              </a:rPr>
              <a:t>token type </a:t>
            </a:r>
            <a:r>
              <a:rPr lang="en-US" dirty="0" smtClean="0"/>
              <a:t>(cf. classification </a:t>
            </a:r>
            <a:r>
              <a:rPr lang="en-US" b="1" dirty="0" smtClean="0">
                <a:solidFill>
                  <a:srgbClr val="00B050"/>
                </a:solidFill>
              </a:rPr>
              <a:t>verb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B050"/>
                </a:solidFill>
              </a:rPr>
              <a:t>noun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punctuation symbol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232" y="2640564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32" y="308345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32" y="398269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58" y="35263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857" y="3064685"/>
            <a:ext cx="49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880" y="264056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653" y="35451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965" y="3982696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348" y="2640563"/>
            <a:ext cx="23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oo, x, quicksort,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0348" y="308288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6.7, 3.9E-33, -4.9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491" y="3488601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415" y="3982696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07" y="26170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50, -100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074" y="30654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414181" y="3517979"/>
            <a:ext cx="108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964" y="3991861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949" y="4509532"/>
            <a:ext cx="85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tokens have associated semantic information: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foo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but typically not </a:t>
            </a:r>
            <a:r>
              <a:rPr lang="en-US" dirty="0" smtClean="0">
                <a:solidFill>
                  <a:srgbClr val="00B050"/>
                </a:solidFill>
              </a:rPr>
              <a:t>SEMI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LPAREN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49" y="5851664"/>
            <a:ext cx="6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White space and comments often discarded. </a:t>
            </a:r>
            <a:r>
              <a:rPr lang="en-US" dirty="0" smtClean="0">
                <a:solidFill>
                  <a:srgbClr val="0000FF"/>
                </a:solidFill>
              </a:rPr>
              <a:t>Pros/Cons?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49" y="5405699"/>
            <a:ext cx="70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 of tokens (mostly) part of </a:t>
            </a:r>
            <a:r>
              <a:rPr lang="en-US" b="1" u="sng" dirty="0" smtClean="0"/>
              <a:t>language definition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8691" y="4023670"/>
            <a:ext cx="1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9434" y="4023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865" y="403028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194" y="40120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881" y="3488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91069" y="2613996"/>
            <a:ext cx="8816453" cy="40296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A2F79D-9911-184F-BA77-E532F2E3BEE8}" type="slidenum">
              <a:rPr lang="en-US" sz="800">
                <a:latin typeface="Tahoma" charset="0"/>
              </a:rPr>
              <a:pPr/>
              <a:t>40</a:t>
            </a:fld>
            <a:endParaRPr lang="en-US" sz="800">
              <a:latin typeface="Tahoma" charset="0"/>
            </a:endParaRP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RE to NFA Rules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11338"/>
            <a:ext cx="8153400" cy="3844925"/>
          </a:xfrm>
          <a:noFill/>
        </p:spPr>
      </p:pic>
    </p:spTree>
    <p:extLst>
      <p:ext uri="{BB962C8B-B14F-4D97-AF65-F5344CB8AC3E}">
        <p14:creationId xmlns:p14="http://schemas.microsoft.com/office/powerpoint/2010/main" val="21871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67D6852-2C8A-6941-9B04-9A357A47EEF3}" type="slidenum">
              <a:rPr lang="en-US" sz="800">
                <a:latin typeface="Tahoma" charset="0"/>
              </a:rPr>
              <a:pPr/>
              <a:t>41</a:t>
            </a:fld>
            <a:endParaRPr lang="en-US" sz="800">
              <a:latin typeface="Tahoma" charset="0"/>
            </a:endParaRPr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79413" y="87313"/>
            <a:ext cx="8148637" cy="43467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 to NFA </a:t>
            </a:r>
            <a:r>
              <a:rPr lang="en-US" sz="2800" dirty="0" smtClean="0">
                <a:latin typeface="Arial" charset="0"/>
              </a:rPr>
              <a:t>Conversion: examples for | and </a:t>
            </a:r>
            <a:r>
              <a:rPr lang="en-US" sz="2800" dirty="0" err="1" smtClean="0">
                <a:latin typeface="Arial" charset="0"/>
              </a:rPr>
              <a:t>concat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2612" y="1680417"/>
            <a:ext cx="4584526" cy="845992"/>
            <a:chOff x="64014" y="3539513"/>
            <a:chExt cx="4584526" cy="845992"/>
          </a:xfrm>
        </p:grpSpPr>
        <p:sp>
          <p:nvSpPr>
            <p:cNvPr id="55" name="TextBox 54"/>
            <p:cNvSpPr txBox="1"/>
            <p:nvPr/>
          </p:nvSpPr>
          <p:spPr>
            <a:xfrm>
              <a:off x="64014" y="3539513"/>
              <a:ext cx="4065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S</a:t>
              </a:r>
              <a:r>
                <a:rPr lang="en-US" dirty="0" smtClean="0"/>
                <a:t>trings with an even number of a’s</a:t>
              </a:r>
              <a:br>
                <a:rPr lang="en-US" dirty="0" smtClean="0"/>
              </a:br>
              <a:r>
                <a:rPr lang="en-US" b="1" dirty="0" smtClean="0"/>
                <a:t>OR</a:t>
              </a:r>
              <a:r>
                <a:rPr lang="en-US" dirty="0"/>
                <a:t> </a:t>
              </a:r>
              <a:r>
                <a:rPr lang="en-US" dirty="0" smtClean="0"/>
                <a:t>an odd number of b’s:</a:t>
              </a:r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022222" y="3812984"/>
              <a:ext cx="1626318" cy="572521"/>
              <a:chOff x="6426813" y="4787978"/>
              <a:chExt cx="1626318" cy="57252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426813" y="4788954"/>
                <a:ext cx="887105" cy="571545"/>
                <a:chOff x="1473958" y="3752857"/>
                <a:chExt cx="887105" cy="571545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0000"/>
                      </a:solidFill>
                    </a:rPr>
                    <a:t>RE</a:t>
                  </a:r>
                  <a:r>
                    <a:rPr lang="en-US" dirty="0" smtClean="0"/>
                    <a:t>   |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7166026" y="4787978"/>
                <a:ext cx="887105" cy="572521"/>
                <a:chOff x="1473958" y="3752857"/>
                <a:chExt cx="887105" cy="572521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473958" y="3863713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92D050"/>
                      </a:solidFill>
                    </a:rPr>
                    <a:t>RE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92D050"/>
                      </a:solidFill>
                    </a:rPr>
                    <a:t>b</a:t>
                  </a: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5028642" y="840999"/>
            <a:ext cx="3658016" cy="2617605"/>
            <a:chOff x="5190562" y="3304398"/>
            <a:chExt cx="3658016" cy="2617605"/>
          </a:xfrm>
        </p:grpSpPr>
        <p:grpSp>
          <p:nvGrpSpPr>
            <p:cNvPr id="7" name="Group 6"/>
            <p:cNvGrpSpPr/>
            <p:nvPr/>
          </p:nvGrpSpPr>
          <p:grpSpPr>
            <a:xfrm>
              <a:off x="6626333" y="3341250"/>
              <a:ext cx="1732051" cy="1451715"/>
              <a:chOff x="6190655" y="1019540"/>
              <a:chExt cx="1732051" cy="1451715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6190655" y="1369292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497902" y="1392414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551776" y="1019540"/>
                <a:ext cx="1008085" cy="461665"/>
                <a:chOff x="6551776" y="1019540"/>
                <a:chExt cx="1008085" cy="461665"/>
              </a:xfrm>
            </p:grpSpPr>
            <p:cxnSp>
              <p:nvCxnSpPr>
                <p:cNvPr id="53" name="Straight Arrow Connector 52"/>
                <p:cNvCxnSpPr>
                  <a:stCxn id="40" idx="7"/>
                  <a:endCxn id="41" idx="1"/>
                </p:cNvCxnSpPr>
                <p:nvPr/>
              </p:nvCxnSpPr>
              <p:spPr bwMode="auto">
                <a:xfrm>
                  <a:off x="6551776" y="1427254"/>
                  <a:ext cx="1008085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 flipH="1">
                  <a:off x="6856310" y="1019540"/>
                  <a:ext cx="3909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613735" y="1515646"/>
                <a:ext cx="884167" cy="461665"/>
                <a:chOff x="6613735" y="1515646"/>
                <a:chExt cx="884167" cy="461665"/>
              </a:xfrm>
            </p:grpSpPr>
            <p:cxnSp>
              <p:nvCxnSpPr>
                <p:cNvPr id="51" name="Straight Arrow Connector 50"/>
                <p:cNvCxnSpPr>
                  <a:stCxn id="41" idx="2"/>
                  <a:endCxn id="40" idx="6"/>
                </p:cNvCxnSpPr>
                <p:nvPr/>
              </p:nvCxnSpPr>
              <p:spPr bwMode="auto">
                <a:xfrm flipH="1" flipV="1">
                  <a:off x="6613735" y="1567185"/>
                  <a:ext cx="884167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6957724" y="1515646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6258964" y="1700766"/>
                <a:ext cx="327518" cy="701319"/>
                <a:chOff x="6258964" y="1700766"/>
                <a:chExt cx="327518" cy="701319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cxnSp>
              <p:nvCxnSpPr>
                <p:cNvPr id="50" name="Curved Connector 49"/>
                <p:cNvCxnSpPr>
                  <a:stCxn id="40" idx="3"/>
                  <a:endCxn id="40" idx="5"/>
                </p:cNvCxnSpPr>
                <p:nvPr/>
              </p:nvCxnSpPr>
              <p:spPr bwMode="auto">
                <a:xfrm rot="16200000" flipH="1">
                  <a:off x="6402195" y="1557535"/>
                  <a:ext cx="12700" cy="299162"/>
                </a:xfrm>
                <a:prstGeom prst="curvedConnector3">
                  <a:avLst>
                    <a:gd name="adj1" fmla="val 2256394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7595188" y="1730238"/>
                <a:ext cx="327518" cy="741017"/>
                <a:chOff x="6258964" y="1661068"/>
                <a:chExt cx="327518" cy="741017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cxnSp>
              <p:nvCxnSpPr>
                <p:cNvPr id="48" name="Curved Connector 47"/>
                <p:cNvCxnSpPr>
                  <a:endCxn id="41" idx="5"/>
                </p:cNvCxnSpPr>
                <p:nvPr/>
              </p:nvCxnSpPr>
              <p:spPr bwMode="auto">
                <a:xfrm flipV="1">
                  <a:off x="6258964" y="1661068"/>
                  <a:ext cx="263835" cy="39698"/>
                </a:xfrm>
                <a:prstGeom prst="curvedConnector4">
                  <a:avLst>
                    <a:gd name="adj1" fmla="val -7130"/>
                    <a:gd name="adj2" fmla="val -759371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46" name="Oval 45"/>
              <p:cNvSpPr/>
              <p:nvPr/>
            </p:nvSpPr>
            <p:spPr bwMode="auto">
              <a:xfrm>
                <a:off x="6262120" y="1464633"/>
                <a:ext cx="289656" cy="21750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43409" y="4470288"/>
              <a:ext cx="1732051" cy="1451715"/>
              <a:chOff x="6190655" y="1019540"/>
              <a:chExt cx="1732051" cy="1451715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190655" y="1369292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497902" y="1392414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551776" y="1019540"/>
                <a:ext cx="1008085" cy="461665"/>
                <a:chOff x="6551776" y="1019540"/>
                <a:chExt cx="1008085" cy="461665"/>
              </a:xfrm>
            </p:grpSpPr>
            <p:cxnSp>
              <p:nvCxnSpPr>
                <p:cNvPr id="38" name="Straight Arrow Connector 37"/>
                <p:cNvCxnSpPr>
                  <a:stCxn id="25" idx="7"/>
                  <a:endCxn id="26" idx="1"/>
                </p:cNvCxnSpPr>
                <p:nvPr/>
              </p:nvCxnSpPr>
              <p:spPr bwMode="auto">
                <a:xfrm>
                  <a:off x="6551776" y="1427254"/>
                  <a:ext cx="1008085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 flipH="1">
                  <a:off x="6856310" y="1019540"/>
                  <a:ext cx="3909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613735" y="1515646"/>
                <a:ext cx="884167" cy="461665"/>
                <a:chOff x="6613735" y="1515646"/>
                <a:chExt cx="884167" cy="461665"/>
              </a:xfrm>
            </p:grpSpPr>
            <p:cxnSp>
              <p:nvCxnSpPr>
                <p:cNvPr id="36" name="Straight Arrow Connector 35"/>
                <p:cNvCxnSpPr>
                  <a:stCxn id="26" idx="2"/>
                  <a:endCxn id="25" idx="6"/>
                </p:cNvCxnSpPr>
                <p:nvPr/>
              </p:nvCxnSpPr>
              <p:spPr bwMode="auto">
                <a:xfrm flipH="1" flipV="1">
                  <a:off x="6613735" y="1567185"/>
                  <a:ext cx="884167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957724" y="1515646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258964" y="1700766"/>
                <a:ext cx="327518" cy="701319"/>
                <a:chOff x="6258964" y="1700766"/>
                <a:chExt cx="327518" cy="701319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35" name="Curved Connector 34"/>
                <p:cNvCxnSpPr>
                  <a:stCxn id="25" idx="3"/>
                  <a:endCxn id="25" idx="5"/>
                </p:cNvCxnSpPr>
                <p:nvPr/>
              </p:nvCxnSpPr>
              <p:spPr bwMode="auto">
                <a:xfrm rot="16200000" flipH="1">
                  <a:off x="6402195" y="1557535"/>
                  <a:ext cx="12700" cy="299162"/>
                </a:xfrm>
                <a:prstGeom prst="curvedConnector3">
                  <a:avLst>
                    <a:gd name="adj1" fmla="val 2256394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7595188" y="1730238"/>
                <a:ext cx="327518" cy="741017"/>
                <a:chOff x="6258964" y="1661068"/>
                <a:chExt cx="327518" cy="741017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33" name="Curved Connector 32"/>
                <p:cNvCxnSpPr>
                  <a:endCxn id="26" idx="5"/>
                </p:cNvCxnSpPr>
                <p:nvPr/>
              </p:nvCxnSpPr>
              <p:spPr bwMode="auto">
                <a:xfrm flipV="1">
                  <a:off x="6258964" y="1661068"/>
                  <a:ext cx="263835" cy="39698"/>
                </a:xfrm>
                <a:prstGeom prst="curvedConnector4">
                  <a:avLst>
                    <a:gd name="adj1" fmla="val -7130"/>
                    <a:gd name="adj2" fmla="val -759371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31" name="Oval 30"/>
              <p:cNvSpPr/>
              <p:nvPr/>
            </p:nvSpPr>
            <p:spPr bwMode="auto">
              <a:xfrm>
                <a:off x="7570732" y="1478294"/>
                <a:ext cx="289656" cy="21750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5863176" y="4392277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10" name="Straight Arrow Connector 9"/>
            <p:cNvCxnSpPr>
              <a:endCxn id="9" idx="2"/>
            </p:cNvCxnSpPr>
            <p:nvPr/>
          </p:nvCxnSpPr>
          <p:spPr bwMode="auto">
            <a:xfrm>
              <a:off x="5190562" y="4589629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6074716" y="3791642"/>
              <a:ext cx="551617" cy="600635"/>
              <a:chOff x="6074716" y="3791642"/>
              <a:chExt cx="551617" cy="600635"/>
            </a:xfrm>
          </p:grpSpPr>
          <p:cxnSp>
            <p:nvCxnSpPr>
              <p:cNvPr id="23" name="Straight Arrow Connector 22"/>
              <p:cNvCxnSpPr>
                <a:stCxn id="9" idx="0"/>
                <a:endCxn id="40" idx="2"/>
              </p:cNvCxnSpPr>
              <p:nvPr/>
            </p:nvCxnSpPr>
            <p:spPr bwMode="auto">
              <a:xfrm flipV="1">
                <a:off x="6074716" y="3888895"/>
                <a:ext cx="551617" cy="50338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093447" y="3791642"/>
                <a:ext cx="293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34635" y="4730101"/>
              <a:ext cx="508774" cy="465691"/>
              <a:chOff x="6134635" y="4730101"/>
              <a:chExt cx="508774" cy="465691"/>
            </a:xfrm>
          </p:grpSpPr>
          <p:cxnSp>
            <p:nvCxnSpPr>
              <p:cNvPr id="21" name="Straight Arrow Connector 20"/>
              <p:cNvCxnSpPr>
                <a:stCxn id="9" idx="5"/>
                <a:endCxn id="25" idx="2"/>
              </p:cNvCxnSpPr>
              <p:nvPr/>
            </p:nvCxnSpPr>
            <p:spPr bwMode="auto">
              <a:xfrm>
                <a:off x="6224297" y="4730101"/>
                <a:ext cx="419112" cy="28783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6134635" y="4734127"/>
                <a:ext cx="293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6286256" y="3436142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989934" y="3304398"/>
              <a:ext cx="558688" cy="571545"/>
              <a:chOff x="1609611" y="3752857"/>
              <a:chExt cx="558688" cy="57154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609611" y="3862737"/>
                <a:ext cx="5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D   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78406" y="5017933"/>
              <a:ext cx="558688" cy="571545"/>
              <a:chOff x="1609611" y="3752857"/>
              <a:chExt cx="558688" cy="5715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609611" y="3862737"/>
                <a:ext cx="5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D   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286256" y="4546395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66349" y="4800855"/>
            <a:ext cx="4719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</a:t>
            </a:r>
            <a:r>
              <a:rPr lang="en-US" dirty="0" smtClean="0"/>
              <a:t>trings that can be split into a string with</a:t>
            </a:r>
          </a:p>
          <a:p>
            <a:pPr algn="l"/>
            <a:r>
              <a:rPr lang="en-US" dirty="0" smtClean="0"/>
              <a:t>an even number of a’s, </a:t>
            </a:r>
            <a:r>
              <a:rPr lang="en-US" b="1" dirty="0" smtClean="0"/>
              <a:t>followed</a:t>
            </a:r>
            <a:r>
              <a:rPr lang="en-US" dirty="0" smtClean="0"/>
              <a:t> by a</a:t>
            </a:r>
          </a:p>
          <a:p>
            <a:pPr algn="l"/>
            <a:r>
              <a:rPr lang="en-US" dirty="0" smtClean="0"/>
              <a:t>string with an odd number of b’s: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129783" y="5880886"/>
            <a:ext cx="1514245" cy="572521"/>
            <a:chOff x="6754357" y="5023036"/>
            <a:chExt cx="1413722" cy="572521"/>
          </a:xfrm>
        </p:grpSpPr>
        <p:grpSp>
          <p:nvGrpSpPr>
            <p:cNvPr id="99" name="Group 98"/>
            <p:cNvGrpSpPr/>
            <p:nvPr/>
          </p:nvGrpSpPr>
          <p:grpSpPr>
            <a:xfrm>
              <a:off x="6754357" y="5024012"/>
              <a:ext cx="739212" cy="571545"/>
              <a:chOff x="1473959" y="3752857"/>
              <a:chExt cx="739212" cy="571545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473959" y="3862737"/>
                <a:ext cx="73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RE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493569" y="5023036"/>
              <a:ext cx="674510" cy="572521"/>
              <a:chOff x="1473958" y="3752857"/>
              <a:chExt cx="674510" cy="572521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473958" y="3863713"/>
                <a:ext cx="67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RE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416729" y="3894524"/>
            <a:ext cx="2864461" cy="2404259"/>
            <a:chOff x="6300022" y="4430352"/>
            <a:chExt cx="2864461" cy="2404259"/>
          </a:xfrm>
        </p:grpSpPr>
        <p:grpSp>
          <p:nvGrpSpPr>
            <p:cNvPr id="67" name="Group 66"/>
            <p:cNvGrpSpPr/>
            <p:nvPr/>
          </p:nvGrpSpPr>
          <p:grpSpPr>
            <a:xfrm>
              <a:off x="8203659" y="4430352"/>
              <a:ext cx="325731" cy="697770"/>
              <a:chOff x="6229987" y="689786"/>
              <a:chExt cx="325731" cy="697770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229987" y="6897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98" name="Curved Connector 97"/>
              <p:cNvCxnSpPr>
                <a:stCxn id="70" idx="1"/>
                <a:endCxn id="70" idx="7"/>
              </p:cNvCxnSpPr>
              <p:nvPr/>
            </p:nvCxnSpPr>
            <p:spPr bwMode="auto">
              <a:xfrm rot="5400000" flipH="1" flipV="1">
                <a:off x="6373218" y="123162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68" name="Oval 67"/>
            <p:cNvSpPr/>
            <p:nvPr/>
          </p:nvSpPr>
          <p:spPr bwMode="auto">
            <a:xfrm rot="19631394">
              <a:off x="6475157" y="4836722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602161" y="5410394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8135350" y="5063810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1" name="Straight Arrow Connector 70"/>
            <p:cNvCxnSpPr>
              <a:stCxn id="77" idx="0"/>
              <a:endCxn id="70" idx="1"/>
            </p:cNvCxnSpPr>
            <p:nvPr/>
          </p:nvCxnSpPr>
          <p:spPr bwMode="auto">
            <a:xfrm flipV="1">
              <a:off x="7419754" y="5121772"/>
              <a:ext cx="777555" cy="6108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 flipH="1">
              <a:off x="7534625" y="5000231"/>
              <a:ext cx="390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73" name="Straight Arrow Connector 72"/>
            <p:cNvCxnSpPr>
              <a:stCxn id="70" idx="3"/>
              <a:endCxn id="77" idx="7"/>
            </p:cNvCxnSpPr>
            <p:nvPr/>
          </p:nvCxnSpPr>
          <p:spPr bwMode="auto">
            <a:xfrm flipH="1">
              <a:off x="7569335" y="5401634"/>
              <a:ext cx="627974" cy="3889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 flipH="1">
              <a:off x="8029002" y="5335412"/>
              <a:ext cx="142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97003" y="513471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6" name="Curved Connector 75"/>
            <p:cNvCxnSpPr>
              <a:stCxn id="77" idx="2"/>
              <a:endCxn id="77" idx="0"/>
            </p:cNvCxnSpPr>
            <p:nvPr/>
          </p:nvCxnSpPr>
          <p:spPr bwMode="auto">
            <a:xfrm rot="10800000" flipH="1">
              <a:off x="7208214" y="5732649"/>
              <a:ext cx="211540" cy="197893"/>
            </a:xfrm>
            <a:prstGeom prst="curvedConnector4">
              <a:avLst>
                <a:gd name="adj1" fmla="val -108065"/>
                <a:gd name="adj2" fmla="val 215517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7" name="Oval 76"/>
            <p:cNvSpPr/>
            <p:nvPr/>
          </p:nvSpPr>
          <p:spPr bwMode="auto">
            <a:xfrm>
              <a:off x="7208214" y="5732648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515461" y="5755770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300022" y="6005901"/>
              <a:ext cx="908192" cy="115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80" name="Group 79"/>
            <p:cNvGrpSpPr/>
            <p:nvPr/>
          </p:nvGrpSpPr>
          <p:grpSpPr>
            <a:xfrm>
              <a:off x="7569335" y="5394271"/>
              <a:ext cx="1018902" cy="461665"/>
              <a:chOff x="6551776" y="1030915"/>
              <a:chExt cx="1018902" cy="461665"/>
            </a:xfrm>
          </p:grpSpPr>
          <p:cxnSp>
            <p:nvCxnSpPr>
              <p:cNvPr id="95" name="Straight Arrow Connector 94"/>
              <p:cNvCxnSpPr>
                <a:stCxn id="77" idx="7"/>
                <a:endCxn id="78" idx="1"/>
              </p:cNvCxnSpPr>
              <p:nvPr/>
            </p:nvCxnSpPr>
            <p:spPr bwMode="auto">
              <a:xfrm>
                <a:off x="6551776" y="1427254"/>
                <a:ext cx="1008085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96" name="TextBox 95"/>
              <p:cNvSpPr txBox="1"/>
              <p:nvPr/>
            </p:nvSpPr>
            <p:spPr>
              <a:xfrm flipH="1">
                <a:off x="7179750" y="1030915"/>
                <a:ext cx="390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631294" y="5879002"/>
              <a:ext cx="884167" cy="461665"/>
              <a:chOff x="6613735" y="1515646"/>
              <a:chExt cx="884167" cy="461665"/>
            </a:xfrm>
          </p:grpSpPr>
          <p:cxnSp>
            <p:nvCxnSpPr>
              <p:cNvPr id="93" name="Straight Arrow Connector 92"/>
              <p:cNvCxnSpPr>
                <a:stCxn id="78" idx="2"/>
                <a:endCxn id="77" idx="6"/>
              </p:cNvCxnSpPr>
              <p:nvPr/>
            </p:nvCxnSpPr>
            <p:spPr bwMode="auto">
              <a:xfrm flipH="1" flipV="1">
                <a:off x="6613735" y="1567185"/>
                <a:ext cx="884167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6957724" y="151564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276523" y="6064122"/>
              <a:ext cx="327518" cy="701319"/>
              <a:chOff x="6258964" y="1700766"/>
              <a:chExt cx="327518" cy="70131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92" name="Curved Connector 91"/>
              <p:cNvCxnSpPr>
                <a:stCxn id="77" idx="3"/>
                <a:endCxn id="77" idx="5"/>
              </p:cNvCxnSpPr>
              <p:nvPr/>
            </p:nvCxnSpPr>
            <p:spPr bwMode="auto">
              <a:xfrm rot="16200000" flipH="1">
                <a:off x="6402195" y="155753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3" name="Group 82"/>
            <p:cNvGrpSpPr/>
            <p:nvPr/>
          </p:nvGrpSpPr>
          <p:grpSpPr>
            <a:xfrm>
              <a:off x="8612747" y="6093594"/>
              <a:ext cx="327518" cy="741017"/>
              <a:chOff x="6258964" y="1661068"/>
              <a:chExt cx="327518" cy="74101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90" name="Curved Connector 89"/>
              <p:cNvCxnSpPr>
                <a:endCxn id="78" idx="5"/>
              </p:cNvCxnSpPr>
              <p:nvPr/>
            </p:nvCxnSpPr>
            <p:spPr bwMode="auto">
              <a:xfrm flipV="1">
                <a:off x="6258964" y="1661068"/>
                <a:ext cx="263835" cy="39698"/>
              </a:xfrm>
              <a:prstGeom prst="curvedConnector4">
                <a:avLst>
                  <a:gd name="adj1" fmla="val -7130"/>
                  <a:gd name="adj2" fmla="val -759371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4" name="Oval 83"/>
            <p:cNvSpPr/>
            <p:nvPr/>
          </p:nvSpPr>
          <p:spPr bwMode="auto">
            <a:xfrm>
              <a:off x="8588291" y="5841650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3418" y="4815325"/>
              <a:ext cx="55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D   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30589" y="470544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14074" y="6372946"/>
              <a:ext cx="55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92D050"/>
                  </a:solidFill>
                </a:rPr>
                <a:t>D   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51245" y="6263066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92D050"/>
                  </a:solidFill>
                </a:rPr>
                <a:t>b</a:t>
              </a: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5115021" y="3524855"/>
            <a:ext cx="3791796" cy="292855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67D6852-2C8A-6941-9B04-9A357A47EEF3}" type="slidenum">
              <a:rPr lang="en-US" sz="800">
                <a:latin typeface="Tahoma" charset="0"/>
              </a:rPr>
              <a:pPr/>
              <a:t>42</a:t>
            </a:fld>
            <a:endParaRPr lang="en-US" sz="800">
              <a:latin typeface="Tahoma" charset="0"/>
            </a:endParaRPr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2612" y="87313"/>
            <a:ext cx="8245438" cy="43467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RE to NFA </a:t>
            </a:r>
            <a:r>
              <a:rPr lang="en-US" sz="2800" dirty="0" smtClean="0">
                <a:latin typeface="Arial" charset="0"/>
              </a:rPr>
              <a:t>Conversion: examples for | and </a:t>
            </a:r>
            <a:r>
              <a:rPr lang="en-US" sz="2800" dirty="0" err="1" smtClean="0">
                <a:latin typeface="Arial" charset="0"/>
              </a:rPr>
              <a:t>concat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2612" y="1680417"/>
            <a:ext cx="4584526" cy="845992"/>
            <a:chOff x="64014" y="3539513"/>
            <a:chExt cx="4584526" cy="845992"/>
          </a:xfrm>
        </p:grpSpPr>
        <p:sp>
          <p:nvSpPr>
            <p:cNvPr id="55" name="TextBox 54"/>
            <p:cNvSpPr txBox="1"/>
            <p:nvPr/>
          </p:nvSpPr>
          <p:spPr>
            <a:xfrm>
              <a:off x="64014" y="3539513"/>
              <a:ext cx="4065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S</a:t>
              </a:r>
              <a:r>
                <a:rPr lang="en-US" dirty="0" smtClean="0"/>
                <a:t>trings with an even number of a’s</a:t>
              </a:r>
              <a:br>
                <a:rPr lang="en-US" dirty="0" smtClean="0"/>
              </a:br>
              <a:r>
                <a:rPr lang="en-US" b="1" dirty="0" smtClean="0"/>
                <a:t>OR</a:t>
              </a:r>
              <a:r>
                <a:rPr lang="en-US" dirty="0"/>
                <a:t> </a:t>
              </a:r>
              <a:r>
                <a:rPr lang="en-US" dirty="0" smtClean="0"/>
                <a:t>an odd number of b’s:</a:t>
              </a:r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022222" y="3812984"/>
              <a:ext cx="1626318" cy="572521"/>
              <a:chOff x="6426813" y="4787978"/>
              <a:chExt cx="1626318" cy="57252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426813" y="4788954"/>
                <a:ext cx="887105" cy="571545"/>
                <a:chOff x="1473958" y="3752857"/>
                <a:chExt cx="887105" cy="571545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1473958" y="3862737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0000"/>
                      </a:solidFill>
                    </a:rPr>
                    <a:t>RE</a:t>
                  </a:r>
                  <a:r>
                    <a:rPr lang="en-US" dirty="0" smtClean="0"/>
                    <a:t>   |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7166026" y="4787978"/>
                <a:ext cx="887105" cy="572521"/>
                <a:chOff x="1473958" y="3752857"/>
                <a:chExt cx="887105" cy="572521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473958" y="3863713"/>
                  <a:ext cx="887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92D050"/>
                      </a:solidFill>
                    </a:rPr>
                    <a:t>RE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46782" y="3752857"/>
                  <a:ext cx="301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92D050"/>
                      </a:solidFill>
                    </a:rPr>
                    <a:t>b</a:t>
                  </a: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5028642" y="840999"/>
            <a:ext cx="3658016" cy="2617605"/>
            <a:chOff x="5190562" y="3304398"/>
            <a:chExt cx="3658016" cy="2617605"/>
          </a:xfrm>
        </p:grpSpPr>
        <p:grpSp>
          <p:nvGrpSpPr>
            <p:cNvPr id="7" name="Group 6"/>
            <p:cNvGrpSpPr/>
            <p:nvPr/>
          </p:nvGrpSpPr>
          <p:grpSpPr>
            <a:xfrm>
              <a:off x="6626333" y="3341250"/>
              <a:ext cx="1732051" cy="1451715"/>
              <a:chOff x="6190655" y="1019540"/>
              <a:chExt cx="1732051" cy="1451715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6190655" y="1369292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497902" y="1392414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551776" y="1019540"/>
                <a:ext cx="1008085" cy="461665"/>
                <a:chOff x="6551776" y="1019540"/>
                <a:chExt cx="1008085" cy="461665"/>
              </a:xfrm>
            </p:grpSpPr>
            <p:cxnSp>
              <p:nvCxnSpPr>
                <p:cNvPr id="53" name="Straight Arrow Connector 52"/>
                <p:cNvCxnSpPr>
                  <a:stCxn id="40" idx="7"/>
                  <a:endCxn id="41" idx="1"/>
                </p:cNvCxnSpPr>
                <p:nvPr/>
              </p:nvCxnSpPr>
              <p:spPr bwMode="auto">
                <a:xfrm>
                  <a:off x="6551776" y="1427254"/>
                  <a:ext cx="1008085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 flipH="1">
                  <a:off x="6856310" y="1019540"/>
                  <a:ext cx="3909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613735" y="1515646"/>
                <a:ext cx="884167" cy="461665"/>
                <a:chOff x="6613735" y="1515646"/>
                <a:chExt cx="884167" cy="461665"/>
              </a:xfrm>
            </p:grpSpPr>
            <p:cxnSp>
              <p:nvCxnSpPr>
                <p:cNvPr id="51" name="Straight Arrow Connector 50"/>
                <p:cNvCxnSpPr>
                  <a:stCxn id="41" idx="2"/>
                  <a:endCxn id="40" idx="6"/>
                </p:cNvCxnSpPr>
                <p:nvPr/>
              </p:nvCxnSpPr>
              <p:spPr bwMode="auto">
                <a:xfrm flipH="1" flipV="1">
                  <a:off x="6613735" y="1567185"/>
                  <a:ext cx="884167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6957724" y="1515646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6258964" y="1700766"/>
                <a:ext cx="327518" cy="701319"/>
                <a:chOff x="6258964" y="1700766"/>
                <a:chExt cx="327518" cy="701319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cxnSp>
              <p:nvCxnSpPr>
                <p:cNvPr id="50" name="Curved Connector 49"/>
                <p:cNvCxnSpPr>
                  <a:stCxn id="40" idx="3"/>
                  <a:endCxn id="40" idx="5"/>
                </p:cNvCxnSpPr>
                <p:nvPr/>
              </p:nvCxnSpPr>
              <p:spPr bwMode="auto">
                <a:xfrm rot="16200000" flipH="1">
                  <a:off x="6402195" y="1557535"/>
                  <a:ext cx="12700" cy="299162"/>
                </a:xfrm>
                <a:prstGeom prst="curvedConnector3">
                  <a:avLst>
                    <a:gd name="adj1" fmla="val 2256394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7595188" y="1730238"/>
                <a:ext cx="327518" cy="741017"/>
                <a:chOff x="6258964" y="1661068"/>
                <a:chExt cx="327518" cy="741017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cxnSp>
              <p:nvCxnSpPr>
                <p:cNvPr id="48" name="Curved Connector 47"/>
                <p:cNvCxnSpPr>
                  <a:endCxn id="41" idx="5"/>
                </p:cNvCxnSpPr>
                <p:nvPr/>
              </p:nvCxnSpPr>
              <p:spPr bwMode="auto">
                <a:xfrm flipV="1">
                  <a:off x="6258964" y="1661068"/>
                  <a:ext cx="263835" cy="39698"/>
                </a:xfrm>
                <a:prstGeom prst="curvedConnector4">
                  <a:avLst>
                    <a:gd name="adj1" fmla="val -7130"/>
                    <a:gd name="adj2" fmla="val -759371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46" name="Oval 45"/>
              <p:cNvSpPr/>
              <p:nvPr/>
            </p:nvSpPr>
            <p:spPr bwMode="auto">
              <a:xfrm>
                <a:off x="6262120" y="1464633"/>
                <a:ext cx="289656" cy="21750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43409" y="4470288"/>
              <a:ext cx="1732051" cy="1451715"/>
              <a:chOff x="6190655" y="1019540"/>
              <a:chExt cx="1732051" cy="1451715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190655" y="1369292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497902" y="1392414"/>
                <a:ext cx="423080" cy="39578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551776" y="1019540"/>
                <a:ext cx="1008085" cy="461665"/>
                <a:chOff x="6551776" y="1019540"/>
                <a:chExt cx="1008085" cy="461665"/>
              </a:xfrm>
            </p:grpSpPr>
            <p:cxnSp>
              <p:nvCxnSpPr>
                <p:cNvPr id="38" name="Straight Arrow Connector 37"/>
                <p:cNvCxnSpPr>
                  <a:stCxn id="25" idx="7"/>
                  <a:endCxn id="26" idx="1"/>
                </p:cNvCxnSpPr>
                <p:nvPr/>
              </p:nvCxnSpPr>
              <p:spPr bwMode="auto">
                <a:xfrm>
                  <a:off x="6551776" y="1427254"/>
                  <a:ext cx="1008085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 flipH="1">
                  <a:off x="6856310" y="1019540"/>
                  <a:ext cx="3909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613735" y="1515646"/>
                <a:ext cx="884167" cy="461665"/>
                <a:chOff x="6613735" y="1515646"/>
                <a:chExt cx="884167" cy="461665"/>
              </a:xfrm>
            </p:grpSpPr>
            <p:cxnSp>
              <p:nvCxnSpPr>
                <p:cNvPr id="36" name="Straight Arrow Connector 35"/>
                <p:cNvCxnSpPr>
                  <a:stCxn id="26" idx="2"/>
                  <a:endCxn id="25" idx="6"/>
                </p:cNvCxnSpPr>
                <p:nvPr/>
              </p:nvCxnSpPr>
              <p:spPr bwMode="auto">
                <a:xfrm flipH="1" flipV="1">
                  <a:off x="6613735" y="1567185"/>
                  <a:ext cx="884167" cy="2312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957724" y="1515646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258964" y="1700766"/>
                <a:ext cx="327518" cy="701319"/>
                <a:chOff x="6258964" y="1700766"/>
                <a:chExt cx="327518" cy="701319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35" name="Curved Connector 34"/>
                <p:cNvCxnSpPr>
                  <a:stCxn id="25" idx="3"/>
                  <a:endCxn id="25" idx="5"/>
                </p:cNvCxnSpPr>
                <p:nvPr/>
              </p:nvCxnSpPr>
              <p:spPr bwMode="auto">
                <a:xfrm rot="16200000" flipH="1">
                  <a:off x="6402195" y="1557535"/>
                  <a:ext cx="12700" cy="299162"/>
                </a:xfrm>
                <a:prstGeom prst="curvedConnector3">
                  <a:avLst>
                    <a:gd name="adj1" fmla="val 2256394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7595188" y="1730238"/>
                <a:ext cx="327518" cy="741017"/>
                <a:chOff x="6258964" y="1661068"/>
                <a:chExt cx="327518" cy="741017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260751" y="1940420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33" name="Curved Connector 32"/>
                <p:cNvCxnSpPr>
                  <a:endCxn id="26" idx="5"/>
                </p:cNvCxnSpPr>
                <p:nvPr/>
              </p:nvCxnSpPr>
              <p:spPr bwMode="auto">
                <a:xfrm flipV="1">
                  <a:off x="6258964" y="1661068"/>
                  <a:ext cx="263835" cy="39698"/>
                </a:xfrm>
                <a:prstGeom prst="curvedConnector4">
                  <a:avLst>
                    <a:gd name="adj1" fmla="val -7130"/>
                    <a:gd name="adj2" fmla="val -759371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31" name="Oval 30"/>
              <p:cNvSpPr/>
              <p:nvPr/>
            </p:nvSpPr>
            <p:spPr bwMode="auto">
              <a:xfrm>
                <a:off x="7570732" y="1478294"/>
                <a:ext cx="289656" cy="21750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5863176" y="4392277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10" name="Straight Arrow Connector 9"/>
            <p:cNvCxnSpPr>
              <a:endCxn id="9" idx="2"/>
            </p:cNvCxnSpPr>
            <p:nvPr/>
          </p:nvCxnSpPr>
          <p:spPr bwMode="auto">
            <a:xfrm>
              <a:off x="5190562" y="4589629"/>
              <a:ext cx="672614" cy="5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6074716" y="3791642"/>
              <a:ext cx="551617" cy="600635"/>
              <a:chOff x="6074716" y="3791642"/>
              <a:chExt cx="551617" cy="600635"/>
            </a:xfrm>
          </p:grpSpPr>
          <p:cxnSp>
            <p:nvCxnSpPr>
              <p:cNvPr id="23" name="Straight Arrow Connector 22"/>
              <p:cNvCxnSpPr>
                <a:stCxn id="9" idx="0"/>
                <a:endCxn id="40" idx="2"/>
              </p:cNvCxnSpPr>
              <p:nvPr/>
            </p:nvCxnSpPr>
            <p:spPr bwMode="auto">
              <a:xfrm flipV="1">
                <a:off x="6074716" y="3888895"/>
                <a:ext cx="551617" cy="50338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093447" y="3791642"/>
                <a:ext cx="293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34635" y="4730101"/>
              <a:ext cx="508774" cy="465691"/>
              <a:chOff x="6134635" y="4730101"/>
              <a:chExt cx="508774" cy="465691"/>
            </a:xfrm>
          </p:grpSpPr>
          <p:cxnSp>
            <p:nvCxnSpPr>
              <p:cNvPr id="21" name="Straight Arrow Connector 20"/>
              <p:cNvCxnSpPr>
                <a:stCxn id="9" idx="5"/>
                <a:endCxn id="25" idx="2"/>
              </p:cNvCxnSpPr>
              <p:nvPr/>
            </p:nvCxnSpPr>
            <p:spPr bwMode="auto">
              <a:xfrm>
                <a:off x="6224297" y="4730101"/>
                <a:ext cx="419112" cy="28783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6134635" y="4734127"/>
                <a:ext cx="293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6286256" y="3436142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989934" y="3304398"/>
              <a:ext cx="558688" cy="571545"/>
              <a:chOff x="1609611" y="3752857"/>
              <a:chExt cx="558688" cy="57154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609611" y="3862737"/>
                <a:ext cx="5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D   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78406" y="5017933"/>
              <a:ext cx="558688" cy="571545"/>
              <a:chOff x="1609611" y="3752857"/>
              <a:chExt cx="558688" cy="5715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609611" y="3862737"/>
                <a:ext cx="5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D   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286256" y="4546395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66349" y="4800855"/>
            <a:ext cx="4719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</a:t>
            </a:r>
            <a:r>
              <a:rPr lang="en-US" dirty="0" smtClean="0"/>
              <a:t>trings that can be split into a string with</a:t>
            </a:r>
          </a:p>
          <a:p>
            <a:pPr algn="l"/>
            <a:r>
              <a:rPr lang="en-US" dirty="0" smtClean="0"/>
              <a:t>an even number of a’s </a:t>
            </a:r>
            <a:r>
              <a:rPr lang="en-US" b="1" dirty="0" smtClean="0"/>
              <a:t>followed</a:t>
            </a:r>
            <a:r>
              <a:rPr lang="en-US" dirty="0" smtClean="0"/>
              <a:t> by a</a:t>
            </a:r>
          </a:p>
          <a:p>
            <a:pPr algn="l"/>
            <a:r>
              <a:rPr lang="en-US" dirty="0" smtClean="0"/>
              <a:t>string with an odd number of b’s: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129783" y="5880886"/>
            <a:ext cx="1514245" cy="572521"/>
            <a:chOff x="6754357" y="5023036"/>
            <a:chExt cx="1413722" cy="572521"/>
          </a:xfrm>
        </p:grpSpPr>
        <p:grpSp>
          <p:nvGrpSpPr>
            <p:cNvPr id="99" name="Group 98"/>
            <p:cNvGrpSpPr/>
            <p:nvPr/>
          </p:nvGrpSpPr>
          <p:grpSpPr>
            <a:xfrm>
              <a:off x="6754357" y="5024012"/>
              <a:ext cx="739212" cy="571545"/>
              <a:chOff x="1473959" y="3752857"/>
              <a:chExt cx="739212" cy="571545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473959" y="3862737"/>
                <a:ext cx="73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RE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493569" y="5023036"/>
              <a:ext cx="674510" cy="572521"/>
              <a:chOff x="1473958" y="3752857"/>
              <a:chExt cx="674510" cy="572521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473958" y="3863713"/>
                <a:ext cx="67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92D050"/>
                    </a:solidFill>
                  </a:rPr>
                  <a:t>RE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46782" y="3752857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416729" y="3894524"/>
            <a:ext cx="2864461" cy="2404259"/>
            <a:chOff x="6300022" y="4430352"/>
            <a:chExt cx="2864461" cy="2404259"/>
          </a:xfrm>
        </p:grpSpPr>
        <p:grpSp>
          <p:nvGrpSpPr>
            <p:cNvPr id="67" name="Group 66"/>
            <p:cNvGrpSpPr/>
            <p:nvPr/>
          </p:nvGrpSpPr>
          <p:grpSpPr>
            <a:xfrm>
              <a:off x="8203659" y="4430352"/>
              <a:ext cx="325731" cy="697770"/>
              <a:chOff x="6229987" y="689786"/>
              <a:chExt cx="325731" cy="697770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229987" y="6897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98" name="Curved Connector 97"/>
              <p:cNvCxnSpPr>
                <a:stCxn id="70" idx="1"/>
                <a:endCxn id="70" idx="7"/>
              </p:cNvCxnSpPr>
              <p:nvPr/>
            </p:nvCxnSpPr>
            <p:spPr bwMode="auto">
              <a:xfrm rot="5400000" flipH="1" flipV="1">
                <a:off x="6373218" y="123162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68" name="Oval 67"/>
            <p:cNvSpPr/>
            <p:nvPr/>
          </p:nvSpPr>
          <p:spPr bwMode="auto">
            <a:xfrm rot="19631394">
              <a:off x="6475157" y="4836722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602161" y="5410394"/>
              <a:ext cx="2562322" cy="117715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8135350" y="5063810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1" name="Straight Arrow Connector 70"/>
            <p:cNvCxnSpPr>
              <a:stCxn id="77" idx="0"/>
              <a:endCxn id="70" idx="1"/>
            </p:cNvCxnSpPr>
            <p:nvPr/>
          </p:nvCxnSpPr>
          <p:spPr bwMode="auto">
            <a:xfrm flipV="1">
              <a:off x="7419754" y="5121772"/>
              <a:ext cx="777555" cy="6108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 flipH="1">
              <a:off x="7534625" y="5000231"/>
              <a:ext cx="390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73" name="Straight Arrow Connector 72"/>
            <p:cNvCxnSpPr>
              <a:stCxn id="70" idx="3"/>
              <a:endCxn id="77" idx="7"/>
            </p:cNvCxnSpPr>
            <p:nvPr/>
          </p:nvCxnSpPr>
          <p:spPr bwMode="auto">
            <a:xfrm flipH="1">
              <a:off x="7569335" y="5401634"/>
              <a:ext cx="627974" cy="3889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 flipH="1">
              <a:off x="8029002" y="5335412"/>
              <a:ext cx="142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97003" y="513471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6" name="Curved Connector 75"/>
            <p:cNvCxnSpPr>
              <a:stCxn id="77" idx="2"/>
              <a:endCxn id="77" idx="0"/>
            </p:cNvCxnSpPr>
            <p:nvPr/>
          </p:nvCxnSpPr>
          <p:spPr bwMode="auto">
            <a:xfrm rot="10800000" flipH="1">
              <a:off x="7208214" y="5732649"/>
              <a:ext cx="211540" cy="197893"/>
            </a:xfrm>
            <a:prstGeom prst="curvedConnector4">
              <a:avLst>
                <a:gd name="adj1" fmla="val -108065"/>
                <a:gd name="adj2" fmla="val 215517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7" name="Oval 76"/>
            <p:cNvSpPr/>
            <p:nvPr/>
          </p:nvSpPr>
          <p:spPr bwMode="auto">
            <a:xfrm>
              <a:off x="7208214" y="5732648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515461" y="5755770"/>
              <a:ext cx="423080" cy="39578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300022" y="6005901"/>
              <a:ext cx="908192" cy="115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80" name="Group 79"/>
            <p:cNvGrpSpPr/>
            <p:nvPr/>
          </p:nvGrpSpPr>
          <p:grpSpPr>
            <a:xfrm>
              <a:off x="7569335" y="5394271"/>
              <a:ext cx="1018902" cy="461665"/>
              <a:chOff x="6551776" y="1030915"/>
              <a:chExt cx="1018902" cy="461665"/>
            </a:xfrm>
          </p:grpSpPr>
          <p:cxnSp>
            <p:nvCxnSpPr>
              <p:cNvPr id="95" name="Straight Arrow Connector 94"/>
              <p:cNvCxnSpPr>
                <a:stCxn id="77" idx="7"/>
                <a:endCxn id="78" idx="1"/>
              </p:cNvCxnSpPr>
              <p:nvPr/>
            </p:nvCxnSpPr>
            <p:spPr bwMode="auto">
              <a:xfrm>
                <a:off x="6551776" y="1427254"/>
                <a:ext cx="1008085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96" name="TextBox 95"/>
              <p:cNvSpPr txBox="1"/>
              <p:nvPr/>
            </p:nvSpPr>
            <p:spPr>
              <a:xfrm flipH="1">
                <a:off x="7179750" y="1030915"/>
                <a:ext cx="390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631294" y="5879002"/>
              <a:ext cx="884167" cy="461665"/>
              <a:chOff x="6613735" y="1515646"/>
              <a:chExt cx="884167" cy="461665"/>
            </a:xfrm>
          </p:grpSpPr>
          <p:cxnSp>
            <p:nvCxnSpPr>
              <p:cNvPr id="93" name="Straight Arrow Connector 92"/>
              <p:cNvCxnSpPr>
                <a:stCxn id="78" idx="2"/>
                <a:endCxn id="77" idx="6"/>
              </p:cNvCxnSpPr>
              <p:nvPr/>
            </p:nvCxnSpPr>
            <p:spPr bwMode="auto">
              <a:xfrm flipH="1" flipV="1">
                <a:off x="6613735" y="1567185"/>
                <a:ext cx="884167" cy="231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6957724" y="151564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276523" y="6064122"/>
              <a:ext cx="327518" cy="701319"/>
              <a:chOff x="6258964" y="1700766"/>
              <a:chExt cx="327518" cy="70131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92" name="Curved Connector 91"/>
              <p:cNvCxnSpPr>
                <a:stCxn id="77" idx="3"/>
                <a:endCxn id="77" idx="5"/>
              </p:cNvCxnSpPr>
              <p:nvPr/>
            </p:nvCxnSpPr>
            <p:spPr bwMode="auto">
              <a:xfrm rot="16200000" flipH="1">
                <a:off x="6402195" y="1557535"/>
                <a:ext cx="12700" cy="299162"/>
              </a:xfrm>
              <a:prstGeom prst="curvedConnector3">
                <a:avLst>
                  <a:gd name="adj1" fmla="val 2256394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3" name="Group 82"/>
            <p:cNvGrpSpPr/>
            <p:nvPr/>
          </p:nvGrpSpPr>
          <p:grpSpPr>
            <a:xfrm>
              <a:off x="8612747" y="6093594"/>
              <a:ext cx="327518" cy="741017"/>
              <a:chOff x="6258964" y="1661068"/>
              <a:chExt cx="327518" cy="74101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260751" y="1940420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90" name="Curved Connector 89"/>
              <p:cNvCxnSpPr>
                <a:endCxn id="78" idx="5"/>
              </p:cNvCxnSpPr>
              <p:nvPr/>
            </p:nvCxnSpPr>
            <p:spPr bwMode="auto">
              <a:xfrm flipV="1">
                <a:off x="6258964" y="1661068"/>
                <a:ext cx="263835" cy="39698"/>
              </a:xfrm>
              <a:prstGeom prst="curvedConnector4">
                <a:avLst>
                  <a:gd name="adj1" fmla="val -7130"/>
                  <a:gd name="adj2" fmla="val -759371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4" name="Oval 83"/>
            <p:cNvSpPr/>
            <p:nvPr/>
          </p:nvSpPr>
          <p:spPr bwMode="auto">
            <a:xfrm>
              <a:off x="8588291" y="5841650"/>
              <a:ext cx="289656" cy="21750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3418" y="4815325"/>
              <a:ext cx="55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D   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30589" y="470544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14074" y="6372946"/>
              <a:ext cx="55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92D050"/>
                  </a:solidFill>
                </a:rPr>
                <a:t>D   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51245" y="6263066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92D05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646EC34-52D2-0249-8C2A-10307C19468F}" type="slidenum">
              <a:rPr lang="en-US" sz="800">
                <a:latin typeface="Tahoma" charset="0"/>
              </a:rPr>
              <a:pPr/>
              <a:t>43</a:t>
            </a:fld>
            <a:endParaRPr lang="en-US" sz="800">
              <a:latin typeface="Tahoma" charset="0"/>
            </a:endParaRPr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NFA to DFA Conversion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773144" name="Group 773143"/>
          <p:cNvGrpSpPr/>
          <p:nvPr/>
        </p:nvGrpSpPr>
        <p:grpSpPr>
          <a:xfrm>
            <a:off x="1317754" y="2030520"/>
            <a:ext cx="6508490" cy="1668865"/>
            <a:chOff x="1631852" y="2030520"/>
            <a:chExt cx="6508490" cy="1668865"/>
          </a:xfrm>
        </p:grpSpPr>
        <p:grpSp>
          <p:nvGrpSpPr>
            <p:cNvPr id="773141" name="Group 773140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5" name="Straight Arrow Connector 4"/>
              <p:cNvCxnSpPr>
                <a:stCxn id="3" idx="7"/>
                <a:endCxn id="8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" idx="5"/>
                <a:endCxn id="7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8" idx="6"/>
                <a:endCxn id="9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7" idx="6"/>
                <a:endCxn id="10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32" name="Straight Arrow Connector 31"/>
              <p:cNvCxnSpPr>
                <a:stCxn id="10" idx="7"/>
                <a:endCxn id="9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9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0" idx="6"/>
                <a:endCxn id="40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0" name="Straight Arrow Connector 59"/>
              <p:cNvCxnSpPr>
                <a:stCxn id="10" idx="1"/>
                <a:endCxn id="8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773125" name="Group 773124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773138" name="Straight Arrow Connector 773137"/>
            <p:cNvCxnSpPr>
              <a:endCxn id="3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458701" y="4164611"/>
            <a:ext cx="6441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Idea: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combine identically labeled NFA transitions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DFA states represent </a:t>
            </a:r>
            <a:r>
              <a:rPr lang="en-US" b="1" dirty="0" smtClean="0"/>
              <a:t>sets</a:t>
            </a:r>
            <a:r>
              <a:rPr lang="en-US" dirty="0" smtClean="0"/>
              <a:t> of “equivalent” NFA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646EC34-52D2-0249-8C2A-10307C19468F}" type="slidenum">
              <a:rPr lang="en-US" sz="800">
                <a:latin typeface="Tahoma" charset="0"/>
              </a:rPr>
              <a:pPr/>
              <a:t>44</a:t>
            </a:fld>
            <a:endParaRPr lang="en-US" sz="800">
              <a:latin typeface="Tahoma" charset="0"/>
            </a:endParaRPr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to DFA c</a:t>
            </a:r>
            <a:r>
              <a:rPr lang="en-US" sz="2800" dirty="0" smtClean="0">
                <a:latin typeface="Arial" charset="0"/>
              </a:rPr>
              <a:t>onversion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544" y="4791334"/>
            <a:ext cx="8306158" cy="1755095"/>
            <a:chOff x="295253" y="704166"/>
            <a:chExt cx="8306158" cy="1755095"/>
          </a:xfrm>
        </p:grpSpPr>
        <p:grpSp>
          <p:nvGrpSpPr>
            <p:cNvPr id="44" name="Group 43"/>
            <p:cNvGrpSpPr/>
            <p:nvPr/>
          </p:nvGrpSpPr>
          <p:grpSpPr>
            <a:xfrm>
              <a:off x="2650777" y="704166"/>
              <a:ext cx="5950634" cy="1755095"/>
              <a:chOff x="1547446" y="4316886"/>
              <a:chExt cx="5950634" cy="1755095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1547446" y="4316886"/>
                <a:ext cx="5950634" cy="1755095"/>
              </a:xfrm>
              <a:prstGeom prst="rect">
                <a:avLst/>
              </a:prstGeom>
              <a:solidFill>
                <a:schemeClr val="accent3">
                  <a:lumMod val="95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714420" y="4476206"/>
                <a:ext cx="5336269" cy="1474985"/>
                <a:chOff x="1714420" y="4476206"/>
                <a:chExt cx="5336269" cy="147498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833442" y="4476206"/>
                  <a:ext cx="4901278" cy="692497"/>
                  <a:chOff x="1242135" y="5655212"/>
                  <a:chExt cx="4901278" cy="692497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242135" y="5655212"/>
                    <a:ext cx="49012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DFA-edge(</a:t>
                    </a:r>
                    <a:r>
                      <a:rPr lang="en-US" dirty="0" err="1" smtClean="0">
                        <a:solidFill>
                          <a:srgbClr val="C00000"/>
                        </a:solidFill>
                      </a:rPr>
                      <a:t>D</a:t>
                    </a:r>
                    <a:r>
                      <a:rPr lang="en-US" dirty="0" err="1" smtClean="0"/>
                      <a:t>,</a:t>
                    </a:r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en-US" dirty="0" smtClean="0"/>
                      <a:t>) = closure(    U   edge(</a:t>
                    </a:r>
                    <a:r>
                      <a:rPr lang="en-US" dirty="0" err="1" smtClean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err="1" smtClean="0"/>
                      <a:t>,</a:t>
                    </a:r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en-US" dirty="0" smtClean="0"/>
                      <a:t>))</a:t>
                    </a:r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190324" y="5886044"/>
                    <a:ext cx="76335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smtClean="0"/>
                      <a:t> </a:t>
                    </a:r>
                    <a:r>
                      <a:rPr lang="az-Cyrl-AZ" dirty="0" smtClean="0"/>
                      <a:t>є</a:t>
                    </a:r>
                    <a:r>
                      <a:rPr lang="en-US" dirty="0" smtClean="0"/>
                      <a:t> 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D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714420" y="5120194"/>
                  <a:ext cx="53362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set of NFA states reachable from 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D</a:t>
                  </a:r>
                  <a:r>
                    <a:rPr lang="en-US" dirty="0" smtClean="0"/>
                    <a:t> by making</a:t>
                  </a:r>
                  <a:br>
                    <a:rPr lang="en-US" dirty="0" smtClean="0"/>
                  </a:br>
                  <a:r>
                    <a:rPr lang="en-US" dirty="0" smtClean="0"/>
                    <a:t>one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 step and (then) any number of  </a:t>
                  </a:r>
                  <a:r>
                    <a:rPr lang="el-GR" dirty="0" smtClean="0">
                      <a:solidFill>
                        <a:srgbClr val="FF0000"/>
                      </a:solidFill>
                    </a:rPr>
                    <a:t>ε</a:t>
                  </a:r>
                  <a:r>
                    <a:rPr lang="en-US" dirty="0"/>
                    <a:t> </a:t>
                  </a:r>
                  <a:r>
                    <a:rPr lang="en-US" dirty="0" smtClean="0"/>
                    <a:t>steps</a:t>
                  </a:r>
                  <a:endParaRPr lang="en-US" dirty="0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295253" y="856668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Main calculation: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706" y="776909"/>
            <a:ext cx="8417996" cy="3446194"/>
            <a:chOff x="228318" y="2724368"/>
            <a:chExt cx="8417996" cy="3446194"/>
          </a:xfrm>
        </p:grpSpPr>
        <p:grpSp>
          <p:nvGrpSpPr>
            <p:cNvPr id="34" name="Group 33"/>
            <p:cNvGrpSpPr/>
            <p:nvPr/>
          </p:nvGrpSpPr>
          <p:grpSpPr>
            <a:xfrm>
              <a:off x="497680" y="3306667"/>
              <a:ext cx="8148634" cy="1270274"/>
              <a:chOff x="522466" y="2113330"/>
              <a:chExt cx="8286285" cy="1270274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522466" y="2113330"/>
                <a:ext cx="8286285" cy="12702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177646" y="2113330"/>
                <a:ext cx="6788703" cy="1139696"/>
                <a:chOff x="1177646" y="2113330"/>
                <a:chExt cx="6788703" cy="113969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177646" y="2791361"/>
                  <a:ext cx="6788703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set of NFA states reachable from NFA state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by an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 step</a:t>
                  </a: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184273" y="2113330"/>
                  <a:ext cx="2962670" cy="592243"/>
                  <a:chOff x="-1291629" y="5474364"/>
                  <a:chExt cx="2962670" cy="592243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886373" y="5474364"/>
                    <a:ext cx="392890" cy="400110"/>
                    <a:chOff x="8011750" y="5535692"/>
                    <a:chExt cx="392890" cy="400110"/>
                  </a:xfrm>
                </p:grpSpPr>
                <p:cxnSp>
                  <p:nvCxnSpPr>
                    <p:cNvPr id="31" name="Straight Arrow Connector 30"/>
                    <p:cNvCxnSpPr/>
                    <p:nvPr/>
                  </p:nvCxnSpPr>
                  <p:spPr bwMode="auto">
                    <a:xfrm>
                      <a:off x="8011750" y="5928979"/>
                      <a:ext cx="392890" cy="0"/>
                    </a:xfrm>
                    <a:prstGeom prst="straightConnector1">
                      <a:avLst/>
                    </a:prstGeom>
                    <a:solidFill>
                      <a:schemeClr val="accent1">
                        <a:alpha val="50000"/>
                      </a:schemeClr>
                    </a:solidFill>
                    <a:ln w="38100" cap="flat" cmpd="sng" algn="ctr">
                      <a:solidFill>
                        <a:srgbClr val="00B050"/>
                      </a:solidFill>
                      <a:prstDash val="solid"/>
                      <a:miter lim="800000"/>
                      <a:headEnd type="none" w="med" len="med"/>
                      <a:tailEnd type="triangle"/>
                    </a:ln>
                    <a:effectLst/>
                  </p:spPr>
                </p:cxn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8011750" y="5535692"/>
                      <a:ext cx="3016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-1291629" y="5604942"/>
                    <a:ext cx="2962670" cy="461665"/>
                  </a:xfrm>
                  <a:prstGeom prst="rect">
                    <a:avLst/>
                  </a:prstGeom>
                  <a:noFill/>
                  <a:ln w="222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edge(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smtClean="0"/>
                      <a:t>, 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en-US" dirty="0" smtClean="0"/>
                      <a:t>) = {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t</a:t>
                    </a:r>
                    <a:r>
                      <a:rPr lang="en-US" dirty="0" smtClean="0"/>
                      <a:t> |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smtClean="0"/>
                      <a:t>       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t</a:t>
                    </a:r>
                    <a:r>
                      <a:rPr lang="en-US" dirty="0" smtClean="0"/>
                      <a:t> }</a:t>
                    </a:r>
                    <a:endParaRPr lang="en-US" dirty="0"/>
                  </a:p>
                </p:txBody>
              </p:sp>
            </p:grpSp>
          </p:grpSp>
        </p:grpSp>
        <p:grpSp>
          <p:nvGrpSpPr>
            <p:cNvPr id="37" name="Group 36"/>
            <p:cNvGrpSpPr/>
            <p:nvPr/>
          </p:nvGrpSpPr>
          <p:grpSpPr>
            <a:xfrm>
              <a:off x="734214" y="4839650"/>
              <a:ext cx="7912100" cy="1330912"/>
              <a:chOff x="663978" y="2389980"/>
              <a:chExt cx="7912100" cy="1330912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663978" y="2389980"/>
                <a:ext cx="7912100" cy="13309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423705" y="2487719"/>
                <a:ext cx="6392647" cy="1082665"/>
                <a:chOff x="1423705" y="2487719"/>
                <a:chExt cx="6392647" cy="108266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423705" y="3108719"/>
                  <a:ext cx="6392647" cy="461665"/>
                </a:xfrm>
                <a:prstGeom prst="rect">
                  <a:avLst/>
                </a:prstGeom>
                <a:noFill/>
                <a:ln w="25400" cmpd="dbl">
                  <a:noFill/>
                  <a:prstDash val="solid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set</a:t>
                  </a:r>
                  <a:r>
                    <a:rPr lang="en-US" dirty="0" smtClean="0">
                      <a:solidFill>
                        <a:srgbClr val="FFC000"/>
                      </a:solidFill>
                    </a:rPr>
                    <a:t> </a:t>
                  </a:r>
                  <a:r>
                    <a:rPr lang="en-US" dirty="0" smtClean="0"/>
                    <a:t>of NFA states reachable from any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</a:t>
                  </a:r>
                  <a:r>
                    <a:rPr lang="az-Cyrl-AZ" dirty="0" smtClean="0"/>
                    <a:t>є</a:t>
                  </a:r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FFC000"/>
                      </a:solidFill>
                    </a:rPr>
                    <a:t>S</a:t>
                  </a:r>
                  <a:r>
                    <a:rPr lang="en-US" dirty="0" smtClean="0"/>
                    <a:t> by an </a:t>
                  </a:r>
                  <a:r>
                    <a:rPr lang="el-GR" dirty="0" smtClean="0">
                      <a:solidFill>
                        <a:srgbClr val="FF0000"/>
                      </a:solidFill>
                    </a:rPr>
                    <a:t>ε</a:t>
                  </a:r>
                  <a:r>
                    <a:rPr lang="en-US" dirty="0" smtClean="0"/>
                    <a:t> step</a:t>
                  </a: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2335772" y="2487719"/>
                  <a:ext cx="4278735" cy="723067"/>
                  <a:chOff x="2335772" y="2487719"/>
                  <a:chExt cx="4278735" cy="723067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517573" y="2749121"/>
                    <a:ext cx="748923" cy="461665"/>
                  </a:xfrm>
                  <a:prstGeom prst="rect">
                    <a:avLst/>
                  </a:prstGeom>
                  <a:noFill/>
                  <a:ln w="25400" cmpd="dbl">
                    <a:noFill/>
                    <a:prstDash val="solid"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smtClean="0"/>
                      <a:t> </a:t>
                    </a:r>
                    <a:r>
                      <a:rPr lang="az-Cyrl-AZ" dirty="0" smtClean="0"/>
                      <a:t>є</a:t>
                    </a:r>
                    <a:r>
                      <a:rPr lang="en-US" dirty="0" smtClean="0"/>
                      <a:t> 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S</a:t>
                    </a:r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335772" y="2487719"/>
                    <a:ext cx="4278735" cy="461665"/>
                  </a:xfrm>
                  <a:prstGeom prst="rect">
                    <a:avLst/>
                  </a:prstGeom>
                  <a:noFill/>
                  <a:ln w="25400" cmpd="dbl">
                    <a:noFill/>
                    <a:prstDash val="solid"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closure(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S</a:t>
                    </a:r>
                    <a:r>
                      <a:rPr lang="en-US" dirty="0" smtClean="0"/>
                      <a:t>) = 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S</a:t>
                    </a:r>
                    <a:r>
                      <a:rPr lang="en-US" dirty="0" smtClean="0"/>
                      <a:t>  U (    U     edge(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s</a:t>
                    </a:r>
                    <a:r>
                      <a:rPr lang="en-US" dirty="0" smtClean="0"/>
                      <a:t>, </a:t>
                    </a:r>
                    <a:r>
                      <a:rPr lang="el-GR" dirty="0" smtClean="0">
                        <a:solidFill>
                          <a:srgbClr val="FF0000"/>
                        </a:solidFill>
                      </a:rPr>
                      <a:t>ε</a:t>
                    </a:r>
                    <a:r>
                      <a:rPr lang="en-US" dirty="0" smtClean="0"/>
                      <a:t>))</a:t>
                    </a:r>
                    <a:endParaRPr lang="en-US" dirty="0"/>
                  </a:p>
                </p:txBody>
              </p:sp>
            </p:grpSp>
          </p:grpSp>
        </p:grpSp>
        <p:sp>
          <p:nvSpPr>
            <p:cNvPr id="46" name="TextBox 45"/>
            <p:cNvSpPr txBox="1"/>
            <p:nvPr/>
          </p:nvSpPr>
          <p:spPr>
            <a:xfrm>
              <a:off x="228318" y="2724368"/>
              <a:ext cx="2422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Auxiliary definitions: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8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45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NFA to DFA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2671" y="694089"/>
            <a:ext cx="6508490" cy="1668865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774147" name="Group 774146"/>
          <p:cNvGrpSpPr/>
          <p:nvPr/>
        </p:nvGrpSpPr>
        <p:grpSpPr>
          <a:xfrm>
            <a:off x="485451" y="5501872"/>
            <a:ext cx="2889871" cy="1165711"/>
            <a:chOff x="2270944" y="4821597"/>
            <a:chExt cx="2889871" cy="116571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270944" y="4888673"/>
              <a:ext cx="2889871" cy="109095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287801" y="5283262"/>
              <a:ext cx="2839239" cy="704046"/>
              <a:chOff x="2719778" y="5841323"/>
              <a:chExt cx="2839239" cy="7040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482376" y="6083704"/>
                <a:ext cx="748923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</a:t>
                </a:r>
                <a:r>
                  <a:rPr lang="az-Cyrl-AZ" dirty="0" smtClean="0"/>
                  <a:t>є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19778" y="5841323"/>
                <a:ext cx="2839239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dirty="0" smtClean="0"/>
                  <a:t>  U (    U     edge(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,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dirty="0" smtClean="0"/>
                  <a:t>))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68024" y="4821597"/>
              <a:ext cx="1335622" cy="461665"/>
            </a:xfrm>
            <a:prstGeom prst="rect">
              <a:avLst/>
            </a:prstGeom>
            <a:noFill/>
            <a:ln w="25400" cmpd="dbl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closure(</a:t>
              </a:r>
              <a:r>
                <a:rPr lang="en-US" dirty="0" smtClean="0">
                  <a:solidFill>
                    <a:srgbClr val="FFC000"/>
                  </a:solidFill>
                </a:rPr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68024" y="4900135"/>
              <a:ext cx="1335622" cy="39458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46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NFA to DFA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2671" y="694089"/>
            <a:ext cx="6508490" cy="1668865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774147" name="Group 774146"/>
          <p:cNvGrpSpPr/>
          <p:nvPr/>
        </p:nvGrpSpPr>
        <p:grpSpPr>
          <a:xfrm>
            <a:off x="485451" y="5501872"/>
            <a:ext cx="2889871" cy="1165711"/>
            <a:chOff x="2270944" y="4821597"/>
            <a:chExt cx="2889871" cy="116571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270944" y="4888673"/>
              <a:ext cx="2889871" cy="109095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287801" y="5283262"/>
              <a:ext cx="2839239" cy="704046"/>
              <a:chOff x="2719778" y="5841323"/>
              <a:chExt cx="2839239" cy="7040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482376" y="6083704"/>
                <a:ext cx="748923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</a:t>
                </a:r>
                <a:r>
                  <a:rPr lang="az-Cyrl-AZ" dirty="0" smtClean="0"/>
                  <a:t>є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19778" y="5841323"/>
                <a:ext cx="2839239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dirty="0" smtClean="0"/>
                  <a:t>  U (    U     edge(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,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dirty="0" smtClean="0"/>
                  <a:t>))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68024" y="4821597"/>
              <a:ext cx="1335622" cy="461665"/>
            </a:xfrm>
            <a:prstGeom prst="rect">
              <a:avLst/>
            </a:prstGeom>
            <a:noFill/>
            <a:ln w="25400" cmpd="dbl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closure(</a:t>
              </a:r>
              <a:r>
                <a:rPr lang="en-US" dirty="0" smtClean="0">
                  <a:solidFill>
                    <a:srgbClr val="FFC000"/>
                  </a:solidFill>
                </a:rPr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68024" y="4900135"/>
              <a:ext cx="1335622" cy="39458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774145" name="Group 774144"/>
          <p:cNvGrpSpPr/>
          <p:nvPr/>
        </p:nvGrpSpPr>
        <p:grpSpPr>
          <a:xfrm>
            <a:off x="3617613" y="5501872"/>
            <a:ext cx="2179331" cy="1158034"/>
            <a:chOff x="6122188" y="4972771"/>
            <a:chExt cx="2179331" cy="100686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22188" y="5027226"/>
              <a:ext cx="2179331" cy="95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774144" name="Group 774143"/>
            <p:cNvGrpSpPr/>
            <p:nvPr/>
          </p:nvGrpSpPr>
          <p:grpSpPr>
            <a:xfrm>
              <a:off x="6224900" y="4972771"/>
              <a:ext cx="1962418" cy="953746"/>
              <a:chOff x="6224900" y="4972771"/>
              <a:chExt cx="1962418" cy="95374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224900" y="5360570"/>
                <a:ext cx="1962418" cy="565947"/>
                <a:chOff x="5898792" y="5987308"/>
                <a:chExt cx="1534394" cy="5659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607704" y="5987308"/>
                  <a:ext cx="386363" cy="400110"/>
                  <a:chOff x="6745377" y="5789950"/>
                  <a:chExt cx="392890" cy="400110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6745377" y="6155483"/>
                    <a:ext cx="392890" cy="0"/>
                  </a:xfrm>
                  <a:prstGeom prst="straightConnector1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8100" cap="flat" cmpd="sng" algn="ctr">
                    <a:solidFill>
                      <a:srgbClr val="00B050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745377" y="5789950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5898792" y="6091590"/>
                  <a:ext cx="1534394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|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      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}</a:t>
                  </a:r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538298" y="4972771"/>
                <a:ext cx="1349146" cy="461665"/>
                <a:chOff x="6538298" y="4972771"/>
                <a:chExt cx="1349146" cy="461665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6538298" y="5034338"/>
                  <a:ext cx="1335622" cy="3945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563042" y="4972771"/>
                  <a:ext cx="1324402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edge(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,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>
            <a:off x="500456" y="2643320"/>
            <a:ext cx="2569238" cy="26776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closure sets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: {1}</a:t>
            </a:r>
            <a:br>
              <a:rPr lang="en-US" dirty="0" smtClean="0"/>
            </a:br>
            <a:r>
              <a:rPr lang="en-US" dirty="0" smtClean="0"/>
              <a:t>2:{2}</a:t>
            </a:r>
          </a:p>
          <a:p>
            <a:r>
              <a:rPr lang="en-US" dirty="0" smtClean="0"/>
              <a:t>3:{3,5}</a:t>
            </a:r>
            <a:br>
              <a:rPr lang="en-US" dirty="0" smtClean="0"/>
            </a:br>
            <a:r>
              <a:rPr lang="en-US" dirty="0" smtClean="0"/>
              <a:t>4:{4,6}</a:t>
            </a:r>
          </a:p>
          <a:p>
            <a:r>
              <a:rPr lang="en-US" dirty="0" smtClean="0"/>
              <a:t>5:{5}</a:t>
            </a:r>
          </a:p>
          <a:p>
            <a:r>
              <a:rPr lang="en-US" dirty="0" smtClean="0"/>
              <a:t>6:{6}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47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NFA to DFA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1979" y="467756"/>
            <a:ext cx="6508490" cy="1668865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774147" name="Group 774146"/>
          <p:cNvGrpSpPr/>
          <p:nvPr/>
        </p:nvGrpSpPr>
        <p:grpSpPr>
          <a:xfrm>
            <a:off x="495432" y="5585133"/>
            <a:ext cx="2889871" cy="1165711"/>
            <a:chOff x="2270944" y="4821597"/>
            <a:chExt cx="2889871" cy="116571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270944" y="4888673"/>
              <a:ext cx="2889871" cy="109095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287801" y="5283262"/>
              <a:ext cx="2839239" cy="704046"/>
              <a:chOff x="2719778" y="5841323"/>
              <a:chExt cx="2839239" cy="7040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482376" y="6083704"/>
                <a:ext cx="748923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</a:t>
                </a:r>
                <a:r>
                  <a:rPr lang="az-Cyrl-AZ" dirty="0" smtClean="0"/>
                  <a:t>є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19778" y="5841323"/>
                <a:ext cx="2839239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dirty="0" smtClean="0"/>
                  <a:t>  U (    U     edge(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,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dirty="0" smtClean="0"/>
                  <a:t>))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68024" y="4821597"/>
              <a:ext cx="1335622" cy="461665"/>
            </a:xfrm>
            <a:prstGeom prst="rect">
              <a:avLst/>
            </a:prstGeom>
            <a:noFill/>
            <a:ln w="25400" cmpd="dbl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closure(</a:t>
              </a:r>
              <a:r>
                <a:rPr lang="en-US" dirty="0" smtClean="0">
                  <a:solidFill>
                    <a:srgbClr val="FFC000"/>
                  </a:solidFill>
                </a:rPr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68024" y="4900135"/>
              <a:ext cx="1335622" cy="39458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774145" name="Group 774144"/>
          <p:cNvGrpSpPr/>
          <p:nvPr/>
        </p:nvGrpSpPr>
        <p:grpSpPr>
          <a:xfrm>
            <a:off x="3627594" y="5585133"/>
            <a:ext cx="2179331" cy="1158034"/>
            <a:chOff x="6122188" y="4972771"/>
            <a:chExt cx="2179331" cy="100686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22188" y="5027226"/>
              <a:ext cx="2179331" cy="95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774144" name="Group 774143"/>
            <p:cNvGrpSpPr/>
            <p:nvPr/>
          </p:nvGrpSpPr>
          <p:grpSpPr>
            <a:xfrm>
              <a:off x="6224900" y="4972771"/>
              <a:ext cx="1962418" cy="953746"/>
              <a:chOff x="6224900" y="4972771"/>
              <a:chExt cx="1962418" cy="95374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224900" y="5360570"/>
                <a:ext cx="1962418" cy="565947"/>
                <a:chOff x="5898792" y="5987308"/>
                <a:chExt cx="1534394" cy="5659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607704" y="5987308"/>
                  <a:ext cx="386363" cy="400110"/>
                  <a:chOff x="6745377" y="5789950"/>
                  <a:chExt cx="392890" cy="400110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6745377" y="6155483"/>
                    <a:ext cx="392890" cy="0"/>
                  </a:xfrm>
                  <a:prstGeom prst="straightConnector1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8100" cap="flat" cmpd="sng" algn="ctr">
                    <a:solidFill>
                      <a:srgbClr val="00B050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745377" y="5789950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5898792" y="6091590"/>
                  <a:ext cx="1534394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|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      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}</a:t>
                  </a:r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538298" y="4972771"/>
                <a:ext cx="1349146" cy="461665"/>
                <a:chOff x="6538298" y="4972771"/>
                <a:chExt cx="1349146" cy="461665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6538298" y="5034338"/>
                  <a:ext cx="1335622" cy="3945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563042" y="4972771"/>
                  <a:ext cx="1324402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edge(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,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p:grpSp>
        </p:grpSp>
      </p:grpSp>
      <p:grpSp>
        <p:nvGrpSpPr>
          <p:cNvPr id="774150" name="Group 774149"/>
          <p:cNvGrpSpPr/>
          <p:nvPr/>
        </p:nvGrpSpPr>
        <p:grpSpPr>
          <a:xfrm>
            <a:off x="6075995" y="5586469"/>
            <a:ext cx="2926501" cy="1164375"/>
            <a:chOff x="468601" y="5631319"/>
            <a:chExt cx="2926501" cy="116437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468601" y="5676886"/>
              <a:ext cx="2908887" cy="1118807"/>
            </a:xfrm>
            <a:prstGeom prst="rect">
              <a:avLst/>
            </a:prstGeom>
            <a:solidFill>
              <a:schemeClr val="accent3">
                <a:lumMod val="9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774149" name="Group 774148"/>
            <p:cNvGrpSpPr/>
            <p:nvPr/>
          </p:nvGrpSpPr>
          <p:grpSpPr>
            <a:xfrm>
              <a:off x="482125" y="5631319"/>
              <a:ext cx="2912977" cy="1164375"/>
              <a:chOff x="482125" y="5631319"/>
              <a:chExt cx="2912977" cy="1164375"/>
            </a:xfrm>
          </p:grpSpPr>
          <p:grpSp>
            <p:nvGrpSpPr>
              <p:cNvPr id="774148" name="Group 774147"/>
              <p:cNvGrpSpPr/>
              <p:nvPr/>
            </p:nvGrpSpPr>
            <p:grpSpPr>
              <a:xfrm>
                <a:off x="995577" y="5631319"/>
                <a:ext cx="1954959" cy="461665"/>
                <a:chOff x="2635778" y="3746389"/>
                <a:chExt cx="1954959" cy="461665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635778" y="3746389"/>
                  <a:ext cx="1954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DFA-edge(</a:t>
                  </a:r>
                  <a:r>
                    <a:rPr lang="en-US" dirty="0" err="1" smtClean="0">
                      <a:solidFill>
                        <a:srgbClr val="C00000"/>
                      </a:solidFill>
                    </a:rPr>
                    <a:t>D</a:t>
                  </a:r>
                  <a:r>
                    <a:rPr lang="en-US" dirty="0" err="1" smtClean="0"/>
                    <a:t>,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2663735" y="3793664"/>
                  <a:ext cx="1880593" cy="3945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82125" y="6129579"/>
                <a:ext cx="2912977" cy="666115"/>
                <a:chOff x="2236283" y="5655212"/>
                <a:chExt cx="2912977" cy="686766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236283" y="5655212"/>
                  <a:ext cx="29129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closure(    U   edge(</a:t>
                  </a:r>
                  <a:r>
                    <a:rPr lang="en-US" dirty="0" err="1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err="1" smtClean="0"/>
                    <a:t>,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))</a:t>
                  </a:r>
                  <a:endParaRPr lang="en-US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235743" y="5880313"/>
                  <a:ext cx="763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</a:t>
                  </a:r>
                  <a:r>
                    <a:rPr lang="az-Cyrl-AZ" dirty="0" smtClean="0"/>
                    <a:t>є</a:t>
                  </a:r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D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>
            <a:off x="512289" y="2319853"/>
            <a:ext cx="1743150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  <a:br>
              <a:rPr lang="en-US" b="1" dirty="0" smtClean="0"/>
            </a:br>
            <a:r>
              <a:rPr lang="en-US" b="1" dirty="0" smtClean="0"/>
              <a:t>closure sets</a:t>
            </a:r>
            <a:endParaRPr lang="en-US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2584157" y="2323353"/>
            <a:ext cx="2968582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 edge sets</a:t>
            </a: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70005"/>
              </p:ext>
            </p:extLst>
          </p:nvPr>
        </p:nvGraphicFramePr>
        <p:xfrm>
          <a:off x="2584157" y="2800485"/>
          <a:ext cx="2968584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146"/>
                <a:gridCol w="742146"/>
                <a:gridCol w="742146"/>
                <a:gridCol w="742146"/>
              </a:tblGrid>
              <a:tr h="320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2250"/>
              </p:ext>
            </p:extLst>
          </p:nvPr>
        </p:nvGraphicFramePr>
        <p:xfrm>
          <a:off x="495432" y="3162312"/>
          <a:ext cx="17700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3"/>
                <a:gridCol w="890093"/>
              </a:tblGrid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{2}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{3,5}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{5}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{6}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48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66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to DFA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3" y="759444"/>
            <a:ext cx="5027540" cy="1372346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774147" name="Group 774146"/>
          <p:cNvGrpSpPr/>
          <p:nvPr/>
        </p:nvGrpSpPr>
        <p:grpSpPr>
          <a:xfrm>
            <a:off x="495432" y="5585133"/>
            <a:ext cx="2889871" cy="1165711"/>
            <a:chOff x="2270944" y="4821597"/>
            <a:chExt cx="2889871" cy="116571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270944" y="4888673"/>
              <a:ext cx="2889871" cy="109095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287801" y="5283262"/>
              <a:ext cx="2839239" cy="704046"/>
              <a:chOff x="2719778" y="5841323"/>
              <a:chExt cx="2839239" cy="7040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482376" y="6083704"/>
                <a:ext cx="748923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</a:t>
                </a:r>
                <a:r>
                  <a:rPr lang="az-Cyrl-AZ" dirty="0" smtClean="0"/>
                  <a:t>є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19778" y="5841323"/>
                <a:ext cx="2839239" cy="461665"/>
              </a:xfrm>
              <a:prstGeom prst="rect">
                <a:avLst/>
              </a:prstGeom>
              <a:noFill/>
              <a:ln w="25400" cmpd="dbl"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dirty="0" smtClean="0"/>
                  <a:t>  U (    U     edge(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,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dirty="0" smtClean="0"/>
                  <a:t>))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68024" y="4821597"/>
              <a:ext cx="1335622" cy="461665"/>
            </a:xfrm>
            <a:prstGeom prst="rect">
              <a:avLst/>
            </a:prstGeom>
            <a:noFill/>
            <a:ln w="25400" cmpd="dbl"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closure(</a:t>
              </a:r>
              <a:r>
                <a:rPr lang="en-US" dirty="0" smtClean="0">
                  <a:solidFill>
                    <a:srgbClr val="FFC000"/>
                  </a:solidFill>
                </a:rPr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68024" y="4900135"/>
              <a:ext cx="1335622" cy="39458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774145" name="Group 774144"/>
          <p:cNvGrpSpPr/>
          <p:nvPr/>
        </p:nvGrpSpPr>
        <p:grpSpPr>
          <a:xfrm>
            <a:off x="3627594" y="5585133"/>
            <a:ext cx="2179331" cy="1158034"/>
            <a:chOff x="6122188" y="4972771"/>
            <a:chExt cx="2179331" cy="100686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22188" y="5027226"/>
              <a:ext cx="2179331" cy="95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774144" name="Group 774143"/>
            <p:cNvGrpSpPr/>
            <p:nvPr/>
          </p:nvGrpSpPr>
          <p:grpSpPr>
            <a:xfrm>
              <a:off x="6224900" y="4972771"/>
              <a:ext cx="1962418" cy="953746"/>
              <a:chOff x="6224900" y="4972771"/>
              <a:chExt cx="1962418" cy="95374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224900" y="5360570"/>
                <a:ext cx="1962418" cy="565947"/>
                <a:chOff x="5898792" y="5987308"/>
                <a:chExt cx="1534394" cy="5659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607704" y="5987308"/>
                  <a:ext cx="386363" cy="400110"/>
                  <a:chOff x="6745377" y="5789950"/>
                  <a:chExt cx="392890" cy="400110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6745377" y="6155483"/>
                    <a:ext cx="392890" cy="0"/>
                  </a:xfrm>
                  <a:prstGeom prst="straightConnector1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8100" cap="flat" cmpd="sng" algn="ctr">
                    <a:solidFill>
                      <a:srgbClr val="00B050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745377" y="5789950"/>
                    <a:ext cx="3016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5898792" y="6091590"/>
                  <a:ext cx="1534394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{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|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       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dirty="0" smtClean="0"/>
                    <a:t> }</a:t>
                  </a:r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538298" y="4972771"/>
                <a:ext cx="1349146" cy="461665"/>
                <a:chOff x="6538298" y="4972771"/>
                <a:chExt cx="1349146" cy="461665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6538298" y="5034338"/>
                  <a:ext cx="1335622" cy="3945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563042" y="4972771"/>
                  <a:ext cx="1324402" cy="461665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edge(</a:t>
                  </a:r>
                  <a:r>
                    <a:rPr lang="en-US" dirty="0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,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p:grpSp>
        </p:grpSp>
      </p:grpSp>
      <p:grpSp>
        <p:nvGrpSpPr>
          <p:cNvPr id="774150" name="Group 774149"/>
          <p:cNvGrpSpPr/>
          <p:nvPr/>
        </p:nvGrpSpPr>
        <p:grpSpPr>
          <a:xfrm>
            <a:off x="6075995" y="5586469"/>
            <a:ext cx="2926501" cy="1164375"/>
            <a:chOff x="468601" y="5631319"/>
            <a:chExt cx="2926501" cy="116437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468601" y="5676886"/>
              <a:ext cx="2908887" cy="1118807"/>
            </a:xfrm>
            <a:prstGeom prst="rect">
              <a:avLst/>
            </a:prstGeom>
            <a:solidFill>
              <a:schemeClr val="accent3">
                <a:lumMod val="9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grpSp>
          <p:nvGrpSpPr>
            <p:cNvPr id="774149" name="Group 774148"/>
            <p:cNvGrpSpPr/>
            <p:nvPr/>
          </p:nvGrpSpPr>
          <p:grpSpPr>
            <a:xfrm>
              <a:off x="482125" y="5631319"/>
              <a:ext cx="2912977" cy="1164375"/>
              <a:chOff x="482125" y="5631319"/>
              <a:chExt cx="2912977" cy="1164375"/>
            </a:xfrm>
          </p:grpSpPr>
          <p:grpSp>
            <p:nvGrpSpPr>
              <p:cNvPr id="774148" name="Group 774147"/>
              <p:cNvGrpSpPr/>
              <p:nvPr/>
            </p:nvGrpSpPr>
            <p:grpSpPr>
              <a:xfrm>
                <a:off x="995577" y="5631319"/>
                <a:ext cx="1954959" cy="461665"/>
                <a:chOff x="2635778" y="3746389"/>
                <a:chExt cx="1954959" cy="461665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635778" y="3746389"/>
                  <a:ext cx="1954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DFA-edge(</a:t>
                  </a:r>
                  <a:r>
                    <a:rPr lang="en-US" dirty="0" err="1" smtClean="0">
                      <a:solidFill>
                        <a:srgbClr val="C00000"/>
                      </a:solidFill>
                    </a:rPr>
                    <a:t>D</a:t>
                  </a:r>
                  <a:r>
                    <a:rPr lang="en-US" dirty="0" err="1" smtClean="0"/>
                    <a:t>,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2663735" y="3793664"/>
                  <a:ext cx="1880593" cy="39458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82125" y="6129579"/>
                <a:ext cx="2912977" cy="666115"/>
                <a:chOff x="2236283" y="5655212"/>
                <a:chExt cx="2912977" cy="686766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236283" y="5655212"/>
                  <a:ext cx="29129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closure(    U   edge(</a:t>
                  </a:r>
                  <a:r>
                    <a:rPr lang="en-US" dirty="0" err="1" smtClean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err="1" smtClean="0"/>
                    <a:t>,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dirty="0" smtClean="0"/>
                    <a:t>))</a:t>
                  </a:r>
                  <a:endParaRPr lang="en-US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235743" y="5880313"/>
                  <a:ext cx="763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dirty="0" smtClean="0"/>
                    <a:t> </a:t>
                  </a:r>
                  <a:r>
                    <a:rPr lang="az-Cyrl-AZ" dirty="0" smtClean="0"/>
                    <a:t>є</a:t>
                  </a:r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D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>
            <a:off x="2773860" y="2495816"/>
            <a:ext cx="2945320" cy="461665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3: DFA-sets</a:t>
            </a: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27309"/>
              </p:ext>
            </p:extLst>
          </p:nvPr>
        </p:nvGraphicFramePr>
        <p:xfrm>
          <a:off x="5965878" y="171870"/>
          <a:ext cx="2968584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146"/>
                <a:gridCol w="742146"/>
                <a:gridCol w="742146"/>
                <a:gridCol w="742146"/>
              </a:tblGrid>
              <a:tr h="320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</a:t>
                      </a:r>
                      <a:endParaRPr lang="en-US" dirty="0"/>
                    </a:p>
                  </a:txBody>
                  <a:tcPr/>
                </a:tc>
              </a:tr>
              <a:tr h="32076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95432" y="3162312"/>
          <a:ext cx="17700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3"/>
                <a:gridCol w="890093"/>
              </a:tblGrid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{2}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{3,5}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{5}</a:t>
                      </a:r>
                      <a:endParaRPr lang="en-US" dirty="0"/>
                    </a:p>
                  </a:txBody>
                  <a:tcPr/>
                </a:tc>
              </a:tr>
              <a:tr h="35636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{6}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54309"/>
              </p:ext>
            </p:extLst>
          </p:nvPr>
        </p:nvGraphicFramePr>
        <p:xfrm>
          <a:off x="2758925" y="2950521"/>
          <a:ext cx="60960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 +</a:t>
                      </a:r>
                      <a:r>
                        <a:rPr lang="en-US" baseline="0" dirty="0" smtClean="0"/>
                        <a:t> Cl(3) = 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</a:t>
                      </a:r>
                      <a:r>
                        <a:rPr lang="en-US" baseline="0" dirty="0" smtClean="0"/>
                        <a:t>+Cl(4) = {2,4,6}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</a:t>
                      </a:r>
                      <a:r>
                        <a:rPr lang="en-US" dirty="0" smtClean="0"/>
                        <a:t>) + Cl(6) </a:t>
                      </a:r>
                      <a:r>
                        <a:rPr lang="en-US" dirty="0" smtClean="0"/>
                        <a:t>= {4,6}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</a:t>
                      </a:r>
                      <a:r>
                        <a:rPr lang="en-US" baseline="0" dirty="0" smtClean="0"/>
                        <a:t> = {4,6}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1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49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66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to DFA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3" y="759444"/>
            <a:ext cx="5027540" cy="1372346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16572"/>
              </p:ext>
            </p:extLst>
          </p:nvPr>
        </p:nvGraphicFramePr>
        <p:xfrm>
          <a:off x="1915339" y="2476863"/>
          <a:ext cx="60960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 +</a:t>
                      </a:r>
                      <a:r>
                        <a:rPr lang="en-US" baseline="0" dirty="0" smtClean="0"/>
                        <a:t> Cl(3) = 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</a:t>
                      </a:r>
                      <a:r>
                        <a:rPr lang="en-US" baseline="0" dirty="0" smtClean="0"/>
                        <a:t>+Cl(4) = {2,4,6}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 </a:t>
                      </a:r>
                      <a:r>
                        <a:rPr lang="en-US" dirty="0" smtClean="0"/>
                        <a:t>+Cl(6)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{2,4,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</a:t>
                      </a:r>
                      <a:r>
                        <a:rPr lang="en-US" baseline="0" dirty="0" smtClean="0"/>
                        <a:t> = {4,6}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{4,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7883"/>
              </p:ext>
            </p:extLst>
          </p:nvPr>
        </p:nvGraphicFramePr>
        <p:xfrm>
          <a:off x="1140497" y="2492103"/>
          <a:ext cx="765691" cy="2377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65691"/>
              </a:tblGrid>
              <a:tr h="36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74155" name="Group 774154"/>
          <p:cNvGrpSpPr/>
          <p:nvPr/>
        </p:nvGrpSpPr>
        <p:grpSpPr>
          <a:xfrm>
            <a:off x="1694379" y="4955386"/>
            <a:ext cx="6720860" cy="1564301"/>
            <a:chOff x="1523343" y="5167018"/>
            <a:chExt cx="6720860" cy="1564301"/>
          </a:xfrm>
        </p:grpSpPr>
        <p:sp>
          <p:nvSpPr>
            <p:cNvPr id="34" name="Oval 33"/>
            <p:cNvSpPr/>
            <p:nvPr/>
          </p:nvSpPr>
          <p:spPr bwMode="auto">
            <a:xfrm>
              <a:off x="1523343" y="582759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 Narrow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  <a:latin typeface="Arial Narrow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983392" y="608987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497678" y="5288089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45108" y="550132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D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65" idx="2"/>
            </p:cNvCxnSpPr>
            <p:nvPr/>
          </p:nvCxnSpPr>
          <p:spPr bwMode="auto">
            <a:xfrm flipV="1">
              <a:off x="2546835" y="5608812"/>
              <a:ext cx="950843" cy="312719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23067" y="533730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90984" y="58854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80802" y="607404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2" name="Straight Arrow Connector 71"/>
            <p:cNvCxnSpPr>
              <a:stCxn id="64" idx="6"/>
              <a:endCxn id="66" idx="2"/>
            </p:cNvCxnSpPr>
            <p:nvPr/>
          </p:nvCxnSpPr>
          <p:spPr bwMode="auto">
            <a:xfrm flipV="1">
              <a:off x="6182487" y="5822047"/>
              <a:ext cx="862621" cy="58855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5" idx="5"/>
              <a:endCxn id="64" idx="1"/>
            </p:cNvCxnSpPr>
            <p:nvPr/>
          </p:nvCxnSpPr>
          <p:spPr bwMode="auto">
            <a:xfrm>
              <a:off x="4521170" y="5835597"/>
              <a:ext cx="637825" cy="348214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5" idx="6"/>
              <a:endCxn id="66" idx="1"/>
            </p:cNvCxnSpPr>
            <p:nvPr/>
          </p:nvCxnSpPr>
          <p:spPr bwMode="auto">
            <a:xfrm flipV="1">
              <a:off x="4696773" y="5595261"/>
              <a:ext cx="2523938" cy="1355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03090" y="516701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74154" name="TextBox 774153"/>
          <p:cNvSpPr txBox="1"/>
          <p:nvPr/>
        </p:nvSpPr>
        <p:spPr>
          <a:xfrm>
            <a:off x="6674088" y="731570"/>
            <a:ext cx="2219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4:</a:t>
            </a:r>
          </a:p>
          <a:p>
            <a:r>
              <a:rPr lang="en-US" b="1" dirty="0" smtClean="0"/>
              <a:t>Transition matrix</a:t>
            </a:r>
          </a:p>
        </p:txBody>
      </p:sp>
    </p:spTree>
    <p:extLst>
      <p:ext uri="{BB962C8B-B14F-4D97-AF65-F5344CB8AC3E}">
        <p14:creationId xmlns:p14="http://schemas.microsoft.com/office/powerpoint/2010/main" val="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571D24-FF88-4943-BA39-94E2291E8996}" type="slidenum">
              <a:rPr lang="en-US" sz="800">
                <a:latin typeface="Tahoma" charset="0"/>
              </a:rPr>
              <a:pPr/>
              <a:t>5</a:t>
            </a:fld>
            <a:endParaRPr lang="en-US" sz="800">
              <a:latin typeface="Tahoma" charset="0"/>
            </a:endParaRP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75004"/>
            <a:ext cx="78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Goal: break stream of ASCII characters (source/input) into sequence of </a:t>
            </a:r>
            <a:r>
              <a:rPr lang="en-US" b="1" dirty="0" smtClean="0">
                <a:solidFill>
                  <a:srgbClr val="FF0000"/>
                </a:solidFill>
              </a:rPr>
              <a:t>tokens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 smtClean="0"/>
              <a:t>Token</a:t>
            </a:r>
            <a:r>
              <a:rPr lang="en-US" dirty="0" smtClean="0"/>
              <a:t>: sequence of characters treated as a unit (cf.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token has a </a:t>
            </a:r>
            <a:r>
              <a:rPr lang="en-US" b="1" dirty="0" smtClean="0">
                <a:solidFill>
                  <a:srgbClr val="00B050"/>
                </a:solidFill>
              </a:rPr>
              <a:t>token type </a:t>
            </a:r>
            <a:r>
              <a:rPr lang="en-US" dirty="0" smtClean="0"/>
              <a:t>(cf. classification </a:t>
            </a:r>
            <a:r>
              <a:rPr lang="en-US" b="1" dirty="0" smtClean="0">
                <a:solidFill>
                  <a:srgbClr val="00B050"/>
                </a:solidFill>
              </a:rPr>
              <a:t>verb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B050"/>
                </a:solidFill>
              </a:rPr>
              <a:t>noun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punctuation symbol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232" y="2640564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32" y="308345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32" y="398269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58" y="35263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857" y="3064685"/>
            <a:ext cx="49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880" y="264056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653" y="35451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965" y="3982696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348" y="2640563"/>
            <a:ext cx="23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oo, x, quicksort,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0348" y="308288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6.7, 3.9E-33, -4.9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491" y="3488601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415" y="3982696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07" y="26170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50, -100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074" y="30654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414181" y="3517979"/>
            <a:ext cx="108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964" y="3991861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949" y="4509532"/>
            <a:ext cx="85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tokens have associated semantic information: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foo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but typically not </a:t>
            </a:r>
            <a:r>
              <a:rPr lang="en-US" dirty="0" smtClean="0">
                <a:solidFill>
                  <a:srgbClr val="00B050"/>
                </a:solidFill>
              </a:rPr>
              <a:t>SEMI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LPAREN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49" y="5851664"/>
            <a:ext cx="6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White space and comments often discarded. </a:t>
            </a:r>
            <a:r>
              <a:rPr lang="en-US" dirty="0" smtClean="0">
                <a:solidFill>
                  <a:srgbClr val="0000FF"/>
                </a:solidFill>
              </a:rPr>
              <a:t>Pros/Cons?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49" y="5405699"/>
            <a:ext cx="70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 of tokens (mostly) part of </a:t>
            </a:r>
            <a:r>
              <a:rPr lang="en-US" b="1" u="sng" dirty="0" smtClean="0"/>
              <a:t>language definition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8691" y="4023670"/>
            <a:ext cx="1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9434" y="4023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865" y="403028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194" y="40120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881" y="3488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91069" y="4515452"/>
            <a:ext cx="8816453" cy="212823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50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66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to DFA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3" y="759444"/>
            <a:ext cx="5027540" cy="1372346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79563"/>
              </p:ext>
            </p:extLst>
          </p:nvPr>
        </p:nvGraphicFramePr>
        <p:xfrm>
          <a:off x="1915339" y="2476863"/>
          <a:ext cx="60960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 +</a:t>
                      </a:r>
                      <a:r>
                        <a:rPr lang="en-US" baseline="0" dirty="0" smtClean="0"/>
                        <a:t> Cl(3) = 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</a:t>
                      </a:r>
                      <a:r>
                        <a:rPr lang="en-US" baseline="0" dirty="0" smtClean="0"/>
                        <a:t>+Cl(4) = {2,4,6}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 </a:t>
                      </a:r>
                      <a:r>
                        <a:rPr lang="en-US" dirty="0" smtClean="0"/>
                        <a:t>+ Cl(6) = </a:t>
                      </a:r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{2,4,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</a:t>
                      </a:r>
                      <a:r>
                        <a:rPr lang="en-US" baseline="0" dirty="0" smtClean="0"/>
                        <a:t> = {4,6}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{4,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0497" y="2492103"/>
          <a:ext cx="765691" cy="2377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65691"/>
              </a:tblGrid>
              <a:tr h="36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 bwMode="auto">
          <a:xfrm>
            <a:off x="189706" y="1022764"/>
            <a:ext cx="1038593" cy="868046"/>
          </a:xfrm>
          <a:prstGeom prst="rect">
            <a:avLst/>
          </a:prstGeom>
          <a:solidFill>
            <a:srgbClr val="00B05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774155" name="Group 774154"/>
          <p:cNvGrpSpPr/>
          <p:nvPr/>
        </p:nvGrpSpPr>
        <p:grpSpPr>
          <a:xfrm>
            <a:off x="676369" y="4955386"/>
            <a:ext cx="7738870" cy="1564301"/>
            <a:chOff x="505333" y="5167018"/>
            <a:chExt cx="7738870" cy="1564301"/>
          </a:xfrm>
        </p:grpSpPr>
        <p:sp>
          <p:nvSpPr>
            <p:cNvPr id="34" name="Oval 33"/>
            <p:cNvSpPr/>
            <p:nvPr/>
          </p:nvSpPr>
          <p:spPr bwMode="auto">
            <a:xfrm>
              <a:off x="1523343" y="582759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 Narrow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  <a:latin typeface="Arial Narrow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983392" y="608987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497678" y="5288089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45108" y="550132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D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65" idx="2"/>
            </p:cNvCxnSpPr>
            <p:nvPr/>
          </p:nvCxnSpPr>
          <p:spPr bwMode="auto">
            <a:xfrm flipV="1">
              <a:off x="2546835" y="5608812"/>
              <a:ext cx="950843" cy="312719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23067" y="533730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90984" y="58854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80802" y="607404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2" name="Straight Arrow Connector 71"/>
            <p:cNvCxnSpPr>
              <a:stCxn id="64" idx="6"/>
              <a:endCxn id="66" idx="2"/>
            </p:cNvCxnSpPr>
            <p:nvPr/>
          </p:nvCxnSpPr>
          <p:spPr bwMode="auto">
            <a:xfrm flipV="1">
              <a:off x="6182487" y="5822047"/>
              <a:ext cx="862621" cy="58855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5" idx="5"/>
              <a:endCxn id="64" idx="1"/>
            </p:cNvCxnSpPr>
            <p:nvPr/>
          </p:nvCxnSpPr>
          <p:spPr bwMode="auto">
            <a:xfrm>
              <a:off x="4521170" y="5835597"/>
              <a:ext cx="637825" cy="348214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5" idx="6"/>
              <a:endCxn id="66" idx="1"/>
            </p:cNvCxnSpPr>
            <p:nvPr/>
          </p:nvCxnSpPr>
          <p:spPr bwMode="auto">
            <a:xfrm flipV="1">
              <a:off x="4696773" y="5595261"/>
              <a:ext cx="2523938" cy="1355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03090" y="516701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63" name="Straight Arrow Connector 62"/>
            <p:cNvCxnSpPr>
              <a:endCxn id="34" idx="2"/>
            </p:cNvCxnSpPr>
            <p:nvPr/>
          </p:nvCxnSpPr>
          <p:spPr bwMode="auto">
            <a:xfrm>
              <a:off x="505333" y="6116321"/>
              <a:ext cx="1018010" cy="3199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774154" name="TextBox 774153"/>
          <p:cNvSpPr txBox="1"/>
          <p:nvPr/>
        </p:nvSpPr>
        <p:spPr>
          <a:xfrm>
            <a:off x="6105646" y="741759"/>
            <a:ext cx="2866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5: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Initial state: closure of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initial NFA state</a:t>
            </a:r>
          </a:p>
        </p:txBody>
      </p:sp>
    </p:spTree>
    <p:extLst>
      <p:ext uri="{BB962C8B-B14F-4D97-AF65-F5344CB8AC3E}">
        <p14:creationId xmlns:p14="http://schemas.microsoft.com/office/powerpoint/2010/main" val="3208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55D62F-206B-444E-8893-F4A2C97DC209}" type="slidenum">
              <a:rPr lang="en-US" sz="800">
                <a:latin typeface="Tahoma" charset="0"/>
              </a:rPr>
              <a:pPr/>
              <a:t>51</a:t>
            </a:fld>
            <a:endParaRPr lang="en-US" sz="800">
              <a:latin typeface="Tahoma" charset="0"/>
            </a:endParaRP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66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NFA to DFA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3" y="759444"/>
            <a:ext cx="5027540" cy="1372346"/>
            <a:chOff x="1631852" y="2030520"/>
            <a:chExt cx="6508490" cy="1668865"/>
          </a:xfrm>
        </p:grpSpPr>
        <p:grpSp>
          <p:nvGrpSpPr>
            <p:cNvPr id="5" name="Group 4"/>
            <p:cNvGrpSpPr/>
            <p:nvPr/>
          </p:nvGrpSpPr>
          <p:grpSpPr>
            <a:xfrm>
              <a:off x="2546954" y="2030520"/>
              <a:ext cx="5593388" cy="1668865"/>
              <a:chOff x="2543224" y="2082703"/>
              <a:chExt cx="5593388" cy="16688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70535" y="2082703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543224" y="2638249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rPr>
                  <a:t>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852832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4242872" y="2270580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Arial Narrow" charset="0"/>
                  </a:rPr>
                  <a:t>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132035" y="2256192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4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558290" y="3248091"/>
                <a:ext cx="836908" cy="4959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charset="0"/>
                  </a:rPr>
                  <a:t>5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8" idx="7"/>
                <a:endCxn id="10" idx="2"/>
              </p:cNvCxnSpPr>
              <p:nvPr/>
            </p:nvCxnSpPr>
            <p:spPr bwMode="auto">
              <a:xfrm flipV="1">
                <a:off x="3257570" y="2518553"/>
                <a:ext cx="985302" cy="19232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3257570" y="3061565"/>
                <a:ext cx="717824" cy="259155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2"/>
              </p:cNvCxnSpPr>
              <p:nvPr/>
            </p:nvCxnSpPr>
            <p:spPr bwMode="auto">
              <a:xfrm flipV="1">
                <a:off x="5079780" y="2504165"/>
                <a:ext cx="1052255" cy="14388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6"/>
                <a:endCxn id="12" idx="2"/>
              </p:cNvCxnSpPr>
              <p:nvPr/>
            </p:nvCxnSpPr>
            <p:spPr bwMode="auto">
              <a:xfrm>
                <a:off x="4689740" y="3496064"/>
                <a:ext cx="868550" cy="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59968" y="2224086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11703" y="3081396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14897" y="276129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2" idx="7"/>
                <a:endCxn id="11" idx="4"/>
              </p:cNvCxnSpPr>
              <p:nvPr/>
            </p:nvCxnSpPr>
            <p:spPr bwMode="auto">
              <a:xfrm flipV="1">
                <a:off x="6272636" y="2752137"/>
                <a:ext cx="277853" cy="568583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1" idx="5"/>
              </p:cNvCxnSpPr>
              <p:nvPr/>
            </p:nvCxnSpPr>
            <p:spPr bwMode="auto">
              <a:xfrm>
                <a:off x="6846381" y="2679508"/>
                <a:ext cx="575885" cy="632720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6"/>
                <a:endCxn id="29" idx="2"/>
              </p:cNvCxnSpPr>
              <p:nvPr/>
            </p:nvCxnSpPr>
            <p:spPr bwMode="auto">
              <a:xfrm>
                <a:off x="6395198" y="3496064"/>
                <a:ext cx="904506" cy="7532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128596" y="259847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ε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1017" y="276129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639" y="309046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6" name="Straight Arrow Connector 25"/>
              <p:cNvCxnSpPr>
                <a:stCxn id="12" idx="1"/>
                <a:endCxn id="10" idx="5"/>
              </p:cNvCxnSpPr>
              <p:nvPr/>
            </p:nvCxnSpPr>
            <p:spPr bwMode="auto">
              <a:xfrm flipH="1" flipV="1">
                <a:off x="4957218" y="2693896"/>
                <a:ext cx="723634" cy="626824"/>
              </a:xfrm>
              <a:prstGeom prst="straightConnector1">
                <a:avLst/>
              </a:prstGeom>
              <a:ln w="25400">
                <a:headEnd type="none" w="med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306529" y="2669629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299704" y="3255623"/>
                <a:ext cx="836908" cy="495945"/>
                <a:chOff x="6196112" y="2569572"/>
                <a:chExt cx="836908" cy="495945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6196112" y="2569572"/>
                  <a:ext cx="836908" cy="495945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  <a:latin typeface="Arial Narrow" charset="0"/>
                    </a:rPr>
                    <a:t>6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276936" y="2626511"/>
                  <a:ext cx="675261" cy="37915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</a:endParaRPr>
                </a:p>
              </p:txBody>
            </p:sp>
          </p:grpSp>
        </p:grpSp>
        <p:cxnSp>
          <p:nvCxnSpPr>
            <p:cNvPr id="6" name="Straight Arrow Connector 5"/>
            <p:cNvCxnSpPr>
              <a:endCxn id="8" idx="2"/>
            </p:cNvCxnSpPr>
            <p:nvPr/>
          </p:nvCxnSpPr>
          <p:spPr bwMode="auto">
            <a:xfrm>
              <a:off x="1631852" y="2834038"/>
              <a:ext cx="915102" cy="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95990"/>
              </p:ext>
            </p:extLst>
          </p:nvPr>
        </p:nvGraphicFramePr>
        <p:xfrm>
          <a:off x="1915339" y="2476863"/>
          <a:ext cx="60960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 +</a:t>
                      </a:r>
                      <a:r>
                        <a:rPr lang="en-US" baseline="0" dirty="0" smtClean="0"/>
                        <a:t> Cl(3) = 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{2,3,5}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Cl(2)</a:t>
                      </a:r>
                      <a:r>
                        <a:rPr lang="en-US" baseline="0" dirty="0" smtClean="0"/>
                        <a:t>+Cl(4) = {2,4,6}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 </a:t>
                      </a:r>
                      <a:r>
                        <a:rPr lang="en-US" dirty="0" smtClean="0"/>
                        <a:t>+ Cl(6)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{4,6}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{2,4,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Cl(4)</a:t>
                      </a:r>
                      <a:r>
                        <a:rPr lang="en-US" baseline="0" dirty="0" smtClean="0"/>
                        <a:t> = {4,6}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{4,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0497" y="2492103"/>
          <a:ext cx="765691" cy="2377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65691"/>
              </a:tblGrid>
              <a:tr h="36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0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7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 bwMode="auto">
          <a:xfrm>
            <a:off x="189706" y="1022764"/>
            <a:ext cx="1038593" cy="868046"/>
          </a:xfrm>
          <a:prstGeom prst="rect">
            <a:avLst/>
          </a:prstGeom>
          <a:solidFill>
            <a:srgbClr val="00B05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774155" name="Group 774154"/>
          <p:cNvGrpSpPr/>
          <p:nvPr/>
        </p:nvGrpSpPr>
        <p:grpSpPr>
          <a:xfrm>
            <a:off x="676369" y="4955386"/>
            <a:ext cx="7738870" cy="1564301"/>
            <a:chOff x="505333" y="5167018"/>
            <a:chExt cx="7738870" cy="1564301"/>
          </a:xfrm>
        </p:grpSpPr>
        <p:sp>
          <p:nvSpPr>
            <p:cNvPr id="34" name="Oval 33"/>
            <p:cNvSpPr/>
            <p:nvPr/>
          </p:nvSpPr>
          <p:spPr bwMode="auto">
            <a:xfrm>
              <a:off x="1523343" y="582759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 Narrow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  <a:latin typeface="Arial Narrow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983392" y="608987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497678" y="5288089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45108" y="5501324"/>
              <a:ext cx="1199095" cy="64144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D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cxnSp>
          <p:nvCxnSpPr>
            <p:cNvPr id="36" name="Straight Arrow Connector 35"/>
            <p:cNvCxnSpPr>
              <a:stCxn id="34" idx="7"/>
              <a:endCxn id="65" idx="2"/>
            </p:cNvCxnSpPr>
            <p:nvPr/>
          </p:nvCxnSpPr>
          <p:spPr bwMode="auto">
            <a:xfrm flipV="1">
              <a:off x="2546835" y="5608812"/>
              <a:ext cx="950843" cy="312719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23067" y="533730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90984" y="58854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80802" y="607404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2" name="Straight Arrow Connector 71"/>
            <p:cNvCxnSpPr>
              <a:stCxn id="64" idx="6"/>
              <a:endCxn id="66" idx="2"/>
            </p:cNvCxnSpPr>
            <p:nvPr/>
          </p:nvCxnSpPr>
          <p:spPr bwMode="auto">
            <a:xfrm flipV="1">
              <a:off x="6182487" y="5822047"/>
              <a:ext cx="862621" cy="588550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5" idx="5"/>
              <a:endCxn id="64" idx="1"/>
            </p:cNvCxnSpPr>
            <p:nvPr/>
          </p:nvCxnSpPr>
          <p:spPr bwMode="auto">
            <a:xfrm>
              <a:off x="4521170" y="5835597"/>
              <a:ext cx="637825" cy="348214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5" idx="6"/>
              <a:endCxn id="66" idx="1"/>
            </p:cNvCxnSpPr>
            <p:nvPr/>
          </p:nvCxnSpPr>
          <p:spPr bwMode="auto">
            <a:xfrm flipV="1">
              <a:off x="4696773" y="5595261"/>
              <a:ext cx="2523938" cy="13551"/>
            </a:xfrm>
            <a:prstGeom prst="straightConnector1">
              <a:avLst/>
            </a:prstGeom>
            <a:ln w="25400">
              <a:headEnd type="none" w="med" len="med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03090" y="516701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63" name="Straight Arrow Connector 62"/>
            <p:cNvCxnSpPr>
              <a:endCxn id="34" idx="2"/>
            </p:cNvCxnSpPr>
            <p:nvPr/>
          </p:nvCxnSpPr>
          <p:spPr bwMode="auto">
            <a:xfrm>
              <a:off x="505333" y="6116321"/>
              <a:ext cx="1018010" cy="3199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7183683" y="5568912"/>
              <a:ext cx="967742" cy="50513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5109141" y="6156320"/>
              <a:ext cx="967742" cy="50513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774154" name="TextBox 774153"/>
          <p:cNvSpPr txBox="1"/>
          <p:nvPr/>
        </p:nvSpPr>
        <p:spPr>
          <a:xfrm>
            <a:off x="6526103" y="731570"/>
            <a:ext cx="251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6: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Final state(s): DFA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states “containing”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 final NFA state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545804" y="1463626"/>
            <a:ext cx="1038593" cy="868046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774156" name="TextBox 774155"/>
          <p:cNvSpPr txBox="1"/>
          <p:nvPr/>
        </p:nvSpPr>
        <p:spPr>
          <a:xfrm>
            <a:off x="302471" y="6456318"/>
            <a:ext cx="488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 in pseudo-code: Appel, page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8A82DC1-2AF8-154F-A57F-CA01F60F513D}" type="slidenum">
              <a:rPr lang="en-US" sz="800">
                <a:latin typeface="Tahoma" charset="0"/>
              </a:rPr>
              <a:pPr/>
              <a:t>52</a:t>
            </a:fld>
            <a:endParaRPr lang="en-US" sz="800">
              <a:latin typeface="Tahoma" charset="0"/>
            </a:endParaRPr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The Longest Token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" y="2796674"/>
            <a:ext cx="852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ifz8</a:t>
            </a:r>
            <a:r>
              <a:rPr lang="en-US" dirty="0" smtClean="0"/>
              <a:t> should be </a:t>
            </a:r>
            <a:r>
              <a:rPr lang="en-US" dirty="0" err="1" smtClean="0"/>
              <a:t>lexed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, not as two tokens </a:t>
            </a:r>
            <a:r>
              <a:rPr lang="en-US" dirty="0" smtClean="0">
                <a:solidFill>
                  <a:srgbClr val="00B050"/>
                </a:solidFill>
              </a:rPr>
              <a:t>IF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" y="4209019"/>
            <a:ext cx="791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Hence, the implementation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saves the most recently </a:t>
            </a:r>
            <a:r>
              <a:rPr lang="en-US" dirty="0"/>
              <a:t>e</a:t>
            </a:r>
            <a:r>
              <a:rPr lang="en-US" dirty="0" smtClean="0"/>
              <a:t>ncountered accepting state of the DFA (and the corresponding stream position) and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updates this info when passing through another accepting 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Uses the order of rules as tie-breaker in case several tokens (of equal length) match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3" y="1761103"/>
            <a:ext cx="852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r>
              <a:rPr lang="en-US" dirty="0" smtClean="0"/>
              <a:t> should identify the </a:t>
            </a:r>
            <a:r>
              <a:rPr lang="en-US" b="1" dirty="0" smtClean="0"/>
              <a:t>longest matching </a:t>
            </a:r>
            <a:r>
              <a:rPr lang="en-US" dirty="0" smtClean="0"/>
              <a:t>token: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2000E7E-9091-F246-B468-B3FFD002EE5D}" type="slidenum">
              <a:rPr lang="en-US" sz="800">
                <a:latin typeface="Tahoma" charset="0"/>
              </a:rPr>
              <a:pPr/>
              <a:t>53</a:t>
            </a:fld>
            <a:endParaRPr lang="en-US" sz="800">
              <a:latin typeface="Tahoma" charset="0"/>
            </a:endParaRPr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Other Useful Techniques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3" y="1058863"/>
            <a:ext cx="8099425" cy="39973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817247" y="3862317"/>
            <a:ext cx="658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(generalized NFA’s: transitions may be labeled with RE’s)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5289" y="3400652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exercise 2.7)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449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608480"/>
            <a:ext cx="5584659" cy="4035208"/>
          </a:xfrm>
        </p:spPr>
        <p:txBody>
          <a:bodyPr/>
          <a:lstStyle/>
          <a:p>
            <a:r>
              <a:rPr lang="en-US" dirty="0" smtClean="0"/>
              <a:t>Motivated use of </a:t>
            </a:r>
            <a:r>
              <a:rPr lang="en-US" dirty="0" err="1" smtClean="0"/>
              <a:t>lexer</a:t>
            </a:r>
            <a:r>
              <a:rPr lang="en-US" dirty="0" smtClean="0"/>
              <a:t> generators for partitioning input stream into tokens</a:t>
            </a:r>
          </a:p>
          <a:p>
            <a:r>
              <a:rPr lang="en-US" dirty="0" smtClean="0"/>
              <a:t>Three formalisms for describing and implementing </a:t>
            </a:r>
            <a:r>
              <a:rPr lang="en-US" dirty="0" err="1" smtClean="0"/>
              <a:t>lexers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NFA’s</a:t>
            </a:r>
          </a:p>
          <a:p>
            <a:pPr lvl="1"/>
            <a:r>
              <a:rPr lang="en-US" dirty="0" smtClean="0"/>
              <a:t>DFA’s</a:t>
            </a:r>
          </a:p>
          <a:p>
            <a:pPr lvl="1"/>
            <a:r>
              <a:rPr lang="en-US" dirty="0" smtClean="0"/>
              <a:t>Conversions RE -&gt; NFA -&gt; DFA</a:t>
            </a:r>
          </a:p>
          <a:p>
            <a:r>
              <a:rPr lang="en-US" dirty="0" smtClean="0"/>
              <a:t>Next lecture: practicalities of </a:t>
            </a:r>
            <a:r>
              <a:rPr lang="en-US" dirty="0" err="1" smtClean="0"/>
              <a:t>lexing</a:t>
            </a:r>
            <a:r>
              <a:rPr lang="en-US" dirty="0" smtClean="0"/>
              <a:t> (ML-LEX)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1A00-BEC4-5746-BE1D-2638CD8F976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9" y="713280"/>
            <a:ext cx="5672945" cy="1714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245" y="2160066"/>
            <a:ext cx="1933148" cy="17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4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7D37DDF-380D-CC4F-BF95-A3CC66847AA3}" type="slidenum">
              <a:rPr lang="en-US" sz="800">
                <a:latin typeface="Tahoma" charset="0"/>
              </a:rPr>
              <a:pPr/>
              <a:t>55</a:t>
            </a:fld>
            <a:endParaRPr lang="en-US" sz="800">
              <a:latin typeface="Tahoma" charset="0"/>
            </a:endParaRPr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Compiler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802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84300"/>
            <a:ext cx="8153400" cy="4699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519961B-E89E-4140-9515-C7515967E249}" type="slidenum">
              <a:rPr lang="en-US" sz="800">
                <a:latin typeface="Tahoma" charset="0"/>
              </a:rPr>
              <a:pPr/>
              <a:t>56</a:t>
            </a:fld>
            <a:endParaRPr lang="en-US" sz="800">
              <a:latin typeface="Tahoma" charset="0"/>
            </a:endParaRPr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88963" y="0"/>
            <a:ext cx="7912100" cy="55413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Practicalities of </a:t>
            </a:r>
            <a:r>
              <a:rPr lang="en-US" sz="2800" dirty="0" err="1" smtClean="0">
                <a:cs typeface="+mj-cs"/>
              </a:rPr>
              <a:t>lexing</a:t>
            </a:r>
            <a:r>
              <a:rPr lang="en-US" sz="2800" dirty="0" smtClean="0">
                <a:cs typeface="+mj-cs"/>
              </a:rPr>
              <a:t>: ML Lex, Lex, Flex, …</a:t>
            </a:r>
          </a:p>
        </p:txBody>
      </p:sp>
      <p:pic>
        <p:nvPicPr>
          <p:cNvPr id="7813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022350"/>
            <a:ext cx="8153400" cy="4826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DF43847-FC11-754D-9F1B-371B263B961F}" type="slidenum">
              <a:rPr lang="en-US" sz="800">
                <a:latin typeface="Tahoma" charset="0"/>
              </a:rPr>
              <a:pPr/>
              <a:t>57</a:t>
            </a:fld>
            <a:endParaRPr lang="en-US" sz="800">
              <a:latin typeface="Tahoma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ML Lex: </a:t>
            </a:r>
            <a:r>
              <a:rPr lang="en-US" sz="2800" dirty="0" err="1" smtClean="0">
                <a:cs typeface="+mj-cs"/>
              </a:rPr>
              <a:t>lexer</a:t>
            </a:r>
            <a:r>
              <a:rPr lang="en-US" sz="2800" dirty="0" smtClean="0">
                <a:cs typeface="+mj-cs"/>
              </a:rPr>
              <a:t> generator for ML</a:t>
            </a:r>
          </a:p>
        </p:txBody>
      </p:sp>
      <p:pic>
        <p:nvPicPr>
          <p:cNvPr id="7823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1343025"/>
            <a:ext cx="8153400" cy="35496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3938" y="87313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(similar tools for C: </a:t>
            </a:r>
            <a:r>
              <a:rPr lang="en-US" dirty="0" err="1" smtClean="0"/>
              <a:t>lex</a:t>
            </a:r>
            <a:r>
              <a:rPr lang="en-US" dirty="0" smtClean="0"/>
              <a:t>, flex)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80DBE16-A8A4-954C-916F-1D63EA7E8BF9}" type="slidenum">
              <a:rPr lang="en-US" sz="800">
                <a:latin typeface="Tahoma" charset="0"/>
              </a:rPr>
              <a:pPr/>
              <a:t>58</a:t>
            </a:fld>
            <a:endParaRPr lang="en-US" sz="800">
              <a:latin typeface="Tahoma" charset="0"/>
            </a:endParaRPr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Lexical Specification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939699"/>
            <a:ext cx="456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 of a </a:t>
            </a:r>
            <a:r>
              <a:rPr lang="en-US" dirty="0" err="1" smtClean="0"/>
              <a:t>lexer</a:t>
            </a:r>
            <a:r>
              <a:rPr lang="en-US" dirty="0" smtClean="0"/>
              <a:t> has three parts: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7545" y="1512171"/>
            <a:ext cx="2350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User Declarations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dirty="0" smtClean="0"/>
              <a:t>ML-LEX Definitions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" y="3961621"/>
            <a:ext cx="7912100" cy="23083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User declarations</a:t>
            </a:r>
            <a:r>
              <a:rPr lang="en-US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definitions of values to be used in the action fragments of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Two values </a:t>
            </a:r>
            <a:r>
              <a:rPr lang="en-US" b="1" dirty="0" smtClean="0"/>
              <a:t>must</a:t>
            </a:r>
            <a:r>
              <a:rPr lang="en-US" dirty="0" smtClean="0"/>
              <a:t> be defined in the section: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ype </a:t>
            </a:r>
            <a:r>
              <a:rPr lang="en-US" dirty="0" err="1" smtClean="0">
                <a:latin typeface="+mj-lt"/>
              </a:rPr>
              <a:t>lexresult</a:t>
            </a:r>
            <a:r>
              <a:rPr lang="en-US" dirty="0" smtClean="0"/>
              <a:t>: type of the value returned by the rule actions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un </a:t>
            </a:r>
            <a:r>
              <a:rPr lang="en-US" dirty="0" err="1" smtClean="0">
                <a:latin typeface="+mj-lt"/>
              </a:rPr>
              <a:t>eof</a:t>
            </a:r>
            <a:r>
              <a:rPr lang="en-US" dirty="0" smtClean="0">
                <a:latin typeface="+mj-lt"/>
              </a:rPr>
              <a:t>()</a:t>
            </a:r>
            <a:r>
              <a:rPr lang="en-US" dirty="0" smtClean="0"/>
              <a:t>: function to be called by the generated </a:t>
            </a:r>
            <a:r>
              <a:rPr lang="en-US" dirty="0" err="1" smtClean="0"/>
              <a:t>lexer</a:t>
            </a:r>
            <a:r>
              <a:rPr lang="en-US" dirty="0" smtClean="0"/>
              <a:t> when end of input stream is reached (</a:t>
            </a:r>
            <a:r>
              <a:rPr lang="en-US" dirty="0" err="1" smtClean="0"/>
              <a:t>eg</a:t>
            </a:r>
            <a:r>
              <a:rPr lang="en-US" dirty="0" smtClean="0"/>
              <a:t> call parser, print “done”)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80DBE16-A8A4-954C-916F-1D63EA7E8BF9}" type="slidenum">
              <a:rPr lang="en-US" sz="800">
                <a:latin typeface="Tahoma" charset="0"/>
              </a:rPr>
              <a:pPr/>
              <a:t>59</a:t>
            </a:fld>
            <a:endParaRPr lang="en-US" sz="800">
              <a:latin typeface="Tahoma" charset="0"/>
            </a:endParaRPr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Lexical Specification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939699"/>
            <a:ext cx="456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 of a </a:t>
            </a:r>
            <a:r>
              <a:rPr lang="en-US" dirty="0" err="1" smtClean="0"/>
              <a:t>lexer</a:t>
            </a:r>
            <a:r>
              <a:rPr lang="en-US" dirty="0" smtClean="0"/>
              <a:t> has three parts: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7545" y="1512171"/>
            <a:ext cx="24978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User Declarations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b="1" dirty="0" smtClean="0">
                <a:solidFill>
                  <a:srgbClr val="FF33CC"/>
                </a:solidFill>
              </a:rPr>
              <a:t>ML-LEX Definitions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706" y="3729610"/>
            <a:ext cx="8764587" cy="2677656"/>
          </a:xfrm>
          <a:prstGeom prst="rect">
            <a:avLst/>
          </a:prstGeom>
          <a:noFill/>
          <a:ln w="254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</a:rPr>
              <a:t>ML-LEX Definitions</a:t>
            </a:r>
            <a:r>
              <a:rPr lang="en-US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definitions of regular expressions abbreviations:</a:t>
            </a:r>
          </a:p>
          <a:p>
            <a:pPr algn="l"/>
            <a:r>
              <a:rPr lang="en-US" dirty="0" smtClean="0">
                <a:latin typeface="+mj-lt"/>
              </a:rPr>
              <a:t>	DIGITS=[0..9]+;</a:t>
            </a:r>
          </a:p>
          <a:p>
            <a:pPr algn="l"/>
            <a:r>
              <a:rPr lang="en-US" dirty="0" smtClean="0">
                <a:latin typeface="+mj-lt"/>
              </a:rPr>
              <a:t>	LETTER = [a-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-Z];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definitions of start states to permit multiple </a:t>
            </a:r>
            <a:r>
              <a:rPr lang="en-US" dirty="0" err="1" smtClean="0"/>
              <a:t>lexers</a:t>
            </a:r>
            <a:r>
              <a:rPr lang="en-US" dirty="0" smtClean="0"/>
              <a:t> to run together:</a:t>
            </a:r>
          </a:p>
          <a:p>
            <a:pPr algn="l"/>
            <a:r>
              <a:rPr lang="en-US" dirty="0" smtClean="0">
                <a:latin typeface="+mj-lt"/>
              </a:rPr>
              <a:t>	%s STATE1 STATE2 STATE3;</a:t>
            </a:r>
          </a:p>
          <a:p>
            <a:pPr algn="l"/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Example: entering “comment” mode, e.g. for supporting nested comments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4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571D24-FF88-4943-BA39-94E2291E8996}" type="slidenum">
              <a:rPr lang="en-US" sz="800">
                <a:latin typeface="Tahoma" charset="0"/>
              </a:rPr>
              <a:pPr/>
              <a:t>6</a:t>
            </a:fld>
            <a:endParaRPr lang="en-US" sz="800">
              <a:latin typeface="Tahoma" charset="0"/>
            </a:endParaRP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75004"/>
            <a:ext cx="78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Goal: break stream of ASCII characters (source/input) into sequence of </a:t>
            </a:r>
            <a:r>
              <a:rPr lang="en-US" b="1" dirty="0" smtClean="0">
                <a:solidFill>
                  <a:srgbClr val="FF0000"/>
                </a:solidFill>
              </a:rPr>
              <a:t>tokens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 smtClean="0"/>
              <a:t>Token</a:t>
            </a:r>
            <a:r>
              <a:rPr lang="en-US" dirty="0" smtClean="0"/>
              <a:t>: sequence of characters treated as a unit (cf.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token has a </a:t>
            </a:r>
            <a:r>
              <a:rPr lang="en-US" b="1" dirty="0" smtClean="0">
                <a:solidFill>
                  <a:srgbClr val="00B050"/>
                </a:solidFill>
              </a:rPr>
              <a:t>token type </a:t>
            </a:r>
            <a:r>
              <a:rPr lang="en-US" dirty="0" smtClean="0"/>
              <a:t>(cf. classification </a:t>
            </a:r>
            <a:r>
              <a:rPr lang="en-US" b="1" dirty="0" smtClean="0">
                <a:solidFill>
                  <a:srgbClr val="00B050"/>
                </a:solidFill>
              </a:rPr>
              <a:t>verb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B050"/>
                </a:solidFill>
              </a:rPr>
              <a:t>noun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punctuation symbol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232" y="2640564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32" y="308345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32" y="398269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58" y="35263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857" y="3064685"/>
            <a:ext cx="49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880" y="264056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653" y="35451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965" y="3982696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348" y="2640563"/>
            <a:ext cx="23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oo, x, quicksort,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0348" y="308288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6.7, 3.9E-33, -4.9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491" y="3488601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415" y="3982696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07" y="26170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50, -100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074" y="30654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414181" y="3517979"/>
            <a:ext cx="108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964" y="3991861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949" y="4509532"/>
            <a:ext cx="85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tokens have associated semantic information: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foo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but typically not </a:t>
            </a:r>
            <a:r>
              <a:rPr lang="en-US" dirty="0" smtClean="0">
                <a:solidFill>
                  <a:srgbClr val="00B050"/>
                </a:solidFill>
              </a:rPr>
              <a:t>SEMI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LPAREN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49" y="5851664"/>
            <a:ext cx="6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White space and comments often discarded. </a:t>
            </a:r>
            <a:r>
              <a:rPr lang="en-US" dirty="0" smtClean="0">
                <a:solidFill>
                  <a:srgbClr val="0000FF"/>
                </a:solidFill>
              </a:rPr>
              <a:t>Pros/Cons?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49" y="5405699"/>
            <a:ext cx="70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 of tokens (mostly) part of </a:t>
            </a:r>
            <a:r>
              <a:rPr lang="en-US" b="1" u="sng" dirty="0" smtClean="0"/>
              <a:t>language definition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8691" y="4023670"/>
            <a:ext cx="1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9434" y="4023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865" y="403028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194" y="40120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881" y="3488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91069" y="5404890"/>
            <a:ext cx="8816453" cy="123879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80DBE16-A8A4-954C-916F-1D63EA7E8BF9}" type="slidenum">
              <a:rPr lang="en-US" sz="800">
                <a:latin typeface="Tahoma" charset="0"/>
              </a:rPr>
              <a:pPr/>
              <a:t>60</a:t>
            </a:fld>
            <a:endParaRPr lang="en-US" sz="800">
              <a:latin typeface="Tahoma" charset="0"/>
            </a:endParaRPr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Lexical Specification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939699"/>
            <a:ext cx="456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 of a </a:t>
            </a:r>
            <a:r>
              <a:rPr lang="en-US" dirty="0" err="1" smtClean="0"/>
              <a:t>lexer</a:t>
            </a:r>
            <a:r>
              <a:rPr lang="en-US" dirty="0" smtClean="0"/>
              <a:t> has three parts: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7545" y="1512171"/>
            <a:ext cx="2350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User Declarations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dirty="0" smtClean="0"/>
              <a:t>ML-LEX Definitions</a:t>
            </a:r>
          </a:p>
          <a:p>
            <a:pPr algn="l"/>
            <a:r>
              <a:rPr lang="en-US" dirty="0" smtClean="0"/>
              <a:t>%%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Rules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6" y="4796205"/>
            <a:ext cx="8764587" cy="15696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Rules</a:t>
            </a:r>
            <a:r>
              <a:rPr lang="en-US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ormat: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&lt;start-state-list&gt;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pattern</a:t>
            </a:r>
            <a:r>
              <a:rPr lang="en-US" dirty="0" smtClean="0">
                <a:latin typeface="+mj-lt"/>
              </a:rPr>
              <a:t> =&gt; (</a:t>
            </a:r>
            <a:r>
              <a:rPr lang="en-US" dirty="0" err="1" smtClean="0">
                <a:solidFill>
                  <a:srgbClr val="FFC000"/>
                </a:solidFill>
                <a:latin typeface="+mj-lt"/>
              </a:rPr>
              <a:t>action_code</a:t>
            </a:r>
            <a:r>
              <a:rPr lang="en-US" dirty="0" smtClean="0">
                <a:latin typeface="+mj-lt"/>
              </a:rPr>
              <a:t>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Intuitive reading: if you’re in state 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mode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lex</a:t>
            </a:r>
            <a:r>
              <a:rPr lang="en-US" dirty="0" smtClean="0">
                <a:latin typeface="+mj-lt"/>
              </a:rPr>
              <a:t> strings matching the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pattern</a:t>
            </a:r>
            <a:r>
              <a:rPr lang="en-US" dirty="0" smtClean="0">
                <a:latin typeface="+mj-lt"/>
              </a:rPr>
              <a:t> as described by the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action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927" y="3405447"/>
            <a:ext cx="2710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ptional, states must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be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defined in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ML-LEX section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57352" y="4605776"/>
            <a:ext cx="441960" cy="6850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166679" y="4090119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C0000"/>
                </a:solidFill>
              </a:rPr>
              <a:t>r</a:t>
            </a:r>
            <a:r>
              <a:rPr lang="en-US" b="1" dirty="0" err="1" smtClean="0">
                <a:solidFill>
                  <a:srgbClr val="CC0000"/>
                </a:solidFill>
              </a:rPr>
              <a:t>eg.expr</a:t>
            </a:r>
            <a:endParaRPr lang="en-US" b="1" dirty="0">
              <a:solidFill>
                <a:srgbClr val="CC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25025" y="4605776"/>
            <a:ext cx="275066" cy="60582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05886" y="3326252"/>
            <a:ext cx="3618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ML expression (</a:t>
            </a:r>
            <a:r>
              <a:rPr lang="en-US" b="1" dirty="0" err="1" smtClean="0">
                <a:solidFill>
                  <a:srgbClr val="FFC000"/>
                </a:solidFill>
              </a:rPr>
              <a:t>eg</a:t>
            </a:r>
            <a:r>
              <a:rPr lang="en-US" b="1" dirty="0" smtClean="0">
                <a:solidFill>
                  <a:srgbClr val="FFC000"/>
                </a:solidFill>
              </a:rPr>
              <a:t> construct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 token and return it to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the invoking function)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119654" y="4605776"/>
            <a:ext cx="204946" cy="58431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87236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0033D1A-4E74-3649-AEA9-FAE68D8AAE5D}" type="slidenum">
              <a:rPr lang="en-US" sz="800">
                <a:latin typeface="Tahoma" charset="0"/>
              </a:rPr>
              <a:pPr/>
              <a:t>61</a:t>
            </a:fld>
            <a:endParaRPr lang="en-US" sz="800">
              <a:latin typeface="Tahoma" charset="0"/>
            </a:endParaRP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Rule Patterns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864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844550"/>
            <a:ext cx="8412163" cy="54800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6C0C14C-D0DB-8140-AD73-A1C97F22F71B}" type="slidenum">
              <a:rPr lang="en-US" sz="800">
                <a:latin typeface="Tahoma" charset="0"/>
              </a:rPr>
              <a:pPr/>
              <a:t>62</a:t>
            </a:fld>
            <a:endParaRPr lang="en-US" sz="800">
              <a:latin typeface="Tahoma" charset="0"/>
            </a:endParaRPr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Rule Actions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874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19263"/>
            <a:ext cx="8153400" cy="40290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CFD219B-2D37-154F-98F0-D23B7AF1D877}" type="slidenum">
              <a:rPr lang="en-US" sz="800">
                <a:latin typeface="Tahoma" charset="0"/>
              </a:rPr>
              <a:pPr/>
              <a:t>63</a:t>
            </a:fld>
            <a:endParaRPr lang="en-US" sz="800">
              <a:latin typeface="Tahoma" charset="0"/>
            </a:endParaRPr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Start States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884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8538"/>
            <a:ext cx="8153400" cy="42322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ED4EC34-7947-E84F-8DED-0B35839E4A03}" type="slidenum">
              <a:rPr lang="en-US" sz="800">
                <a:latin typeface="Tahoma" charset="0"/>
              </a:rPr>
              <a:pPr/>
              <a:t>64</a:t>
            </a:fld>
            <a:endParaRPr lang="en-US" sz="800">
              <a:latin typeface="Tahoma" charset="0"/>
            </a:endParaRPr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Rule Matching and Start States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895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1192213"/>
            <a:ext cx="8153400" cy="206216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E12D793-466C-0943-BD14-DC04C9BE6668}" type="slidenum">
              <a:rPr lang="en-US" sz="800">
                <a:latin typeface="Tahoma" charset="0"/>
              </a:rPr>
              <a:pPr/>
              <a:t>65</a:t>
            </a:fld>
            <a:endParaRPr lang="en-US" sz="800">
              <a:latin typeface="Tahoma" charset="0"/>
            </a:endParaRPr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Rule Disambiguation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905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8" y="1284288"/>
            <a:ext cx="8153400" cy="332898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9C9A576-F798-8E46-A483-F00D501D7FD2}" type="slidenum">
              <a:rPr lang="en-US" sz="800">
                <a:latin typeface="Tahoma" charset="0"/>
              </a:rPr>
              <a:pPr/>
              <a:t>66</a:t>
            </a:fld>
            <a:endParaRPr lang="en-US" sz="800">
              <a:latin typeface="Tahoma" charset="0"/>
            </a:endParaRPr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915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3813"/>
            <a:ext cx="8153400" cy="48799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3724BD2-4D47-9F43-A6ED-BEA1006BB818}" type="slidenum">
              <a:rPr lang="en-US" sz="800">
                <a:latin typeface="Tahoma" charset="0"/>
              </a:rPr>
              <a:pPr/>
              <a:t>67</a:t>
            </a:fld>
            <a:endParaRPr lang="en-US" sz="800">
              <a:latin typeface="Tahoma" charset="0"/>
            </a:endParaRPr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 in Action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925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23963"/>
            <a:ext cx="8153400" cy="501808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571D24-FF88-4943-BA39-94E2291E8996}" type="slidenum">
              <a:rPr lang="en-US" sz="800">
                <a:latin typeface="Tahoma" charset="0"/>
              </a:rPr>
              <a:pPr/>
              <a:t>7</a:t>
            </a:fld>
            <a:endParaRPr lang="en-US" sz="800">
              <a:latin typeface="Tahoma" charset="0"/>
            </a:endParaRP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675004"/>
            <a:ext cx="78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Goal: break stream of ASCII characters (source/input) into sequence of </a:t>
            </a:r>
            <a:r>
              <a:rPr lang="en-US" b="1" dirty="0" smtClean="0">
                <a:solidFill>
                  <a:srgbClr val="FF0000"/>
                </a:solidFill>
              </a:rPr>
              <a:t>tokens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 smtClean="0"/>
              <a:t>Token</a:t>
            </a:r>
            <a:r>
              <a:rPr lang="en-US" dirty="0" smtClean="0"/>
              <a:t>: sequence of characters treated as a unit (cf.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token has a </a:t>
            </a:r>
            <a:r>
              <a:rPr lang="en-US" b="1" dirty="0" smtClean="0">
                <a:solidFill>
                  <a:srgbClr val="00B050"/>
                </a:solidFill>
              </a:rPr>
              <a:t>token type </a:t>
            </a:r>
            <a:r>
              <a:rPr lang="en-US" dirty="0" smtClean="0"/>
              <a:t>(cf. classification </a:t>
            </a:r>
            <a:r>
              <a:rPr lang="en-US" b="1" dirty="0" smtClean="0">
                <a:solidFill>
                  <a:srgbClr val="00B050"/>
                </a:solidFill>
              </a:rPr>
              <a:t>verb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B050"/>
                </a:solidFill>
              </a:rPr>
              <a:t>noun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punctuation symbol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232" y="2640564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32" y="308345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32" y="398269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58" y="352635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857" y="3064685"/>
            <a:ext cx="49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880" y="264056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653" y="35451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965" y="3982696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348" y="2640563"/>
            <a:ext cx="23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oo, x, quicksort,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0348" y="308288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6.7, 3.9E-33, -4.9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491" y="3488601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415" y="3982696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07" y="26170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50, -100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074" y="30654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414181" y="3517979"/>
            <a:ext cx="108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3964" y="3991861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949" y="4509532"/>
            <a:ext cx="852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tokens have associated semantic information: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NUM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foo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IDENTIFIER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but typically not </a:t>
            </a:r>
            <a:r>
              <a:rPr lang="en-US" dirty="0" smtClean="0">
                <a:solidFill>
                  <a:srgbClr val="00B050"/>
                </a:solidFill>
              </a:rPr>
              <a:t>SEMI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B050"/>
                </a:solidFill>
              </a:rPr>
              <a:t>LPAREN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49" y="5851664"/>
            <a:ext cx="6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White space and comments often discarded. </a:t>
            </a:r>
            <a:r>
              <a:rPr lang="en-US" dirty="0" smtClean="0">
                <a:solidFill>
                  <a:srgbClr val="0000FF"/>
                </a:solidFill>
              </a:rPr>
              <a:t>Pros/Cons?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49" y="5405699"/>
            <a:ext cx="70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Definition of tokens (mostly) part of </a:t>
            </a:r>
            <a:r>
              <a:rPr lang="en-US" b="1" u="sng" dirty="0" smtClean="0"/>
              <a:t>language definition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8691" y="4023670"/>
            <a:ext cx="1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9434" y="4023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865" y="403028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194" y="40120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881" y="3488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4D8F963-7A4D-F94E-8216-4B5A8159850B}" type="slidenum">
              <a:rPr lang="en-US" sz="800">
                <a:latin typeface="Tahoma" charset="0"/>
              </a:rPr>
              <a:pPr/>
              <a:t>8</a:t>
            </a:fld>
            <a:endParaRPr lang="en-US" sz="800">
              <a:latin typeface="Tahoma" charset="0"/>
            </a:endParaRP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5" y="1031875"/>
            <a:ext cx="2736850" cy="334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4D8F963-7A4D-F94E-8216-4B5A8159850B}" type="slidenum">
              <a:rPr lang="en-US" sz="800">
                <a:latin typeface="Tahoma" charset="0"/>
              </a:rPr>
              <a:pPr/>
              <a:t>9</a:t>
            </a:fld>
            <a:endParaRPr lang="en-US" sz="800">
              <a:latin typeface="Tahoma" charset="0"/>
            </a:endParaRP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Lexical Analysis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5" y="1031875"/>
            <a:ext cx="2736850" cy="3349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649684" y="1896787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808" y="2588248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NUM(</a:t>
            </a:r>
            <a:r>
              <a:rPr lang="en-US" dirty="0" smtClean="0">
                <a:solidFill>
                  <a:srgbClr val="FF0000"/>
                </a:solidFill>
              </a:rPr>
              <a:t>4.0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08" y="1883453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IDENTIFIER(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883453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IDENTIFIER(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305" y="1896787"/>
            <a:ext cx="117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247" y="189678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0462" y="2588248"/>
            <a:ext cx="121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PAREN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6925" y="258824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SEMI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cs126-frist302</Template>
  <TotalTime>6434</TotalTime>
  <Words>3698</Words>
  <Application>Microsoft Office PowerPoint</Application>
  <PresentationFormat>On-screen Show (4:3)</PresentationFormat>
  <Paragraphs>1044</Paragraphs>
  <Slides>67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ＭＳ Ｐゴシック</vt:lpstr>
      <vt:lpstr>Arial</vt:lpstr>
      <vt:lpstr>Arial Narrow</vt:lpstr>
      <vt:lpstr>Tahoma</vt:lpstr>
      <vt:lpstr>liberty</vt:lpstr>
      <vt:lpstr>Topic 2:  Lexing and Flexing</vt:lpstr>
      <vt:lpstr>The Compiler </vt:lpstr>
      <vt:lpstr>Lexical Analysis </vt:lpstr>
      <vt:lpstr>Lexical Analysis </vt:lpstr>
      <vt:lpstr>Lexical Analysis </vt:lpstr>
      <vt:lpstr>Lexical Analysis </vt:lpstr>
      <vt:lpstr>Lexical Analysis </vt:lpstr>
      <vt:lpstr>Lexical Analysis Example </vt:lpstr>
      <vt:lpstr>Lexical Analysis Example </vt:lpstr>
      <vt:lpstr>Implementing a Lexical Analyzer (Lexer)</vt:lpstr>
      <vt:lpstr>Implementing a Lexical Analyzer (Lexer)</vt:lpstr>
      <vt:lpstr>Implementing a Lexical Analyzer (Lexer)</vt:lpstr>
      <vt:lpstr>Theory to the rescue: regular expressions</vt:lpstr>
      <vt:lpstr>Theory to the rescue: regular expressions</vt:lpstr>
      <vt:lpstr>Theory to the rescue: regular expressions</vt:lpstr>
      <vt:lpstr>Theory to the rescue: regular expressions</vt:lpstr>
      <vt:lpstr>Theory to the rescue: regular expressions</vt:lpstr>
      <vt:lpstr>Constructing regular expressions</vt:lpstr>
      <vt:lpstr>Constructing regular expressions</vt:lpstr>
      <vt:lpstr>Constructing regular expressions</vt:lpstr>
      <vt:lpstr>Constructing regular expressions</vt:lpstr>
      <vt:lpstr>Constructing regular expressions</vt:lpstr>
      <vt:lpstr>Regular Expression Examples</vt:lpstr>
      <vt:lpstr>Regular Expression Examples</vt:lpstr>
      <vt:lpstr>Regular Expression Examples</vt:lpstr>
      <vt:lpstr>Regular Expression Examples</vt:lpstr>
      <vt:lpstr>Regular Expression Examples</vt:lpstr>
      <vt:lpstr>Regular Expression Examples</vt:lpstr>
      <vt:lpstr>Regular Expression Examples</vt:lpstr>
      <vt:lpstr>Implementing RE’s: finite automata</vt:lpstr>
      <vt:lpstr>Finite Automata recognize languages</vt:lpstr>
      <vt:lpstr>Classes of Finite Automata </vt:lpstr>
      <vt:lpstr>Classes of Finite Automata </vt:lpstr>
      <vt:lpstr>NFA Examples</vt:lpstr>
      <vt:lpstr>NFA Examples</vt:lpstr>
      <vt:lpstr>NFA Examples (adhoc)</vt:lpstr>
      <vt:lpstr>RE to NFA Rules </vt:lpstr>
      <vt:lpstr>RE to NFA Rules </vt:lpstr>
      <vt:lpstr>RE to NFA Rules </vt:lpstr>
      <vt:lpstr>RE to NFA Rules </vt:lpstr>
      <vt:lpstr>RE to NFA Conversion: examples for | and concat</vt:lpstr>
      <vt:lpstr>RE to NFA Conversion: examples for | and concat</vt:lpstr>
      <vt:lpstr>NFA to DFA Conversion </vt:lpstr>
      <vt:lpstr>NFA to DFA conversion </vt:lpstr>
      <vt:lpstr>NFA to DFA Example </vt:lpstr>
      <vt:lpstr>NFA to DFA Example </vt:lpstr>
      <vt:lpstr>NFA to DFA Example </vt:lpstr>
      <vt:lpstr>NFA to DFA Example</vt:lpstr>
      <vt:lpstr>NFA to DFA Example</vt:lpstr>
      <vt:lpstr>NFA to DFA Example</vt:lpstr>
      <vt:lpstr>NFA to DFA Example</vt:lpstr>
      <vt:lpstr>The Longest Token </vt:lpstr>
      <vt:lpstr>Other Useful Techniques </vt:lpstr>
      <vt:lpstr>Summary</vt:lpstr>
      <vt:lpstr>The Compiler </vt:lpstr>
      <vt:lpstr>Practicalities of lexing: ML Lex, Lex, Flex, …</vt:lpstr>
      <vt:lpstr>ML Lex: lexer generator for ML</vt:lpstr>
      <vt:lpstr>Lexical Specification </vt:lpstr>
      <vt:lpstr>Lexical Specification </vt:lpstr>
      <vt:lpstr>Lexical Specification </vt:lpstr>
      <vt:lpstr>Rule Patterns </vt:lpstr>
      <vt:lpstr>Rule Actions </vt:lpstr>
      <vt:lpstr>Start States </vt:lpstr>
      <vt:lpstr>Rule Matching and Start States </vt:lpstr>
      <vt:lpstr>Rule Disambiguation </vt:lpstr>
      <vt:lpstr>Example </vt:lpstr>
      <vt:lpstr>Example in Action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I1:  Introduction</dc:title>
  <dc:creator>Kevin Wayne</dc:creator>
  <cp:lastModifiedBy>eberinge</cp:lastModifiedBy>
  <cp:revision>267</cp:revision>
  <cp:lastPrinted>2015-02-03T17:11:08Z</cp:lastPrinted>
  <dcterms:created xsi:type="dcterms:W3CDTF">2002-01-07T17:04:16Z</dcterms:created>
  <dcterms:modified xsi:type="dcterms:W3CDTF">2016-02-04T21:53:27Z</dcterms:modified>
</cp:coreProperties>
</file>