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jpeg" ContentType="image/jpeg"/>
  <Default Extension="xml" ContentType="application/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docProps/core.xml" ContentType="application/vnd.openxmlformats-package.core-properties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s/slide3.xml" ContentType="application/vnd.openxmlformats-officedocument.presentationml.slide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id="2147483649" r:id="rId1"/>
  </p:sldMasterIdLst>
  <p:notesMasterIdLst>
    <p:notesMasterId r:id="rId11"/>
  </p:notesMasterIdLst>
  <p:sldIdLst>
    <p:sldId id="257" r:id="rId2"/>
    <p:sldId id="268" r:id="rId3"/>
    <p:sldId id="269" r:id="rId4"/>
    <p:sldId id="270" r:id="rId5"/>
    <p:sldId id="271" r:id="rId6"/>
    <p:sldId id="272" r:id="rId7"/>
    <p:sldId id="274" r:id="rId8"/>
    <p:sldId id="275" r:id="rId9"/>
    <p:sldId id="276" r:id="rId1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Courier New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Courier New" charset="0"/>
        <a:ea typeface="ＭＳ Ｐゴシック" charset="-128"/>
        <a:cs typeface="ＭＳ Ｐゴシック" charset="-128"/>
      </a:defRPr>
    </a:lvl2pPr>
    <a:lvl3pPr marL="9144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Courier New" charset="0"/>
        <a:ea typeface="ＭＳ Ｐゴシック" charset="-128"/>
        <a:cs typeface="ＭＳ Ｐゴシック" charset="-128"/>
      </a:defRPr>
    </a:lvl3pPr>
    <a:lvl4pPr marL="13716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Courier New" charset="0"/>
        <a:ea typeface="ＭＳ Ｐゴシック" charset="-128"/>
        <a:cs typeface="ＭＳ Ｐゴシック" charset="-128"/>
      </a:defRPr>
    </a:lvl4pPr>
    <a:lvl5pPr marL="18288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Courier New" charset="0"/>
        <a:ea typeface="ＭＳ Ｐゴシック" charset="-128"/>
        <a:cs typeface="ＭＳ Ｐゴシック" charset="-128"/>
      </a:defRPr>
    </a:lvl5pPr>
    <a:lvl6pPr marL="2286000" algn="l" defTabSz="457200" rtl="0" eaLnBrk="1" latinLnBrk="0" hangingPunct="1">
      <a:defRPr sz="1400" kern="1200">
        <a:solidFill>
          <a:schemeClr val="tx1"/>
        </a:solidFill>
        <a:latin typeface="Courier New" charset="0"/>
        <a:ea typeface="ＭＳ Ｐゴシック" charset="-128"/>
        <a:cs typeface="ＭＳ Ｐゴシック" charset="-128"/>
      </a:defRPr>
    </a:lvl6pPr>
    <a:lvl7pPr marL="2743200" algn="l" defTabSz="457200" rtl="0" eaLnBrk="1" latinLnBrk="0" hangingPunct="1">
      <a:defRPr sz="1400" kern="1200">
        <a:solidFill>
          <a:schemeClr val="tx1"/>
        </a:solidFill>
        <a:latin typeface="Courier New" charset="0"/>
        <a:ea typeface="ＭＳ Ｐゴシック" charset="-128"/>
        <a:cs typeface="ＭＳ Ｐゴシック" charset="-128"/>
      </a:defRPr>
    </a:lvl7pPr>
    <a:lvl8pPr marL="3200400" algn="l" defTabSz="457200" rtl="0" eaLnBrk="1" latinLnBrk="0" hangingPunct="1">
      <a:defRPr sz="1400" kern="1200">
        <a:solidFill>
          <a:schemeClr val="tx1"/>
        </a:solidFill>
        <a:latin typeface="Courier New" charset="0"/>
        <a:ea typeface="ＭＳ Ｐゴシック" charset="-128"/>
        <a:cs typeface="ＭＳ Ｐゴシック" charset="-128"/>
      </a:defRPr>
    </a:lvl8pPr>
    <a:lvl9pPr marL="3657600" algn="l" defTabSz="457200" rtl="0" eaLnBrk="1" latinLnBrk="0" hangingPunct="1">
      <a:defRPr sz="1400" kern="1200">
        <a:solidFill>
          <a:schemeClr val="tx1"/>
        </a:solidFill>
        <a:latin typeface="Courier New" charset="0"/>
        <a:ea typeface="ＭＳ Ｐゴシック" charset="-128"/>
        <a:cs typeface="ＭＳ Ｐゴシック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preferSingleView="1">
    <p:restoredLeft sz="32787"/>
    <p:restoredTop sz="90929"/>
  </p:normalViewPr>
  <p:slideViewPr>
    <p:cSldViewPr snapToGrid="0">
      <p:cViewPr varScale="1">
        <p:scale>
          <a:sx n="132" d="100"/>
          <a:sy n="132" d="100"/>
        </p:scale>
        <p:origin x="-792" y="-104"/>
      </p:cViewPr>
      <p:guideLst>
        <p:guide orient="horz" pos="2160"/>
        <p:guide pos="2880"/>
      </p:guideLst>
    </p:cSldViewPr>
  </p:slide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A2322703-56A7-954A-96F1-957FF2DBE8A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Line 2"/>
          <p:cNvSpPr>
            <a:spLocks noChangeShapeType="1"/>
          </p:cNvSpPr>
          <p:nvPr/>
        </p:nvSpPr>
        <p:spPr bwMode="auto">
          <a:xfrm>
            <a:off x="0" y="1708150"/>
            <a:ext cx="9147175" cy="0"/>
          </a:xfrm>
          <a:prstGeom prst="line">
            <a:avLst/>
          </a:prstGeom>
          <a:noFill/>
          <a:ln w="12700" cap="sq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0" y="0"/>
            <a:ext cx="9144000" cy="1524000"/>
          </a:xfrm>
        </p:spPr>
        <p:txBody>
          <a:bodyPr anchor="b"/>
          <a:lstStyle>
            <a:lvl1pPr>
              <a:lnSpc>
                <a:spcPct val="80000"/>
              </a:lnSpc>
              <a:defRPr sz="3200">
                <a:solidFill>
                  <a:schemeClr val="folHlink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0" y="6613525"/>
            <a:ext cx="9144000" cy="244475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1" lang="en-US" sz="1000">
                <a:latin typeface="Comic Sans MS" charset="0"/>
              </a:rPr>
              <a:t>Introduction to Computer Science   •   Robert Sedgewick and Kevin Wayne   •   Copyright © 2006   •   http://www.cs.Princeton.EDU/IntroCS</a:t>
            </a:r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220788" y="2671763"/>
            <a:ext cx="7162800" cy="3094037"/>
          </a:xfrm>
          <a:ln>
            <a:tailEnd type="none" w="sm" len="sm"/>
          </a:ln>
        </p:spPr>
        <p:txBody>
          <a:bodyPr/>
          <a:lstStyle>
            <a:lvl1pPr defTabSz="915988">
              <a:defRPr sz="1600"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1E142256-0492-F44A-A0AA-BC04D9090794}" type="slidenum">
              <a:rPr lang="en-US"/>
              <a:pPr/>
              <a:t>‹#›</a:t>
            </a:fld>
            <a:endParaRPr lang="en-US" sz="140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152400"/>
            <a:ext cx="2286000" cy="6172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152400"/>
            <a:ext cx="6705600" cy="6172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42E9F20D-FF62-E04B-91A5-32DF06904A80}" type="slidenum">
              <a:rPr lang="en-US"/>
              <a:pPr/>
              <a:t>‹#›</a:t>
            </a:fld>
            <a:endParaRPr lang="en-US" sz="140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94D9B9A6-CD6F-394E-B29C-C9BADA195FC6}" type="slidenum">
              <a:rPr lang="en-US"/>
              <a:pPr/>
              <a:t>‹#›</a:t>
            </a:fld>
            <a:endParaRPr lang="en-US" sz="140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5BABFBEA-8633-C446-AAA4-08C8B267295F}" type="slidenum">
              <a:rPr lang="en-US"/>
              <a:pPr/>
              <a:t>‹#›</a:t>
            </a:fld>
            <a:endParaRPr lang="en-US" sz="140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914400"/>
            <a:ext cx="3848100" cy="5410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914400"/>
            <a:ext cx="3848100" cy="5410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C829C27A-BABD-FA4C-9085-1F4E3D032B47}" type="slidenum">
              <a:rPr lang="en-US"/>
              <a:pPr/>
              <a:t>‹#›</a:t>
            </a:fld>
            <a:endParaRPr lang="en-US" sz="140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4FE57E05-03CC-2E48-A0AE-05757E2DC7C5}" type="slidenum">
              <a:rPr lang="en-US"/>
              <a:pPr/>
              <a:t>‹#›</a:t>
            </a:fld>
            <a:endParaRPr lang="en-US" sz="140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63958084-C1E7-CA49-8E76-7801F35043E3}" type="slidenum">
              <a:rPr lang="en-US"/>
              <a:pPr/>
              <a:t>‹#›</a:t>
            </a:fld>
            <a:endParaRPr lang="en-US" sz="140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7D4ACCA8-6FC3-0A4A-BBF0-0EF4CAE900B7}" type="slidenum">
              <a:rPr lang="en-US"/>
              <a:pPr/>
              <a:t>‹#›</a:t>
            </a:fld>
            <a:endParaRPr lang="en-US" sz="140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7386F036-9384-B04A-9239-C3DDB726806E}" type="slidenum">
              <a:rPr lang="en-US"/>
              <a:pPr/>
              <a:t>‹#›</a:t>
            </a:fld>
            <a:endParaRPr lang="en-US" sz="140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70C42356-0B40-AD40-B39D-F049FF1338B2}" type="slidenum">
              <a:rPr lang="en-US"/>
              <a:pPr/>
              <a:t>‹#›</a:t>
            </a:fld>
            <a:endParaRPr lang="en-US" sz="140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1524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914400"/>
            <a:ext cx="78486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629400"/>
            <a:ext cx="1905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kumimoji="1" sz="800">
                <a:latin typeface="+mn-lt"/>
              </a:defRPr>
            </a:lvl1pPr>
          </a:lstStyle>
          <a:p>
            <a:fld id="{A87511DF-4EEA-F146-BD9E-887DB5ADC547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2000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2000">
          <a:solidFill>
            <a:schemeClr val="hlink"/>
          </a:solidFill>
          <a:latin typeface="Comic Sans MS" charset="0"/>
        </a:defRPr>
      </a:lvl2pPr>
      <a:lvl3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2000">
          <a:solidFill>
            <a:schemeClr val="hlink"/>
          </a:solidFill>
          <a:latin typeface="Comic Sans MS" charset="0"/>
        </a:defRPr>
      </a:lvl3pPr>
      <a:lvl4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2000">
          <a:solidFill>
            <a:schemeClr val="hlink"/>
          </a:solidFill>
          <a:latin typeface="Comic Sans MS" charset="0"/>
        </a:defRPr>
      </a:lvl4pPr>
      <a:lvl5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2000">
          <a:solidFill>
            <a:schemeClr val="hlink"/>
          </a:solidFill>
          <a:latin typeface="Comic Sans MS" charset="0"/>
        </a:defRPr>
      </a:lvl5pPr>
      <a:lvl6pPr marL="4572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2000">
          <a:solidFill>
            <a:schemeClr val="hlink"/>
          </a:solidFill>
          <a:latin typeface="Comic Sans MS" charset="0"/>
        </a:defRPr>
      </a:lvl6pPr>
      <a:lvl7pPr marL="9144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2000">
          <a:solidFill>
            <a:schemeClr val="hlink"/>
          </a:solidFill>
          <a:latin typeface="Comic Sans MS" charset="0"/>
        </a:defRPr>
      </a:lvl7pPr>
      <a:lvl8pPr marL="13716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2000">
          <a:solidFill>
            <a:schemeClr val="hlink"/>
          </a:solidFill>
          <a:latin typeface="Comic Sans MS" charset="0"/>
        </a:defRPr>
      </a:lvl8pPr>
      <a:lvl9pPr marL="18288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2000">
          <a:solidFill>
            <a:schemeClr val="hlink"/>
          </a:solidFill>
          <a:latin typeface="Comic Sans MS" charset="0"/>
        </a:defRPr>
      </a:lvl9pPr>
    </p:titleStyle>
    <p:bodyStyle>
      <a:lvl1pPr algn="l" rtl="0" eaLnBrk="0" fontAlgn="base" hangingPunct="0">
        <a:lnSpc>
          <a:spcPts val="2600"/>
        </a:lnSpc>
        <a:spcBef>
          <a:spcPct val="0"/>
        </a:spcBef>
        <a:spcAft>
          <a:spcPct val="0"/>
        </a:spcAft>
        <a:buClr>
          <a:srgbClr val="003399"/>
        </a:buClr>
        <a:buSzPct val="50000"/>
        <a:buFont typeface="Monotype Sorts" charset="2"/>
        <a:defRPr kumimoji="1">
          <a:solidFill>
            <a:srgbClr val="003399"/>
          </a:solidFill>
          <a:latin typeface="+mn-lt"/>
          <a:ea typeface="+mn-ea"/>
          <a:cs typeface="+mn-cs"/>
        </a:defRPr>
      </a:lvl1pPr>
      <a:lvl2pPr marL="346075" indent="-231775" algn="l" rtl="0" eaLnBrk="0" fontAlgn="base" hangingPunct="0">
        <a:lnSpc>
          <a:spcPts val="2600"/>
        </a:lnSpc>
        <a:spcBef>
          <a:spcPct val="0"/>
        </a:spcBef>
        <a:spcAft>
          <a:spcPct val="0"/>
        </a:spcAft>
        <a:buClr>
          <a:schemeClr val="tx1"/>
        </a:buClr>
        <a:buSzPct val="35000"/>
        <a:buFont typeface="Monotype Sorts" charset="2"/>
        <a:buChar char="n"/>
        <a:defRPr kumimoji="1">
          <a:solidFill>
            <a:schemeClr val="tx1"/>
          </a:solidFill>
          <a:latin typeface="+mn-lt"/>
          <a:ea typeface="ＭＳ Ｐゴシック" charset="-128"/>
        </a:defRPr>
      </a:lvl2pPr>
      <a:lvl3pPr marL="627063" indent="-166688" algn="l" rtl="0" eaLnBrk="0" fontAlgn="base" hangingPunct="0">
        <a:lnSpc>
          <a:spcPts val="2600"/>
        </a:lnSpc>
        <a:spcBef>
          <a:spcPct val="0"/>
        </a:spcBef>
        <a:spcAft>
          <a:spcPct val="0"/>
        </a:spcAft>
        <a:buClr>
          <a:schemeClr val="tx1"/>
        </a:buClr>
        <a:buSzPct val="80000"/>
        <a:buChar char="–"/>
        <a:defRPr kumimoji="1">
          <a:solidFill>
            <a:schemeClr val="tx1"/>
          </a:solidFill>
          <a:latin typeface="+mn-lt"/>
          <a:ea typeface="ＭＳ Ｐゴシック" charset="-128"/>
        </a:defRPr>
      </a:lvl3pPr>
      <a:lvl4pPr marL="1147763" indent="-404813" algn="l" rtl="0" eaLnBrk="0" fontAlgn="base" hangingPunct="0">
        <a:lnSpc>
          <a:spcPts val="2600"/>
        </a:lnSpc>
        <a:spcBef>
          <a:spcPct val="0"/>
        </a:spcBef>
        <a:spcAft>
          <a:spcPct val="0"/>
        </a:spcAft>
        <a:buClr>
          <a:schemeClr val="tx1"/>
        </a:buClr>
        <a:buFont typeface="Wingdings" charset="2"/>
        <a:buChar char="!"/>
        <a:defRPr kumimoji="1">
          <a:solidFill>
            <a:schemeClr val="tx1"/>
          </a:solidFill>
          <a:latin typeface="+mn-lt"/>
          <a:ea typeface="ＭＳ Ｐゴシック" charset="-128"/>
        </a:defRPr>
      </a:lvl4pPr>
      <a:lvl5pPr marL="1539875" indent="-169863" algn="l" rtl="0" eaLnBrk="0" fontAlgn="base" hangingPunct="0">
        <a:lnSpc>
          <a:spcPts val="2600"/>
        </a:lnSpc>
        <a:spcBef>
          <a:spcPct val="0"/>
        </a:spcBef>
        <a:spcAft>
          <a:spcPct val="0"/>
        </a:spcAft>
        <a:buClr>
          <a:schemeClr val="tx1"/>
        </a:buClr>
        <a:buSzPct val="100000"/>
        <a:buChar char="–"/>
        <a:defRPr kumimoji="1">
          <a:solidFill>
            <a:schemeClr val="tx1"/>
          </a:solidFill>
          <a:latin typeface="+mn-lt"/>
          <a:ea typeface="ＭＳ Ｐゴシック" charset="-128"/>
        </a:defRPr>
      </a:lvl5pPr>
      <a:lvl6pPr marL="1997075" indent="-169863" algn="l" rtl="0" eaLnBrk="0" fontAlgn="base" hangingPunct="0">
        <a:lnSpc>
          <a:spcPts val="2600"/>
        </a:lnSpc>
        <a:spcBef>
          <a:spcPct val="0"/>
        </a:spcBef>
        <a:spcAft>
          <a:spcPct val="0"/>
        </a:spcAft>
        <a:buClr>
          <a:schemeClr val="tx1"/>
        </a:buClr>
        <a:buSzPct val="100000"/>
        <a:buChar char="–"/>
        <a:defRPr kumimoji="1">
          <a:solidFill>
            <a:schemeClr val="tx1"/>
          </a:solidFill>
          <a:latin typeface="+mn-lt"/>
          <a:ea typeface="ＭＳ Ｐゴシック" charset="-128"/>
        </a:defRPr>
      </a:lvl6pPr>
      <a:lvl7pPr marL="2454275" indent="-169863" algn="l" rtl="0" eaLnBrk="0" fontAlgn="base" hangingPunct="0">
        <a:lnSpc>
          <a:spcPts val="2600"/>
        </a:lnSpc>
        <a:spcBef>
          <a:spcPct val="0"/>
        </a:spcBef>
        <a:spcAft>
          <a:spcPct val="0"/>
        </a:spcAft>
        <a:buClr>
          <a:schemeClr val="tx1"/>
        </a:buClr>
        <a:buSzPct val="100000"/>
        <a:buChar char="–"/>
        <a:defRPr kumimoji="1">
          <a:solidFill>
            <a:schemeClr val="tx1"/>
          </a:solidFill>
          <a:latin typeface="+mn-lt"/>
          <a:ea typeface="ＭＳ Ｐゴシック" charset="-128"/>
        </a:defRPr>
      </a:lvl7pPr>
      <a:lvl8pPr marL="2911475" indent="-169863" algn="l" rtl="0" eaLnBrk="0" fontAlgn="base" hangingPunct="0">
        <a:lnSpc>
          <a:spcPts val="2600"/>
        </a:lnSpc>
        <a:spcBef>
          <a:spcPct val="0"/>
        </a:spcBef>
        <a:spcAft>
          <a:spcPct val="0"/>
        </a:spcAft>
        <a:buClr>
          <a:schemeClr val="tx1"/>
        </a:buClr>
        <a:buSzPct val="100000"/>
        <a:buChar char="–"/>
        <a:defRPr kumimoji="1">
          <a:solidFill>
            <a:schemeClr val="tx1"/>
          </a:solidFill>
          <a:latin typeface="+mn-lt"/>
          <a:ea typeface="ＭＳ Ｐゴシック" charset="-128"/>
        </a:defRPr>
      </a:lvl8pPr>
      <a:lvl9pPr marL="3368675" indent="-169863" algn="l" rtl="0" eaLnBrk="0" fontAlgn="base" hangingPunct="0">
        <a:lnSpc>
          <a:spcPts val="2600"/>
        </a:lnSpc>
        <a:spcBef>
          <a:spcPct val="0"/>
        </a:spcBef>
        <a:spcAft>
          <a:spcPct val="0"/>
        </a:spcAft>
        <a:buClr>
          <a:schemeClr val="tx1"/>
        </a:buClr>
        <a:buSzPct val="100000"/>
        <a:buChar char="–"/>
        <a:defRPr kumimoji="1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4800600" y="4557713"/>
            <a:ext cx="457200" cy="192087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900" b="1">
                <a:solidFill>
                  <a:schemeClr val="hlink"/>
                </a:solidFill>
              </a:rPr>
              <a:t>8</a:t>
            </a:r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2057400" y="4557713"/>
            <a:ext cx="457200" cy="192087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900" b="1">
                <a:solidFill>
                  <a:schemeClr val="hlink"/>
                </a:solidFill>
              </a:rPr>
              <a:t>2</a:t>
            </a: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1600200" y="4557713"/>
            <a:ext cx="457200" cy="192087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900" b="1">
                <a:solidFill>
                  <a:schemeClr val="hlink"/>
                </a:solidFill>
              </a:rPr>
              <a:t>1</a:t>
            </a: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2514600" y="4557713"/>
            <a:ext cx="457200" cy="192087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900" b="1">
                <a:solidFill>
                  <a:schemeClr val="hlink"/>
                </a:solidFill>
              </a:rPr>
              <a:t>3</a:t>
            </a:r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2971800" y="4557713"/>
            <a:ext cx="457200" cy="192087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900" b="1">
                <a:solidFill>
                  <a:schemeClr val="hlink"/>
                </a:solidFill>
              </a:rPr>
              <a:t>4</a:t>
            </a:r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3886200" y="4557713"/>
            <a:ext cx="457200" cy="192087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900" b="1">
                <a:solidFill>
                  <a:schemeClr val="hlink"/>
                </a:solidFill>
              </a:rPr>
              <a:t>6</a:t>
            </a:r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auto">
          <a:xfrm>
            <a:off x="3429000" y="4557713"/>
            <a:ext cx="457200" cy="192087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900" b="1">
                <a:solidFill>
                  <a:schemeClr val="hlink"/>
                </a:solidFill>
              </a:rPr>
              <a:t>5</a:t>
            </a:r>
          </a:p>
        </p:txBody>
      </p:sp>
      <p:sp>
        <p:nvSpPr>
          <p:cNvPr id="4105" name="Rectangle 9"/>
          <p:cNvSpPr>
            <a:spLocks noChangeArrowheads="1"/>
          </p:cNvSpPr>
          <p:nvPr/>
        </p:nvSpPr>
        <p:spPr bwMode="auto">
          <a:xfrm>
            <a:off x="4343400" y="4557713"/>
            <a:ext cx="457200" cy="192087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900" b="1">
                <a:solidFill>
                  <a:schemeClr val="hlink"/>
                </a:solidFill>
              </a:rPr>
              <a:t>7</a:t>
            </a:r>
          </a:p>
        </p:txBody>
      </p:sp>
      <p:sp>
        <p:nvSpPr>
          <p:cNvPr id="4107" name="Rectangle 11"/>
          <p:cNvSpPr>
            <a:spLocks noChangeArrowheads="1"/>
          </p:cNvSpPr>
          <p:nvPr/>
        </p:nvSpPr>
        <p:spPr bwMode="auto">
          <a:xfrm>
            <a:off x="5715000" y="4557713"/>
            <a:ext cx="457200" cy="192087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900" b="1">
                <a:solidFill>
                  <a:schemeClr val="hlink"/>
                </a:solidFill>
              </a:rPr>
              <a:t>10</a:t>
            </a:r>
          </a:p>
        </p:txBody>
      </p:sp>
      <p:sp>
        <p:nvSpPr>
          <p:cNvPr id="4108" name="Rectangle 12"/>
          <p:cNvSpPr>
            <a:spLocks noChangeArrowheads="1"/>
          </p:cNvSpPr>
          <p:nvPr/>
        </p:nvSpPr>
        <p:spPr bwMode="auto">
          <a:xfrm>
            <a:off x="5257800" y="4557713"/>
            <a:ext cx="457200" cy="192087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900" b="1">
                <a:solidFill>
                  <a:schemeClr val="hlink"/>
                </a:solidFill>
              </a:rPr>
              <a:t>9</a:t>
            </a:r>
          </a:p>
        </p:txBody>
      </p:sp>
      <p:sp>
        <p:nvSpPr>
          <p:cNvPr id="4109" name="Rectangle 13"/>
          <p:cNvSpPr>
            <a:spLocks noChangeArrowheads="1"/>
          </p:cNvSpPr>
          <p:nvPr/>
        </p:nvSpPr>
        <p:spPr bwMode="auto">
          <a:xfrm>
            <a:off x="6172200" y="4557713"/>
            <a:ext cx="457200" cy="192087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900" b="1">
                <a:solidFill>
                  <a:schemeClr val="hlink"/>
                </a:solidFill>
              </a:rPr>
              <a:t>11</a:t>
            </a:r>
          </a:p>
        </p:txBody>
      </p:sp>
      <p:sp>
        <p:nvSpPr>
          <p:cNvPr id="4110" name="Rectangle 14"/>
          <p:cNvSpPr>
            <a:spLocks noChangeArrowheads="1"/>
          </p:cNvSpPr>
          <p:nvPr/>
        </p:nvSpPr>
        <p:spPr bwMode="auto">
          <a:xfrm>
            <a:off x="6629400" y="4557713"/>
            <a:ext cx="457200" cy="192087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900" b="1">
                <a:solidFill>
                  <a:schemeClr val="hlink"/>
                </a:solidFill>
              </a:rPr>
              <a:t>12</a:t>
            </a:r>
          </a:p>
        </p:txBody>
      </p:sp>
      <p:sp>
        <p:nvSpPr>
          <p:cNvPr id="4111" name="Rectangle 15"/>
          <p:cNvSpPr>
            <a:spLocks noChangeArrowheads="1"/>
          </p:cNvSpPr>
          <p:nvPr/>
        </p:nvSpPr>
        <p:spPr bwMode="auto">
          <a:xfrm>
            <a:off x="7543800" y="4557713"/>
            <a:ext cx="457200" cy="192087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900" b="1">
                <a:solidFill>
                  <a:schemeClr val="hlink"/>
                </a:solidFill>
              </a:rPr>
              <a:t>14</a:t>
            </a:r>
          </a:p>
        </p:txBody>
      </p:sp>
      <p:sp>
        <p:nvSpPr>
          <p:cNvPr id="4112" name="Rectangle 16"/>
          <p:cNvSpPr>
            <a:spLocks noChangeArrowheads="1"/>
          </p:cNvSpPr>
          <p:nvPr/>
        </p:nvSpPr>
        <p:spPr bwMode="auto">
          <a:xfrm>
            <a:off x="7086600" y="4557713"/>
            <a:ext cx="457200" cy="192087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900" b="1">
                <a:solidFill>
                  <a:schemeClr val="hlink"/>
                </a:solidFill>
              </a:rPr>
              <a:t>13</a:t>
            </a:r>
          </a:p>
        </p:txBody>
      </p:sp>
      <p:sp>
        <p:nvSpPr>
          <p:cNvPr id="4113" name="Rectangle 17"/>
          <p:cNvSpPr>
            <a:spLocks noChangeArrowheads="1"/>
          </p:cNvSpPr>
          <p:nvPr/>
        </p:nvSpPr>
        <p:spPr bwMode="auto">
          <a:xfrm>
            <a:off x="1143000" y="4557713"/>
            <a:ext cx="457200" cy="192087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900" b="1">
                <a:solidFill>
                  <a:schemeClr val="hlink"/>
                </a:solidFill>
              </a:rPr>
              <a:t>0</a:t>
            </a:r>
          </a:p>
        </p:txBody>
      </p:sp>
      <p:sp>
        <p:nvSpPr>
          <p:cNvPr id="4114" name="Rectangle 18"/>
          <p:cNvSpPr>
            <a:spLocks noChangeArrowheads="1"/>
          </p:cNvSpPr>
          <p:nvPr/>
        </p:nvSpPr>
        <p:spPr bwMode="auto">
          <a:xfrm>
            <a:off x="4800600" y="4108450"/>
            <a:ext cx="457200" cy="420688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b="1"/>
              <a:t>64</a:t>
            </a:r>
          </a:p>
        </p:txBody>
      </p:sp>
      <p:sp>
        <p:nvSpPr>
          <p:cNvPr id="4115" name="Rectangle 19"/>
          <p:cNvSpPr>
            <a:spLocks noChangeArrowheads="1"/>
          </p:cNvSpPr>
          <p:nvPr/>
        </p:nvSpPr>
        <p:spPr bwMode="auto">
          <a:xfrm>
            <a:off x="2057400" y="4108450"/>
            <a:ext cx="457200" cy="420688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b="1"/>
              <a:t>14</a:t>
            </a:r>
          </a:p>
        </p:txBody>
      </p:sp>
      <p:sp>
        <p:nvSpPr>
          <p:cNvPr id="4116" name="Rectangle 20"/>
          <p:cNvSpPr>
            <a:spLocks noChangeArrowheads="1"/>
          </p:cNvSpPr>
          <p:nvPr/>
        </p:nvSpPr>
        <p:spPr bwMode="auto">
          <a:xfrm>
            <a:off x="1600200" y="4108450"/>
            <a:ext cx="457200" cy="420688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b="1"/>
              <a:t>13</a:t>
            </a:r>
          </a:p>
        </p:txBody>
      </p:sp>
      <p:sp>
        <p:nvSpPr>
          <p:cNvPr id="4117" name="Rectangle 21"/>
          <p:cNvSpPr>
            <a:spLocks noChangeArrowheads="1"/>
          </p:cNvSpPr>
          <p:nvPr/>
        </p:nvSpPr>
        <p:spPr bwMode="auto">
          <a:xfrm>
            <a:off x="2514600" y="4108450"/>
            <a:ext cx="457200" cy="420688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b="1"/>
              <a:t>25</a:t>
            </a:r>
          </a:p>
        </p:txBody>
      </p:sp>
      <p:sp>
        <p:nvSpPr>
          <p:cNvPr id="4118" name="Rectangle 22"/>
          <p:cNvSpPr>
            <a:spLocks noChangeArrowheads="1"/>
          </p:cNvSpPr>
          <p:nvPr/>
        </p:nvSpPr>
        <p:spPr bwMode="auto">
          <a:xfrm>
            <a:off x="2971800" y="4108450"/>
            <a:ext cx="457200" cy="420688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b="1"/>
              <a:t>33</a:t>
            </a:r>
          </a:p>
        </p:txBody>
      </p:sp>
      <p:sp>
        <p:nvSpPr>
          <p:cNvPr id="4119" name="Rectangle 23"/>
          <p:cNvSpPr>
            <a:spLocks noChangeArrowheads="1"/>
          </p:cNvSpPr>
          <p:nvPr/>
        </p:nvSpPr>
        <p:spPr bwMode="auto">
          <a:xfrm>
            <a:off x="3886200" y="4108450"/>
            <a:ext cx="457200" cy="420688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b="1"/>
              <a:t>51</a:t>
            </a:r>
          </a:p>
        </p:txBody>
      </p:sp>
      <p:sp>
        <p:nvSpPr>
          <p:cNvPr id="4120" name="Rectangle 24"/>
          <p:cNvSpPr>
            <a:spLocks noChangeArrowheads="1"/>
          </p:cNvSpPr>
          <p:nvPr/>
        </p:nvSpPr>
        <p:spPr bwMode="auto">
          <a:xfrm>
            <a:off x="3429000" y="4108450"/>
            <a:ext cx="457200" cy="420688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b="1"/>
              <a:t>43</a:t>
            </a:r>
          </a:p>
        </p:txBody>
      </p:sp>
      <p:sp>
        <p:nvSpPr>
          <p:cNvPr id="4121" name="Rectangle 25"/>
          <p:cNvSpPr>
            <a:spLocks noChangeArrowheads="1"/>
          </p:cNvSpPr>
          <p:nvPr/>
        </p:nvSpPr>
        <p:spPr bwMode="auto">
          <a:xfrm>
            <a:off x="4343400" y="4108450"/>
            <a:ext cx="457200" cy="420688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b="1"/>
              <a:t>53</a:t>
            </a:r>
          </a:p>
        </p:txBody>
      </p:sp>
      <p:sp>
        <p:nvSpPr>
          <p:cNvPr id="4123" name="Rectangle 27"/>
          <p:cNvSpPr>
            <a:spLocks noChangeArrowheads="1"/>
          </p:cNvSpPr>
          <p:nvPr/>
        </p:nvSpPr>
        <p:spPr bwMode="auto">
          <a:xfrm>
            <a:off x="5715000" y="4108450"/>
            <a:ext cx="457200" cy="420688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b="1"/>
              <a:t>84</a:t>
            </a:r>
          </a:p>
        </p:txBody>
      </p:sp>
      <p:sp>
        <p:nvSpPr>
          <p:cNvPr id="4124" name="Rectangle 28"/>
          <p:cNvSpPr>
            <a:spLocks noChangeArrowheads="1"/>
          </p:cNvSpPr>
          <p:nvPr/>
        </p:nvSpPr>
        <p:spPr bwMode="auto">
          <a:xfrm>
            <a:off x="5257800" y="4108450"/>
            <a:ext cx="457200" cy="420688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b="1"/>
              <a:t>72</a:t>
            </a:r>
          </a:p>
        </p:txBody>
      </p:sp>
      <p:sp>
        <p:nvSpPr>
          <p:cNvPr id="4125" name="Rectangle 29"/>
          <p:cNvSpPr>
            <a:spLocks noChangeArrowheads="1"/>
          </p:cNvSpPr>
          <p:nvPr/>
        </p:nvSpPr>
        <p:spPr bwMode="auto">
          <a:xfrm>
            <a:off x="6172200" y="4108450"/>
            <a:ext cx="457200" cy="420688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b="1"/>
              <a:t>93</a:t>
            </a:r>
          </a:p>
        </p:txBody>
      </p:sp>
      <p:sp>
        <p:nvSpPr>
          <p:cNvPr id="4126" name="Rectangle 30"/>
          <p:cNvSpPr>
            <a:spLocks noChangeArrowheads="1"/>
          </p:cNvSpPr>
          <p:nvPr/>
        </p:nvSpPr>
        <p:spPr bwMode="auto">
          <a:xfrm>
            <a:off x="6629400" y="4108450"/>
            <a:ext cx="457200" cy="420688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b="1"/>
              <a:t>95</a:t>
            </a:r>
          </a:p>
        </p:txBody>
      </p:sp>
      <p:sp>
        <p:nvSpPr>
          <p:cNvPr id="4127" name="Rectangle 31"/>
          <p:cNvSpPr>
            <a:spLocks noChangeArrowheads="1"/>
          </p:cNvSpPr>
          <p:nvPr/>
        </p:nvSpPr>
        <p:spPr bwMode="auto">
          <a:xfrm>
            <a:off x="7543800" y="4108450"/>
            <a:ext cx="457200" cy="420688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b="1"/>
              <a:t>97</a:t>
            </a:r>
          </a:p>
        </p:txBody>
      </p:sp>
      <p:sp>
        <p:nvSpPr>
          <p:cNvPr id="4128" name="Rectangle 32"/>
          <p:cNvSpPr>
            <a:spLocks noChangeArrowheads="1"/>
          </p:cNvSpPr>
          <p:nvPr/>
        </p:nvSpPr>
        <p:spPr bwMode="auto">
          <a:xfrm>
            <a:off x="7086600" y="4108450"/>
            <a:ext cx="457200" cy="420688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b="1"/>
              <a:t>96</a:t>
            </a:r>
          </a:p>
        </p:txBody>
      </p:sp>
      <p:sp>
        <p:nvSpPr>
          <p:cNvPr id="4129" name="Rectangle 33"/>
          <p:cNvSpPr>
            <a:spLocks noChangeArrowheads="1"/>
          </p:cNvSpPr>
          <p:nvPr/>
        </p:nvSpPr>
        <p:spPr bwMode="auto">
          <a:xfrm>
            <a:off x="1143000" y="4108450"/>
            <a:ext cx="457200" cy="420688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b="1"/>
              <a:t>6</a:t>
            </a:r>
          </a:p>
        </p:txBody>
      </p:sp>
      <p:sp>
        <p:nvSpPr>
          <p:cNvPr id="4130" name="Rectangle 3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Binary Search</a:t>
            </a:r>
          </a:p>
        </p:txBody>
      </p:sp>
      <p:sp>
        <p:nvSpPr>
          <p:cNvPr id="4131" name="Rectangle 35"/>
          <p:cNvSpPr>
            <a:spLocks noChangeArrowheads="1"/>
          </p:cNvSpPr>
          <p:nvPr/>
        </p:nvSpPr>
        <p:spPr bwMode="auto">
          <a:xfrm>
            <a:off x="1171575" y="5102225"/>
            <a:ext cx="396875" cy="304800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1" lang="en-US" b="1"/>
              <a:t>lo</a:t>
            </a:r>
          </a:p>
        </p:txBody>
      </p:sp>
      <p:sp>
        <p:nvSpPr>
          <p:cNvPr id="4132" name="Line 36"/>
          <p:cNvSpPr>
            <a:spLocks noChangeShapeType="1"/>
          </p:cNvSpPr>
          <p:nvPr/>
        </p:nvSpPr>
        <p:spPr bwMode="auto">
          <a:xfrm flipV="1">
            <a:off x="1355725" y="48387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35" name="Rectangle 39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kumimoji="0" lang="en-US"/>
              <a:t>Binary search.   </a:t>
            </a:r>
            <a:r>
              <a:rPr kumimoji="0" lang="en-US">
                <a:solidFill>
                  <a:schemeClr val="tx1"/>
                </a:solidFill>
              </a:rPr>
              <a:t>Given a </a:t>
            </a:r>
            <a:r>
              <a:rPr kumimoji="0" lang="en-US" sz="1600">
                <a:solidFill>
                  <a:schemeClr val="tx1"/>
                </a:solidFill>
                <a:latin typeface="Courier New" charset="0"/>
              </a:rPr>
              <a:t>key</a:t>
            </a:r>
            <a:r>
              <a:rPr kumimoji="0" lang="en-US">
                <a:solidFill>
                  <a:schemeClr val="tx1"/>
                </a:solidFill>
              </a:rPr>
              <a:t> and sorted array </a:t>
            </a:r>
            <a:r>
              <a:rPr kumimoji="0" lang="en-US" sz="1600">
                <a:solidFill>
                  <a:schemeClr val="tx1"/>
                </a:solidFill>
                <a:latin typeface="Courier New" charset="0"/>
              </a:rPr>
              <a:t>a[]</a:t>
            </a:r>
            <a:r>
              <a:rPr kumimoji="0" lang="en-US">
                <a:solidFill>
                  <a:schemeClr val="tx1"/>
                </a:solidFill>
              </a:rPr>
              <a:t>, find index </a:t>
            </a:r>
            <a:r>
              <a:rPr kumimoji="0" lang="en-US" sz="1600">
                <a:solidFill>
                  <a:schemeClr val="tx1"/>
                </a:solidFill>
                <a:latin typeface="Courier New" charset="0"/>
              </a:rPr>
              <a:t>i</a:t>
            </a:r>
            <a:br>
              <a:rPr kumimoji="0" lang="en-US" sz="1600">
                <a:solidFill>
                  <a:schemeClr val="tx1"/>
                </a:solidFill>
                <a:latin typeface="Courier New" charset="0"/>
              </a:rPr>
            </a:br>
            <a:r>
              <a:rPr kumimoji="0" lang="en-US">
                <a:solidFill>
                  <a:schemeClr val="tx1"/>
                </a:solidFill>
              </a:rPr>
              <a:t>such that </a:t>
            </a:r>
            <a:r>
              <a:rPr kumimoji="0" lang="en-US" sz="1600">
                <a:solidFill>
                  <a:schemeClr val="tx1"/>
                </a:solidFill>
                <a:latin typeface="Courier New" charset="0"/>
              </a:rPr>
              <a:t>a[i]</a:t>
            </a:r>
            <a:r>
              <a:rPr kumimoji="0" lang="en-US">
                <a:solidFill>
                  <a:schemeClr val="tx1"/>
                </a:solidFill>
              </a:rPr>
              <a:t> = </a:t>
            </a:r>
            <a:r>
              <a:rPr kumimoji="0" lang="en-US" sz="1600">
                <a:solidFill>
                  <a:schemeClr val="tx1"/>
                </a:solidFill>
                <a:latin typeface="Courier New" charset="0"/>
              </a:rPr>
              <a:t>key</a:t>
            </a:r>
            <a:r>
              <a:rPr kumimoji="0" lang="en-US">
                <a:solidFill>
                  <a:schemeClr val="tx1"/>
                </a:solidFill>
              </a:rPr>
              <a:t>, or report that no such index exists.</a:t>
            </a:r>
          </a:p>
          <a:p>
            <a:endParaRPr kumimoji="0" lang="en-US"/>
          </a:p>
          <a:p>
            <a:r>
              <a:rPr kumimoji="0" lang="en-US"/>
              <a:t>Invariant.  </a:t>
            </a:r>
            <a:r>
              <a:rPr kumimoji="0" lang="en-US">
                <a:solidFill>
                  <a:schemeClr val="tx1"/>
                </a:solidFill>
              </a:rPr>
              <a:t>Algorithm maintains </a:t>
            </a:r>
            <a:r>
              <a:rPr kumimoji="0" lang="en-US" sz="1600">
                <a:solidFill>
                  <a:schemeClr val="tx1"/>
                </a:solidFill>
                <a:latin typeface="Courier New" charset="0"/>
              </a:rPr>
              <a:t>a[lo]</a:t>
            </a:r>
            <a:r>
              <a:rPr kumimoji="0" lang="en-US">
                <a:solidFill>
                  <a:schemeClr val="tx1"/>
                </a:solidFill>
              </a:rPr>
              <a:t> </a:t>
            </a:r>
            <a:r>
              <a:rPr kumimoji="0" lang="en-US">
                <a:solidFill>
                  <a:schemeClr val="tx1"/>
                </a:solidFill>
                <a:sym typeface="Symbol" charset="2"/>
              </a:rPr>
              <a:t></a:t>
            </a:r>
            <a:r>
              <a:rPr kumimoji="0" lang="en-US">
                <a:solidFill>
                  <a:schemeClr val="tx1"/>
                </a:solidFill>
              </a:rPr>
              <a:t> </a:t>
            </a:r>
            <a:r>
              <a:rPr kumimoji="0" lang="en-US" sz="1600">
                <a:solidFill>
                  <a:schemeClr val="tx1"/>
                </a:solidFill>
                <a:latin typeface="Courier New" charset="0"/>
              </a:rPr>
              <a:t>key </a:t>
            </a:r>
            <a:r>
              <a:rPr kumimoji="0" lang="en-US">
                <a:solidFill>
                  <a:schemeClr val="tx1"/>
                </a:solidFill>
                <a:sym typeface="Symbol" charset="2"/>
              </a:rPr>
              <a:t> </a:t>
            </a:r>
            <a:r>
              <a:rPr kumimoji="0" lang="en-US">
                <a:solidFill>
                  <a:schemeClr val="tx1"/>
                </a:solidFill>
              </a:rPr>
              <a:t> </a:t>
            </a:r>
            <a:r>
              <a:rPr kumimoji="0" lang="en-US" sz="1600">
                <a:solidFill>
                  <a:schemeClr val="tx1"/>
                </a:solidFill>
                <a:latin typeface="Courier New" charset="0"/>
              </a:rPr>
              <a:t>a[hi].</a:t>
            </a:r>
          </a:p>
          <a:p>
            <a:endParaRPr kumimoji="0" lang="en-US" sz="1600">
              <a:solidFill>
                <a:schemeClr val="tx1"/>
              </a:solidFill>
              <a:latin typeface="Courier New" charset="0"/>
            </a:endParaRPr>
          </a:p>
          <a:p>
            <a:endParaRPr kumimoji="0" lang="en-US" sz="1600">
              <a:solidFill>
                <a:schemeClr val="tx1"/>
              </a:solidFill>
              <a:latin typeface="Courier New" charset="0"/>
            </a:endParaRPr>
          </a:p>
          <a:p>
            <a:r>
              <a:rPr kumimoji="0" lang="en-US"/>
              <a:t>Ex.  </a:t>
            </a:r>
            <a:r>
              <a:rPr kumimoji="0" lang="en-US">
                <a:solidFill>
                  <a:schemeClr val="tx1"/>
                </a:solidFill>
              </a:rPr>
              <a:t>Binary search for 33.</a:t>
            </a:r>
          </a:p>
        </p:txBody>
      </p:sp>
      <p:sp>
        <p:nvSpPr>
          <p:cNvPr id="4140" name="Rectangle 44"/>
          <p:cNvSpPr>
            <a:spLocks noChangeArrowheads="1"/>
          </p:cNvSpPr>
          <p:nvPr/>
        </p:nvSpPr>
        <p:spPr bwMode="auto">
          <a:xfrm>
            <a:off x="7591425" y="5105400"/>
            <a:ext cx="396875" cy="304800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1" lang="en-US" b="1"/>
              <a:t>hi</a:t>
            </a:r>
          </a:p>
        </p:txBody>
      </p:sp>
      <p:sp>
        <p:nvSpPr>
          <p:cNvPr id="4141" name="Line 45"/>
          <p:cNvSpPr>
            <a:spLocks noChangeShapeType="1"/>
          </p:cNvSpPr>
          <p:nvPr/>
        </p:nvSpPr>
        <p:spPr bwMode="auto">
          <a:xfrm flipV="1">
            <a:off x="7773988" y="4841875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8" name="Rectangle 3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Binary Search</a:t>
            </a:r>
          </a:p>
        </p:txBody>
      </p:sp>
      <p:sp>
        <p:nvSpPr>
          <p:cNvPr id="1063" name="Rectangle 39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kumimoji="0" lang="en-US"/>
              <a:t>Binary search.   </a:t>
            </a:r>
            <a:r>
              <a:rPr kumimoji="0" lang="en-US">
                <a:solidFill>
                  <a:schemeClr val="tx1"/>
                </a:solidFill>
              </a:rPr>
              <a:t>Given a </a:t>
            </a:r>
            <a:r>
              <a:rPr kumimoji="0" lang="en-US" sz="1600">
                <a:solidFill>
                  <a:schemeClr val="tx1"/>
                </a:solidFill>
                <a:latin typeface="Courier New" charset="0"/>
              </a:rPr>
              <a:t>key</a:t>
            </a:r>
            <a:r>
              <a:rPr kumimoji="0" lang="en-US">
                <a:solidFill>
                  <a:schemeClr val="tx1"/>
                </a:solidFill>
              </a:rPr>
              <a:t> and sorted array </a:t>
            </a:r>
            <a:r>
              <a:rPr kumimoji="0" lang="en-US" sz="1600">
                <a:solidFill>
                  <a:schemeClr val="tx1"/>
                </a:solidFill>
                <a:latin typeface="Courier New" charset="0"/>
              </a:rPr>
              <a:t>a[]</a:t>
            </a:r>
            <a:r>
              <a:rPr kumimoji="0" lang="en-US">
                <a:solidFill>
                  <a:schemeClr val="tx1"/>
                </a:solidFill>
              </a:rPr>
              <a:t>, find index </a:t>
            </a:r>
            <a:r>
              <a:rPr kumimoji="0" lang="en-US" sz="1600">
                <a:solidFill>
                  <a:schemeClr val="tx1"/>
                </a:solidFill>
                <a:latin typeface="Courier New" charset="0"/>
              </a:rPr>
              <a:t>i</a:t>
            </a:r>
            <a:br>
              <a:rPr kumimoji="0" lang="en-US" sz="1600">
                <a:solidFill>
                  <a:schemeClr val="tx1"/>
                </a:solidFill>
                <a:latin typeface="Courier New" charset="0"/>
              </a:rPr>
            </a:br>
            <a:r>
              <a:rPr kumimoji="0" lang="en-US">
                <a:solidFill>
                  <a:schemeClr val="tx1"/>
                </a:solidFill>
              </a:rPr>
              <a:t>such that </a:t>
            </a:r>
            <a:r>
              <a:rPr kumimoji="0" lang="en-US" sz="1600">
                <a:solidFill>
                  <a:schemeClr val="tx1"/>
                </a:solidFill>
                <a:latin typeface="Courier New" charset="0"/>
              </a:rPr>
              <a:t>a[i]</a:t>
            </a:r>
            <a:r>
              <a:rPr kumimoji="0" lang="en-US">
                <a:solidFill>
                  <a:schemeClr val="tx1"/>
                </a:solidFill>
              </a:rPr>
              <a:t> = </a:t>
            </a:r>
            <a:r>
              <a:rPr kumimoji="0" lang="en-US" sz="1600">
                <a:solidFill>
                  <a:schemeClr val="tx1"/>
                </a:solidFill>
                <a:latin typeface="Courier New" charset="0"/>
              </a:rPr>
              <a:t>key</a:t>
            </a:r>
            <a:r>
              <a:rPr kumimoji="0" lang="en-US">
                <a:solidFill>
                  <a:schemeClr val="tx1"/>
                </a:solidFill>
              </a:rPr>
              <a:t>, or report that no such index exists.</a:t>
            </a:r>
          </a:p>
          <a:p>
            <a:endParaRPr kumimoji="0" lang="en-US"/>
          </a:p>
          <a:p>
            <a:r>
              <a:rPr kumimoji="0" lang="en-US"/>
              <a:t>Invariant.  </a:t>
            </a:r>
            <a:r>
              <a:rPr kumimoji="0" lang="en-US">
                <a:solidFill>
                  <a:schemeClr val="tx1"/>
                </a:solidFill>
              </a:rPr>
              <a:t>Algorithm maintains </a:t>
            </a:r>
            <a:r>
              <a:rPr kumimoji="0" lang="en-US" sz="1600">
                <a:solidFill>
                  <a:schemeClr val="tx1"/>
                </a:solidFill>
                <a:latin typeface="Courier New" charset="0"/>
              </a:rPr>
              <a:t>a[lo]</a:t>
            </a:r>
            <a:r>
              <a:rPr kumimoji="0" lang="en-US">
                <a:solidFill>
                  <a:schemeClr val="tx1"/>
                </a:solidFill>
              </a:rPr>
              <a:t> </a:t>
            </a:r>
            <a:r>
              <a:rPr kumimoji="0" lang="en-US">
                <a:solidFill>
                  <a:schemeClr val="tx1"/>
                </a:solidFill>
                <a:sym typeface="Symbol" charset="2"/>
              </a:rPr>
              <a:t></a:t>
            </a:r>
            <a:r>
              <a:rPr kumimoji="0" lang="en-US">
                <a:solidFill>
                  <a:schemeClr val="tx1"/>
                </a:solidFill>
              </a:rPr>
              <a:t> </a:t>
            </a:r>
            <a:r>
              <a:rPr kumimoji="0" lang="en-US" sz="1600">
                <a:solidFill>
                  <a:schemeClr val="tx1"/>
                </a:solidFill>
                <a:latin typeface="Courier New" charset="0"/>
              </a:rPr>
              <a:t>key </a:t>
            </a:r>
            <a:r>
              <a:rPr kumimoji="0" lang="en-US">
                <a:solidFill>
                  <a:schemeClr val="tx1"/>
                </a:solidFill>
                <a:sym typeface="Symbol" charset="2"/>
              </a:rPr>
              <a:t> </a:t>
            </a:r>
            <a:r>
              <a:rPr kumimoji="0" lang="en-US">
                <a:solidFill>
                  <a:schemeClr val="tx1"/>
                </a:solidFill>
              </a:rPr>
              <a:t> </a:t>
            </a:r>
            <a:r>
              <a:rPr kumimoji="0" lang="en-US" sz="1600">
                <a:solidFill>
                  <a:schemeClr val="tx1"/>
                </a:solidFill>
                <a:latin typeface="Courier New" charset="0"/>
              </a:rPr>
              <a:t>a[hi].</a:t>
            </a:r>
          </a:p>
          <a:p>
            <a:endParaRPr kumimoji="0" lang="en-US" sz="1600">
              <a:solidFill>
                <a:schemeClr val="tx1"/>
              </a:solidFill>
              <a:latin typeface="Courier New" charset="0"/>
            </a:endParaRPr>
          </a:p>
          <a:p>
            <a:endParaRPr kumimoji="0" lang="en-US" sz="1600">
              <a:solidFill>
                <a:schemeClr val="tx1"/>
              </a:solidFill>
              <a:latin typeface="Courier New" charset="0"/>
            </a:endParaRPr>
          </a:p>
          <a:p>
            <a:r>
              <a:rPr kumimoji="0" lang="en-US"/>
              <a:t>Ex.  </a:t>
            </a:r>
            <a:r>
              <a:rPr kumimoji="0" lang="en-US">
                <a:solidFill>
                  <a:schemeClr val="tx1"/>
                </a:solidFill>
              </a:rPr>
              <a:t>Binary search for 33.</a:t>
            </a:r>
          </a:p>
        </p:txBody>
      </p:sp>
      <p:sp>
        <p:nvSpPr>
          <p:cNvPr id="1068" name="Rectangle 44"/>
          <p:cNvSpPr>
            <a:spLocks noChangeArrowheads="1"/>
          </p:cNvSpPr>
          <p:nvPr/>
        </p:nvSpPr>
        <p:spPr bwMode="auto">
          <a:xfrm>
            <a:off x="4800600" y="4557713"/>
            <a:ext cx="457200" cy="192087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900" b="1">
                <a:solidFill>
                  <a:schemeClr val="hlink"/>
                </a:solidFill>
              </a:rPr>
              <a:t>8</a:t>
            </a:r>
          </a:p>
        </p:txBody>
      </p:sp>
      <p:sp>
        <p:nvSpPr>
          <p:cNvPr id="1069" name="Rectangle 45"/>
          <p:cNvSpPr>
            <a:spLocks noChangeArrowheads="1"/>
          </p:cNvSpPr>
          <p:nvPr/>
        </p:nvSpPr>
        <p:spPr bwMode="auto">
          <a:xfrm>
            <a:off x="2057400" y="4557713"/>
            <a:ext cx="457200" cy="192087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900" b="1">
                <a:solidFill>
                  <a:schemeClr val="hlink"/>
                </a:solidFill>
              </a:rPr>
              <a:t>2</a:t>
            </a:r>
          </a:p>
        </p:txBody>
      </p:sp>
      <p:sp>
        <p:nvSpPr>
          <p:cNvPr id="1070" name="Rectangle 46"/>
          <p:cNvSpPr>
            <a:spLocks noChangeArrowheads="1"/>
          </p:cNvSpPr>
          <p:nvPr/>
        </p:nvSpPr>
        <p:spPr bwMode="auto">
          <a:xfrm>
            <a:off x="1600200" y="4557713"/>
            <a:ext cx="457200" cy="192087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900" b="1">
                <a:solidFill>
                  <a:schemeClr val="hlink"/>
                </a:solidFill>
              </a:rPr>
              <a:t>1</a:t>
            </a:r>
          </a:p>
        </p:txBody>
      </p:sp>
      <p:sp>
        <p:nvSpPr>
          <p:cNvPr id="1071" name="Rectangle 47"/>
          <p:cNvSpPr>
            <a:spLocks noChangeArrowheads="1"/>
          </p:cNvSpPr>
          <p:nvPr/>
        </p:nvSpPr>
        <p:spPr bwMode="auto">
          <a:xfrm>
            <a:off x="2514600" y="4557713"/>
            <a:ext cx="457200" cy="192087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900" b="1">
                <a:solidFill>
                  <a:schemeClr val="hlink"/>
                </a:solidFill>
              </a:rPr>
              <a:t>3</a:t>
            </a:r>
          </a:p>
        </p:txBody>
      </p:sp>
      <p:sp>
        <p:nvSpPr>
          <p:cNvPr id="1072" name="Rectangle 48"/>
          <p:cNvSpPr>
            <a:spLocks noChangeArrowheads="1"/>
          </p:cNvSpPr>
          <p:nvPr/>
        </p:nvSpPr>
        <p:spPr bwMode="auto">
          <a:xfrm>
            <a:off x="2971800" y="4557713"/>
            <a:ext cx="457200" cy="192087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900" b="1">
                <a:solidFill>
                  <a:schemeClr val="hlink"/>
                </a:solidFill>
              </a:rPr>
              <a:t>4</a:t>
            </a:r>
          </a:p>
        </p:txBody>
      </p:sp>
      <p:sp>
        <p:nvSpPr>
          <p:cNvPr id="1073" name="Rectangle 49"/>
          <p:cNvSpPr>
            <a:spLocks noChangeArrowheads="1"/>
          </p:cNvSpPr>
          <p:nvPr/>
        </p:nvSpPr>
        <p:spPr bwMode="auto">
          <a:xfrm>
            <a:off x="3886200" y="4557713"/>
            <a:ext cx="457200" cy="192087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900" b="1">
                <a:solidFill>
                  <a:schemeClr val="hlink"/>
                </a:solidFill>
              </a:rPr>
              <a:t>6</a:t>
            </a:r>
          </a:p>
        </p:txBody>
      </p:sp>
      <p:sp>
        <p:nvSpPr>
          <p:cNvPr id="1074" name="Rectangle 50"/>
          <p:cNvSpPr>
            <a:spLocks noChangeArrowheads="1"/>
          </p:cNvSpPr>
          <p:nvPr/>
        </p:nvSpPr>
        <p:spPr bwMode="auto">
          <a:xfrm>
            <a:off x="3429000" y="4557713"/>
            <a:ext cx="457200" cy="192087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900" b="1">
                <a:solidFill>
                  <a:schemeClr val="hlink"/>
                </a:solidFill>
              </a:rPr>
              <a:t>5</a:t>
            </a:r>
          </a:p>
        </p:txBody>
      </p:sp>
      <p:sp>
        <p:nvSpPr>
          <p:cNvPr id="1075" name="Rectangle 51"/>
          <p:cNvSpPr>
            <a:spLocks noChangeArrowheads="1"/>
          </p:cNvSpPr>
          <p:nvPr/>
        </p:nvSpPr>
        <p:spPr bwMode="auto">
          <a:xfrm>
            <a:off x="4343400" y="4557713"/>
            <a:ext cx="457200" cy="192087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900" b="1">
                <a:solidFill>
                  <a:schemeClr val="hlink"/>
                </a:solidFill>
              </a:rPr>
              <a:t>7</a:t>
            </a:r>
          </a:p>
        </p:txBody>
      </p:sp>
      <p:sp>
        <p:nvSpPr>
          <p:cNvPr id="1076" name="Rectangle 52"/>
          <p:cNvSpPr>
            <a:spLocks noChangeArrowheads="1"/>
          </p:cNvSpPr>
          <p:nvPr/>
        </p:nvSpPr>
        <p:spPr bwMode="auto">
          <a:xfrm>
            <a:off x="5715000" y="4557713"/>
            <a:ext cx="457200" cy="192087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900" b="1">
                <a:solidFill>
                  <a:schemeClr val="hlink"/>
                </a:solidFill>
              </a:rPr>
              <a:t>10</a:t>
            </a:r>
          </a:p>
        </p:txBody>
      </p:sp>
      <p:sp>
        <p:nvSpPr>
          <p:cNvPr id="1077" name="Rectangle 53"/>
          <p:cNvSpPr>
            <a:spLocks noChangeArrowheads="1"/>
          </p:cNvSpPr>
          <p:nvPr/>
        </p:nvSpPr>
        <p:spPr bwMode="auto">
          <a:xfrm>
            <a:off x="5257800" y="4557713"/>
            <a:ext cx="457200" cy="192087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900" b="1">
                <a:solidFill>
                  <a:schemeClr val="hlink"/>
                </a:solidFill>
              </a:rPr>
              <a:t>9</a:t>
            </a:r>
          </a:p>
        </p:txBody>
      </p:sp>
      <p:sp>
        <p:nvSpPr>
          <p:cNvPr id="1078" name="Rectangle 54"/>
          <p:cNvSpPr>
            <a:spLocks noChangeArrowheads="1"/>
          </p:cNvSpPr>
          <p:nvPr/>
        </p:nvSpPr>
        <p:spPr bwMode="auto">
          <a:xfrm>
            <a:off x="6172200" y="4557713"/>
            <a:ext cx="457200" cy="192087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900" b="1">
                <a:solidFill>
                  <a:schemeClr val="hlink"/>
                </a:solidFill>
              </a:rPr>
              <a:t>11</a:t>
            </a:r>
          </a:p>
        </p:txBody>
      </p:sp>
      <p:sp>
        <p:nvSpPr>
          <p:cNvPr id="1079" name="Rectangle 55"/>
          <p:cNvSpPr>
            <a:spLocks noChangeArrowheads="1"/>
          </p:cNvSpPr>
          <p:nvPr/>
        </p:nvSpPr>
        <p:spPr bwMode="auto">
          <a:xfrm>
            <a:off x="6629400" y="4557713"/>
            <a:ext cx="457200" cy="192087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900" b="1">
                <a:solidFill>
                  <a:schemeClr val="hlink"/>
                </a:solidFill>
              </a:rPr>
              <a:t>12</a:t>
            </a:r>
          </a:p>
        </p:txBody>
      </p:sp>
      <p:sp>
        <p:nvSpPr>
          <p:cNvPr id="1080" name="Rectangle 56"/>
          <p:cNvSpPr>
            <a:spLocks noChangeArrowheads="1"/>
          </p:cNvSpPr>
          <p:nvPr/>
        </p:nvSpPr>
        <p:spPr bwMode="auto">
          <a:xfrm>
            <a:off x="7543800" y="4557713"/>
            <a:ext cx="457200" cy="192087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900" b="1">
                <a:solidFill>
                  <a:schemeClr val="hlink"/>
                </a:solidFill>
              </a:rPr>
              <a:t>14</a:t>
            </a:r>
          </a:p>
        </p:txBody>
      </p:sp>
      <p:sp>
        <p:nvSpPr>
          <p:cNvPr id="1081" name="Rectangle 57"/>
          <p:cNvSpPr>
            <a:spLocks noChangeArrowheads="1"/>
          </p:cNvSpPr>
          <p:nvPr/>
        </p:nvSpPr>
        <p:spPr bwMode="auto">
          <a:xfrm>
            <a:off x="7086600" y="4557713"/>
            <a:ext cx="457200" cy="192087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900" b="1">
                <a:solidFill>
                  <a:schemeClr val="hlink"/>
                </a:solidFill>
              </a:rPr>
              <a:t>13</a:t>
            </a:r>
          </a:p>
        </p:txBody>
      </p:sp>
      <p:sp>
        <p:nvSpPr>
          <p:cNvPr id="1082" name="Rectangle 58"/>
          <p:cNvSpPr>
            <a:spLocks noChangeArrowheads="1"/>
          </p:cNvSpPr>
          <p:nvPr/>
        </p:nvSpPr>
        <p:spPr bwMode="auto">
          <a:xfrm>
            <a:off x="1143000" y="4557713"/>
            <a:ext cx="457200" cy="192087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900" b="1">
                <a:solidFill>
                  <a:schemeClr val="hlink"/>
                </a:solidFill>
              </a:rPr>
              <a:t>0</a:t>
            </a:r>
          </a:p>
        </p:txBody>
      </p:sp>
      <p:sp>
        <p:nvSpPr>
          <p:cNvPr id="1083" name="Rectangle 59"/>
          <p:cNvSpPr>
            <a:spLocks noChangeArrowheads="1"/>
          </p:cNvSpPr>
          <p:nvPr/>
        </p:nvSpPr>
        <p:spPr bwMode="auto">
          <a:xfrm>
            <a:off x="4800600" y="4108450"/>
            <a:ext cx="457200" cy="420688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b="1"/>
              <a:t>64</a:t>
            </a:r>
          </a:p>
        </p:txBody>
      </p:sp>
      <p:sp>
        <p:nvSpPr>
          <p:cNvPr id="1084" name="Rectangle 60"/>
          <p:cNvSpPr>
            <a:spLocks noChangeArrowheads="1"/>
          </p:cNvSpPr>
          <p:nvPr/>
        </p:nvSpPr>
        <p:spPr bwMode="auto">
          <a:xfrm>
            <a:off x="2057400" y="4108450"/>
            <a:ext cx="457200" cy="420688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b="1"/>
              <a:t>14</a:t>
            </a:r>
          </a:p>
        </p:txBody>
      </p:sp>
      <p:sp>
        <p:nvSpPr>
          <p:cNvPr id="1085" name="Rectangle 61"/>
          <p:cNvSpPr>
            <a:spLocks noChangeArrowheads="1"/>
          </p:cNvSpPr>
          <p:nvPr/>
        </p:nvSpPr>
        <p:spPr bwMode="auto">
          <a:xfrm>
            <a:off x="1600200" y="4108450"/>
            <a:ext cx="457200" cy="420688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b="1"/>
              <a:t>13</a:t>
            </a:r>
          </a:p>
        </p:txBody>
      </p:sp>
      <p:sp>
        <p:nvSpPr>
          <p:cNvPr id="1086" name="Rectangle 62"/>
          <p:cNvSpPr>
            <a:spLocks noChangeArrowheads="1"/>
          </p:cNvSpPr>
          <p:nvPr/>
        </p:nvSpPr>
        <p:spPr bwMode="auto">
          <a:xfrm>
            <a:off x="2514600" y="4108450"/>
            <a:ext cx="457200" cy="420688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b="1"/>
              <a:t>25</a:t>
            </a:r>
          </a:p>
        </p:txBody>
      </p:sp>
      <p:sp>
        <p:nvSpPr>
          <p:cNvPr id="1087" name="Rectangle 63"/>
          <p:cNvSpPr>
            <a:spLocks noChangeArrowheads="1"/>
          </p:cNvSpPr>
          <p:nvPr/>
        </p:nvSpPr>
        <p:spPr bwMode="auto">
          <a:xfrm>
            <a:off x="2971800" y="4108450"/>
            <a:ext cx="457200" cy="420688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b="1"/>
              <a:t>33</a:t>
            </a:r>
          </a:p>
        </p:txBody>
      </p:sp>
      <p:sp>
        <p:nvSpPr>
          <p:cNvPr id="1088" name="Rectangle 64"/>
          <p:cNvSpPr>
            <a:spLocks noChangeArrowheads="1"/>
          </p:cNvSpPr>
          <p:nvPr/>
        </p:nvSpPr>
        <p:spPr bwMode="auto">
          <a:xfrm>
            <a:off x="3886200" y="4108450"/>
            <a:ext cx="457200" cy="420688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b="1"/>
              <a:t>51</a:t>
            </a:r>
          </a:p>
        </p:txBody>
      </p:sp>
      <p:sp>
        <p:nvSpPr>
          <p:cNvPr id="1089" name="Rectangle 65"/>
          <p:cNvSpPr>
            <a:spLocks noChangeArrowheads="1"/>
          </p:cNvSpPr>
          <p:nvPr/>
        </p:nvSpPr>
        <p:spPr bwMode="auto">
          <a:xfrm>
            <a:off x="3429000" y="4108450"/>
            <a:ext cx="457200" cy="420688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b="1"/>
              <a:t>43</a:t>
            </a:r>
          </a:p>
        </p:txBody>
      </p:sp>
      <p:sp>
        <p:nvSpPr>
          <p:cNvPr id="1090" name="Rectangle 66"/>
          <p:cNvSpPr>
            <a:spLocks noChangeArrowheads="1"/>
          </p:cNvSpPr>
          <p:nvPr/>
        </p:nvSpPr>
        <p:spPr bwMode="auto">
          <a:xfrm>
            <a:off x="4343400" y="4108450"/>
            <a:ext cx="457200" cy="420688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b="1"/>
              <a:t>53</a:t>
            </a:r>
          </a:p>
        </p:txBody>
      </p:sp>
      <p:sp>
        <p:nvSpPr>
          <p:cNvPr id="1091" name="Rectangle 67"/>
          <p:cNvSpPr>
            <a:spLocks noChangeArrowheads="1"/>
          </p:cNvSpPr>
          <p:nvPr/>
        </p:nvSpPr>
        <p:spPr bwMode="auto">
          <a:xfrm>
            <a:off x="5715000" y="4108450"/>
            <a:ext cx="457200" cy="420688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b="1"/>
              <a:t>84</a:t>
            </a:r>
          </a:p>
        </p:txBody>
      </p:sp>
      <p:sp>
        <p:nvSpPr>
          <p:cNvPr id="1092" name="Rectangle 68"/>
          <p:cNvSpPr>
            <a:spLocks noChangeArrowheads="1"/>
          </p:cNvSpPr>
          <p:nvPr/>
        </p:nvSpPr>
        <p:spPr bwMode="auto">
          <a:xfrm>
            <a:off x="5257800" y="4108450"/>
            <a:ext cx="457200" cy="420688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b="1"/>
              <a:t>72</a:t>
            </a:r>
          </a:p>
        </p:txBody>
      </p:sp>
      <p:sp>
        <p:nvSpPr>
          <p:cNvPr id="1093" name="Rectangle 69"/>
          <p:cNvSpPr>
            <a:spLocks noChangeArrowheads="1"/>
          </p:cNvSpPr>
          <p:nvPr/>
        </p:nvSpPr>
        <p:spPr bwMode="auto">
          <a:xfrm>
            <a:off x="6172200" y="4108450"/>
            <a:ext cx="457200" cy="420688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b="1"/>
              <a:t>93</a:t>
            </a:r>
          </a:p>
        </p:txBody>
      </p:sp>
      <p:sp>
        <p:nvSpPr>
          <p:cNvPr id="1094" name="Rectangle 70"/>
          <p:cNvSpPr>
            <a:spLocks noChangeArrowheads="1"/>
          </p:cNvSpPr>
          <p:nvPr/>
        </p:nvSpPr>
        <p:spPr bwMode="auto">
          <a:xfrm>
            <a:off x="6629400" y="4108450"/>
            <a:ext cx="457200" cy="420688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b="1"/>
              <a:t>95</a:t>
            </a:r>
          </a:p>
        </p:txBody>
      </p:sp>
      <p:sp>
        <p:nvSpPr>
          <p:cNvPr id="1095" name="Rectangle 71"/>
          <p:cNvSpPr>
            <a:spLocks noChangeArrowheads="1"/>
          </p:cNvSpPr>
          <p:nvPr/>
        </p:nvSpPr>
        <p:spPr bwMode="auto">
          <a:xfrm>
            <a:off x="7543800" y="4108450"/>
            <a:ext cx="457200" cy="420688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b="1"/>
              <a:t>97</a:t>
            </a:r>
          </a:p>
        </p:txBody>
      </p:sp>
      <p:sp>
        <p:nvSpPr>
          <p:cNvPr id="1096" name="Rectangle 72"/>
          <p:cNvSpPr>
            <a:spLocks noChangeArrowheads="1"/>
          </p:cNvSpPr>
          <p:nvPr/>
        </p:nvSpPr>
        <p:spPr bwMode="auto">
          <a:xfrm>
            <a:off x="7086600" y="4108450"/>
            <a:ext cx="457200" cy="420688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b="1"/>
              <a:t>96</a:t>
            </a:r>
          </a:p>
        </p:txBody>
      </p:sp>
      <p:sp>
        <p:nvSpPr>
          <p:cNvPr id="1097" name="Rectangle 73"/>
          <p:cNvSpPr>
            <a:spLocks noChangeArrowheads="1"/>
          </p:cNvSpPr>
          <p:nvPr/>
        </p:nvSpPr>
        <p:spPr bwMode="auto">
          <a:xfrm>
            <a:off x="1143000" y="4108450"/>
            <a:ext cx="457200" cy="420688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b="1"/>
              <a:t>6</a:t>
            </a:r>
          </a:p>
        </p:txBody>
      </p:sp>
      <p:sp>
        <p:nvSpPr>
          <p:cNvPr id="1098" name="Rectangle 74"/>
          <p:cNvSpPr>
            <a:spLocks noChangeArrowheads="1"/>
          </p:cNvSpPr>
          <p:nvPr/>
        </p:nvSpPr>
        <p:spPr bwMode="auto">
          <a:xfrm>
            <a:off x="1171575" y="5102225"/>
            <a:ext cx="396875" cy="304800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1" lang="en-US" b="1"/>
              <a:t>lo</a:t>
            </a:r>
          </a:p>
        </p:txBody>
      </p:sp>
      <p:sp>
        <p:nvSpPr>
          <p:cNvPr id="1099" name="Line 75"/>
          <p:cNvSpPr>
            <a:spLocks noChangeShapeType="1"/>
          </p:cNvSpPr>
          <p:nvPr/>
        </p:nvSpPr>
        <p:spPr bwMode="auto">
          <a:xfrm flipV="1">
            <a:off x="1355725" y="48387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01" name="Rectangle 77"/>
          <p:cNvSpPr>
            <a:spLocks noChangeArrowheads="1"/>
          </p:cNvSpPr>
          <p:nvPr/>
        </p:nvSpPr>
        <p:spPr bwMode="auto">
          <a:xfrm>
            <a:off x="7591425" y="5105400"/>
            <a:ext cx="396875" cy="304800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1" lang="en-US" b="1"/>
              <a:t>hi</a:t>
            </a:r>
          </a:p>
        </p:txBody>
      </p:sp>
      <p:sp>
        <p:nvSpPr>
          <p:cNvPr id="1102" name="Line 78"/>
          <p:cNvSpPr>
            <a:spLocks noChangeShapeType="1"/>
          </p:cNvSpPr>
          <p:nvPr/>
        </p:nvSpPr>
        <p:spPr bwMode="auto">
          <a:xfrm flipV="1">
            <a:off x="7773988" y="4841875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03" name="Rectangle 79"/>
          <p:cNvSpPr>
            <a:spLocks noChangeArrowheads="1"/>
          </p:cNvSpPr>
          <p:nvPr/>
        </p:nvSpPr>
        <p:spPr bwMode="auto">
          <a:xfrm>
            <a:off x="4319588" y="5103813"/>
            <a:ext cx="504825" cy="304800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1" lang="en-US" b="1"/>
              <a:t>mid</a:t>
            </a:r>
          </a:p>
        </p:txBody>
      </p:sp>
      <p:sp>
        <p:nvSpPr>
          <p:cNvPr id="1104" name="Line 80"/>
          <p:cNvSpPr>
            <a:spLocks noChangeShapeType="1"/>
          </p:cNvSpPr>
          <p:nvPr/>
        </p:nvSpPr>
        <p:spPr bwMode="auto">
          <a:xfrm flipV="1">
            <a:off x="4556125" y="484028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05" name="Oval 81"/>
          <p:cNvSpPr>
            <a:spLocks noChangeArrowheads="1"/>
          </p:cNvSpPr>
          <p:nvPr/>
        </p:nvSpPr>
        <p:spPr bwMode="auto">
          <a:xfrm>
            <a:off x="4398963" y="4138613"/>
            <a:ext cx="357187" cy="357187"/>
          </a:xfrm>
          <a:prstGeom prst="ellipse">
            <a:avLst/>
          </a:prstGeom>
          <a:solidFill>
            <a:schemeClr val="folHlink">
              <a:alpha val="25000"/>
            </a:schemeClr>
          </a:solidFill>
          <a:ln w="9525">
            <a:noFill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Binary Search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kumimoji="0" lang="en-US"/>
              <a:t>Binary search.   </a:t>
            </a:r>
            <a:r>
              <a:rPr kumimoji="0" lang="en-US">
                <a:solidFill>
                  <a:schemeClr val="tx1"/>
                </a:solidFill>
              </a:rPr>
              <a:t>Given a </a:t>
            </a:r>
            <a:r>
              <a:rPr kumimoji="0" lang="en-US" sz="1600">
                <a:solidFill>
                  <a:schemeClr val="tx1"/>
                </a:solidFill>
                <a:latin typeface="Courier New" charset="0"/>
              </a:rPr>
              <a:t>key</a:t>
            </a:r>
            <a:r>
              <a:rPr kumimoji="0" lang="en-US">
                <a:solidFill>
                  <a:schemeClr val="tx1"/>
                </a:solidFill>
              </a:rPr>
              <a:t> and sorted array </a:t>
            </a:r>
            <a:r>
              <a:rPr kumimoji="0" lang="en-US" sz="1600">
                <a:solidFill>
                  <a:schemeClr val="tx1"/>
                </a:solidFill>
                <a:latin typeface="Courier New" charset="0"/>
              </a:rPr>
              <a:t>a[]</a:t>
            </a:r>
            <a:r>
              <a:rPr kumimoji="0" lang="en-US">
                <a:solidFill>
                  <a:schemeClr val="tx1"/>
                </a:solidFill>
              </a:rPr>
              <a:t>, find index </a:t>
            </a:r>
            <a:r>
              <a:rPr kumimoji="0" lang="en-US" sz="1600">
                <a:solidFill>
                  <a:schemeClr val="tx1"/>
                </a:solidFill>
                <a:latin typeface="Courier New" charset="0"/>
              </a:rPr>
              <a:t>i</a:t>
            </a:r>
            <a:br>
              <a:rPr kumimoji="0" lang="en-US" sz="1600">
                <a:solidFill>
                  <a:schemeClr val="tx1"/>
                </a:solidFill>
                <a:latin typeface="Courier New" charset="0"/>
              </a:rPr>
            </a:br>
            <a:r>
              <a:rPr kumimoji="0" lang="en-US">
                <a:solidFill>
                  <a:schemeClr val="tx1"/>
                </a:solidFill>
              </a:rPr>
              <a:t>such that </a:t>
            </a:r>
            <a:r>
              <a:rPr kumimoji="0" lang="en-US" sz="1600">
                <a:solidFill>
                  <a:schemeClr val="tx1"/>
                </a:solidFill>
                <a:latin typeface="Courier New" charset="0"/>
              </a:rPr>
              <a:t>a[i]</a:t>
            </a:r>
            <a:r>
              <a:rPr kumimoji="0" lang="en-US">
                <a:solidFill>
                  <a:schemeClr val="tx1"/>
                </a:solidFill>
              </a:rPr>
              <a:t> = </a:t>
            </a:r>
            <a:r>
              <a:rPr kumimoji="0" lang="en-US" sz="1600">
                <a:solidFill>
                  <a:schemeClr val="tx1"/>
                </a:solidFill>
                <a:latin typeface="Courier New" charset="0"/>
              </a:rPr>
              <a:t>key</a:t>
            </a:r>
            <a:r>
              <a:rPr kumimoji="0" lang="en-US">
                <a:solidFill>
                  <a:schemeClr val="tx1"/>
                </a:solidFill>
              </a:rPr>
              <a:t>, or report that no such index exists.</a:t>
            </a:r>
          </a:p>
          <a:p>
            <a:endParaRPr kumimoji="0" lang="en-US"/>
          </a:p>
          <a:p>
            <a:r>
              <a:rPr kumimoji="0" lang="en-US"/>
              <a:t>Invariant.  </a:t>
            </a:r>
            <a:r>
              <a:rPr kumimoji="0" lang="en-US">
                <a:solidFill>
                  <a:schemeClr val="tx1"/>
                </a:solidFill>
              </a:rPr>
              <a:t>Algorithm maintains </a:t>
            </a:r>
            <a:r>
              <a:rPr kumimoji="0" lang="en-US" sz="1600">
                <a:solidFill>
                  <a:schemeClr val="tx1"/>
                </a:solidFill>
                <a:latin typeface="Courier New" charset="0"/>
              </a:rPr>
              <a:t>a[lo]</a:t>
            </a:r>
            <a:r>
              <a:rPr kumimoji="0" lang="en-US">
                <a:solidFill>
                  <a:schemeClr val="tx1"/>
                </a:solidFill>
              </a:rPr>
              <a:t> </a:t>
            </a:r>
            <a:r>
              <a:rPr kumimoji="0" lang="en-US">
                <a:solidFill>
                  <a:schemeClr val="tx1"/>
                </a:solidFill>
                <a:sym typeface="Symbol" charset="2"/>
              </a:rPr>
              <a:t></a:t>
            </a:r>
            <a:r>
              <a:rPr kumimoji="0" lang="en-US">
                <a:solidFill>
                  <a:schemeClr val="tx1"/>
                </a:solidFill>
              </a:rPr>
              <a:t> </a:t>
            </a:r>
            <a:r>
              <a:rPr kumimoji="0" lang="en-US" sz="1600">
                <a:solidFill>
                  <a:schemeClr val="tx1"/>
                </a:solidFill>
                <a:latin typeface="Courier New" charset="0"/>
              </a:rPr>
              <a:t>key </a:t>
            </a:r>
            <a:r>
              <a:rPr kumimoji="0" lang="en-US">
                <a:solidFill>
                  <a:schemeClr val="tx1"/>
                </a:solidFill>
                <a:sym typeface="Symbol" charset="2"/>
              </a:rPr>
              <a:t> </a:t>
            </a:r>
            <a:r>
              <a:rPr kumimoji="0" lang="en-US">
                <a:solidFill>
                  <a:schemeClr val="tx1"/>
                </a:solidFill>
              </a:rPr>
              <a:t> </a:t>
            </a:r>
            <a:r>
              <a:rPr kumimoji="0" lang="en-US" sz="1600">
                <a:solidFill>
                  <a:schemeClr val="tx1"/>
                </a:solidFill>
                <a:latin typeface="Courier New" charset="0"/>
              </a:rPr>
              <a:t>a[hi].</a:t>
            </a:r>
          </a:p>
          <a:p>
            <a:endParaRPr kumimoji="0" lang="en-US" sz="1600">
              <a:solidFill>
                <a:schemeClr val="tx1"/>
              </a:solidFill>
              <a:latin typeface="Courier New" charset="0"/>
            </a:endParaRPr>
          </a:p>
          <a:p>
            <a:endParaRPr kumimoji="0" lang="en-US" sz="1600">
              <a:solidFill>
                <a:schemeClr val="tx1"/>
              </a:solidFill>
              <a:latin typeface="Courier New" charset="0"/>
            </a:endParaRPr>
          </a:p>
          <a:p>
            <a:r>
              <a:rPr kumimoji="0" lang="en-US"/>
              <a:t>Ex.  </a:t>
            </a:r>
            <a:r>
              <a:rPr kumimoji="0" lang="en-US">
                <a:solidFill>
                  <a:schemeClr val="tx1"/>
                </a:solidFill>
              </a:rPr>
              <a:t>Binary search for 33.</a:t>
            </a:r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4800600" y="4557713"/>
            <a:ext cx="457200" cy="192087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900" b="1">
                <a:solidFill>
                  <a:schemeClr val="hlink"/>
                </a:solidFill>
              </a:rPr>
              <a:t>8</a:t>
            </a:r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2057400" y="4557713"/>
            <a:ext cx="457200" cy="192087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900" b="1">
                <a:solidFill>
                  <a:schemeClr val="hlink"/>
                </a:solidFill>
              </a:rPr>
              <a:t>2</a:t>
            </a:r>
          </a:p>
        </p:txBody>
      </p:sp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1600200" y="4557713"/>
            <a:ext cx="457200" cy="192087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900" b="1">
                <a:solidFill>
                  <a:schemeClr val="hlink"/>
                </a:solidFill>
              </a:rPr>
              <a:t>1</a:t>
            </a:r>
          </a:p>
        </p:txBody>
      </p:sp>
      <p:sp>
        <p:nvSpPr>
          <p:cNvPr id="18439" name="Rectangle 7"/>
          <p:cNvSpPr>
            <a:spLocks noChangeArrowheads="1"/>
          </p:cNvSpPr>
          <p:nvPr/>
        </p:nvSpPr>
        <p:spPr bwMode="auto">
          <a:xfrm>
            <a:off x="2514600" y="4557713"/>
            <a:ext cx="457200" cy="192087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900" b="1">
                <a:solidFill>
                  <a:schemeClr val="hlink"/>
                </a:solidFill>
              </a:rPr>
              <a:t>3</a:t>
            </a:r>
          </a:p>
        </p:txBody>
      </p:sp>
      <p:sp>
        <p:nvSpPr>
          <p:cNvPr id="18440" name="Rectangle 8"/>
          <p:cNvSpPr>
            <a:spLocks noChangeArrowheads="1"/>
          </p:cNvSpPr>
          <p:nvPr/>
        </p:nvSpPr>
        <p:spPr bwMode="auto">
          <a:xfrm>
            <a:off x="2971800" y="4557713"/>
            <a:ext cx="457200" cy="192087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900" b="1">
                <a:solidFill>
                  <a:schemeClr val="hlink"/>
                </a:solidFill>
              </a:rPr>
              <a:t>4</a:t>
            </a:r>
          </a:p>
        </p:txBody>
      </p:sp>
      <p:sp>
        <p:nvSpPr>
          <p:cNvPr id="18441" name="Rectangle 9"/>
          <p:cNvSpPr>
            <a:spLocks noChangeArrowheads="1"/>
          </p:cNvSpPr>
          <p:nvPr/>
        </p:nvSpPr>
        <p:spPr bwMode="auto">
          <a:xfrm>
            <a:off x="3886200" y="4557713"/>
            <a:ext cx="457200" cy="192087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900" b="1">
                <a:solidFill>
                  <a:schemeClr val="hlink"/>
                </a:solidFill>
              </a:rPr>
              <a:t>6</a:t>
            </a:r>
          </a:p>
        </p:txBody>
      </p:sp>
      <p:sp>
        <p:nvSpPr>
          <p:cNvPr id="18442" name="Rectangle 10"/>
          <p:cNvSpPr>
            <a:spLocks noChangeArrowheads="1"/>
          </p:cNvSpPr>
          <p:nvPr/>
        </p:nvSpPr>
        <p:spPr bwMode="auto">
          <a:xfrm>
            <a:off x="3429000" y="4557713"/>
            <a:ext cx="457200" cy="192087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900" b="1">
                <a:solidFill>
                  <a:schemeClr val="hlink"/>
                </a:solidFill>
              </a:rPr>
              <a:t>5</a:t>
            </a:r>
          </a:p>
        </p:txBody>
      </p:sp>
      <p:sp>
        <p:nvSpPr>
          <p:cNvPr id="18443" name="Rectangle 11"/>
          <p:cNvSpPr>
            <a:spLocks noChangeArrowheads="1"/>
          </p:cNvSpPr>
          <p:nvPr/>
        </p:nvSpPr>
        <p:spPr bwMode="auto">
          <a:xfrm>
            <a:off x="4343400" y="4557713"/>
            <a:ext cx="457200" cy="192087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900" b="1">
                <a:solidFill>
                  <a:schemeClr val="hlink"/>
                </a:solidFill>
              </a:rPr>
              <a:t>7</a:t>
            </a:r>
          </a:p>
        </p:txBody>
      </p:sp>
      <p:sp>
        <p:nvSpPr>
          <p:cNvPr id="18444" name="Rectangle 12"/>
          <p:cNvSpPr>
            <a:spLocks noChangeArrowheads="1"/>
          </p:cNvSpPr>
          <p:nvPr/>
        </p:nvSpPr>
        <p:spPr bwMode="auto">
          <a:xfrm>
            <a:off x="5715000" y="4557713"/>
            <a:ext cx="457200" cy="192087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900" b="1">
                <a:solidFill>
                  <a:schemeClr val="hlink"/>
                </a:solidFill>
              </a:rPr>
              <a:t>10</a:t>
            </a:r>
          </a:p>
        </p:txBody>
      </p:sp>
      <p:sp>
        <p:nvSpPr>
          <p:cNvPr id="18445" name="Rectangle 13"/>
          <p:cNvSpPr>
            <a:spLocks noChangeArrowheads="1"/>
          </p:cNvSpPr>
          <p:nvPr/>
        </p:nvSpPr>
        <p:spPr bwMode="auto">
          <a:xfrm>
            <a:off x="5257800" y="4557713"/>
            <a:ext cx="457200" cy="192087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900" b="1">
                <a:solidFill>
                  <a:schemeClr val="hlink"/>
                </a:solidFill>
              </a:rPr>
              <a:t>9</a:t>
            </a:r>
          </a:p>
        </p:txBody>
      </p:sp>
      <p:sp>
        <p:nvSpPr>
          <p:cNvPr id="18446" name="Rectangle 14"/>
          <p:cNvSpPr>
            <a:spLocks noChangeArrowheads="1"/>
          </p:cNvSpPr>
          <p:nvPr/>
        </p:nvSpPr>
        <p:spPr bwMode="auto">
          <a:xfrm>
            <a:off x="6172200" y="4557713"/>
            <a:ext cx="457200" cy="192087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900" b="1">
                <a:solidFill>
                  <a:schemeClr val="hlink"/>
                </a:solidFill>
              </a:rPr>
              <a:t>11</a:t>
            </a:r>
          </a:p>
        </p:txBody>
      </p:sp>
      <p:sp>
        <p:nvSpPr>
          <p:cNvPr id="18447" name="Rectangle 15"/>
          <p:cNvSpPr>
            <a:spLocks noChangeArrowheads="1"/>
          </p:cNvSpPr>
          <p:nvPr/>
        </p:nvSpPr>
        <p:spPr bwMode="auto">
          <a:xfrm>
            <a:off x="6629400" y="4557713"/>
            <a:ext cx="457200" cy="192087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900" b="1">
                <a:solidFill>
                  <a:schemeClr val="hlink"/>
                </a:solidFill>
              </a:rPr>
              <a:t>12</a:t>
            </a:r>
          </a:p>
        </p:txBody>
      </p:sp>
      <p:sp>
        <p:nvSpPr>
          <p:cNvPr id="18448" name="Rectangle 16"/>
          <p:cNvSpPr>
            <a:spLocks noChangeArrowheads="1"/>
          </p:cNvSpPr>
          <p:nvPr/>
        </p:nvSpPr>
        <p:spPr bwMode="auto">
          <a:xfrm>
            <a:off x="7543800" y="4557713"/>
            <a:ext cx="457200" cy="192087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900" b="1">
                <a:solidFill>
                  <a:schemeClr val="hlink"/>
                </a:solidFill>
              </a:rPr>
              <a:t>14</a:t>
            </a:r>
          </a:p>
        </p:txBody>
      </p:sp>
      <p:sp>
        <p:nvSpPr>
          <p:cNvPr id="18449" name="Rectangle 17"/>
          <p:cNvSpPr>
            <a:spLocks noChangeArrowheads="1"/>
          </p:cNvSpPr>
          <p:nvPr/>
        </p:nvSpPr>
        <p:spPr bwMode="auto">
          <a:xfrm>
            <a:off x="7086600" y="4557713"/>
            <a:ext cx="457200" cy="192087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900" b="1">
                <a:solidFill>
                  <a:schemeClr val="hlink"/>
                </a:solidFill>
              </a:rPr>
              <a:t>13</a:t>
            </a:r>
          </a:p>
        </p:txBody>
      </p:sp>
      <p:sp>
        <p:nvSpPr>
          <p:cNvPr id="18450" name="Rectangle 18"/>
          <p:cNvSpPr>
            <a:spLocks noChangeArrowheads="1"/>
          </p:cNvSpPr>
          <p:nvPr/>
        </p:nvSpPr>
        <p:spPr bwMode="auto">
          <a:xfrm>
            <a:off x="1143000" y="4557713"/>
            <a:ext cx="457200" cy="192087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900" b="1">
                <a:solidFill>
                  <a:schemeClr val="hlink"/>
                </a:solidFill>
              </a:rPr>
              <a:t>0</a:t>
            </a:r>
          </a:p>
        </p:txBody>
      </p:sp>
      <p:sp>
        <p:nvSpPr>
          <p:cNvPr id="18451" name="Rectangle 19" descr="Outlined diamond"/>
          <p:cNvSpPr>
            <a:spLocks noChangeArrowheads="1"/>
          </p:cNvSpPr>
          <p:nvPr/>
        </p:nvSpPr>
        <p:spPr bwMode="auto">
          <a:xfrm>
            <a:off x="4800600" y="4108450"/>
            <a:ext cx="457200" cy="420688"/>
          </a:xfrm>
          <a:prstGeom prst="rect">
            <a:avLst/>
          </a:prstGeom>
          <a:pattFill prst="openDmnd">
            <a:fgClr>
              <a:schemeClr val="bg2"/>
            </a:fgClr>
            <a:bgClr>
              <a:schemeClr val="tx2"/>
            </a:bgClr>
          </a:patt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b="1">
                <a:solidFill>
                  <a:schemeClr val="hlink"/>
                </a:solidFill>
              </a:rPr>
              <a:t>64</a:t>
            </a:r>
          </a:p>
        </p:txBody>
      </p:sp>
      <p:sp>
        <p:nvSpPr>
          <p:cNvPr id="18452" name="Rectangle 20"/>
          <p:cNvSpPr>
            <a:spLocks noChangeArrowheads="1"/>
          </p:cNvSpPr>
          <p:nvPr/>
        </p:nvSpPr>
        <p:spPr bwMode="auto">
          <a:xfrm>
            <a:off x="2057400" y="4108450"/>
            <a:ext cx="457200" cy="420688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b="1"/>
              <a:t>14</a:t>
            </a:r>
          </a:p>
        </p:txBody>
      </p:sp>
      <p:sp>
        <p:nvSpPr>
          <p:cNvPr id="18453" name="Rectangle 21"/>
          <p:cNvSpPr>
            <a:spLocks noChangeArrowheads="1"/>
          </p:cNvSpPr>
          <p:nvPr/>
        </p:nvSpPr>
        <p:spPr bwMode="auto">
          <a:xfrm>
            <a:off x="1600200" y="4108450"/>
            <a:ext cx="457200" cy="420688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b="1"/>
              <a:t>13</a:t>
            </a:r>
          </a:p>
        </p:txBody>
      </p:sp>
      <p:sp>
        <p:nvSpPr>
          <p:cNvPr id="18454" name="Rectangle 22"/>
          <p:cNvSpPr>
            <a:spLocks noChangeArrowheads="1"/>
          </p:cNvSpPr>
          <p:nvPr/>
        </p:nvSpPr>
        <p:spPr bwMode="auto">
          <a:xfrm>
            <a:off x="2514600" y="4108450"/>
            <a:ext cx="457200" cy="420688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b="1"/>
              <a:t>25</a:t>
            </a:r>
          </a:p>
        </p:txBody>
      </p:sp>
      <p:sp>
        <p:nvSpPr>
          <p:cNvPr id="18455" name="Rectangle 23"/>
          <p:cNvSpPr>
            <a:spLocks noChangeArrowheads="1"/>
          </p:cNvSpPr>
          <p:nvPr/>
        </p:nvSpPr>
        <p:spPr bwMode="auto">
          <a:xfrm>
            <a:off x="2971800" y="4108450"/>
            <a:ext cx="457200" cy="420688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b="1"/>
              <a:t>33</a:t>
            </a:r>
          </a:p>
        </p:txBody>
      </p:sp>
      <p:sp>
        <p:nvSpPr>
          <p:cNvPr id="18456" name="Rectangle 24"/>
          <p:cNvSpPr>
            <a:spLocks noChangeArrowheads="1"/>
          </p:cNvSpPr>
          <p:nvPr/>
        </p:nvSpPr>
        <p:spPr bwMode="auto">
          <a:xfrm>
            <a:off x="3886200" y="4108450"/>
            <a:ext cx="457200" cy="420688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b="1"/>
              <a:t>51</a:t>
            </a:r>
          </a:p>
        </p:txBody>
      </p:sp>
      <p:sp>
        <p:nvSpPr>
          <p:cNvPr id="18457" name="Rectangle 25"/>
          <p:cNvSpPr>
            <a:spLocks noChangeArrowheads="1"/>
          </p:cNvSpPr>
          <p:nvPr/>
        </p:nvSpPr>
        <p:spPr bwMode="auto">
          <a:xfrm>
            <a:off x="3429000" y="4108450"/>
            <a:ext cx="457200" cy="420688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b="1"/>
              <a:t>43</a:t>
            </a:r>
          </a:p>
        </p:txBody>
      </p:sp>
      <p:sp>
        <p:nvSpPr>
          <p:cNvPr id="18458" name="Rectangle 26" descr="Outlined diamond"/>
          <p:cNvSpPr>
            <a:spLocks noChangeArrowheads="1"/>
          </p:cNvSpPr>
          <p:nvPr/>
        </p:nvSpPr>
        <p:spPr bwMode="auto">
          <a:xfrm>
            <a:off x="4343400" y="4108450"/>
            <a:ext cx="457200" cy="420688"/>
          </a:xfrm>
          <a:prstGeom prst="rect">
            <a:avLst/>
          </a:prstGeom>
          <a:pattFill prst="openDmnd">
            <a:fgClr>
              <a:schemeClr val="bg2"/>
            </a:fgClr>
            <a:bgClr>
              <a:schemeClr val="tx2"/>
            </a:bgClr>
          </a:patt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b="1">
                <a:solidFill>
                  <a:schemeClr val="hlink"/>
                </a:solidFill>
              </a:rPr>
              <a:t>53</a:t>
            </a:r>
          </a:p>
        </p:txBody>
      </p:sp>
      <p:sp>
        <p:nvSpPr>
          <p:cNvPr id="18459" name="Rectangle 27" descr="Outlined diamond"/>
          <p:cNvSpPr>
            <a:spLocks noChangeArrowheads="1"/>
          </p:cNvSpPr>
          <p:nvPr/>
        </p:nvSpPr>
        <p:spPr bwMode="auto">
          <a:xfrm>
            <a:off x="5715000" y="4108450"/>
            <a:ext cx="457200" cy="420688"/>
          </a:xfrm>
          <a:prstGeom prst="rect">
            <a:avLst/>
          </a:prstGeom>
          <a:pattFill prst="openDmnd">
            <a:fgClr>
              <a:schemeClr val="bg2"/>
            </a:fgClr>
            <a:bgClr>
              <a:schemeClr val="tx2"/>
            </a:bgClr>
          </a:patt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b="1">
                <a:solidFill>
                  <a:schemeClr val="hlink"/>
                </a:solidFill>
              </a:rPr>
              <a:t>84</a:t>
            </a:r>
          </a:p>
        </p:txBody>
      </p:sp>
      <p:sp>
        <p:nvSpPr>
          <p:cNvPr id="18460" name="Rectangle 28" descr="Outlined diamond"/>
          <p:cNvSpPr>
            <a:spLocks noChangeArrowheads="1"/>
          </p:cNvSpPr>
          <p:nvPr/>
        </p:nvSpPr>
        <p:spPr bwMode="auto">
          <a:xfrm>
            <a:off x="5257800" y="4108450"/>
            <a:ext cx="457200" cy="420688"/>
          </a:xfrm>
          <a:prstGeom prst="rect">
            <a:avLst/>
          </a:prstGeom>
          <a:pattFill prst="openDmnd">
            <a:fgClr>
              <a:schemeClr val="bg2"/>
            </a:fgClr>
            <a:bgClr>
              <a:schemeClr val="tx2"/>
            </a:bgClr>
          </a:patt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b="1">
                <a:solidFill>
                  <a:schemeClr val="hlink"/>
                </a:solidFill>
              </a:rPr>
              <a:t>72</a:t>
            </a:r>
          </a:p>
        </p:txBody>
      </p:sp>
      <p:sp>
        <p:nvSpPr>
          <p:cNvPr id="18461" name="Rectangle 29" descr="Outlined diamond"/>
          <p:cNvSpPr>
            <a:spLocks noChangeArrowheads="1"/>
          </p:cNvSpPr>
          <p:nvPr/>
        </p:nvSpPr>
        <p:spPr bwMode="auto">
          <a:xfrm>
            <a:off x="6172200" y="4108450"/>
            <a:ext cx="457200" cy="420688"/>
          </a:xfrm>
          <a:prstGeom prst="rect">
            <a:avLst/>
          </a:prstGeom>
          <a:pattFill prst="openDmnd">
            <a:fgClr>
              <a:schemeClr val="bg2"/>
            </a:fgClr>
            <a:bgClr>
              <a:schemeClr val="tx2"/>
            </a:bgClr>
          </a:patt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b="1">
                <a:solidFill>
                  <a:schemeClr val="hlink"/>
                </a:solidFill>
              </a:rPr>
              <a:t>93</a:t>
            </a:r>
          </a:p>
        </p:txBody>
      </p:sp>
      <p:sp>
        <p:nvSpPr>
          <p:cNvPr id="18462" name="Rectangle 30" descr="Outlined diamond"/>
          <p:cNvSpPr>
            <a:spLocks noChangeArrowheads="1"/>
          </p:cNvSpPr>
          <p:nvPr/>
        </p:nvSpPr>
        <p:spPr bwMode="auto">
          <a:xfrm>
            <a:off x="6629400" y="4108450"/>
            <a:ext cx="457200" cy="420688"/>
          </a:xfrm>
          <a:prstGeom prst="rect">
            <a:avLst/>
          </a:prstGeom>
          <a:pattFill prst="openDmnd">
            <a:fgClr>
              <a:schemeClr val="bg2"/>
            </a:fgClr>
            <a:bgClr>
              <a:schemeClr val="tx2"/>
            </a:bgClr>
          </a:patt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b="1">
                <a:solidFill>
                  <a:schemeClr val="hlink"/>
                </a:solidFill>
              </a:rPr>
              <a:t>95</a:t>
            </a:r>
          </a:p>
        </p:txBody>
      </p:sp>
      <p:sp>
        <p:nvSpPr>
          <p:cNvPr id="18463" name="Rectangle 31" descr="Outlined diamond"/>
          <p:cNvSpPr>
            <a:spLocks noChangeArrowheads="1"/>
          </p:cNvSpPr>
          <p:nvPr/>
        </p:nvSpPr>
        <p:spPr bwMode="auto">
          <a:xfrm>
            <a:off x="7543800" y="4108450"/>
            <a:ext cx="457200" cy="420688"/>
          </a:xfrm>
          <a:prstGeom prst="rect">
            <a:avLst/>
          </a:prstGeom>
          <a:pattFill prst="openDmnd">
            <a:fgClr>
              <a:schemeClr val="bg2"/>
            </a:fgClr>
            <a:bgClr>
              <a:schemeClr val="tx2"/>
            </a:bgClr>
          </a:patt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b="1">
                <a:solidFill>
                  <a:schemeClr val="hlink"/>
                </a:solidFill>
              </a:rPr>
              <a:t>97</a:t>
            </a:r>
          </a:p>
        </p:txBody>
      </p:sp>
      <p:sp>
        <p:nvSpPr>
          <p:cNvPr id="18464" name="Rectangle 32" descr="Outlined diamond"/>
          <p:cNvSpPr>
            <a:spLocks noChangeArrowheads="1"/>
          </p:cNvSpPr>
          <p:nvPr/>
        </p:nvSpPr>
        <p:spPr bwMode="auto">
          <a:xfrm>
            <a:off x="7086600" y="4108450"/>
            <a:ext cx="457200" cy="420688"/>
          </a:xfrm>
          <a:prstGeom prst="rect">
            <a:avLst/>
          </a:prstGeom>
          <a:pattFill prst="openDmnd">
            <a:fgClr>
              <a:schemeClr val="bg2"/>
            </a:fgClr>
            <a:bgClr>
              <a:schemeClr val="tx2"/>
            </a:bgClr>
          </a:patt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b="1">
                <a:solidFill>
                  <a:schemeClr val="hlink"/>
                </a:solidFill>
              </a:rPr>
              <a:t>96</a:t>
            </a:r>
          </a:p>
        </p:txBody>
      </p:sp>
      <p:sp>
        <p:nvSpPr>
          <p:cNvPr id="18465" name="Rectangle 33"/>
          <p:cNvSpPr>
            <a:spLocks noChangeArrowheads="1"/>
          </p:cNvSpPr>
          <p:nvPr/>
        </p:nvSpPr>
        <p:spPr bwMode="auto">
          <a:xfrm>
            <a:off x="1143000" y="4108450"/>
            <a:ext cx="457200" cy="420688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b="1"/>
              <a:t>6</a:t>
            </a:r>
          </a:p>
        </p:txBody>
      </p:sp>
      <p:sp>
        <p:nvSpPr>
          <p:cNvPr id="18466" name="Rectangle 34"/>
          <p:cNvSpPr>
            <a:spLocks noChangeArrowheads="1"/>
          </p:cNvSpPr>
          <p:nvPr/>
        </p:nvSpPr>
        <p:spPr bwMode="auto">
          <a:xfrm>
            <a:off x="1171575" y="5102225"/>
            <a:ext cx="396875" cy="304800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1" lang="en-US" b="1"/>
              <a:t>lo</a:t>
            </a:r>
          </a:p>
        </p:txBody>
      </p:sp>
      <p:sp>
        <p:nvSpPr>
          <p:cNvPr id="18467" name="Line 35"/>
          <p:cNvSpPr>
            <a:spLocks noChangeShapeType="1"/>
          </p:cNvSpPr>
          <p:nvPr/>
        </p:nvSpPr>
        <p:spPr bwMode="auto">
          <a:xfrm flipV="1">
            <a:off x="1355725" y="48387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71" name="Rectangle 39"/>
          <p:cNvSpPr>
            <a:spLocks noChangeArrowheads="1"/>
          </p:cNvSpPr>
          <p:nvPr/>
        </p:nvSpPr>
        <p:spPr bwMode="auto">
          <a:xfrm>
            <a:off x="3914775" y="5103813"/>
            <a:ext cx="396875" cy="304800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1" lang="en-US" b="1"/>
              <a:t>hi</a:t>
            </a:r>
          </a:p>
        </p:txBody>
      </p:sp>
      <p:sp>
        <p:nvSpPr>
          <p:cNvPr id="18472" name="Line 40"/>
          <p:cNvSpPr>
            <a:spLocks noChangeShapeType="1"/>
          </p:cNvSpPr>
          <p:nvPr/>
        </p:nvSpPr>
        <p:spPr bwMode="auto">
          <a:xfrm flipV="1">
            <a:off x="4095750" y="484028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Binary Search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kumimoji="0" lang="en-US"/>
              <a:t>Binary search.   </a:t>
            </a:r>
            <a:r>
              <a:rPr kumimoji="0" lang="en-US">
                <a:solidFill>
                  <a:schemeClr val="tx1"/>
                </a:solidFill>
              </a:rPr>
              <a:t>Given a </a:t>
            </a:r>
            <a:r>
              <a:rPr kumimoji="0" lang="en-US" sz="1600">
                <a:solidFill>
                  <a:schemeClr val="tx1"/>
                </a:solidFill>
                <a:latin typeface="Courier New" charset="0"/>
              </a:rPr>
              <a:t>key</a:t>
            </a:r>
            <a:r>
              <a:rPr kumimoji="0" lang="en-US">
                <a:solidFill>
                  <a:schemeClr val="tx1"/>
                </a:solidFill>
              </a:rPr>
              <a:t> and sorted array </a:t>
            </a:r>
            <a:r>
              <a:rPr kumimoji="0" lang="en-US" sz="1600">
                <a:solidFill>
                  <a:schemeClr val="tx1"/>
                </a:solidFill>
                <a:latin typeface="Courier New" charset="0"/>
              </a:rPr>
              <a:t>a[]</a:t>
            </a:r>
            <a:r>
              <a:rPr kumimoji="0" lang="en-US">
                <a:solidFill>
                  <a:schemeClr val="tx1"/>
                </a:solidFill>
              </a:rPr>
              <a:t>, find index </a:t>
            </a:r>
            <a:r>
              <a:rPr kumimoji="0" lang="en-US" sz="1600">
                <a:solidFill>
                  <a:schemeClr val="tx1"/>
                </a:solidFill>
                <a:latin typeface="Courier New" charset="0"/>
              </a:rPr>
              <a:t>i</a:t>
            </a:r>
            <a:br>
              <a:rPr kumimoji="0" lang="en-US" sz="1600">
                <a:solidFill>
                  <a:schemeClr val="tx1"/>
                </a:solidFill>
                <a:latin typeface="Courier New" charset="0"/>
              </a:rPr>
            </a:br>
            <a:r>
              <a:rPr kumimoji="0" lang="en-US">
                <a:solidFill>
                  <a:schemeClr val="tx1"/>
                </a:solidFill>
              </a:rPr>
              <a:t>such that </a:t>
            </a:r>
            <a:r>
              <a:rPr kumimoji="0" lang="en-US" sz="1600">
                <a:solidFill>
                  <a:schemeClr val="tx1"/>
                </a:solidFill>
                <a:latin typeface="Courier New" charset="0"/>
              </a:rPr>
              <a:t>a[i]</a:t>
            </a:r>
            <a:r>
              <a:rPr kumimoji="0" lang="en-US">
                <a:solidFill>
                  <a:schemeClr val="tx1"/>
                </a:solidFill>
              </a:rPr>
              <a:t> = </a:t>
            </a:r>
            <a:r>
              <a:rPr kumimoji="0" lang="en-US" sz="1600">
                <a:solidFill>
                  <a:schemeClr val="tx1"/>
                </a:solidFill>
                <a:latin typeface="Courier New" charset="0"/>
              </a:rPr>
              <a:t>key</a:t>
            </a:r>
            <a:r>
              <a:rPr kumimoji="0" lang="en-US">
                <a:solidFill>
                  <a:schemeClr val="tx1"/>
                </a:solidFill>
              </a:rPr>
              <a:t>, or report that no such index exists.</a:t>
            </a:r>
          </a:p>
          <a:p>
            <a:endParaRPr kumimoji="0" lang="en-US"/>
          </a:p>
          <a:p>
            <a:r>
              <a:rPr kumimoji="0" lang="en-US"/>
              <a:t>Invariant.  </a:t>
            </a:r>
            <a:r>
              <a:rPr kumimoji="0" lang="en-US">
                <a:solidFill>
                  <a:schemeClr val="tx1"/>
                </a:solidFill>
              </a:rPr>
              <a:t>Algorithm maintains </a:t>
            </a:r>
            <a:r>
              <a:rPr kumimoji="0" lang="en-US" sz="1600">
                <a:solidFill>
                  <a:schemeClr val="tx1"/>
                </a:solidFill>
                <a:latin typeface="Courier New" charset="0"/>
              </a:rPr>
              <a:t>a[lo]</a:t>
            </a:r>
            <a:r>
              <a:rPr kumimoji="0" lang="en-US">
                <a:solidFill>
                  <a:schemeClr val="tx1"/>
                </a:solidFill>
              </a:rPr>
              <a:t> </a:t>
            </a:r>
            <a:r>
              <a:rPr kumimoji="0" lang="en-US">
                <a:solidFill>
                  <a:schemeClr val="tx1"/>
                </a:solidFill>
                <a:sym typeface="Symbol" charset="2"/>
              </a:rPr>
              <a:t></a:t>
            </a:r>
            <a:r>
              <a:rPr kumimoji="0" lang="en-US">
                <a:solidFill>
                  <a:schemeClr val="tx1"/>
                </a:solidFill>
              </a:rPr>
              <a:t> </a:t>
            </a:r>
            <a:r>
              <a:rPr kumimoji="0" lang="en-US" sz="1600">
                <a:solidFill>
                  <a:schemeClr val="tx1"/>
                </a:solidFill>
                <a:latin typeface="Courier New" charset="0"/>
              </a:rPr>
              <a:t>key </a:t>
            </a:r>
            <a:r>
              <a:rPr kumimoji="0" lang="en-US">
                <a:solidFill>
                  <a:schemeClr val="tx1"/>
                </a:solidFill>
                <a:sym typeface="Symbol" charset="2"/>
              </a:rPr>
              <a:t> </a:t>
            </a:r>
            <a:r>
              <a:rPr kumimoji="0" lang="en-US">
                <a:solidFill>
                  <a:schemeClr val="tx1"/>
                </a:solidFill>
              </a:rPr>
              <a:t> </a:t>
            </a:r>
            <a:r>
              <a:rPr kumimoji="0" lang="en-US" sz="1600">
                <a:solidFill>
                  <a:schemeClr val="tx1"/>
                </a:solidFill>
                <a:latin typeface="Courier New" charset="0"/>
              </a:rPr>
              <a:t>a[hi].</a:t>
            </a:r>
          </a:p>
          <a:p>
            <a:endParaRPr kumimoji="0" lang="en-US" sz="1600">
              <a:solidFill>
                <a:schemeClr val="tx1"/>
              </a:solidFill>
              <a:latin typeface="Courier New" charset="0"/>
            </a:endParaRPr>
          </a:p>
          <a:p>
            <a:endParaRPr kumimoji="0" lang="en-US" sz="1600">
              <a:solidFill>
                <a:schemeClr val="tx1"/>
              </a:solidFill>
              <a:latin typeface="Courier New" charset="0"/>
            </a:endParaRPr>
          </a:p>
          <a:p>
            <a:r>
              <a:rPr kumimoji="0" lang="en-US"/>
              <a:t>Ex.  </a:t>
            </a:r>
            <a:r>
              <a:rPr kumimoji="0" lang="en-US">
                <a:solidFill>
                  <a:schemeClr val="tx1"/>
                </a:solidFill>
              </a:rPr>
              <a:t>Binary search for 33.</a:t>
            </a:r>
            <a:endParaRPr kumimoji="0" lang="en-US" sz="1600">
              <a:solidFill>
                <a:schemeClr val="tx1"/>
              </a:solidFill>
              <a:latin typeface="Courier New" charset="0"/>
            </a:endParaRPr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4800600" y="4557713"/>
            <a:ext cx="457200" cy="192087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900" b="1">
                <a:solidFill>
                  <a:schemeClr val="hlink"/>
                </a:solidFill>
              </a:rPr>
              <a:t>8</a:t>
            </a:r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2057400" y="4557713"/>
            <a:ext cx="457200" cy="192087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900" b="1">
                <a:solidFill>
                  <a:schemeClr val="hlink"/>
                </a:solidFill>
              </a:rPr>
              <a:t>2</a:t>
            </a:r>
          </a:p>
        </p:txBody>
      </p:sp>
      <p:sp>
        <p:nvSpPr>
          <p:cNvPr id="19462" name="Rectangle 6"/>
          <p:cNvSpPr>
            <a:spLocks noChangeArrowheads="1"/>
          </p:cNvSpPr>
          <p:nvPr/>
        </p:nvSpPr>
        <p:spPr bwMode="auto">
          <a:xfrm>
            <a:off x="1600200" y="4557713"/>
            <a:ext cx="457200" cy="192087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900" b="1">
                <a:solidFill>
                  <a:schemeClr val="hlink"/>
                </a:solidFill>
              </a:rPr>
              <a:t>1</a:t>
            </a:r>
          </a:p>
        </p:txBody>
      </p:sp>
      <p:sp>
        <p:nvSpPr>
          <p:cNvPr id="19463" name="Rectangle 7"/>
          <p:cNvSpPr>
            <a:spLocks noChangeArrowheads="1"/>
          </p:cNvSpPr>
          <p:nvPr/>
        </p:nvSpPr>
        <p:spPr bwMode="auto">
          <a:xfrm>
            <a:off x="2514600" y="4557713"/>
            <a:ext cx="457200" cy="192087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900" b="1">
                <a:solidFill>
                  <a:schemeClr val="hlink"/>
                </a:solidFill>
              </a:rPr>
              <a:t>3</a:t>
            </a:r>
          </a:p>
        </p:txBody>
      </p:sp>
      <p:sp>
        <p:nvSpPr>
          <p:cNvPr id="19464" name="Rectangle 8"/>
          <p:cNvSpPr>
            <a:spLocks noChangeArrowheads="1"/>
          </p:cNvSpPr>
          <p:nvPr/>
        </p:nvSpPr>
        <p:spPr bwMode="auto">
          <a:xfrm>
            <a:off x="2971800" y="4557713"/>
            <a:ext cx="457200" cy="192087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900" b="1">
                <a:solidFill>
                  <a:schemeClr val="hlink"/>
                </a:solidFill>
              </a:rPr>
              <a:t>4</a:t>
            </a:r>
          </a:p>
        </p:txBody>
      </p:sp>
      <p:sp>
        <p:nvSpPr>
          <p:cNvPr id="19465" name="Rectangle 9"/>
          <p:cNvSpPr>
            <a:spLocks noChangeArrowheads="1"/>
          </p:cNvSpPr>
          <p:nvPr/>
        </p:nvSpPr>
        <p:spPr bwMode="auto">
          <a:xfrm>
            <a:off x="3886200" y="4557713"/>
            <a:ext cx="457200" cy="192087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900" b="1">
                <a:solidFill>
                  <a:schemeClr val="hlink"/>
                </a:solidFill>
              </a:rPr>
              <a:t>6</a:t>
            </a:r>
          </a:p>
        </p:txBody>
      </p:sp>
      <p:sp>
        <p:nvSpPr>
          <p:cNvPr id="19466" name="Rectangle 10"/>
          <p:cNvSpPr>
            <a:spLocks noChangeArrowheads="1"/>
          </p:cNvSpPr>
          <p:nvPr/>
        </p:nvSpPr>
        <p:spPr bwMode="auto">
          <a:xfrm>
            <a:off x="3429000" y="4557713"/>
            <a:ext cx="457200" cy="192087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900" b="1">
                <a:solidFill>
                  <a:schemeClr val="hlink"/>
                </a:solidFill>
              </a:rPr>
              <a:t>5</a:t>
            </a:r>
          </a:p>
        </p:txBody>
      </p:sp>
      <p:sp>
        <p:nvSpPr>
          <p:cNvPr id="19467" name="Rectangle 11"/>
          <p:cNvSpPr>
            <a:spLocks noChangeArrowheads="1"/>
          </p:cNvSpPr>
          <p:nvPr/>
        </p:nvSpPr>
        <p:spPr bwMode="auto">
          <a:xfrm>
            <a:off x="4343400" y="4557713"/>
            <a:ext cx="457200" cy="192087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900" b="1">
                <a:solidFill>
                  <a:schemeClr val="hlink"/>
                </a:solidFill>
              </a:rPr>
              <a:t>7</a:t>
            </a:r>
          </a:p>
        </p:txBody>
      </p:sp>
      <p:sp>
        <p:nvSpPr>
          <p:cNvPr id="19468" name="Rectangle 12"/>
          <p:cNvSpPr>
            <a:spLocks noChangeArrowheads="1"/>
          </p:cNvSpPr>
          <p:nvPr/>
        </p:nvSpPr>
        <p:spPr bwMode="auto">
          <a:xfrm>
            <a:off x="5715000" y="4557713"/>
            <a:ext cx="457200" cy="192087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900" b="1">
                <a:solidFill>
                  <a:schemeClr val="hlink"/>
                </a:solidFill>
              </a:rPr>
              <a:t>10</a:t>
            </a:r>
          </a:p>
        </p:txBody>
      </p:sp>
      <p:sp>
        <p:nvSpPr>
          <p:cNvPr id="19469" name="Rectangle 13"/>
          <p:cNvSpPr>
            <a:spLocks noChangeArrowheads="1"/>
          </p:cNvSpPr>
          <p:nvPr/>
        </p:nvSpPr>
        <p:spPr bwMode="auto">
          <a:xfrm>
            <a:off x="5257800" y="4557713"/>
            <a:ext cx="457200" cy="192087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900" b="1">
                <a:solidFill>
                  <a:schemeClr val="hlink"/>
                </a:solidFill>
              </a:rPr>
              <a:t>9</a:t>
            </a:r>
          </a:p>
        </p:txBody>
      </p:sp>
      <p:sp>
        <p:nvSpPr>
          <p:cNvPr id="19470" name="Rectangle 14"/>
          <p:cNvSpPr>
            <a:spLocks noChangeArrowheads="1"/>
          </p:cNvSpPr>
          <p:nvPr/>
        </p:nvSpPr>
        <p:spPr bwMode="auto">
          <a:xfrm>
            <a:off x="6172200" y="4557713"/>
            <a:ext cx="457200" cy="192087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900" b="1">
                <a:solidFill>
                  <a:schemeClr val="hlink"/>
                </a:solidFill>
              </a:rPr>
              <a:t>11</a:t>
            </a:r>
          </a:p>
        </p:txBody>
      </p:sp>
      <p:sp>
        <p:nvSpPr>
          <p:cNvPr id="19471" name="Rectangle 15"/>
          <p:cNvSpPr>
            <a:spLocks noChangeArrowheads="1"/>
          </p:cNvSpPr>
          <p:nvPr/>
        </p:nvSpPr>
        <p:spPr bwMode="auto">
          <a:xfrm>
            <a:off x="6629400" y="4557713"/>
            <a:ext cx="457200" cy="192087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900" b="1">
                <a:solidFill>
                  <a:schemeClr val="hlink"/>
                </a:solidFill>
              </a:rPr>
              <a:t>12</a:t>
            </a:r>
          </a:p>
        </p:txBody>
      </p:sp>
      <p:sp>
        <p:nvSpPr>
          <p:cNvPr id="19472" name="Rectangle 16"/>
          <p:cNvSpPr>
            <a:spLocks noChangeArrowheads="1"/>
          </p:cNvSpPr>
          <p:nvPr/>
        </p:nvSpPr>
        <p:spPr bwMode="auto">
          <a:xfrm>
            <a:off x="7543800" y="4557713"/>
            <a:ext cx="457200" cy="192087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900" b="1">
                <a:solidFill>
                  <a:schemeClr val="hlink"/>
                </a:solidFill>
              </a:rPr>
              <a:t>14</a:t>
            </a:r>
          </a:p>
        </p:txBody>
      </p:sp>
      <p:sp>
        <p:nvSpPr>
          <p:cNvPr id="19473" name="Rectangle 17"/>
          <p:cNvSpPr>
            <a:spLocks noChangeArrowheads="1"/>
          </p:cNvSpPr>
          <p:nvPr/>
        </p:nvSpPr>
        <p:spPr bwMode="auto">
          <a:xfrm>
            <a:off x="7086600" y="4557713"/>
            <a:ext cx="457200" cy="192087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900" b="1">
                <a:solidFill>
                  <a:schemeClr val="hlink"/>
                </a:solidFill>
              </a:rPr>
              <a:t>13</a:t>
            </a:r>
          </a:p>
        </p:txBody>
      </p:sp>
      <p:sp>
        <p:nvSpPr>
          <p:cNvPr id="19474" name="Rectangle 18"/>
          <p:cNvSpPr>
            <a:spLocks noChangeArrowheads="1"/>
          </p:cNvSpPr>
          <p:nvPr/>
        </p:nvSpPr>
        <p:spPr bwMode="auto">
          <a:xfrm>
            <a:off x="1143000" y="4557713"/>
            <a:ext cx="457200" cy="192087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900" b="1">
                <a:solidFill>
                  <a:schemeClr val="hlink"/>
                </a:solidFill>
              </a:rPr>
              <a:t>0</a:t>
            </a:r>
          </a:p>
        </p:txBody>
      </p:sp>
      <p:sp>
        <p:nvSpPr>
          <p:cNvPr id="19475" name="Rectangle 19" descr="Outlined diamond"/>
          <p:cNvSpPr>
            <a:spLocks noChangeArrowheads="1"/>
          </p:cNvSpPr>
          <p:nvPr/>
        </p:nvSpPr>
        <p:spPr bwMode="auto">
          <a:xfrm>
            <a:off x="4800600" y="4108450"/>
            <a:ext cx="457200" cy="420688"/>
          </a:xfrm>
          <a:prstGeom prst="rect">
            <a:avLst/>
          </a:prstGeom>
          <a:pattFill prst="openDmnd">
            <a:fgClr>
              <a:schemeClr val="bg2"/>
            </a:fgClr>
            <a:bgClr>
              <a:schemeClr val="tx2"/>
            </a:bgClr>
          </a:patt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b="1">
                <a:solidFill>
                  <a:schemeClr val="hlink"/>
                </a:solidFill>
              </a:rPr>
              <a:t>64</a:t>
            </a:r>
          </a:p>
        </p:txBody>
      </p:sp>
      <p:sp>
        <p:nvSpPr>
          <p:cNvPr id="19476" name="Rectangle 20"/>
          <p:cNvSpPr>
            <a:spLocks noChangeArrowheads="1"/>
          </p:cNvSpPr>
          <p:nvPr/>
        </p:nvSpPr>
        <p:spPr bwMode="auto">
          <a:xfrm>
            <a:off x="2057400" y="4108450"/>
            <a:ext cx="457200" cy="420688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b="1"/>
              <a:t>14</a:t>
            </a:r>
          </a:p>
        </p:txBody>
      </p:sp>
      <p:sp>
        <p:nvSpPr>
          <p:cNvPr id="19477" name="Rectangle 21"/>
          <p:cNvSpPr>
            <a:spLocks noChangeArrowheads="1"/>
          </p:cNvSpPr>
          <p:nvPr/>
        </p:nvSpPr>
        <p:spPr bwMode="auto">
          <a:xfrm>
            <a:off x="1600200" y="4108450"/>
            <a:ext cx="457200" cy="420688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b="1"/>
              <a:t>13</a:t>
            </a:r>
          </a:p>
        </p:txBody>
      </p:sp>
      <p:sp>
        <p:nvSpPr>
          <p:cNvPr id="19478" name="Rectangle 22"/>
          <p:cNvSpPr>
            <a:spLocks noChangeArrowheads="1"/>
          </p:cNvSpPr>
          <p:nvPr/>
        </p:nvSpPr>
        <p:spPr bwMode="auto">
          <a:xfrm>
            <a:off x="2514600" y="4108450"/>
            <a:ext cx="457200" cy="420688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b="1"/>
              <a:t>25</a:t>
            </a:r>
          </a:p>
        </p:txBody>
      </p:sp>
      <p:sp>
        <p:nvSpPr>
          <p:cNvPr id="19479" name="Rectangle 23"/>
          <p:cNvSpPr>
            <a:spLocks noChangeArrowheads="1"/>
          </p:cNvSpPr>
          <p:nvPr/>
        </p:nvSpPr>
        <p:spPr bwMode="auto">
          <a:xfrm>
            <a:off x="2971800" y="4108450"/>
            <a:ext cx="457200" cy="420688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b="1"/>
              <a:t>33</a:t>
            </a:r>
          </a:p>
        </p:txBody>
      </p:sp>
      <p:sp>
        <p:nvSpPr>
          <p:cNvPr id="19480" name="Rectangle 24"/>
          <p:cNvSpPr>
            <a:spLocks noChangeArrowheads="1"/>
          </p:cNvSpPr>
          <p:nvPr/>
        </p:nvSpPr>
        <p:spPr bwMode="auto">
          <a:xfrm>
            <a:off x="3886200" y="4108450"/>
            <a:ext cx="457200" cy="420688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b="1"/>
              <a:t>51</a:t>
            </a:r>
          </a:p>
        </p:txBody>
      </p:sp>
      <p:sp>
        <p:nvSpPr>
          <p:cNvPr id="19481" name="Rectangle 25"/>
          <p:cNvSpPr>
            <a:spLocks noChangeArrowheads="1"/>
          </p:cNvSpPr>
          <p:nvPr/>
        </p:nvSpPr>
        <p:spPr bwMode="auto">
          <a:xfrm>
            <a:off x="3429000" y="4108450"/>
            <a:ext cx="457200" cy="420688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b="1"/>
              <a:t>43</a:t>
            </a:r>
          </a:p>
        </p:txBody>
      </p:sp>
      <p:sp>
        <p:nvSpPr>
          <p:cNvPr id="19482" name="Rectangle 26" descr="Outlined diamond"/>
          <p:cNvSpPr>
            <a:spLocks noChangeArrowheads="1"/>
          </p:cNvSpPr>
          <p:nvPr/>
        </p:nvSpPr>
        <p:spPr bwMode="auto">
          <a:xfrm>
            <a:off x="4343400" y="4108450"/>
            <a:ext cx="457200" cy="420688"/>
          </a:xfrm>
          <a:prstGeom prst="rect">
            <a:avLst/>
          </a:prstGeom>
          <a:pattFill prst="openDmnd">
            <a:fgClr>
              <a:schemeClr val="bg2"/>
            </a:fgClr>
            <a:bgClr>
              <a:schemeClr val="tx2"/>
            </a:bgClr>
          </a:patt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b="1">
                <a:solidFill>
                  <a:schemeClr val="hlink"/>
                </a:solidFill>
              </a:rPr>
              <a:t>53</a:t>
            </a:r>
          </a:p>
        </p:txBody>
      </p:sp>
      <p:sp>
        <p:nvSpPr>
          <p:cNvPr id="19483" name="Rectangle 27" descr="Outlined diamond"/>
          <p:cNvSpPr>
            <a:spLocks noChangeArrowheads="1"/>
          </p:cNvSpPr>
          <p:nvPr/>
        </p:nvSpPr>
        <p:spPr bwMode="auto">
          <a:xfrm>
            <a:off x="5715000" y="4108450"/>
            <a:ext cx="457200" cy="420688"/>
          </a:xfrm>
          <a:prstGeom prst="rect">
            <a:avLst/>
          </a:prstGeom>
          <a:pattFill prst="openDmnd">
            <a:fgClr>
              <a:schemeClr val="bg2"/>
            </a:fgClr>
            <a:bgClr>
              <a:schemeClr val="tx2"/>
            </a:bgClr>
          </a:patt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b="1">
                <a:solidFill>
                  <a:schemeClr val="hlink"/>
                </a:solidFill>
              </a:rPr>
              <a:t>84</a:t>
            </a:r>
          </a:p>
        </p:txBody>
      </p:sp>
      <p:sp>
        <p:nvSpPr>
          <p:cNvPr id="19484" name="Rectangle 28" descr="Outlined diamond"/>
          <p:cNvSpPr>
            <a:spLocks noChangeArrowheads="1"/>
          </p:cNvSpPr>
          <p:nvPr/>
        </p:nvSpPr>
        <p:spPr bwMode="auto">
          <a:xfrm>
            <a:off x="5257800" y="4108450"/>
            <a:ext cx="457200" cy="420688"/>
          </a:xfrm>
          <a:prstGeom prst="rect">
            <a:avLst/>
          </a:prstGeom>
          <a:pattFill prst="openDmnd">
            <a:fgClr>
              <a:schemeClr val="bg2"/>
            </a:fgClr>
            <a:bgClr>
              <a:schemeClr val="tx2"/>
            </a:bgClr>
          </a:patt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b="1">
                <a:solidFill>
                  <a:schemeClr val="hlink"/>
                </a:solidFill>
              </a:rPr>
              <a:t>72</a:t>
            </a:r>
          </a:p>
        </p:txBody>
      </p:sp>
      <p:sp>
        <p:nvSpPr>
          <p:cNvPr id="19485" name="Rectangle 29" descr="Outlined diamond"/>
          <p:cNvSpPr>
            <a:spLocks noChangeArrowheads="1"/>
          </p:cNvSpPr>
          <p:nvPr/>
        </p:nvSpPr>
        <p:spPr bwMode="auto">
          <a:xfrm>
            <a:off x="6172200" y="4108450"/>
            <a:ext cx="457200" cy="420688"/>
          </a:xfrm>
          <a:prstGeom prst="rect">
            <a:avLst/>
          </a:prstGeom>
          <a:pattFill prst="openDmnd">
            <a:fgClr>
              <a:schemeClr val="bg2"/>
            </a:fgClr>
            <a:bgClr>
              <a:schemeClr val="tx2"/>
            </a:bgClr>
          </a:patt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b="1">
                <a:solidFill>
                  <a:schemeClr val="hlink"/>
                </a:solidFill>
              </a:rPr>
              <a:t>93</a:t>
            </a:r>
          </a:p>
        </p:txBody>
      </p:sp>
      <p:sp>
        <p:nvSpPr>
          <p:cNvPr id="19486" name="Rectangle 30" descr="Outlined diamond"/>
          <p:cNvSpPr>
            <a:spLocks noChangeArrowheads="1"/>
          </p:cNvSpPr>
          <p:nvPr/>
        </p:nvSpPr>
        <p:spPr bwMode="auto">
          <a:xfrm>
            <a:off x="6629400" y="4108450"/>
            <a:ext cx="457200" cy="420688"/>
          </a:xfrm>
          <a:prstGeom prst="rect">
            <a:avLst/>
          </a:prstGeom>
          <a:pattFill prst="openDmnd">
            <a:fgClr>
              <a:schemeClr val="bg2"/>
            </a:fgClr>
            <a:bgClr>
              <a:schemeClr val="tx2"/>
            </a:bgClr>
          </a:patt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b="1">
                <a:solidFill>
                  <a:schemeClr val="hlink"/>
                </a:solidFill>
              </a:rPr>
              <a:t>95</a:t>
            </a:r>
          </a:p>
        </p:txBody>
      </p:sp>
      <p:sp>
        <p:nvSpPr>
          <p:cNvPr id="19487" name="Rectangle 31" descr="Outlined diamond"/>
          <p:cNvSpPr>
            <a:spLocks noChangeArrowheads="1"/>
          </p:cNvSpPr>
          <p:nvPr/>
        </p:nvSpPr>
        <p:spPr bwMode="auto">
          <a:xfrm>
            <a:off x="7543800" y="4108450"/>
            <a:ext cx="457200" cy="420688"/>
          </a:xfrm>
          <a:prstGeom prst="rect">
            <a:avLst/>
          </a:prstGeom>
          <a:pattFill prst="openDmnd">
            <a:fgClr>
              <a:schemeClr val="bg2"/>
            </a:fgClr>
            <a:bgClr>
              <a:schemeClr val="tx2"/>
            </a:bgClr>
          </a:patt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b="1">
                <a:solidFill>
                  <a:schemeClr val="hlink"/>
                </a:solidFill>
              </a:rPr>
              <a:t>97</a:t>
            </a:r>
          </a:p>
        </p:txBody>
      </p:sp>
      <p:sp>
        <p:nvSpPr>
          <p:cNvPr id="19488" name="Rectangle 32" descr="Outlined diamond"/>
          <p:cNvSpPr>
            <a:spLocks noChangeArrowheads="1"/>
          </p:cNvSpPr>
          <p:nvPr/>
        </p:nvSpPr>
        <p:spPr bwMode="auto">
          <a:xfrm>
            <a:off x="7086600" y="4108450"/>
            <a:ext cx="457200" cy="420688"/>
          </a:xfrm>
          <a:prstGeom prst="rect">
            <a:avLst/>
          </a:prstGeom>
          <a:pattFill prst="openDmnd">
            <a:fgClr>
              <a:schemeClr val="bg2"/>
            </a:fgClr>
            <a:bgClr>
              <a:schemeClr val="tx2"/>
            </a:bgClr>
          </a:patt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b="1">
                <a:solidFill>
                  <a:schemeClr val="hlink"/>
                </a:solidFill>
              </a:rPr>
              <a:t>96</a:t>
            </a:r>
          </a:p>
        </p:txBody>
      </p:sp>
      <p:sp>
        <p:nvSpPr>
          <p:cNvPr id="19489" name="Rectangle 33"/>
          <p:cNvSpPr>
            <a:spLocks noChangeArrowheads="1"/>
          </p:cNvSpPr>
          <p:nvPr/>
        </p:nvSpPr>
        <p:spPr bwMode="auto">
          <a:xfrm>
            <a:off x="1143000" y="4108450"/>
            <a:ext cx="457200" cy="420688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b="1"/>
              <a:t>6</a:t>
            </a:r>
          </a:p>
        </p:txBody>
      </p:sp>
      <p:sp>
        <p:nvSpPr>
          <p:cNvPr id="19490" name="Rectangle 34"/>
          <p:cNvSpPr>
            <a:spLocks noChangeArrowheads="1"/>
          </p:cNvSpPr>
          <p:nvPr/>
        </p:nvSpPr>
        <p:spPr bwMode="auto">
          <a:xfrm>
            <a:off x="1171575" y="5102225"/>
            <a:ext cx="396875" cy="304800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1" lang="en-US" b="1"/>
              <a:t>lo</a:t>
            </a:r>
          </a:p>
        </p:txBody>
      </p:sp>
      <p:sp>
        <p:nvSpPr>
          <p:cNvPr id="19491" name="Line 35"/>
          <p:cNvSpPr>
            <a:spLocks noChangeShapeType="1"/>
          </p:cNvSpPr>
          <p:nvPr/>
        </p:nvSpPr>
        <p:spPr bwMode="auto">
          <a:xfrm flipV="1">
            <a:off x="1355725" y="48387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95" name="Rectangle 39"/>
          <p:cNvSpPr>
            <a:spLocks noChangeArrowheads="1"/>
          </p:cNvSpPr>
          <p:nvPr/>
        </p:nvSpPr>
        <p:spPr bwMode="auto">
          <a:xfrm>
            <a:off x="2486025" y="5103813"/>
            <a:ext cx="504825" cy="304800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1" lang="en-US" b="1"/>
              <a:t>mid</a:t>
            </a:r>
          </a:p>
        </p:txBody>
      </p:sp>
      <p:sp>
        <p:nvSpPr>
          <p:cNvPr id="19496" name="Line 40"/>
          <p:cNvSpPr>
            <a:spLocks noChangeShapeType="1"/>
          </p:cNvSpPr>
          <p:nvPr/>
        </p:nvSpPr>
        <p:spPr bwMode="auto">
          <a:xfrm flipV="1">
            <a:off x="2722563" y="484028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97" name="Oval 41"/>
          <p:cNvSpPr>
            <a:spLocks noChangeArrowheads="1"/>
          </p:cNvSpPr>
          <p:nvPr/>
        </p:nvSpPr>
        <p:spPr bwMode="auto">
          <a:xfrm>
            <a:off x="2562225" y="4137025"/>
            <a:ext cx="357188" cy="357188"/>
          </a:xfrm>
          <a:prstGeom prst="ellipse">
            <a:avLst/>
          </a:prstGeom>
          <a:solidFill>
            <a:schemeClr val="folHlink">
              <a:alpha val="25000"/>
            </a:schemeClr>
          </a:solidFill>
          <a:ln w="9525">
            <a:noFill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98" name="Rectangle 42"/>
          <p:cNvSpPr>
            <a:spLocks noChangeArrowheads="1"/>
          </p:cNvSpPr>
          <p:nvPr/>
        </p:nvSpPr>
        <p:spPr bwMode="auto">
          <a:xfrm>
            <a:off x="3914775" y="5103813"/>
            <a:ext cx="396875" cy="304800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1" lang="en-US" b="1"/>
              <a:t>hi</a:t>
            </a:r>
          </a:p>
        </p:txBody>
      </p:sp>
      <p:sp>
        <p:nvSpPr>
          <p:cNvPr id="19499" name="Line 43"/>
          <p:cNvSpPr>
            <a:spLocks noChangeShapeType="1"/>
          </p:cNvSpPr>
          <p:nvPr/>
        </p:nvSpPr>
        <p:spPr bwMode="auto">
          <a:xfrm flipV="1">
            <a:off x="4095750" y="484028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Binary Search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kumimoji="0" lang="en-US"/>
              <a:t>Binary search.   </a:t>
            </a:r>
            <a:r>
              <a:rPr kumimoji="0" lang="en-US">
                <a:solidFill>
                  <a:schemeClr val="tx1"/>
                </a:solidFill>
              </a:rPr>
              <a:t>Given a </a:t>
            </a:r>
            <a:r>
              <a:rPr kumimoji="0" lang="en-US" sz="1600">
                <a:solidFill>
                  <a:schemeClr val="tx1"/>
                </a:solidFill>
                <a:latin typeface="Courier New" charset="0"/>
              </a:rPr>
              <a:t>key</a:t>
            </a:r>
            <a:r>
              <a:rPr kumimoji="0" lang="en-US">
                <a:solidFill>
                  <a:schemeClr val="tx1"/>
                </a:solidFill>
              </a:rPr>
              <a:t> and sorted array </a:t>
            </a:r>
            <a:r>
              <a:rPr kumimoji="0" lang="en-US" sz="1600">
                <a:solidFill>
                  <a:schemeClr val="tx1"/>
                </a:solidFill>
                <a:latin typeface="Courier New" charset="0"/>
              </a:rPr>
              <a:t>a[]</a:t>
            </a:r>
            <a:r>
              <a:rPr kumimoji="0" lang="en-US">
                <a:solidFill>
                  <a:schemeClr val="tx1"/>
                </a:solidFill>
              </a:rPr>
              <a:t>, find index </a:t>
            </a:r>
            <a:r>
              <a:rPr kumimoji="0" lang="en-US" sz="1600">
                <a:solidFill>
                  <a:schemeClr val="tx1"/>
                </a:solidFill>
                <a:latin typeface="Courier New" charset="0"/>
              </a:rPr>
              <a:t>i</a:t>
            </a:r>
            <a:br>
              <a:rPr kumimoji="0" lang="en-US" sz="1600">
                <a:solidFill>
                  <a:schemeClr val="tx1"/>
                </a:solidFill>
                <a:latin typeface="Courier New" charset="0"/>
              </a:rPr>
            </a:br>
            <a:r>
              <a:rPr kumimoji="0" lang="en-US">
                <a:solidFill>
                  <a:schemeClr val="tx1"/>
                </a:solidFill>
              </a:rPr>
              <a:t>such that </a:t>
            </a:r>
            <a:r>
              <a:rPr kumimoji="0" lang="en-US" sz="1600">
                <a:solidFill>
                  <a:schemeClr val="tx1"/>
                </a:solidFill>
                <a:latin typeface="Courier New" charset="0"/>
              </a:rPr>
              <a:t>a[i]</a:t>
            </a:r>
            <a:r>
              <a:rPr kumimoji="0" lang="en-US">
                <a:solidFill>
                  <a:schemeClr val="tx1"/>
                </a:solidFill>
              </a:rPr>
              <a:t> = </a:t>
            </a:r>
            <a:r>
              <a:rPr kumimoji="0" lang="en-US" sz="1600">
                <a:solidFill>
                  <a:schemeClr val="tx1"/>
                </a:solidFill>
                <a:latin typeface="Courier New" charset="0"/>
              </a:rPr>
              <a:t>key</a:t>
            </a:r>
            <a:r>
              <a:rPr kumimoji="0" lang="en-US">
                <a:solidFill>
                  <a:schemeClr val="tx1"/>
                </a:solidFill>
              </a:rPr>
              <a:t>, or report that no such index exists.</a:t>
            </a:r>
          </a:p>
          <a:p>
            <a:endParaRPr kumimoji="0" lang="en-US"/>
          </a:p>
          <a:p>
            <a:r>
              <a:rPr kumimoji="0" lang="en-US"/>
              <a:t>Invariant.  </a:t>
            </a:r>
            <a:r>
              <a:rPr kumimoji="0" lang="en-US">
                <a:solidFill>
                  <a:schemeClr val="tx1"/>
                </a:solidFill>
              </a:rPr>
              <a:t>Algorithm maintains </a:t>
            </a:r>
            <a:r>
              <a:rPr kumimoji="0" lang="en-US" sz="1600">
                <a:solidFill>
                  <a:schemeClr val="tx1"/>
                </a:solidFill>
                <a:latin typeface="Courier New" charset="0"/>
              </a:rPr>
              <a:t>a[lo]</a:t>
            </a:r>
            <a:r>
              <a:rPr kumimoji="0" lang="en-US">
                <a:solidFill>
                  <a:schemeClr val="tx1"/>
                </a:solidFill>
              </a:rPr>
              <a:t> </a:t>
            </a:r>
            <a:r>
              <a:rPr kumimoji="0" lang="en-US">
                <a:solidFill>
                  <a:schemeClr val="tx1"/>
                </a:solidFill>
                <a:sym typeface="Symbol" charset="2"/>
              </a:rPr>
              <a:t></a:t>
            </a:r>
            <a:r>
              <a:rPr kumimoji="0" lang="en-US">
                <a:solidFill>
                  <a:schemeClr val="tx1"/>
                </a:solidFill>
              </a:rPr>
              <a:t> </a:t>
            </a:r>
            <a:r>
              <a:rPr kumimoji="0" lang="en-US" sz="1600">
                <a:solidFill>
                  <a:schemeClr val="tx1"/>
                </a:solidFill>
                <a:latin typeface="Courier New" charset="0"/>
              </a:rPr>
              <a:t>key </a:t>
            </a:r>
            <a:r>
              <a:rPr kumimoji="0" lang="en-US">
                <a:solidFill>
                  <a:schemeClr val="tx1"/>
                </a:solidFill>
                <a:sym typeface="Symbol" charset="2"/>
              </a:rPr>
              <a:t> </a:t>
            </a:r>
            <a:r>
              <a:rPr kumimoji="0" lang="en-US">
                <a:solidFill>
                  <a:schemeClr val="tx1"/>
                </a:solidFill>
              </a:rPr>
              <a:t> </a:t>
            </a:r>
            <a:r>
              <a:rPr kumimoji="0" lang="en-US" sz="1600">
                <a:solidFill>
                  <a:schemeClr val="tx1"/>
                </a:solidFill>
                <a:latin typeface="Courier New" charset="0"/>
              </a:rPr>
              <a:t>a[hi].</a:t>
            </a:r>
          </a:p>
          <a:p>
            <a:endParaRPr kumimoji="0" lang="en-US" sz="1600">
              <a:solidFill>
                <a:schemeClr val="tx1"/>
              </a:solidFill>
              <a:latin typeface="Courier New" charset="0"/>
            </a:endParaRPr>
          </a:p>
          <a:p>
            <a:endParaRPr kumimoji="0" lang="en-US" sz="1600">
              <a:solidFill>
                <a:schemeClr val="tx1"/>
              </a:solidFill>
              <a:latin typeface="Courier New" charset="0"/>
            </a:endParaRPr>
          </a:p>
          <a:p>
            <a:r>
              <a:rPr kumimoji="0" lang="en-US"/>
              <a:t>Ex.  </a:t>
            </a:r>
            <a:r>
              <a:rPr kumimoji="0" lang="en-US">
                <a:solidFill>
                  <a:schemeClr val="tx1"/>
                </a:solidFill>
              </a:rPr>
              <a:t>Binary search for 33.</a:t>
            </a: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4800600" y="4557713"/>
            <a:ext cx="457200" cy="192087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900" b="1">
                <a:solidFill>
                  <a:schemeClr val="hlink"/>
                </a:solidFill>
              </a:rPr>
              <a:t>8</a:t>
            </a:r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2057400" y="4557713"/>
            <a:ext cx="457200" cy="192087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900" b="1">
                <a:solidFill>
                  <a:schemeClr val="hlink"/>
                </a:solidFill>
              </a:rPr>
              <a:t>2</a:t>
            </a:r>
          </a:p>
        </p:txBody>
      </p:sp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1600200" y="4557713"/>
            <a:ext cx="457200" cy="192087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900" b="1">
                <a:solidFill>
                  <a:schemeClr val="hlink"/>
                </a:solidFill>
              </a:rPr>
              <a:t>1</a:t>
            </a:r>
          </a:p>
        </p:txBody>
      </p:sp>
      <p:sp>
        <p:nvSpPr>
          <p:cNvPr id="20487" name="Rectangle 7"/>
          <p:cNvSpPr>
            <a:spLocks noChangeArrowheads="1"/>
          </p:cNvSpPr>
          <p:nvPr/>
        </p:nvSpPr>
        <p:spPr bwMode="auto">
          <a:xfrm>
            <a:off x="2514600" y="4557713"/>
            <a:ext cx="457200" cy="192087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900" b="1">
                <a:solidFill>
                  <a:schemeClr val="hlink"/>
                </a:solidFill>
              </a:rPr>
              <a:t>3</a:t>
            </a:r>
          </a:p>
        </p:txBody>
      </p:sp>
      <p:sp>
        <p:nvSpPr>
          <p:cNvPr id="20488" name="Rectangle 8"/>
          <p:cNvSpPr>
            <a:spLocks noChangeArrowheads="1"/>
          </p:cNvSpPr>
          <p:nvPr/>
        </p:nvSpPr>
        <p:spPr bwMode="auto">
          <a:xfrm>
            <a:off x="2971800" y="4557713"/>
            <a:ext cx="457200" cy="192087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900" b="1">
                <a:solidFill>
                  <a:schemeClr val="hlink"/>
                </a:solidFill>
              </a:rPr>
              <a:t>4</a:t>
            </a:r>
          </a:p>
        </p:txBody>
      </p:sp>
      <p:sp>
        <p:nvSpPr>
          <p:cNvPr id="20489" name="Rectangle 9"/>
          <p:cNvSpPr>
            <a:spLocks noChangeArrowheads="1"/>
          </p:cNvSpPr>
          <p:nvPr/>
        </p:nvSpPr>
        <p:spPr bwMode="auto">
          <a:xfrm>
            <a:off x="3886200" y="4557713"/>
            <a:ext cx="457200" cy="192087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900" b="1">
                <a:solidFill>
                  <a:schemeClr val="hlink"/>
                </a:solidFill>
              </a:rPr>
              <a:t>6</a:t>
            </a:r>
          </a:p>
        </p:txBody>
      </p:sp>
      <p:sp>
        <p:nvSpPr>
          <p:cNvPr id="20490" name="Rectangle 10"/>
          <p:cNvSpPr>
            <a:spLocks noChangeArrowheads="1"/>
          </p:cNvSpPr>
          <p:nvPr/>
        </p:nvSpPr>
        <p:spPr bwMode="auto">
          <a:xfrm>
            <a:off x="3429000" y="4557713"/>
            <a:ext cx="457200" cy="192087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900" b="1">
                <a:solidFill>
                  <a:schemeClr val="hlink"/>
                </a:solidFill>
              </a:rPr>
              <a:t>5</a:t>
            </a:r>
          </a:p>
        </p:txBody>
      </p:sp>
      <p:sp>
        <p:nvSpPr>
          <p:cNvPr id="20491" name="Rectangle 11"/>
          <p:cNvSpPr>
            <a:spLocks noChangeArrowheads="1"/>
          </p:cNvSpPr>
          <p:nvPr/>
        </p:nvSpPr>
        <p:spPr bwMode="auto">
          <a:xfrm>
            <a:off x="4343400" y="4557713"/>
            <a:ext cx="457200" cy="192087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900" b="1">
                <a:solidFill>
                  <a:schemeClr val="hlink"/>
                </a:solidFill>
              </a:rPr>
              <a:t>7</a:t>
            </a:r>
          </a:p>
        </p:txBody>
      </p:sp>
      <p:sp>
        <p:nvSpPr>
          <p:cNvPr id="20492" name="Rectangle 12"/>
          <p:cNvSpPr>
            <a:spLocks noChangeArrowheads="1"/>
          </p:cNvSpPr>
          <p:nvPr/>
        </p:nvSpPr>
        <p:spPr bwMode="auto">
          <a:xfrm>
            <a:off x="5715000" y="4557713"/>
            <a:ext cx="457200" cy="192087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900" b="1">
                <a:solidFill>
                  <a:schemeClr val="hlink"/>
                </a:solidFill>
              </a:rPr>
              <a:t>10</a:t>
            </a:r>
          </a:p>
        </p:txBody>
      </p:sp>
      <p:sp>
        <p:nvSpPr>
          <p:cNvPr id="20493" name="Rectangle 13"/>
          <p:cNvSpPr>
            <a:spLocks noChangeArrowheads="1"/>
          </p:cNvSpPr>
          <p:nvPr/>
        </p:nvSpPr>
        <p:spPr bwMode="auto">
          <a:xfrm>
            <a:off x="5257800" y="4557713"/>
            <a:ext cx="457200" cy="192087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900" b="1">
                <a:solidFill>
                  <a:schemeClr val="hlink"/>
                </a:solidFill>
              </a:rPr>
              <a:t>9</a:t>
            </a:r>
          </a:p>
        </p:txBody>
      </p:sp>
      <p:sp>
        <p:nvSpPr>
          <p:cNvPr id="20494" name="Rectangle 14"/>
          <p:cNvSpPr>
            <a:spLocks noChangeArrowheads="1"/>
          </p:cNvSpPr>
          <p:nvPr/>
        </p:nvSpPr>
        <p:spPr bwMode="auto">
          <a:xfrm>
            <a:off x="6172200" y="4557713"/>
            <a:ext cx="457200" cy="192087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900" b="1">
                <a:solidFill>
                  <a:schemeClr val="hlink"/>
                </a:solidFill>
              </a:rPr>
              <a:t>11</a:t>
            </a:r>
          </a:p>
        </p:txBody>
      </p:sp>
      <p:sp>
        <p:nvSpPr>
          <p:cNvPr id="20495" name="Rectangle 15"/>
          <p:cNvSpPr>
            <a:spLocks noChangeArrowheads="1"/>
          </p:cNvSpPr>
          <p:nvPr/>
        </p:nvSpPr>
        <p:spPr bwMode="auto">
          <a:xfrm>
            <a:off x="6629400" y="4557713"/>
            <a:ext cx="457200" cy="192087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900" b="1">
                <a:solidFill>
                  <a:schemeClr val="hlink"/>
                </a:solidFill>
              </a:rPr>
              <a:t>12</a:t>
            </a:r>
          </a:p>
        </p:txBody>
      </p:sp>
      <p:sp>
        <p:nvSpPr>
          <p:cNvPr id="20496" name="Rectangle 16"/>
          <p:cNvSpPr>
            <a:spLocks noChangeArrowheads="1"/>
          </p:cNvSpPr>
          <p:nvPr/>
        </p:nvSpPr>
        <p:spPr bwMode="auto">
          <a:xfrm>
            <a:off x="7543800" y="4557713"/>
            <a:ext cx="457200" cy="192087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900" b="1">
                <a:solidFill>
                  <a:schemeClr val="hlink"/>
                </a:solidFill>
              </a:rPr>
              <a:t>14</a:t>
            </a:r>
          </a:p>
        </p:txBody>
      </p:sp>
      <p:sp>
        <p:nvSpPr>
          <p:cNvPr id="20497" name="Rectangle 17"/>
          <p:cNvSpPr>
            <a:spLocks noChangeArrowheads="1"/>
          </p:cNvSpPr>
          <p:nvPr/>
        </p:nvSpPr>
        <p:spPr bwMode="auto">
          <a:xfrm>
            <a:off x="7086600" y="4557713"/>
            <a:ext cx="457200" cy="192087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900" b="1">
                <a:solidFill>
                  <a:schemeClr val="hlink"/>
                </a:solidFill>
              </a:rPr>
              <a:t>13</a:t>
            </a:r>
          </a:p>
        </p:txBody>
      </p:sp>
      <p:sp>
        <p:nvSpPr>
          <p:cNvPr id="20498" name="Rectangle 18"/>
          <p:cNvSpPr>
            <a:spLocks noChangeArrowheads="1"/>
          </p:cNvSpPr>
          <p:nvPr/>
        </p:nvSpPr>
        <p:spPr bwMode="auto">
          <a:xfrm>
            <a:off x="1143000" y="4557713"/>
            <a:ext cx="457200" cy="192087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900" b="1">
                <a:solidFill>
                  <a:schemeClr val="hlink"/>
                </a:solidFill>
              </a:rPr>
              <a:t>0</a:t>
            </a:r>
          </a:p>
        </p:txBody>
      </p:sp>
      <p:sp>
        <p:nvSpPr>
          <p:cNvPr id="20499" name="Rectangle 19" descr="Outlined diamond"/>
          <p:cNvSpPr>
            <a:spLocks noChangeArrowheads="1"/>
          </p:cNvSpPr>
          <p:nvPr/>
        </p:nvSpPr>
        <p:spPr bwMode="auto">
          <a:xfrm>
            <a:off x="4800600" y="4108450"/>
            <a:ext cx="457200" cy="420688"/>
          </a:xfrm>
          <a:prstGeom prst="rect">
            <a:avLst/>
          </a:prstGeom>
          <a:pattFill prst="openDmnd">
            <a:fgClr>
              <a:schemeClr val="bg2"/>
            </a:fgClr>
            <a:bgClr>
              <a:schemeClr val="tx2"/>
            </a:bgClr>
          </a:patt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b="1">
                <a:solidFill>
                  <a:schemeClr val="hlink"/>
                </a:solidFill>
              </a:rPr>
              <a:t>64</a:t>
            </a:r>
          </a:p>
        </p:txBody>
      </p:sp>
      <p:sp>
        <p:nvSpPr>
          <p:cNvPr id="20500" name="Rectangle 20" descr="Outlined diamond"/>
          <p:cNvSpPr>
            <a:spLocks noChangeArrowheads="1"/>
          </p:cNvSpPr>
          <p:nvPr/>
        </p:nvSpPr>
        <p:spPr bwMode="auto">
          <a:xfrm>
            <a:off x="2057400" y="4108450"/>
            <a:ext cx="457200" cy="420688"/>
          </a:xfrm>
          <a:prstGeom prst="rect">
            <a:avLst/>
          </a:prstGeom>
          <a:pattFill prst="openDmnd">
            <a:fgClr>
              <a:schemeClr val="bg2"/>
            </a:fgClr>
            <a:bgClr>
              <a:schemeClr val="tx2"/>
            </a:bgClr>
          </a:patt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b="1">
                <a:solidFill>
                  <a:schemeClr val="hlink"/>
                </a:solidFill>
              </a:rPr>
              <a:t>14</a:t>
            </a:r>
          </a:p>
        </p:txBody>
      </p:sp>
      <p:sp>
        <p:nvSpPr>
          <p:cNvPr id="20501" name="Rectangle 21" descr="Outlined diamond"/>
          <p:cNvSpPr>
            <a:spLocks noChangeArrowheads="1"/>
          </p:cNvSpPr>
          <p:nvPr/>
        </p:nvSpPr>
        <p:spPr bwMode="auto">
          <a:xfrm>
            <a:off x="1600200" y="4108450"/>
            <a:ext cx="457200" cy="420688"/>
          </a:xfrm>
          <a:prstGeom prst="rect">
            <a:avLst/>
          </a:prstGeom>
          <a:pattFill prst="openDmnd">
            <a:fgClr>
              <a:schemeClr val="bg2"/>
            </a:fgClr>
            <a:bgClr>
              <a:schemeClr val="tx2"/>
            </a:bgClr>
          </a:patt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b="1">
                <a:solidFill>
                  <a:schemeClr val="hlink"/>
                </a:solidFill>
              </a:rPr>
              <a:t>13</a:t>
            </a:r>
          </a:p>
        </p:txBody>
      </p:sp>
      <p:sp>
        <p:nvSpPr>
          <p:cNvPr id="20502" name="Rectangle 22" descr="Outlined diamond"/>
          <p:cNvSpPr>
            <a:spLocks noChangeArrowheads="1"/>
          </p:cNvSpPr>
          <p:nvPr/>
        </p:nvSpPr>
        <p:spPr bwMode="auto">
          <a:xfrm>
            <a:off x="2514600" y="4108450"/>
            <a:ext cx="457200" cy="420688"/>
          </a:xfrm>
          <a:prstGeom prst="rect">
            <a:avLst/>
          </a:prstGeom>
          <a:pattFill prst="openDmnd">
            <a:fgClr>
              <a:schemeClr val="bg2"/>
            </a:fgClr>
            <a:bgClr>
              <a:schemeClr val="tx2"/>
            </a:bgClr>
          </a:patt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b="1">
                <a:solidFill>
                  <a:schemeClr val="hlink"/>
                </a:solidFill>
              </a:rPr>
              <a:t>25</a:t>
            </a:r>
          </a:p>
        </p:txBody>
      </p:sp>
      <p:sp>
        <p:nvSpPr>
          <p:cNvPr id="20503" name="Rectangle 23"/>
          <p:cNvSpPr>
            <a:spLocks noChangeArrowheads="1"/>
          </p:cNvSpPr>
          <p:nvPr/>
        </p:nvSpPr>
        <p:spPr bwMode="auto">
          <a:xfrm>
            <a:off x="2971800" y="4108450"/>
            <a:ext cx="457200" cy="420688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b="1"/>
              <a:t>33</a:t>
            </a:r>
          </a:p>
        </p:txBody>
      </p:sp>
      <p:sp>
        <p:nvSpPr>
          <p:cNvPr id="20504" name="Rectangle 24"/>
          <p:cNvSpPr>
            <a:spLocks noChangeArrowheads="1"/>
          </p:cNvSpPr>
          <p:nvPr/>
        </p:nvSpPr>
        <p:spPr bwMode="auto">
          <a:xfrm>
            <a:off x="3886200" y="4108450"/>
            <a:ext cx="457200" cy="420688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b="1"/>
              <a:t>51</a:t>
            </a:r>
          </a:p>
        </p:txBody>
      </p:sp>
      <p:sp>
        <p:nvSpPr>
          <p:cNvPr id="20505" name="Rectangle 25"/>
          <p:cNvSpPr>
            <a:spLocks noChangeArrowheads="1"/>
          </p:cNvSpPr>
          <p:nvPr/>
        </p:nvSpPr>
        <p:spPr bwMode="auto">
          <a:xfrm>
            <a:off x="3429000" y="4108450"/>
            <a:ext cx="457200" cy="420688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b="1"/>
              <a:t>43</a:t>
            </a:r>
          </a:p>
        </p:txBody>
      </p:sp>
      <p:sp>
        <p:nvSpPr>
          <p:cNvPr id="20506" name="Rectangle 26" descr="Outlined diamond"/>
          <p:cNvSpPr>
            <a:spLocks noChangeArrowheads="1"/>
          </p:cNvSpPr>
          <p:nvPr/>
        </p:nvSpPr>
        <p:spPr bwMode="auto">
          <a:xfrm>
            <a:off x="4343400" y="4108450"/>
            <a:ext cx="457200" cy="420688"/>
          </a:xfrm>
          <a:prstGeom prst="rect">
            <a:avLst/>
          </a:prstGeom>
          <a:pattFill prst="openDmnd">
            <a:fgClr>
              <a:schemeClr val="bg2"/>
            </a:fgClr>
            <a:bgClr>
              <a:schemeClr val="tx2"/>
            </a:bgClr>
          </a:patt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b="1">
                <a:solidFill>
                  <a:schemeClr val="hlink"/>
                </a:solidFill>
              </a:rPr>
              <a:t>53</a:t>
            </a:r>
          </a:p>
        </p:txBody>
      </p:sp>
      <p:sp>
        <p:nvSpPr>
          <p:cNvPr id="20507" name="Rectangle 27" descr="Outlined diamond"/>
          <p:cNvSpPr>
            <a:spLocks noChangeArrowheads="1"/>
          </p:cNvSpPr>
          <p:nvPr/>
        </p:nvSpPr>
        <p:spPr bwMode="auto">
          <a:xfrm>
            <a:off x="5715000" y="4108450"/>
            <a:ext cx="457200" cy="420688"/>
          </a:xfrm>
          <a:prstGeom prst="rect">
            <a:avLst/>
          </a:prstGeom>
          <a:pattFill prst="openDmnd">
            <a:fgClr>
              <a:schemeClr val="bg2"/>
            </a:fgClr>
            <a:bgClr>
              <a:schemeClr val="tx2"/>
            </a:bgClr>
          </a:patt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b="1">
                <a:solidFill>
                  <a:schemeClr val="hlink"/>
                </a:solidFill>
              </a:rPr>
              <a:t>84</a:t>
            </a:r>
          </a:p>
        </p:txBody>
      </p:sp>
      <p:sp>
        <p:nvSpPr>
          <p:cNvPr id="20508" name="Rectangle 28" descr="Outlined diamond"/>
          <p:cNvSpPr>
            <a:spLocks noChangeArrowheads="1"/>
          </p:cNvSpPr>
          <p:nvPr/>
        </p:nvSpPr>
        <p:spPr bwMode="auto">
          <a:xfrm>
            <a:off x="5257800" y="4108450"/>
            <a:ext cx="457200" cy="420688"/>
          </a:xfrm>
          <a:prstGeom prst="rect">
            <a:avLst/>
          </a:prstGeom>
          <a:pattFill prst="openDmnd">
            <a:fgClr>
              <a:schemeClr val="bg2"/>
            </a:fgClr>
            <a:bgClr>
              <a:schemeClr val="tx2"/>
            </a:bgClr>
          </a:patt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b="1">
                <a:solidFill>
                  <a:schemeClr val="hlink"/>
                </a:solidFill>
              </a:rPr>
              <a:t>72</a:t>
            </a:r>
          </a:p>
        </p:txBody>
      </p:sp>
      <p:sp>
        <p:nvSpPr>
          <p:cNvPr id="20509" name="Rectangle 29" descr="Outlined diamond"/>
          <p:cNvSpPr>
            <a:spLocks noChangeArrowheads="1"/>
          </p:cNvSpPr>
          <p:nvPr/>
        </p:nvSpPr>
        <p:spPr bwMode="auto">
          <a:xfrm>
            <a:off x="6172200" y="4108450"/>
            <a:ext cx="457200" cy="420688"/>
          </a:xfrm>
          <a:prstGeom prst="rect">
            <a:avLst/>
          </a:prstGeom>
          <a:pattFill prst="openDmnd">
            <a:fgClr>
              <a:schemeClr val="bg2"/>
            </a:fgClr>
            <a:bgClr>
              <a:schemeClr val="tx2"/>
            </a:bgClr>
          </a:patt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b="1">
                <a:solidFill>
                  <a:schemeClr val="hlink"/>
                </a:solidFill>
              </a:rPr>
              <a:t>93</a:t>
            </a:r>
          </a:p>
        </p:txBody>
      </p:sp>
      <p:sp>
        <p:nvSpPr>
          <p:cNvPr id="20510" name="Rectangle 30" descr="Outlined diamond"/>
          <p:cNvSpPr>
            <a:spLocks noChangeArrowheads="1"/>
          </p:cNvSpPr>
          <p:nvPr/>
        </p:nvSpPr>
        <p:spPr bwMode="auto">
          <a:xfrm>
            <a:off x="6629400" y="4108450"/>
            <a:ext cx="457200" cy="420688"/>
          </a:xfrm>
          <a:prstGeom prst="rect">
            <a:avLst/>
          </a:prstGeom>
          <a:pattFill prst="openDmnd">
            <a:fgClr>
              <a:schemeClr val="bg2"/>
            </a:fgClr>
            <a:bgClr>
              <a:schemeClr val="tx2"/>
            </a:bgClr>
          </a:patt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b="1">
                <a:solidFill>
                  <a:schemeClr val="hlink"/>
                </a:solidFill>
              </a:rPr>
              <a:t>95</a:t>
            </a:r>
          </a:p>
        </p:txBody>
      </p:sp>
      <p:sp>
        <p:nvSpPr>
          <p:cNvPr id="20511" name="Rectangle 31" descr="Outlined diamond"/>
          <p:cNvSpPr>
            <a:spLocks noChangeArrowheads="1"/>
          </p:cNvSpPr>
          <p:nvPr/>
        </p:nvSpPr>
        <p:spPr bwMode="auto">
          <a:xfrm>
            <a:off x="7543800" y="4108450"/>
            <a:ext cx="457200" cy="420688"/>
          </a:xfrm>
          <a:prstGeom prst="rect">
            <a:avLst/>
          </a:prstGeom>
          <a:pattFill prst="openDmnd">
            <a:fgClr>
              <a:schemeClr val="bg2"/>
            </a:fgClr>
            <a:bgClr>
              <a:schemeClr val="tx2"/>
            </a:bgClr>
          </a:patt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b="1">
                <a:solidFill>
                  <a:schemeClr val="hlink"/>
                </a:solidFill>
              </a:rPr>
              <a:t>97</a:t>
            </a:r>
          </a:p>
        </p:txBody>
      </p:sp>
      <p:sp>
        <p:nvSpPr>
          <p:cNvPr id="20512" name="Rectangle 32" descr="Outlined diamond"/>
          <p:cNvSpPr>
            <a:spLocks noChangeArrowheads="1"/>
          </p:cNvSpPr>
          <p:nvPr/>
        </p:nvSpPr>
        <p:spPr bwMode="auto">
          <a:xfrm>
            <a:off x="7086600" y="4108450"/>
            <a:ext cx="457200" cy="420688"/>
          </a:xfrm>
          <a:prstGeom prst="rect">
            <a:avLst/>
          </a:prstGeom>
          <a:pattFill prst="openDmnd">
            <a:fgClr>
              <a:schemeClr val="bg2"/>
            </a:fgClr>
            <a:bgClr>
              <a:schemeClr val="tx2"/>
            </a:bgClr>
          </a:patt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b="1">
                <a:solidFill>
                  <a:schemeClr val="hlink"/>
                </a:solidFill>
              </a:rPr>
              <a:t>96</a:t>
            </a:r>
          </a:p>
        </p:txBody>
      </p:sp>
      <p:sp>
        <p:nvSpPr>
          <p:cNvPr id="20513" name="Rectangle 33" descr="Outlined diamond"/>
          <p:cNvSpPr>
            <a:spLocks noChangeArrowheads="1"/>
          </p:cNvSpPr>
          <p:nvPr/>
        </p:nvSpPr>
        <p:spPr bwMode="auto">
          <a:xfrm>
            <a:off x="1143000" y="4108450"/>
            <a:ext cx="457200" cy="420688"/>
          </a:xfrm>
          <a:prstGeom prst="rect">
            <a:avLst/>
          </a:prstGeom>
          <a:pattFill prst="openDmnd">
            <a:fgClr>
              <a:schemeClr val="bg2"/>
            </a:fgClr>
            <a:bgClr>
              <a:schemeClr val="tx2"/>
            </a:bgClr>
          </a:patt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b="1">
                <a:solidFill>
                  <a:schemeClr val="hlink"/>
                </a:solidFill>
              </a:rPr>
              <a:t>6</a:t>
            </a:r>
          </a:p>
        </p:txBody>
      </p:sp>
      <p:sp>
        <p:nvSpPr>
          <p:cNvPr id="20519" name="Rectangle 39"/>
          <p:cNvSpPr>
            <a:spLocks noChangeArrowheads="1"/>
          </p:cNvSpPr>
          <p:nvPr/>
        </p:nvSpPr>
        <p:spPr bwMode="auto">
          <a:xfrm>
            <a:off x="3009900" y="5103813"/>
            <a:ext cx="396875" cy="304800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1" lang="en-US" b="1"/>
              <a:t>lo</a:t>
            </a:r>
          </a:p>
        </p:txBody>
      </p:sp>
      <p:sp>
        <p:nvSpPr>
          <p:cNvPr id="20520" name="Line 40"/>
          <p:cNvSpPr>
            <a:spLocks noChangeShapeType="1"/>
          </p:cNvSpPr>
          <p:nvPr/>
        </p:nvSpPr>
        <p:spPr bwMode="auto">
          <a:xfrm flipV="1">
            <a:off x="3190875" y="484028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22" name="Rectangle 42"/>
          <p:cNvSpPr>
            <a:spLocks noChangeArrowheads="1"/>
          </p:cNvSpPr>
          <p:nvPr/>
        </p:nvSpPr>
        <p:spPr bwMode="auto">
          <a:xfrm>
            <a:off x="3914775" y="5103813"/>
            <a:ext cx="396875" cy="304800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1" lang="en-US" b="1"/>
              <a:t>hi</a:t>
            </a:r>
          </a:p>
        </p:txBody>
      </p:sp>
      <p:sp>
        <p:nvSpPr>
          <p:cNvPr id="20523" name="Line 43"/>
          <p:cNvSpPr>
            <a:spLocks noChangeShapeType="1"/>
          </p:cNvSpPr>
          <p:nvPr/>
        </p:nvSpPr>
        <p:spPr bwMode="auto">
          <a:xfrm flipV="1">
            <a:off x="4095750" y="484028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Binary Search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kumimoji="0" lang="en-US"/>
              <a:t>Binary search.   </a:t>
            </a:r>
            <a:r>
              <a:rPr kumimoji="0" lang="en-US">
                <a:solidFill>
                  <a:schemeClr val="tx1"/>
                </a:solidFill>
              </a:rPr>
              <a:t>Given a </a:t>
            </a:r>
            <a:r>
              <a:rPr kumimoji="0" lang="en-US" sz="1600">
                <a:solidFill>
                  <a:schemeClr val="tx1"/>
                </a:solidFill>
                <a:latin typeface="Courier New" charset="0"/>
              </a:rPr>
              <a:t>key</a:t>
            </a:r>
            <a:r>
              <a:rPr kumimoji="0" lang="en-US">
                <a:solidFill>
                  <a:schemeClr val="tx1"/>
                </a:solidFill>
              </a:rPr>
              <a:t> and sorted array </a:t>
            </a:r>
            <a:r>
              <a:rPr kumimoji="0" lang="en-US" sz="1600">
                <a:solidFill>
                  <a:schemeClr val="tx1"/>
                </a:solidFill>
                <a:latin typeface="Courier New" charset="0"/>
              </a:rPr>
              <a:t>a[]</a:t>
            </a:r>
            <a:r>
              <a:rPr kumimoji="0" lang="en-US">
                <a:solidFill>
                  <a:schemeClr val="tx1"/>
                </a:solidFill>
              </a:rPr>
              <a:t>, find index </a:t>
            </a:r>
            <a:r>
              <a:rPr kumimoji="0" lang="en-US" sz="1600">
                <a:solidFill>
                  <a:schemeClr val="tx1"/>
                </a:solidFill>
                <a:latin typeface="Courier New" charset="0"/>
              </a:rPr>
              <a:t>i</a:t>
            </a:r>
            <a:br>
              <a:rPr kumimoji="0" lang="en-US" sz="1600">
                <a:solidFill>
                  <a:schemeClr val="tx1"/>
                </a:solidFill>
                <a:latin typeface="Courier New" charset="0"/>
              </a:rPr>
            </a:br>
            <a:r>
              <a:rPr kumimoji="0" lang="en-US">
                <a:solidFill>
                  <a:schemeClr val="tx1"/>
                </a:solidFill>
              </a:rPr>
              <a:t>such that </a:t>
            </a:r>
            <a:r>
              <a:rPr kumimoji="0" lang="en-US" sz="1600">
                <a:solidFill>
                  <a:schemeClr val="tx1"/>
                </a:solidFill>
                <a:latin typeface="Courier New" charset="0"/>
              </a:rPr>
              <a:t>a[i]</a:t>
            </a:r>
            <a:r>
              <a:rPr kumimoji="0" lang="en-US">
                <a:solidFill>
                  <a:schemeClr val="tx1"/>
                </a:solidFill>
              </a:rPr>
              <a:t> = </a:t>
            </a:r>
            <a:r>
              <a:rPr kumimoji="0" lang="en-US" sz="1600">
                <a:solidFill>
                  <a:schemeClr val="tx1"/>
                </a:solidFill>
                <a:latin typeface="Courier New" charset="0"/>
              </a:rPr>
              <a:t>key</a:t>
            </a:r>
            <a:r>
              <a:rPr kumimoji="0" lang="en-US">
                <a:solidFill>
                  <a:schemeClr val="tx1"/>
                </a:solidFill>
              </a:rPr>
              <a:t>, or report that no such index exists.</a:t>
            </a:r>
          </a:p>
          <a:p>
            <a:endParaRPr kumimoji="0" lang="en-US"/>
          </a:p>
          <a:p>
            <a:r>
              <a:rPr kumimoji="0" lang="en-US"/>
              <a:t>Invariant.  </a:t>
            </a:r>
            <a:r>
              <a:rPr kumimoji="0" lang="en-US">
                <a:solidFill>
                  <a:schemeClr val="tx1"/>
                </a:solidFill>
              </a:rPr>
              <a:t>Algorithm maintains </a:t>
            </a:r>
            <a:r>
              <a:rPr kumimoji="0" lang="en-US" sz="1600">
                <a:solidFill>
                  <a:schemeClr val="tx1"/>
                </a:solidFill>
                <a:latin typeface="Courier New" charset="0"/>
              </a:rPr>
              <a:t>a[lo]</a:t>
            </a:r>
            <a:r>
              <a:rPr kumimoji="0" lang="en-US">
                <a:solidFill>
                  <a:schemeClr val="tx1"/>
                </a:solidFill>
              </a:rPr>
              <a:t> </a:t>
            </a:r>
            <a:r>
              <a:rPr kumimoji="0" lang="en-US">
                <a:solidFill>
                  <a:schemeClr val="tx1"/>
                </a:solidFill>
                <a:sym typeface="Symbol" charset="2"/>
              </a:rPr>
              <a:t></a:t>
            </a:r>
            <a:r>
              <a:rPr kumimoji="0" lang="en-US">
                <a:solidFill>
                  <a:schemeClr val="tx1"/>
                </a:solidFill>
              </a:rPr>
              <a:t> </a:t>
            </a:r>
            <a:r>
              <a:rPr kumimoji="0" lang="en-US" sz="1600">
                <a:solidFill>
                  <a:schemeClr val="tx1"/>
                </a:solidFill>
                <a:latin typeface="Courier New" charset="0"/>
              </a:rPr>
              <a:t>key </a:t>
            </a:r>
            <a:r>
              <a:rPr kumimoji="0" lang="en-US">
                <a:solidFill>
                  <a:schemeClr val="tx1"/>
                </a:solidFill>
                <a:sym typeface="Symbol" charset="2"/>
              </a:rPr>
              <a:t> </a:t>
            </a:r>
            <a:r>
              <a:rPr kumimoji="0" lang="en-US">
                <a:solidFill>
                  <a:schemeClr val="tx1"/>
                </a:solidFill>
              </a:rPr>
              <a:t> </a:t>
            </a:r>
            <a:r>
              <a:rPr kumimoji="0" lang="en-US" sz="1600">
                <a:solidFill>
                  <a:schemeClr val="tx1"/>
                </a:solidFill>
                <a:latin typeface="Courier New" charset="0"/>
              </a:rPr>
              <a:t>a[hi].</a:t>
            </a:r>
          </a:p>
          <a:p>
            <a:endParaRPr kumimoji="0" lang="en-US" sz="1600">
              <a:solidFill>
                <a:schemeClr val="tx1"/>
              </a:solidFill>
              <a:latin typeface="Courier New" charset="0"/>
            </a:endParaRPr>
          </a:p>
          <a:p>
            <a:endParaRPr kumimoji="0" lang="en-US" sz="1600">
              <a:solidFill>
                <a:schemeClr val="tx1"/>
              </a:solidFill>
              <a:latin typeface="Courier New" charset="0"/>
            </a:endParaRPr>
          </a:p>
          <a:p>
            <a:r>
              <a:rPr kumimoji="0" lang="en-US"/>
              <a:t>Ex.  </a:t>
            </a:r>
            <a:r>
              <a:rPr kumimoji="0" lang="en-US">
                <a:solidFill>
                  <a:schemeClr val="tx1"/>
                </a:solidFill>
              </a:rPr>
              <a:t>Binary search for 33.</a:t>
            </a:r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4800600" y="4557713"/>
            <a:ext cx="457200" cy="192087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900" b="1">
                <a:solidFill>
                  <a:schemeClr val="hlink"/>
                </a:solidFill>
              </a:rPr>
              <a:t>8</a:t>
            </a:r>
          </a:p>
        </p:txBody>
      </p:sp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2057400" y="4557713"/>
            <a:ext cx="457200" cy="192087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900" b="1">
                <a:solidFill>
                  <a:schemeClr val="hlink"/>
                </a:solidFill>
              </a:rPr>
              <a:t>2</a:t>
            </a:r>
          </a:p>
        </p:txBody>
      </p:sp>
      <p:sp>
        <p:nvSpPr>
          <p:cNvPr id="21510" name="Rectangle 6"/>
          <p:cNvSpPr>
            <a:spLocks noChangeArrowheads="1"/>
          </p:cNvSpPr>
          <p:nvPr/>
        </p:nvSpPr>
        <p:spPr bwMode="auto">
          <a:xfrm>
            <a:off x="1600200" y="4557713"/>
            <a:ext cx="457200" cy="192087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900" b="1">
                <a:solidFill>
                  <a:schemeClr val="hlink"/>
                </a:solidFill>
              </a:rPr>
              <a:t>1</a:t>
            </a:r>
          </a:p>
        </p:txBody>
      </p:sp>
      <p:sp>
        <p:nvSpPr>
          <p:cNvPr id="21511" name="Rectangle 7"/>
          <p:cNvSpPr>
            <a:spLocks noChangeArrowheads="1"/>
          </p:cNvSpPr>
          <p:nvPr/>
        </p:nvSpPr>
        <p:spPr bwMode="auto">
          <a:xfrm>
            <a:off x="2514600" y="4557713"/>
            <a:ext cx="457200" cy="192087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900" b="1">
                <a:solidFill>
                  <a:schemeClr val="hlink"/>
                </a:solidFill>
              </a:rPr>
              <a:t>3</a:t>
            </a:r>
          </a:p>
        </p:txBody>
      </p:sp>
      <p:sp>
        <p:nvSpPr>
          <p:cNvPr id="21512" name="Rectangle 8"/>
          <p:cNvSpPr>
            <a:spLocks noChangeArrowheads="1"/>
          </p:cNvSpPr>
          <p:nvPr/>
        </p:nvSpPr>
        <p:spPr bwMode="auto">
          <a:xfrm>
            <a:off x="2971800" y="4557713"/>
            <a:ext cx="457200" cy="192087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900" b="1">
                <a:solidFill>
                  <a:schemeClr val="hlink"/>
                </a:solidFill>
              </a:rPr>
              <a:t>4</a:t>
            </a:r>
          </a:p>
        </p:txBody>
      </p:sp>
      <p:sp>
        <p:nvSpPr>
          <p:cNvPr id="21513" name="Rectangle 9"/>
          <p:cNvSpPr>
            <a:spLocks noChangeArrowheads="1"/>
          </p:cNvSpPr>
          <p:nvPr/>
        </p:nvSpPr>
        <p:spPr bwMode="auto">
          <a:xfrm>
            <a:off x="3886200" y="4557713"/>
            <a:ext cx="457200" cy="192087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900" b="1">
                <a:solidFill>
                  <a:schemeClr val="hlink"/>
                </a:solidFill>
              </a:rPr>
              <a:t>6</a:t>
            </a:r>
          </a:p>
        </p:txBody>
      </p:sp>
      <p:sp>
        <p:nvSpPr>
          <p:cNvPr id="21514" name="Rectangle 10"/>
          <p:cNvSpPr>
            <a:spLocks noChangeArrowheads="1"/>
          </p:cNvSpPr>
          <p:nvPr/>
        </p:nvSpPr>
        <p:spPr bwMode="auto">
          <a:xfrm>
            <a:off x="3429000" y="4557713"/>
            <a:ext cx="457200" cy="192087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900" b="1">
                <a:solidFill>
                  <a:schemeClr val="hlink"/>
                </a:solidFill>
              </a:rPr>
              <a:t>5</a:t>
            </a:r>
          </a:p>
        </p:txBody>
      </p:sp>
      <p:sp>
        <p:nvSpPr>
          <p:cNvPr id="21515" name="Rectangle 11"/>
          <p:cNvSpPr>
            <a:spLocks noChangeArrowheads="1"/>
          </p:cNvSpPr>
          <p:nvPr/>
        </p:nvSpPr>
        <p:spPr bwMode="auto">
          <a:xfrm>
            <a:off x="4343400" y="4557713"/>
            <a:ext cx="457200" cy="192087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900" b="1">
                <a:solidFill>
                  <a:schemeClr val="hlink"/>
                </a:solidFill>
              </a:rPr>
              <a:t>7</a:t>
            </a:r>
          </a:p>
        </p:txBody>
      </p:sp>
      <p:sp>
        <p:nvSpPr>
          <p:cNvPr id="21516" name="Rectangle 12"/>
          <p:cNvSpPr>
            <a:spLocks noChangeArrowheads="1"/>
          </p:cNvSpPr>
          <p:nvPr/>
        </p:nvSpPr>
        <p:spPr bwMode="auto">
          <a:xfrm>
            <a:off x="5715000" y="4557713"/>
            <a:ext cx="457200" cy="192087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900" b="1">
                <a:solidFill>
                  <a:schemeClr val="hlink"/>
                </a:solidFill>
              </a:rPr>
              <a:t>10</a:t>
            </a:r>
          </a:p>
        </p:txBody>
      </p:sp>
      <p:sp>
        <p:nvSpPr>
          <p:cNvPr id="21517" name="Rectangle 13"/>
          <p:cNvSpPr>
            <a:spLocks noChangeArrowheads="1"/>
          </p:cNvSpPr>
          <p:nvPr/>
        </p:nvSpPr>
        <p:spPr bwMode="auto">
          <a:xfrm>
            <a:off x="5257800" y="4557713"/>
            <a:ext cx="457200" cy="192087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900" b="1">
                <a:solidFill>
                  <a:schemeClr val="hlink"/>
                </a:solidFill>
              </a:rPr>
              <a:t>9</a:t>
            </a:r>
          </a:p>
        </p:txBody>
      </p:sp>
      <p:sp>
        <p:nvSpPr>
          <p:cNvPr id="21518" name="Rectangle 14"/>
          <p:cNvSpPr>
            <a:spLocks noChangeArrowheads="1"/>
          </p:cNvSpPr>
          <p:nvPr/>
        </p:nvSpPr>
        <p:spPr bwMode="auto">
          <a:xfrm>
            <a:off x="6172200" y="4557713"/>
            <a:ext cx="457200" cy="192087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900" b="1">
                <a:solidFill>
                  <a:schemeClr val="hlink"/>
                </a:solidFill>
              </a:rPr>
              <a:t>11</a:t>
            </a:r>
          </a:p>
        </p:txBody>
      </p:sp>
      <p:sp>
        <p:nvSpPr>
          <p:cNvPr id="21519" name="Rectangle 15"/>
          <p:cNvSpPr>
            <a:spLocks noChangeArrowheads="1"/>
          </p:cNvSpPr>
          <p:nvPr/>
        </p:nvSpPr>
        <p:spPr bwMode="auto">
          <a:xfrm>
            <a:off x="6629400" y="4557713"/>
            <a:ext cx="457200" cy="192087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900" b="1">
                <a:solidFill>
                  <a:schemeClr val="hlink"/>
                </a:solidFill>
              </a:rPr>
              <a:t>12</a:t>
            </a:r>
          </a:p>
        </p:txBody>
      </p:sp>
      <p:sp>
        <p:nvSpPr>
          <p:cNvPr id="21520" name="Rectangle 16"/>
          <p:cNvSpPr>
            <a:spLocks noChangeArrowheads="1"/>
          </p:cNvSpPr>
          <p:nvPr/>
        </p:nvSpPr>
        <p:spPr bwMode="auto">
          <a:xfrm>
            <a:off x="7543800" y="4557713"/>
            <a:ext cx="457200" cy="192087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900" b="1">
                <a:solidFill>
                  <a:schemeClr val="hlink"/>
                </a:solidFill>
              </a:rPr>
              <a:t>14</a:t>
            </a:r>
          </a:p>
        </p:txBody>
      </p:sp>
      <p:sp>
        <p:nvSpPr>
          <p:cNvPr id="21521" name="Rectangle 17"/>
          <p:cNvSpPr>
            <a:spLocks noChangeArrowheads="1"/>
          </p:cNvSpPr>
          <p:nvPr/>
        </p:nvSpPr>
        <p:spPr bwMode="auto">
          <a:xfrm>
            <a:off x="7086600" y="4557713"/>
            <a:ext cx="457200" cy="192087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900" b="1">
                <a:solidFill>
                  <a:schemeClr val="hlink"/>
                </a:solidFill>
              </a:rPr>
              <a:t>13</a:t>
            </a:r>
          </a:p>
        </p:txBody>
      </p:sp>
      <p:sp>
        <p:nvSpPr>
          <p:cNvPr id="21522" name="Rectangle 18"/>
          <p:cNvSpPr>
            <a:spLocks noChangeArrowheads="1"/>
          </p:cNvSpPr>
          <p:nvPr/>
        </p:nvSpPr>
        <p:spPr bwMode="auto">
          <a:xfrm>
            <a:off x="1143000" y="4557713"/>
            <a:ext cx="457200" cy="192087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900" b="1">
                <a:solidFill>
                  <a:schemeClr val="hlink"/>
                </a:solidFill>
              </a:rPr>
              <a:t>0</a:t>
            </a:r>
          </a:p>
        </p:txBody>
      </p:sp>
      <p:sp>
        <p:nvSpPr>
          <p:cNvPr id="21523" name="Rectangle 19" descr="Outlined diamond"/>
          <p:cNvSpPr>
            <a:spLocks noChangeArrowheads="1"/>
          </p:cNvSpPr>
          <p:nvPr/>
        </p:nvSpPr>
        <p:spPr bwMode="auto">
          <a:xfrm>
            <a:off x="4800600" y="4108450"/>
            <a:ext cx="457200" cy="420688"/>
          </a:xfrm>
          <a:prstGeom prst="rect">
            <a:avLst/>
          </a:prstGeom>
          <a:pattFill prst="openDmnd">
            <a:fgClr>
              <a:schemeClr val="bg2"/>
            </a:fgClr>
            <a:bgClr>
              <a:schemeClr val="tx2"/>
            </a:bgClr>
          </a:patt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b="1">
                <a:solidFill>
                  <a:schemeClr val="hlink"/>
                </a:solidFill>
              </a:rPr>
              <a:t>64</a:t>
            </a:r>
          </a:p>
        </p:txBody>
      </p:sp>
      <p:sp>
        <p:nvSpPr>
          <p:cNvPr id="21524" name="Rectangle 20" descr="Outlined diamond"/>
          <p:cNvSpPr>
            <a:spLocks noChangeArrowheads="1"/>
          </p:cNvSpPr>
          <p:nvPr/>
        </p:nvSpPr>
        <p:spPr bwMode="auto">
          <a:xfrm>
            <a:off x="2057400" y="4108450"/>
            <a:ext cx="457200" cy="420688"/>
          </a:xfrm>
          <a:prstGeom prst="rect">
            <a:avLst/>
          </a:prstGeom>
          <a:pattFill prst="openDmnd">
            <a:fgClr>
              <a:schemeClr val="bg2"/>
            </a:fgClr>
            <a:bgClr>
              <a:schemeClr val="tx2"/>
            </a:bgClr>
          </a:patt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b="1">
                <a:solidFill>
                  <a:schemeClr val="hlink"/>
                </a:solidFill>
              </a:rPr>
              <a:t>14</a:t>
            </a:r>
          </a:p>
        </p:txBody>
      </p:sp>
      <p:sp>
        <p:nvSpPr>
          <p:cNvPr id="21525" name="Rectangle 21" descr="Outlined diamond"/>
          <p:cNvSpPr>
            <a:spLocks noChangeArrowheads="1"/>
          </p:cNvSpPr>
          <p:nvPr/>
        </p:nvSpPr>
        <p:spPr bwMode="auto">
          <a:xfrm>
            <a:off x="1600200" y="4108450"/>
            <a:ext cx="457200" cy="420688"/>
          </a:xfrm>
          <a:prstGeom prst="rect">
            <a:avLst/>
          </a:prstGeom>
          <a:pattFill prst="openDmnd">
            <a:fgClr>
              <a:schemeClr val="bg2"/>
            </a:fgClr>
            <a:bgClr>
              <a:schemeClr val="tx2"/>
            </a:bgClr>
          </a:patt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b="1">
                <a:solidFill>
                  <a:schemeClr val="hlink"/>
                </a:solidFill>
              </a:rPr>
              <a:t>13</a:t>
            </a:r>
          </a:p>
        </p:txBody>
      </p:sp>
      <p:sp>
        <p:nvSpPr>
          <p:cNvPr id="21526" name="Rectangle 22" descr="Outlined diamond"/>
          <p:cNvSpPr>
            <a:spLocks noChangeArrowheads="1"/>
          </p:cNvSpPr>
          <p:nvPr/>
        </p:nvSpPr>
        <p:spPr bwMode="auto">
          <a:xfrm>
            <a:off x="2514600" y="4108450"/>
            <a:ext cx="457200" cy="420688"/>
          </a:xfrm>
          <a:prstGeom prst="rect">
            <a:avLst/>
          </a:prstGeom>
          <a:pattFill prst="openDmnd">
            <a:fgClr>
              <a:schemeClr val="bg2"/>
            </a:fgClr>
            <a:bgClr>
              <a:schemeClr val="tx2"/>
            </a:bgClr>
          </a:patt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b="1">
                <a:solidFill>
                  <a:schemeClr val="hlink"/>
                </a:solidFill>
              </a:rPr>
              <a:t>25</a:t>
            </a:r>
          </a:p>
        </p:txBody>
      </p:sp>
      <p:sp>
        <p:nvSpPr>
          <p:cNvPr id="21527" name="Rectangle 23"/>
          <p:cNvSpPr>
            <a:spLocks noChangeArrowheads="1"/>
          </p:cNvSpPr>
          <p:nvPr/>
        </p:nvSpPr>
        <p:spPr bwMode="auto">
          <a:xfrm>
            <a:off x="2971800" y="4108450"/>
            <a:ext cx="457200" cy="420688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b="1"/>
              <a:t>33</a:t>
            </a:r>
          </a:p>
        </p:txBody>
      </p:sp>
      <p:sp>
        <p:nvSpPr>
          <p:cNvPr id="21528" name="Rectangle 24"/>
          <p:cNvSpPr>
            <a:spLocks noChangeArrowheads="1"/>
          </p:cNvSpPr>
          <p:nvPr/>
        </p:nvSpPr>
        <p:spPr bwMode="auto">
          <a:xfrm>
            <a:off x="3886200" y="4108450"/>
            <a:ext cx="457200" cy="420688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b="1"/>
              <a:t>51</a:t>
            </a:r>
          </a:p>
        </p:txBody>
      </p:sp>
      <p:sp>
        <p:nvSpPr>
          <p:cNvPr id="21529" name="Rectangle 25"/>
          <p:cNvSpPr>
            <a:spLocks noChangeArrowheads="1"/>
          </p:cNvSpPr>
          <p:nvPr/>
        </p:nvSpPr>
        <p:spPr bwMode="auto">
          <a:xfrm>
            <a:off x="3429000" y="4108450"/>
            <a:ext cx="457200" cy="420688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b="1"/>
              <a:t>43</a:t>
            </a:r>
          </a:p>
        </p:txBody>
      </p:sp>
      <p:sp>
        <p:nvSpPr>
          <p:cNvPr id="21530" name="Rectangle 26" descr="Outlined diamond"/>
          <p:cNvSpPr>
            <a:spLocks noChangeArrowheads="1"/>
          </p:cNvSpPr>
          <p:nvPr/>
        </p:nvSpPr>
        <p:spPr bwMode="auto">
          <a:xfrm>
            <a:off x="4343400" y="4108450"/>
            <a:ext cx="457200" cy="420688"/>
          </a:xfrm>
          <a:prstGeom prst="rect">
            <a:avLst/>
          </a:prstGeom>
          <a:pattFill prst="openDmnd">
            <a:fgClr>
              <a:schemeClr val="bg2"/>
            </a:fgClr>
            <a:bgClr>
              <a:schemeClr val="tx2"/>
            </a:bgClr>
          </a:patt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b="1">
                <a:solidFill>
                  <a:schemeClr val="hlink"/>
                </a:solidFill>
              </a:rPr>
              <a:t>53</a:t>
            </a:r>
          </a:p>
        </p:txBody>
      </p:sp>
      <p:sp>
        <p:nvSpPr>
          <p:cNvPr id="21531" name="Rectangle 27" descr="Outlined diamond"/>
          <p:cNvSpPr>
            <a:spLocks noChangeArrowheads="1"/>
          </p:cNvSpPr>
          <p:nvPr/>
        </p:nvSpPr>
        <p:spPr bwMode="auto">
          <a:xfrm>
            <a:off x="5715000" y="4108450"/>
            <a:ext cx="457200" cy="420688"/>
          </a:xfrm>
          <a:prstGeom prst="rect">
            <a:avLst/>
          </a:prstGeom>
          <a:pattFill prst="openDmnd">
            <a:fgClr>
              <a:schemeClr val="bg2"/>
            </a:fgClr>
            <a:bgClr>
              <a:schemeClr val="tx2"/>
            </a:bgClr>
          </a:patt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b="1">
                <a:solidFill>
                  <a:schemeClr val="hlink"/>
                </a:solidFill>
              </a:rPr>
              <a:t>84</a:t>
            </a:r>
          </a:p>
        </p:txBody>
      </p:sp>
      <p:sp>
        <p:nvSpPr>
          <p:cNvPr id="21532" name="Rectangle 28" descr="Outlined diamond"/>
          <p:cNvSpPr>
            <a:spLocks noChangeArrowheads="1"/>
          </p:cNvSpPr>
          <p:nvPr/>
        </p:nvSpPr>
        <p:spPr bwMode="auto">
          <a:xfrm>
            <a:off x="5257800" y="4108450"/>
            <a:ext cx="457200" cy="420688"/>
          </a:xfrm>
          <a:prstGeom prst="rect">
            <a:avLst/>
          </a:prstGeom>
          <a:pattFill prst="openDmnd">
            <a:fgClr>
              <a:schemeClr val="bg2"/>
            </a:fgClr>
            <a:bgClr>
              <a:schemeClr val="tx2"/>
            </a:bgClr>
          </a:patt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b="1">
                <a:solidFill>
                  <a:schemeClr val="hlink"/>
                </a:solidFill>
              </a:rPr>
              <a:t>72</a:t>
            </a:r>
          </a:p>
        </p:txBody>
      </p:sp>
      <p:sp>
        <p:nvSpPr>
          <p:cNvPr id="21533" name="Rectangle 29" descr="Outlined diamond"/>
          <p:cNvSpPr>
            <a:spLocks noChangeArrowheads="1"/>
          </p:cNvSpPr>
          <p:nvPr/>
        </p:nvSpPr>
        <p:spPr bwMode="auto">
          <a:xfrm>
            <a:off x="6172200" y="4108450"/>
            <a:ext cx="457200" cy="420688"/>
          </a:xfrm>
          <a:prstGeom prst="rect">
            <a:avLst/>
          </a:prstGeom>
          <a:pattFill prst="openDmnd">
            <a:fgClr>
              <a:schemeClr val="bg2"/>
            </a:fgClr>
            <a:bgClr>
              <a:schemeClr val="tx2"/>
            </a:bgClr>
          </a:patt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b="1">
                <a:solidFill>
                  <a:schemeClr val="hlink"/>
                </a:solidFill>
              </a:rPr>
              <a:t>93</a:t>
            </a:r>
          </a:p>
        </p:txBody>
      </p:sp>
      <p:sp>
        <p:nvSpPr>
          <p:cNvPr id="21534" name="Rectangle 30" descr="Outlined diamond"/>
          <p:cNvSpPr>
            <a:spLocks noChangeArrowheads="1"/>
          </p:cNvSpPr>
          <p:nvPr/>
        </p:nvSpPr>
        <p:spPr bwMode="auto">
          <a:xfrm>
            <a:off x="6629400" y="4108450"/>
            <a:ext cx="457200" cy="420688"/>
          </a:xfrm>
          <a:prstGeom prst="rect">
            <a:avLst/>
          </a:prstGeom>
          <a:pattFill prst="openDmnd">
            <a:fgClr>
              <a:schemeClr val="bg2"/>
            </a:fgClr>
            <a:bgClr>
              <a:schemeClr val="tx2"/>
            </a:bgClr>
          </a:patt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b="1">
                <a:solidFill>
                  <a:schemeClr val="hlink"/>
                </a:solidFill>
              </a:rPr>
              <a:t>95</a:t>
            </a:r>
          </a:p>
        </p:txBody>
      </p:sp>
      <p:sp>
        <p:nvSpPr>
          <p:cNvPr id="21535" name="Rectangle 31" descr="Outlined diamond"/>
          <p:cNvSpPr>
            <a:spLocks noChangeArrowheads="1"/>
          </p:cNvSpPr>
          <p:nvPr/>
        </p:nvSpPr>
        <p:spPr bwMode="auto">
          <a:xfrm>
            <a:off x="7543800" y="4108450"/>
            <a:ext cx="457200" cy="420688"/>
          </a:xfrm>
          <a:prstGeom prst="rect">
            <a:avLst/>
          </a:prstGeom>
          <a:pattFill prst="openDmnd">
            <a:fgClr>
              <a:schemeClr val="bg2"/>
            </a:fgClr>
            <a:bgClr>
              <a:schemeClr val="tx2"/>
            </a:bgClr>
          </a:patt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b="1">
                <a:solidFill>
                  <a:schemeClr val="hlink"/>
                </a:solidFill>
              </a:rPr>
              <a:t>97</a:t>
            </a:r>
          </a:p>
        </p:txBody>
      </p:sp>
      <p:sp>
        <p:nvSpPr>
          <p:cNvPr id="21536" name="Rectangle 32" descr="Outlined diamond"/>
          <p:cNvSpPr>
            <a:spLocks noChangeArrowheads="1"/>
          </p:cNvSpPr>
          <p:nvPr/>
        </p:nvSpPr>
        <p:spPr bwMode="auto">
          <a:xfrm>
            <a:off x="7086600" y="4108450"/>
            <a:ext cx="457200" cy="420688"/>
          </a:xfrm>
          <a:prstGeom prst="rect">
            <a:avLst/>
          </a:prstGeom>
          <a:pattFill prst="openDmnd">
            <a:fgClr>
              <a:schemeClr val="bg2"/>
            </a:fgClr>
            <a:bgClr>
              <a:schemeClr val="tx2"/>
            </a:bgClr>
          </a:patt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b="1">
                <a:solidFill>
                  <a:schemeClr val="hlink"/>
                </a:solidFill>
              </a:rPr>
              <a:t>96</a:t>
            </a:r>
          </a:p>
        </p:txBody>
      </p:sp>
      <p:sp>
        <p:nvSpPr>
          <p:cNvPr id="21537" name="Rectangle 33" descr="Outlined diamond"/>
          <p:cNvSpPr>
            <a:spLocks noChangeArrowheads="1"/>
          </p:cNvSpPr>
          <p:nvPr/>
        </p:nvSpPr>
        <p:spPr bwMode="auto">
          <a:xfrm>
            <a:off x="1143000" y="4108450"/>
            <a:ext cx="457200" cy="420688"/>
          </a:xfrm>
          <a:prstGeom prst="rect">
            <a:avLst/>
          </a:prstGeom>
          <a:pattFill prst="openDmnd">
            <a:fgClr>
              <a:schemeClr val="bg2"/>
            </a:fgClr>
            <a:bgClr>
              <a:schemeClr val="tx2"/>
            </a:bgClr>
          </a:patt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b="1">
                <a:solidFill>
                  <a:schemeClr val="hlink"/>
                </a:solidFill>
              </a:rPr>
              <a:t>6</a:t>
            </a:r>
          </a:p>
        </p:txBody>
      </p:sp>
      <p:sp>
        <p:nvSpPr>
          <p:cNvPr id="21538" name="Rectangle 34"/>
          <p:cNvSpPr>
            <a:spLocks noChangeArrowheads="1"/>
          </p:cNvSpPr>
          <p:nvPr/>
        </p:nvSpPr>
        <p:spPr bwMode="auto">
          <a:xfrm>
            <a:off x="3009900" y="5103813"/>
            <a:ext cx="396875" cy="304800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1" lang="en-US" b="1"/>
              <a:t>lo</a:t>
            </a:r>
          </a:p>
        </p:txBody>
      </p:sp>
      <p:sp>
        <p:nvSpPr>
          <p:cNvPr id="21539" name="Line 35"/>
          <p:cNvSpPr>
            <a:spLocks noChangeShapeType="1"/>
          </p:cNvSpPr>
          <p:nvPr/>
        </p:nvSpPr>
        <p:spPr bwMode="auto">
          <a:xfrm flipV="1">
            <a:off x="3190875" y="484028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40" name="Rectangle 36"/>
          <p:cNvSpPr>
            <a:spLocks noChangeArrowheads="1"/>
          </p:cNvSpPr>
          <p:nvPr/>
        </p:nvSpPr>
        <p:spPr bwMode="auto">
          <a:xfrm>
            <a:off x="3914775" y="5103813"/>
            <a:ext cx="396875" cy="304800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1" lang="en-US" b="1"/>
              <a:t>hi</a:t>
            </a:r>
          </a:p>
        </p:txBody>
      </p:sp>
      <p:sp>
        <p:nvSpPr>
          <p:cNvPr id="21541" name="Line 37"/>
          <p:cNvSpPr>
            <a:spLocks noChangeShapeType="1"/>
          </p:cNvSpPr>
          <p:nvPr/>
        </p:nvSpPr>
        <p:spPr bwMode="auto">
          <a:xfrm flipV="1">
            <a:off x="4095750" y="484028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42" name="Rectangle 38"/>
          <p:cNvSpPr>
            <a:spLocks noChangeArrowheads="1"/>
          </p:cNvSpPr>
          <p:nvPr/>
        </p:nvSpPr>
        <p:spPr bwMode="auto">
          <a:xfrm>
            <a:off x="3406775" y="5103813"/>
            <a:ext cx="504825" cy="304800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1" lang="en-US" b="1"/>
              <a:t>mid</a:t>
            </a:r>
          </a:p>
        </p:txBody>
      </p:sp>
      <p:sp>
        <p:nvSpPr>
          <p:cNvPr id="21543" name="Line 39"/>
          <p:cNvSpPr>
            <a:spLocks noChangeShapeType="1"/>
          </p:cNvSpPr>
          <p:nvPr/>
        </p:nvSpPr>
        <p:spPr bwMode="auto">
          <a:xfrm flipV="1">
            <a:off x="3643313" y="484028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44" name="Oval 40"/>
          <p:cNvSpPr>
            <a:spLocks noChangeArrowheads="1"/>
          </p:cNvSpPr>
          <p:nvPr/>
        </p:nvSpPr>
        <p:spPr bwMode="auto">
          <a:xfrm>
            <a:off x="3482975" y="4137025"/>
            <a:ext cx="357188" cy="357188"/>
          </a:xfrm>
          <a:prstGeom prst="ellipse">
            <a:avLst/>
          </a:prstGeom>
          <a:solidFill>
            <a:schemeClr val="folHlink">
              <a:alpha val="25000"/>
            </a:schemeClr>
          </a:solidFill>
          <a:ln w="9525">
            <a:noFill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Binary Search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kumimoji="0" lang="en-US"/>
              <a:t>Binary search.   </a:t>
            </a:r>
            <a:r>
              <a:rPr kumimoji="0" lang="en-US">
                <a:solidFill>
                  <a:schemeClr val="tx1"/>
                </a:solidFill>
              </a:rPr>
              <a:t>Given a </a:t>
            </a:r>
            <a:r>
              <a:rPr kumimoji="0" lang="en-US" sz="1600">
                <a:solidFill>
                  <a:schemeClr val="tx1"/>
                </a:solidFill>
                <a:latin typeface="Courier New" charset="0"/>
              </a:rPr>
              <a:t>key</a:t>
            </a:r>
            <a:r>
              <a:rPr kumimoji="0" lang="en-US">
                <a:solidFill>
                  <a:schemeClr val="tx1"/>
                </a:solidFill>
              </a:rPr>
              <a:t> and sorted array </a:t>
            </a:r>
            <a:r>
              <a:rPr kumimoji="0" lang="en-US" sz="1600">
                <a:solidFill>
                  <a:schemeClr val="tx1"/>
                </a:solidFill>
                <a:latin typeface="Courier New" charset="0"/>
              </a:rPr>
              <a:t>a[]</a:t>
            </a:r>
            <a:r>
              <a:rPr kumimoji="0" lang="en-US">
                <a:solidFill>
                  <a:schemeClr val="tx1"/>
                </a:solidFill>
              </a:rPr>
              <a:t>, find index </a:t>
            </a:r>
            <a:r>
              <a:rPr kumimoji="0" lang="en-US" sz="1600">
                <a:solidFill>
                  <a:schemeClr val="tx1"/>
                </a:solidFill>
                <a:latin typeface="Courier New" charset="0"/>
              </a:rPr>
              <a:t>i</a:t>
            </a:r>
            <a:br>
              <a:rPr kumimoji="0" lang="en-US" sz="1600">
                <a:solidFill>
                  <a:schemeClr val="tx1"/>
                </a:solidFill>
                <a:latin typeface="Courier New" charset="0"/>
              </a:rPr>
            </a:br>
            <a:r>
              <a:rPr kumimoji="0" lang="en-US">
                <a:solidFill>
                  <a:schemeClr val="tx1"/>
                </a:solidFill>
              </a:rPr>
              <a:t>such that </a:t>
            </a:r>
            <a:r>
              <a:rPr kumimoji="0" lang="en-US" sz="1600">
                <a:solidFill>
                  <a:schemeClr val="tx1"/>
                </a:solidFill>
                <a:latin typeface="Courier New" charset="0"/>
              </a:rPr>
              <a:t>a[i]</a:t>
            </a:r>
            <a:r>
              <a:rPr kumimoji="0" lang="en-US">
                <a:solidFill>
                  <a:schemeClr val="tx1"/>
                </a:solidFill>
              </a:rPr>
              <a:t> = </a:t>
            </a:r>
            <a:r>
              <a:rPr kumimoji="0" lang="en-US" sz="1600">
                <a:solidFill>
                  <a:schemeClr val="tx1"/>
                </a:solidFill>
                <a:latin typeface="Courier New" charset="0"/>
              </a:rPr>
              <a:t>key</a:t>
            </a:r>
            <a:r>
              <a:rPr kumimoji="0" lang="en-US">
                <a:solidFill>
                  <a:schemeClr val="tx1"/>
                </a:solidFill>
              </a:rPr>
              <a:t>, or report that no such index exists.</a:t>
            </a:r>
          </a:p>
          <a:p>
            <a:endParaRPr kumimoji="0" lang="en-US"/>
          </a:p>
          <a:p>
            <a:r>
              <a:rPr kumimoji="0" lang="en-US"/>
              <a:t>Invariant.  </a:t>
            </a:r>
            <a:r>
              <a:rPr kumimoji="0" lang="en-US">
                <a:solidFill>
                  <a:schemeClr val="tx1"/>
                </a:solidFill>
              </a:rPr>
              <a:t>Algorithm maintains </a:t>
            </a:r>
            <a:r>
              <a:rPr kumimoji="0" lang="en-US" sz="1600">
                <a:solidFill>
                  <a:schemeClr val="tx1"/>
                </a:solidFill>
                <a:latin typeface="Courier New" charset="0"/>
              </a:rPr>
              <a:t>a[lo]</a:t>
            </a:r>
            <a:r>
              <a:rPr kumimoji="0" lang="en-US">
                <a:solidFill>
                  <a:schemeClr val="tx1"/>
                </a:solidFill>
              </a:rPr>
              <a:t> </a:t>
            </a:r>
            <a:r>
              <a:rPr kumimoji="0" lang="en-US">
                <a:solidFill>
                  <a:schemeClr val="tx1"/>
                </a:solidFill>
                <a:sym typeface="Symbol" charset="2"/>
              </a:rPr>
              <a:t></a:t>
            </a:r>
            <a:r>
              <a:rPr kumimoji="0" lang="en-US">
                <a:solidFill>
                  <a:schemeClr val="tx1"/>
                </a:solidFill>
              </a:rPr>
              <a:t> </a:t>
            </a:r>
            <a:r>
              <a:rPr kumimoji="0" lang="en-US" sz="1600">
                <a:solidFill>
                  <a:schemeClr val="tx1"/>
                </a:solidFill>
                <a:latin typeface="Courier New" charset="0"/>
              </a:rPr>
              <a:t>key </a:t>
            </a:r>
            <a:r>
              <a:rPr kumimoji="0" lang="en-US">
                <a:solidFill>
                  <a:schemeClr val="tx1"/>
                </a:solidFill>
                <a:sym typeface="Symbol" charset="2"/>
              </a:rPr>
              <a:t> </a:t>
            </a:r>
            <a:r>
              <a:rPr kumimoji="0" lang="en-US">
                <a:solidFill>
                  <a:schemeClr val="tx1"/>
                </a:solidFill>
              </a:rPr>
              <a:t> </a:t>
            </a:r>
            <a:r>
              <a:rPr kumimoji="0" lang="en-US" sz="1600">
                <a:solidFill>
                  <a:schemeClr val="tx1"/>
                </a:solidFill>
                <a:latin typeface="Courier New" charset="0"/>
              </a:rPr>
              <a:t>a[hi].</a:t>
            </a:r>
          </a:p>
          <a:p>
            <a:endParaRPr kumimoji="0" lang="en-US" sz="1600">
              <a:solidFill>
                <a:schemeClr val="tx1"/>
              </a:solidFill>
              <a:latin typeface="Courier New" charset="0"/>
            </a:endParaRPr>
          </a:p>
          <a:p>
            <a:endParaRPr kumimoji="0" lang="en-US" sz="1600">
              <a:solidFill>
                <a:schemeClr val="tx1"/>
              </a:solidFill>
              <a:latin typeface="Courier New" charset="0"/>
            </a:endParaRPr>
          </a:p>
          <a:p>
            <a:r>
              <a:rPr kumimoji="0" lang="en-US"/>
              <a:t>Ex.  </a:t>
            </a:r>
            <a:r>
              <a:rPr kumimoji="0" lang="en-US">
                <a:solidFill>
                  <a:schemeClr val="tx1"/>
                </a:solidFill>
              </a:rPr>
              <a:t>Binary search for 33.</a:t>
            </a:r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4800600" y="4557713"/>
            <a:ext cx="457200" cy="192087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900" b="1">
                <a:solidFill>
                  <a:schemeClr val="hlink"/>
                </a:solidFill>
              </a:rPr>
              <a:t>8</a:t>
            </a:r>
          </a:p>
        </p:txBody>
      </p:sp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2057400" y="4557713"/>
            <a:ext cx="457200" cy="192087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900" b="1">
                <a:solidFill>
                  <a:schemeClr val="hlink"/>
                </a:solidFill>
              </a:rPr>
              <a:t>2</a:t>
            </a:r>
          </a:p>
        </p:txBody>
      </p:sp>
      <p:sp>
        <p:nvSpPr>
          <p:cNvPr id="23558" name="Rectangle 6"/>
          <p:cNvSpPr>
            <a:spLocks noChangeArrowheads="1"/>
          </p:cNvSpPr>
          <p:nvPr/>
        </p:nvSpPr>
        <p:spPr bwMode="auto">
          <a:xfrm>
            <a:off x="1600200" y="4557713"/>
            <a:ext cx="457200" cy="192087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900" b="1">
                <a:solidFill>
                  <a:schemeClr val="hlink"/>
                </a:solidFill>
              </a:rPr>
              <a:t>1</a:t>
            </a:r>
          </a:p>
        </p:txBody>
      </p:sp>
      <p:sp>
        <p:nvSpPr>
          <p:cNvPr id="23559" name="Rectangle 7"/>
          <p:cNvSpPr>
            <a:spLocks noChangeArrowheads="1"/>
          </p:cNvSpPr>
          <p:nvPr/>
        </p:nvSpPr>
        <p:spPr bwMode="auto">
          <a:xfrm>
            <a:off x="2514600" y="4557713"/>
            <a:ext cx="457200" cy="192087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900" b="1">
                <a:solidFill>
                  <a:schemeClr val="hlink"/>
                </a:solidFill>
              </a:rPr>
              <a:t>3</a:t>
            </a:r>
          </a:p>
        </p:txBody>
      </p:sp>
      <p:sp>
        <p:nvSpPr>
          <p:cNvPr id="23560" name="Rectangle 8"/>
          <p:cNvSpPr>
            <a:spLocks noChangeArrowheads="1"/>
          </p:cNvSpPr>
          <p:nvPr/>
        </p:nvSpPr>
        <p:spPr bwMode="auto">
          <a:xfrm>
            <a:off x="2971800" y="4557713"/>
            <a:ext cx="457200" cy="192087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900" b="1">
                <a:solidFill>
                  <a:schemeClr val="hlink"/>
                </a:solidFill>
              </a:rPr>
              <a:t>4</a:t>
            </a:r>
          </a:p>
        </p:txBody>
      </p:sp>
      <p:sp>
        <p:nvSpPr>
          <p:cNvPr id="23561" name="Rectangle 9"/>
          <p:cNvSpPr>
            <a:spLocks noChangeArrowheads="1"/>
          </p:cNvSpPr>
          <p:nvPr/>
        </p:nvSpPr>
        <p:spPr bwMode="auto">
          <a:xfrm>
            <a:off x="3886200" y="4557713"/>
            <a:ext cx="457200" cy="192087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900" b="1">
                <a:solidFill>
                  <a:schemeClr val="hlink"/>
                </a:solidFill>
              </a:rPr>
              <a:t>6</a:t>
            </a:r>
          </a:p>
        </p:txBody>
      </p:sp>
      <p:sp>
        <p:nvSpPr>
          <p:cNvPr id="23562" name="Rectangle 10"/>
          <p:cNvSpPr>
            <a:spLocks noChangeArrowheads="1"/>
          </p:cNvSpPr>
          <p:nvPr/>
        </p:nvSpPr>
        <p:spPr bwMode="auto">
          <a:xfrm>
            <a:off x="3429000" y="4557713"/>
            <a:ext cx="457200" cy="192087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900" b="1">
                <a:solidFill>
                  <a:schemeClr val="hlink"/>
                </a:solidFill>
              </a:rPr>
              <a:t>5</a:t>
            </a:r>
          </a:p>
        </p:txBody>
      </p:sp>
      <p:sp>
        <p:nvSpPr>
          <p:cNvPr id="23563" name="Rectangle 11"/>
          <p:cNvSpPr>
            <a:spLocks noChangeArrowheads="1"/>
          </p:cNvSpPr>
          <p:nvPr/>
        </p:nvSpPr>
        <p:spPr bwMode="auto">
          <a:xfrm>
            <a:off x="4343400" y="4557713"/>
            <a:ext cx="457200" cy="192087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900" b="1">
                <a:solidFill>
                  <a:schemeClr val="hlink"/>
                </a:solidFill>
              </a:rPr>
              <a:t>7</a:t>
            </a:r>
          </a:p>
        </p:txBody>
      </p:sp>
      <p:sp>
        <p:nvSpPr>
          <p:cNvPr id="23564" name="Rectangle 12"/>
          <p:cNvSpPr>
            <a:spLocks noChangeArrowheads="1"/>
          </p:cNvSpPr>
          <p:nvPr/>
        </p:nvSpPr>
        <p:spPr bwMode="auto">
          <a:xfrm>
            <a:off x="5715000" y="4557713"/>
            <a:ext cx="457200" cy="192087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900" b="1">
                <a:solidFill>
                  <a:schemeClr val="hlink"/>
                </a:solidFill>
              </a:rPr>
              <a:t>10</a:t>
            </a:r>
          </a:p>
        </p:txBody>
      </p:sp>
      <p:sp>
        <p:nvSpPr>
          <p:cNvPr id="23565" name="Rectangle 13"/>
          <p:cNvSpPr>
            <a:spLocks noChangeArrowheads="1"/>
          </p:cNvSpPr>
          <p:nvPr/>
        </p:nvSpPr>
        <p:spPr bwMode="auto">
          <a:xfrm>
            <a:off x="5257800" y="4557713"/>
            <a:ext cx="457200" cy="192087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900" b="1">
                <a:solidFill>
                  <a:schemeClr val="hlink"/>
                </a:solidFill>
              </a:rPr>
              <a:t>9</a:t>
            </a:r>
          </a:p>
        </p:txBody>
      </p:sp>
      <p:sp>
        <p:nvSpPr>
          <p:cNvPr id="23566" name="Rectangle 14"/>
          <p:cNvSpPr>
            <a:spLocks noChangeArrowheads="1"/>
          </p:cNvSpPr>
          <p:nvPr/>
        </p:nvSpPr>
        <p:spPr bwMode="auto">
          <a:xfrm>
            <a:off x="6172200" y="4557713"/>
            <a:ext cx="457200" cy="192087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900" b="1">
                <a:solidFill>
                  <a:schemeClr val="hlink"/>
                </a:solidFill>
              </a:rPr>
              <a:t>11</a:t>
            </a:r>
          </a:p>
        </p:txBody>
      </p:sp>
      <p:sp>
        <p:nvSpPr>
          <p:cNvPr id="23567" name="Rectangle 15"/>
          <p:cNvSpPr>
            <a:spLocks noChangeArrowheads="1"/>
          </p:cNvSpPr>
          <p:nvPr/>
        </p:nvSpPr>
        <p:spPr bwMode="auto">
          <a:xfrm>
            <a:off x="6629400" y="4557713"/>
            <a:ext cx="457200" cy="192087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900" b="1">
                <a:solidFill>
                  <a:schemeClr val="hlink"/>
                </a:solidFill>
              </a:rPr>
              <a:t>12</a:t>
            </a:r>
          </a:p>
        </p:txBody>
      </p:sp>
      <p:sp>
        <p:nvSpPr>
          <p:cNvPr id="23568" name="Rectangle 16"/>
          <p:cNvSpPr>
            <a:spLocks noChangeArrowheads="1"/>
          </p:cNvSpPr>
          <p:nvPr/>
        </p:nvSpPr>
        <p:spPr bwMode="auto">
          <a:xfrm>
            <a:off x="7543800" y="4557713"/>
            <a:ext cx="457200" cy="192087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900" b="1">
                <a:solidFill>
                  <a:schemeClr val="hlink"/>
                </a:solidFill>
              </a:rPr>
              <a:t>14</a:t>
            </a:r>
          </a:p>
        </p:txBody>
      </p:sp>
      <p:sp>
        <p:nvSpPr>
          <p:cNvPr id="23569" name="Rectangle 17"/>
          <p:cNvSpPr>
            <a:spLocks noChangeArrowheads="1"/>
          </p:cNvSpPr>
          <p:nvPr/>
        </p:nvSpPr>
        <p:spPr bwMode="auto">
          <a:xfrm>
            <a:off x="7086600" y="4557713"/>
            <a:ext cx="457200" cy="192087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900" b="1">
                <a:solidFill>
                  <a:schemeClr val="hlink"/>
                </a:solidFill>
              </a:rPr>
              <a:t>13</a:t>
            </a:r>
          </a:p>
        </p:txBody>
      </p:sp>
      <p:sp>
        <p:nvSpPr>
          <p:cNvPr id="23570" name="Rectangle 18"/>
          <p:cNvSpPr>
            <a:spLocks noChangeArrowheads="1"/>
          </p:cNvSpPr>
          <p:nvPr/>
        </p:nvSpPr>
        <p:spPr bwMode="auto">
          <a:xfrm>
            <a:off x="1143000" y="4557713"/>
            <a:ext cx="457200" cy="192087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900" b="1">
                <a:solidFill>
                  <a:schemeClr val="hlink"/>
                </a:solidFill>
              </a:rPr>
              <a:t>0</a:t>
            </a:r>
          </a:p>
        </p:txBody>
      </p:sp>
      <p:sp>
        <p:nvSpPr>
          <p:cNvPr id="23571" name="Rectangle 19" descr="Outlined diamond"/>
          <p:cNvSpPr>
            <a:spLocks noChangeArrowheads="1"/>
          </p:cNvSpPr>
          <p:nvPr/>
        </p:nvSpPr>
        <p:spPr bwMode="auto">
          <a:xfrm>
            <a:off x="4800600" y="4108450"/>
            <a:ext cx="457200" cy="420688"/>
          </a:xfrm>
          <a:prstGeom prst="rect">
            <a:avLst/>
          </a:prstGeom>
          <a:pattFill prst="openDmnd">
            <a:fgClr>
              <a:schemeClr val="bg2"/>
            </a:fgClr>
            <a:bgClr>
              <a:schemeClr val="tx2"/>
            </a:bgClr>
          </a:patt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b="1">
                <a:solidFill>
                  <a:schemeClr val="hlink"/>
                </a:solidFill>
              </a:rPr>
              <a:t>64</a:t>
            </a:r>
          </a:p>
        </p:txBody>
      </p:sp>
      <p:sp>
        <p:nvSpPr>
          <p:cNvPr id="23572" name="Rectangle 20" descr="Outlined diamond"/>
          <p:cNvSpPr>
            <a:spLocks noChangeArrowheads="1"/>
          </p:cNvSpPr>
          <p:nvPr/>
        </p:nvSpPr>
        <p:spPr bwMode="auto">
          <a:xfrm>
            <a:off x="2057400" y="4108450"/>
            <a:ext cx="457200" cy="420688"/>
          </a:xfrm>
          <a:prstGeom prst="rect">
            <a:avLst/>
          </a:prstGeom>
          <a:pattFill prst="openDmnd">
            <a:fgClr>
              <a:schemeClr val="bg2"/>
            </a:fgClr>
            <a:bgClr>
              <a:schemeClr val="tx2"/>
            </a:bgClr>
          </a:patt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b="1">
                <a:solidFill>
                  <a:schemeClr val="hlink"/>
                </a:solidFill>
              </a:rPr>
              <a:t>14</a:t>
            </a:r>
          </a:p>
        </p:txBody>
      </p:sp>
      <p:sp>
        <p:nvSpPr>
          <p:cNvPr id="23573" name="Rectangle 21" descr="Outlined diamond"/>
          <p:cNvSpPr>
            <a:spLocks noChangeArrowheads="1"/>
          </p:cNvSpPr>
          <p:nvPr/>
        </p:nvSpPr>
        <p:spPr bwMode="auto">
          <a:xfrm>
            <a:off x="1600200" y="4108450"/>
            <a:ext cx="457200" cy="420688"/>
          </a:xfrm>
          <a:prstGeom prst="rect">
            <a:avLst/>
          </a:prstGeom>
          <a:pattFill prst="openDmnd">
            <a:fgClr>
              <a:schemeClr val="bg2"/>
            </a:fgClr>
            <a:bgClr>
              <a:schemeClr val="tx2"/>
            </a:bgClr>
          </a:patt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b="1">
                <a:solidFill>
                  <a:schemeClr val="hlink"/>
                </a:solidFill>
              </a:rPr>
              <a:t>13</a:t>
            </a:r>
          </a:p>
        </p:txBody>
      </p:sp>
      <p:sp>
        <p:nvSpPr>
          <p:cNvPr id="23574" name="Rectangle 22" descr="Outlined diamond"/>
          <p:cNvSpPr>
            <a:spLocks noChangeArrowheads="1"/>
          </p:cNvSpPr>
          <p:nvPr/>
        </p:nvSpPr>
        <p:spPr bwMode="auto">
          <a:xfrm>
            <a:off x="2514600" y="4108450"/>
            <a:ext cx="457200" cy="420688"/>
          </a:xfrm>
          <a:prstGeom prst="rect">
            <a:avLst/>
          </a:prstGeom>
          <a:pattFill prst="openDmnd">
            <a:fgClr>
              <a:schemeClr val="bg2"/>
            </a:fgClr>
            <a:bgClr>
              <a:schemeClr val="tx2"/>
            </a:bgClr>
          </a:patt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b="1">
                <a:solidFill>
                  <a:schemeClr val="hlink"/>
                </a:solidFill>
              </a:rPr>
              <a:t>25</a:t>
            </a:r>
          </a:p>
        </p:txBody>
      </p:sp>
      <p:sp>
        <p:nvSpPr>
          <p:cNvPr id="23575" name="Rectangle 23"/>
          <p:cNvSpPr>
            <a:spLocks noChangeArrowheads="1"/>
          </p:cNvSpPr>
          <p:nvPr/>
        </p:nvSpPr>
        <p:spPr bwMode="auto">
          <a:xfrm>
            <a:off x="2971800" y="4108450"/>
            <a:ext cx="457200" cy="420688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b="1"/>
              <a:t>33</a:t>
            </a:r>
          </a:p>
        </p:txBody>
      </p:sp>
      <p:sp>
        <p:nvSpPr>
          <p:cNvPr id="23576" name="Rectangle 24" descr="Outlined diamond"/>
          <p:cNvSpPr>
            <a:spLocks noChangeArrowheads="1"/>
          </p:cNvSpPr>
          <p:nvPr/>
        </p:nvSpPr>
        <p:spPr bwMode="auto">
          <a:xfrm>
            <a:off x="3886200" y="4108450"/>
            <a:ext cx="457200" cy="420688"/>
          </a:xfrm>
          <a:prstGeom prst="rect">
            <a:avLst/>
          </a:prstGeom>
          <a:pattFill prst="openDmnd">
            <a:fgClr>
              <a:schemeClr val="bg2"/>
            </a:fgClr>
            <a:bgClr>
              <a:schemeClr val="tx2"/>
            </a:bgClr>
          </a:patt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b="1">
                <a:solidFill>
                  <a:schemeClr val="hlink"/>
                </a:solidFill>
              </a:rPr>
              <a:t>51</a:t>
            </a:r>
          </a:p>
        </p:txBody>
      </p:sp>
      <p:sp>
        <p:nvSpPr>
          <p:cNvPr id="23577" name="Rectangle 25" descr="Outlined diamond"/>
          <p:cNvSpPr>
            <a:spLocks noChangeArrowheads="1"/>
          </p:cNvSpPr>
          <p:nvPr/>
        </p:nvSpPr>
        <p:spPr bwMode="auto">
          <a:xfrm>
            <a:off x="3429000" y="4108450"/>
            <a:ext cx="457200" cy="420688"/>
          </a:xfrm>
          <a:prstGeom prst="rect">
            <a:avLst/>
          </a:prstGeom>
          <a:pattFill prst="openDmnd">
            <a:fgClr>
              <a:schemeClr val="bg2"/>
            </a:fgClr>
            <a:bgClr>
              <a:schemeClr val="tx2"/>
            </a:bgClr>
          </a:patt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b="1">
                <a:solidFill>
                  <a:schemeClr val="hlink"/>
                </a:solidFill>
              </a:rPr>
              <a:t>43</a:t>
            </a:r>
          </a:p>
        </p:txBody>
      </p:sp>
      <p:sp>
        <p:nvSpPr>
          <p:cNvPr id="23578" name="Rectangle 26" descr="Outlined diamond"/>
          <p:cNvSpPr>
            <a:spLocks noChangeArrowheads="1"/>
          </p:cNvSpPr>
          <p:nvPr/>
        </p:nvSpPr>
        <p:spPr bwMode="auto">
          <a:xfrm>
            <a:off x="4343400" y="4108450"/>
            <a:ext cx="457200" cy="420688"/>
          </a:xfrm>
          <a:prstGeom prst="rect">
            <a:avLst/>
          </a:prstGeom>
          <a:pattFill prst="openDmnd">
            <a:fgClr>
              <a:schemeClr val="bg2"/>
            </a:fgClr>
            <a:bgClr>
              <a:schemeClr val="tx2"/>
            </a:bgClr>
          </a:patt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b="1">
                <a:solidFill>
                  <a:schemeClr val="hlink"/>
                </a:solidFill>
              </a:rPr>
              <a:t>53</a:t>
            </a:r>
          </a:p>
        </p:txBody>
      </p:sp>
      <p:sp>
        <p:nvSpPr>
          <p:cNvPr id="23579" name="Rectangle 27" descr="Outlined diamond"/>
          <p:cNvSpPr>
            <a:spLocks noChangeArrowheads="1"/>
          </p:cNvSpPr>
          <p:nvPr/>
        </p:nvSpPr>
        <p:spPr bwMode="auto">
          <a:xfrm>
            <a:off x="5715000" y="4108450"/>
            <a:ext cx="457200" cy="420688"/>
          </a:xfrm>
          <a:prstGeom prst="rect">
            <a:avLst/>
          </a:prstGeom>
          <a:pattFill prst="openDmnd">
            <a:fgClr>
              <a:schemeClr val="bg2"/>
            </a:fgClr>
            <a:bgClr>
              <a:schemeClr val="tx2"/>
            </a:bgClr>
          </a:patt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b="1">
                <a:solidFill>
                  <a:schemeClr val="hlink"/>
                </a:solidFill>
              </a:rPr>
              <a:t>84</a:t>
            </a:r>
          </a:p>
        </p:txBody>
      </p:sp>
      <p:sp>
        <p:nvSpPr>
          <p:cNvPr id="23580" name="Rectangle 28" descr="Outlined diamond"/>
          <p:cNvSpPr>
            <a:spLocks noChangeArrowheads="1"/>
          </p:cNvSpPr>
          <p:nvPr/>
        </p:nvSpPr>
        <p:spPr bwMode="auto">
          <a:xfrm>
            <a:off x="5257800" y="4108450"/>
            <a:ext cx="457200" cy="420688"/>
          </a:xfrm>
          <a:prstGeom prst="rect">
            <a:avLst/>
          </a:prstGeom>
          <a:pattFill prst="openDmnd">
            <a:fgClr>
              <a:schemeClr val="bg2"/>
            </a:fgClr>
            <a:bgClr>
              <a:schemeClr val="tx2"/>
            </a:bgClr>
          </a:patt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b="1">
                <a:solidFill>
                  <a:schemeClr val="hlink"/>
                </a:solidFill>
              </a:rPr>
              <a:t>72</a:t>
            </a:r>
          </a:p>
        </p:txBody>
      </p:sp>
      <p:sp>
        <p:nvSpPr>
          <p:cNvPr id="23581" name="Rectangle 29" descr="Outlined diamond"/>
          <p:cNvSpPr>
            <a:spLocks noChangeArrowheads="1"/>
          </p:cNvSpPr>
          <p:nvPr/>
        </p:nvSpPr>
        <p:spPr bwMode="auto">
          <a:xfrm>
            <a:off x="6172200" y="4108450"/>
            <a:ext cx="457200" cy="420688"/>
          </a:xfrm>
          <a:prstGeom prst="rect">
            <a:avLst/>
          </a:prstGeom>
          <a:pattFill prst="openDmnd">
            <a:fgClr>
              <a:schemeClr val="bg2"/>
            </a:fgClr>
            <a:bgClr>
              <a:schemeClr val="tx2"/>
            </a:bgClr>
          </a:patt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b="1">
                <a:solidFill>
                  <a:schemeClr val="hlink"/>
                </a:solidFill>
              </a:rPr>
              <a:t>93</a:t>
            </a:r>
          </a:p>
        </p:txBody>
      </p:sp>
      <p:sp>
        <p:nvSpPr>
          <p:cNvPr id="23582" name="Rectangle 30" descr="Outlined diamond"/>
          <p:cNvSpPr>
            <a:spLocks noChangeArrowheads="1"/>
          </p:cNvSpPr>
          <p:nvPr/>
        </p:nvSpPr>
        <p:spPr bwMode="auto">
          <a:xfrm>
            <a:off x="6629400" y="4108450"/>
            <a:ext cx="457200" cy="420688"/>
          </a:xfrm>
          <a:prstGeom prst="rect">
            <a:avLst/>
          </a:prstGeom>
          <a:pattFill prst="openDmnd">
            <a:fgClr>
              <a:schemeClr val="bg2"/>
            </a:fgClr>
            <a:bgClr>
              <a:schemeClr val="tx2"/>
            </a:bgClr>
          </a:patt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b="1">
                <a:solidFill>
                  <a:schemeClr val="hlink"/>
                </a:solidFill>
              </a:rPr>
              <a:t>95</a:t>
            </a:r>
          </a:p>
        </p:txBody>
      </p:sp>
      <p:sp>
        <p:nvSpPr>
          <p:cNvPr id="23583" name="Rectangle 31" descr="Outlined diamond"/>
          <p:cNvSpPr>
            <a:spLocks noChangeArrowheads="1"/>
          </p:cNvSpPr>
          <p:nvPr/>
        </p:nvSpPr>
        <p:spPr bwMode="auto">
          <a:xfrm>
            <a:off x="7543800" y="4108450"/>
            <a:ext cx="457200" cy="420688"/>
          </a:xfrm>
          <a:prstGeom prst="rect">
            <a:avLst/>
          </a:prstGeom>
          <a:pattFill prst="openDmnd">
            <a:fgClr>
              <a:schemeClr val="bg2"/>
            </a:fgClr>
            <a:bgClr>
              <a:schemeClr val="tx2"/>
            </a:bgClr>
          </a:patt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b="1">
                <a:solidFill>
                  <a:schemeClr val="hlink"/>
                </a:solidFill>
              </a:rPr>
              <a:t>97</a:t>
            </a:r>
          </a:p>
        </p:txBody>
      </p:sp>
      <p:sp>
        <p:nvSpPr>
          <p:cNvPr id="23584" name="Rectangle 32" descr="Outlined diamond"/>
          <p:cNvSpPr>
            <a:spLocks noChangeArrowheads="1"/>
          </p:cNvSpPr>
          <p:nvPr/>
        </p:nvSpPr>
        <p:spPr bwMode="auto">
          <a:xfrm>
            <a:off x="7086600" y="4108450"/>
            <a:ext cx="457200" cy="420688"/>
          </a:xfrm>
          <a:prstGeom prst="rect">
            <a:avLst/>
          </a:prstGeom>
          <a:pattFill prst="openDmnd">
            <a:fgClr>
              <a:schemeClr val="bg2"/>
            </a:fgClr>
            <a:bgClr>
              <a:schemeClr val="tx2"/>
            </a:bgClr>
          </a:patt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b="1">
                <a:solidFill>
                  <a:schemeClr val="hlink"/>
                </a:solidFill>
              </a:rPr>
              <a:t>96</a:t>
            </a:r>
          </a:p>
        </p:txBody>
      </p:sp>
      <p:sp>
        <p:nvSpPr>
          <p:cNvPr id="23585" name="Rectangle 33" descr="Outlined diamond"/>
          <p:cNvSpPr>
            <a:spLocks noChangeArrowheads="1"/>
          </p:cNvSpPr>
          <p:nvPr/>
        </p:nvSpPr>
        <p:spPr bwMode="auto">
          <a:xfrm>
            <a:off x="1143000" y="4108450"/>
            <a:ext cx="457200" cy="420688"/>
          </a:xfrm>
          <a:prstGeom prst="rect">
            <a:avLst/>
          </a:prstGeom>
          <a:pattFill prst="openDmnd">
            <a:fgClr>
              <a:schemeClr val="bg2"/>
            </a:fgClr>
            <a:bgClr>
              <a:schemeClr val="tx2"/>
            </a:bgClr>
          </a:patt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b="1">
                <a:solidFill>
                  <a:schemeClr val="hlink"/>
                </a:solidFill>
              </a:rPr>
              <a:t>6</a:t>
            </a:r>
          </a:p>
        </p:txBody>
      </p:sp>
      <p:sp>
        <p:nvSpPr>
          <p:cNvPr id="23586" name="Rectangle 34"/>
          <p:cNvSpPr>
            <a:spLocks noChangeArrowheads="1"/>
          </p:cNvSpPr>
          <p:nvPr/>
        </p:nvSpPr>
        <p:spPr bwMode="auto">
          <a:xfrm>
            <a:off x="3009900" y="5103813"/>
            <a:ext cx="396875" cy="517525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1" lang="en-US" b="1"/>
              <a:t>lo</a:t>
            </a:r>
            <a:br>
              <a:rPr kumimoji="1" lang="en-US" b="1"/>
            </a:br>
            <a:r>
              <a:rPr kumimoji="1" lang="en-US" b="1"/>
              <a:t>hi</a:t>
            </a:r>
          </a:p>
        </p:txBody>
      </p:sp>
      <p:sp>
        <p:nvSpPr>
          <p:cNvPr id="23587" name="Line 35"/>
          <p:cNvSpPr>
            <a:spLocks noChangeShapeType="1"/>
          </p:cNvSpPr>
          <p:nvPr/>
        </p:nvSpPr>
        <p:spPr bwMode="auto">
          <a:xfrm flipV="1">
            <a:off x="3190875" y="484028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Binary Search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kumimoji="0" lang="en-US"/>
              <a:t>Binary search.   </a:t>
            </a:r>
            <a:r>
              <a:rPr kumimoji="0" lang="en-US">
                <a:solidFill>
                  <a:schemeClr val="tx1"/>
                </a:solidFill>
              </a:rPr>
              <a:t>Given a </a:t>
            </a:r>
            <a:r>
              <a:rPr kumimoji="0" lang="en-US" sz="1600">
                <a:solidFill>
                  <a:schemeClr val="tx1"/>
                </a:solidFill>
                <a:latin typeface="Courier New" charset="0"/>
              </a:rPr>
              <a:t>key</a:t>
            </a:r>
            <a:r>
              <a:rPr kumimoji="0" lang="en-US">
                <a:solidFill>
                  <a:schemeClr val="tx1"/>
                </a:solidFill>
              </a:rPr>
              <a:t> and sorted array </a:t>
            </a:r>
            <a:r>
              <a:rPr kumimoji="0" lang="en-US" sz="1600">
                <a:solidFill>
                  <a:schemeClr val="tx1"/>
                </a:solidFill>
                <a:latin typeface="Courier New" charset="0"/>
              </a:rPr>
              <a:t>a[]</a:t>
            </a:r>
            <a:r>
              <a:rPr kumimoji="0" lang="en-US">
                <a:solidFill>
                  <a:schemeClr val="tx1"/>
                </a:solidFill>
              </a:rPr>
              <a:t>, find index </a:t>
            </a:r>
            <a:r>
              <a:rPr kumimoji="0" lang="en-US" sz="1600">
                <a:solidFill>
                  <a:schemeClr val="tx1"/>
                </a:solidFill>
                <a:latin typeface="Courier New" charset="0"/>
              </a:rPr>
              <a:t>i</a:t>
            </a:r>
            <a:br>
              <a:rPr kumimoji="0" lang="en-US" sz="1600">
                <a:solidFill>
                  <a:schemeClr val="tx1"/>
                </a:solidFill>
                <a:latin typeface="Courier New" charset="0"/>
              </a:rPr>
            </a:br>
            <a:r>
              <a:rPr kumimoji="0" lang="en-US">
                <a:solidFill>
                  <a:schemeClr val="tx1"/>
                </a:solidFill>
              </a:rPr>
              <a:t>such that </a:t>
            </a:r>
            <a:r>
              <a:rPr kumimoji="0" lang="en-US" sz="1600">
                <a:solidFill>
                  <a:schemeClr val="tx1"/>
                </a:solidFill>
                <a:latin typeface="Courier New" charset="0"/>
              </a:rPr>
              <a:t>a[i]</a:t>
            </a:r>
            <a:r>
              <a:rPr kumimoji="0" lang="en-US">
                <a:solidFill>
                  <a:schemeClr val="tx1"/>
                </a:solidFill>
              </a:rPr>
              <a:t> = </a:t>
            </a:r>
            <a:r>
              <a:rPr kumimoji="0" lang="en-US" sz="1600">
                <a:solidFill>
                  <a:schemeClr val="tx1"/>
                </a:solidFill>
                <a:latin typeface="Courier New" charset="0"/>
              </a:rPr>
              <a:t>key</a:t>
            </a:r>
            <a:r>
              <a:rPr kumimoji="0" lang="en-US">
                <a:solidFill>
                  <a:schemeClr val="tx1"/>
                </a:solidFill>
              </a:rPr>
              <a:t>, or report that no such index exists.</a:t>
            </a:r>
          </a:p>
          <a:p>
            <a:endParaRPr kumimoji="0" lang="en-US"/>
          </a:p>
          <a:p>
            <a:r>
              <a:rPr kumimoji="0" lang="en-US"/>
              <a:t>Invariant.  </a:t>
            </a:r>
            <a:r>
              <a:rPr kumimoji="0" lang="en-US">
                <a:solidFill>
                  <a:schemeClr val="tx1"/>
                </a:solidFill>
              </a:rPr>
              <a:t>Algorithm maintains </a:t>
            </a:r>
            <a:r>
              <a:rPr kumimoji="0" lang="en-US" sz="1600">
                <a:solidFill>
                  <a:schemeClr val="tx1"/>
                </a:solidFill>
                <a:latin typeface="Courier New" charset="0"/>
              </a:rPr>
              <a:t>a[lo]</a:t>
            </a:r>
            <a:r>
              <a:rPr kumimoji="0" lang="en-US">
                <a:solidFill>
                  <a:schemeClr val="tx1"/>
                </a:solidFill>
              </a:rPr>
              <a:t> </a:t>
            </a:r>
            <a:r>
              <a:rPr kumimoji="0" lang="en-US">
                <a:solidFill>
                  <a:schemeClr val="tx1"/>
                </a:solidFill>
                <a:sym typeface="Symbol" charset="2"/>
              </a:rPr>
              <a:t></a:t>
            </a:r>
            <a:r>
              <a:rPr kumimoji="0" lang="en-US">
                <a:solidFill>
                  <a:schemeClr val="tx1"/>
                </a:solidFill>
              </a:rPr>
              <a:t> </a:t>
            </a:r>
            <a:r>
              <a:rPr kumimoji="0" lang="en-US" sz="1600">
                <a:solidFill>
                  <a:schemeClr val="tx1"/>
                </a:solidFill>
                <a:latin typeface="Courier New" charset="0"/>
              </a:rPr>
              <a:t>key </a:t>
            </a:r>
            <a:r>
              <a:rPr kumimoji="0" lang="en-US">
                <a:solidFill>
                  <a:schemeClr val="tx1"/>
                </a:solidFill>
                <a:sym typeface="Symbol" charset="2"/>
              </a:rPr>
              <a:t> </a:t>
            </a:r>
            <a:r>
              <a:rPr kumimoji="0" lang="en-US">
                <a:solidFill>
                  <a:schemeClr val="tx1"/>
                </a:solidFill>
              </a:rPr>
              <a:t> </a:t>
            </a:r>
            <a:r>
              <a:rPr kumimoji="0" lang="en-US" sz="1600">
                <a:solidFill>
                  <a:schemeClr val="tx1"/>
                </a:solidFill>
                <a:latin typeface="Courier New" charset="0"/>
              </a:rPr>
              <a:t>a[hi].</a:t>
            </a:r>
          </a:p>
          <a:p>
            <a:endParaRPr kumimoji="0" lang="en-US" sz="1600">
              <a:solidFill>
                <a:schemeClr val="tx1"/>
              </a:solidFill>
              <a:latin typeface="Courier New" charset="0"/>
            </a:endParaRPr>
          </a:p>
          <a:p>
            <a:endParaRPr kumimoji="0" lang="en-US" sz="1600">
              <a:solidFill>
                <a:schemeClr val="tx1"/>
              </a:solidFill>
              <a:latin typeface="Courier New" charset="0"/>
            </a:endParaRPr>
          </a:p>
          <a:p>
            <a:r>
              <a:rPr kumimoji="0" lang="en-US"/>
              <a:t>Ex.  </a:t>
            </a:r>
            <a:r>
              <a:rPr kumimoji="0" lang="en-US">
                <a:solidFill>
                  <a:schemeClr val="tx1"/>
                </a:solidFill>
              </a:rPr>
              <a:t>Binary search for 33.</a:t>
            </a:r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4800600" y="4557713"/>
            <a:ext cx="457200" cy="192087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900" b="1">
                <a:solidFill>
                  <a:schemeClr val="hlink"/>
                </a:solidFill>
              </a:rPr>
              <a:t>8</a:t>
            </a:r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2057400" y="4557713"/>
            <a:ext cx="457200" cy="192087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900" b="1">
                <a:solidFill>
                  <a:schemeClr val="hlink"/>
                </a:solidFill>
              </a:rPr>
              <a:t>2</a:t>
            </a:r>
          </a:p>
        </p:txBody>
      </p:sp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1600200" y="4557713"/>
            <a:ext cx="457200" cy="192087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900" b="1">
                <a:solidFill>
                  <a:schemeClr val="hlink"/>
                </a:solidFill>
              </a:rPr>
              <a:t>1</a:t>
            </a:r>
          </a:p>
        </p:txBody>
      </p:sp>
      <p:sp>
        <p:nvSpPr>
          <p:cNvPr id="24583" name="Rectangle 7"/>
          <p:cNvSpPr>
            <a:spLocks noChangeArrowheads="1"/>
          </p:cNvSpPr>
          <p:nvPr/>
        </p:nvSpPr>
        <p:spPr bwMode="auto">
          <a:xfrm>
            <a:off x="2514600" y="4557713"/>
            <a:ext cx="457200" cy="192087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900" b="1">
                <a:solidFill>
                  <a:schemeClr val="hlink"/>
                </a:solidFill>
              </a:rPr>
              <a:t>3</a:t>
            </a:r>
          </a:p>
        </p:txBody>
      </p:sp>
      <p:sp>
        <p:nvSpPr>
          <p:cNvPr id="24584" name="Rectangle 8"/>
          <p:cNvSpPr>
            <a:spLocks noChangeArrowheads="1"/>
          </p:cNvSpPr>
          <p:nvPr/>
        </p:nvSpPr>
        <p:spPr bwMode="auto">
          <a:xfrm>
            <a:off x="2971800" y="4557713"/>
            <a:ext cx="457200" cy="192087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900" b="1">
                <a:solidFill>
                  <a:schemeClr val="hlink"/>
                </a:solidFill>
              </a:rPr>
              <a:t>4</a:t>
            </a:r>
          </a:p>
        </p:txBody>
      </p:sp>
      <p:sp>
        <p:nvSpPr>
          <p:cNvPr id="24585" name="Rectangle 9"/>
          <p:cNvSpPr>
            <a:spLocks noChangeArrowheads="1"/>
          </p:cNvSpPr>
          <p:nvPr/>
        </p:nvSpPr>
        <p:spPr bwMode="auto">
          <a:xfrm>
            <a:off x="3886200" y="4557713"/>
            <a:ext cx="457200" cy="192087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900" b="1">
                <a:solidFill>
                  <a:schemeClr val="hlink"/>
                </a:solidFill>
              </a:rPr>
              <a:t>6</a:t>
            </a:r>
          </a:p>
        </p:txBody>
      </p:sp>
      <p:sp>
        <p:nvSpPr>
          <p:cNvPr id="24586" name="Rectangle 10"/>
          <p:cNvSpPr>
            <a:spLocks noChangeArrowheads="1"/>
          </p:cNvSpPr>
          <p:nvPr/>
        </p:nvSpPr>
        <p:spPr bwMode="auto">
          <a:xfrm>
            <a:off x="3429000" y="4557713"/>
            <a:ext cx="457200" cy="192087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900" b="1">
                <a:solidFill>
                  <a:schemeClr val="hlink"/>
                </a:solidFill>
              </a:rPr>
              <a:t>5</a:t>
            </a:r>
          </a:p>
        </p:txBody>
      </p:sp>
      <p:sp>
        <p:nvSpPr>
          <p:cNvPr id="24587" name="Rectangle 11"/>
          <p:cNvSpPr>
            <a:spLocks noChangeArrowheads="1"/>
          </p:cNvSpPr>
          <p:nvPr/>
        </p:nvSpPr>
        <p:spPr bwMode="auto">
          <a:xfrm>
            <a:off x="4343400" y="4557713"/>
            <a:ext cx="457200" cy="192087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900" b="1">
                <a:solidFill>
                  <a:schemeClr val="hlink"/>
                </a:solidFill>
              </a:rPr>
              <a:t>7</a:t>
            </a:r>
          </a:p>
        </p:txBody>
      </p:sp>
      <p:sp>
        <p:nvSpPr>
          <p:cNvPr id="24588" name="Rectangle 12"/>
          <p:cNvSpPr>
            <a:spLocks noChangeArrowheads="1"/>
          </p:cNvSpPr>
          <p:nvPr/>
        </p:nvSpPr>
        <p:spPr bwMode="auto">
          <a:xfrm>
            <a:off x="5715000" y="4557713"/>
            <a:ext cx="457200" cy="192087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900" b="1">
                <a:solidFill>
                  <a:schemeClr val="hlink"/>
                </a:solidFill>
              </a:rPr>
              <a:t>10</a:t>
            </a:r>
          </a:p>
        </p:txBody>
      </p:sp>
      <p:sp>
        <p:nvSpPr>
          <p:cNvPr id="24589" name="Rectangle 13"/>
          <p:cNvSpPr>
            <a:spLocks noChangeArrowheads="1"/>
          </p:cNvSpPr>
          <p:nvPr/>
        </p:nvSpPr>
        <p:spPr bwMode="auto">
          <a:xfrm>
            <a:off x="5257800" y="4557713"/>
            <a:ext cx="457200" cy="192087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900" b="1">
                <a:solidFill>
                  <a:schemeClr val="hlink"/>
                </a:solidFill>
              </a:rPr>
              <a:t>9</a:t>
            </a:r>
          </a:p>
        </p:txBody>
      </p:sp>
      <p:sp>
        <p:nvSpPr>
          <p:cNvPr id="24590" name="Rectangle 14"/>
          <p:cNvSpPr>
            <a:spLocks noChangeArrowheads="1"/>
          </p:cNvSpPr>
          <p:nvPr/>
        </p:nvSpPr>
        <p:spPr bwMode="auto">
          <a:xfrm>
            <a:off x="6172200" y="4557713"/>
            <a:ext cx="457200" cy="192087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900" b="1">
                <a:solidFill>
                  <a:schemeClr val="hlink"/>
                </a:solidFill>
              </a:rPr>
              <a:t>11</a:t>
            </a:r>
          </a:p>
        </p:txBody>
      </p:sp>
      <p:sp>
        <p:nvSpPr>
          <p:cNvPr id="24591" name="Rectangle 15"/>
          <p:cNvSpPr>
            <a:spLocks noChangeArrowheads="1"/>
          </p:cNvSpPr>
          <p:nvPr/>
        </p:nvSpPr>
        <p:spPr bwMode="auto">
          <a:xfrm>
            <a:off x="6629400" y="4557713"/>
            <a:ext cx="457200" cy="192087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900" b="1">
                <a:solidFill>
                  <a:schemeClr val="hlink"/>
                </a:solidFill>
              </a:rPr>
              <a:t>12</a:t>
            </a:r>
          </a:p>
        </p:txBody>
      </p:sp>
      <p:sp>
        <p:nvSpPr>
          <p:cNvPr id="24592" name="Rectangle 16"/>
          <p:cNvSpPr>
            <a:spLocks noChangeArrowheads="1"/>
          </p:cNvSpPr>
          <p:nvPr/>
        </p:nvSpPr>
        <p:spPr bwMode="auto">
          <a:xfrm>
            <a:off x="7543800" y="4557713"/>
            <a:ext cx="457200" cy="192087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900" b="1">
                <a:solidFill>
                  <a:schemeClr val="hlink"/>
                </a:solidFill>
              </a:rPr>
              <a:t>14</a:t>
            </a:r>
          </a:p>
        </p:txBody>
      </p:sp>
      <p:sp>
        <p:nvSpPr>
          <p:cNvPr id="24593" name="Rectangle 17"/>
          <p:cNvSpPr>
            <a:spLocks noChangeArrowheads="1"/>
          </p:cNvSpPr>
          <p:nvPr/>
        </p:nvSpPr>
        <p:spPr bwMode="auto">
          <a:xfrm>
            <a:off x="7086600" y="4557713"/>
            <a:ext cx="457200" cy="192087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900" b="1">
                <a:solidFill>
                  <a:schemeClr val="hlink"/>
                </a:solidFill>
              </a:rPr>
              <a:t>13</a:t>
            </a:r>
          </a:p>
        </p:txBody>
      </p:sp>
      <p:sp>
        <p:nvSpPr>
          <p:cNvPr id="24594" name="Rectangle 18"/>
          <p:cNvSpPr>
            <a:spLocks noChangeArrowheads="1"/>
          </p:cNvSpPr>
          <p:nvPr/>
        </p:nvSpPr>
        <p:spPr bwMode="auto">
          <a:xfrm>
            <a:off x="1143000" y="4557713"/>
            <a:ext cx="457200" cy="192087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900" b="1">
                <a:solidFill>
                  <a:schemeClr val="hlink"/>
                </a:solidFill>
              </a:rPr>
              <a:t>0</a:t>
            </a:r>
          </a:p>
        </p:txBody>
      </p:sp>
      <p:sp>
        <p:nvSpPr>
          <p:cNvPr id="24595" name="Rectangle 19" descr="Outlined diamond"/>
          <p:cNvSpPr>
            <a:spLocks noChangeArrowheads="1"/>
          </p:cNvSpPr>
          <p:nvPr/>
        </p:nvSpPr>
        <p:spPr bwMode="auto">
          <a:xfrm>
            <a:off x="4800600" y="4108450"/>
            <a:ext cx="457200" cy="420688"/>
          </a:xfrm>
          <a:prstGeom prst="rect">
            <a:avLst/>
          </a:prstGeom>
          <a:pattFill prst="openDmnd">
            <a:fgClr>
              <a:schemeClr val="bg2"/>
            </a:fgClr>
            <a:bgClr>
              <a:schemeClr val="tx2"/>
            </a:bgClr>
          </a:patt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b="1">
                <a:solidFill>
                  <a:schemeClr val="hlink"/>
                </a:solidFill>
              </a:rPr>
              <a:t>64</a:t>
            </a:r>
          </a:p>
        </p:txBody>
      </p:sp>
      <p:sp>
        <p:nvSpPr>
          <p:cNvPr id="24596" name="Rectangle 20" descr="Outlined diamond"/>
          <p:cNvSpPr>
            <a:spLocks noChangeArrowheads="1"/>
          </p:cNvSpPr>
          <p:nvPr/>
        </p:nvSpPr>
        <p:spPr bwMode="auto">
          <a:xfrm>
            <a:off x="2057400" y="4108450"/>
            <a:ext cx="457200" cy="420688"/>
          </a:xfrm>
          <a:prstGeom prst="rect">
            <a:avLst/>
          </a:prstGeom>
          <a:pattFill prst="openDmnd">
            <a:fgClr>
              <a:schemeClr val="bg2"/>
            </a:fgClr>
            <a:bgClr>
              <a:schemeClr val="tx2"/>
            </a:bgClr>
          </a:patt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b="1">
                <a:solidFill>
                  <a:schemeClr val="hlink"/>
                </a:solidFill>
              </a:rPr>
              <a:t>14</a:t>
            </a:r>
          </a:p>
        </p:txBody>
      </p:sp>
      <p:sp>
        <p:nvSpPr>
          <p:cNvPr id="24597" name="Rectangle 21" descr="Outlined diamond"/>
          <p:cNvSpPr>
            <a:spLocks noChangeArrowheads="1"/>
          </p:cNvSpPr>
          <p:nvPr/>
        </p:nvSpPr>
        <p:spPr bwMode="auto">
          <a:xfrm>
            <a:off x="1600200" y="4108450"/>
            <a:ext cx="457200" cy="420688"/>
          </a:xfrm>
          <a:prstGeom prst="rect">
            <a:avLst/>
          </a:prstGeom>
          <a:pattFill prst="openDmnd">
            <a:fgClr>
              <a:schemeClr val="bg2"/>
            </a:fgClr>
            <a:bgClr>
              <a:schemeClr val="tx2"/>
            </a:bgClr>
          </a:patt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b="1">
                <a:solidFill>
                  <a:schemeClr val="hlink"/>
                </a:solidFill>
              </a:rPr>
              <a:t>13</a:t>
            </a:r>
          </a:p>
        </p:txBody>
      </p:sp>
      <p:sp>
        <p:nvSpPr>
          <p:cNvPr id="24598" name="Rectangle 22" descr="Outlined diamond"/>
          <p:cNvSpPr>
            <a:spLocks noChangeArrowheads="1"/>
          </p:cNvSpPr>
          <p:nvPr/>
        </p:nvSpPr>
        <p:spPr bwMode="auto">
          <a:xfrm>
            <a:off x="2514600" y="4108450"/>
            <a:ext cx="457200" cy="420688"/>
          </a:xfrm>
          <a:prstGeom prst="rect">
            <a:avLst/>
          </a:prstGeom>
          <a:pattFill prst="openDmnd">
            <a:fgClr>
              <a:schemeClr val="bg2"/>
            </a:fgClr>
            <a:bgClr>
              <a:schemeClr val="tx2"/>
            </a:bgClr>
          </a:patt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b="1">
                <a:solidFill>
                  <a:schemeClr val="hlink"/>
                </a:solidFill>
              </a:rPr>
              <a:t>25</a:t>
            </a:r>
          </a:p>
        </p:txBody>
      </p:sp>
      <p:sp>
        <p:nvSpPr>
          <p:cNvPr id="24599" name="Rectangle 23"/>
          <p:cNvSpPr>
            <a:spLocks noChangeArrowheads="1"/>
          </p:cNvSpPr>
          <p:nvPr/>
        </p:nvSpPr>
        <p:spPr bwMode="auto">
          <a:xfrm>
            <a:off x="2971800" y="4108450"/>
            <a:ext cx="457200" cy="420688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b="1"/>
              <a:t>33</a:t>
            </a:r>
          </a:p>
        </p:txBody>
      </p:sp>
      <p:sp>
        <p:nvSpPr>
          <p:cNvPr id="24600" name="Rectangle 24" descr="Outlined diamond"/>
          <p:cNvSpPr>
            <a:spLocks noChangeArrowheads="1"/>
          </p:cNvSpPr>
          <p:nvPr/>
        </p:nvSpPr>
        <p:spPr bwMode="auto">
          <a:xfrm>
            <a:off x="3886200" y="4108450"/>
            <a:ext cx="457200" cy="420688"/>
          </a:xfrm>
          <a:prstGeom prst="rect">
            <a:avLst/>
          </a:prstGeom>
          <a:pattFill prst="openDmnd">
            <a:fgClr>
              <a:schemeClr val="bg2"/>
            </a:fgClr>
            <a:bgClr>
              <a:schemeClr val="tx2"/>
            </a:bgClr>
          </a:patt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b="1">
                <a:solidFill>
                  <a:schemeClr val="hlink"/>
                </a:solidFill>
              </a:rPr>
              <a:t>51</a:t>
            </a:r>
          </a:p>
        </p:txBody>
      </p:sp>
      <p:sp>
        <p:nvSpPr>
          <p:cNvPr id="24601" name="Rectangle 25" descr="Outlined diamond"/>
          <p:cNvSpPr>
            <a:spLocks noChangeArrowheads="1"/>
          </p:cNvSpPr>
          <p:nvPr/>
        </p:nvSpPr>
        <p:spPr bwMode="auto">
          <a:xfrm>
            <a:off x="3429000" y="4108450"/>
            <a:ext cx="457200" cy="420688"/>
          </a:xfrm>
          <a:prstGeom prst="rect">
            <a:avLst/>
          </a:prstGeom>
          <a:pattFill prst="openDmnd">
            <a:fgClr>
              <a:schemeClr val="bg2"/>
            </a:fgClr>
            <a:bgClr>
              <a:schemeClr val="tx2"/>
            </a:bgClr>
          </a:patt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b="1">
                <a:solidFill>
                  <a:schemeClr val="hlink"/>
                </a:solidFill>
              </a:rPr>
              <a:t>43</a:t>
            </a:r>
          </a:p>
        </p:txBody>
      </p:sp>
      <p:sp>
        <p:nvSpPr>
          <p:cNvPr id="24602" name="Rectangle 26" descr="Outlined diamond"/>
          <p:cNvSpPr>
            <a:spLocks noChangeArrowheads="1"/>
          </p:cNvSpPr>
          <p:nvPr/>
        </p:nvSpPr>
        <p:spPr bwMode="auto">
          <a:xfrm>
            <a:off x="4343400" y="4108450"/>
            <a:ext cx="457200" cy="420688"/>
          </a:xfrm>
          <a:prstGeom prst="rect">
            <a:avLst/>
          </a:prstGeom>
          <a:pattFill prst="openDmnd">
            <a:fgClr>
              <a:schemeClr val="bg2"/>
            </a:fgClr>
            <a:bgClr>
              <a:schemeClr val="tx2"/>
            </a:bgClr>
          </a:patt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b="1">
                <a:solidFill>
                  <a:schemeClr val="hlink"/>
                </a:solidFill>
              </a:rPr>
              <a:t>53</a:t>
            </a:r>
          </a:p>
        </p:txBody>
      </p:sp>
      <p:sp>
        <p:nvSpPr>
          <p:cNvPr id="24603" name="Rectangle 27" descr="Outlined diamond"/>
          <p:cNvSpPr>
            <a:spLocks noChangeArrowheads="1"/>
          </p:cNvSpPr>
          <p:nvPr/>
        </p:nvSpPr>
        <p:spPr bwMode="auto">
          <a:xfrm>
            <a:off x="5715000" y="4108450"/>
            <a:ext cx="457200" cy="420688"/>
          </a:xfrm>
          <a:prstGeom prst="rect">
            <a:avLst/>
          </a:prstGeom>
          <a:pattFill prst="openDmnd">
            <a:fgClr>
              <a:schemeClr val="bg2"/>
            </a:fgClr>
            <a:bgClr>
              <a:schemeClr val="tx2"/>
            </a:bgClr>
          </a:patt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b="1">
                <a:solidFill>
                  <a:schemeClr val="hlink"/>
                </a:solidFill>
              </a:rPr>
              <a:t>84</a:t>
            </a:r>
          </a:p>
        </p:txBody>
      </p:sp>
      <p:sp>
        <p:nvSpPr>
          <p:cNvPr id="24604" name="Rectangle 28" descr="Outlined diamond"/>
          <p:cNvSpPr>
            <a:spLocks noChangeArrowheads="1"/>
          </p:cNvSpPr>
          <p:nvPr/>
        </p:nvSpPr>
        <p:spPr bwMode="auto">
          <a:xfrm>
            <a:off x="5257800" y="4108450"/>
            <a:ext cx="457200" cy="420688"/>
          </a:xfrm>
          <a:prstGeom prst="rect">
            <a:avLst/>
          </a:prstGeom>
          <a:pattFill prst="openDmnd">
            <a:fgClr>
              <a:schemeClr val="bg2"/>
            </a:fgClr>
            <a:bgClr>
              <a:schemeClr val="tx2"/>
            </a:bgClr>
          </a:patt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b="1">
                <a:solidFill>
                  <a:schemeClr val="hlink"/>
                </a:solidFill>
              </a:rPr>
              <a:t>72</a:t>
            </a:r>
          </a:p>
        </p:txBody>
      </p:sp>
      <p:sp>
        <p:nvSpPr>
          <p:cNvPr id="24605" name="Rectangle 29" descr="Outlined diamond"/>
          <p:cNvSpPr>
            <a:spLocks noChangeArrowheads="1"/>
          </p:cNvSpPr>
          <p:nvPr/>
        </p:nvSpPr>
        <p:spPr bwMode="auto">
          <a:xfrm>
            <a:off x="6172200" y="4108450"/>
            <a:ext cx="457200" cy="420688"/>
          </a:xfrm>
          <a:prstGeom prst="rect">
            <a:avLst/>
          </a:prstGeom>
          <a:pattFill prst="openDmnd">
            <a:fgClr>
              <a:schemeClr val="bg2"/>
            </a:fgClr>
            <a:bgClr>
              <a:schemeClr val="tx2"/>
            </a:bgClr>
          </a:patt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b="1">
                <a:solidFill>
                  <a:schemeClr val="hlink"/>
                </a:solidFill>
              </a:rPr>
              <a:t>93</a:t>
            </a:r>
          </a:p>
        </p:txBody>
      </p:sp>
      <p:sp>
        <p:nvSpPr>
          <p:cNvPr id="24606" name="Rectangle 30" descr="Outlined diamond"/>
          <p:cNvSpPr>
            <a:spLocks noChangeArrowheads="1"/>
          </p:cNvSpPr>
          <p:nvPr/>
        </p:nvSpPr>
        <p:spPr bwMode="auto">
          <a:xfrm>
            <a:off x="6629400" y="4108450"/>
            <a:ext cx="457200" cy="420688"/>
          </a:xfrm>
          <a:prstGeom prst="rect">
            <a:avLst/>
          </a:prstGeom>
          <a:pattFill prst="openDmnd">
            <a:fgClr>
              <a:schemeClr val="bg2"/>
            </a:fgClr>
            <a:bgClr>
              <a:schemeClr val="tx2"/>
            </a:bgClr>
          </a:patt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b="1">
                <a:solidFill>
                  <a:schemeClr val="hlink"/>
                </a:solidFill>
              </a:rPr>
              <a:t>95</a:t>
            </a:r>
          </a:p>
        </p:txBody>
      </p:sp>
      <p:sp>
        <p:nvSpPr>
          <p:cNvPr id="24607" name="Rectangle 31" descr="Outlined diamond"/>
          <p:cNvSpPr>
            <a:spLocks noChangeArrowheads="1"/>
          </p:cNvSpPr>
          <p:nvPr/>
        </p:nvSpPr>
        <p:spPr bwMode="auto">
          <a:xfrm>
            <a:off x="7543800" y="4108450"/>
            <a:ext cx="457200" cy="420688"/>
          </a:xfrm>
          <a:prstGeom prst="rect">
            <a:avLst/>
          </a:prstGeom>
          <a:pattFill prst="openDmnd">
            <a:fgClr>
              <a:schemeClr val="bg2"/>
            </a:fgClr>
            <a:bgClr>
              <a:schemeClr val="tx2"/>
            </a:bgClr>
          </a:patt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b="1">
                <a:solidFill>
                  <a:schemeClr val="hlink"/>
                </a:solidFill>
              </a:rPr>
              <a:t>97</a:t>
            </a:r>
          </a:p>
        </p:txBody>
      </p:sp>
      <p:sp>
        <p:nvSpPr>
          <p:cNvPr id="24608" name="Rectangle 32" descr="Outlined diamond"/>
          <p:cNvSpPr>
            <a:spLocks noChangeArrowheads="1"/>
          </p:cNvSpPr>
          <p:nvPr/>
        </p:nvSpPr>
        <p:spPr bwMode="auto">
          <a:xfrm>
            <a:off x="7086600" y="4108450"/>
            <a:ext cx="457200" cy="420688"/>
          </a:xfrm>
          <a:prstGeom prst="rect">
            <a:avLst/>
          </a:prstGeom>
          <a:pattFill prst="openDmnd">
            <a:fgClr>
              <a:schemeClr val="bg2"/>
            </a:fgClr>
            <a:bgClr>
              <a:schemeClr val="tx2"/>
            </a:bgClr>
          </a:patt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b="1">
                <a:solidFill>
                  <a:schemeClr val="hlink"/>
                </a:solidFill>
              </a:rPr>
              <a:t>96</a:t>
            </a:r>
          </a:p>
        </p:txBody>
      </p:sp>
      <p:sp>
        <p:nvSpPr>
          <p:cNvPr id="24609" name="Rectangle 33" descr="Outlined diamond"/>
          <p:cNvSpPr>
            <a:spLocks noChangeArrowheads="1"/>
          </p:cNvSpPr>
          <p:nvPr/>
        </p:nvSpPr>
        <p:spPr bwMode="auto">
          <a:xfrm>
            <a:off x="1143000" y="4108450"/>
            <a:ext cx="457200" cy="420688"/>
          </a:xfrm>
          <a:prstGeom prst="rect">
            <a:avLst/>
          </a:prstGeom>
          <a:pattFill prst="openDmnd">
            <a:fgClr>
              <a:schemeClr val="bg2"/>
            </a:fgClr>
            <a:bgClr>
              <a:schemeClr val="tx2"/>
            </a:bgClr>
          </a:patt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b="1">
                <a:solidFill>
                  <a:schemeClr val="hlink"/>
                </a:solidFill>
              </a:rPr>
              <a:t>6</a:t>
            </a:r>
          </a:p>
        </p:txBody>
      </p:sp>
      <p:sp>
        <p:nvSpPr>
          <p:cNvPr id="24610" name="Rectangle 34"/>
          <p:cNvSpPr>
            <a:spLocks noChangeArrowheads="1"/>
          </p:cNvSpPr>
          <p:nvPr/>
        </p:nvSpPr>
        <p:spPr bwMode="auto">
          <a:xfrm>
            <a:off x="2955925" y="5103813"/>
            <a:ext cx="504825" cy="730250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1" lang="en-US" b="1"/>
              <a:t>lo</a:t>
            </a:r>
            <a:br>
              <a:rPr kumimoji="1" lang="en-US" b="1"/>
            </a:br>
            <a:r>
              <a:rPr kumimoji="1" lang="en-US" b="1"/>
              <a:t>hi</a:t>
            </a:r>
            <a:br>
              <a:rPr kumimoji="1" lang="en-US" b="1"/>
            </a:br>
            <a:r>
              <a:rPr kumimoji="1" lang="en-US" b="1"/>
              <a:t>mid</a:t>
            </a:r>
          </a:p>
        </p:txBody>
      </p:sp>
      <p:sp>
        <p:nvSpPr>
          <p:cNvPr id="24611" name="Line 35"/>
          <p:cNvSpPr>
            <a:spLocks noChangeShapeType="1"/>
          </p:cNvSpPr>
          <p:nvPr/>
        </p:nvSpPr>
        <p:spPr bwMode="auto">
          <a:xfrm flipV="1">
            <a:off x="3190875" y="484028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612" name="Oval 36"/>
          <p:cNvSpPr>
            <a:spLocks noChangeArrowheads="1"/>
          </p:cNvSpPr>
          <p:nvPr/>
        </p:nvSpPr>
        <p:spPr bwMode="auto">
          <a:xfrm>
            <a:off x="3022600" y="4137025"/>
            <a:ext cx="357188" cy="357188"/>
          </a:xfrm>
          <a:prstGeom prst="ellipse">
            <a:avLst/>
          </a:prstGeom>
          <a:solidFill>
            <a:schemeClr val="folHlink">
              <a:alpha val="25000"/>
            </a:schemeClr>
          </a:solidFill>
          <a:ln w="9525">
            <a:noFill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Binary Search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kumimoji="0" lang="en-US"/>
              <a:t>Binary search.   </a:t>
            </a:r>
            <a:r>
              <a:rPr kumimoji="0" lang="en-US">
                <a:solidFill>
                  <a:schemeClr val="tx1"/>
                </a:solidFill>
              </a:rPr>
              <a:t>Given a </a:t>
            </a:r>
            <a:r>
              <a:rPr kumimoji="0" lang="en-US" sz="1600">
                <a:solidFill>
                  <a:schemeClr val="tx1"/>
                </a:solidFill>
                <a:latin typeface="Courier New" charset="0"/>
              </a:rPr>
              <a:t>key</a:t>
            </a:r>
            <a:r>
              <a:rPr kumimoji="0" lang="en-US">
                <a:solidFill>
                  <a:schemeClr val="tx1"/>
                </a:solidFill>
              </a:rPr>
              <a:t> and sorted array </a:t>
            </a:r>
            <a:r>
              <a:rPr kumimoji="0" lang="en-US" sz="1600">
                <a:solidFill>
                  <a:schemeClr val="tx1"/>
                </a:solidFill>
                <a:latin typeface="Courier New" charset="0"/>
              </a:rPr>
              <a:t>a[]</a:t>
            </a:r>
            <a:r>
              <a:rPr kumimoji="0" lang="en-US">
                <a:solidFill>
                  <a:schemeClr val="tx1"/>
                </a:solidFill>
              </a:rPr>
              <a:t>, find index </a:t>
            </a:r>
            <a:r>
              <a:rPr kumimoji="0" lang="en-US" sz="1600">
                <a:solidFill>
                  <a:schemeClr val="tx1"/>
                </a:solidFill>
                <a:latin typeface="Courier New" charset="0"/>
              </a:rPr>
              <a:t>i</a:t>
            </a:r>
            <a:br>
              <a:rPr kumimoji="0" lang="en-US" sz="1600">
                <a:solidFill>
                  <a:schemeClr val="tx1"/>
                </a:solidFill>
                <a:latin typeface="Courier New" charset="0"/>
              </a:rPr>
            </a:br>
            <a:r>
              <a:rPr kumimoji="0" lang="en-US">
                <a:solidFill>
                  <a:schemeClr val="tx1"/>
                </a:solidFill>
              </a:rPr>
              <a:t>such that </a:t>
            </a:r>
            <a:r>
              <a:rPr kumimoji="0" lang="en-US" sz="1600">
                <a:solidFill>
                  <a:schemeClr val="tx1"/>
                </a:solidFill>
                <a:latin typeface="Courier New" charset="0"/>
              </a:rPr>
              <a:t>a[i]</a:t>
            </a:r>
            <a:r>
              <a:rPr kumimoji="0" lang="en-US">
                <a:solidFill>
                  <a:schemeClr val="tx1"/>
                </a:solidFill>
              </a:rPr>
              <a:t> = </a:t>
            </a:r>
            <a:r>
              <a:rPr kumimoji="0" lang="en-US" sz="1600">
                <a:solidFill>
                  <a:schemeClr val="tx1"/>
                </a:solidFill>
                <a:latin typeface="Courier New" charset="0"/>
              </a:rPr>
              <a:t>key</a:t>
            </a:r>
            <a:r>
              <a:rPr kumimoji="0" lang="en-US">
                <a:solidFill>
                  <a:schemeClr val="tx1"/>
                </a:solidFill>
              </a:rPr>
              <a:t>, or report that no such index exists.</a:t>
            </a:r>
          </a:p>
          <a:p>
            <a:endParaRPr kumimoji="0" lang="en-US"/>
          </a:p>
          <a:p>
            <a:r>
              <a:rPr kumimoji="0" lang="en-US"/>
              <a:t>Invariant.  </a:t>
            </a:r>
            <a:r>
              <a:rPr kumimoji="0" lang="en-US">
                <a:solidFill>
                  <a:schemeClr val="tx1"/>
                </a:solidFill>
              </a:rPr>
              <a:t>Algorithm maintains </a:t>
            </a:r>
            <a:r>
              <a:rPr kumimoji="0" lang="en-US" sz="1600">
                <a:solidFill>
                  <a:schemeClr val="tx1"/>
                </a:solidFill>
                <a:latin typeface="Courier New" charset="0"/>
              </a:rPr>
              <a:t>a[lo]</a:t>
            </a:r>
            <a:r>
              <a:rPr kumimoji="0" lang="en-US">
                <a:solidFill>
                  <a:schemeClr val="tx1"/>
                </a:solidFill>
              </a:rPr>
              <a:t> </a:t>
            </a:r>
            <a:r>
              <a:rPr kumimoji="0" lang="en-US">
                <a:solidFill>
                  <a:schemeClr val="tx1"/>
                </a:solidFill>
                <a:sym typeface="Symbol" charset="2"/>
              </a:rPr>
              <a:t></a:t>
            </a:r>
            <a:r>
              <a:rPr kumimoji="0" lang="en-US">
                <a:solidFill>
                  <a:schemeClr val="tx1"/>
                </a:solidFill>
              </a:rPr>
              <a:t> </a:t>
            </a:r>
            <a:r>
              <a:rPr kumimoji="0" lang="en-US" sz="1600">
                <a:solidFill>
                  <a:schemeClr val="tx1"/>
                </a:solidFill>
                <a:latin typeface="Courier New" charset="0"/>
              </a:rPr>
              <a:t>key </a:t>
            </a:r>
            <a:r>
              <a:rPr kumimoji="0" lang="en-US">
                <a:solidFill>
                  <a:schemeClr val="tx1"/>
                </a:solidFill>
                <a:sym typeface="Symbol" charset="2"/>
              </a:rPr>
              <a:t> </a:t>
            </a:r>
            <a:r>
              <a:rPr kumimoji="0" lang="en-US">
                <a:solidFill>
                  <a:schemeClr val="tx1"/>
                </a:solidFill>
              </a:rPr>
              <a:t> </a:t>
            </a:r>
            <a:r>
              <a:rPr kumimoji="0" lang="en-US" sz="1600">
                <a:solidFill>
                  <a:schemeClr val="tx1"/>
                </a:solidFill>
                <a:latin typeface="Courier New" charset="0"/>
              </a:rPr>
              <a:t>a[hi].</a:t>
            </a:r>
          </a:p>
          <a:p>
            <a:endParaRPr kumimoji="0" lang="en-US" sz="1600">
              <a:solidFill>
                <a:schemeClr val="tx1"/>
              </a:solidFill>
              <a:latin typeface="Courier New" charset="0"/>
            </a:endParaRPr>
          </a:p>
          <a:p>
            <a:endParaRPr kumimoji="0" lang="en-US" sz="1600">
              <a:solidFill>
                <a:schemeClr val="tx1"/>
              </a:solidFill>
              <a:latin typeface="Courier New" charset="0"/>
            </a:endParaRPr>
          </a:p>
          <a:p>
            <a:r>
              <a:rPr kumimoji="0" lang="en-US"/>
              <a:t>Ex.  </a:t>
            </a:r>
            <a:r>
              <a:rPr kumimoji="0" lang="en-US">
                <a:solidFill>
                  <a:schemeClr val="tx1"/>
                </a:solidFill>
              </a:rPr>
              <a:t>Binary search for 33.</a:t>
            </a:r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4800600" y="4557713"/>
            <a:ext cx="457200" cy="192087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900" b="1">
                <a:solidFill>
                  <a:schemeClr val="hlink"/>
                </a:solidFill>
              </a:rPr>
              <a:t>8</a:t>
            </a:r>
          </a:p>
        </p:txBody>
      </p:sp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2057400" y="4557713"/>
            <a:ext cx="457200" cy="192087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900" b="1">
                <a:solidFill>
                  <a:schemeClr val="hlink"/>
                </a:solidFill>
              </a:rPr>
              <a:t>2</a:t>
            </a:r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1600200" y="4557713"/>
            <a:ext cx="457200" cy="192087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900" b="1">
                <a:solidFill>
                  <a:schemeClr val="hlink"/>
                </a:solidFill>
              </a:rPr>
              <a:t>1</a:t>
            </a:r>
          </a:p>
        </p:txBody>
      </p:sp>
      <p:sp>
        <p:nvSpPr>
          <p:cNvPr id="25607" name="Rectangle 7"/>
          <p:cNvSpPr>
            <a:spLocks noChangeArrowheads="1"/>
          </p:cNvSpPr>
          <p:nvPr/>
        </p:nvSpPr>
        <p:spPr bwMode="auto">
          <a:xfrm>
            <a:off x="2514600" y="4557713"/>
            <a:ext cx="457200" cy="192087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900" b="1">
                <a:solidFill>
                  <a:schemeClr val="hlink"/>
                </a:solidFill>
              </a:rPr>
              <a:t>3</a:t>
            </a:r>
          </a:p>
        </p:txBody>
      </p:sp>
      <p:sp>
        <p:nvSpPr>
          <p:cNvPr id="25608" name="Rectangle 8"/>
          <p:cNvSpPr>
            <a:spLocks noChangeArrowheads="1"/>
          </p:cNvSpPr>
          <p:nvPr/>
        </p:nvSpPr>
        <p:spPr bwMode="auto">
          <a:xfrm>
            <a:off x="2971800" y="4557713"/>
            <a:ext cx="457200" cy="192087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900" b="1">
                <a:solidFill>
                  <a:schemeClr val="hlink"/>
                </a:solidFill>
              </a:rPr>
              <a:t>4</a:t>
            </a:r>
          </a:p>
        </p:txBody>
      </p:sp>
      <p:sp>
        <p:nvSpPr>
          <p:cNvPr id="25609" name="Rectangle 9"/>
          <p:cNvSpPr>
            <a:spLocks noChangeArrowheads="1"/>
          </p:cNvSpPr>
          <p:nvPr/>
        </p:nvSpPr>
        <p:spPr bwMode="auto">
          <a:xfrm>
            <a:off x="3886200" y="4557713"/>
            <a:ext cx="457200" cy="192087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900" b="1">
                <a:solidFill>
                  <a:schemeClr val="hlink"/>
                </a:solidFill>
              </a:rPr>
              <a:t>6</a:t>
            </a:r>
          </a:p>
        </p:txBody>
      </p:sp>
      <p:sp>
        <p:nvSpPr>
          <p:cNvPr id="25610" name="Rectangle 10"/>
          <p:cNvSpPr>
            <a:spLocks noChangeArrowheads="1"/>
          </p:cNvSpPr>
          <p:nvPr/>
        </p:nvSpPr>
        <p:spPr bwMode="auto">
          <a:xfrm>
            <a:off x="3429000" y="4557713"/>
            <a:ext cx="457200" cy="192087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900" b="1">
                <a:solidFill>
                  <a:schemeClr val="hlink"/>
                </a:solidFill>
              </a:rPr>
              <a:t>5</a:t>
            </a:r>
          </a:p>
        </p:txBody>
      </p:sp>
      <p:sp>
        <p:nvSpPr>
          <p:cNvPr id="25611" name="Rectangle 11"/>
          <p:cNvSpPr>
            <a:spLocks noChangeArrowheads="1"/>
          </p:cNvSpPr>
          <p:nvPr/>
        </p:nvSpPr>
        <p:spPr bwMode="auto">
          <a:xfrm>
            <a:off x="4343400" y="4557713"/>
            <a:ext cx="457200" cy="192087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900" b="1">
                <a:solidFill>
                  <a:schemeClr val="hlink"/>
                </a:solidFill>
              </a:rPr>
              <a:t>7</a:t>
            </a:r>
          </a:p>
        </p:txBody>
      </p:sp>
      <p:sp>
        <p:nvSpPr>
          <p:cNvPr id="25612" name="Rectangle 12"/>
          <p:cNvSpPr>
            <a:spLocks noChangeArrowheads="1"/>
          </p:cNvSpPr>
          <p:nvPr/>
        </p:nvSpPr>
        <p:spPr bwMode="auto">
          <a:xfrm>
            <a:off x="5715000" y="4557713"/>
            <a:ext cx="457200" cy="192087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900" b="1">
                <a:solidFill>
                  <a:schemeClr val="hlink"/>
                </a:solidFill>
              </a:rPr>
              <a:t>10</a:t>
            </a:r>
          </a:p>
        </p:txBody>
      </p:sp>
      <p:sp>
        <p:nvSpPr>
          <p:cNvPr id="25613" name="Rectangle 13"/>
          <p:cNvSpPr>
            <a:spLocks noChangeArrowheads="1"/>
          </p:cNvSpPr>
          <p:nvPr/>
        </p:nvSpPr>
        <p:spPr bwMode="auto">
          <a:xfrm>
            <a:off x="5257800" y="4557713"/>
            <a:ext cx="457200" cy="192087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900" b="1">
                <a:solidFill>
                  <a:schemeClr val="hlink"/>
                </a:solidFill>
              </a:rPr>
              <a:t>9</a:t>
            </a:r>
          </a:p>
        </p:txBody>
      </p:sp>
      <p:sp>
        <p:nvSpPr>
          <p:cNvPr id="25614" name="Rectangle 14"/>
          <p:cNvSpPr>
            <a:spLocks noChangeArrowheads="1"/>
          </p:cNvSpPr>
          <p:nvPr/>
        </p:nvSpPr>
        <p:spPr bwMode="auto">
          <a:xfrm>
            <a:off x="6172200" y="4557713"/>
            <a:ext cx="457200" cy="192087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900" b="1">
                <a:solidFill>
                  <a:schemeClr val="hlink"/>
                </a:solidFill>
              </a:rPr>
              <a:t>11</a:t>
            </a:r>
          </a:p>
        </p:txBody>
      </p:sp>
      <p:sp>
        <p:nvSpPr>
          <p:cNvPr id="25615" name="Rectangle 15"/>
          <p:cNvSpPr>
            <a:spLocks noChangeArrowheads="1"/>
          </p:cNvSpPr>
          <p:nvPr/>
        </p:nvSpPr>
        <p:spPr bwMode="auto">
          <a:xfrm>
            <a:off x="6629400" y="4557713"/>
            <a:ext cx="457200" cy="192087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900" b="1">
                <a:solidFill>
                  <a:schemeClr val="hlink"/>
                </a:solidFill>
              </a:rPr>
              <a:t>12</a:t>
            </a:r>
          </a:p>
        </p:txBody>
      </p:sp>
      <p:sp>
        <p:nvSpPr>
          <p:cNvPr id="25616" name="Rectangle 16"/>
          <p:cNvSpPr>
            <a:spLocks noChangeArrowheads="1"/>
          </p:cNvSpPr>
          <p:nvPr/>
        </p:nvSpPr>
        <p:spPr bwMode="auto">
          <a:xfrm>
            <a:off x="7543800" y="4557713"/>
            <a:ext cx="457200" cy="192087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900" b="1">
                <a:solidFill>
                  <a:schemeClr val="hlink"/>
                </a:solidFill>
              </a:rPr>
              <a:t>14</a:t>
            </a:r>
          </a:p>
        </p:txBody>
      </p:sp>
      <p:sp>
        <p:nvSpPr>
          <p:cNvPr id="25617" name="Rectangle 17"/>
          <p:cNvSpPr>
            <a:spLocks noChangeArrowheads="1"/>
          </p:cNvSpPr>
          <p:nvPr/>
        </p:nvSpPr>
        <p:spPr bwMode="auto">
          <a:xfrm>
            <a:off x="7086600" y="4557713"/>
            <a:ext cx="457200" cy="192087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900" b="1">
                <a:solidFill>
                  <a:schemeClr val="hlink"/>
                </a:solidFill>
              </a:rPr>
              <a:t>13</a:t>
            </a:r>
          </a:p>
        </p:txBody>
      </p:sp>
      <p:sp>
        <p:nvSpPr>
          <p:cNvPr id="25618" name="Rectangle 18"/>
          <p:cNvSpPr>
            <a:spLocks noChangeArrowheads="1"/>
          </p:cNvSpPr>
          <p:nvPr/>
        </p:nvSpPr>
        <p:spPr bwMode="auto">
          <a:xfrm>
            <a:off x="1143000" y="4557713"/>
            <a:ext cx="457200" cy="192087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900" b="1">
                <a:solidFill>
                  <a:schemeClr val="hlink"/>
                </a:solidFill>
              </a:rPr>
              <a:t>0</a:t>
            </a:r>
          </a:p>
        </p:txBody>
      </p:sp>
      <p:sp>
        <p:nvSpPr>
          <p:cNvPr id="25619" name="Rectangle 19" descr="Outlined diamond"/>
          <p:cNvSpPr>
            <a:spLocks noChangeArrowheads="1"/>
          </p:cNvSpPr>
          <p:nvPr/>
        </p:nvSpPr>
        <p:spPr bwMode="auto">
          <a:xfrm>
            <a:off x="4800600" y="4108450"/>
            <a:ext cx="457200" cy="420688"/>
          </a:xfrm>
          <a:prstGeom prst="rect">
            <a:avLst/>
          </a:prstGeom>
          <a:pattFill prst="openDmnd">
            <a:fgClr>
              <a:schemeClr val="bg2"/>
            </a:fgClr>
            <a:bgClr>
              <a:schemeClr val="tx2"/>
            </a:bgClr>
          </a:patt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b="1">
                <a:solidFill>
                  <a:schemeClr val="hlink"/>
                </a:solidFill>
              </a:rPr>
              <a:t>64</a:t>
            </a:r>
          </a:p>
        </p:txBody>
      </p:sp>
      <p:sp>
        <p:nvSpPr>
          <p:cNvPr id="25620" name="Rectangle 20" descr="Outlined diamond"/>
          <p:cNvSpPr>
            <a:spLocks noChangeArrowheads="1"/>
          </p:cNvSpPr>
          <p:nvPr/>
        </p:nvSpPr>
        <p:spPr bwMode="auto">
          <a:xfrm>
            <a:off x="2057400" y="4108450"/>
            <a:ext cx="457200" cy="420688"/>
          </a:xfrm>
          <a:prstGeom prst="rect">
            <a:avLst/>
          </a:prstGeom>
          <a:pattFill prst="openDmnd">
            <a:fgClr>
              <a:schemeClr val="bg2"/>
            </a:fgClr>
            <a:bgClr>
              <a:schemeClr val="tx2"/>
            </a:bgClr>
          </a:patt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b="1">
                <a:solidFill>
                  <a:schemeClr val="hlink"/>
                </a:solidFill>
              </a:rPr>
              <a:t>14</a:t>
            </a:r>
          </a:p>
        </p:txBody>
      </p:sp>
      <p:sp>
        <p:nvSpPr>
          <p:cNvPr id="25621" name="Rectangle 21" descr="Outlined diamond"/>
          <p:cNvSpPr>
            <a:spLocks noChangeArrowheads="1"/>
          </p:cNvSpPr>
          <p:nvPr/>
        </p:nvSpPr>
        <p:spPr bwMode="auto">
          <a:xfrm>
            <a:off x="1600200" y="4108450"/>
            <a:ext cx="457200" cy="420688"/>
          </a:xfrm>
          <a:prstGeom prst="rect">
            <a:avLst/>
          </a:prstGeom>
          <a:pattFill prst="openDmnd">
            <a:fgClr>
              <a:schemeClr val="bg2"/>
            </a:fgClr>
            <a:bgClr>
              <a:schemeClr val="tx2"/>
            </a:bgClr>
          </a:patt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b="1">
                <a:solidFill>
                  <a:schemeClr val="hlink"/>
                </a:solidFill>
              </a:rPr>
              <a:t>13</a:t>
            </a:r>
          </a:p>
        </p:txBody>
      </p:sp>
      <p:sp>
        <p:nvSpPr>
          <p:cNvPr id="25622" name="Rectangle 22" descr="Outlined diamond"/>
          <p:cNvSpPr>
            <a:spLocks noChangeArrowheads="1"/>
          </p:cNvSpPr>
          <p:nvPr/>
        </p:nvSpPr>
        <p:spPr bwMode="auto">
          <a:xfrm>
            <a:off x="2514600" y="4108450"/>
            <a:ext cx="457200" cy="420688"/>
          </a:xfrm>
          <a:prstGeom prst="rect">
            <a:avLst/>
          </a:prstGeom>
          <a:pattFill prst="openDmnd">
            <a:fgClr>
              <a:schemeClr val="bg2"/>
            </a:fgClr>
            <a:bgClr>
              <a:schemeClr val="tx2"/>
            </a:bgClr>
          </a:patt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b="1">
                <a:solidFill>
                  <a:schemeClr val="hlink"/>
                </a:solidFill>
              </a:rPr>
              <a:t>25</a:t>
            </a:r>
          </a:p>
        </p:txBody>
      </p:sp>
      <p:sp>
        <p:nvSpPr>
          <p:cNvPr id="25623" name="Rectangle 23"/>
          <p:cNvSpPr>
            <a:spLocks noChangeArrowheads="1"/>
          </p:cNvSpPr>
          <p:nvPr/>
        </p:nvSpPr>
        <p:spPr bwMode="auto">
          <a:xfrm>
            <a:off x="2971800" y="4108450"/>
            <a:ext cx="457200" cy="420688"/>
          </a:xfrm>
          <a:prstGeom prst="rect">
            <a:avLst/>
          </a:prstGeom>
          <a:solidFill>
            <a:srgbClr val="008000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b="1">
                <a:solidFill>
                  <a:schemeClr val="bg1"/>
                </a:solidFill>
              </a:rPr>
              <a:t>33</a:t>
            </a:r>
          </a:p>
        </p:txBody>
      </p:sp>
      <p:sp>
        <p:nvSpPr>
          <p:cNvPr id="25624" name="Rectangle 24" descr="Outlined diamond"/>
          <p:cNvSpPr>
            <a:spLocks noChangeArrowheads="1"/>
          </p:cNvSpPr>
          <p:nvPr/>
        </p:nvSpPr>
        <p:spPr bwMode="auto">
          <a:xfrm>
            <a:off x="3886200" y="4108450"/>
            <a:ext cx="457200" cy="420688"/>
          </a:xfrm>
          <a:prstGeom prst="rect">
            <a:avLst/>
          </a:prstGeom>
          <a:pattFill prst="openDmnd">
            <a:fgClr>
              <a:schemeClr val="bg2"/>
            </a:fgClr>
            <a:bgClr>
              <a:schemeClr val="tx2"/>
            </a:bgClr>
          </a:patt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b="1">
                <a:solidFill>
                  <a:schemeClr val="hlink"/>
                </a:solidFill>
              </a:rPr>
              <a:t>51</a:t>
            </a:r>
          </a:p>
        </p:txBody>
      </p:sp>
      <p:sp>
        <p:nvSpPr>
          <p:cNvPr id="25625" name="Rectangle 25" descr="Outlined diamond"/>
          <p:cNvSpPr>
            <a:spLocks noChangeArrowheads="1"/>
          </p:cNvSpPr>
          <p:nvPr/>
        </p:nvSpPr>
        <p:spPr bwMode="auto">
          <a:xfrm>
            <a:off x="3429000" y="4108450"/>
            <a:ext cx="457200" cy="420688"/>
          </a:xfrm>
          <a:prstGeom prst="rect">
            <a:avLst/>
          </a:prstGeom>
          <a:pattFill prst="openDmnd">
            <a:fgClr>
              <a:schemeClr val="bg2"/>
            </a:fgClr>
            <a:bgClr>
              <a:schemeClr val="tx2"/>
            </a:bgClr>
          </a:patt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b="1">
                <a:solidFill>
                  <a:schemeClr val="hlink"/>
                </a:solidFill>
              </a:rPr>
              <a:t>43</a:t>
            </a:r>
          </a:p>
        </p:txBody>
      </p:sp>
      <p:sp>
        <p:nvSpPr>
          <p:cNvPr id="25626" name="Rectangle 26" descr="Outlined diamond"/>
          <p:cNvSpPr>
            <a:spLocks noChangeArrowheads="1"/>
          </p:cNvSpPr>
          <p:nvPr/>
        </p:nvSpPr>
        <p:spPr bwMode="auto">
          <a:xfrm>
            <a:off x="4343400" y="4108450"/>
            <a:ext cx="457200" cy="420688"/>
          </a:xfrm>
          <a:prstGeom prst="rect">
            <a:avLst/>
          </a:prstGeom>
          <a:pattFill prst="openDmnd">
            <a:fgClr>
              <a:schemeClr val="bg2"/>
            </a:fgClr>
            <a:bgClr>
              <a:schemeClr val="tx2"/>
            </a:bgClr>
          </a:patt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b="1">
                <a:solidFill>
                  <a:schemeClr val="hlink"/>
                </a:solidFill>
              </a:rPr>
              <a:t>53</a:t>
            </a:r>
          </a:p>
        </p:txBody>
      </p:sp>
      <p:sp>
        <p:nvSpPr>
          <p:cNvPr id="25627" name="Rectangle 27" descr="Outlined diamond"/>
          <p:cNvSpPr>
            <a:spLocks noChangeArrowheads="1"/>
          </p:cNvSpPr>
          <p:nvPr/>
        </p:nvSpPr>
        <p:spPr bwMode="auto">
          <a:xfrm>
            <a:off x="5715000" y="4108450"/>
            <a:ext cx="457200" cy="420688"/>
          </a:xfrm>
          <a:prstGeom prst="rect">
            <a:avLst/>
          </a:prstGeom>
          <a:pattFill prst="openDmnd">
            <a:fgClr>
              <a:schemeClr val="bg2"/>
            </a:fgClr>
            <a:bgClr>
              <a:schemeClr val="tx2"/>
            </a:bgClr>
          </a:patt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b="1">
                <a:solidFill>
                  <a:schemeClr val="hlink"/>
                </a:solidFill>
              </a:rPr>
              <a:t>84</a:t>
            </a:r>
          </a:p>
        </p:txBody>
      </p:sp>
      <p:sp>
        <p:nvSpPr>
          <p:cNvPr id="25628" name="Rectangle 28" descr="Outlined diamond"/>
          <p:cNvSpPr>
            <a:spLocks noChangeArrowheads="1"/>
          </p:cNvSpPr>
          <p:nvPr/>
        </p:nvSpPr>
        <p:spPr bwMode="auto">
          <a:xfrm>
            <a:off x="5257800" y="4108450"/>
            <a:ext cx="457200" cy="420688"/>
          </a:xfrm>
          <a:prstGeom prst="rect">
            <a:avLst/>
          </a:prstGeom>
          <a:pattFill prst="openDmnd">
            <a:fgClr>
              <a:schemeClr val="bg2"/>
            </a:fgClr>
            <a:bgClr>
              <a:schemeClr val="tx2"/>
            </a:bgClr>
          </a:patt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b="1">
                <a:solidFill>
                  <a:schemeClr val="hlink"/>
                </a:solidFill>
              </a:rPr>
              <a:t>72</a:t>
            </a:r>
          </a:p>
        </p:txBody>
      </p:sp>
      <p:sp>
        <p:nvSpPr>
          <p:cNvPr id="25629" name="Rectangle 29" descr="Outlined diamond"/>
          <p:cNvSpPr>
            <a:spLocks noChangeArrowheads="1"/>
          </p:cNvSpPr>
          <p:nvPr/>
        </p:nvSpPr>
        <p:spPr bwMode="auto">
          <a:xfrm>
            <a:off x="6172200" y="4108450"/>
            <a:ext cx="457200" cy="420688"/>
          </a:xfrm>
          <a:prstGeom prst="rect">
            <a:avLst/>
          </a:prstGeom>
          <a:pattFill prst="openDmnd">
            <a:fgClr>
              <a:schemeClr val="bg2"/>
            </a:fgClr>
            <a:bgClr>
              <a:schemeClr val="tx2"/>
            </a:bgClr>
          </a:patt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b="1">
                <a:solidFill>
                  <a:schemeClr val="hlink"/>
                </a:solidFill>
              </a:rPr>
              <a:t>93</a:t>
            </a:r>
          </a:p>
        </p:txBody>
      </p:sp>
      <p:sp>
        <p:nvSpPr>
          <p:cNvPr id="25630" name="Rectangle 30" descr="Outlined diamond"/>
          <p:cNvSpPr>
            <a:spLocks noChangeArrowheads="1"/>
          </p:cNvSpPr>
          <p:nvPr/>
        </p:nvSpPr>
        <p:spPr bwMode="auto">
          <a:xfrm>
            <a:off x="6629400" y="4108450"/>
            <a:ext cx="457200" cy="420688"/>
          </a:xfrm>
          <a:prstGeom prst="rect">
            <a:avLst/>
          </a:prstGeom>
          <a:pattFill prst="openDmnd">
            <a:fgClr>
              <a:schemeClr val="bg2"/>
            </a:fgClr>
            <a:bgClr>
              <a:schemeClr val="tx2"/>
            </a:bgClr>
          </a:patt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b="1">
                <a:solidFill>
                  <a:schemeClr val="hlink"/>
                </a:solidFill>
              </a:rPr>
              <a:t>95</a:t>
            </a:r>
          </a:p>
        </p:txBody>
      </p:sp>
      <p:sp>
        <p:nvSpPr>
          <p:cNvPr id="25631" name="Rectangle 31" descr="Outlined diamond"/>
          <p:cNvSpPr>
            <a:spLocks noChangeArrowheads="1"/>
          </p:cNvSpPr>
          <p:nvPr/>
        </p:nvSpPr>
        <p:spPr bwMode="auto">
          <a:xfrm>
            <a:off x="7543800" y="4108450"/>
            <a:ext cx="457200" cy="420688"/>
          </a:xfrm>
          <a:prstGeom prst="rect">
            <a:avLst/>
          </a:prstGeom>
          <a:pattFill prst="openDmnd">
            <a:fgClr>
              <a:schemeClr val="bg2"/>
            </a:fgClr>
            <a:bgClr>
              <a:schemeClr val="tx2"/>
            </a:bgClr>
          </a:patt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b="1">
                <a:solidFill>
                  <a:schemeClr val="hlink"/>
                </a:solidFill>
              </a:rPr>
              <a:t>97</a:t>
            </a:r>
          </a:p>
        </p:txBody>
      </p:sp>
      <p:sp>
        <p:nvSpPr>
          <p:cNvPr id="25632" name="Rectangle 32" descr="Outlined diamond"/>
          <p:cNvSpPr>
            <a:spLocks noChangeArrowheads="1"/>
          </p:cNvSpPr>
          <p:nvPr/>
        </p:nvSpPr>
        <p:spPr bwMode="auto">
          <a:xfrm>
            <a:off x="7086600" y="4108450"/>
            <a:ext cx="457200" cy="420688"/>
          </a:xfrm>
          <a:prstGeom prst="rect">
            <a:avLst/>
          </a:prstGeom>
          <a:pattFill prst="openDmnd">
            <a:fgClr>
              <a:schemeClr val="bg2"/>
            </a:fgClr>
            <a:bgClr>
              <a:schemeClr val="tx2"/>
            </a:bgClr>
          </a:patt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b="1">
                <a:solidFill>
                  <a:schemeClr val="hlink"/>
                </a:solidFill>
              </a:rPr>
              <a:t>96</a:t>
            </a:r>
          </a:p>
        </p:txBody>
      </p:sp>
      <p:sp>
        <p:nvSpPr>
          <p:cNvPr id="25633" name="Rectangle 33" descr="Outlined diamond"/>
          <p:cNvSpPr>
            <a:spLocks noChangeArrowheads="1"/>
          </p:cNvSpPr>
          <p:nvPr/>
        </p:nvSpPr>
        <p:spPr bwMode="auto">
          <a:xfrm>
            <a:off x="1143000" y="4108450"/>
            <a:ext cx="457200" cy="420688"/>
          </a:xfrm>
          <a:prstGeom prst="rect">
            <a:avLst/>
          </a:prstGeom>
          <a:pattFill prst="openDmnd">
            <a:fgClr>
              <a:schemeClr val="bg2"/>
            </a:fgClr>
            <a:bgClr>
              <a:schemeClr val="tx2"/>
            </a:bgClr>
          </a:patt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b="1">
                <a:solidFill>
                  <a:schemeClr val="hlink"/>
                </a:solidFill>
              </a:rPr>
              <a:t>6</a:t>
            </a:r>
          </a:p>
        </p:txBody>
      </p:sp>
      <p:sp>
        <p:nvSpPr>
          <p:cNvPr id="25634" name="Rectangle 34"/>
          <p:cNvSpPr>
            <a:spLocks noChangeArrowheads="1"/>
          </p:cNvSpPr>
          <p:nvPr/>
        </p:nvSpPr>
        <p:spPr bwMode="auto">
          <a:xfrm>
            <a:off x="2955925" y="5103813"/>
            <a:ext cx="504825" cy="730250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1" lang="en-US" b="1"/>
              <a:t>lo</a:t>
            </a:r>
            <a:br>
              <a:rPr kumimoji="1" lang="en-US" b="1"/>
            </a:br>
            <a:r>
              <a:rPr kumimoji="1" lang="en-US" b="1"/>
              <a:t>hi</a:t>
            </a:r>
            <a:br>
              <a:rPr kumimoji="1" lang="en-US" b="1"/>
            </a:br>
            <a:r>
              <a:rPr kumimoji="1" lang="en-US" b="1"/>
              <a:t>mid</a:t>
            </a:r>
          </a:p>
        </p:txBody>
      </p:sp>
      <p:sp>
        <p:nvSpPr>
          <p:cNvPr id="25635" name="Line 35"/>
          <p:cNvSpPr>
            <a:spLocks noChangeShapeType="1"/>
          </p:cNvSpPr>
          <p:nvPr/>
        </p:nvSpPr>
        <p:spPr bwMode="auto">
          <a:xfrm flipV="1">
            <a:off x="3190875" y="484028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introcs">
  <a:themeElements>
    <a:clrScheme name="">
      <a:dk1>
        <a:srgbClr val="000000"/>
      </a:dk1>
      <a:lt1>
        <a:srgbClr val="FFFFFF"/>
      </a:lt1>
      <a:dk2>
        <a:srgbClr val="C0C0C0"/>
      </a:dk2>
      <a:lt2>
        <a:srgbClr val="010000"/>
      </a:lt2>
      <a:accent1>
        <a:srgbClr val="CC0000"/>
      </a:accent1>
      <a:accent2>
        <a:srgbClr val="777777"/>
      </a:accent2>
      <a:accent3>
        <a:srgbClr val="FFFFFF"/>
      </a:accent3>
      <a:accent4>
        <a:srgbClr val="000000"/>
      </a:accent4>
      <a:accent5>
        <a:srgbClr val="E2AAAA"/>
      </a:accent5>
      <a:accent6>
        <a:srgbClr val="6B6B6B"/>
      </a:accent6>
      <a:hlink>
        <a:srgbClr val="4D4D4D"/>
      </a:hlink>
      <a:folHlink>
        <a:srgbClr val="003399"/>
      </a:folHlink>
    </a:clrScheme>
    <a:fontScheme name="introcs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Courier New" charset="0"/>
            <a:ea typeface="ＭＳ Ｐゴシック" charset="-128"/>
            <a:cs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Courier New" charset="0"/>
            <a:ea typeface="ＭＳ Ｐゴシック" charset="-128"/>
            <a:cs typeface="ＭＳ Ｐゴシック" charset="-128"/>
          </a:defRPr>
        </a:defPPr>
      </a:lstStyle>
    </a:lnDef>
  </a:objectDefaults>
  <a:extraClrSchemeLst>
    <a:extraClrScheme>
      <a:clrScheme name="introcs 1">
        <a:dk1>
          <a:srgbClr val="009999"/>
        </a:dk1>
        <a:lt1>
          <a:srgbClr val="FFFFFF"/>
        </a:lt1>
        <a:dk2>
          <a:srgbClr val="336699"/>
        </a:dk2>
        <a:lt2>
          <a:srgbClr val="010000"/>
        </a:lt2>
        <a:accent1>
          <a:srgbClr val="CCECFF"/>
        </a:accent1>
        <a:accent2>
          <a:srgbClr val="FFFFCC"/>
        </a:accent2>
        <a:accent3>
          <a:srgbClr val="FFFFFF"/>
        </a:accent3>
        <a:accent4>
          <a:srgbClr val="008282"/>
        </a:accent4>
        <a:accent5>
          <a:srgbClr val="E2F4FF"/>
        </a:accent5>
        <a:accent6>
          <a:srgbClr val="E7E7B9"/>
        </a:accent6>
        <a:hlink>
          <a:srgbClr val="FF9966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cs 2">
        <a:dk1>
          <a:srgbClr val="800000"/>
        </a:dk1>
        <a:lt1>
          <a:srgbClr val="FFFFFF"/>
        </a:lt1>
        <a:dk2>
          <a:srgbClr val="000000"/>
        </a:dk2>
        <a:lt2>
          <a:srgbClr val="FFFFCC"/>
        </a:lt2>
        <a:accent1>
          <a:srgbClr val="000000"/>
        </a:accent1>
        <a:accent2>
          <a:srgbClr val="000099"/>
        </a:accent2>
        <a:accent3>
          <a:srgbClr val="AAAAAA"/>
        </a:accent3>
        <a:accent4>
          <a:srgbClr val="DADADA"/>
        </a:accent4>
        <a:accent5>
          <a:srgbClr val="AAAAAA"/>
        </a:accent5>
        <a:accent6>
          <a:srgbClr val="00008A"/>
        </a:accent6>
        <a:hlink>
          <a:srgbClr val="800000"/>
        </a:hlink>
        <a:folHlink>
          <a:srgbClr val="00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trocs 3">
        <a:dk1>
          <a:srgbClr val="000000"/>
        </a:dk1>
        <a:lt1>
          <a:srgbClr val="FFFFFF"/>
        </a:lt1>
        <a:dk2>
          <a:srgbClr val="000000"/>
        </a:dk2>
        <a:lt2>
          <a:srgbClr val="CBCBCB"/>
        </a:lt2>
        <a:accent1>
          <a:srgbClr val="C0C0C0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C8C8C8"/>
        </a:accent6>
        <a:hlink>
          <a:srgbClr val="5F5F5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cs 4">
        <a:dk1>
          <a:srgbClr val="000000"/>
        </a:dk1>
        <a:lt1>
          <a:srgbClr val="FFFFFF"/>
        </a:lt1>
        <a:dk2>
          <a:srgbClr val="336699"/>
        </a:dk2>
        <a:lt2>
          <a:srgbClr val="010000"/>
        </a:lt2>
        <a:accent1>
          <a:srgbClr val="CCECFF"/>
        </a:accent1>
        <a:accent2>
          <a:srgbClr val="FFFFCC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E7E7B9"/>
        </a:accent6>
        <a:hlink>
          <a:srgbClr val="FF6600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cs 5">
        <a:dk1>
          <a:srgbClr val="000000"/>
        </a:dk1>
        <a:lt1>
          <a:srgbClr val="FFFFFF"/>
        </a:lt1>
        <a:dk2>
          <a:srgbClr val="336699"/>
        </a:dk2>
        <a:lt2>
          <a:srgbClr val="010000"/>
        </a:lt2>
        <a:accent1>
          <a:srgbClr val="CCECFF"/>
        </a:accent1>
        <a:accent2>
          <a:srgbClr val="FFFFCC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E7E7B9"/>
        </a:accent6>
        <a:hlink>
          <a:srgbClr val="FF6600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cs 6">
        <a:dk1>
          <a:srgbClr val="000000"/>
        </a:dk1>
        <a:lt1>
          <a:srgbClr val="FFFFFF"/>
        </a:lt1>
        <a:dk2>
          <a:srgbClr val="336699"/>
        </a:dk2>
        <a:lt2>
          <a:srgbClr val="010000"/>
        </a:lt2>
        <a:accent1>
          <a:srgbClr val="CCECFF"/>
        </a:accent1>
        <a:accent2>
          <a:srgbClr val="FFFFCC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E7E7B9"/>
        </a:accent6>
        <a:hlink>
          <a:srgbClr val="FF6600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cs 7">
        <a:dk1>
          <a:srgbClr val="000000"/>
        </a:dk1>
        <a:lt1>
          <a:srgbClr val="FFFFFF"/>
        </a:lt1>
        <a:dk2>
          <a:srgbClr val="C0C0C0"/>
        </a:dk2>
        <a:lt2>
          <a:srgbClr val="010000"/>
        </a:lt2>
        <a:accent1>
          <a:srgbClr val="CC0000"/>
        </a:accent1>
        <a:accent2>
          <a:srgbClr val="777777"/>
        </a:accent2>
        <a:accent3>
          <a:srgbClr val="FFFFFF"/>
        </a:accent3>
        <a:accent4>
          <a:srgbClr val="000000"/>
        </a:accent4>
        <a:accent5>
          <a:srgbClr val="E2AAAA"/>
        </a:accent5>
        <a:accent6>
          <a:srgbClr val="6B6B6B"/>
        </a:accent6>
        <a:hlink>
          <a:srgbClr val="4D4D4D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WAYNE:CS126:lectures-f06:introcs.pot</Template>
  <TotalTime>28</TotalTime>
  <Words>829</Words>
  <Application>Microsoft Macintosh PowerPoint</Application>
  <PresentationFormat>On-screen Show (4:3)</PresentationFormat>
  <Paragraphs>351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8" baseType="lpstr">
      <vt:lpstr>Arial</vt:lpstr>
      <vt:lpstr>ＭＳ Ｐゴシック</vt:lpstr>
      <vt:lpstr>Comic Sans MS</vt:lpstr>
      <vt:lpstr>Monotype Sorts</vt:lpstr>
      <vt:lpstr>Wingdings</vt:lpstr>
      <vt:lpstr>Courier New</vt:lpstr>
      <vt:lpstr>Times New Roman</vt:lpstr>
      <vt:lpstr>Symbol</vt:lpstr>
      <vt:lpstr>introcs</vt:lpstr>
      <vt:lpstr>Binary Search</vt:lpstr>
      <vt:lpstr>Binary Search</vt:lpstr>
      <vt:lpstr>Binary Search</vt:lpstr>
      <vt:lpstr>Binary Search</vt:lpstr>
      <vt:lpstr>Binary Search</vt:lpstr>
      <vt:lpstr>Binary Search</vt:lpstr>
      <vt:lpstr>Binary Search</vt:lpstr>
      <vt:lpstr>Binary Search</vt:lpstr>
      <vt:lpstr>Binary Search</vt:lpstr>
    </vt:vector>
  </TitlesOfParts>
  <Manager/>
  <Company>Princeton University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Binary Search</dc:title>
  <dc:subject/>
  <dc:creator>Kevin Wayne</dc:creator>
  <cp:keywords/>
  <dc:description/>
  <cp:lastModifiedBy>Kevin Wayne</cp:lastModifiedBy>
  <cp:revision>6</cp:revision>
  <dcterms:created xsi:type="dcterms:W3CDTF">2010-03-25T13:40:01Z</dcterms:created>
  <dcterms:modified xsi:type="dcterms:W3CDTF">2010-03-25T13:40:46Z</dcterms:modified>
  <cp:category/>
</cp:coreProperties>
</file>