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56" r:id="rId2"/>
    <p:sldId id="264" r:id="rId3"/>
    <p:sldId id="265" r:id="rId4"/>
    <p:sldId id="266" r:id="rId5"/>
    <p:sldId id="262" r:id="rId6"/>
    <p:sldId id="279" r:id="rId7"/>
    <p:sldId id="263" r:id="rId8"/>
    <p:sldId id="280" r:id="rId9"/>
    <p:sldId id="258" r:id="rId10"/>
    <p:sldId id="281" r:id="rId11"/>
    <p:sldId id="259" r:id="rId12"/>
    <p:sldId id="282"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83"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4" d="100"/>
          <a:sy n="84" d="100"/>
        </p:scale>
        <p:origin x="1426" y="82"/>
      </p:cViewPr>
      <p:guideLst>
        <p:guide orient="horz" pos="2160"/>
        <p:guide pos="2880"/>
      </p:guideLst>
    </p:cSldViewPr>
  </p:slideViewPr>
  <p:notesTextViewPr>
    <p:cViewPr>
      <p:scale>
        <a:sx n="100" d="100"/>
        <a:sy n="100" d="100"/>
      </p:scale>
      <p:origin x="0" y="-77"/>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FE74D0-BD19-4AA9-8F87-B3E12289A553}" type="datetimeFigureOut">
              <a:rPr lang="en-US" smtClean="0"/>
              <a:t>4/10/2014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525F3B-E80A-4016-9727-99172F0C8D8B}" type="slidenum">
              <a:rPr lang="en-US" smtClean="0"/>
              <a:t>‹#›</a:t>
            </a:fld>
            <a:endParaRPr lang="en-US"/>
          </a:p>
        </p:txBody>
      </p:sp>
    </p:spTree>
    <p:extLst>
      <p:ext uri="{BB962C8B-B14F-4D97-AF65-F5344CB8AC3E}">
        <p14:creationId xmlns:p14="http://schemas.microsoft.com/office/powerpoint/2010/main" val="1285915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Like we said in class, CTS is like token, except that every host has its own.</a:t>
            </a:r>
            <a:endParaRPr lang="en-US" dirty="0"/>
          </a:p>
        </p:txBody>
      </p:sp>
      <p:sp>
        <p:nvSpPr>
          <p:cNvPr id="4" name="Slide Number Placeholder 3"/>
          <p:cNvSpPr>
            <a:spLocks noGrp="1"/>
          </p:cNvSpPr>
          <p:nvPr>
            <p:ph type="sldNum" sz="quarter" idx="10"/>
          </p:nvPr>
        </p:nvSpPr>
        <p:spPr/>
        <p:txBody>
          <a:bodyPr/>
          <a:lstStyle/>
          <a:p>
            <a:fld id="{2B525F3B-E80A-4016-9727-99172F0C8D8B}" type="slidenum">
              <a:rPr lang="en-US" smtClean="0"/>
              <a:t>2</a:t>
            </a:fld>
            <a:endParaRPr lang="en-US"/>
          </a:p>
        </p:txBody>
      </p:sp>
    </p:spTree>
    <p:extLst>
      <p:ext uri="{BB962C8B-B14F-4D97-AF65-F5344CB8AC3E}">
        <p14:creationId xmlns:p14="http://schemas.microsoft.com/office/powerpoint/2010/main" val="1503186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Can’t see each other because</a:t>
            </a:r>
            <a:r>
              <a:rPr lang="en-US" baseline="0" dirty="0" smtClean="0"/>
              <a:t> neither C is in A’s range, nor A is in C’s range, but B is in both of their ranges</a:t>
            </a:r>
            <a:endParaRPr lang="en-US" dirty="0"/>
          </a:p>
        </p:txBody>
      </p:sp>
      <p:sp>
        <p:nvSpPr>
          <p:cNvPr id="4" name="Slide Number Placeholder 3"/>
          <p:cNvSpPr>
            <a:spLocks noGrp="1"/>
          </p:cNvSpPr>
          <p:nvPr>
            <p:ph type="sldNum" sz="quarter" idx="10"/>
          </p:nvPr>
        </p:nvSpPr>
        <p:spPr/>
        <p:txBody>
          <a:bodyPr/>
          <a:lstStyle/>
          <a:p>
            <a:fld id="{2B525F3B-E80A-4016-9727-99172F0C8D8B}" type="slidenum">
              <a:rPr lang="en-US" smtClean="0"/>
              <a:t>3</a:t>
            </a:fld>
            <a:endParaRPr lang="en-US"/>
          </a:p>
        </p:txBody>
      </p:sp>
    </p:spTree>
    <p:extLst>
      <p:ext uri="{BB962C8B-B14F-4D97-AF65-F5344CB8AC3E}">
        <p14:creationId xmlns:p14="http://schemas.microsoft.com/office/powerpoint/2010/main" val="1605982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 is sending to A, and C is in B’s range</a:t>
            </a:r>
            <a:endParaRPr lang="en-US" dirty="0"/>
          </a:p>
        </p:txBody>
      </p:sp>
      <p:sp>
        <p:nvSpPr>
          <p:cNvPr id="4" name="Slide Number Placeholder 3"/>
          <p:cNvSpPr>
            <a:spLocks noGrp="1"/>
          </p:cNvSpPr>
          <p:nvPr>
            <p:ph type="sldNum" sz="quarter" idx="10"/>
          </p:nvPr>
        </p:nvSpPr>
        <p:spPr/>
        <p:txBody>
          <a:bodyPr/>
          <a:lstStyle/>
          <a:p>
            <a:fld id="{2B525F3B-E80A-4016-9727-99172F0C8D8B}" type="slidenum">
              <a:rPr lang="en-US" smtClean="0"/>
              <a:t>4</a:t>
            </a:fld>
            <a:endParaRPr lang="en-US"/>
          </a:p>
        </p:txBody>
      </p:sp>
    </p:spTree>
    <p:extLst>
      <p:ext uri="{BB962C8B-B14F-4D97-AF65-F5344CB8AC3E}">
        <p14:creationId xmlns:p14="http://schemas.microsoft.com/office/powerpoint/2010/main" val="3809682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WTCP:</a:t>
            </a:r>
            <a:r>
              <a:rPr lang="en-US" baseline="0" dirty="0" smtClean="0"/>
              <a:t> Wireless TCP which </a:t>
            </a:r>
            <a:r>
              <a:rPr lang="en-US" dirty="0" smtClean="0"/>
              <a:t>detects wireless-related problems (such as lost or corrupted segments due to multipath fading or high bit error </a:t>
            </a:r>
            <a:r>
              <a:rPr lang="en-US" dirty="0" err="1" smtClean="0"/>
              <a:t>roates</a:t>
            </a:r>
            <a:r>
              <a:rPr lang="en-US" dirty="0" smtClean="0"/>
              <a:t>) with the use of timeouts and duplicate acknowledgments. WTCP then attempts to mitigate the problem by retransmitting a lost segment only once, until it receives an acknowledgment back from the mobile host that it was received. Any other lost segments will have to wait in the WTCP's buffer until the first one is confirmed to have been received.</a:t>
            </a:r>
            <a:endParaRPr lang="en-US" dirty="0"/>
          </a:p>
        </p:txBody>
      </p:sp>
      <p:sp>
        <p:nvSpPr>
          <p:cNvPr id="4" name="Slide Number Placeholder 3"/>
          <p:cNvSpPr>
            <a:spLocks noGrp="1"/>
          </p:cNvSpPr>
          <p:nvPr>
            <p:ph type="sldNum" sz="quarter" idx="10"/>
          </p:nvPr>
        </p:nvSpPr>
        <p:spPr/>
        <p:txBody>
          <a:bodyPr/>
          <a:lstStyle/>
          <a:p>
            <a:fld id="{2B525F3B-E80A-4016-9727-99172F0C8D8B}" type="slidenum">
              <a:rPr lang="en-US" smtClean="0"/>
              <a:t>10</a:t>
            </a:fld>
            <a:endParaRPr lang="en-US"/>
          </a:p>
        </p:txBody>
      </p:sp>
    </p:spTree>
    <p:extLst>
      <p:ext uri="{BB962C8B-B14F-4D97-AF65-F5344CB8AC3E}">
        <p14:creationId xmlns:p14="http://schemas.microsoft.com/office/powerpoint/2010/main" val="8598671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 is hidden to</a:t>
            </a:r>
            <a:r>
              <a:rPr lang="en-US" baseline="0" dirty="0" smtClean="0"/>
              <a:t> A</a:t>
            </a:r>
            <a:endParaRPr lang="en-US" dirty="0"/>
          </a:p>
        </p:txBody>
      </p:sp>
      <p:sp>
        <p:nvSpPr>
          <p:cNvPr id="4" name="Slide Number Placeholder 3"/>
          <p:cNvSpPr>
            <a:spLocks noGrp="1"/>
          </p:cNvSpPr>
          <p:nvPr>
            <p:ph type="sldNum" sz="quarter" idx="10"/>
          </p:nvPr>
        </p:nvSpPr>
        <p:spPr/>
        <p:txBody>
          <a:bodyPr/>
          <a:lstStyle/>
          <a:p>
            <a:fld id="{2B525F3B-E80A-4016-9727-99172F0C8D8B}" type="slidenum">
              <a:rPr lang="en-US" smtClean="0"/>
              <a:t>15</a:t>
            </a:fld>
            <a:endParaRPr lang="en-US"/>
          </a:p>
        </p:txBody>
      </p:sp>
    </p:spTree>
    <p:extLst>
      <p:ext uri="{BB962C8B-B14F-4D97-AF65-F5344CB8AC3E}">
        <p14:creationId xmlns:p14="http://schemas.microsoft.com/office/powerpoint/2010/main" val="19269170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Carrier sense</a:t>
            </a:r>
            <a:r>
              <a:rPr lang="en-US" dirty="0" smtClean="0"/>
              <a:t> means that a transmitter uses physical feedback from a receiver to determine whether another transmission is in progress before initiating a transmission. That is, it tries to detect the presence of a </a:t>
            </a:r>
            <a:r>
              <a:rPr lang="en-US" smtClean="0"/>
              <a:t>carrier wave from </a:t>
            </a:r>
            <a:r>
              <a:rPr lang="en-US" dirty="0" smtClean="0"/>
              <a:t>another station before attempting </a:t>
            </a:r>
            <a:r>
              <a:rPr lang="en-US" smtClean="0"/>
              <a:t>to transmit.</a:t>
            </a:r>
            <a:endParaRPr lang="en-US" dirty="0"/>
          </a:p>
        </p:txBody>
      </p:sp>
      <p:sp>
        <p:nvSpPr>
          <p:cNvPr id="4" name="Slide Number Placeholder 3"/>
          <p:cNvSpPr>
            <a:spLocks noGrp="1"/>
          </p:cNvSpPr>
          <p:nvPr>
            <p:ph type="sldNum" sz="quarter" idx="10"/>
          </p:nvPr>
        </p:nvSpPr>
        <p:spPr/>
        <p:txBody>
          <a:bodyPr/>
          <a:lstStyle/>
          <a:p>
            <a:fld id="{2B525F3B-E80A-4016-9727-99172F0C8D8B}" type="slidenum">
              <a:rPr lang="en-US" smtClean="0"/>
              <a:t>17</a:t>
            </a:fld>
            <a:endParaRPr lang="en-US"/>
          </a:p>
        </p:txBody>
      </p:sp>
    </p:spTree>
    <p:extLst>
      <p:ext uri="{BB962C8B-B14F-4D97-AF65-F5344CB8AC3E}">
        <p14:creationId xmlns:p14="http://schemas.microsoft.com/office/powerpoint/2010/main" val="3172222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7E6851-ECC6-BD49-BE0A-042E95CCD886}" type="datetimeFigureOut">
              <a:rPr lang="en-US" smtClean="0"/>
              <a:pPr/>
              <a:t>4/10/2014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B73CDF-3756-1A43-A9E7-8FC6C4FD5A04}" type="slidenum">
              <a:rPr lang="en-US" smtClean="0"/>
              <a:pPr/>
              <a:t>‹#›</a:t>
            </a:fld>
            <a:endParaRPr lang="en-US"/>
          </a:p>
        </p:txBody>
      </p:sp>
    </p:spTree>
    <p:extLst>
      <p:ext uri="{BB962C8B-B14F-4D97-AF65-F5344CB8AC3E}">
        <p14:creationId xmlns:p14="http://schemas.microsoft.com/office/powerpoint/2010/main" val="835337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7E6851-ECC6-BD49-BE0A-042E95CCD886}" type="datetimeFigureOut">
              <a:rPr lang="en-US" smtClean="0"/>
              <a:pPr/>
              <a:t>4/10/2014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B73CDF-3756-1A43-A9E7-8FC6C4FD5A04}" type="slidenum">
              <a:rPr lang="en-US" smtClean="0"/>
              <a:pPr/>
              <a:t>‹#›</a:t>
            </a:fld>
            <a:endParaRPr lang="en-US"/>
          </a:p>
        </p:txBody>
      </p:sp>
    </p:spTree>
    <p:extLst>
      <p:ext uri="{BB962C8B-B14F-4D97-AF65-F5344CB8AC3E}">
        <p14:creationId xmlns:p14="http://schemas.microsoft.com/office/powerpoint/2010/main" val="3706575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7E6851-ECC6-BD49-BE0A-042E95CCD886}" type="datetimeFigureOut">
              <a:rPr lang="en-US" smtClean="0"/>
              <a:pPr/>
              <a:t>4/10/2014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B73CDF-3756-1A43-A9E7-8FC6C4FD5A04}" type="slidenum">
              <a:rPr lang="en-US" smtClean="0"/>
              <a:pPr/>
              <a:t>‹#›</a:t>
            </a:fld>
            <a:endParaRPr lang="en-US"/>
          </a:p>
        </p:txBody>
      </p:sp>
    </p:spTree>
    <p:extLst>
      <p:ext uri="{BB962C8B-B14F-4D97-AF65-F5344CB8AC3E}">
        <p14:creationId xmlns:p14="http://schemas.microsoft.com/office/powerpoint/2010/main" val="3178430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7E6851-ECC6-BD49-BE0A-042E95CCD886}" type="datetimeFigureOut">
              <a:rPr lang="en-US" smtClean="0"/>
              <a:pPr/>
              <a:t>4/10/2014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B73CDF-3756-1A43-A9E7-8FC6C4FD5A04}" type="slidenum">
              <a:rPr lang="en-US" smtClean="0"/>
              <a:pPr/>
              <a:t>‹#›</a:t>
            </a:fld>
            <a:endParaRPr lang="en-US"/>
          </a:p>
        </p:txBody>
      </p:sp>
    </p:spTree>
    <p:extLst>
      <p:ext uri="{BB962C8B-B14F-4D97-AF65-F5344CB8AC3E}">
        <p14:creationId xmlns:p14="http://schemas.microsoft.com/office/powerpoint/2010/main" val="2889389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7E6851-ECC6-BD49-BE0A-042E95CCD886}" type="datetimeFigureOut">
              <a:rPr lang="en-US" smtClean="0"/>
              <a:pPr/>
              <a:t>4/10/2014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B73CDF-3756-1A43-A9E7-8FC6C4FD5A04}" type="slidenum">
              <a:rPr lang="en-US" smtClean="0"/>
              <a:pPr/>
              <a:t>‹#›</a:t>
            </a:fld>
            <a:endParaRPr lang="en-US"/>
          </a:p>
        </p:txBody>
      </p:sp>
    </p:spTree>
    <p:extLst>
      <p:ext uri="{BB962C8B-B14F-4D97-AF65-F5344CB8AC3E}">
        <p14:creationId xmlns:p14="http://schemas.microsoft.com/office/powerpoint/2010/main" val="1122716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7E6851-ECC6-BD49-BE0A-042E95CCD886}" type="datetimeFigureOut">
              <a:rPr lang="en-US" smtClean="0"/>
              <a:pPr/>
              <a:t>4/10/2014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B73CDF-3756-1A43-A9E7-8FC6C4FD5A04}" type="slidenum">
              <a:rPr lang="en-US" smtClean="0"/>
              <a:pPr/>
              <a:t>‹#›</a:t>
            </a:fld>
            <a:endParaRPr lang="en-US"/>
          </a:p>
        </p:txBody>
      </p:sp>
    </p:spTree>
    <p:extLst>
      <p:ext uri="{BB962C8B-B14F-4D97-AF65-F5344CB8AC3E}">
        <p14:creationId xmlns:p14="http://schemas.microsoft.com/office/powerpoint/2010/main" val="3727064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7E6851-ECC6-BD49-BE0A-042E95CCD886}" type="datetimeFigureOut">
              <a:rPr lang="en-US" smtClean="0"/>
              <a:pPr/>
              <a:t>4/10/2014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B73CDF-3756-1A43-A9E7-8FC6C4FD5A04}" type="slidenum">
              <a:rPr lang="en-US" smtClean="0"/>
              <a:pPr/>
              <a:t>‹#›</a:t>
            </a:fld>
            <a:endParaRPr lang="en-US"/>
          </a:p>
        </p:txBody>
      </p:sp>
    </p:spTree>
    <p:extLst>
      <p:ext uri="{BB962C8B-B14F-4D97-AF65-F5344CB8AC3E}">
        <p14:creationId xmlns:p14="http://schemas.microsoft.com/office/powerpoint/2010/main" val="955514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7E6851-ECC6-BD49-BE0A-042E95CCD886}" type="datetimeFigureOut">
              <a:rPr lang="en-US" smtClean="0"/>
              <a:pPr/>
              <a:t>4/10/2014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B73CDF-3756-1A43-A9E7-8FC6C4FD5A04}" type="slidenum">
              <a:rPr lang="en-US" smtClean="0"/>
              <a:pPr/>
              <a:t>‹#›</a:t>
            </a:fld>
            <a:endParaRPr lang="en-US"/>
          </a:p>
        </p:txBody>
      </p:sp>
    </p:spTree>
    <p:extLst>
      <p:ext uri="{BB962C8B-B14F-4D97-AF65-F5344CB8AC3E}">
        <p14:creationId xmlns:p14="http://schemas.microsoft.com/office/powerpoint/2010/main" val="2105235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7E6851-ECC6-BD49-BE0A-042E95CCD886}" type="datetimeFigureOut">
              <a:rPr lang="en-US" smtClean="0"/>
              <a:pPr/>
              <a:t>4/10/2014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B73CDF-3756-1A43-A9E7-8FC6C4FD5A04}" type="slidenum">
              <a:rPr lang="en-US" smtClean="0"/>
              <a:pPr/>
              <a:t>‹#›</a:t>
            </a:fld>
            <a:endParaRPr lang="en-US"/>
          </a:p>
        </p:txBody>
      </p:sp>
    </p:spTree>
    <p:extLst>
      <p:ext uri="{BB962C8B-B14F-4D97-AF65-F5344CB8AC3E}">
        <p14:creationId xmlns:p14="http://schemas.microsoft.com/office/powerpoint/2010/main" val="3789270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7E6851-ECC6-BD49-BE0A-042E95CCD886}" type="datetimeFigureOut">
              <a:rPr lang="en-US" smtClean="0"/>
              <a:pPr/>
              <a:t>4/10/2014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B73CDF-3756-1A43-A9E7-8FC6C4FD5A04}" type="slidenum">
              <a:rPr lang="en-US" smtClean="0"/>
              <a:pPr/>
              <a:t>‹#›</a:t>
            </a:fld>
            <a:endParaRPr lang="en-US"/>
          </a:p>
        </p:txBody>
      </p:sp>
    </p:spTree>
    <p:extLst>
      <p:ext uri="{BB962C8B-B14F-4D97-AF65-F5344CB8AC3E}">
        <p14:creationId xmlns:p14="http://schemas.microsoft.com/office/powerpoint/2010/main" val="3274654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7E6851-ECC6-BD49-BE0A-042E95CCD886}" type="datetimeFigureOut">
              <a:rPr lang="en-US" smtClean="0"/>
              <a:pPr/>
              <a:t>4/10/2014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B73CDF-3756-1A43-A9E7-8FC6C4FD5A04}" type="slidenum">
              <a:rPr lang="en-US" smtClean="0"/>
              <a:pPr/>
              <a:t>‹#›</a:t>
            </a:fld>
            <a:endParaRPr lang="en-US"/>
          </a:p>
        </p:txBody>
      </p:sp>
    </p:spTree>
    <p:extLst>
      <p:ext uri="{BB962C8B-B14F-4D97-AF65-F5344CB8AC3E}">
        <p14:creationId xmlns:p14="http://schemas.microsoft.com/office/powerpoint/2010/main" val="836030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7E6851-ECC6-BD49-BE0A-042E95CCD886}" type="datetimeFigureOut">
              <a:rPr lang="en-US" smtClean="0"/>
              <a:pPr/>
              <a:t>4/10/2014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B73CDF-3756-1A43-A9E7-8FC6C4FD5A04}" type="slidenum">
              <a:rPr lang="en-US" smtClean="0"/>
              <a:pPr/>
              <a:t>‹#›</a:t>
            </a:fld>
            <a:endParaRPr lang="en-US"/>
          </a:p>
        </p:txBody>
      </p:sp>
    </p:spTree>
    <p:extLst>
      <p:ext uri="{BB962C8B-B14F-4D97-AF65-F5344CB8AC3E}">
        <p14:creationId xmlns:p14="http://schemas.microsoft.com/office/powerpoint/2010/main" val="13713915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Recitation 8	</a:t>
            </a:r>
            <a:endParaRPr lang="en-US" dirty="0"/>
          </a:p>
        </p:txBody>
      </p:sp>
      <p:sp>
        <p:nvSpPr>
          <p:cNvPr id="3" name="Subtitle 2"/>
          <p:cNvSpPr>
            <a:spLocks noGrp="1"/>
          </p:cNvSpPr>
          <p:nvPr>
            <p:ph type="subTitle" idx="1"/>
          </p:nvPr>
        </p:nvSpPr>
        <p:spPr/>
        <p:txBody>
          <a:bodyPr/>
          <a:lstStyle/>
          <a:p>
            <a:r>
              <a:rPr lang="en-US" dirty="0" smtClean="0"/>
              <a:t>Wireless Networks</a:t>
            </a:r>
            <a:endParaRPr lang="en-US" dirty="0"/>
          </a:p>
        </p:txBody>
      </p:sp>
    </p:spTree>
    <p:extLst>
      <p:ext uri="{BB962C8B-B14F-4D97-AF65-F5344CB8AC3E}">
        <p14:creationId xmlns:p14="http://schemas.microsoft.com/office/powerpoint/2010/main" val="34896029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46138" y="1700213"/>
            <a:ext cx="7159625" cy="923330"/>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en-US" dirty="0" smtClean="0"/>
              <a:t>3. </a:t>
            </a:r>
            <a:r>
              <a:rPr lang="en-US" dirty="0"/>
              <a:t>Why does TCP perform badly on wireless links?  What can be done to improve performance without requiring all wired hosts to upgrade to a new protocol? </a:t>
            </a:r>
          </a:p>
        </p:txBody>
      </p:sp>
      <p:sp>
        <p:nvSpPr>
          <p:cNvPr id="47108" name="TextBox 1"/>
          <p:cNvSpPr txBox="1">
            <a:spLocks noChangeArrowheads="1"/>
          </p:cNvSpPr>
          <p:nvPr/>
        </p:nvSpPr>
        <p:spPr bwMode="auto">
          <a:xfrm>
            <a:off x="808038" y="3621088"/>
            <a:ext cx="7104062"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Calibri" charset="0"/>
                <a:ea typeface="ＭＳ Ｐゴシック" charset="0"/>
                <a:cs typeface="ＭＳ Ｐゴシック" charset="0"/>
              </a:defRPr>
            </a:lvl1pPr>
            <a:lvl2pPr marL="37931725" indent="-37474525">
              <a:defRPr>
                <a:solidFill>
                  <a:schemeClr val="tx1"/>
                </a:solidFill>
                <a:latin typeface="Calibri" charset="0"/>
                <a:ea typeface="ＭＳ Ｐゴシック" charset="0"/>
              </a:defRPr>
            </a:lvl2pPr>
            <a:lvl3pPr>
              <a:defRPr>
                <a:solidFill>
                  <a:schemeClr val="tx1"/>
                </a:solidFill>
                <a:latin typeface="Calibri" charset="0"/>
                <a:ea typeface="ＭＳ Ｐゴシック" charset="0"/>
              </a:defRPr>
            </a:lvl3pPr>
            <a:lvl4pPr>
              <a:defRPr>
                <a:solidFill>
                  <a:schemeClr val="tx1"/>
                </a:solidFill>
                <a:latin typeface="Calibri" charset="0"/>
                <a:ea typeface="ＭＳ Ｐゴシック" charset="0"/>
              </a:defRPr>
            </a:lvl4pPr>
            <a:lvl5pPr>
              <a:defRPr>
                <a:solidFill>
                  <a:schemeClr val="tx1"/>
                </a:solidFill>
                <a:latin typeface="Calibri" charset="0"/>
                <a:ea typeface="ＭＳ Ｐゴシック" charset="0"/>
              </a:defRPr>
            </a:lvl5pPr>
            <a:lvl6pPr marL="457200" fontAlgn="base">
              <a:spcBef>
                <a:spcPct val="0"/>
              </a:spcBef>
              <a:spcAft>
                <a:spcPct val="0"/>
              </a:spcAft>
              <a:defRPr>
                <a:solidFill>
                  <a:schemeClr val="tx1"/>
                </a:solidFill>
                <a:latin typeface="Calibri" charset="0"/>
                <a:ea typeface="ＭＳ Ｐゴシック" charset="0"/>
              </a:defRPr>
            </a:lvl6pPr>
            <a:lvl7pPr marL="914400" fontAlgn="base">
              <a:spcBef>
                <a:spcPct val="0"/>
              </a:spcBef>
              <a:spcAft>
                <a:spcPct val="0"/>
              </a:spcAft>
              <a:defRPr>
                <a:solidFill>
                  <a:schemeClr val="tx1"/>
                </a:solidFill>
                <a:latin typeface="Calibri" charset="0"/>
                <a:ea typeface="ＭＳ Ｐゴシック" charset="0"/>
              </a:defRPr>
            </a:lvl7pPr>
            <a:lvl8pPr marL="1371600" fontAlgn="base">
              <a:spcBef>
                <a:spcPct val="0"/>
              </a:spcBef>
              <a:spcAft>
                <a:spcPct val="0"/>
              </a:spcAft>
              <a:defRPr>
                <a:solidFill>
                  <a:schemeClr val="tx1"/>
                </a:solidFill>
                <a:latin typeface="Calibri" charset="0"/>
                <a:ea typeface="ＭＳ Ｐゴシック" charset="0"/>
              </a:defRPr>
            </a:lvl8pPr>
            <a:lvl9pPr marL="1828800" fontAlgn="base">
              <a:spcBef>
                <a:spcPct val="0"/>
              </a:spcBef>
              <a:spcAft>
                <a:spcPct val="0"/>
              </a:spcAft>
              <a:defRPr>
                <a:solidFill>
                  <a:schemeClr val="tx1"/>
                </a:solidFill>
                <a:latin typeface="Calibri" charset="0"/>
                <a:ea typeface="ＭＳ Ｐゴシック" charset="0"/>
              </a:defRPr>
            </a:lvl9pPr>
          </a:lstStyle>
          <a:p>
            <a:pPr eaLnBrk="0" hangingPunct="0">
              <a:buFont typeface="Arial" panose="020B0604020202020204" pitchFamily="34" charset="0"/>
              <a:buChar char="•"/>
            </a:pPr>
            <a:r>
              <a:rPr lang="en-US" sz="1600" i="1" dirty="0"/>
              <a:t>TCP treats packet loss as an implicit sign of congestion and decreases the sending rate.</a:t>
            </a:r>
          </a:p>
          <a:p>
            <a:pPr eaLnBrk="0" hangingPunct="0">
              <a:buFont typeface="Arial" panose="020B0604020202020204" pitchFamily="34" charset="0"/>
              <a:buChar char="•"/>
            </a:pPr>
            <a:r>
              <a:rPr lang="en-US" sz="1600" i="1" dirty="0" smtClean="0"/>
              <a:t>In </a:t>
            </a:r>
            <a:r>
              <a:rPr lang="en-US" sz="1600" i="1" dirty="0"/>
              <a:t>contrast to wired networks, packet loss in wireless networks is not necessarily a sign of congestion; rather, </a:t>
            </a:r>
            <a:r>
              <a:rPr lang="en-US" sz="1600" i="1" dirty="0" smtClean="0"/>
              <a:t>interference and/or </a:t>
            </a:r>
            <a:r>
              <a:rPr lang="en-US" sz="1600" i="1" dirty="0"/>
              <a:t>fading may be the cause. </a:t>
            </a:r>
            <a:endParaRPr lang="en-US" sz="1600" i="1" dirty="0" smtClean="0"/>
          </a:p>
          <a:p>
            <a:pPr eaLnBrk="0" hangingPunct="0">
              <a:buFont typeface="Arial" panose="020B0604020202020204" pitchFamily="34" charset="0"/>
              <a:buChar char="•"/>
            </a:pPr>
            <a:r>
              <a:rPr lang="en-US" sz="1600" i="1" dirty="0" smtClean="0"/>
              <a:t>The </a:t>
            </a:r>
            <a:r>
              <a:rPr lang="en-US" sz="1600" i="1" dirty="0"/>
              <a:t>performance could be improved by employing </a:t>
            </a:r>
            <a:r>
              <a:rPr lang="en-US" sz="1600" i="1" dirty="0" smtClean="0"/>
              <a:t>WTCP, a </a:t>
            </a:r>
            <a:r>
              <a:rPr lang="en-US" sz="1600" i="1" dirty="0"/>
              <a:t>TCP proxy at the wireless/wired </a:t>
            </a:r>
            <a:r>
              <a:rPr lang="en-US" sz="1600" i="1" dirty="0" smtClean="0"/>
              <a:t>boundary</a:t>
            </a:r>
            <a:r>
              <a:rPr lang="en-US" sz="1600" i="1" dirty="0"/>
              <a:t>.</a:t>
            </a:r>
            <a:endParaRPr lang="en-US" sz="1600" i="1" dirty="0">
              <a:latin typeface="Courier New" charset="0"/>
            </a:endParaRPr>
          </a:p>
        </p:txBody>
      </p:sp>
    </p:spTree>
    <p:extLst>
      <p:ext uri="{BB962C8B-B14F-4D97-AF65-F5344CB8AC3E}">
        <p14:creationId xmlns:p14="http://schemas.microsoft.com/office/powerpoint/2010/main" val="3561841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10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710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710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46138" y="1700213"/>
            <a:ext cx="7159625" cy="923330"/>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en-US" dirty="0"/>
              <a:t>4</a:t>
            </a:r>
            <a:r>
              <a:rPr lang="en-US" dirty="0" smtClean="0"/>
              <a:t>. </a:t>
            </a:r>
            <a:r>
              <a:rPr lang="en-US" dirty="0"/>
              <a:t>Why are many packet losses in wireless networks detected by a timeout rather than a triple-duplicate acknowledgment?  What are the performance implications? </a:t>
            </a:r>
          </a:p>
        </p:txBody>
      </p:sp>
    </p:spTree>
    <p:extLst>
      <p:ext uri="{BB962C8B-B14F-4D97-AF65-F5344CB8AC3E}">
        <p14:creationId xmlns:p14="http://schemas.microsoft.com/office/powerpoint/2010/main" val="33761572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46138" y="1700213"/>
            <a:ext cx="7159625" cy="923330"/>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en-US" dirty="0"/>
              <a:t>4</a:t>
            </a:r>
            <a:r>
              <a:rPr lang="en-US" dirty="0" smtClean="0"/>
              <a:t>. </a:t>
            </a:r>
            <a:r>
              <a:rPr lang="en-US" dirty="0"/>
              <a:t>Why are many packet losses in wireless networks detected by a timeout rather than a triple-duplicate acknowledgment?  What are the performance implications? </a:t>
            </a:r>
          </a:p>
        </p:txBody>
      </p:sp>
      <p:sp>
        <p:nvSpPr>
          <p:cNvPr id="47108" name="TextBox 1"/>
          <p:cNvSpPr txBox="1">
            <a:spLocks noChangeArrowheads="1"/>
          </p:cNvSpPr>
          <p:nvPr/>
        </p:nvSpPr>
        <p:spPr bwMode="auto">
          <a:xfrm>
            <a:off x="781340" y="2948058"/>
            <a:ext cx="7104062"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Calibri" charset="0"/>
                <a:ea typeface="ＭＳ Ｐゴシック" charset="0"/>
                <a:cs typeface="ＭＳ Ｐゴシック" charset="0"/>
              </a:defRPr>
            </a:lvl1pPr>
            <a:lvl2pPr marL="37931725" indent="-37474525">
              <a:defRPr>
                <a:solidFill>
                  <a:schemeClr val="tx1"/>
                </a:solidFill>
                <a:latin typeface="Calibri" charset="0"/>
                <a:ea typeface="ＭＳ Ｐゴシック" charset="0"/>
              </a:defRPr>
            </a:lvl2pPr>
            <a:lvl3pPr>
              <a:defRPr>
                <a:solidFill>
                  <a:schemeClr val="tx1"/>
                </a:solidFill>
                <a:latin typeface="Calibri" charset="0"/>
                <a:ea typeface="ＭＳ Ｐゴシック" charset="0"/>
              </a:defRPr>
            </a:lvl3pPr>
            <a:lvl4pPr>
              <a:defRPr>
                <a:solidFill>
                  <a:schemeClr val="tx1"/>
                </a:solidFill>
                <a:latin typeface="Calibri" charset="0"/>
                <a:ea typeface="ＭＳ Ｐゴシック" charset="0"/>
              </a:defRPr>
            </a:lvl4pPr>
            <a:lvl5pPr>
              <a:defRPr>
                <a:solidFill>
                  <a:schemeClr val="tx1"/>
                </a:solidFill>
                <a:latin typeface="Calibri" charset="0"/>
                <a:ea typeface="ＭＳ Ｐゴシック" charset="0"/>
              </a:defRPr>
            </a:lvl5pPr>
            <a:lvl6pPr marL="457200" fontAlgn="base">
              <a:spcBef>
                <a:spcPct val="0"/>
              </a:spcBef>
              <a:spcAft>
                <a:spcPct val="0"/>
              </a:spcAft>
              <a:defRPr>
                <a:solidFill>
                  <a:schemeClr val="tx1"/>
                </a:solidFill>
                <a:latin typeface="Calibri" charset="0"/>
                <a:ea typeface="ＭＳ Ｐゴシック" charset="0"/>
              </a:defRPr>
            </a:lvl6pPr>
            <a:lvl7pPr marL="914400" fontAlgn="base">
              <a:spcBef>
                <a:spcPct val="0"/>
              </a:spcBef>
              <a:spcAft>
                <a:spcPct val="0"/>
              </a:spcAft>
              <a:defRPr>
                <a:solidFill>
                  <a:schemeClr val="tx1"/>
                </a:solidFill>
                <a:latin typeface="Calibri" charset="0"/>
                <a:ea typeface="ＭＳ Ｐゴシック" charset="0"/>
              </a:defRPr>
            </a:lvl7pPr>
            <a:lvl8pPr marL="1371600" fontAlgn="base">
              <a:spcBef>
                <a:spcPct val="0"/>
              </a:spcBef>
              <a:spcAft>
                <a:spcPct val="0"/>
              </a:spcAft>
              <a:defRPr>
                <a:solidFill>
                  <a:schemeClr val="tx1"/>
                </a:solidFill>
                <a:latin typeface="Calibri" charset="0"/>
                <a:ea typeface="ＭＳ Ｐゴシック" charset="0"/>
              </a:defRPr>
            </a:lvl8pPr>
            <a:lvl9pPr marL="1828800" fontAlgn="base">
              <a:spcBef>
                <a:spcPct val="0"/>
              </a:spcBef>
              <a:spcAft>
                <a:spcPct val="0"/>
              </a:spcAft>
              <a:defRPr>
                <a:solidFill>
                  <a:schemeClr val="tx1"/>
                </a:solidFill>
                <a:latin typeface="Calibri" charset="0"/>
                <a:ea typeface="ＭＳ Ｐゴシック" charset="0"/>
              </a:defRPr>
            </a:lvl9pPr>
          </a:lstStyle>
          <a:p>
            <a:r>
              <a:rPr lang="en-US" sz="1600" b="1" i="1" dirty="0"/>
              <a:t>P</a:t>
            </a:r>
            <a:r>
              <a:rPr lang="en-US" sz="1600" b="1" i="1" dirty="0" smtClean="0"/>
              <a:t>eriodically sustained </a:t>
            </a:r>
            <a:r>
              <a:rPr lang="en-US" sz="1600" b="1" i="1" dirty="0"/>
              <a:t>packet </a:t>
            </a:r>
            <a:r>
              <a:rPr lang="en-US" sz="1600" b="1" i="1" dirty="0" smtClean="0"/>
              <a:t>loss </a:t>
            </a:r>
            <a:r>
              <a:rPr lang="en-US" sz="1600" b="1" i="1" dirty="0"/>
              <a:t>due to interference (e.g</a:t>
            </a:r>
            <a:r>
              <a:rPr lang="en-US" sz="1600" b="1" i="1" dirty="0" smtClean="0"/>
              <a:t>. a microwave): </a:t>
            </a:r>
          </a:p>
          <a:p>
            <a:pPr>
              <a:buFont typeface="Arial" panose="020B0604020202020204" pitchFamily="34" charset="0"/>
              <a:buChar char="•"/>
            </a:pPr>
            <a:r>
              <a:rPr lang="en-US" sz="1600" i="1" dirty="0" smtClean="0"/>
              <a:t>This </a:t>
            </a:r>
            <a:r>
              <a:rPr lang="en-US" sz="1600" i="1" dirty="0"/>
              <a:t>decreases the likelihood </a:t>
            </a:r>
            <a:r>
              <a:rPr lang="en-US" sz="1600" i="1" dirty="0" smtClean="0"/>
              <a:t>that any packets are successfully delivered in </a:t>
            </a:r>
            <a:r>
              <a:rPr lang="en-US" sz="1600" i="1" dirty="0"/>
              <a:t>the same TCP sending </a:t>
            </a:r>
            <a:r>
              <a:rPr lang="en-US" sz="1600" i="1" dirty="0" smtClean="0"/>
              <a:t>window; Instead, all of the packets are lost. </a:t>
            </a:r>
          </a:p>
          <a:p>
            <a:pPr>
              <a:buFont typeface="Arial" panose="020B0604020202020204" pitchFamily="34" charset="0"/>
              <a:buChar char="•"/>
            </a:pPr>
            <a:r>
              <a:rPr lang="en-US" sz="1600" i="1" dirty="0" smtClean="0"/>
              <a:t>Since some successful deliveries </a:t>
            </a:r>
            <a:r>
              <a:rPr lang="en-US" sz="1600" i="1" dirty="0"/>
              <a:t>are necessary to trigger the receiver to send duplicate </a:t>
            </a:r>
            <a:r>
              <a:rPr lang="en-US" sz="1600" i="1" dirty="0" smtClean="0"/>
              <a:t>ACKs, periodically sustained </a:t>
            </a:r>
            <a:r>
              <a:rPr lang="en-US" sz="1600" i="1" dirty="0"/>
              <a:t>loss tends to require the sender to rely </a:t>
            </a:r>
            <a:r>
              <a:rPr lang="en-US" sz="1600" i="1" dirty="0" smtClean="0"/>
              <a:t>on </a:t>
            </a:r>
            <a:r>
              <a:rPr lang="en-US" sz="1600" i="1" dirty="0"/>
              <a:t>retransmission timeout to detect </a:t>
            </a:r>
            <a:r>
              <a:rPr lang="en-US" sz="1600" i="1" dirty="0" smtClean="0"/>
              <a:t>loss. </a:t>
            </a:r>
          </a:p>
          <a:p>
            <a:r>
              <a:rPr lang="en-US" sz="1600" b="1" i="1" dirty="0" smtClean="0"/>
              <a:t>Relatively low </a:t>
            </a:r>
            <a:r>
              <a:rPr lang="en-US" sz="1600" b="1" i="1" dirty="0" smtClean="0"/>
              <a:t>capacity leads to a relatively </a:t>
            </a:r>
            <a:r>
              <a:rPr lang="en-US" sz="1600" b="1" i="1" dirty="0"/>
              <a:t>small congestion </a:t>
            </a:r>
            <a:r>
              <a:rPr lang="en-US" sz="1600" b="1" i="1" dirty="0" smtClean="0"/>
              <a:t>window</a:t>
            </a:r>
            <a:r>
              <a:rPr lang="en-US" sz="1600" b="1" i="1" dirty="0"/>
              <a:t>:</a:t>
            </a:r>
            <a:r>
              <a:rPr lang="en-US" sz="1600" b="1" i="1" dirty="0" smtClean="0"/>
              <a:t> </a:t>
            </a:r>
          </a:p>
          <a:p>
            <a:pPr>
              <a:buFont typeface="Arial" panose="020B0604020202020204" pitchFamily="34" charset="0"/>
              <a:buChar char="•"/>
            </a:pPr>
            <a:r>
              <a:rPr lang="en-US" sz="1600" i="1" dirty="0" smtClean="0"/>
              <a:t>This </a:t>
            </a:r>
            <a:r>
              <a:rPr lang="en-US" sz="1600" i="1" dirty="0"/>
              <a:t>also decreases the likelihood that enough packets are successfully delivered to enable detection of an earlier packet loss by duplicate acknowledgments.  </a:t>
            </a:r>
          </a:p>
          <a:p>
            <a:pPr>
              <a:buFont typeface="Arial" panose="020B0604020202020204" pitchFamily="34" charset="0"/>
              <a:buChar char="•"/>
            </a:pPr>
            <a:r>
              <a:rPr lang="en-US" sz="1600" i="1" dirty="0" smtClean="0"/>
              <a:t>Since there are often </a:t>
            </a:r>
            <a:r>
              <a:rPr lang="en-US" sz="1600" i="1" dirty="0"/>
              <a:t>smaller </a:t>
            </a:r>
            <a:r>
              <a:rPr lang="en-US" sz="1600" i="1" dirty="0" smtClean="0"/>
              <a:t>transfers </a:t>
            </a:r>
            <a:r>
              <a:rPr lang="en-US" sz="1600" i="1" dirty="0"/>
              <a:t>due to limited bandwidth or small screen </a:t>
            </a:r>
            <a:r>
              <a:rPr lang="en-US" sz="1600" i="1" dirty="0" smtClean="0"/>
              <a:t>sizes, there is less opportunity </a:t>
            </a:r>
            <a:r>
              <a:rPr lang="en-US" sz="1600" i="1" dirty="0"/>
              <a:t>for multiple packets in flight during the same RTT</a:t>
            </a:r>
            <a:r>
              <a:rPr lang="en-US" sz="1600" i="1" dirty="0" smtClean="0"/>
              <a:t>.</a:t>
            </a:r>
            <a:endParaRPr lang="en-US" sz="1600" dirty="0"/>
          </a:p>
        </p:txBody>
      </p:sp>
    </p:spTree>
    <p:extLst>
      <p:ext uri="{BB962C8B-B14F-4D97-AF65-F5344CB8AC3E}">
        <p14:creationId xmlns:p14="http://schemas.microsoft.com/office/powerpoint/2010/main" val="1735998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10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710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710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710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710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710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337892" y="823988"/>
            <a:ext cx="4254500" cy="2743200"/>
          </a:xfrm>
          <a:prstGeom prst="rect">
            <a:avLst/>
          </a:prstGeom>
        </p:spPr>
      </p:pic>
      <p:sp>
        <p:nvSpPr>
          <p:cNvPr id="5" name="TextBox 4"/>
          <p:cNvSpPr txBox="1"/>
          <p:nvPr/>
        </p:nvSpPr>
        <p:spPr>
          <a:xfrm>
            <a:off x="120424" y="3579909"/>
            <a:ext cx="9023576" cy="2862323"/>
          </a:xfrm>
          <a:prstGeom prst="rect">
            <a:avLst/>
          </a:prstGeom>
          <a:noFill/>
        </p:spPr>
        <p:txBody>
          <a:bodyPr wrap="square" rtlCol="0">
            <a:spAutoFit/>
          </a:bodyPr>
          <a:lstStyle/>
          <a:p>
            <a:r>
              <a:rPr lang="en-US" dirty="0" smtClean="0"/>
              <a:t>In this wireless topology, A, </a:t>
            </a:r>
            <a:r>
              <a:rPr lang="en-US" dirty="0"/>
              <a:t>B, C, and D all have </a:t>
            </a:r>
            <a:r>
              <a:rPr lang="en-US" dirty="0" err="1" smtClean="0"/>
              <a:t>equi</a:t>
            </a:r>
            <a:r>
              <a:rPr lang="en-US" dirty="0" smtClean="0"/>
              <a:t>-sized </a:t>
            </a:r>
            <a:r>
              <a:rPr lang="en-US" dirty="0"/>
              <a:t>transmission ranges, while E has a smaller range. </a:t>
            </a:r>
            <a:endParaRPr lang="en-US" dirty="0" smtClean="0"/>
          </a:p>
          <a:p>
            <a:endParaRPr lang="en-US" dirty="0"/>
          </a:p>
          <a:p>
            <a:r>
              <a:rPr lang="en-US" dirty="0" smtClean="0"/>
              <a:t>Assume </a:t>
            </a:r>
            <a:r>
              <a:rPr lang="en-US" dirty="0"/>
              <a:t>that </a:t>
            </a:r>
            <a:r>
              <a:rPr lang="en-US" dirty="0" smtClean="0"/>
              <a:t>two </a:t>
            </a:r>
            <a:r>
              <a:rPr lang="en-US" dirty="0"/>
              <a:t>nodes</a:t>
            </a:r>
            <a:r>
              <a:rPr lang="en-US" dirty="0" smtClean="0"/>
              <a:t>’ transmissions </a:t>
            </a:r>
            <a:r>
              <a:rPr lang="en-US" dirty="0"/>
              <a:t>will interfere </a:t>
            </a:r>
            <a:r>
              <a:rPr lang="en-US" dirty="0" smtClean="0"/>
              <a:t>if </a:t>
            </a:r>
            <a:r>
              <a:rPr lang="en-US" dirty="0"/>
              <a:t>and only if they transmit at the same time and their transmission areas overlap. </a:t>
            </a:r>
            <a:r>
              <a:rPr lang="en-US" dirty="0" smtClean="0"/>
              <a:t>Further, </a:t>
            </a:r>
            <a:r>
              <a:rPr lang="en-US" dirty="0"/>
              <a:t>assume that losses only occur due </a:t>
            </a:r>
            <a:r>
              <a:rPr lang="en-US" dirty="0" smtClean="0"/>
              <a:t>to collisions.</a:t>
            </a:r>
          </a:p>
          <a:p>
            <a:endParaRPr lang="en-US" dirty="0"/>
          </a:p>
          <a:p>
            <a:r>
              <a:rPr lang="en-US" dirty="0" smtClean="0"/>
              <a:t>When D communicates with C, what nodes are </a:t>
            </a:r>
            <a:r>
              <a:rPr lang="en-US" i="1" dirty="0" smtClean="0"/>
              <a:t>exposed terminals</a:t>
            </a:r>
            <a:r>
              <a:rPr lang="en-US" dirty="0" smtClean="0"/>
              <a:t> and what nodes are </a:t>
            </a:r>
            <a:r>
              <a:rPr lang="en-US" i="1" dirty="0" smtClean="0"/>
              <a:t>hidden terminals?</a:t>
            </a:r>
            <a:endParaRPr lang="en-US" dirty="0" smtClean="0"/>
          </a:p>
          <a:p>
            <a:endParaRPr lang="en-US" dirty="0"/>
          </a:p>
        </p:txBody>
      </p:sp>
    </p:spTree>
    <p:extLst>
      <p:ext uri="{BB962C8B-B14F-4D97-AF65-F5344CB8AC3E}">
        <p14:creationId xmlns:p14="http://schemas.microsoft.com/office/powerpoint/2010/main" val="28633878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337892" y="823988"/>
            <a:ext cx="4254500" cy="2743200"/>
          </a:xfrm>
          <a:prstGeom prst="rect">
            <a:avLst/>
          </a:prstGeom>
        </p:spPr>
      </p:pic>
      <p:sp>
        <p:nvSpPr>
          <p:cNvPr id="5" name="TextBox 4"/>
          <p:cNvSpPr txBox="1"/>
          <p:nvPr/>
        </p:nvSpPr>
        <p:spPr>
          <a:xfrm>
            <a:off x="120424" y="3579909"/>
            <a:ext cx="9023576" cy="3416320"/>
          </a:xfrm>
          <a:prstGeom prst="rect">
            <a:avLst/>
          </a:prstGeom>
          <a:noFill/>
        </p:spPr>
        <p:txBody>
          <a:bodyPr wrap="square" rtlCol="0">
            <a:spAutoFit/>
          </a:bodyPr>
          <a:lstStyle/>
          <a:p>
            <a:r>
              <a:rPr lang="en-US" dirty="0" smtClean="0"/>
              <a:t>In this wireless topology, A, </a:t>
            </a:r>
            <a:r>
              <a:rPr lang="en-US" dirty="0"/>
              <a:t>B, C, and D all have </a:t>
            </a:r>
            <a:r>
              <a:rPr lang="en-US" dirty="0" err="1" smtClean="0"/>
              <a:t>equi</a:t>
            </a:r>
            <a:r>
              <a:rPr lang="en-US" dirty="0" smtClean="0"/>
              <a:t>-sized </a:t>
            </a:r>
            <a:r>
              <a:rPr lang="en-US" dirty="0"/>
              <a:t>transmission ranges, while E has a smaller range. </a:t>
            </a:r>
            <a:endParaRPr lang="en-US" dirty="0" smtClean="0"/>
          </a:p>
          <a:p>
            <a:endParaRPr lang="en-US" dirty="0"/>
          </a:p>
          <a:p>
            <a:r>
              <a:rPr lang="en-US" dirty="0" smtClean="0"/>
              <a:t>Assume </a:t>
            </a:r>
            <a:r>
              <a:rPr lang="en-US" dirty="0"/>
              <a:t>that </a:t>
            </a:r>
            <a:r>
              <a:rPr lang="en-US" dirty="0" smtClean="0"/>
              <a:t>two </a:t>
            </a:r>
            <a:r>
              <a:rPr lang="en-US" dirty="0"/>
              <a:t>nodes</a:t>
            </a:r>
            <a:r>
              <a:rPr lang="en-US" dirty="0" smtClean="0"/>
              <a:t>’ transmissions </a:t>
            </a:r>
            <a:r>
              <a:rPr lang="en-US" dirty="0"/>
              <a:t>will interfere </a:t>
            </a:r>
            <a:r>
              <a:rPr lang="en-US" dirty="0" smtClean="0"/>
              <a:t>if </a:t>
            </a:r>
            <a:r>
              <a:rPr lang="en-US" dirty="0"/>
              <a:t>and only if they transmit at the same time and their transmission areas overlap. </a:t>
            </a:r>
            <a:r>
              <a:rPr lang="en-US" dirty="0" smtClean="0"/>
              <a:t>Further, </a:t>
            </a:r>
            <a:r>
              <a:rPr lang="en-US" dirty="0"/>
              <a:t>assume that losses only occur due </a:t>
            </a:r>
            <a:r>
              <a:rPr lang="en-US" dirty="0" smtClean="0"/>
              <a:t>to collisions.</a:t>
            </a:r>
          </a:p>
          <a:p>
            <a:endParaRPr lang="en-US" dirty="0"/>
          </a:p>
          <a:p>
            <a:r>
              <a:rPr lang="en-US" dirty="0" smtClean="0"/>
              <a:t>When D communicates with C, what nodes are </a:t>
            </a:r>
            <a:r>
              <a:rPr lang="en-US" i="1" dirty="0" smtClean="0"/>
              <a:t>exposed terminals</a:t>
            </a:r>
            <a:r>
              <a:rPr lang="en-US" dirty="0" smtClean="0"/>
              <a:t> and what nodes are </a:t>
            </a:r>
            <a:r>
              <a:rPr lang="en-US" i="1" dirty="0" smtClean="0"/>
              <a:t>hidden terminals?</a:t>
            </a:r>
          </a:p>
          <a:p>
            <a:endParaRPr lang="en-US" i="1" dirty="0"/>
          </a:p>
          <a:p>
            <a:r>
              <a:rPr lang="en-US" b="1" dirty="0"/>
              <a:t>only B is a hidden terminal and there are no exposed terminals</a:t>
            </a:r>
            <a:endParaRPr lang="en-US" b="1" dirty="0" smtClean="0"/>
          </a:p>
          <a:p>
            <a:endParaRPr lang="en-US" dirty="0"/>
          </a:p>
        </p:txBody>
      </p:sp>
    </p:spTree>
    <p:extLst>
      <p:ext uri="{BB962C8B-B14F-4D97-AF65-F5344CB8AC3E}">
        <p14:creationId xmlns:p14="http://schemas.microsoft.com/office/powerpoint/2010/main" val="30911384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2337892" y="823988"/>
            <a:ext cx="4254500" cy="2743200"/>
          </a:xfrm>
          <a:prstGeom prst="rect">
            <a:avLst/>
          </a:prstGeom>
        </p:spPr>
      </p:pic>
      <p:sp>
        <p:nvSpPr>
          <p:cNvPr id="5" name="TextBox 4"/>
          <p:cNvSpPr txBox="1"/>
          <p:nvPr/>
        </p:nvSpPr>
        <p:spPr>
          <a:xfrm>
            <a:off x="120424" y="3579909"/>
            <a:ext cx="9023576" cy="2308324"/>
          </a:xfrm>
          <a:prstGeom prst="rect">
            <a:avLst/>
          </a:prstGeom>
          <a:noFill/>
        </p:spPr>
        <p:txBody>
          <a:bodyPr wrap="square" rtlCol="0">
            <a:spAutoFit/>
          </a:bodyPr>
          <a:lstStyle/>
          <a:p>
            <a:r>
              <a:rPr lang="en-US" dirty="0" smtClean="0"/>
              <a:t>If A sends data to B and C sends data to D (as fast as they can), and no collision detection mechanism is used, what is the throughput of their transfer as a proportion of their send rate?</a:t>
            </a:r>
          </a:p>
          <a:p>
            <a:endParaRPr lang="en-US" dirty="0"/>
          </a:p>
          <a:p>
            <a:r>
              <a:rPr lang="en-US" dirty="0" smtClean="0"/>
              <a:t>A -&gt; B ?</a:t>
            </a:r>
          </a:p>
          <a:p>
            <a:endParaRPr lang="en-US" dirty="0"/>
          </a:p>
          <a:p>
            <a:r>
              <a:rPr lang="en-US" dirty="0" smtClean="0"/>
              <a:t>C -&gt; D ?</a:t>
            </a:r>
          </a:p>
          <a:p>
            <a:endParaRPr lang="en-US" dirty="0" smtClean="0"/>
          </a:p>
          <a:p>
            <a:endParaRPr lang="en-US" dirty="0"/>
          </a:p>
        </p:txBody>
      </p:sp>
    </p:spTree>
    <p:extLst>
      <p:ext uri="{BB962C8B-B14F-4D97-AF65-F5344CB8AC3E}">
        <p14:creationId xmlns:p14="http://schemas.microsoft.com/office/powerpoint/2010/main" val="40244705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337892" y="823988"/>
            <a:ext cx="4254500" cy="2743200"/>
          </a:xfrm>
          <a:prstGeom prst="rect">
            <a:avLst/>
          </a:prstGeom>
        </p:spPr>
      </p:pic>
      <p:sp>
        <p:nvSpPr>
          <p:cNvPr id="5" name="TextBox 4"/>
          <p:cNvSpPr txBox="1"/>
          <p:nvPr/>
        </p:nvSpPr>
        <p:spPr>
          <a:xfrm>
            <a:off x="120424" y="3579909"/>
            <a:ext cx="9023576" cy="2308324"/>
          </a:xfrm>
          <a:prstGeom prst="rect">
            <a:avLst/>
          </a:prstGeom>
          <a:noFill/>
        </p:spPr>
        <p:txBody>
          <a:bodyPr wrap="square" rtlCol="0">
            <a:spAutoFit/>
          </a:bodyPr>
          <a:lstStyle/>
          <a:p>
            <a:r>
              <a:rPr lang="en-US" dirty="0" smtClean="0"/>
              <a:t>If A sends data to B and C sends data to D (as fast as they can), and no collision detection mechanism is used, what is the throughput of their transfer as a proportion of their send rate?</a:t>
            </a:r>
          </a:p>
          <a:p>
            <a:endParaRPr lang="en-US" dirty="0"/>
          </a:p>
          <a:p>
            <a:r>
              <a:rPr lang="en-US" dirty="0" smtClean="0"/>
              <a:t>A -&gt; B ?  </a:t>
            </a:r>
            <a:r>
              <a:rPr lang="en-US" b="1" dirty="0" smtClean="0"/>
              <a:t>0%</a:t>
            </a:r>
          </a:p>
          <a:p>
            <a:endParaRPr lang="en-US" dirty="0"/>
          </a:p>
          <a:p>
            <a:r>
              <a:rPr lang="en-US" dirty="0" smtClean="0"/>
              <a:t>C -&gt; D ?  </a:t>
            </a:r>
            <a:r>
              <a:rPr lang="en-US" b="1" dirty="0" smtClean="0"/>
              <a:t>100%</a:t>
            </a:r>
          </a:p>
          <a:p>
            <a:endParaRPr lang="en-US" dirty="0" smtClean="0"/>
          </a:p>
          <a:p>
            <a:endParaRPr lang="en-US" dirty="0"/>
          </a:p>
        </p:txBody>
      </p:sp>
    </p:spTree>
    <p:extLst>
      <p:ext uri="{BB962C8B-B14F-4D97-AF65-F5344CB8AC3E}">
        <p14:creationId xmlns:p14="http://schemas.microsoft.com/office/powerpoint/2010/main" val="20443462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2337892" y="823988"/>
            <a:ext cx="4254500" cy="2743200"/>
          </a:xfrm>
          <a:prstGeom prst="rect">
            <a:avLst/>
          </a:prstGeom>
        </p:spPr>
      </p:pic>
      <p:sp>
        <p:nvSpPr>
          <p:cNvPr id="5" name="TextBox 4"/>
          <p:cNvSpPr txBox="1"/>
          <p:nvPr/>
        </p:nvSpPr>
        <p:spPr>
          <a:xfrm>
            <a:off x="120424" y="3579909"/>
            <a:ext cx="9023576" cy="2308324"/>
          </a:xfrm>
          <a:prstGeom prst="rect">
            <a:avLst/>
          </a:prstGeom>
          <a:noFill/>
        </p:spPr>
        <p:txBody>
          <a:bodyPr wrap="square" rtlCol="0">
            <a:spAutoFit/>
          </a:bodyPr>
          <a:lstStyle/>
          <a:p>
            <a:r>
              <a:rPr lang="en-US" dirty="0" smtClean="0"/>
              <a:t>If A sends data to B and C sends data to D (as fast as they can), and CSMA is used, what is the throughput of their transfer as a proportion of their send rate?</a:t>
            </a:r>
          </a:p>
          <a:p>
            <a:endParaRPr lang="en-US" dirty="0"/>
          </a:p>
          <a:p>
            <a:r>
              <a:rPr lang="en-US" dirty="0" smtClean="0"/>
              <a:t>A -&gt; B ?</a:t>
            </a:r>
          </a:p>
          <a:p>
            <a:endParaRPr lang="en-US" dirty="0"/>
          </a:p>
          <a:p>
            <a:r>
              <a:rPr lang="en-US" dirty="0" smtClean="0"/>
              <a:t>C -&gt; D ?</a:t>
            </a:r>
          </a:p>
          <a:p>
            <a:endParaRPr lang="en-US" dirty="0" smtClean="0"/>
          </a:p>
          <a:p>
            <a:endParaRPr lang="en-US" dirty="0"/>
          </a:p>
        </p:txBody>
      </p:sp>
    </p:spTree>
    <p:extLst>
      <p:ext uri="{BB962C8B-B14F-4D97-AF65-F5344CB8AC3E}">
        <p14:creationId xmlns:p14="http://schemas.microsoft.com/office/powerpoint/2010/main" val="24480815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337892" y="823988"/>
            <a:ext cx="4254500" cy="2743200"/>
          </a:xfrm>
          <a:prstGeom prst="rect">
            <a:avLst/>
          </a:prstGeom>
        </p:spPr>
      </p:pic>
      <p:sp>
        <p:nvSpPr>
          <p:cNvPr id="5" name="TextBox 4"/>
          <p:cNvSpPr txBox="1"/>
          <p:nvPr/>
        </p:nvSpPr>
        <p:spPr>
          <a:xfrm>
            <a:off x="120424" y="3579909"/>
            <a:ext cx="9023576" cy="2308324"/>
          </a:xfrm>
          <a:prstGeom prst="rect">
            <a:avLst/>
          </a:prstGeom>
          <a:noFill/>
        </p:spPr>
        <p:txBody>
          <a:bodyPr wrap="square" rtlCol="0">
            <a:spAutoFit/>
          </a:bodyPr>
          <a:lstStyle/>
          <a:p>
            <a:r>
              <a:rPr lang="en-US" dirty="0" smtClean="0"/>
              <a:t>If A sends data to B and C sends data to D (as fast as they can), and CSMA is used, what is the throughput of their transfer as a proportion of their send rate?</a:t>
            </a:r>
          </a:p>
          <a:p>
            <a:endParaRPr lang="en-US" dirty="0"/>
          </a:p>
          <a:p>
            <a:r>
              <a:rPr lang="en-US" dirty="0" smtClean="0"/>
              <a:t>A -&gt; B ? </a:t>
            </a:r>
            <a:r>
              <a:rPr lang="en-US" b="1" dirty="0" smtClean="0"/>
              <a:t>0%</a:t>
            </a:r>
          </a:p>
          <a:p>
            <a:endParaRPr lang="en-US" dirty="0"/>
          </a:p>
          <a:p>
            <a:r>
              <a:rPr lang="en-US" dirty="0" smtClean="0"/>
              <a:t>C -&gt; D ? </a:t>
            </a:r>
            <a:r>
              <a:rPr lang="en-US" b="1" dirty="0" smtClean="0"/>
              <a:t>100%</a:t>
            </a:r>
          </a:p>
          <a:p>
            <a:endParaRPr lang="en-US" dirty="0" smtClean="0"/>
          </a:p>
          <a:p>
            <a:endParaRPr lang="en-US" dirty="0"/>
          </a:p>
        </p:txBody>
      </p:sp>
    </p:spTree>
    <p:extLst>
      <p:ext uri="{BB962C8B-B14F-4D97-AF65-F5344CB8AC3E}">
        <p14:creationId xmlns:p14="http://schemas.microsoft.com/office/powerpoint/2010/main" val="11638627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337892" y="823988"/>
            <a:ext cx="4254500" cy="2743200"/>
          </a:xfrm>
          <a:prstGeom prst="rect">
            <a:avLst/>
          </a:prstGeom>
        </p:spPr>
      </p:pic>
      <p:sp>
        <p:nvSpPr>
          <p:cNvPr id="5" name="TextBox 4"/>
          <p:cNvSpPr txBox="1"/>
          <p:nvPr/>
        </p:nvSpPr>
        <p:spPr>
          <a:xfrm>
            <a:off x="120424" y="3579909"/>
            <a:ext cx="9023576" cy="2585323"/>
          </a:xfrm>
          <a:prstGeom prst="rect">
            <a:avLst/>
          </a:prstGeom>
          <a:noFill/>
        </p:spPr>
        <p:txBody>
          <a:bodyPr wrap="square" rtlCol="0">
            <a:spAutoFit/>
          </a:bodyPr>
          <a:lstStyle/>
          <a:p>
            <a:r>
              <a:rPr lang="en-US" dirty="0" smtClean="0"/>
              <a:t>Now assume a RTS / CTS protocol is used. Assume that the overhead from RTS and CTS packets is small relative to the data transfer. What are the approximate throughputs of the transfer from each node?</a:t>
            </a:r>
          </a:p>
          <a:p>
            <a:endParaRPr lang="en-US" dirty="0"/>
          </a:p>
          <a:p>
            <a:r>
              <a:rPr lang="en-US" dirty="0" smtClean="0"/>
              <a:t>A -&gt; B ?</a:t>
            </a:r>
          </a:p>
          <a:p>
            <a:endParaRPr lang="en-US" dirty="0"/>
          </a:p>
          <a:p>
            <a:r>
              <a:rPr lang="en-US" dirty="0" smtClean="0"/>
              <a:t>C -&gt; D ?</a:t>
            </a:r>
          </a:p>
          <a:p>
            <a:endParaRPr lang="en-US" dirty="0" smtClean="0"/>
          </a:p>
          <a:p>
            <a:endParaRPr lang="en-US" dirty="0"/>
          </a:p>
        </p:txBody>
      </p:sp>
    </p:spTree>
    <p:extLst>
      <p:ext uri="{BB962C8B-B14F-4D97-AF65-F5344CB8AC3E}">
        <p14:creationId xmlns:p14="http://schemas.microsoft.com/office/powerpoint/2010/main" val="1038839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US">
                <a:ea typeface="ＭＳ Ｐゴシック" pitchFamily="-84" charset="-128"/>
                <a:cs typeface="ＭＳ Ｐゴシック" pitchFamily="-84" charset="-128"/>
              </a:rPr>
              <a:t>Virtual carrier sensing</a:t>
            </a:r>
          </a:p>
        </p:txBody>
      </p:sp>
      <p:sp>
        <p:nvSpPr>
          <p:cNvPr id="65539" name="Content Placeholder 2"/>
          <p:cNvSpPr>
            <a:spLocks noGrp="1"/>
          </p:cNvSpPr>
          <p:nvPr>
            <p:ph idx="1"/>
          </p:nvPr>
        </p:nvSpPr>
        <p:spPr/>
        <p:txBody>
          <a:bodyPr>
            <a:normAutofit lnSpcReduction="10000"/>
          </a:bodyPr>
          <a:lstStyle/>
          <a:p>
            <a:pPr eaLnBrk="1" hangingPunct="1"/>
            <a:r>
              <a:rPr lang="en-US" sz="2800">
                <a:ea typeface="ＭＳ Ｐゴシック" pitchFamily="-84" charset="-128"/>
                <a:cs typeface="ＭＳ Ｐゴシック" pitchFamily="-84" charset="-128"/>
              </a:rPr>
              <a:t>First exchange control frames before transmitting data</a:t>
            </a:r>
          </a:p>
          <a:p>
            <a:pPr lvl="1" eaLnBrk="1" hangingPunct="1"/>
            <a:r>
              <a:rPr lang="en-US" sz="2400"/>
              <a:t>Sender issues “</a:t>
            </a:r>
            <a:r>
              <a:rPr lang="en-US" altLang="ja-JP" sz="2400"/>
              <a:t>Request to Send” (RTS), incl. length of data</a:t>
            </a:r>
          </a:p>
          <a:p>
            <a:pPr lvl="1" eaLnBrk="1" hangingPunct="1">
              <a:spcAft>
                <a:spcPts val="1800"/>
              </a:spcAft>
            </a:pPr>
            <a:r>
              <a:rPr lang="en-US" sz="2400"/>
              <a:t>Receiver responds with “</a:t>
            </a:r>
            <a:r>
              <a:rPr lang="en-US" altLang="ja-JP" sz="2400"/>
              <a:t>Clear to Send” (CTS)</a:t>
            </a:r>
          </a:p>
          <a:p>
            <a:pPr eaLnBrk="1" hangingPunct="1">
              <a:spcAft>
                <a:spcPts val="1800"/>
              </a:spcAft>
            </a:pPr>
            <a:r>
              <a:rPr lang="en-US" sz="2800">
                <a:ea typeface="ＭＳ Ｐゴシック" pitchFamily="-84" charset="-128"/>
                <a:cs typeface="ＭＳ Ｐゴシック" pitchFamily="-84" charset="-128"/>
              </a:rPr>
              <a:t>If sender sees CTS, transmits data (of specified length)</a:t>
            </a:r>
          </a:p>
          <a:p>
            <a:pPr eaLnBrk="1" hangingPunct="1">
              <a:spcAft>
                <a:spcPts val="1800"/>
              </a:spcAft>
            </a:pPr>
            <a:r>
              <a:rPr lang="en-US" sz="2800">
                <a:ea typeface="ＭＳ Ｐゴシック" pitchFamily="-84" charset="-128"/>
                <a:cs typeface="ＭＳ Ｐゴシック" pitchFamily="-84" charset="-128"/>
              </a:rPr>
              <a:t>If other node sees CTS, will idle for specified period</a:t>
            </a:r>
          </a:p>
          <a:p>
            <a:pPr eaLnBrk="1" hangingPunct="1">
              <a:spcAft>
                <a:spcPts val="600"/>
              </a:spcAft>
            </a:pPr>
            <a:r>
              <a:rPr lang="en-US" sz="2800">
                <a:ea typeface="ＭＳ Ｐゴシック" pitchFamily="-84" charset="-128"/>
                <a:cs typeface="ＭＳ Ｐゴシック" pitchFamily="-84" charset="-128"/>
              </a:rPr>
              <a:t>If other node sees RTS but not CTS, free to send</a:t>
            </a:r>
            <a:endParaRPr lang="en-US" sz="1200">
              <a:ea typeface="ＭＳ Ｐゴシック" pitchFamily="-84" charset="-128"/>
              <a:cs typeface="ＭＳ Ｐゴシック" pitchFamily="-84" charset="-128"/>
            </a:endParaRPr>
          </a:p>
          <a:p>
            <a:pPr>
              <a:spcAft>
                <a:spcPts val="600"/>
              </a:spcAft>
            </a:pPr>
            <a:endParaRPr lang="en-US" sz="2800">
              <a:ea typeface="ＭＳ Ｐゴシック" pitchFamily="-84" charset="-128"/>
              <a:cs typeface="ＭＳ Ｐゴシック" pitchFamily="-84" charset="-128"/>
            </a:endParaRPr>
          </a:p>
        </p:txBody>
      </p:sp>
      <p:sp>
        <p:nvSpPr>
          <p:cNvPr id="65540" name="Slide Number Placeholder 3"/>
          <p:cNvSpPr>
            <a:spLocks noGrp="1"/>
          </p:cNvSpPr>
          <p:nvPr>
            <p:ph type="sldNum" sz="quarter" idx="12"/>
          </p:nvPr>
        </p:nvSpPr>
        <p:spPr bwMode="auto">
          <a:noFill/>
          <a:ln>
            <a:miter lim="800000"/>
            <a:headEnd/>
            <a:tailEnd/>
          </a:ln>
        </p:spPr>
        <p:txBody>
          <a:bodyPr/>
          <a:lstStyle/>
          <a:p>
            <a:fld id="{006DBC1E-3569-EF4A-A161-4F2E271108DD}" type="slidenum">
              <a:rPr lang="en-US">
                <a:latin typeface="Helvetica" pitchFamily="-84" charset="0"/>
                <a:ea typeface="ＭＳ Ｐゴシック" pitchFamily="-84" charset="-128"/>
                <a:cs typeface="ＭＳ Ｐゴシック" pitchFamily="-84" charset="-128"/>
              </a:rPr>
              <a:pPr/>
              <a:t>2</a:t>
            </a:fld>
            <a:endParaRPr lang="en-US">
              <a:latin typeface="Helvetica" pitchFamily="-84" charset="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337892" y="823988"/>
            <a:ext cx="4254500" cy="2743200"/>
          </a:xfrm>
          <a:prstGeom prst="rect">
            <a:avLst/>
          </a:prstGeom>
        </p:spPr>
      </p:pic>
      <p:sp>
        <p:nvSpPr>
          <p:cNvPr id="5" name="TextBox 4"/>
          <p:cNvSpPr txBox="1"/>
          <p:nvPr/>
        </p:nvSpPr>
        <p:spPr>
          <a:xfrm>
            <a:off x="120424" y="3579909"/>
            <a:ext cx="9023576" cy="2585323"/>
          </a:xfrm>
          <a:prstGeom prst="rect">
            <a:avLst/>
          </a:prstGeom>
          <a:noFill/>
        </p:spPr>
        <p:txBody>
          <a:bodyPr wrap="square" rtlCol="0">
            <a:spAutoFit/>
          </a:bodyPr>
          <a:lstStyle/>
          <a:p>
            <a:r>
              <a:rPr lang="en-US" dirty="0" smtClean="0"/>
              <a:t>Now assume a RTS / CTS protocol is used. Assume that the overhead from RTS and CTS packets is small relative to the data transfer. What are the approximate throughputs of the transfer from each node?</a:t>
            </a:r>
          </a:p>
          <a:p>
            <a:endParaRPr lang="en-US" dirty="0"/>
          </a:p>
          <a:p>
            <a:r>
              <a:rPr lang="en-US" dirty="0" smtClean="0"/>
              <a:t>A -&gt; B ? </a:t>
            </a:r>
            <a:r>
              <a:rPr lang="en-US" b="1" dirty="0" smtClean="0"/>
              <a:t>50%</a:t>
            </a:r>
          </a:p>
          <a:p>
            <a:endParaRPr lang="en-US" dirty="0"/>
          </a:p>
          <a:p>
            <a:r>
              <a:rPr lang="en-US" dirty="0" smtClean="0"/>
              <a:t>C -&gt; D ? </a:t>
            </a:r>
            <a:r>
              <a:rPr lang="en-US" b="1" dirty="0" smtClean="0"/>
              <a:t>50%</a:t>
            </a:r>
          </a:p>
          <a:p>
            <a:endParaRPr lang="en-US" dirty="0" smtClean="0"/>
          </a:p>
          <a:p>
            <a:endParaRPr lang="en-US" dirty="0"/>
          </a:p>
        </p:txBody>
      </p:sp>
    </p:spTree>
    <p:extLst>
      <p:ext uri="{BB962C8B-B14F-4D97-AF65-F5344CB8AC3E}">
        <p14:creationId xmlns:p14="http://schemas.microsoft.com/office/powerpoint/2010/main" val="10022083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p:nvPr/>
        </p:nvGrpSpPr>
        <p:grpSpPr>
          <a:xfrm>
            <a:off x="574632" y="339639"/>
            <a:ext cx="4383139" cy="4753220"/>
            <a:chOff x="2668335" y="385407"/>
            <a:chExt cx="4383139" cy="4753220"/>
          </a:xfrm>
        </p:grpSpPr>
        <p:sp>
          <p:nvSpPr>
            <p:cNvPr id="4" name="Oval 3"/>
            <p:cNvSpPr/>
            <p:nvPr/>
          </p:nvSpPr>
          <p:spPr>
            <a:xfrm>
              <a:off x="2668335" y="1304899"/>
              <a:ext cx="2563466" cy="2563466"/>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A</a:t>
              </a:r>
              <a:endParaRPr lang="en-US" sz="2400" dirty="0"/>
            </a:p>
          </p:txBody>
        </p:sp>
        <p:sp>
          <p:nvSpPr>
            <p:cNvPr id="5" name="Oval 4"/>
            <p:cNvSpPr/>
            <p:nvPr/>
          </p:nvSpPr>
          <p:spPr>
            <a:xfrm>
              <a:off x="3741243" y="1304899"/>
              <a:ext cx="2563466" cy="2563466"/>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a:solidFill>
                    <a:schemeClr val="accent1"/>
                  </a:solidFill>
                </a:rPr>
                <a:t>B</a:t>
              </a:r>
            </a:p>
          </p:txBody>
        </p:sp>
        <p:sp>
          <p:nvSpPr>
            <p:cNvPr id="6" name="Oval 5"/>
            <p:cNvSpPr/>
            <p:nvPr/>
          </p:nvSpPr>
          <p:spPr>
            <a:xfrm>
              <a:off x="5256949" y="1712659"/>
              <a:ext cx="1794525" cy="1794525"/>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solidFill>
                    <a:schemeClr val="accent6"/>
                  </a:solidFill>
                </a:rPr>
                <a:t>C</a:t>
              </a:r>
              <a:endParaRPr lang="en-US" sz="2400" dirty="0">
                <a:solidFill>
                  <a:schemeClr val="accent6"/>
                </a:solidFill>
              </a:endParaRPr>
            </a:p>
          </p:txBody>
        </p:sp>
        <p:sp>
          <p:nvSpPr>
            <p:cNvPr id="7" name="Oval 6"/>
            <p:cNvSpPr/>
            <p:nvPr/>
          </p:nvSpPr>
          <p:spPr>
            <a:xfrm>
              <a:off x="4301463" y="385407"/>
              <a:ext cx="2563466" cy="2563466"/>
            </a:xfrm>
            <a:prstGeom prst="ellipse">
              <a:avLst/>
            </a:prstGeom>
            <a:noFill/>
          </p:spPr>
          <p:style>
            <a:lnRef idx="2">
              <a:schemeClr val="accent4"/>
            </a:lnRef>
            <a:fillRef idx="1">
              <a:schemeClr val="lt1"/>
            </a:fillRef>
            <a:effectRef idx="0">
              <a:schemeClr val="accent4"/>
            </a:effectRef>
            <a:fontRef idx="minor">
              <a:schemeClr val="dk1"/>
            </a:fontRef>
          </p:style>
          <p:txBody>
            <a:bodyPr rtlCol="0" anchor="ctr"/>
            <a:lstStyle/>
            <a:p>
              <a:pPr algn="ctr"/>
              <a:r>
                <a:rPr lang="en-US" sz="2400" dirty="0" smtClean="0">
                  <a:solidFill>
                    <a:schemeClr val="accent4"/>
                  </a:solidFill>
                </a:rPr>
                <a:t>D</a:t>
              </a:r>
              <a:endParaRPr lang="en-US" sz="2400" dirty="0">
                <a:solidFill>
                  <a:schemeClr val="accent4"/>
                </a:solidFill>
              </a:endParaRPr>
            </a:p>
          </p:txBody>
        </p:sp>
        <p:sp>
          <p:nvSpPr>
            <p:cNvPr id="8" name="Oval 7"/>
            <p:cNvSpPr/>
            <p:nvPr/>
          </p:nvSpPr>
          <p:spPr>
            <a:xfrm>
              <a:off x="2857895" y="1910699"/>
              <a:ext cx="3227928" cy="3227928"/>
            </a:xfrm>
            <a:prstGeom prst="ellipse">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r>
                <a:rPr lang="en-US" sz="2400" dirty="0">
                  <a:solidFill>
                    <a:schemeClr val="accent3"/>
                  </a:solidFill>
                </a:rPr>
                <a:t>E</a:t>
              </a:r>
            </a:p>
          </p:txBody>
        </p:sp>
      </p:grpSp>
      <p:sp>
        <p:nvSpPr>
          <p:cNvPr id="9" name="TextBox 8"/>
          <p:cNvSpPr txBox="1"/>
          <p:nvPr/>
        </p:nvSpPr>
        <p:spPr>
          <a:xfrm>
            <a:off x="5486649" y="2973444"/>
            <a:ext cx="2825069" cy="369332"/>
          </a:xfrm>
          <a:prstGeom prst="rect">
            <a:avLst/>
          </a:prstGeom>
          <a:noFill/>
        </p:spPr>
        <p:txBody>
          <a:bodyPr wrap="none" rtlCol="0">
            <a:spAutoFit/>
          </a:bodyPr>
          <a:lstStyle/>
          <a:p>
            <a:r>
              <a:rPr lang="en-US" dirty="0" smtClean="0"/>
              <a:t>Hidden Terminals for E -&gt; B?</a:t>
            </a:r>
            <a:endParaRPr lang="en-US" dirty="0"/>
          </a:p>
        </p:txBody>
      </p:sp>
      <p:grpSp>
        <p:nvGrpSpPr>
          <p:cNvPr id="19" name="Group 18"/>
          <p:cNvGrpSpPr/>
          <p:nvPr/>
        </p:nvGrpSpPr>
        <p:grpSpPr>
          <a:xfrm>
            <a:off x="925603" y="5327914"/>
            <a:ext cx="5247506" cy="993779"/>
            <a:chOff x="1270519" y="4522997"/>
            <a:chExt cx="5247506" cy="993779"/>
          </a:xfrm>
        </p:grpSpPr>
        <p:sp>
          <p:nvSpPr>
            <p:cNvPr id="11" name="TextBox 10"/>
            <p:cNvSpPr txBox="1"/>
            <p:nvPr/>
          </p:nvSpPr>
          <p:spPr>
            <a:xfrm>
              <a:off x="1339165" y="4522997"/>
              <a:ext cx="5178860" cy="400110"/>
            </a:xfrm>
            <a:prstGeom prst="rect">
              <a:avLst/>
            </a:prstGeom>
            <a:noFill/>
          </p:spPr>
          <p:txBody>
            <a:bodyPr wrap="square" rtlCol="0">
              <a:spAutoFit/>
            </a:bodyPr>
            <a:lstStyle/>
            <a:p>
              <a:r>
                <a:rPr lang="en-US" sz="2000" dirty="0" smtClean="0">
                  <a:solidFill>
                    <a:schemeClr val="accent3"/>
                  </a:solidFill>
                </a:rPr>
                <a:t>E</a:t>
              </a:r>
              <a:r>
                <a:rPr lang="en-US" sz="2000" dirty="0" smtClean="0"/>
                <a:t>          A          </a:t>
              </a:r>
              <a:r>
                <a:rPr lang="en-US" sz="2000" dirty="0">
                  <a:solidFill>
                    <a:schemeClr val="tx2">
                      <a:lumMod val="60000"/>
                      <a:lumOff val="40000"/>
                    </a:schemeClr>
                  </a:solidFill>
                </a:rPr>
                <a:t> </a:t>
              </a:r>
              <a:r>
                <a:rPr lang="en-US" sz="2000" dirty="0" smtClean="0">
                  <a:solidFill>
                    <a:schemeClr val="tx2">
                      <a:lumMod val="60000"/>
                      <a:lumOff val="40000"/>
                    </a:schemeClr>
                  </a:solidFill>
                </a:rPr>
                <a:t> </a:t>
              </a:r>
              <a:r>
                <a:rPr lang="en-US" sz="2000" dirty="0" smtClean="0"/>
                <a:t>           </a:t>
              </a:r>
              <a:r>
                <a:rPr lang="en-US" sz="2000" dirty="0" smtClean="0">
                  <a:solidFill>
                    <a:schemeClr val="accent4"/>
                  </a:solidFill>
                </a:rPr>
                <a:t>D</a:t>
              </a:r>
              <a:r>
                <a:rPr lang="en-US" sz="2000" dirty="0" smtClean="0"/>
                <a:t>            </a:t>
              </a:r>
              <a:r>
                <a:rPr lang="en-US" sz="2000" dirty="0" smtClean="0">
                  <a:solidFill>
                    <a:schemeClr val="accent6"/>
                  </a:solidFill>
                </a:rPr>
                <a:t>C</a:t>
              </a:r>
              <a:endParaRPr lang="en-US" sz="2000" dirty="0">
                <a:solidFill>
                  <a:schemeClr val="accent6"/>
                </a:solidFill>
              </a:endParaRPr>
            </a:p>
          </p:txBody>
        </p:sp>
        <p:sp>
          <p:nvSpPr>
            <p:cNvPr id="12" name="Rectangle 11"/>
            <p:cNvSpPr/>
            <p:nvPr/>
          </p:nvSpPr>
          <p:spPr>
            <a:xfrm>
              <a:off x="1384017" y="4971957"/>
              <a:ext cx="1645920" cy="45719"/>
            </a:xfrm>
            <a:prstGeom prst="rect">
              <a:avLst/>
            </a:prstGeom>
            <a:solidFill>
              <a:schemeClr val="accent3"/>
            </a:solidFill>
            <a:ln>
              <a:solidFill>
                <a:schemeClr val="accent3"/>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3" name="Rectangle 12"/>
            <p:cNvSpPr/>
            <p:nvPr/>
          </p:nvSpPr>
          <p:spPr>
            <a:xfrm>
              <a:off x="1384017" y="5063070"/>
              <a:ext cx="1645920" cy="45719"/>
            </a:xfrm>
            <a:prstGeom prst="rect">
              <a:avLst/>
            </a:prstGeom>
            <a:solidFill>
              <a:schemeClr val="tx1"/>
            </a:solidFill>
            <a:ln>
              <a:solidFill>
                <a:schemeClr val="tx1"/>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4" name="Rectangle 13"/>
            <p:cNvSpPr/>
            <p:nvPr/>
          </p:nvSpPr>
          <p:spPr>
            <a:xfrm>
              <a:off x="1384018" y="5154995"/>
              <a:ext cx="3298184" cy="45719"/>
            </a:xfrm>
            <a:prstGeom prst="rect">
              <a:avLst/>
            </a:prstGeom>
            <a:solidFill>
              <a:schemeClr val="tx2">
                <a:lumMod val="60000"/>
                <a:lumOff val="40000"/>
              </a:schemeClr>
            </a:solidFill>
            <a:ln>
              <a:solidFill>
                <a:schemeClr val="tx2">
                  <a:lumMod val="60000"/>
                  <a:lumOff val="40000"/>
                </a:schemeClr>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5" name="Rectangle 14"/>
            <p:cNvSpPr/>
            <p:nvPr/>
          </p:nvSpPr>
          <p:spPr>
            <a:xfrm>
              <a:off x="2704797" y="4880162"/>
              <a:ext cx="1973233" cy="45719"/>
            </a:xfrm>
            <a:prstGeom prst="rect">
              <a:avLst/>
            </a:prstGeom>
            <a:solidFill>
              <a:schemeClr val="accent4"/>
            </a:solidFill>
            <a:ln>
              <a:solidFill>
                <a:schemeClr val="accent4"/>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6" name="Rectangle 15"/>
            <p:cNvSpPr/>
            <p:nvPr/>
          </p:nvSpPr>
          <p:spPr>
            <a:xfrm>
              <a:off x="4344633" y="4971957"/>
              <a:ext cx="329181" cy="45719"/>
            </a:xfrm>
            <a:prstGeom prst="rect">
              <a:avLst/>
            </a:prstGeom>
            <a:solidFill>
              <a:schemeClr val="accent6"/>
            </a:solidFill>
            <a:ln>
              <a:solidFill>
                <a:schemeClr val="accent6"/>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8" name="TextBox 17"/>
            <p:cNvSpPr txBox="1"/>
            <p:nvPr/>
          </p:nvSpPr>
          <p:spPr>
            <a:xfrm>
              <a:off x="1270519" y="5116666"/>
              <a:ext cx="5178860" cy="400110"/>
            </a:xfrm>
            <a:prstGeom prst="rect">
              <a:avLst/>
            </a:prstGeom>
            <a:noFill/>
          </p:spPr>
          <p:txBody>
            <a:bodyPr wrap="square" rtlCol="0">
              <a:spAutoFit/>
            </a:bodyPr>
            <a:lstStyle/>
            <a:p>
              <a:r>
                <a:rPr lang="en-US" sz="2000" dirty="0" smtClean="0">
                  <a:solidFill>
                    <a:schemeClr val="accent3"/>
                  </a:solidFill>
                </a:rPr>
                <a:t>                         </a:t>
              </a:r>
              <a:r>
                <a:rPr lang="en-US" sz="2000" dirty="0" smtClean="0">
                  <a:solidFill>
                    <a:schemeClr val="tx2">
                      <a:lumMod val="60000"/>
                      <a:lumOff val="40000"/>
                    </a:schemeClr>
                  </a:solidFill>
                </a:rPr>
                <a:t>B</a:t>
              </a:r>
              <a:endParaRPr lang="en-US" sz="2000" dirty="0">
                <a:solidFill>
                  <a:schemeClr val="accent6"/>
                </a:solidFill>
              </a:endParaRPr>
            </a:p>
          </p:txBody>
        </p:sp>
      </p:grpSp>
    </p:spTree>
    <p:extLst>
      <p:ext uri="{BB962C8B-B14F-4D97-AF65-F5344CB8AC3E}">
        <p14:creationId xmlns:p14="http://schemas.microsoft.com/office/powerpoint/2010/main" val="40420974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p:nvPr/>
        </p:nvGrpSpPr>
        <p:grpSpPr>
          <a:xfrm>
            <a:off x="574632" y="339639"/>
            <a:ext cx="4383139" cy="4753220"/>
            <a:chOff x="2668335" y="385407"/>
            <a:chExt cx="4383139" cy="4753220"/>
          </a:xfrm>
        </p:grpSpPr>
        <p:sp>
          <p:nvSpPr>
            <p:cNvPr id="4" name="Oval 3"/>
            <p:cNvSpPr/>
            <p:nvPr/>
          </p:nvSpPr>
          <p:spPr>
            <a:xfrm>
              <a:off x="2668335" y="1304899"/>
              <a:ext cx="2563466" cy="2563466"/>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A</a:t>
              </a:r>
              <a:endParaRPr lang="en-US" sz="2400" dirty="0"/>
            </a:p>
          </p:txBody>
        </p:sp>
        <p:sp>
          <p:nvSpPr>
            <p:cNvPr id="5" name="Oval 4"/>
            <p:cNvSpPr/>
            <p:nvPr/>
          </p:nvSpPr>
          <p:spPr>
            <a:xfrm>
              <a:off x="3741243" y="1304899"/>
              <a:ext cx="2563466" cy="2563466"/>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a:solidFill>
                    <a:schemeClr val="accent1"/>
                  </a:solidFill>
                </a:rPr>
                <a:t>B</a:t>
              </a:r>
            </a:p>
          </p:txBody>
        </p:sp>
        <p:sp>
          <p:nvSpPr>
            <p:cNvPr id="6" name="Oval 5"/>
            <p:cNvSpPr/>
            <p:nvPr/>
          </p:nvSpPr>
          <p:spPr>
            <a:xfrm>
              <a:off x="5256949" y="1712659"/>
              <a:ext cx="1794525" cy="1794525"/>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solidFill>
                    <a:schemeClr val="accent6"/>
                  </a:solidFill>
                </a:rPr>
                <a:t>C</a:t>
              </a:r>
              <a:endParaRPr lang="en-US" sz="2400" dirty="0">
                <a:solidFill>
                  <a:schemeClr val="accent6"/>
                </a:solidFill>
              </a:endParaRPr>
            </a:p>
          </p:txBody>
        </p:sp>
        <p:sp>
          <p:nvSpPr>
            <p:cNvPr id="7" name="Oval 6"/>
            <p:cNvSpPr/>
            <p:nvPr/>
          </p:nvSpPr>
          <p:spPr>
            <a:xfrm>
              <a:off x="4301463" y="385407"/>
              <a:ext cx="2563466" cy="2563466"/>
            </a:xfrm>
            <a:prstGeom prst="ellipse">
              <a:avLst/>
            </a:prstGeom>
            <a:noFill/>
          </p:spPr>
          <p:style>
            <a:lnRef idx="2">
              <a:schemeClr val="accent4"/>
            </a:lnRef>
            <a:fillRef idx="1">
              <a:schemeClr val="lt1"/>
            </a:fillRef>
            <a:effectRef idx="0">
              <a:schemeClr val="accent4"/>
            </a:effectRef>
            <a:fontRef idx="minor">
              <a:schemeClr val="dk1"/>
            </a:fontRef>
          </p:style>
          <p:txBody>
            <a:bodyPr rtlCol="0" anchor="ctr"/>
            <a:lstStyle/>
            <a:p>
              <a:pPr algn="ctr"/>
              <a:r>
                <a:rPr lang="en-US" sz="2400" dirty="0" smtClean="0">
                  <a:solidFill>
                    <a:schemeClr val="accent4"/>
                  </a:solidFill>
                </a:rPr>
                <a:t>D</a:t>
              </a:r>
              <a:endParaRPr lang="en-US" sz="2400" dirty="0">
                <a:solidFill>
                  <a:schemeClr val="accent4"/>
                </a:solidFill>
              </a:endParaRPr>
            </a:p>
          </p:txBody>
        </p:sp>
        <p:sp>
          <p:nvSpPr>
            <p:cNvPr id="8" name="Oval 7"/>
            <p:cNvSpPr/>
            <p:nvPr/>
          </p:nvSpPr>
          <p:spPr>
            <a:xfrm>
              <a:off x="2857895" y="1910699"/>
              <a:ext cx="3227928" cy="3227928"/>
            </a:xfrm>
            <a:prstGeom prst="ellipse">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r>
                <a:rPr lang="en-US" sz="2400" dirty="0">
                  <a:solidFill>
                    <a:schemeClr val="accent3"/>
                  </a:solidFill>
                </a:rPr>
                <a:t>E</a:t>
              </a:r>
            </a:p>
          </p:txBody>
        </p:sp>
      </p:grpSp>
      <p:sp>
        <p:nvSpPr>
          <p:cNvPr id="9" name="TextBox 8"/>
          <p:cNvSpPr txBox="1"/>
          <p:nvPr/>
        </p:nvSpPr>
        <p:spPr>
          <a:xfrm>
            <a:off x="5486649" y="2973444"/>
            <a:ext cx="3073534" cy="1754326"/>
          </a:xfrm>
          <a:prstGeom prst="rect">
            <a:avLst/>
          </a:prstGeom>
          <a:noFill/>
        </p:spPr>
        <p:txBody>
          <a:bodyPr wrap="none" rtlCol="0">
            <a:spAutoFit/>
          </a:bodyPr>
          <a:lstStyle/>
          <a:p>
            <a:r>
              <a:rPr lang="en-US" dirty="0" smtClean="0"/>
              <a:t>Hidden Terminals for E -&gt; B?  D</a:t>
            </a:r>
          </a:p>
          <a:p>
            <a:endParaRPr lang="en-US" dirty="0"/>
          </a:p>
          <a:p>
            <a:r>
              <a:rPr lang="en-US" dirty="0" smtClean="0"/>
              <a:t>C would receive CTS and not</a:t>
            </a:r>
          </a:p>
          <a:p>
            <a:r>
              <a:rPr lang="en-US" dirty="0" smtClean="0"/>
              <a:t>send.  However, C is not </a:t>
            </a:r>
          </a:p>
          <a:p>
            <a:r>
              <a:rPr lang="en-US" dirty="0" smtClean="0"/>
              <a:t>a hidden terminal, because its</a:t>
            </a:r>
          </a:p>
          <a:p>
            <a:r>
              <a:rPr lang="en-US" dirty="0"/>
              <a:t>r</a:t>
            </a:r>
            <a:r>
              <a:rPr lang="en-US" dirty="0" smtClean="0"/>
              <a:t>ange will not reach B.</a:t>
            </a:r>
            <a:endParaRPr lang="en-US" dirty="0"/>
          </a:p>
        </p:txBody>
      </p:sp>
      <p:grpSp>
        <p:nvGrpSpPr>
          <p:cNvPr id="19" name="Group 18"/>
          <p:cNvGrpSpPr/>
          <p:nvPr/>
        </p:nvGrpSpPr>
        <p:grpSpPr>
          <a:xfrm>
            <a:off x="925603" y="5327914"/>
            <a:ext cx="5247506" cy="993779"/>
            <a:chOff x="1270519" y="4522997"/>
            <a:chExt cx="5247506" cy="993779"/>
          </a:xfrm>
        </p:grpSpPr>
        <p:sp>
          <p:nvSpPr>
            <p:cNvPr id="11" name="TextBox 10"/>
            <p:cNvSpPr txBox="1"/>
            <p:nvPr/>
          </p:nvSpPr>
          <p:spPr>
            <a:xfrm>
              <a:off x="1339165" y="4522997"/>
              <a:ext cx="5178860" cy="400110"/>
            </a:xfrm>
            <a:prstGeom prst="rect">
              <a:avLst/>
            </a:prstGeom>
            <a:noFill/>
          </p:spPr>
          <p:txBody>
            <a:bodyPr wrap="square" rtlCol="0">
              <a:spAutoFit/>
            </a:bodyPr>
            <a:lstStyle/>
            <a:p>
              <a:r>
                <a:rPr lang="en-US" sz="2000" dirty="0" smtClean="0">
                  <a:solidFill>
                    <a:schemeClr val="accent3"/>
                  </a:solidFill>
                </a:rPr>
                <a:t>E</a:t>
              </a:r>
              <a:r>
                <a:rPr lang="en-US" sz="2000" dirty="0" smtClean="0"/>
                <a:t>          A          </a:t>
              </a:r>
              <a:r>
                <a:rPr lang="en-US" sz="2000" dirty="0">
                  <a:solidFill>
                    <a:schemeClr val="tx2">
                      <a:lumMod val="60000"/>
                      <a:lumOff val="40000"/>
                    </a:schemeClr>
                  </a:solidFill>
                </a:rPr>
                <a:t> </a:t>
              </a:r>
              <a:r>
                <a:rPr lang="en-US" sz="2000" dirty="0" smtClean="0">
                  <a:solidFill>
                    <a:schemeClr val="tx2">
                      <a:lumMod val="60000"/>
                      <a:lumOff val="40000"/>
                    </a:schemeClr>
                  </a:solidFill>
                </a:rPr>
                <a:t> </a:t>
              </a:r>
              <a:r>
                <a:rPr lang="en-US" sz="2000" dirty="0" smtClean="0"/>
                <a:t>           </a:t>
              </a:r>
              <a:r>
                <a:rPr lang="en-US" sz="2000" dirty="0" smtClean="0">
                  <a:solidFill>
                    <a:schemeClr val="accent4"/>
                  </a:solidFill>
                </a:rPr>
                <a:t>D</a:t>
              </a:r>
              <a:r>
                <a:rPr lang="en-US" sz="2000" dirty="0" smtClean="0"/>
                <a:t>            </a:t>
              </a:r>
              <a:r>
                <a:rPr lang="en-US" sz="2000" dirty="0" smtClean="0">
                  <a:solidFill>
                    <a:schemeClr val="accent6"/>
                  </a:solidFill>
                </a:rPr>
                <a:t>C</a:t>
              </a:r>
              <a:endParaRPr lang="en-US" sz="2000" dirty="0">
                <a:solidFill>
                  <a:schemeClr val="accent6"/>
                </a:solidFill>
              </a:endParaRPr>
            </a:p>
          </p:txBody>
        </p:sp>
        <p:sp>
          <p:nvSpPr>
            <p:cNvPr id="12" name="Rectangle 11"/>
            <p:cNvSpPr/>
            <p:nvPr/>
          </p:nvSpPr>
          <p:spPr>
            <a:xfrm>
              <a:off x="1384017" y="4971957"/>
              <a:ext cx="1645920" cy="45719"/>
            </a:xfrm>
            <a:prstGeom prst="rect">
              <a:avLst/>
            </a:prstGeom>
            <a:solidFill>
              <a:schemeClr val="accent3"/>
            </a:solidFill>
            <a:ln>
              <a:solidFill>
                <a:schemeClr val="accent3"/>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3" name="Rectangle 12"/>
            <p:cNvSpPr/>
            <p:nvPr/>
          </p:nvSpPr>
          <p:spPr>
            <a:xfrm>
              <a:off x="1384017" y="5063070"/>
              <a:ext cx="1645920" cy="45719"/>
            </a:xfrm>
            <a:prstGeom prst="rect">
              <a:avLst/>
            </a:prstGeom>
            <a:solidFill>
              <a:schemeClr val="tx1"/>
            </a:solidFill>
            <a:ln>
              <a:solidFill>
                <a:schemeClr val="tx1"/>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4" name="Rectangle 13"/>
            <p:cNvSpPr/>
            <p:nvPr/>
          </p:nvSpPr>
          <p:spPr>
            <a:xfrm>
              <a:off x="1384018" y="5154995"/>
              <a:ext cx="3298184" cy="45719"/>
            </a:xfrm>
            <a:prstGeom prst="rect">
              <a:avLst/>
            </a:prstGeom>
            <a:solidFill>
              <a:schemeClr val="tx2">
                <a:lumMod val="60000"/>
                <a:lumOff val="40000"/>
              </a:schemeClr>
            </a:solidFill>
            <a:ln>
              <a:solidFill>
                <a:schemeClr val="tx2">
                  <a:lumMod val="60000"/>
                  <a:lumOff val="40000"/>
                </a:schemeClr>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5" name="Rectangle 14"/>
            <p:cNvSpPr/>
            <p:nvPr/>
          </p:nvSpPr>
          <p:spPr>
            <a:xfrm>
              <a:off x="2704797" y="4880162"/>
              <a:ext cx="1973233" cy="45719"/>
            </a:xfrm>
            <a:prstGeom prst="rect">
              <a:avLst/>
            </a:prstGeom>
            <a:solidFill>
              <a:schemeClr val="accent4"/>
            </a:solidFill>
            <a:ln>
              <a:solidFill>
                <a:schemeClr val="accent4"/>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6" name="Rectangle 15"/>
            <p:cNvSpPr/>
            <p:nvPr/>
          </p:nvSpPr>
          <p:spPr>
            <a:xfrm>
              <a:off x="4344633" y="4971957"/>
              <a:ext cx="329181" cy="45719"/>
            </a:xfrm>
            <a:prstGeom prst="rect">
              <a:avLst/>
            </a:prstGeom>
            <a:solidFill>
              <a:schemeClr val="accent6"/>
            </a:solidFill>
            <a:ln>
              <a:solidFill>
                <a:schemeClr val="accent6"/>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8" name="TextBox 17"/>
            <p:cNvSpPr txBox="1"/>
            <p:nvPr/>
          </p:nvSpPr>
          <p:spPr>
            <a:xfrm>
              <a:off x="1270519" y="5116666"/>
              <a:ext cx="5178860" cy="400110"/>
            </a:xfrm>
            <a:prstGeom prst="rect">
              <a:avLst/>
            </a:prstGeom>
            <a:noFill/>
          </p:spPr>
          <p:txBody>
            <a:bodyPr wrap="square" rtlCol="0">
              <a:spAutoFit/>
            </a:bodyPr>
            <a:lstStyle/>
            <a:p>
              <a:r>
                <a:rPr lang="en-US" sz="2000" dirty="0" smtClean="0">
                  <a:solidFill>
                    <a:schemeClr val="accent3"/>
                  </a:solidFill>
                </a:rPr>
                <a:t>                         </a:t>
              </a:r>
              <a:r>
                <a:rPr lang="en-US" sz="2000" dirty="0" smtClean="0">
                  <a:solidFill>
                    <a:schemeClr val="tx2">
                      <a:lumMod val="60000"/>
                      <a:lumOff val="40000"/>
                    </a:schemeClr>
                  </a:solidFill>
                </a:rPr>
                <a:t>B</a:t>
              </a:r>
              <a:endParaRPr lang="en-US" sz="2000" dirty="0">
                <a:solidFill>
                  <a:schemeClr val="accent6"/>
                </a:solidFill>
              </a:endParaRPr>
            </a:p>
          </p:txBody>
        </p:sp>
      </p:grpSp>
    </p:spTree>
    <p:extLst>
      <p:ext uri="{BB962C8B-B14F-4D97-AF65-F5344CB8AC3E}">
        <p14:creationId xmlns:p14="http://schemas.microsoft.com/office/powerpoint/2010/main" val="1407820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p:nvPr/>
        </p:nvGrpSpPr>
        <p:grpSpPr>
          <a:xfrm>
            <a:off x="574632" y="339639"/>
            <a:ext cx="4383139" cy="4753220"/>
            <a:chOff x="2668335" y="385407"/>
            <a:chExt cx="4383139" cy="4753220"/>
          </a:xfrm>
        </p:grpSpPr>
        <p:sp>
          <p:nvSpPr>
            <p:cNvPr id="4" name="Oval 3"/>
            <p:cNvSpPr/>
            <p:nvPr/>
          </p:nvSpPr>
          <p:spPr>
            <a:xfrm>
              <a:off x="2668335" y="1304899"/>
              <a:ext cx="2563466" cy="2563466"/>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A</a:t>
              </a:r>
              <a:endParaRPr lang="en-US" sz="2400" dirty="0"/>
            </a:p>
          </p:txBody>
        </p:sp>
        <p:sp>
          <p:nvSpPr>
            <p:cNvPr id="5" name="Oval 4"/>
            <p:cNvSpPr/>
            <p:nvPr/>
          </p:nvSpPr>
          <p:spPr>
            <a:xfrm>
              <a:off x="3741243" y="1304899"/>
              <a:ext cx="2563466" cy="2563466"/>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a:solidFill>
                    <a:schemeClr val="accent1"/>
                  </a:solidFill>
                </a:rPr>
                <a:t>B</a:t>
              </a:r>
            </a:p>
          </p:txBody>
        </p:sp>
        <p:sp>
          <p:nvSpPr>
            <p:cNvPr id="6" name="Oval 5"/>
            <p:cNvSpPr/>
            <p:nvPr/>
          </p:nvSpPr>
          <p:spPr>
            <a:xfrm>
              <a:off x="5256949" y="1712659"/>
              <a:ext cx="1794525" cy="1794525"/>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solidFill>
                    <a:schemeClr val="accent6"/>
                  </a:solidFill>
                </a:rPr>
                <a:t>C</a:t>
              </a:r>
              <a:endParaRPr lang="en-US" sz="2400" dirty="0">
                <a:solidFill>
                  <a:schemeClr val="accent6"/>
                </a:solidFill>
              </a:endParaRPr>
            </a:p>
          </p:txBody>
        </p:sp>
        <p:sp>
          <p:nvSpPr>
            <p:cNvPr id="7" name="Oval 6"/>
            <p:cNvSpPr/>
            <p:nvPr/>
          </p:nvSpPr>
          <p:spPr>
            <a:xfrm>
              <a:off x="4301463" y="385407"/>
              <a:ext cx="2563466" cy="2563466"/>
            </a:xfrm>
            <a:prstGeom prst="ellipse">
              <a:avLst/>
            </a:prstGeom>
            <a:noFill/>
          </p:spPr>
          <p:style>
            <a:lnRef idx="2">
              <a:schemeClr val="accent4"/>
            </a:lnRef>
            <a:fillRef idx="1">
              <a:schemeClr val="lt1"/>
            </a:fillRef>
            <a:effectRef idx="0">
              <a:schemeClr val="accent4"/>
            </a:effectRef>
            <a:fontRef idx="minor">
              <a:schemeClr val="dk1"/>
            </a:fontRef>
          </p:style>
          <p:txBody>
            <a:bodyPr rtlCol="0" anchor="ctr"/>
            <a:lstStyle/>
            <a:p>
              <a:pPr algn="ctr"/>
              <a:r>
                <a:rPr lang="en-US" sz="2400" dirty="0" smtClean="0">
                  <a:solidFill>
                    <a:schemeClr val="accent4"/>
                  </a:solidFill>
                </a:rPr>
                <a:t>D</a:t>
              </a:r>
              <a:endParaRPr lang="en-US" sz="2400" dirty="0">
                <a:solidFill>
                  <a:schemeClr val="accent4"/>
                </a:solidFill>
              </a:endParaRPr>
            </a:p>
          </p:txBody>
        </p:sp>
        <p:sp>
          <p:nvSpPr>
            <p:cNvPr id="8" name="Oval 7"/>
            <p:cNvSpPr/>
            <p:nvPr/>
          </p:nvSpPr>
          <p:spPr>
            <a:xfrm>
              <a:off x="2857895" y="1910699"/>
              <a:ext cx="3227928" cy="3227928"/>
            </a:xfrm>
            <a:prstGeom prst="ellipse">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r>
                <a:rPr lang="en-US" sz="2400" dirty="0">
                  <a:solidFill>
                    <a:schemeClr val="accent3"/>
                  </a:solidFill>
                </a:rPr>
                <a:t>E</a:t>
              </a:r>
            </a:p>
          </p:txBody>
        </p:sp>
      </p:grpSp>
      <p:sp>
        <p:nvSpPr>
          <p:cNvPr id="9" name="TextBox 8"/>
          <p:cNvSpPr txBox="1"/>
          <p:nvPr/>
        </p:nvSpPr>
        <p:spPr>
          <a:xfrm>
            <a:off x="5486649" y="2973444"/>
            <a:ext cx="3073534" cy="369332"/>
          </a:xfrm>
          <a:prstGeom prst="rect">
            <a:avLst/>
          </a:prstGeom>
          <a:noFill/>
        </p:spPr>
        <p:txBody>
          <a:bodyPr wrap="none" rtlCol="0">
            <a:spAutoFit/>
          </a:bodyPr>
          <a:lstStyle/>
          <a:p>
            <a:r>
              <a:rPr lang="en-US" dirty="0" smtClean="0"/>
              <a:t>Hidden Terminals for E -&gt; B?  D</a:t>
            </a:r>
            <a:endParaRPr lang="en-US" dirty="0"/>
          </a:p>
        </p:txBody>
      </p:sp>
      <p:sp>
        <p:nvSpPr>
          <p:cNvPr id="10" name="TextBox 9"/>
          <p:cNvSpPr txBox="1"/>
          <p:nvPr/>
        </p:nvSpPr>
        <p:spPr>
          <a:xfrm>
            <a:off x="5487573" y="3353980"/>
            <a:ext cx="2980804" cy="369332"/>
          </a:xfrm>
          <a:prstGeom prst="rect">
            <a:avLst/>
          </a:prstGeom>
          <a:noFill/>
        </p:spPr>
        <p:txBody>
          <a:bodyPr wrap="none" rtlCol="0">
            <a:spAutoFit/>
          </a:bodyPr>
          <a:lstStyle/>
          <a:p>
            <a:r>
              <a:rPr lang="en-US" dirty="0" smtClean="0"/>
              <a:t>Exposed Terminals for B -&gt; D?</a:t>
            </a:r>
            <a:endParaRPr lang="en-US" dirty="0"/>
          </a:p>
        </p:txBody>
      </p:sp>
      <p:grpSp>
        <p:nvGrpSpPr>
          <p:cNvPr id="19" name="Group 18"/>
          <p:cNvGrpSpPr/>
          <p:nvPr/>
        </p:nvGrpSpPr>
        <p:grpSpPr>
          <a:xfrm>
            <a:off x="925603" y="5327914"/>
            <a:ext cx="5247506" cy="993779"/>
            <a:chOff x="1270519" y="4522997"/>
            <a:chExt cx="5247506" cy="993779"/>
          </a:xfrm>
        </p:grpSpPr>
        <p:sp>
          <p:nvSpPr>
            <p:cNvPr id="11" name="TextBox 10"/>
            <p:cNvSpPr txBox="1"/>
            <p:nvPr/>
          </p:nvSpPr>
          <p:spPr>
            <a:xfrm>
              <a:off x="1339165" y="4522997"/>
              <a:ext cx="5178860" cy="400110"/>
            </a:xfrm>
            <a:prstGeom prst="rect">
              <a:avLst/>
            </a:prstGeom>
            <a:noFill/>
          </p:spPr>
          <p:txBody>
            <a:bodyPr wrap="square" rtlCol="0">
              <a:spAutoFit/>
            </a:bodyPr>
            <a:lstStyle/>
            <a:p>
              <a:r>
                <a:rPr lang="en-US" sz="2000" dirty="0" smtClean="0">
                  <a:solidFill>
                    <a:schemeClr val="accent3"/>
                  </a:solidFill>
                </a:rPr>
                <a:t>E</a:t>
              </a:r>
              <a:r>
                <a:rPr lang="en-US" sz="2000" dirty="0" smtClean="0"/>
                <a:t>          A          </a:t>
              </a:r>
              <a:r>
                <a:rPr lang="en-US" sz="2000" dirty="0">
                  <a:solidFill>
                    <a:schemeClr val="tx2">
                      <a:lumMod val="60000"/>
                      <a:lumOff val="40000"/>
                    </a:schemeClr>
                  </a:solidFill>
                </a:rPr>
                <a:t> </a:t>
              </a:r>
              <a:r>
                <a:rPr lang="en-US" sz="2000" dirty="0" smtClean="0">
                  <a:solidFill>
                    <a:schemeClr val="tx2">
                      <a:lumMod val="60000"/>
                      <a:lumOff val="40000"/>
                    </a:schemeClr>
                  </a:solidFill>
                </a:rPr>
                <a:t> </a:t>
              </a:r>
              <a:r>
                <a:rPr lang="en-US" sz="2000" dirty="0" smtClean="0"/>
                <a:t>           </a:t>
              </a:r>
              <a:r>
                <a:rPr lang="en-US" sz="2000" dirty="0" smtClean="0">
                  <a:solidFill>
                    <a:schemeClr val="accent4"/>
                  </a:solidFill>
                </a:rPr>
                <a:t>D</a:t>
              </a:r>
              <a:r>
                <a:rPr lang="en-US" sz="2000" dirty="0" smtClean="0"/>
                <a:t>            </a:t>
              </a:r>
              <a:r>
                <a:rPr lang="en-US" sz="2000" dirty="0" smtClean="0">
                  <a:solidFill>
                    <a:schemeClr val="accent6"/>
                  </a:solidFill>
                </a:rPr>
                <a:t>C</a:t>
              </a:r>
              <a:endParaRPr lang="en-US" sz="2000" dirty="0">
                <a:solidFill>
                  <a:schemeClr val="accent6"/>
                </a:solidFill>
              </a:endParaRPr>
            </a:p>
          </p:txBody>
        </p:sp>
        <p:sp>
          <p:nvSpPr>
            <p:cNvPr id="12" name="Rectangle 11"/>
            <p:cNvSpPr/>
            <p:nvPr/>
          </p:nvSpPr>
          <p:spPr>
            <a:xfrm>
              <a:off x="1384017" y="4971957"/>
              <a:ext cx="1645920" cy="45719"/>
            </a:xfrm>
            <a:prstGeom prst="rect">
              <a:avLst/>
            </a:prstGeom>
            <a:solidFill>
              <a:schemeClr val="accent3"/>
            </a:solidFill>
            <a:ln>
              <a:solidFill>
                <a:schemeClr val="accent3"/>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3" name="Rectangle 12"/>
            <p:cNvSpPr/>
            <p:nvPr/>
          </p:nvSpPr>
          <p:spPr>
            <a:xfrm>
              <a:off x="1384017" y="5063070"/>
              <a:ext cx="1645920" cy="45719"/>
            </a:xfrm>
            <a:prstGeom prst="rect">
              <a:avLst/>
            </a:prstGeom>
            <a:solidFill>
              <a:schemeClr val="tx1"/>
            </a:solidFill>
            <a:ln>
              <a:solidFill>
                <a:schemeClr val="tx1"/>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4" name="Rectangle 13"/>
            <p:cNvSpPr/>
            <p:nvPr/>
          </p:nvSpPr>
          <p:spPr>
            <a:xfrm>
              <a:off x="1384018" y="5154995"/>
              <a:ext cx="3298184" cy="45719"/>
            </a:xfrm>
            <a:prstGeom prst="rect">
              <a:avLst/>
            </a:prstGeom>
            <a:solidFill>
              <a:schemeClr val="tx2">
                <a:lumMod val="60000"/>
                <a:lumOff val="40000"/>
              </a:schemeClr>
            </a:solidFill>
            <a:ln>
              <a:solidFill>
                <a:schemeClr val="tx2">
                  <a:lumMod val="60000"/>
                  <a:lumOff val="40000"/>
                </a:schemeClr>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5" name="Rectangle 14"/>
            <p:cNvSpPr/>
            <p:nvPr/>
          </p:nvSpPr>
          <p:spPr>
            <a:xfrm>
              <a:off x="2704797" y="4880162"/>
              <a:ext cx="1973233" cy="45719"/>
            </a:xfrm>
            <a:prstGeom prst="rect">
              <a:avLst/>
            </a:prstGeom>
            <a:solidFill>
              <a:schemeClr val="accent4"/>
            </a:solidFill>
            <a:ln>
              <a:solidFill>
                <a:schemeClr val="accent4"/>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6" name="Rectangle 15"/>
            <p:cNvSpPr/>
            <p:nvPr/>
          </p:nvSpPr>
          <p:spPr>
            <a:xfrm>
              <a:off x="4344633" y="4971957"/>
              <a:ext cx="329181" cy="45719"/>
            </a:xfrm>
            <a:prstGeom prst="rect">
              <a:avLst/>
            </a:prstGeom>
            <a:solidFill>
              <a:schemeClr val="accent6"/>
            </a:solidFill>
            <a:ln>
              <a:solidFill>
                <a:schemeClr val="accent6"/>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8" name="TextBox 17"/>
            <p:cNvSpPr txBox="1"/>
            <p:nvPr/>
          </p:nvSpPr>
          <p:spPr>
            <a:xfrm>
              <a:off x="1270519" y="5116666"/>
              <a:ext cx="5178860" cy="400110"/>
            </a:xfrm>
            <a:prstGeom prst="rect">
              <a:avLst/>
            </a:prstGeom>
            <a:noFill/>
          </p:spPr>
          <p:txBody>
            <a:bodyPr wrap="square" rtlCol="0">
              <a:spAutoFit/>
            </a:bodyPr>
            <a:lstStyle/>
            <a:p>
              <a:r>
                <a:rPr lang="en-US" sz="2000" dirty="0" smtClean="0">
                  <a:solidFill>
                    <a:schemeClr val="accent3"/>
                  </a:solidFill>
                </a:rPr>
                <a:t>                         </a:t>
              </a:r>
              <a:r>
                <a:rPr lang="en-US" sz="2000" dirty="0" smtClean="0">
                  <a:solidFill>
                    <a:schemeClr val="tx2">
                      <a:lumMod val="60000"/>
                      <a:lumOff val="40000"/>
                    </a:schemeClr>
                  </a:solidFill>
                </a:rPr>
                <a:t>B</a:t>
              </a:r>
              <a:endParaRPr lang="en-US" sz="2000" dirty="0">
                <a:solidFill>
                  <a:schemeClr val="accent6"/>
                </a:solidFill>
              </a:endParaRPr>
            </a:p>
          </p:txBody>
        </p:sp>
      </p:grpSp>
    </p:spTree>
    <p:extLst>
      <p:ext uri="{BB962C8B-B14F-4D97-AF65-F5344CB8AC3E}">
        <p14:creationId xmlns:p14="http://schemas.microsoft.com/office/powerpoint/2010/main" val="21653435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p:nvPr/>
        </p:nvGrpSpPr>
        <p:grpSpPr>
          <a:xfrm>
            <a:off x="574632" y="339639"/>
            <a:ext cx="4383139" cy="4753220"/>
            <a:chOff x="2668335" y="385407"/>
            <a:chExt cx="4383139" cy="4753220"/>
          </a:xfrm>
        </p:grpSpPr>
        <p:sp>
          <p:nvSpPr>
            <p:cNvPr id="4" name="Oval 3"/>
            <p:cNvSpPr/>
            <p:nvPr/>
          </p:nvSpPr>
          <p:spPr>
            <a:xfrm>
              <a:off x="2668335" y="1304899"/>
              <a:ext cx="2563466" cy="2563466"/>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A</a:t>
              </a:r>
              <a:endParaRPr lang="en-US" sz="2400" dirty="0"/>
            </a:p>
          </p:txBody>
        </p:sp>
        <p:sp>
          <p:nvSpPr>
            <p:cNvPr id="5" name="Oval 4"/>
            <p:cNvSpPr/>
            <p:nvPr/>
          </p:nvSpPr>
          <p:spPr>
            <a:xfrm>
              <a:off x="3741243" y="1304899"/>
              <a:ext cx="2563466" cy="2563466"/>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a:solidFill>
                    <a:schemeClr val="accent1"/>
                  </a:solidFill>
                </a:rPr>
                <a:t>B</a:t>
              </a:r>
            </a:p>
          </p:txBody>
        </p:sp>
        <p:sp>
          <p:nvSpPr>
            <p:cNvPr id="6" name="Oval 5"/>
            <p:cNvSpPr/>
            <p:nvPr/>
          </p:nvSpPr>
          <p:spPr>
            <a:xfrm>
              <a:off x="5256949" y="1712659"/>
              <a:ext cx="1794525" cy="1794525"/>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solidFill>
                    <a:schemeClr val="accent6"/>
                  </a:solidFill>
                </a:rPr>
                <a:t>C</a:t>
              </a:r>
              <a:endParaRPr lang="en-US" sz="2400" dirty="0">
                <a:solidFill>
                  <a:schemeClr val="accent6"/>
                </a:solidFill>
              </a:endParaRPr>
            </a:p>
          </p:txBody>
        </p:sp>
        <p:sp>
          <p:nvSpPr>
            <p:cNvPr id="7" name="Oval 6"/>
            <p:cNvSpPr/>
            <p:nvPr/>
          </p:nvSpPr>
          <p:spPr>
            <a:xfrm>
              <a:off x="4301463" y="385407"/>
              <a:ext cx="2563466" cy="2563466"/>
            </a:xfrm>
            <a:prstGeom prst="ellipse">
              <a:avLst/>
            </a:prstGeom>
            <a:noFill/>
          </p:spPr>
          <p:style>
            <a:lnRef idx="2">
              <a:schemeClr val="accent4"/>
            </a:lnRef>
            <a:fillRef idx="1">
              <a:schemeClr val="lt1"/>
            </a:fillRef>
            <a:effectRef idx="0">
              <a:schemeClr val="accent4"/>
            </a:effectRef>
            <a:fontRef idx="minor">
              <a:schemeClr val="dk1"/>
            </a:fontRef>
          </p:style>
          <p:txBody>
            <a:bodyPr rtlCol="0" anchor="ctr"/>
            <a:lstStyle/>
            <a:p>
              <a:pPr algn="ctr"/>
              <a:r>
                <a:rPr lang="en-US" sz="2400" dirty="0" smtClean="0">
                  <a:solidFill>
                    <a:schemeClr val="accent4"/>
                  </a:solidFill>
                </a:rPr>
                <a:t>D</a:t>
              </a:r>
              <a:endParaRPr lang="en-US" sz="2400" dirty="0">
                <a:solidFill>
                  <a:schemeClr val="accent4"/>
                </a:solidFill>
              </a:endParaRPr>
            </a:p>
          </p:txBody>
        </p:sp>
        <p:sp>
          <p:nvSpPr>
            <p:cNvPr id="8" name="Oval 7"/>
            <p:cNvSpPr/>
            <p:nvPr/>
          </p:nvSpPr>
          <p:spPr>
            <a:xfrm>
              <a:off x="2857895" y="1910699"/>
              <a:ext cx="3227928" cy="3227928"/>
            </a:xfrm>
            <a:prstGeom prst="ellipse">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r>
                <a:rPr lang="en-US" sz="2400" dirty="0">
                  <a:solidFill>
                    <a:schemeClr val="accent3"/>
                  </a:solidFill>
                </a:rPr>
                <a:t>E</a:t>
              </a:r>
            </a:p>
          </p:txBody>
        </p:sp>
      </p:grpSp>
      <p:sp>
        <p:nvSpPr>
          <p:cNvPr id="9" name="TextBox 8"/>
          <p:cNvSpPr txBox="1"/>
          <p:nvPr/>
        </p:nvSpPr>
        <p:spPr>
          <a:xfrm>
            <a:off x="5486649" y="2973444"/>
            <a:ext cx="3073534" cy="369332"/>
          </a:xfrm>
          <a:prstGeom prst="rect">
            <a:avLst/>
          </a:prstGeom>
          <a:noFill/>
        </p:spPr>
        <p:txBody>
          <a:bodyPr wrap="none" rtlCol="0">
            <a:spAutoFit/>
          </a:bodyPr>
          <a:lstStyle/>
          <a:p>
            <a:r>
              <a:rPr lang="en-US" dirty="0" smtClean="0"/>
              <a:t>Hidden Terminals for E -&gt; B?  D</a:t>
            </a:r>
            <a:endParaRPr lang="en-US" dirty="0"/>
          </a:p>
        </p:txBody>
      </p:sp>
      <p:sp>
        <p:nvSpPr>
          <p:cNvPr id="10" name="TextBox 9"/>
          <p:cNvSpPr txBox="1"/>
          <p:nvPr/>
        </p:nvSpPr>
        <p:spPr>
          <a:xfrm>
            <a:off x="5487573" y="3353980"/>
            <a:ext cx="2980804" cy="646331"/>
          </a:xfrm>
          <a:prstGeom prst="rect">
            <a:avLst/>
          </a:prstGeom>
          <a:noFill/>
        </p:spPr>
        <p:txBody>
          <a:bodyPr wrap="none" rtlCol="0">
            <a:spAutoFit/>
          </a:bodyPr>
          <a:lstStyle/>
          <a:p>
            <a:r>
              <a:rPr lang="en-US" dirty="0" smtClean="0"/>
              <a:t>Exposed Terminals for B -&gt; D?</a:t>
            </a:r>
          </a:p>
          <a:p>
            <a:r>
              <a:rPr lang="en-US" dirty="0" smtClean="0"/>
              <a:t>A, E, &amp; C</a:t>
            </a:r>
            <a:endParaRPr lang="en-US" dirty="0"/>
          </a:p>
        </p:txBody>
      </p:sp>
      <p:grpSp>
        <p:nvGrpSpPr>
          <p:cNvPr id="19" name="Group 18"/>
          <p:cNvGrpSpPr/>
          <p:nvPr/>
        </p:nvGrpSpPr>
        <p:grpSpPr>
          <a:xfrm>
            <a:off x="925603" y="5327914"/>
            <a:ext cx="5247506" cy="993779"/>
            <a:chOff x="1270519" y="4522997"/>
            <a:chExt cx="5247506" cy="993779"/>
          </a:xfrm>
        </p:grpSpPr>
        <p:sp>
          <p:nvSpPr>
            <p:cNvPr id="11" name="TextBox 10"/>
            <p:cNvSpPr txBox="1"/>
            <p:nvPr/>
          </p:nvSpPr>
          <p:spPr>
            <a:xfrm>
              <a:off x="1339165" y="4522997"/>
              <a:ext cx="5178860" cy="400110"/>
            </a:xfrm>
            <a:prstGeom prst="rect">
              <a:avLst/>
            </a:prstGeom>
            <a:noFill/>
          </p:spPr>
          <p:txBody>
            <a:bodyPr wrap="square" rtlCol="0">
              <a:spAutoFit/>
            </a:bodyPr>
            <a:lstStyle/>
            <a:p>
              <a:r>
                <a:rPr lang="en-US" sz="2000" dirty="0" smtClean="0">
                  <a:solidFill>
                    <a:schemeClr val="accent3"/>
                  </a:solidFill>
                </a:rPr>
                <a:t>E</a:t>
              </a:r>
              <a:r>
                <a:rPr lang="en-US" sz="2000" dirty="0" smtClean="0"/>
                <a:t>          A          </a:t>
              </a:r>
              <a:r>
                <a:rPr lang="en-US" sz="2000" dirty="0">
                  <a:solidFill>
                    <a:schemeClr val="tx2">
                      <a:lumMod val="60000"/>
                      <a:lumOff val="40000"/>
                    </a:schemeClr>
                  </a:solidFill>
                </a:rPr>
                <a:t> </a:t>
              </a:r>
              <a:r>
                <a:rPr lang="en-US" sz="2000" dirty="0" smtClean="0">
                  <a:solidFill>
                    <a:schemeClr val="tx2">
                      <a:lumMod val="60000"/>
                      <a:lumOff val="40000"/>
                    </a:schemeClr>
                  </a:solidFill>
                </a:rPr>
                <a:t> </a:t>
              </a:r>
              <a:r>
                <a:rPr lang="en-US" sz="2000" dirty="0" smtClean="0"/>
                <a:t>           </a:t>
              </a:r>
              <a:r>
                <a:rPr lang="en-US" sz="2000" dirty="0" smtClean="0">
                  <a:solidFill>
                    <a:schemeClr val="accent4"/>
                  </a:solidFill>
                </a:rPr>
                <a:t>D</a:t>
              </a:r>
              <a:r>
                <a:rPr lang="en-US" sz="2000" dirty="0" smtClean="0"/>
                <a:t>            </a:t>
              </a:r>
              <a:r>
                <a:rPr lang="en-US" sz="2000" dirty="0" smtClean="0">
                  <a:solidFill>
                    <a:schemeClr val="accent6"/>
                  </a:solidFill>
                </a:rPr>
                <a:t>C</a:t>
              </a:r>
              <a:endParaRPr lang="en-US" sz="2000" dirty="0">
                <a:solidFill>
                  <a:schemeClr val="accent6"/>
                </a:solidFill>
              </a:endParaRPr>
            </a:p>
          </p:txBody>
        </p:sp>
        <p:sp>
          <p:nvSpPr>
            <p:cNvPr id="12" name="Rectangle 11"/>
            <p:cNvSpPr/>
            <p:nvPr/>
          </p:nvSpPr>
          <p:spPr>
            <a:xfrm>
              <a:off x="1384017" y="4971957"/>
              <a:ext cx="1645920" cy="45719"/>
            </a:xfrm>
            <a:prstGeom prst="rect">
              <a:avLst/>
            </a:prstGeom>
            <a:solidFill>
              <a:schemeClr val="accent3"/>
            </a:solidFill>
            <a:ln>
              <a:solidFill>
                <a:schemeClr val="accent3"/>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3" name="Rectangle 12"/>
            <p:cNvSpPr/>
            <p:nvPr/>
          </p:nvSpPr>
          <p:spPr>
            <a:xfrm>
              <a:off x="1384017" y="5063070"/>
              <a:ext cx="1645920" cy="45719"/>
            </a:xfrm>
            <a:prstGeom prst="rect">
              <a:avLst/>
            </a:prstGeom>
            <a:solidFill>
              <a:schemeClr val="tx1"/>
            </a:solidFill>
            <a:ln>
              <a:solidFill>
                <a:schemeClr val="tx1"/>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4" name="Rectangle 13"/>
            <p:cNvSpPr/>
            <p:nvPr/>
          </p:nvSpPr>
          <p:spPr>
            <a:xfrm>
              <a:off x="1384018" y="5154995"/>
              <a:ext cx="3298184" cy="45719"/>
            </a:xfrm>
            <a:prstGeom prst="rect">
              <a:avLst/>
            </a:prstGeom>
            <a:solidFill>
              <a:schemeClr val="tx2">
                <a:lumMod val="60000"/>
                <a:lumOff val="40000"/>
              </a:schemeClr>
            </a:solidFill>
            <a:ln>
              <a:solidFill>
                <a:schemeClr val="tx2">
                  <a:lumMod val="60000"/>
                  <a:lumOff val="40000"/>
                </a:schemeClr>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5" name="Rectangle 14"/>
            <p:cNvSpPr/>
            <p:nvPr/>
          </p:nvSpPr>
          <p:spPr>
            <a:xfrm>
              <a:off x="2704797" y="4880162"/>
              <a:ext cx="1973233" cy="45719"/>
            </a:xfrm>
            <a:prstGeom prst="rect">
              <a:avLst/>
            </a:prstGeom>
            <a:solidFill>
              <a:schemeClr val="accent4"/>
            </a:solidFill>
            <a:ln>
              <a:solidFill>
                <a:schemeClr val="accent4"/>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dirty="0"/>
            </a:p>
          </p:txBody>
        </p:sp>
        <p:sp>
          <p:nvSpPr>
            <p:cNvPr id="16" name="Rectangle 15"/>
            <p:cNvSpPr/>
            <p:nvPr/>
          </p:nvSpPr>
          <p:spPr>
            <a:xfrm>
              <a:off x="4344633" y="4971957"/>
              <a:ext cx="329181" cy="45719"/>
            </a:xfrm>
            <a:prstGeom prst="rect">
              <a:avLst/>
            </a:prstGeom>
            <a:solidFill>
              <a:schemeClr val="accent6"/>
            </a:solidFill>
            <a:ln>
              <a:solidFill>
                <a:schemeClr val="accent6"/>
              </a:solidFill>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8" name="TextBox 17"/>
            <p:cNvSpPr txBox="1"/>
            <p:nvPr/>
          </p:nvSpPr>
          <p:spPr>
            <a:xfrm>
              <a:off x="1270519" y="5116666"/>
              <a:ext cx="5178860" cy="400110"/>
            </a:xfrm>
            <a:prstGeom prst="rect">
              <a:avLst/>
            </a:prstGeom>
            <a:noFill/>
          </p:spPr>
          <p:txBody>
            <a:bodyPr wrap="square" rtlCol="0">
              <a:spAutoFit/>
            </a:bodyPr>
            <a:lstStyle/>
            <a:p>
              <a:r>
                <a:rPr lang="en-US" sz="2000" dirty="0" smtClean="0">
                  <a:solidFill>
                    <a:schemeClr val="accent3"/>
                  </a:solidFill>
                </a:rPr>
                <a:t>                         </a:t>
              </a:r>
              <a:r>
                <a:rPr lang="en-US" sz="2000" dirty="0" smtClean="0">
                  <a:solidFill>
                    <a:schemeClr val="tx2">
                      <a:lumMod val="60000"/>
                      <a:lumOff val="40000"/>
                    </a:schemeClr>
                  </a:solidFill>
                </a:rPr>
                <a:t>B</a:t>
              </a:r>
              <a:endParaRPr lang="en-US" sz="2000" dirty="0">
                <a:solidFill>
                  <a:schemeClr val="accent6"/>
                </a:solidFill>
              </a:endParaRPr>
            </a:p>
          </p:txBody>
        </p:sp>
      </p:grpSp>
    </p:spTree>
    <p:extLst>
      <p:ext uri="{BB962C8B-B14F-4D97-AF65-F5344CB8AC3E}">
        <p14:creationId xmlns:p14="http://schemas.microsoft.com/office/powerpoint/2010/main" val="40820368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0063"/>
            <a:ext cx="7772400" cy="959137"/>
          </a:xfrm>
        </p:spPr>
        <p:txBody>
          <a:bodyPr/>
          <a:lstStyle/>
          <a:p>
            <a:r>
              <a:rPr lang="en-US" dirty="0" smtClean="0"/>
              <a:t>Participation </a:t>
            </a:r>
            <a:r>
              <a:rPr lang="en-US" dirty="0" smtClean="0"/>
              <a:t>Check</a:t>
            </a:r>
            <a:endParaRPr lang="en-US" dirty="0"/>
          </a:p>
        </p:txBody>
      </p:sp>
      <p:sp>
        <p:nvSpPr>
          <p:cNvPr id="3" name="Subtitle 2"/>
          <p:cNvSpPr>
            <a:spLocks noGrp="1"/>
          </p:cNvSpPr>
          <p:nvPr>
            <p:ph type="subTitle" idx="1"/>
          </p:nvPr>
        </p:nvSpPr>
        <p:spPr>
          <a:xfrm>
            <a:off x="685800" y="1198417"/>
            <a:ext cx="7086600" cy="1170709"/>
          </a:xfrm>
        </p:spPr>
        <p:txBody>
          <a:bodyPr>
            <a:normAutofit fontScale="70000" lnSpcReduction="20000"/>
          </a:bodyPr>
          <a:lstStyle/>
          <a:p>
            <a:pPr algn="l"/>
            <a:r>
              <a:rPr lang="en-US" i="1" dirty="0" smtClean="0"/>
              <a:t>Not graded, just like Assignment 0. Please write name, </a:t>
            </a:r>
            <a:r>
              <a:rPr lang="en-US" i="1" smtClean="0"/>
              <a:t>NetID</a:t>
            </a:r>
            <a:r>
              <a:rPr lang="en-US" i="1" dirty="0" smtClean="0"/>
              <a:t>, and answers on paper and return to us. This is open notes, references, slides, and even brainstorming with each other</a:t>
            </a:r>
            <a:r>
              <a:rPr lang="en-US" dirty="0" smtClean="0"/>
              <a:t>. </a:t>
            </a:r>
            <a:endParaRPr lang="en-US" dirty="0"/>
          </a:p>
        </p:txBody>
      </p:sp>
      <p:sp>
        <p:nvSpPr>
          <p:cNvPr id="4" name="Rectangle 3"/>
          <p:cNvSpPr/>
          <p:nvPr/>
        </p:nvSpPr>
        <p:spPr>
          <a:xfrm>
            <a:off x="824346" y="2366158"/>
            <a:ext cx="7897091" cy="3416320"/>
          </a:xfrm>
          <a:prstGeom prst="rect">
            <a:avLst/>
          </a:prstGeom>
        </p:spPr>
        <p:txBody>
          <a:bodyPr wrap="square">
            <a:spAutoFit/>
          </a:bodyPr>
          <a:lstStyle/>
          <a:p>
            <a:r>
              <a:rPr lang="en-US" sz="2400" dirty="0"/>
              <a:t>Please answer each </a:t>
            </a:r>
            <a:r>
              <a:rPr lang="en-US" sz="2400" dirty="0" smtClean="0"/>
              <a:t>question </a:t>
            </a:r>
            <a:r>
              <a:rPr lang="en-US" sz="2400" dirty="0"/>
              <a:t>briefly. (Two to five sentences for each </a:t>
            </a:r>
            <a:r>
              <a:rPr lang="en-US" sz="2400" dirty="0" smtClean="0"/>
              <a:t>question should suffice</a:t>
            </a:r>
            <a:r>
              <a:rPr lang="en-US" sz="2400" dirty="0"/>
              <a:t>.)</a:t>
            </a:r>
            <a:br>
              <a:rPr lang="en-US" sz="2400" dirty="0"/>
            </a:br>
            <a:r>
              <a:rPr lang="en-US" sz="2400" dirty="0"/>
              <a:t/>
            </a:r>
            <a:br>
              <a:rPr lang="en-US" sz="2400" dirty="0"/>
            </a:br>
            <a:r>
              <a:rPr lang="en-US" sz="2400" dirty="0"/>
              <a:t>1. Why does </a:t>
            </a:r>
            <a:r>
              <a:rPr lang="en-US" sz="2400" dirty="0" err="1"/>
              <a:t>SplitStream</a:t>
            </a:r>
            <a:r>
              <a:rPr lang="en-US" sz="2400" dirty="0"/>
              <a:t> construct a multicast forest? What property of the multicast forest construction (without the spare capacity group) strives to ensure fairness</a:t>
            </a:r>
            <a:r>
              <a:rPr lang="en-US" sz="2400" dirty="0" smtClean="0"/>
              <a:t>?</a:t>
            </a:r>
          </a:p>
          <a:p>
            <a:r>
              <a:rPr lang="en-US" sz="2400" dirty="0"/>
              <a:t/>
            </a:r>
            <a:br>
              <a:rPr lang="en-US" sz="2400" dirty="0"/>
            </a:br>
            <a:r>
              <a:rPr lang="en-US" sz="2400" dirty="0"/>
              <a:t>2. What is serialization in Java? Why is serialization necessary for Java RMI (RPC)?</a:t>
            </a:r>
          </a:p>
        </p:txBody>
      </p:sp>
    </p:spTree>
    <p:extLst>
      <p:ext uri="{BB962C8B-B14F-4D97-AF65-F5344CB8AC3E}">
        <p14:creationId xmlns:p14="http://schemas.microsoft.com/office/powerpoint/2010/main" val="2512771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pPr eaLnBrk="1" hangingPunct="1"/>
            <a:r>
              <a:rPr lang="en-US">
                <a:ea typeface="ＭＳ Ｐゴシック" pitchFamily="-84" charset="-128"/>
                <a:cs typeface="ＭＳ Ｐゴシック" pitchFamily="-84" charset="-128"/>
              </a:rPr>
              <a:t>Hidden Terminal Problem</a:t>
            </a:r>
          </a:p>
        </p:txBody>
      </p:sp>
      <p:sp>
        <p:nvSpPr>
          <p:cNvPr id="3" name="Content Placeholder 2"/>
          <p:cNvSpPr>
            <a:spLocks noGrp="1"/>
          </p:cNvSpPr>
          <p:nvPr>
            <p:ph idx="1"/>
          </p:nvPr>
        </p:nvSpPr>
        <p:spPr>
          <a:xfrm>
            <a:off x="457200" y="3657600"/>
            <a:ext cx="8458200" cy="2743200"/>
          </a:xfrm>
        </p:spPr>
        <p:txBody>
          <a:bodyPr/>
          <a:lstStyle/>
          <a:p>
            <a:pPr eaLnBrk="1" hangingPunct="1">
              <a:spcAft>
                <a:spcPts val="1200"/>
              </a:spcAft>
            </a:pPr>
            <a:r>
              <a:rPr lang="en-US" sz="2800" dirty="0">
                <a:ea typeface="Calibri" pitchFamily="-84" charset="0"/>
                <a:cs typeface="Calibri" pitchFamily="-84" charset="0"/>
              </a:rPr>
              <a:t>A and C </a:t>
            </a:r>
            <a:r>
              <a:rPr lang="en-US" sz="2800" dirty="0" smtClean="0">
                <a:ea typeface="Calibri" pitchFamily="-84" charset="0"/>
                <a:cs typeface="Calibri" pitchFamily="-84" charset="0"/>
              </a:rPr>
              <a:t>can’</a:t>
            </a:r>
            <a:r>
              <a:rPr lang="en-US" altLang="ja-JP" sz="2800" dirty="0" smtClean="0">
                <a:ea typeface="Calibri" pitchFamily="-84" charset="0"/>
                <a:cs typeface="Calibri" pitchFamily="-84" charset="0"/>
              </a:rPr>
              <a:t>t </a:t>
            </a:r>
            <a:r>
              <a:rPr lang="en-US" altLang="ja-JP" sz="2800" dirty="0">
                <a:ea typeface="Calibri" pitchFamily="-84" charset="0"/>
                <a:cs typeface="Calibri" pitchFamily="-84" charset="0"/>
              </a:rPr>
              <a:t>see each other, both send to B</a:t>
            </a:r>
          </a:p>
          <a:p>
            <a:pPr eaLnBrk="1" hangingPunct="1"/>
            <a:r>
              <a:rPr lang="en-US" sz="2800" dirty="0">
                <a:ea typeface="Calibri" pitchFamily="-84" charset="0"/>
                <a:cs typeface="Calibri" pitchFamily="-84" charset="0"/>
              </a:rPr>
              <a:t>RTS/CTS can help</a:t>
            </a:r>
          </a:p>
          <a:p>
            <a:pPr lvl="1" eaLnBrk="1" hangingPunct="1"/>
            <a:r>
              <a:rPr lang="en-US" sz="2600" dirty="0">
                <a:ea typeface="Calibri" pitchFamily="-84" charset="0"/>
                <a:cs typeface="Calibri" pitchFamily="-84" charset="0"/>
              </a:rPr>
              <a:t>Both A and C would send RTS that B would see first</a:t>
            </a:r>
          </a:p>
          <a:p>
            <a:pPr lvl="1" eaLnBrk="1" hangingPunct="1"/>
            <a:r>
              <a:rPr lang="en-US" sz="2600" dirty="0">
                <a:ea typeface="Calibri" pitchFamily="-84" charset="0"/>
                <a:cs typeface="Calibri" pitchFamily="-84" charset="0"/>
              </a:rPr>
              <a:t>B only responds with one CTS (say, echo</a:t>
            </a:r>
            <a:r>
              <a:rPr lang="en-US" altLang="ja-JP" sz="2600" dirty="0">
                <a:ea typeface="Calibri" pitchFamily="-84" charset="0"/>
                <a:cs typeface="Calibri" pitchFamily="-84" charset="0"/>
              </a:rPr>
              <a:t>ing A’s RTS)  </a:t>
            </a:r>
          </a:p>
          <a:p>
            <a:pPr lvl="1" eaLnBrk="1" hangingPunct="1"/>
            <a:r>
              <a:rPr lang="en-US" sz="2600" dirty="0">
                <a:ea typeface="Calibri" pitchFamily="-84" charset="0"/>
                <a:cs typeface="Calibri" pitchFamily="-84" charset="0"/>
              </a:rPr>
              <a:t>C detects that CTS doesn’</a:t>
            </a:r>
            <a:r>
              <a:rPr lang="en-US" altLang="ja-JP" sz="2600" dirty="0">
                <a:ea typeface="Calibri" pitchFamily="-84" charset="0"/>
                <a:cs typeface="Calibri" pitchFamily="-84" charset="0"/>
              </a:rPr>
              <a:t>t match and </a:t>
            </a:r>
            <a:r>
              <a:rPr lang="en-US" altLang="ja-JP" sz="2600" dirty="0" smtClean="0">
                <a:ea typeface="Calibri" pitchFamily="-84" charset="0"/>
                <a:cs typeface="Calibri" pitchFamily="-84" charset="0"/>
              </a:rPr>
              <a:t>won’t </a:t>
            </a:r>
            <a:r>
              <a:rPr lang="en-US" altLang="ja-JP" sz="2600" dirty="0">
                <a:ea typeface="Calibri" pitchFamily="-84" charset="0"/>
                <a:cs typeface="Calibri" pitchFamily="-84" charset="0"/>
              </a:rPr>
              <a:t>send</a:t>
            </a:r>
            <a:endParaRPr lang="en-US" sz="2600" dirty="0">
              <a:ea typeface="Calibri" pitchFamily="-84" charset="0"/>
              <a:cs typeface="Calibri" pitchFamily="-84" charset="0"/>
            </a:endParaRPr>
          </a:p>
        </p:txBody>
      </p:sp>
      <p:sp>
        <p:nvSpPr>
          <p:cNvPr id="66564" name="Slide Number Placeholder 3"/>
          <p:cNvSpPr>
            <a:spLocks noGrp="1"/>
          </p:cNvSpPr>
          <p:nvPr>
            <p:ph type="sldNum" sz="quarter" idx="12"/>
          </p:nvPr>
        </p:nvSpPr>
        <p:spPr bwMode="auto">
          <a:noFill/>
          <a:ln>
            <a:miter lim="800000"/>
            <a:headEnd/>
            <a:tailEnd/>
          </a:ln>
        </p:spPr>
        <p:txBody>
          <a:bodyPr/>
          <a:lstStyle/>
          <a:p>
            <a:fld id="{EFFBCBE9-0343-014B-9945-60044371DDC5}" type="slidenum">
              <a:rPr lang="en-US">
                <a:latin typeface="Helvetica" pitchFamily="-84" charset="0"/>
                <a:ea typeface="ＭＳ Ｐゴシック" pitchFamily="-84" charset="-128"/>
                <a:cs typeface="ＭＳ Ｐゴシック" pitchFamily="-84" charset="-128"/>
              </a:rPr>
              <a:pPr/>
              <a:t>3</a:t>
            </a:fld>
            <a:endParaRPr lang="en-US">
              <a:latin typeface="Helvetica" pitchFamily="-84" charset="0"/>
              <a:ea typeface="ＭＳ Ｐゴシック" pitchFamily="-84" charset="-128"/>
              <a:cs typeface="ＭＳ Ｐゴシック" pitchFamily="-84" charset="-128"/>
            </a:endParaRPr>
          </a:p>
        </p:txBody>
      </p:sp>
      <p:sp>
        <p:nvSpPr>
          <p:cNvPr id="5" name="Oval 4"/>
          <p:cNvSpPr/>
          <p:nvPr/>
        </p:nvSpPr>
        <p:spPr>
          <a:xfrm>
            <a:off x="4191000" y="1219200"/>
            <a:ext cx="2209800" cy="1981200"/>
          </a:xfrm>
          <a:prstGeom prst="ellipse">
            <a:avLst/>
          </a:prstGeom>
          <a:noFill/>
        </p:spPr>
        <p:style>
          <a:lnRef idx="2">
            <a:schemeClr val="accent3"/>
          </a:lnRef>
          <a:fillRef idx="1">
            <a:schemeClr val="lt1"/>
          </a:fillRef>
          <a:effectRef idx="0">
            <a:schemeClr val="accent3"/>
          </a:effectRef>
          <a:fontRef idx="minor">
            <a:schemeClr val="dk1"/>
          </a:fontRef>
        </p:style>
        <p:txBody>
          <a:bodyPr anchor="ctr"/>
          <a:lstStyle/>
          <a:p>
            <a:pPr>
              <a:defRPr/>
            </a:pPr>
            <a:r>
              <a:rPr lang="en-US" dirty="0" smtClean="0"/>
              <a:t>            </a:t>
            </a:r>
            <a:r>
              <a:rPr lang="en-US" dirty="0" smtClean="0">
                <a:solidFill>
                  <a:schemeClr val="accent3"/>
                </a:solidFill>
              </a:rPr>
              <a:t>C</a:t>
            </a:r>
            <a:endParaRPr lang="en-US" dirty="0">
              <a:solidFill>
                <a:schemeClr val="accent3"/>
              </a:solidFill>
            </a:endParaRPr>
          </a:p>
        </p:txBody>
      </p:sp>
      <p:sp>
        <p:nvSpPr>
          <p:cNvPr id="6" name="Oval 5"/>
          <p:cNvSpPr/>
          <p:nvPr/>
        </p:nvSpPr>
        <p:spPr>
          <a:xfrm>
            <a:off x="3352800" y="1219200"/>
            <a:ext cx="2209800" cy="1981200"/>
          </a:xfrm>
          <a:prstGeom prst="ellipse">
            <a:avLst/>
          </a:prstGeom>
          <a:noFill/>
        </p:spPr>
        <p:style>
          <a:lnRef idx="2">
            <a:schemeClr val="accent2"/>
          </a:lnRef>
          <a:fillRef idx="1">
            <a:schemeClr val="lt1"/>
          </a:fillRef>
          <a:effectRef idx="0">
            <a:schemeClr val="accent2"/>
          </a:effectRef>
          <a:fontRef idx="minor">
            <a:schemeClr val="dk1"/>
          </a:fontRef>
        </p:style>
        <p:txBody>
          <a:bodyPr anchor="ctr"/>
          <a:lstStyle/>
          <a:p>
            <a:pPr>
              <a:defRPr/>
            </a:pPr>
            <a:r>
              <a:rPr lang="en-US" dirty="0" smtClean="0"/>
              <a:t>            </a:t>
            </a:r>
            <a:r>
              <a:rPr lang="en-US" dirty="0" smtClean="0">
                <a:solidFill>
                  <a:schemeClr val="accent2"/>
                </a:solidFill>
              </a:rPr>
              <a:t>B</a:t>
            </a:r>
            <a:endParaRPr lang="en-US" dirty="0">
              <a:solidFill>
                <a:schemeClr val="accent2"/>
              </a:solidFill>
            </a:endParaRPr>
          </a:p>
        </p:txBody>
      </p:sp>
      <p:sp>
        <p:nvSpPr>
          <p:cNvPr id="7" name="Oval 6"/>
          <p:cNvSpPr/>
          <p:nvPr/>
        </p:nvSpPr>
        <p:spPr>
          <a:xfrm>
            <a:off x="2514600" y="1219200"/>
            <a:ext cx="2209800" cy="1981200"/>
          </a:xfrm>
          <a:prstGeom prst="ellipse">
            <a:avLst/>
          </a:prstGeom>
          <a:noFill/>
        </p:spPr>
        <p:style>
          <a:lnRef idx="2">
            <a:schemeClr val="accent1"/>
          </a:lnRef>
          <a:fillRef idx="1">
            <a:schemeClr val="lt1"/>
          </a:fillRef>
          <a:effectRef idx="0">
            <a:schemeClr val="accent1"/>
          </a:effectRef>
          <a:fontRef idx="minor">
            <a:schemeClr val="dk1"/>
          </a:fontRef>
        </p:style>
        <p:txBody>
          <a:bodyPr anchor="ctr"/>
          <a:lstStyle/>
          <a:p>
            <a:pPr>
              <a:defRPr/>
            </a:pPr>
            <a:r>
              <a:rPr lang="en-US" dirty="0" smtClean="0"/>
              <a:t>            </a:t>
            </a:r>
            <a:r>
              <a:rPr lang="en-US" dirty="0" smtClean="0">
                <a:solidFill>
                  <a:schemeClr val="accent1"/>
                </a:solidFill>
              </a:rPr>
              <a:t>A</a:t>
            </a:r>
            <a:endParaRPr lang="en-US" dirty="0">
              <a:solidFill>
                <a:schemeClr val="accent1"/>
              </a:solidFill>
            </a:endParaRPr>
          </a:p>
        </p:txBody>
      </p:sp>
      <p:cxnSp>
        <p:nvCxnSpPr>
          <p:cNvPr id="8" name="Straight Arrow Connector 7"/>
          <p:cNvCxnSpPr/>
          <p:nvPr/>
        </p:nvCxnSpPr>
        <p:spPr>
          <a:xfrm rot="10800000">
            <a:off x="4651375" y="2209800"/>
            <a:ext cx="530225" cy="1588"/>
          </a:xfrm>
          <a:prstGeom prst="straightConnector1">
            <a:avLst/>
          </a:prstGeom>
          <a:ln w="38100" cap="flat" cmpd="sng" algn="ctr">
            <a:solidFill>
              <a:schemeClr val="accent3"/>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a:off x="3733800" y="2209800"/>
            <a:ext cx="530225" cy="0"/>
          </a:xfrm>
          <a:prstGeom prst="straightConnector1">
            <a:avLst/>
          </a:prstGeom>
          <a:ln w="38100" cap="flat" cmpd="sng" algn="ctr">
            <a:solidFill>
              <a:schemeClr val="tx2">
                <a:lumMod val="60000"/>
                <a:lumOff val="40000"/>
              </a:schemeClr>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pPr eaLnBrk="1" hangingPunct="1"/>
            <a:r>
              <a:rPr lang="en-US">
                <a:ea typeface="ＭＳ Ｐゴシック" pitchFamily="-84" charset="-128"/>
                <a:cs typeface="ＭＳ Ｐゴシック" pitchFamily="-84" charset="-128"/>
              </a:rPr>
              <a:t>Exposed Terminal Problem</a:t>
            </a:r>
          </a:p>
        </p:txBody>
      </p:sp>
      <p:sp>
        <p:nvSpPr>
          <p:cNvPr id="3" name="Content Placeholder 2"/>
          <p:cNvSpPr>
            <a:spLocks noGrp="1"/>
          </p:cNvSpPr>
          <p:nvPr>
            <p:ph idx="1"/>
          </p:nvPr>
        </p:nvSpPr>
        <p:spPr>
          <a:xfrm>
            <a:off x="457200" y="3276600"/>
            <a:ext cx="8458200" cy="3505200"/>
          </a:xfrm>
        </p:spPr>
        <p:txBody>
          <a:bodyPr>
            <a:normAutofit/>
          </a:bodyPr>
          <a:lstStyle/>
          <a:p>
            <a:pPr eaLnBrk="1" hangingPunct="1"/>
            <a:r>
              <a:rPr lang="en-US" sz="2800" dirty="0">
                <a:ea typeface="Calibri" pitchFamily="-84" charset="0"/>
                <a:cs typeface="Calibri" pitchFamily="-84" charset="0"/>
              </a:rPr>
              <a:t>B sending to A, C wants to send to D</a:t>
            </a:r>
          </a:p>
          <a:p>
            <a:pPr eaLnBrk="1" hangingPunct="1">
              <a:spcAft>
                <a:spcPts val="600"/>
              </a:spcAft>
            </a:pPr>
            <a:r>
              <a:rPr lang="en-US" sz="2800" dirty="0">
                <a:ea typeface="Calibri" pitchFamily="-84" charset="0"/>
                <a:cs typeface="Calibri" pitchFamily="-84" charset="0"/>
              </a:rPr>
              <a:t>As C receives</a:t>
            </a:r>
            <a:r>
              <a:rPr lang="en-US" altLang="ja-JP" sz="2800" dirty="0">
                <a:ea typeface="Calibri" pitchFamily="-84" charset="0"/>
                <a:cs typeface="Calibri" pitchFamily="-84" charset="0"/>
              </a:rPr>
              <a:t> packets, carrier sense would prevent it from sending to D, even though wouldn’t interfere</a:t>
            </a:r>
          </a:p>
          <a:p>
            <a:pPr eaLnBrk="1" hangingPunct="1"/>
            <a:r>
              <a:rPr lang="en-US" sz="2800" dirty="0">
                <a:ea typeface="Calibri" pitchFamily="-84" charset="0"/>
                <a:cs typeface="Calibri" pitchFamily="-84" charset="0"/>
              </a:rPr>
              <a:t>RTS/CTS can help</a:t>
            </a:r>
          </a:p>
          <a:p>
            <a:pPr lvl="1" eaLnBrk="1" hangingPunct="1"/>
            <a:r>
              <a:rPr lang="en-US" sz="2600" dirty="0">
                <a:ea typeface="Calibri" pitchFamily="-84" charset="0"/>
                <a:cs typeface="Calibri" pitchFamily="-84" charset="0"/>
              </a:rPr>
              <a:t>C hears RTS from B, but not CTS from A</a:t>
            </a:r>
          </a:p>
          <a:p>
            <a:pPr lvl="1" eaLnBrk="1" hangingPunct="1"/>
            <a:r>
              <a:rPr lang="en-US" sz="2600" dirty="0">
                <a:ea typeface="Calibri" pitchFamily="-84" charset="0"/>
                <a:cs typeface="Calibri" pitchFamily="-84" charset="0"/>
              </a:rPr>
              <a:t>C knows </a:t>
            </a:r>
            <a:r>
              <a:rPr lang="en-US" sz="2600" dirty="0" smtClean="0">
                <a:ea typeface="Calibri" pitchFamily="-84" charset="0"/>
                <a:cs typeface="Calibri" pitchFamily="-84" charset="0"/>
              </a:rPr>
              <a:t>it</a:t>
            </a:r>
            <a:r>
              <a:rPr lang="en-US" altLang="ja-JP" sz="2600" dirty="0" smtClean="0">
                <a:ea typeface="Calibri" pitchFamily="-84" charset="0"/>
                <a:cs typeface="Calibri" pitchFamily="-84" charset="0"/>
              </a:rPr>
              <a:t>s </a:t>
            </a:r>
            <a:r>
              <a:rPr lang="en-US" altLang="ja-JP" sz="2600" dirty="0">
                <a:ea typeface="Calibri" pitchFamily="-84" charset="0"/>
                <a:cs typeface="Calibri" pitchFamily="-84" charset="0"/>
              </a:rPr>
              <a:t>transmission will not interfere </a:t>
            </a:r>
            <a:r>
              <a:rPr lang="en-US" altLang="ja-JP" sz="2600" dirty="0" smtClean="0">
                <a:ea typeface="Calibri" pitchFamily="-84" charset="0"/>
                <a:cs typeface="Calibri" pitchFamily="-84" charset="0"/>
              </a:rPr>
              <a:t>at B’s receiver</a:t>
            </a:r>
            <a:endParaRPr lang="en-US" altLang="ja-JP" sz="2600" dirty="0">
              <a:ea typeface="Calibri" pitchFamily="-84" charset="0"/>
              <a:cs typeface="Calibri" pitchFamily="-84" charset="0"/>
            </a:endParaRPr>
          </a:p>
          <a:p>
            <a:pPr lvl="1" eaLnBrk="1" hangingPunct="1"/>
            <a:r>
              <a:rPr lang="en-US" sz="2600" dirty="0">
                <a:ea typeface="Calibri" pitchFamily="-84" charset="0"/>
                <a:cs typeface="Calibri" pitchFamily="-84" charset="0"/>
              </a:rPr>
              <a:t>C is safe to transmit to D</a:t>
            </a:r>
          </a:p>
        </p:txBody>
      </p:sp>
      <p:sp>
        <p:nvSpPr>
          <p:cNvPr id="67588" name="Slide Number Placeholder 3"/>
          <p:cNvSpPr>
            <a:spLocks noGrp="1"/>
          </p:cNvSpPr>
          <p:nvPr>
            <p:ph type="sldNum" sz="quarter" idx="12"/>
          </p:nvPr>
        </p:nvSpPr>
        <p:spPr bwMode="auto">
          <a:noFill/>
          <a:ln>
            <a:miter lim="800000"/>
            <a:headEnd/>
            <a:tailEnd/>
          </a:ln>
        </p:spPr>
        <p:txBody>
          <a:bodyPr/>
          <a:lstStyle/>
          <a:p>
            <a:fld id="{7926C360-29C0-2945-A03B-3B89CD6EE4D0}" type="slidenum">
              <a:rPr lang="en-US">
                <a:latin typeface="Helvetica" pitchFamily="-84" charset="0"/>
                <a:ea typeface="ＭＳ Ｐゴシック" pitchFamily="-84" charset="-128"/>
                <a:cs typeface="ＭＳ Ｐゴシック" pitchFamily="-84" charset="-128"/>
              </a:rPr>
              <a:pPr/>
              <a:t>4</a:t>
            </a:fld>
            <a:endParaRPr lang="en-US">
              <a:latin typeface="Helvetica" pitchFamily="-84" charset="0"/>
              <a:ea typeface="ＭＳ Ｐゴシック" pitchFamily="-84" charset="-128"/>
              <a:cs typeface="ＭＳ Ｐゴシック" pitchFamily="-84" charset="-128"/>
            </a:endParaRPr>
          </a:p>
        </p:txBody>
      </p:sp>
      <p:sp>
        <p:nvSpPr>
          <p:cNvPr id="6" name="Oval 5"/>
          <p:cNvSpPr/>
          <p:nvPr/>
        </p:nvSpPr>
        <p:spPr>
          <a:xfrm>
            <a:off x="4191000" y="1219200"/>
            <a:ext cx="2209800" cy="1981200"/>
          </a:xfrm>
          <a:prstGeom prst="ellipse">
            <a:avLst/>
          </a:prstGeom>
          <a:noFill/>
        </p:spPr>
        <p:style>
          <a:lnRef idx="2">
            <a:schemeClr val="accent3"/>
          </a:lnRef>
          <a:fillRef idx="1">
            <a:schemeClr val="lt1"/>
          </a:fillRef>
          <a:effectRef idx="0">
            <a:schemeClr val="accent3"/>
          </a:effectRef>
          <a:fontRef idx="minor">
            <a:schemeClr val="dk1"/>
          </a:fontRef>
        </p:style>
        <p:txBody>
          <a:bodyPr anchor="ctr"/>
          <a:lstStyle/>
          <a:p>
            <a:pPr>
              <a:defRPr/>
            </a:pPr>
            <a:r>
              <a:rPr lang="en-US" dirty="0" smtClean="0"/>
              <a:t>            </a:t>
            </a:r>
            <a:r>
              <a:rPr lang="en-US" dirty="0" smtClean="0">
                <a:solidFill>
                  <a:schemeClr val="accent3"/>
                </a:solidFill>
              </a:rPr>
              <a:t>C</a:t>
            </a:r>
            <a:endParaRPr lang="en-US" dirty="0">
              <a:solidFill>
                <a:schemeClr val="accent3"/>
              </a:solidFill>
            </a:endParaRPr>
          </a:p>
        </p:txBody>
      </p:sp>
      <p:sp>
        <p:nvSpPr>
          <p:cNvPr id="7" name="Oval 6"/>
          <p:cNvSpPr/>
          <p:nvPr/>
        </p:nvSpPr>
        <p:spPr>
          <a:xfrm>
            <a:off x="3352800" y="1219200"/>
            <a:ext cx="2209800" cy="1981200"/>
          </a:xfrm>
          <a:prstGeom prst="ellipse">
            <a:avLst/>
          </a:prstGeom>
          <a:noFill/>
        </p:spPr>
        <p:style>
          <a:lnRef idx="2">
            <a:schemeClr val="accent2"/>
          </a:lnRef>
          <a:fillRef idx="1">
            <a:schemeClr val="lt1"/>
          </a:fillRef>
          <a:effectRef idx="0">
            <a:schemeClr val="accent2"/>
          </a:effectRef>
          <a:fontRef idx="minor">
            <a:schemeClr val="dk1"/>
          </a:fontRef>
        </p:style>
        <p:txBody>
          <a:bodyPr anchor="ctr"/>
          <a:lstStyle/>
          <a:p>
            <a:pPr>
              <a:defRPr/>
            </a:pPr>
            <a:r>
              <a:rPr lang="en-US" dirty="0" smtClean="0"/>
              <a:t>            </a:t>
            </a:r>
            <a:r>
              <a:rPr lang="en-US" dirty="0" smtClean="0">
                <a:solidFill>
                  <a:schemeClr val="accent2"/>
                </a:solidFill>
              </a:rPr>
              <a:t>B</a:t>
            </a:r>
            <a:endParaRPr lang="en-US" dirty="0">
              <a:solidFill>
                <a:schemeClr val="accent2"/>
              </a:solidFill>
            </a:endParaRPr>
          </a:p>
        </p:txBody>
      </p:sp>
      <p:sp>
        <p:nvSpPr>
          <p:cNvPr id="8" name="Oval 7"/>
          <p:cNvSpPr/>
          <p:nvPr/>
        </p:nvSpPr>
        <p:spPr>
          <a:xfrm>
            <a:off x="2514600" y="1219200"/>
            <a:ext cx="2209800" cy="1981200"/>
          </a:xfrm>
          <a:prstGeom prst="ellipse">
            <a:avLst/>
          </a:prstGeom>
          <a:noFill/>
        </p:spPr>
        <p:style>
          <a:lnRef idx="2">
            <a:schemeClr val="accent1"/>
          </a:lnRef>
          <a:fillRef idx="1">
            <a:schemeClr val="lt1"/>
          </a:fillRef>
          <a:effectRef idx="0">
            <a:schemeClr val="accent1"/>
          </a:effectRef>
          <a:fontRef idx="minor">
            <a:schemeClr val="dk1"/>
          </a:fontRef>
        </p:style>
        <p:txBody>
          <a:bodyPr anchor="ctr"/>
          <a:lstStyle/>
          <a:p>
            <a:pPr>
              <a:defRPr/>
            </a:pPr>
            <a:r>
              <a:rPr lang="en-US" dirty="0" smtClean="0"/>
              <a:t>            </a:t>
            </a:r>
            <a:r>
              <a:rPr lang="en-US" dirty="0" smtClean="0">
                <a:solidFill>
                  <a:schemeClr val="accent1"/>
                </a:solidFill>
              </a:rPr>
              <a:t>A</a:t>
            </a:r>
            <a:endParaRPr lang="en-US" dirty="0">
              <a:solidFill>
                <a:schemeClr val="accent1"/>
              </a:solidFill>
            </a:endParaRPr>
          </a:p>
        </p:txBody>
      </p:sp>
      <p:sp>
        <p:nvSpPr>
          <p:cNvPr id="9" name="Oval 8"/>
          <p:cNvSpPr/>
          <p:nvPr/>
        </p:nvSpPr>
        <p:spPr>
          <a:xfrm>
            <a:off x="5029200" y="1219200"/>
            <a:ext cx="2209800" cy="1981200"/>
          </a:xfrm>
          <a:prstGeom prst="ellipse">
            <a:avLst/>
          </a:prstGeom>
          <a:noFill/>
        </p:spPr>
        <p:style>
          <a:lnRef idx="2">
            <a:schemeClr val="accent4"/>
          </a:lnRef>
          <a:fillRef idx="1">
            <a:schemeClr val="lt1"/>
          </a:fillRef>
          <a:effectRef idx="0">
            <a:schemeClr val="accent4"/>
          </a:effectRef>
          <a:fontRef idx="minor">
            <a:schemeClr val="dk1"/>
          </a:fontRef>
        </p:style>
        <p:txBody>
          <a:bodyPr anchor="ctr"/>
          <a:lstStyle/>
          <a:p>
            <a:pPr>
              <a:defRPr/>
            </a:pPr>
            <a:r>
              <a:rPr lang="en-US" dirty="0" smtClean="0"/>
              <a:t>            </a:t>
            </a:r>
            <a:r>
              <a:rPr lang="en-US" dirty="0" smtClean="0">
                <a:solidFill>
                  <a:schemeClr val="accent4"/>
                </a:solidFill>
              </a:rPr>
              <a:t>D</a:t>
            </a:r>
            <a:endParaRPr lang="en-US" dirty="0">
              <a:solidFill>
                <a:schemeClr val="accent4"/>
              </a:solidFill>
            </a:endParaRPr>
          </a:p>
        </p:txBody>
      </p:sp>
      <p:cxnSp>
        <p:nvCxnSpPr>
          <p:cNvPr id="11" name="Straight Arrow Connector 10"/>
          <p:cNvCxnSpPr/>
          <p:nvPr/>
        </p:nvCxnSpPr>
        <p:spPr>
          <a:xfrm rot="10800000">
            <a:off x="3813175" y="2209800"/>
            <a:ext cx="530225" cy="1588"/>
          </a:xfrm>
          <a:prstGeom prst="straightConnector1">
            <a:avLst/>
          </a:prstGeom>
          <a:ln w="38100" cap="flat" cmpd="sng" algn="ctr">
            <a:solidFill>
              <a:srgbClr val="800000"/>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flipV="1">
            <a:off x="5410200" y="2209800"/>
            <a:ext cx="533400" cy="1588"/>
          </a:xfrm>
          <a:prstGeom prst="straightConnector1">
            <a:avLst/>
          </a:prstGeom>
          <a:ln w="38100" cap="flat" cmpd="sng" algn="ctr">
            <a:solidFill>
              <a:schemeClr val="accent3"/>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46138" y="1700213"/>
            <a:ext cx="7159625" cy="646331"/>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en-US" dirty="0" smtClean="0"/>
              <a:t>1. When </a:t>
            </a:r>
            <a:r>
              <a:rPr lang="en-US" dirty="0"/>
              <a:t>using RTS/CTS, </a:t>
            </a:r>
            <a:r>
              <a:rPr lang="en-US" dirty="0" smtClean="0"/>
              <a:t>what prevents </a:t>
            </a:r>
            <a:r>
              <a:rPr lang="en-US" dirty="0"/>
              <a:t>a hidden terminal from </a:t>
            </a:r>
            <a:r>
              <a:rPr lang="en-US" dirty="0" smtClean="0"/>
              <a:t>clobbering the packets that another node is sending?</a:t>
            </a:r>
            <a:endParaRPr lang="en-US" dirty="0"/>
          </a:p>
        </p:txBody>
      </p:sp>
    </p:spTree>
    <p:extLst>
      <p:ext uri="{BB962C8B-B14F-4D97-AF65-F5344CB8AC3E}">
        <p14:creationId xmlns:p14="http://schemas.microsoft.com/office/powerpoint/2010/main" val="7047179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46138" y="1700213"/>
            <a:ext cx="7159625" cy="646331"/>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en-US" dirty="0" smtClean="0"/>
              <a:t>1. When </a:t>
            </a:r>
            <a:r>
              <a:rPr lang="en-US" dirty="0"/>
              <a:t>using RTS/CTS, what prevents a hidden terminal from clobbering the packets that another node is sending?</a:t>
            </a:r>
          </a:p>
        </p:txBody>
      </p:sp>
      <p:sp>
        <p:nvSpPr>
          <p:cNvPr id="47108" name="TextBox 1"/>
          <p:cNvSpPr txBox="1">
            <a:spLocks noChangeArrowheads="1"/>
          </p:cNvSpPr>
          <p:nvPr/>
        </p:nvSpPr>
        <p:spPr bwMode="auto">
          <a:xfrm>
            <a:off x="808038" y="3621088"/>
            <a:ext cx="7104062"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Calibri" charset="0"/>
                <a:ea typeface="ＭＳ Ｐゴシック" charset="0"/>
                <a:cs typeface="ＭＳ Ｐゴシック" charset="0"/>
              </a:defRPr>
            </a:lvl1pPr>
            <a:lvl2pPr marL="37931725" indent="-37474525">
              <a:defRPr>
                <a:solidFill>
                  <a:schemeClr val="tx1"/>
                </a:solidFill>
                <a:latin typeface="Calibri" charset="0"/>
                <a:ea typeface="ＭＳ Ｐゴシック" charset="0"/>
              </a:defRPr>
            </a:lvl2pPr>
            <a:lvl3pPr>
              <a:defRPr>
                <a:solidFill>
                  <a:schemeClr val="tx1"/>
                </a:solidFill>
                <a:latin typeface="Calibri" charset="0"/>
                <a:ea typeface="ＭＳ Ｐゴシック" charset="0"/>
              </a:defRPr>
            </a:lvl3pPr>
            <a:lvl4pPr>
              <a:defRPr>
                <a:solidFill>
                  <a:schemeClr val="tx1"/>
                </a:solidFill>
                <a:latin typeface="Calibri" charset="0"/>
                <a:ea typeface="ＭＳ Ｐゴシック" charset="0"/>
              </a:defRPr>
            </a:lvl4pPr>
            <a:lvl5pPr>
              <a:defRPr>
                <a:solidFill>
                  <a:schemeClr val="tx1"/>
                </a:solidFill>
                <a:latin typeface="Calibri" charset="0"/>
                <a:ea typeface="ＭＳ Ｐゴシック" charset="0"/>
              </a:defRPr>
            </a:lvl5pPr>
            <a:lvl6pPr marL="457200" fontAlgn="base">
              <a:spcBef>
                <a:spcPct val="0"/>
              </a:spcBef>
              <a:spcAft>
                <a:spcPct val="0"/>
              </a:spcAft>
              <a:defRPr>
                <a:solidFill>
                  <a:schemeClr val="tx1"/>
                </a:solidFill>
                <a:latin typeface="Calibri" charset="0"/>
                <a:ea typeface="ＭＳ Ｐゴシック" charset="0"/>
              </a:defRPr>
            </a:lvl6pPr>
            <a:lvl7pPr marL="914400" fontAlgn="base">
              <a:spcBef>
                <a:spcPct val="0"/>
              </a:spcBef>
              <a:spcAft>
                <a:spcPct val="0"/>
              </a:spcAft>
              <a:defRPr>
                <a:solidFill>
                  <a:schemeClr val="tx1"/>
                </a:solidFill>
                <a:latin typeface="Calibri" charset="0"/>
                <a:ea typeface="ＭＳ Ｐゴシック" charset="0"/>
              </a:defRPr>
            </a:lvl7pPr>
            <a:lvl8pPr marL="1371600" fontAlgn="base">
              <a:spcBef>
                <a:spcPct val="0"/>
              </a:spcBef>
              <a:spcAft>
                <a:spcPct val="0"/>
              </a:spcAft>
              <a:defRPr>
                <a:solidFill>
                  <a:schemeClr val="tx1"/>
                </a:solidFill>
                <a:latin typeface="Calibri" charset="0"/>
                <a:ea typeface="ＭＳ Ｐゴシック" charset="0"/>
              </a:defRPr>
            </a:lvl8pPr>
            <a:lvl9pPr marL="1828800" fontAlgn="base">
              <a:spcBef>
                <a:spcPct val="0"/>
              </a:spcBef>
              <a:spcAft>
                <a:spcPct val="0"/>
              </a:spcAft>
              <a:defRPr>
                <a:solidFill>
                  <a:schemeClr val="tx1"/>
                </a:solidFill>
                <a:latin typeface="Calibri" charset="0"/>
                <a:ea typeface="ＭＳ Ｐゴシック" charset="0"/>
              </a:defRPr>
            </a:lvl9pPr>
          </a:lstStyle>
          <a:p>
            <a:pPr eaLnBrk="0" hangingPunct="0"/>
            <a:r>
              <a:rPr lang="en-US" sz="1600" i="1" dirty="0" smtClean="0">
                <a:latin typeface="Courier New" charset="0"/>
              </a:rPr>
              <a:t>	Hidden terminal would see the CTS of the sender’s desired destination, but not the RTS of the sender, and choose not to send to the same destination as had </a:t>
            </a:r>
          </a:p>
          <a:p>
            <a:pPr eaLnBrk="0" hangingPunct="0"/>
            <a:r>
              <a:rPr lang="en-US" sz="1600" i="1" dirty="0" smtClean="0">
                <a:latin typeface="Courier New" charset="0"/>
              </a:rPr>
              <a:t>	sent the CTS.</a:t>
            </a:r>
            <a:endParaRPr lang="en-US" sz="1600" dirty="0">
              <a:latin typeface="Courier New" charset="0"/>
            </a:endParaRPr>
          </a:p>
        </p:txBody>
      </p:sp>
    </p:spTree>
    <p:extLst>
      <p:ext uri="{BB962C8B-B14F-4D97-AF65-F5344CB8AC3E}">
        <p14:creationId xmlns:p14="http://schemas.microsoft.com/office/powerpoint/2010/main" val="828580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46138" y="1700213"/>
            <a:ext cx="7159625" cy="646331"/>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en-US" dirty="0" smtClean="0"/>
              <a:t>2. When </a:t>
            </a:r>
            <a:r>
              <a:rPr lang="en-US" dirty="0"/>
              <a:t>using RTS/CTS, </a:t>
            </a:r>
            <a:r>
              <a:rPr lang="en-US" dirty="0" smtClean="0"/>
              <a:t>how does an </a:t>
            </a:r>
            <a:r>
              <a:rPr lang="en-US" dirty="0"/>
              <a:t>exposed terminal </a:t>
            </a:r>
            <a:r>
              <a:rPr lang="en-US" dirty="0" smtClean="0"/>
              <a:t>decide </a:t>
            </a:r>
            <a:r>
              <a:rPr lang="en-US" dirty="0"/>
              <a:t>it is safe to </a:t>
            </a:r>
            <a:r>
              <a:rPr lang="en-US" dirty="0" smtClean="0"/>
              <a:t>send?</a:t>
            </a:r>
            <a:endParaRPr lang="en-US" dirty="0"/>
          </a:p>
        </p:txBody>
      </p:sp>
    </p:spTree>
    <p:extLst>
      <p:ext uri="{BB962C8B-B14F-4D97-AF65-F5344CB8AC3E}">
        <p14:creationId xmlns:p14="http://schemas.microsoft.com/office/powerpoint/2010/main" val="17286747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TextBox 1"/>
          <p:cNvSpPr txBox="1">
            <a:spLocks noChangeArrowheads="1"/>
          </p:cNvSpPr>
          <p:nvPr/>
        </p:nvSpPr>
        <p:spPr bwMode="auto">
          <a:xfrm>
            <a:off x="808038" y="3621088"/>
            <a:ext cx="710406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Calibri" charset="0"/>
                <a:ea typeface="ＭＳ Ｐゴシック" charset="0"/>
                <a:cs typeface="ＭＳ Ｐゴシック" charset="0"/>
              </a:defRPr>
            </a:lvl1pPr>
            <a:lvl2pPr marL="37931725" indent="-37474525">
              <a:defRPr>
                <a:solidFill>
                  <a:schemeClr val="tx1"/>
                </a:solidFill>
                <a:latin typeface="Calibri" charset="0"/>
                <a:ea typeface="ＭＳ Ｐゴシック" charset="0"/>
              </a:defRPr>
            </a:lvl2pPr>
            <a:lvl3pPr>
              <a:defRPr>
                <a:solidFill>
                  <a:schemeClr val="tx1"/>
                </a:solidFill>
                <a:latin typeface="Calibri" charset="0"/>
                <a:ea typeface="ＭＳ Ｐゴシック" charset="0"/>
              </a:defRPr>
            </a:lvl3pPr>
            <a:lvl4pPr>
              <a:defRPr>
                <a:solidFill>
                  <a:schemeClr val="tx1"/>
                </a:solidFill>
                <a:latin typeface="Calibri" charset="0"/>
                <a:ea typeface="ＭＳ Ｐゴシック" charset="0"/>
              </a:defRPr>
            </a:lvl4pPr>
            <a:lvl5pPr>
              <a:defRPr>
                <a:solidFill>
                  <a:schemeClr val="tx1"/>
                </a:solidFill>
                <a:latin typeface="Calibri" charset="0"/>
                <a:ea typeface="ＭＳ Ｐゴシック" charset="0"/>
              </a:defRPr>
            </a:lvl5pPr>
            <a:lvl6pPr marL="457200" fontAlgn="base">
              <a:spcBef>
                <a:spcPct val="0"/>
              </a:spcBef>
              <a:spcAft>
                <a:spcPct val="0"/>
              </a:spcAft>
              <a:defRPr>
                <a:solidFill>
                  <a:schemeClr val="tx1"/>
                </a:solidFill>
                <a:latin typeface="Calibri" charset="0"/>
                <a:ea typeface="ＭＳ Ｐゴシック" charset="0"/>
              </a:defRPr>
            </a:lvl6pPr>
            <a:lvl7pPr marL="914400" fontAlgn="base">
              <a:spcBef>
                <a:spcPct val="0"/>
              </a:spcBef>
              <a:spcAft>
                <a:spcPct val="0"/>
              </a:spcAft>
              <a:defRPr>
                <a:solidFill>
                  <a:schemeClr val="tx1"/>
                </a:solidFill>
                <a:latin typeface="Calibri" charset="0"/>
                <a:ea typeface="ＭＳ Ｐゴシック" charset="0"/>
              </a:defRPr>
            </a:lvl7pPr>
            <a:lvl8pPr marL="1371600" fontAlgn="base">
              <a:spcBef>
                <a:spcPct val="0"/>
              </a:spcBef>
              <a:spcAft>
                <a:spcPct val="0"/>
              </a:spcAft>
              <a:defRPr>
                <a:solidFill>
                  <a:schemeClr val="tx1"/>
                </a:solidFill>
                <a:latin typeface="Calibri" charset="0"/>
                <a:ea typeface="ＭＳ Ｐゴシック" charset="0"/>
              </a:defRPr>
            </a:lvl8pPr>
            <a:lvl9pPr marL="1828800" fontAlgn="base">
              <a:spcBef>
                <a:spcPct val="0"/>
              </a:spcBef>
              <a:spcAft>
                <a:spcPct val="0"/>
              </a:spcAft>
              <a:defRPr>
                <a:solidFill>
                  <a:schemeClr val="tx1"/>
                </a:solidFill>
                <a:latin typeface="Calibri" charset="0"/>
                <a:ea typeface="ＭＳ Ｐゴシック" charset="0"/>
              </a:defRPr>
            </a:lvl9pPr>
          </a:lstStyle>
          <a:p>
            <a:pPr eaLnBrk="0" hangingPunct="0"/>
            <a:r>
              <a:rPr lang="en-US" sz="1600" i="1" dirty="0" smtClean="0">
                <a:latin typeface="Courier New" charset="0"/>
              </a:rPr>
              <a:t>	Exposed terminal would see the RTS of another node, but not the corresponding CTS (from the other node’s destination), and know it’s safe to send.</a:t>
            </a:r>
            <a:endParaRPr lang="en-US" sz="1600" dirty="0">
              <a:latin typeface="Courier New" charset="0"/>
            </a:endParaRPr>
          </a:p>
        </p:txBody>
      </p:sp>
      <p:sp>
        <p:nvSpPr>
          <p:cNvPr id="4" name="TextBox 3"/>
          <p:cNvSpPr txBox="1"/>
          <p:nvPr/>
        </p:nvSpPr>
        <p:spPr>
          <a:xfrm>
            <a:off x="846138" y="1322261"/>
            <a:ext cx="7159625" cy="646331"/>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en-US" dirty="0" smtClean="0"/>
              <a:t>2. When </a:t>
            </a:r>
            <a:r>
              <a:rPr lang="en-US" dirty="0"/>
              <a:t>using RTS/CTS, </a:t>
            </a:r>
            <a:r>
              <a:rPr lang="en-US" dirty="0" smtClean="0"/>
              <a:t>how does an </a:t>
            </a:r>
            <a:r>
              <a:rPr lang="en-US" dirty="0"/>
              <a:t>exposed terminal </a:t>
            </a:r>
            <a:r>
              <a:rPr lang="en-US" dirty="0" smtClean="0"/>
              <a:t>decide </a:t>
            </a:r>
            <a:r>
              <a:rPr lang="en-US" dirty="0"/>
              <a:t>it is safe to </a:t>
            </a:r>
            <a:r>
              <a:rPr lang="en-US" dirty="0" smtClean="0"/>
              <a:t>send?</a:t>
            </a:r>
            <a:endParaRPr lang="en-US" dirty="0"/>
          </a:p>
        </p:txBody>
      </p:sp>
    </p:spTree>
    <p:extLst>
      <p:ext uri="{BB962C8B-B14F-4D97-AF65-F5344CB8AC3E}">
        <p14:creationId xmlns:p14="http://schemas.microsoft.com/office/powerpoint/2010/main" val="12675837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46138" y="1700213"/>
            <a:ext cx="7159625" cy="923330"/>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en-US" dirty="0"/>
              <a:t>3</a:t>
            </a:r>
            <a:r>
              <a:rPr lang="en-US" dirty="0" smtClean="0"/>
              <a:t>. </a:t>
            </a:r>
            <a:r>
              <a:rPr lang="en-US" dirty="0"/>
              <a:t>Why does TCP perform badly on wireless links?  What can be done to improve performance without requiring all wired hosts to upgrade to a new protocol? </a:t>
            </a:r>
          </a:p>
        </p:txBody>
      </p:sp>
    </p:spTree>
    <p:extLst>
      <p:ext uri="{BB962C8B-B14F-4D97-AF65-F5344CB8AC3E}">
        <p14:creationId xmlns:p14="http://schemas.microsoft.com/office/powerpoint/2010/main" val="20591532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2581</TotalTime>
  <Words>1444</Words>
  <Application>Microsoft Office PowerPoint</Application>
  <PresentationFormat>On-screen Show (4:3)</PresentationFormat>
  <Paragraphs>150</Paragraphs>
  <Slides>25</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ＭＳ Ｐゴシック</vt:lpstr>
      <vt:lpstr>Arial</vt:lpstr>
      <vt:lpstr>Calibri</vt:lpstr>
      <vt:lpstr>Courier New</vt:lpstr>
      <vt:lpstr>Helvetica</vt:lpstr>
      <vt:lpstr>Office Theme</vt:lpstr>
      <vt:lpstr>Recitation 8 </vt:lpstr>
      <vt:lpstr>Virtual carrier sensing</vt:lpstr>
      <vt:lpstr>Hidden Terminal Problem</vt:lpstr>
      <vt:lpstr>Exposed Terminal Problem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Participation Check</vt:lpstr>
    </vt:vector>
  </TitlesOfParts>
  <Company>Princeton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Naga Praveen Katta</dc:creator>
  <cp:lastModifiedBy>Marcela</cp:lastModifiedBy>
  <cp:revision>51</cp:revision>
  <dcterms:created xsi:type="dcterms:W3CDTF">2013-04-10T15:50:32Z</dcterms:created>
  <dcterms:modified xsi:type="dcterms:W3CDTF">2014-04-11T04:34:42Z</dcterms:modified>
</cp:coreProperties>
</file>