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31"/>
  </p:notesMasterIdLst>
  <p:handoutMasterIdLst>
    <p:handoutMasterId r:id="rId32"/>
  </p:handoutMasterIdLst>
  <p:sldIdLst>
    <p:sldId id="257" r:id="rId2"/>
    <p:sldId id="311" r:id="rId3"/>
    <p:sldId id="305" r:id="rId4"/>
    <p:sldId id="306" r:id="rId5"/>
    <p:sldId id="307" r:id="rId6"/>
    <p:sldId id="320" r:id="rId7"/>
    <p:sldId id="308" r:id="rId8"/>
    <p:sldId id="321" r:id="rId9"/>
    <p:sldId id="309" r:id="rId10"/>
    <p:sldId id="310" r:id="rId11"/>
    <p:sldId id="317" r:id="rId12"/>
    <p:sldId id="312" r:id="rId13"/>
    <p:sldId id="326" r:id="rId14"/>
    <p:sldId id="313" r:id="rId15"/>
    <p:sldId id="315" r:id="rId16"/>
    <p:sldId id="314" r:id="rId17"/>
    <p:sldId id="318" r:id="rId18"/>
    <p:sldId id="323" r:id="rId19"/>
    <p:sldId id="322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00"/>
    <a:srgbClr val="FFCC99"/>
    <a:srgbClr val="CCFFFF"/>
    <a:srgbClr val="FFCC00"/>
    <a:srgbClr val="00D164"/>
    <a:srgbClr val="D64A49"/>
    <a:srgbClr val="3C8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5635" autoAdjust="0"/>
  </p:normalViewPr>
  <p:slideViewPr>
    <p:cSldViewPr>
      <p:cViewPr>
        <p:scale>
          <a:sx n="100" d="100"/>
          <a:sy n="100" d="100"/>
        </p:scale>
        <p:origin x="-72" y="10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9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3186"/>
    </p:cViewPr>
  </p:sorterViewPr>
  <p:notesViewPr>
    <p:cSldViewPr>
      <p:cViewPr varScale="1">
        <p:scale>
          <a:sx n="53" d="100"/>
          <a:sy n="53" d="100"/>
        </p:scale>
        <p:origin x="-2862" y="-96"/>
      </p:cViewPr>
      <p:guideLst>
        <p:guide orient="horz" pos="3024"/>
        <p:guide pos="230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</a:defRPr>
            </a:lvl1pPr>
          </a:lstStyle>
          <a:p>
            <a:pPr>
              <a:defRPr/>
            </a:pPr>
            <a:fld id="{AF285AE6-A9D2-3340-A491-4B8CBCA4D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852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</a:defRPr>
            </a:lvl1pPr>
          </a:lstStyle>
          <a:p>
            <a:pPr>
              <a:defRPr/>
            </a:pPr>
            <a:fld id="{AA427ACD-9BDC-334F-982D-94D4C280A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9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D745AD-3616-004F-A805-4102501BEB52}" type="slidenum">
              <a:rPr lang="en-US">
                <a:latin typeface="Times New Roman" pitchFamily="-1" charset="0"/>
              </a:rPr>
              <a:pPr/>
              <a:t>1</a:t>
            </a:fld>
            <a:endParaRPr lang="en-US" dirty="0">
              <a:latin typeface="Times New Roman" pitchFamily="-1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E59E0-0D98-9A4D-A16B-2A3308DB498A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130A6-4CAB-C94C-9F5C-19D56BA26B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D7DA5-0FD7-DE4B-BFA4-640338D50756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D80B5-9CBD-A24C-B684-6AF74DF6B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0BF00-30FC-E046-B0A7-E5C0323CA3AF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796A6-18A9-6B47-9D61-EFC88F680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4F477-928F-B84F-9EF0-511DAAAA8C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43CDA-9C3E-064D-AB43-0808C20201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529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D4815-5891-1D41-9653-3BF418ECA9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8F1B2-A01E-844C-812B-C038FAF43CCC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764DC-26FB-E145-9F4D-E61E85F368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DF5CF-189B-2D41-BB8F-C7B50E844E0C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37F3-876D-9A4C-9050-F437B789B8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B53D3-E9EF-DF4C-843F-05F5FDE3048D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53CB1-482C-5948-A0F0-EA4785C685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84300-BABB-E140-942E-149E64A84FC7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11C9-85C3-EB41-B5A8-CF3B119BB7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20F7-3016-3444-BD74-F5020DC2DAF3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A1DF8-C128-E748-A35F-583D8DCBE5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3BE9-F17C-974D-ADC8-984874B8F778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5D031-B7CF-A24D-910C-65B14AF618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C3C8B-ADE2-6B48-B976-EDB8BF0BC618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7F0E2-1742-E646-9320-D0D3A0E350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B26CD-78A3-2F47-A4ED-752FDF00A1A6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CF6F-668C-A942-AE88-1E8D4FA010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ourier New" pitchFamily="-105" charset="0"/>
              </a:defRPr>
            </a:lvl1pPr>
          </a:lstStyle>
          <a:p>
            <a:pPr>
              <a:defRPr/>
            </a:pPr>
            <a:fld id="{965AC32F-7F84-214A-A427-D6D3C6164920}" type="datetime1">
              <a:rPr lang="en-US"/>
              <a:pPr>
                <a:defRPr/>
              </a:pPr>
              <a:t>4/14/2014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urier New" pitchFamily="-10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ourier New" pitchFamily="-105" charset="0"/>
              </a:defRPr>
            </a:lvl1pPr>
          </a:lstStyle>
          <a:p>
            <a:pPr>
              <a:defRPr/>
            </a:pPr>
            <a:fld id="{A4FC2A91-8C8F-5442-9BB2-AB3DAAEDF8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  <p:sldLayoutId id="2147483989" r:id="rId12"/>
    <p:sldLayoutId id="2147483990" r:id="rId13"/>
    <p:sldLayoutId id="2147483991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dirty="0" smtClean="0">
                <a:ea typeface="ＭＳ Ｐゴシック" pitchFamily="-1" charset="-128"/>
                <a:cs typeface="ＭＳ Ｐゴシック" pitchFamily="-1" charset="-128"/>
              </a:rPr>
              <a:t>Ad Hoc Wireless Routing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191000"/>
            <a:ext cx="9144000" cy="3429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90"/>
                </a:solidFill>
                <a:ea typeface="ＭＳ Ｐゴシック" pitchFamily="-1" charset="-128"/>
                <a:cs typeface="ＭＳ Ｐゴシック" pitchFamily="-1" charset="-128"/>
              </a:rPr>
              <a:t>COS 461: Computer Networks</a:t>
            </a:r>
          </a:p>
          <a:p>
            <a:pPr eaLnBrk="1" hangingPunct="1"/>
            <a:endParaRPr lang="en-US" sz="2600" dirty="0" smtClean="0">
              <a:solidFill>
                <a:srgbClr val="26262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/>
            <a:r>
              <a:rPr lang="en-US" sz="2600" dirty="0" smtClean="0">
                <a:solidFill>
                  <a:srgbClr val="262626"/>
                </a:solidFill>
                <a:ea typeface="ＭＳ Ｐゴシック" pitchFamily="-1" charset="-128"/>
                <a:cs typeface="ＭＳ Ｐゴシック" pitchFamily="-1" charset="-128"/>
              </a:rPr>
              <a:t>http://www.cs.princeton.edu/courses/archive/spr14/cos461/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DSDV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855" y="1029106"/>
            <a:ext cx="8261930" cy="519348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If two routes have equal SN, then lower metric route is chosen.</a:t>
            </a:r>
          </a:p>
          <a:p>
            <a:r>
              <a:rPr lang="en-US" dirty="0">
                <a:solidFill>
                  <a:schemeClr val="tx1"/>
                </a:solidFill>
              </a:rPr>
              <a:t>Each node maintains its own increasing even SN.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Updates broadcast periodically and upon SN, metric, or topological changes.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2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DSDV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855" y="1029106"/>
            <a:ext cx="8261930" cy="51934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When topological change discovered: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66016" y="1758890"/>
            <a:ext cx="2921000" cy="1685191"/>
            <a:chOff x="1238828" y="2977356"/>
            <a:chExt cx="2921000" cy="1685191"/>
          </a:xfrm>
        </p:grpSpPr>
        <p:sp>
          <p:nvSpPr>
            <p:cNvPr id="30" name="Text Box 106"/>
            <p:cNvSpPr txBox="1">
              <a:spLocks noChangeArrowheads="1"/>
            </p:cNvSpPr>
            <p:nvPr/>
          </p:nvSpPr>
          <p:spPr bwMode="auto">
            <a:xfrm>
              <a:off x="1286453" y="3012281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32" name="Text Box 109"/>
            <p:cNvSpPr txBox="1">
              <a:spLocks noChangeArrowheads="1"/>
            </p:cNvSpPr>
            <p:nvPr/>
          </p:nvSpPr>
          <p:spPr bwMode="auto">
            <a:xfrm>
              <a:off x="2913641" y="2977356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2000" b="1" kern="1200">
                  <a:solidFill>
                    <a:schemeClr val="tx1"/>
                  </a:solidFill>
                  <a:latin typeface="Courier New" pitchFamily="-1" charset="0"/>
                  <a:ea typeface="+mn-ea"/>
                  <a:cs typeface="+mn-cs"/>
                </a:defRPr>
              </a:lvl9pPr>
            </a:lstStyle>
            <a:p>
              <a:r>
                <a:rPr lang="en-US">
                  <a:solidFill>
                    <a:srgbClr val="0000FF"/>
                  </a:solidFill>
                </a:rPr>
                <a:t>y</a:t>
              </a: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1238828" y="3500437"/>
              <a:ext cx="2921000" cy="1136650"/>
              <a:chOff x="3151187" y="2986881"/>
              <a:chExt cx="2921000" cy="1136650"/>
            </a:xfrm>
          </p:grpSpPr>
          <p:sp>
            <p:nvSpPr>
              <p:cNvPr id="17" name="Oval 16"/>
              <p:cNvSpPr>
                <a:spLocks noChangeArrowheads="1"/>
              </p:cNvSpPr>
              <p:nvPr/>
            </p:nvSpPr>
            <p:spPr bwMode="auto">
              <a:xfrm>
                <a:off x="3151187" y="2986881"/>
                <a:ext cx="287338" cy="250825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8" name="Oval 17"/>
              <p:cNvSpPr>
                <a:spLocks noChangeArrowheads="1"/>
              </p:cNvSpPr>
              <p:nvPr/>
            </p:nvSpPr>
            <p:spPr bwMode="auto">
              <a:xfrm>
                <a:off x="3917950" y="3658394"/>
                <a:ext cx="287337" cy="252412"/>
              </a:xfrm>
              <a:prstGeom prst="ellipse">
                <a:avLst/>
              </a:prstGeom>
              <a:solidFill>
                <a:schemeClr val="accent1"/>
              </a:solidFill>
              <a:ln w="317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9" name="Oval 18"/>
              <p:cNvSpPr>
                <a:spLocks noChangeArrowheads="1"/>
              </p:cNvSpPr>
              <p:nvPr/>
            </p:nvSpPr>
            <p:spPr bwMode="auto">
              <a:xfrm>
                <a:off x="4779962" y="2986881"/>
                <a:ext cx="287338" cy="250825"/>
              </a:xfrm>
              <a:prstGeom prst="ellipse">
                <a:avLst/>
              </a:prstGeom>
              <a:solidFill>
                <a:schemeClr val="accent1"/>
              </a:solidFill>
              <a:ln w="317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0" name="Oval 19"/>
              <p:cNvSpPr>
                <a:spLocks noChangeArrowheads="1"/>
              </p:cNvSpPr>
              <p:nvPr/>
            </p:nvSpPr>
            <p:spPr bwMode="auto">
              <a:xfrm>
                <a:off x="5737225" y="3574256"/>
                <a:ext cx="287337" cy="252413"/>
              </a:xfrm>
              <a:prstGeom prst="ellipse">
                <a:avLst/>
              </a:prstGeom>
              <a:solidFill>
                <a:schemeClr val="accent1"/>
              </a:solidFill>
              <a:ln w="317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1" name="Line 87"/>
              <p:cNvSpPr>
                <a:spLocks noChangeShapeType="1"/>
              </p:cNvSpPr>
              <p:nvPr/>
            </p:nvSpPr>
            <p:spPr bwMode="auto">
              <a:xfrm>
                <a:off x="3390900" y="3167856"/>
                <a:ext cx="574675" cy="5318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3" name="Line 92"/>
              <p:cNvSpPr>
                <a:spLocks noChangeShapeType="1"/>
              </p:cNvSpPr>
              <p:nvPr/>
            </p:nvSpPr>
            <p:spPr bwMode="auto">
              <a:xfrm flipV="1">
                <a:off x="4205287" y="3699669"/>
                <a:ext cx="1531938" cy="984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" name="Line 93"/>
              <p:cNvSpPr>
                <a:spLocks noChangeShapeType="1"/>
              </p:cNvSpPr>
              <p:nvPr/>
            </p:nvSpPr>
            <p:spPr bwMode="auto">
              <a:xfrm>
                <a:off x="3406775" y="3098006"/>
                <a:ext cx="1373187" cy="14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" name="Line 94"/>
              <p:cNvSpPr>
                <a:spLocks noChangeShapeType="1"/>
              </p:cNvSpPr>
              <p:nvPr/>
            </p:nvSpPr>
            <p:spPr bwMode="auto">
              <a:xfrm>
                <a:off x="5051425" y="3196431"/>
                <a:ext cx="766762" cy="4191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Text Box 108"/>
              <p:cNvSpPr txBox="1">
                <a:spLocks noChangeArrowheads="1"/>
              </p:cNvSpPr>
              <p:nvPr/>
            </p:nvSpPr>
            <p:spPr bwMode="auto">
              <a:xfrm>
                <a:off x="3970337" y="3301206"/>
                <a:ext cx="325438" cy="396875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9pPr>
              </a:lstStyle>
              <a:p>
                <a:r>
                  <a:rPr lang="en-US" dirty="0">
                    <a:solidFill>
                      <a:srgbClr val="0000FF"/>
                    </a:solidFill>
                  </a:rPr>
                  <a:t>x</a:t>
                </a:r>
              </a:p>
            </p:txBody>
          </p:sp>
          <p:sp>
            <p:nvSpPr>
              <p:cNvPr id="33" name="Text Box 110"/>
              <p:cNvSpPr txBox="1">
                <a:spLocks noChangeArrowheads="1"/>
              </p:cNvSpPr>
              <p:nvPr/>
            </p:nvSpPr>
            <p:spPr bwMode="auto">
              <a:xfrm>
                <a:off x="5761037" y="3726656"/>
                <a:ext cx="311150" cy="396875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2000" b="1" kern="1200">
                    <a:solidFill>
                      <a:schemeClr val="tx1"/>
                    </a:solidFill>
                    <a:latin typeface="Courier New" pitchFamily="-1" charset="0"/>
                    <a:ea typeface="+mn-ea"/>
                    <a:cs typeface="+mn-cs"/>
                  </a:defRPr>
                </a:lvl9pPr>
              </a:lstStyle>
              <a:p>
                <a:r>
                  <a:rPr lang="en-US">
                    <a:solidFill>
                      <a:srgbClr val="0000FF"/>
                    </a:solidFill>
                  </a:rPr>
                  <a:t>z</a:t>
                </a: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836729" y="4262437"/>
              <a:ext cx="3385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011291" y="3161505"/>
              <a:ext cx="3385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736550" y="3481357"/>
              <a:ext cx="3385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494416" y="4003673"/>
              <a:ext cx="3385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1" name="Lightning Bolt 40"/>
            <p:cNvSpPr/>
            <p:nvPr/>
          </p:nvSpPr>
          <p:spPr>
            <a:xfrm>
              <a:off x="2383416" y="3287697"/>
              <a:ext cx="345645" cy="647730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908540" y="3621025"/>
            <a:ext cx="71725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Calibri" panose="020F0502020204030204" pitchFamily="34" charset="0"/>
              </a:rPr>
              <a:t>V advertised route to Z of cost 2, SN=102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Calibri" panose="020F0502020204030204" pitchFamily="34" charset="0"/>
              </a:rPr>
              <a:t>If V thinks route to Z broken, V advertises route to Z of infinite cost, SN = 103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Calibri" panose="020F0502020204030204" pitchFamily="34" charset="0"/>
              </a:rPr>
              <a:t>X would put infinite metric route in routing table until it gets update from Z with SN &gt; 103</a:t>
            </a:r>
          </a:p>
        </p:txBody>
      </p:sp>
    </p:spTree>
    <p:extLst>
      <p:ext uri="{BB962C8B-B14F-4D97-AF65-F5344CB8AC3E}">
        <p14:creationId xmlns:p14="http://schemas.microsoft.com/office/powerpoint/2010/main" val="22584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Temporally-Ordered Routing Algorithm (TORA)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070" y="1662370"/>
            <a:ext cx="8534400" cy="4906963"/>
          </a:xfrm>
        </p:spPr>
        <p:txBody>
          <a:bodyPr/>
          <a:lstStyle/>
          <a:p>
            <a:r>
              <a:rPr lang="en-US" dirty="0" smtClean="0"/>
              <a:t>“Link Reversal Algorithm” – </a:t>
            </a:r>
            <a:r>
              <a:rPr lang="en-US" dirty="0" smtClean="0">
                <a:solidFill>
                  <a:schemeClr val="tx1"/>
                </a:solidFill>
              </a:rPr>
              <a:t>discovers and maintains  multiple routes to destination on demand and quickly</a:t>
            </a:r>
          </a:p>
          <a:p>
            <a:r>
              <a:rPr lang="en-US" dirty="0" smtClean="0"/>
              <a:t>Shortest path not as important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9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855" y="1854395"/>
            <a:ext cx="8534400" cy="4906963"/>
          </a:xfrm>
        </p:spPr>
        <p:txBody>
          <a:bodyPr/>
          <a:lstStyle/>
          <a:p>
            <a:r>
              <a:rPr lang="en-US" dirty="0" smtClean="0"/>
              <a:t>Route traffic towards desired destination. </a:t>
            </a:r>
          </a:p>
          <a:p>
            <a:r>
              <a:rPr lang="en-US" dirty="0" smtClean="0"/>
              <a:t>If a node becomes blocked, </a:t>
            </a:r>
            <a:r>
              <a:rPr lang="en-US" dirty="0" smtClean="0">
                <a:solidFill>
                  <a:schemeClr val="tx1"/>
                </a:solidFill>
              </a:rPr>
              <a:t>pass traffic to its neighbors by setting its height greater than its neighbors.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3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needs a route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44526" y="2126194"/>
            <a:ext cx="2459038" cy="3591659"/>
            <a:chOff x="1006475" y="3581400"/>
            <a:chExt cx="2459038" cy="2647950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H="1">
              <a:off x="1660525" y="3925888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12"/>
            <p:cNvSpPr>
              <a:spLocks noChangeShapeType="1"/>
            </p:cNvSpPr>
            <p:nvPr/>
          </p:nvSpPr>
          <p:spPr bwMode="auto">
            <a:xfrm>
              <a:off x="2505075" y="3887788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1660525" y="4732338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2389188" y="5308600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3157538" y="4810125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V="1">
              <a:off x="1390650" y="5308600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 flipV="1">
              <a:off x="2044700" y="5346700"/>
              <a:ext cx="190500" cy="5000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 flipH="1" flipV="1">
              <a:off x="1350963" y="5730875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4"/>
            <p:cNvSpPr>
              <a:spLocks noChangeArrowheads="1"/>
            </p:cNvSpPr>
            <p:nvPr/>
          </p:nvSpPr>
          <p:spPr bwMode="auto">
            <a:xfrm>
              <a:off x="2120900" y="35814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5"/>
            <p:cNvSpPr>
              <a:spLocks noChangeArrowheads="1"/>
            </p:cNvSpPr>
            <p:nvPr/>
          </p:nvSpPr>
          <p:spPr bwMode="auto">
            <a:xfrm>
              <a:off x="13144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6"/>
            <p:cNvSpPr>
              <a:spLocks noChangeArrowheads="1"/>
            </p:cNvSpPr>
            <p:nvPr/>
          </p:nvSpPr>
          <p:spPr bwMode="auto">
            <a:xfrm>
              <a:off x="29273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2044700" y="50022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3043238" y="56546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Oval 9"/>
            <p:cNvSpPr>
              <a:spLocks noChangeArrowheads="1"/>
            </p:cNvSpPr>
            <p:nvPr/>
          </p:nvSpPr>
          <p:spPr bwMode="auto">
            <a:xfrm>
              <a:off x="1006475" y="54244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10"/>
            <p:cNvSpPr>
              <a:spLocks noChangeArrowheads="1"/>
            </p:cNvSpPr>
            <p:nvPr/>
          </p:nvSpPr>
          <p:spPr bwMode="auto">
            <a:xfrm>
              <a:off x="1812925" y="584676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360072" y="2141666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935748" y="561808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536375" y="2004635"/>
            <a:ext cx="55290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A will broadcast a QUERY packet, </a:t>
            </a:r>
            <a:r>
              <a:rPr lang="en-US" b="0" dirty="0" err="1" smtClean="0">
                <a:latin typeface="Calibri" panose="020F0502020204030204" pitchFamily="34" charset="0"/>
              </a:rPr>
              <a:t>dest</a:t>
            </a:r>
            <a:r>
              <a:rPr lang="en-US" b="0" dirty="0" smtClean="0">
                <a:latin typeface="Calibri" panose="020F0502020204030204" pitchFamily="34" charset="0"/>
              </a:rPr>
              <a:t>=B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B or node with route to B will broadcast UPDATE packet with height from B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In this case Z will broadcast UPDATE packet with height of 1 to B</a:t>
            </a:r>
            <a:endParaRPr lang="en-US" b="0" dirty="0">
              <a:latin typeface="Calibri" panose="020F050202020403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1066801" y="2464257"/>
            <a:ext cx="723864" cy="778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5" idx="6"/>
          </p:cNvCxnSpPr>
          <p:nvPr/>
        </p:nvCxnSpPr>
        <p:spPr>
          <a:xfrm>
            <a:off x="2181226" y="2386740"/>
            <a:ext cx="500063" cy="8945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43126" y="4251404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cxnSp>
        <p:nvCxnSpPr>
          <p:cNvPr id="32" name="Straight Arrow Connector 31"/>
          <p:cNvCxnSpPr>
            <a:endCxn id="18" idx="2"/>
          </p:cNvCxnSpPr>
          <p:nvPr/>
        </p:nvCxnSpPr>
        <p:spPr>
          <a:xfrm>
            <a:off x="1236665" y="3767590"/>
            <a:ext cx="446086" cy="5463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887664" y="3792827"/>
            <a:ext cx="215900" cy="11455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2027239" y="4574466"/>
            <a:ext cx="620713" cy="516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06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needs a route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44526" y="2126194"/>
            <a:ext cx="2459038" cy="3591659"/>
            <a:chOff x="1006475" y="3581400"/>
            <a:chExt cx="2459038" cy="2647950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H="1">
              <a:off x="1660525" y="3925888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 type="none"/>
              <a:tailEnd type="arrow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12"/>
            <p:cNvSpPr>
              <a:spLocks noChangeShapeType="1"/>
            </p:cNvSpPr>
            <p:nvPr/>
          </p:nvSpPr>
          <p:spPr bwMode="auto">
            <a:xfrm>
              <a:off x="2505075" y="3887788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 type="arrow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1660525" y="4732338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 type="arrow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2389188" y="5308600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 type="arrow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3157538" y="4810125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 type="arrow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V="1">
              <a:off x="1390650" y="5308600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 flipV="1">
              <a:off x="2044700" y="5346700"/>
              <a:ext cx="190500" cy="5000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 type="arrow"/>
              <a:tailEnd type="none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 flipH="1" flipV="1">
              <a:off x="1350963" y="5730875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4"/>
            <p:cNvSpPr>
              <a:spLocks noChangeArrowheads="1"/>
            </p:cNvSpPr>
            <p:nvPr/>
          </p:nvSpPr>
          <p:spPr bwMode="auto">
            <a:xfrm>
              <a:off x="2120900" y="35814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5"/>
            <p:cNvSpPr>
              <a:spLocks noChangeArrowheads="1"/>
            </p:cNvSpPr>
            <p:nvPr/>
          </p:nvSpPr>
          <p:spPr bwMode="auto">
            <a:xfrm>
              <a:off x="13144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6"/>
            <p:cNvSpPr>
              <a:spLocks noChangeArrowheads="1"/>
            </p:cNvSpPr>
            <p:nvPr/>
          </p:nvSpPr>
          <p:spPr bwMode="auto">
            <a:xfrm>
              <a:off x="29273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2044700" y="50022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3043238" y="56546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Oval 9"/>
            <p:cNvSpPr>
              <a:spLocks noChangeArrowheads="1"/>
            </p:cNvSpPr>
            <p:nvPr/>
          </p:nvSpPr>
          <p:spPr bwMode="auto">
            <a:xfrm>
              <a:off x="1006475" y="54244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10"/>
            <p:cNvSpPr>
              <a:spLocks noChangeArrowheads="1"/>
            </p:cNvSpPr>
            <p:nvPr/>
          </p:nvSpPr>
          <p:spPr bwMode="auto">
            <a:xfrm>
              <a:off x="1812925" y="584676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360072" y="2141666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935748" y="561808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536375" y="2004635"/>
            <a:ext cx="55290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Z broadcasts update creating directed link between itself and B.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All nodes receiving UPDATE packets set height to B to be greater than in  received update.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Nodes broadcast UPDATE to source of QUERY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UPDATEs create directed links from A to Z  and a directed acyclic graph, DAG, with B as sink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43126" y="4251404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cxnSp>
        <p:nvCxnSpPr>
          <p:cNvPr id="32" name="Straight Arrow Connector 31"/>
          <p:cNvCxnSpPr>
            <a:endCxn id="18" idx="2"/>
          </p:cNvCxnSpPr>
          <p:nvPr/>
        </p:nvCxnSpPr>
        <p:spPr>
          <a:xfrm>
            <a:off x="1236665" y="3767590"/>
            <a:ext cx="446086" cy="546330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1236665" y="2541776"/>
            <a:ext cx="484186" cy="715662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2027239" y="4574466"/>
            <a:ext cx="614363" cy="570616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212599" y="2498593"/>
            <a:ext cx="538163" cy="752693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916240" y="3792827"/>
            <a:ext cx="105568" cy="1066947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997026" y="4156730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U,3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52245" y="2758379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U,2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93074" y="2558324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U,4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8445" y="4051349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U,1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857202" y="4859774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U,1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31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route to destination no longer valid, </a:t>
            </a:r>
            <a:r>
              <a:rPr lang="en-US" dirty="0" smtClean="0">
                <a:solidFill>
                  <a:schemeClr val="tx1"/>
                </a:solidFill>
              </a:rPr>
              <a:t>nodes will set height to maximum value of its neighbors and UPDATE.</a:t>
            </a:r>
          </a:p>
          <a:p>
            <a:r>
              <a:rPr lang="en-US" dirty="0" smtClean="0"/>
              <a:t>If no new route is found,  </a:t>
            </a:r>
            <a:r>
              <a:rPr lang="en-US" dirty="0" smtClean="0">
                <a:solidFill>
                  <a:schemeClr val="tx1"/>
                </a:solidFill>
              </a:rPr>
              <a:t>node will send CLEAR packet to remove invalid routes.</a:t>
            </a:r>
          </a:p>
          <a:p>
            <a:r>
              <a:rPr lang="en-US" dirty="0" smtClean="0"/>
              <a:t>Internet MANET Encapsulation Protocol (IMEP): </a:t>
            </a:r>
            <a:r>
              <a:rPr lang="en-US" dirty="0" smtClean="0">
                <a:solidFill>
                  <a:schemeClr val="tx1"/>
                </a:solidFill>
              </a:rPr>
              <a:t>for routing control messages and  notification for broken/created links (BEACON/HELLO)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Source Routing (DSR)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based: Packet headers contain complete route of nodes to traverse in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13607" y="2541776"/>
            <a:ext cx="2459038" cy="3591659"/>
            <a:chOff x="1006475" y="3581400"/>
            <a:chExt cx="2459038" cy="2647950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H="1">
              <a:off x="1660525" y="3925888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Line 12"/>
            <p:cNvSpPr>
              <a:spLocks noChangeShapeType="1"/>
            </p:cNvSpPr>
            <p:nvPr/>
          </p:nvSpPr>
          <p:spPr bwMode="auto">
            <a:xfrm>
              <a:off x="2505075" y="3887788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1660525" y="4732338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2389188" y="5308600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3157538" y="4810125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 flipV="1">
              <a:off x="1390650" y="5308600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V="1">
              <a:off x="2044700" y="5346700"/>
              <a:ext cx="190500" cy="5000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Line 19"/>
            <p:cNvSpPr>
              <a:spLocks noChangeShapeType="1"/>
            </p:cNvSpPr>
            <p:nvPr/>
          </p:nvSpPr>
          <p:spPr bwMode="auto">
            <a:xfrm flipH="1" flipV="1">
              <a:off x="1350963" y="5730875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2120900" y="35814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Oval 5"/>
            <p:cNvSpPr>
              <a:spLocks noChangeArrowheads="1"/>
            </p:cNvSpPr>
            <p:nvPr/>
          </p:nvSpPr>
          <p:spPr bwMode="auto">
            <a:xfrm>
              <a:off x="13144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Oval 6"/>
            <p:cNvSpPr>
              <a:spLocks noChangeArrowheads="1"/>
            </p:cNvSpPr>
            <p:nvPr/>
          </p:nvSpPr>
          <p:spPr bwMode="auto">
            <a:xfrm>
              <a:off x="29273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2044700" y="50022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Oval 8"/>
            <p:cNvSpPr>
              <a:spLocks noChangeArrowheads="1"/>
            </p:cNvSpPr>
            <p:nvPr/>
          </p:nvSpPr>
          <p:spPr bwMode="auto">
            <a:xfrm>
              <a:off x="3043238" y="56546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Oval 9"/>
            <p:cNvSpPr>
              <a:spLocks noChangeArrowheads="1"/>
            </p:cNvSpPr>
            <p:nvPr/>
          </p:nvSpPr>
          <p:spPr bwMode="auto">
            <a:xfrm>
              <a:off x="1006475" y="54244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Oval 10"/>
            <p:cNvSpPr>
              <a:spLocks noChangeArrowheads="1"/>
            </p:cNvSpPr>
            <p:nvPr/>
          </p:nvSpPr>
          <p:spPr bwMode="auto">
            <a:xfrm>
              <a:off x="1812925" y="584676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156019" y="2787850"/>
            <a:ext cx="37893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Calibri" panose="020F0502020204030204" pitchFamily="34" charset="0"/>
              </a:rPr>
              <a:t>Within DSR source route option </a:t>
            </a:r>
          </a:p>
          <a:p>
            <a:r>
              <a:rPr lang="en-US" b="0" dirty="0" smtClean="0">
                <a:latin typeface="Calibri" panose="020F0502020204030204" pitchFamily="34" charset="0"/>
              </a:rPr>
              <a:t>header in IP payload, before data:</a:t>
            </a:r>
          </a:p>
          <a:p>
            <a:endParaRPr lang="en-US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998775"/>
              </p:ext>
            </p:extLst>
          </p:nvPr>
        </p:nvGraphicFramePr>
        <p:xfrm>
          <a:off x="4802430" y="3835478"/>
          <a:ext cx="266395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950"/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address of X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IP address of Z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IP address of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IP address of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759032" y="262249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55466" y="458238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86189" y="3808299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104232" y="4052916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204829" y="573332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3537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 Route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needs a route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13607" y="2541776"/>
            <a:ext cx="2459038" cy="3591659"/>
            <a:chOff x="1006475" y="3581400"/>
            <a:chExt cx="2459038" cy="2647950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H="1">
              <a:off x="1660525" y="3925888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Line 12"/>
            <p:cNvSpPr>
              <a:spLocks noChangeShapeType="1"/>
            </p:cNvSpPr>
            <p:nvPr/>
          </p:nvSpPr>
          <p:spPr bwMode="auto">
            <a:xfrm>
              <a:off x="2505075" y="3887788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1660525" y="4732338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2389188" y="5308600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3157538" y="4810125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 flipV="1">
              <a:off x="1390650" y="5308600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V="1">
              <a:off x="2044700" y="5346700"/>
              <a:ext cx="190500" cy="5000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Line 19"/>
            <p:cNvSpPr>
              <a:spLocks noChangeShapeType="1"/>
            </p:cNvSpPr>
            <p:nvPr/>
          </p:nvSpPr>
          <p:spPr bwMode="auto">
            <a:xfrm flipH="1" flipV="1">
              <a:off x="1350963" y="5730875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2120900" y="35814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Oval 5"/>
            <p:cNvSpPr>
              <a:spLocks noChangeArrowheads="1"/>
            </p:cNvSpPr>
            <p:nvPr/>
          </p:nvSpPr>
          <p:spPr bwMode="auto">
            <a:xfrm>
              <a:off x="13144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Oval 6"/>
            <p:cNvSpPr>
              <a:spLocks noChangeArrowheads="1"/>
            </p:cNvSpPr>
            <p:nvPr/>
          </p:nvSpPr>
          <p:spPr bwMode="auto">
            <a:xfrm>
              <a:off x="29273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2044700" y="50022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Oval 8"/>
            <p:cNvSpPr>
              <a:spLocks noChangeArrowheads="1"/>
            </p:cNvSpPr>
            <p:nvPr/>
          </p:nvSpPr>
          <p:spPr bwMode="auto">
            <a:xfrm>
              <a:off x="3043238" y="56546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Oval 9"/>
            <p:cNvSpPr>
              <a:spLocks noChangeArrowheads="1"/>
            </p:cNvSpPr>
            <p:nvPr/>
          </p:nvSpPr>
          <p:spPr bwMode="auto">
            <a:xfrm>
              <a:off x="1006475" y="54244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Oval 10"/>
            <p:cNvSpPr>
              <a:spLocks noChangeArrowheads="1"/>
            </p:cNvSpPr>
            <p:nvPr/>
          </p:nvSpPr>
          <p:spPr bwMode="auto">
            <a:xfrm>
              <a:off x="1812925" y="584676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957520" y="1915473"/>
            <a:ext cx="44125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A broadcasts a ROUTE REQUEST, packet, </a:t>
            </a:r>
            <a:r>
              <a:rPr lang="en-US" b="0" dirty="0" err="1" smtClean="0">
                <a:latin typeface="Calibri" panose="020F0502020204030204" pitchFamily="34" charset="0"/>
              </a:rPr>
              <a:t>dest</a:t>
            </a:r>
            <a:r>
              <a:rPr lang="en-US" b="0" dirty="0" smtClean="0">
                <a:latin typeface="Calibri" panose="020F0502020204030204" pitchFamily="34" charset="0"/>
              </a:rPr>
              <a:t>=B using hop limit to limit propagation</a:t>
            </a:r>
          </a:p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If hop limit = 0, neighbor replies with ROUTE REPLY if it is B or has route to B</a:t>
            </a:r>
          </a:p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If no neighbor replies, A will send another request with greater hop limit to propagate the request.</a:t>
            </a:r>
          </a:p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In this example, X replies with a ROUTE REPLY to A.</a:t>
            </a:r>
          </a:p>
          <a:p>
            <a:endParaRPr lang="en-US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1759032" y="262249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55466" y="458238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86189" y="3808299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104232" y="4052916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204829" y="573332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1432719" y="2957358"/>
            <a:ext cx="595313" cy="6252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471155" y="2879170"/>
            <a:ext cx="521285" cy="7816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720057" y="3062868"/>
            <a:ext cx="484772" cy="745431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67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 Route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Nodes maintain cache of routes from route discovery and eavesdropping.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Nodes will return ROUTE REPLY if cache contains shorter path.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If forwarding packets and route broken, node will attempt to fix broken path from cache and retransmit before dropping.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13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Ad Hoc Networks?</a:t>
            </a:r>
          </a:p>
          <a:p>
            <a:r>
              <a:rPr lang="en-US" dirty="0" smtClean="0"/>
              <a:t>Assumptions and Challenges for Routing</a:t>
            </a:r>
          </a:p>
          <a:p>
            <a:r>
              <a:rPr lang="en-US" dirty="0" smtClean="0"/>
              <a:t>Four Routing Protocols: DSDV, TORA, AODV, and DSR</a:t>
            </a:r>
          </a:p>
          <a:p>
            <a:r>
              <a:rPr lang="en-US" dirty="0" smtClean="0"/>
              <a:t>How well do these protocols perform?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31500" y="4504340"/>
            <a:ext cx="75273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0" dirty="0">
                <a:latin typeface="Calibri" panose="020F0502020204030204" pitchFamily="34" charset="0"/>
              </a:rPr>
              <a:t>Reference for this lecture: J. </a:t>
            </a:r>
            <a:r>
              <a:rPr lang="en-US" b="0" dirty="0" err="1">
                <a:latin typeface="Calibri" panose="020F0502020204030204" pitchFamily="34" charset="0"/>
              </a:rPr>
              <a:t>Broch</a:t>
            </a:r>
            <a:r>
              <a:rPr lang="en-US" b="0" dirty="0">
                <a:latin typeface="Calibri" panose="020F0502020204030204" pitchFamily="34" charset="0"/>
              </a:rPr>
              <a:t>, et al. “A Performance Comparison of Multi-Hop </a:t>
            </a:r>
            <a:r>
              <a:rPr lang="en-US" b="0" dirty="0" smtClean="0">
                <a:latin typeface="Calibri" panose="020F0502020204030204" pitchFamily="34" charset="0"/>
              </a:rPr>
              <a:t>Wireless </a:t>
            </a:r>
            <a:r>
              <a:rPr lang="en-US" b="0" dirty="0">
                <a:latin typeface="Calibri" panose="020F0502020204030204" pitchFamily="34" charset="0"/>
              </a:rPr>
              <a:t>Ad Hoc Network Routing Protocols”, </a:t>
            </a:r>
            <a:r>
              <a:rPr lang="en-US" b="0" i="1" dirty="0">
                <a:latin typeface="Calibri" panose="020F0502020204030204" pitchFamily="34" charset="0"/>
              </a:rPr>
              <a:t>MOBICOMM 1998</a:t>
            </a:r>
            <a:r>
              <a:rPr lang="en-US" b="0" dirty="0">
                <a:latin typeface="Calibri" panose="020F0502020204030204" pitchFamily="34" charset="0"/>
              </a:rPr>
              <a:t>: 85-97</a:t>
            </a:r>
          </a:p>
        </p:txBody>
      </p:sp>
    </p:spTree>
    <p:extLst>
      <p:ext uri="{BB962C8B-B14F-4D97-AF65-F5344CB8AC3E}">
        <p14:creationId xmlns:p14="http://schemas.microsoft.com/office/powerpoint/2010/main" val="42199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 Route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ROUTE ERROR packets: A sending data to B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13607" y="2541776"/>
            <a:ext cx="2459038" cy="3591659"/>
            <a:chOff x="1006475" y="3581400"/>
            <a:chExt cx="2459038" cy="2647950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H="1">
              <a:off x="1660525" y="3925888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Line 12"/>
            <p:cNvSpPr>
              <a:spLocks noChangeShapeType="1"/>
            </p:cNvSpPr>
            <p:nvPr/>
          </p:nvSpPr>
          <p:spPr bwMode="auto">
            <a:xfrm>
              <a:off x="2505075" y="3887788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1660525" y="4732338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2389188" y="5308600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3157538" y="4810125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 flipV="1">
              <a:off x="1390650" y="5308600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V="1">
              <a:off x="2044700" y="5346700"/>
              <a:ext cx="190500" cy="5000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2120900" y="35814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Oval 5"/>
            <p:cNvSpPr>
              <a:spLocks noChangeArrowheads="1"/>
            </p:cNvSpPr>
            <p:nvPr/>
          </p:nvSpPr>
          <p:spPr bwMode="auto">
            <a:xfrm>
              <a:off x="13144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Oval 6"/>
            <p:cNvSpPr>
              <a:spLocks noChangeArrowheads="1"/>
            </p:cNvSpPr>
            <p:nvPr/>
          </p:nvSpPr>
          <p:spPr bwMode="auto">
            <a:xfrm>
              <a:off x="29273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2044700" y="50022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Oval 8"/>
            <p:cNvSpPr>
              <a:spLocks noChangeArrowheads="1"/>
            </p:cNvSpPr>
            <p:nvPr/>
          </p:nvSpPr>
          <p:spPr bwMode="auto">
            <a:xfrm>
              <a:off x="3043238" y="56546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Oval 9"/>
            <p:cNvSpPr>
              <a:spLocks noChangeArrowheads="1"/>
            </p:cNvSpPr>
            <p:nvPr/>
          </p:nvSpPr>
          <p:spPr bwMode="auto">
            <a:xfrm>
              <a:off x="1006475" y="54244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Oval 10"/>
            <p:cNvSpPr>
              <a:spLocks noChangeArrowheads="1"/>
            </p:cNvSpPr>
            <p:nvPr/>
          </p:nvSpPr>
          <p:spPr bwMode="auto">
            <a:xfrm>
              <a:off x="1812925" y="584676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759032" y="262249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55466" y="458238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6189" y="3808299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04232" y="4052916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04829" y="573332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1432719" y="2957358"/>
            <a:ext cx="595313" cy="62526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548400" y="4167923"/>
            <a:ext cx="379909" cy="41446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258096" y="4782440"/>
            <a:ext cx="670213" cy="214407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1335882" y="4982496"/>
            <a:ext cx="692150" cy="2928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1681957" y="3947863"/>
            <a:ext cx="364332" cy="5361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1652588" y="3062868"/>
            <a:ext cx="598487" cy="676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650280" y="2341721"/>
            <a:ext cx="48774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A unicasts data to B on path discovered</a:t>
            </a:r>
          </a:p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Y discovers link to B is broken.</a:t>
            </a:r>
          </a:p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Y unicasts ROUTE ERROR packet to Z.</a:t>
            </a:r>
          </a:p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ROUTE ERROR packets indicate broken link.</a:t>
            </a:r>
          </a:p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ROUTE ERROR packets are propagated back to A.</a:t>
            </a:r>
          </a:p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Each node receiving ROUTE ERROR packet removes routes using the Y&lt;-&gt;B link from its cache.</a:t>
            </a:r>
          </a:p>
        </p:txBody>
      </p:sp>
    </p:spTree>
    <p:extLst>
      <p:ext uri="{BB962C8B-B14F-4D97-AF65-F5344CB8AC3E}">
        <p14:creationId xmlns:p14="http://schemas.microsoft.com/office/powerpoint/2010/main" val="146416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Hoc On-Demand Distance Vector (AODV)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Bellman Ford variant like DSDV uses SN</a:t>
            </a:r>
          </a:p>
          <a:p>
            <a:r>
              <a:rPr lang="en-US" dirty="0"/>
              <a:t> </a:t>
            </a:r>
            <a:r>
              <a:rPr lang="en-US" dirty="0" smtClean="0"/>
              <a:t>Like DSR, on demand route discovery: A-&gt;B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913607" y="2541776"/>
            <a:ext cx="2459038" cy="3591659"/>
            <a:chOff x="1006475" y="3581400"/>
            <a:chExt cx="2459038" cy="2647950"/>
          </a:xfrm>
        </p:grpSpPr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1660525" y="3925888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2505075" y="3887788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1660525" y="4732338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389188" y="5308600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3157538" y="4810125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1390650" y="5308600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2044700" y="5346700"/>
              <a:ext cx="190500" cy="5000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 flipV="1">
              <a:off x="1350963" y="5730875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2120900" y="35814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13144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Oval 6"/>
            <p:cNvSpPr>
              <a:spLocks noChangeArrowheads="1"/>
            </p:cNvSpPr>
            <p:nvPr/>
          </p:nvSpPr>
          <p:spPr bwMode="auto">
            <a:xfrm>
              <a:off x="29273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2044700" y="50022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3043238" y="56546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Oval 9"/>
            <p:cNvSpPr>
              <a:spLocks noChangeArrowheads="1"/>
            </p:cNvSpPr>
            <p:nvPr/>
          </p:nvSpPr>
          <p:spPr bwMode="auto">
            <a:xfrm>
              <a:off x="1006475" y="54244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Oval 10"/>
            <p:cNvSpPr>
              <a:spLocks noChangeArrowheads="1"/>
            </p:cNvSpPr>
            <p:nvPr/>
          </p:nvSpPr>
          <p:spPr bwMode="auto">
            <a:xfrm>
              <a:off x="1812925" y="584676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759032" y="262249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55466" y="458238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6189" y="3808299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104232" y="4052916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04829" y="573332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1432719" y="2957358"/>
            <a:ext cx="595313" cy="62526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471155" y="2879170"/>
            <a:ext cx="521285" cy="78163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1643857" y="3062869"/>
            <a:ext cx="560972" cy="77948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257837" y="2415576"/>
            <a:ext cx="55827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A broadcast ROUTE REQUEST, </a:t>
            </a:r>
            <a:r>
              <a:rPr lang="en-US" b="0" dirty="0" err="1" smtClean="0">
                <a:latin typeface="Calibri" panose="020F0502020204030204" pitchFamily="34" charset="0"/>
              </a:rPr>
              <a:t>dest</a:t>
            </a:r>
            <a:r>
              <a:rPr lang="en-US" b="0" dirty="0" smtClean="0">
                <a:latin typeface="Calibri" panose="020F0502020204030204" pitchFamily="34" charset="0"/>
              </a:rPr>
              <a:t>=B, SN=102</a:t>
            </a:r>
          </a:p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X and C broadcast forward the REQUEST and create reverse route to A</a:t>
            </a:r>
          </a:p>
          <a:p>
            <a:pPr marL="457200" indent="-457200" algn="l">
              <a:buAutoNum type="arabicPeriod"/>
            </a:pPr>
            <a:r>
              <a:rPr lang="en-US" b="0" dirty="0" smtClean="0">
                <a:latin typeface="Calibri" panose="020F0502020204030204" pitchFamily="34" charset="0"/>
              </a:rPr>
              <a:t>Z has a route to B of 1 hop and SN = 104. </a:t>
            </a:r>
            <a:endParaRPr lang="en-US" b="0" dirty="0">
              <a:latin typeface="Calibri" panose="020F0502020204030204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555752" y="4208409"/>
            <a:ext cx="372557" cy="521093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159127" y="4181493"/>
            <a:ext cx="98710" cy="1093863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3" idx="6"/>
          </p:cNvCxnSpPr>
          <p:nvPr/>
        </p:nvCxnSpPr>
        <p:spPr>
          <a:xfrm flipH="1" flipV="1">
            <a:off x="1643857" y="3947863"/>
            <a:ext cx="422276" cy="55205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4" idx="2"/>
          </p:cNvCxnSpPr>
          <p:nvPr/>
        </p:nvCxnSpPr>
        <p:spPr>
          <a:xfrm flipH="1" flipV="1">
            <a:off x="2357229" y="3077295"/>
            <a:ext cx="477253" cy="87056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2950370" y="4252971"/>
            <a:ext cx="95250" cy="102238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583155" y="3981438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AODV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Route Discovery: A-&gt;B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913607" y="2541776"/>
            <a:ext cx="2459038" cy="3591659"/>
            <a:chOff x="1006475" y="3581400"/>
            <a:chExt cx="2459038" cy="2647950"/>
          </a:xfrm>
        </p:grpSpPr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1660525" y="3925888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2505075" y="3887788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1660525" y="4732338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389188" y="5308600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3157538" y="4810125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1390650" y="5308600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2044700" y="5346700"/>
              <a:ext cx="190500" cy="5000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 flipV="1">
              <a:off x="1350963" y="5730875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2120900" y="35814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13144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Oval 6"/>
            <p:cNvSpPr>
              <a:spLocks noChangeArrowheads="1"/>
            </p:cNvSpPr>
            <p:nvPr/>
          </p:nvSpPr>
          <p:spPr bwMode="auto">
            <a:xfrm>
              <a:off x="29273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2044700" y="50022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3043238" y="56546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Oval 9"/>
            <p:cNvSpPr>
              <a:spLocks noChangeArrowheads="1"/>
            </p:cNvSpPr>
            <p:nvPr/>
          </p:nvSpPr>
          <p:spPr bwMode="auto">
            <a:xfrm>
              <a:off x="1006475" y="54244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Oval 10"/>
            <p:cNvSpPr>
              <a:spLocks noChangeArrowheads="1"/>
            </p:cNvSpPr>
            <p:nvPr/>
          </p:nvSpPr>
          <p:spPr bwMode="auto">
            <a:xfrm>
              <a:off x="1812925" y="584676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759032" y="262249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55466" y="458238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6189" y="3808299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450307" y="433760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04829" y="573332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1432719" y="2957358"/>
            <a:ext cx="595313" cy="62526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1643857" y="3062869"/>
            <a:ext cx="560972" cy="77948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257837" y="2415576"/>
            <a:ext cx="55827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>
                <a:latin typeface="Calibri" panose="020F0502020204030204" pitchFamily="34" charset="0"/>
              </a:rPr>
              <a:t>4. Z will unicast ROUTE REPLY on the reverse route.</a:t>
            </a:r>
          </a:p>
          <a:p>
            <a:pPr algn="l"/>
            <a:r>
              <a:rPr lang="en-US" b="0" dirty="0" smtClean="0">
                <a:latin typeface="Calibri" panose="020F0502020204030204" pitchFamily="34" charset="0"/>
              </a:rPr>
              <a:t>5. This creates the forward route for data.</a:t>
            </a:r>
          </a:p>
          <a:p>
            <a:pPr algn="l"/>
            <a:r>
              <a:rPr lang="en-US" b="0" dirty="0" smtClean="0">
                <a:latin typeface="Calibri" panose="020F0502020204030204" pitchFamily="34" charset="0"/>
              </a:rPr>
              <a:t>6.  A will accept route since it has greater SN.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555752" y="4208409"/>
            <a:ext cx="372557" cy="521093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3" idx="6"/>
          </p:cNvCxnSpPr>
          <p:nvPr/>
        </p:nvCxnSpPr>
        <p:spPr>
          <a:xfrm flipH="1" flipV="1">
            <a:off x="1643857" y="3947863"/>
            <a:ext cx="422276" cy="55205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1835944" y="4969892"/>
            <a:ext cx="165606" cy="59077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05338" y="3452610"/>
            <a:ext cx="506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REP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1829595" y="3993081"/>
            <a:ext cx="506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0836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AODV Route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cache and no </a:t>
            </a:r>
            <a:r>
              <a:rPr lang="en-US" dirty="0"/>
              <a:t>f</a:t>
            </a:r>
            <a:r>
              <a:rPr lang="en-US" dirty="0" smtClean="0"/>
              <a:t>ull </a:t>
            </a:r>
            <a:r>
              <a:rPr lang="en-US" dirty="0"/>
              <a:t>r</a:t>
            </a:r>
            <a:r>
              <a:rPr lang="en-US" dirty="0" smtClean="0"/>
              <a:t>outes</a:t>
            </a:r>
          </a:p>
          <a:p>
            <a:r>
              <a:rPr lang="en-US" dirty="0" smtClean="0"/>
              <a:t>Only routing table entries for reverse path and forward path next hops</a:t>
            </a:r>
          </a:p>
          <a:p>
            <a:r>
              <a:rPr lang="en-US" dirty="0" smtClean="0"/>
              <a:t>Routing table entries have timeouts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3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AODV Link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Periodic HELLO messages for maintaining neighbors</a:t>
            </a:r>
          </a:p>
          <a:p>
            <a:r>
              <a:rPr lang="en-US" dirty="0" smtClean="0"/>
              <a:t>If don’t hear from neighbor in 3s, assume broken link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4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AODV Broken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UNSOLICITED ROUTE REPLY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913607" y="2541776"/>
            <a:ext cx="2459038" cy="3591659"/>
            <a:chOff x="1006475" y="3581400"/>
            <a:chExt cx="2459038" cy="2647950"/>
          </a:xfrm>
        </p:grpSpPr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1660525" y="3925888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2505075" y="3887788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1660525" y="4732338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389188" y="5308600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3157538" y="4810125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1390650" y="5308600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 flipV="1">
              <a:off x="1350963" y="5730875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2120900" y="35814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13144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Oval 6"/>
            <p:cNvSpPr>
              <a:spLocks noChangeArrowheads="1"/>
            </p:cNvSpPr>
            <p:nvPr/>
          </p:nvSpPr>
          <p:spPr bwMode="auto">
            <a:xfrm>
              <a:off x="29273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2044700" y="50022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3043238" y="56546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Oval 9"/>
            <p:cNvSpPr>
              <a:spLocks noChangeArrowheads="1"/>
            </p:cNvSpPr>
            <p:nvPr/>
          </p:nvSpPr>
          <p:spPr bwMode="auto">
            <a:xfrm>
              <a:off x="1006475" y="54244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Oval 10"/>
            <p:cNvSpPr>
              <a:spLocks noChangeArrowheads="1"/>
            </p:cNvSpPr>
            <p:nvPr/>
          </p:nvSpPr>
          <p:spPr bwMode="auto">
            <a:xfrm>
              <a:off x="1812925" y="584676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759032" y="262249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55466" y="458238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6189" y="3808299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450307" y="433760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04829" y="5733325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1432719" y="2957358"/>
            <a:ext cx="595313" cy="62526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1643857" y="3062869"/>
            <a:ext cx="560972" cy="77948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257837" y="2415576"/>
            <a:ext cx="55827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>
                <a:latin typeface="Calibri" panose="020F0502020204030204" pitchFamily="34" charset="0"/>
              </a:rPr>
              <a:t>Upon discovering Z-&gt;B link is down,  Z  sends an UNSOLICITED ROUTE REPLY with infinite metric to all nodes that used the forward path.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555752" y="4208409"/>
            <a:ext cx="372557" cy="521093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3" idx="6"/>
          </p:cNvCxnSpPr>
          <p:nvPr/>
        </p:nvCxnSpPr>
        <p:spPr>
          <a:xfrm flipH="1" flipV="1">
            <a:off x="1643857" y="3947863"/>
            <a:ext cx="422276" cy="55205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05338" y="3452610"/>
            <a:ext cx="506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REP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1829595" y="3993081"/>
            <a:ext cx="506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214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 on the metric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tx1"/>
                </a:solidFill>
              </a:rPr>
              <a:t>Packet delivery ratio</a:t>
            </a:r>
            <a:r>
              <a:rPr lang="en-US" dirty="0" smtClean="0">
                <a:solidFill>
                  <a:schemeClr val="tx1"/>
                </a:solidFill>
              </a:rPr>
              <a:t>: ratio of packets sent/packets received between application layers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tx1"/>
                </a:solidFill>
              </a:rPr>
              <a:t>Routing overhead</a:t>
            </a:r>
            <a:r>
              <a:rPr lang="en-US" dirty="0" smtClean="0">
                <a:solidFill>
                  <a:schemeClr val="tx1"/>
                </a:solidFill>
              </a:rPr>
              <a:t>: total number of routing packets sent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tx1"/>
                </a:solidFill>
              </a:rPr>
              <a:t>Path optimality</a:t>
            </a:r>
            <a:r>
              <a:rPr lang="en-US" dirty="0" smtClean="0">
                <a:solidFill>
                  <a:schemeClr val="tx1"/>
                </a:solidFill>
              </a:rPr>
              <a:t>: how close to shortest path</a:t>
            </a:r>
          </a:p>
          <a:p>
            <a:r>
              <a:rPr lang="en-US" dirty="0" smtClean="0"/>
              <a:t>Depends on how quickly the topology of network is changing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2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Delivery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ssume same number of nodes and constant mobility. Rank the algorithms from best to worst packet delivery ratio: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DSDV </a:t>
            </a:r>
            <a:r>
              <a:rPr lang="en-US" dirty="0">
                <a:solidFill>
                  <a:schemeClr val="tx1"/>
                </a:solidFill>
              </a:rPr>
              <a:t>4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TORA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DSR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AODV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7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50" y="1201510"/>
            <a:ext cx="8534400" cy="490696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ssume same number of nodes and constant mobility. Rank the algorithms from best to worst routing overhead: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DSDV 2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TORA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4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DSR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AODV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63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Optimality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50" y="1201510"/>
            <a:ext cx="8534400" cy="490696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ssume same number of nodes and constant mobility. </a:t>
            </a:r>
            <a:endParaRPr lang="en-US" dirty="0"/>
          </a:p>
          <a:p>
            <a:r>
              <a:rPr lang="en-US" dirty="0" smtClean="0"/>
              <a:t>Which two algorithms have best path optimality?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DSDV, DSR</a:t>
            </a:r>
          </a:p>
          <a:p>
            <a:r>
              <a:rPr lang="en-US" dirty="0" smtClean="0"/>
              <a:t>Which two algorithms have the worst?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TORA, AODV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1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Hoc Wireless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25" y="1047890"/>
            <a:ext cx="8534400" cy="69129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Infrastructureless</a:t>
            </a:r>
            <a:r>
              <a:rPr lang="en-US" dirty="0"/>
              <a:t>:</a:t>
            </a:r>
            <a:r>
              <a:rPr lang="en-US" dirty="0" smtClean="0"/>
              <a:t> No centralized administration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Nodes move freely within and out of network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Nodes </a:t>
            </a:r>
            <a:r>
              <a:rPr lang="en-US" dirty="0">
                <a:solidFill>
                  <a:schemeClr val="tx1"/>
                </a:solidFill>
              </a:rPr>
              <a:t>act as hosts and routers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55425" y="2835164"/>
            <a:ext cx="3876020" cy="38760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520829" y="2851529"/>
            <a:ext cx="3899435" cy="389943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926311" y="2787850"/>
            <a:ext cx="4026792" cy="402679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64006" y="3055101"/>
            <a:ext cx="2765159" cy="2902769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587" name="Picture 3" descr="C:\Users\sbatista\AppData\Local\Microsoft\Windows\Temporary Internet Files\Content.IE5\PO2LAOMB\MC90043983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464" y="4688739"/>
            <a:ext cx="1025955" cy="1025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C:\Users\sbatista\AppData\Local\Microsoft\Windows\Temporary Internet Files\Content.IE5\X20KBQOP\MC90038983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002" y="3970870"/>
            <a:ext cx="1036866" cy="89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batista\AppData\Local\Microsoft\Windows\Temporary Internet Files\Content.IE5\X20KBQOP\MC90038983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431" y="4285946"/>
            <a:ext cx="1036866" cy="89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sbatista\AppData\Local\Microsoft\Windows\Temporary Internet Files\Content.IE5\X20KBQOP\MC90038983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950" y="3910849"/>
            <a:ext cx="1036866" cy="89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016522" y="4927901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3300"/>
                </a:solidFill>
              </a:rPr>
              <a:t>A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00565" y="4556093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99"/>
                </a:solidFill>
              </a:rPr>
              <a:t>B</a:t>
            </a:r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90779" y="3710793"/>
            <a:ext cx="1190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A-&gt;B?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36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 MAC with Distributed Coordination Function (DCF)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hysical </a:t>
            </a:r>
            <a:r>
              <a:rPr lang="en-US" dirty="0">
                <a:solidFill>
                  <a:schemeClr val="tx1"/>
                </a:solidFill>
              </a:rPr>
              <a:t>carrier sensing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</a:t>
            </a:r>
            <a:r>
              <a:rPr lang="en-US" dirty="0" smtClean="0">
                <a:solidFill>
                  <a:schemeClr val="tx1"/>
                </a:solidFill>
              </a:rPr>
              <a:t>Virtual </a:t>
            </a:r>
            <a:r>
              <a:rPr lang="en-US" dirty="0">
                <a:solidFill>
                  <a:schemeClr val="tx1"/>
                </a:solidFill>
              </a:rPr>
              <a:t>carrier sensing (RTS/CTS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Link breakage detection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/>
              <a:t>Address Resolution:  ARP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Broadcasting requests and managing replies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harder in this environment.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topology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ode mobility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Transmission ranges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Node routing preferences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67605" y="3727316"/>
            <a:ext cx="2801279" cy="280127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997395" y="3750636"/>
            <a:ext cx="2765159" cy="2902769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74838" y="4888390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201434" y="3624802"/>
            <a:ext cx="2903793" cy="2903793"/>
            <a:chOff x="2201434" y="3624802"/>
            <a:chExt cx="2903793" cy="2903793"/>
          </a:xfrm>
        </p:grpSpPr>
        <p:sp>
          <p:nvSpPr>
            <p:cNvPr id="6" name="Oval 5"/>
            <p:cNvSpPr/>
            <p:nvPr/>
          </p:nvSpPr>
          <p:spPr>
            <a:xfrm>
              <a:off x="2201434" y="3624802"/>
              <a:ext cx="2903793" cy="2903793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65793" y="5001965"/>
              <a:ext cx="3385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041419" y="4927900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76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0.04977 L 0.21805 -0.04977 C 0.30451 -0.04977 0.41111 -0.03287 0.41111 -0.01875 L 0.41111 0.01227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06" y="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Broadcast </a:t>
            </a:r>
            <a:r>
              <a:rPr lang="en-US" dirty="0"/>
              <a:t>packets not work as </a:t>
            </a:r>
            <a:r>
              <a:rPr lang="en-US" dirty="0" smtClean="0"/>
              <a:t>well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No RTS/CTS exchanged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 Collisions account for loss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Use random back-off to avoid synchronization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Managing Queues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 smtClean="0">
                <a:solidFill>
                  <a:srgbClr val="00B050"/>
                </a:solidFill>
              </a:rPr>
              <a:t>ARP</a:t>
            </a:r>
            <a:r>
              <a:rPr lang="en-US" dirty="0" smtClean="0">
                <a:solidFill>
                  <a:schemeClr val="tx1"/>
                </a:solidFill>
              </a:rPr>
              <a:t>, pace packets sent to ARP queue or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have the space to buffer many packets awaiting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ARP reply.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For </a:t>
            </a:r>
            <a:r>
              <a:rPr lang="en-US" dirty="0" smtClean="0">
                <a:solidFill>
                  <a:srgbClr val="00B050"/>
                </a:solidFill>
              </a:rPr>
              <a:t>transmitting packets</a:t>
            </a:r>
            <a:r>
              <a:rPr lang="en-US" dirty="0" smtClean="0">
                <a:solidFill>
                  <a:schemeClr val="tx1"/>
                </a:solidFill>
              </a:rPr>
              <a:t>, prioritize routing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packets in queue followed by ARP and data.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Bellman Ford variants: DSDV, AODV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DSDV </a:t>
            </a:r>
            <a:r>
              <a:rPr lang="en-US" dirty="0">
                <a:solidFill>
                  <a:schemeClr val="tx1"/>
                </a:solidFill>
              </a:rPr>
              <a:t>– avoids loops and count-to-infinity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AODV -  </a:t>
            </a:r>
            <a:r>
              <a:rPr lang="en-US" dirty="0" smtClean="0">
                <a:solidFill>
                  <a:schemeClr val="tx1"/>
                </a:solidFill>
              </a:rPr>
              <a:t>on-demand</a:t>
            </a:r>
            <a:r>
              <a:rPr lang="en-US" dirty="0">
                <a:solidFill>
                  <a:schemeClr val="tx1"/>
                </a:solidFill>
              </a:rPr>
              <a:t>, no </a:t>
            </a:r>
            <a:r>
              <a:rPr lang="en-US" dirty="0" smtClean="0">
                <a:solidFill>
                  <a:schemeClr val="tx1"/>
                </a:solidFill>
              </a:rPr>
              <a:t>periodic updates</a:t>
            </a:r>
            <a:endParaRPr lang="en-US" dirty="0" smtClean="0"/>
          </a:p>
          <a:p>
            <a:r>
              <a:rPr lang="en-US" dirty="0" smtClean="0"/>
              <a:t>Link Reversal: TORA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 Loop-free, quick routes, localize changes</a:t>
            </a:r>
            <a:endParaRPr lang="en-US" dirty="0" smtClean="0"/>
          </a:p>
          <a:p>
            <a:r>
              <a:rPr lang="en-US" dirty="0" smtClean="0"/>
              <a:t>Source Path: DSR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tx1"/>
                </a:solidFill>
              </a:rPr>
              <a:t>Packets route themselves; minimize route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advertisements and neighbor detection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Destination-Sequenced Distance Vector (DSDV)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50" y="1470345"/>
            <a:ext cx="8534400" cy="490696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Bellman-Ford variant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Each node keeps routing table with next hop to each destination with metric and destination sequence number (SN).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 route with greater SN is chosen.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764DC-26FB-E145-9F4D-E61E85F368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9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16720</TotalTime>
  <Words>1251</Words>
  <Application>Microsoft Office PowerPoint</Application>
  <PresentationFormat>On-screen Show (4:3)</PresentationFormat>
  <Paragraphs>246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Ad Hoc Wireless Routing</vt:lpstr>
      <vt:lpstr>Outline</vt:lpstr>
      <vt:lpstr>Ad Hoc Wireless Network</vt:lpstr>
      <vt:lpstr>Assumptions</vt:lpstr>
      <vt:lpstr>Challenges for Routing</vt:lpstr>
      <vt:lpstr>Challenges for Routing</vt:lpstr>
      <vt:lpstr>Challenges for Routing</vt:lpstr>
      <vt:lpstr>Overview of Protocols</vt:lpstr>
      <vt:lpstr>Destination-Sequenced Distance Vector (DSDV)</vt:lpstr>
      <vt:lpstr>DSDV</vt:lpstr>
      <vt:lpstr>DSDV</vt:lpstr>
      <vt:lpstr>Temporally-Ordered Routing Algorithm (TORA)</vt:lpstr>
      <vt:lpstr>TORA</vt:lpstr>
      <vt:lpstr>TORA</vt:lpstr>
      <vt:lpstr>TORA</vt:lpstr>
      <vt:lpstr>TORA</vt:lpstr>
      <vt:lpstr>Dynamic Source Routing (DSR) </vt:lpstr>
      <vt:lpstr>DSR Route Discovery</vt:lpstr>
      <vt:lpstr>DSR Route Maintenance</vt:lpstr>
      <vt:lpstr>DSR Route Maintenance</vt:lpstr>
      <vt:lpstr>Ad Hoc On-Demand Distance Vector (AODV)</vt:lpstr>
      <vt:lpstr>AODV</vt:lpstr>
      <vt:lpstr>AODV Route Maintenance</vt:lpstr>
      <vt:lpstr>AODV Link Detection</vt:lpstr>
      <vt:lpstr>AODV Broken Link</vt:lpstr>
      <vt:lpstr>Performance?</vt:lpstr>
      <vt:lpstr>Packet Delivery Ratio</vt:lpstr>
      <vt:lpstr>Routing Overhead</vt:lpstr>
      <vt:lpstr>Path Optimality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Sandra Batista</cp:lastModifiedBy>
  <cp:revision>1352</cp:revision>
  <dcterms:created xsi:type="dcterms:W3CDTF">2014-03-03T14:54:45Z</dcterms:created>
  <dcterms:modified xsi:type="dcterms:W3CDTF">2014-04-14T13:05:47Z</dcterms:modified>
</cp:coreProperties>
</file>