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4" r:id="rId3"/>
    <p:sldId id="265" r:id="rId4"/>
    <p:sldId id="266" r:id="rId5"/>
    <p:sldId id="262" r:id="rId6"/>
    <p:sldId id="279" r:id="rId7"/>
    <p:sldId id="263" r:id="rId8"/>
    <p:sldId id="280" r:id="rId9"/>
    <p:sldId id="258" r:id="rId10"/>
    <p:sldId id="281" r:id="rId11"/>
    <p:sldId id="259" r:id="rId12"/>
    <p:sldId id="282"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1" d="100"/>
          <a:sy n="111" d="100"/>
        </p:scale>
        <p:origin x="-157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7E6851-ECC6-BD49-BE0A-042E95CCD886}" type="datetimeFigureOut">
              <a:rPr lang="en-US" smtClean="0"/>
              <a:pPr/>
              <a:t>4/11/13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B73CDF-3756-1A43-A9E7-8FC6C4FD5A04}" type="slidenum">
              <a:rPr lang="en-US" smtClean="0"/>
              <a:pPr/>
              <a:t>‹#›</a:t>
            </a:fld>
            <a:endParaRPr lang="en-US"/>
          </a:p>
        </p:txBody>
      </p:sp>
    </p:spTree>
    <p:extLst>
      <p:ext uri="{BB962C8B-B14F-4D97-AF65-F5344CB8AC3E}">
        <p14:creationId xmlns:p14="http://schemas.microsoft.com/office/powerpoint/2010/main" val="835337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7E6851-ECC6-BD49-BE0A-042E95CCD886}" type="datetimeFigureOut">
              <a:rPr lang="en-US" smtClean="0"/>
              <a:pPr/>
              <a:t>4/11/13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B73CDF-3756-1A43-A9E7-8FC6C4FD5A04}" type="slidenum">
              <a:rPr lang="en-US" smtClean="0"/>
              <a:pPr/>
              <a:t>‹#›</a:t>
            </a:fld>
            <a:endParaRPr lang="en-US"/>
          </a:p>
        </p:txBody>
      </p:sp>
    </p:spTree>
    <p:extLst>
      <p:ext uri="{BB962C8B-B14F-4D97-AF65-F5344CB8AC3E}">
        <p14:creationId xmlns:p14="http://schemas.microsoft.com/office/powerpoint/2010/main" val="3706575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7E6851-ECC6-BD49-BE0A-042E95CCD886}" type="datetimeFigureOut">
              <a:rPr lang="en-US" smtClean="0"/>
              <a:pPr/>
              <a:t>4/11/13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B73CDF-3756-1A43-A9E7-8FC6C4FD5A04}" type="slidenum">
              <a:rPr lang="en-US" smtClean="0"/>
              <a:pPr/>
              <a:t>‹#›</a:t>
            </a:fld>
            <a:endParaRPr lang="en-US"/>
          </a:p>
        </p:txBody>
      </p:sp>
    </p:spTree>
    <p:extLst>
      <p:ext uri="{BB962C8B-B14F-4D97-AF65-F5344CB8AC3E}">
        <p14:creationId xmlns:p14="http://schemas.microsoft.com/office/powerpoint/2010/main" val="3178430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7E6851-ECC6-BD49-BE0A-042E95CCD886}" type="datetimeFigureOut">
              <a:rPr lang="en-US" smtClean="0"/>
              <a:pPr/>
              <a:t>4/11/13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B73CDF-3756-1A43-A9E7-8FC6C4FD5A04}" type="slidenum">
              <a:rPr lang="en-US" smtClean="0"/>
              <a:pPr/>
              <a:t>‹#›</a:t>
            </a:fld>
            <a:endParaRPr lang="en-US"/>
          </a:p>
        </p:txBody>
      </p:sp>
    </p:spTree>
    <p:extLst>
      <p:ext uri="{BB962C8B-B14F-4D97-AF65-F5344CB8AC3E}">
        <p14:creationId xmlns:p14="http://schemas.microsoft.com/office/powerpoint/2010/main" val="2889389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7E6851-ECC6-BD49-BE0A-042E95CCD886}" type="datetimeFigureOut">
              <a:rPr lang="en-US" smtClean="0"/>
              <a:pPr/>
              <a:t>4/11/13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B73CDF-3756-1A43-A9E7-8FC6C4FD5A04}" type="slidenum">
              <a:rPr lang="en-US" smtClean="0"/>
              <a:pPr/>
              <a:t>‹#›</a:t>
            </a:fld>
            <a:endParaRPr lang="en-US"/>
          </a:p>
        </p:txBody>
      </p:sp>
    </p:spTree>
    <p:extLst>
      <p:ext uri="{BB962C8B-B14F-4D97-AF65-F5344CB8AC3E}">
        <p14:creationId xmlns:p14="http://schemas.microsoft.com/office/powerpoint/2010/main" val="1122716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7E6851-ECC6-BD49-BE0A-042E95CCD886}" type="datetimeFigureOut">
              <a:rPr lang="en-US" smtClean="0"/>
              <a:pPr/>
              <a:t>4/11/13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B73CDF-3756-1A43-A9E7-8FC6C4FD5A04}" type="slidenum">
              <a:rPr lang="en-US" smtClean="0"/>
              <a:pPr/>
              <a:t>‹#›</a:t>
            </a:fld>
            <a:endParaRPr lang="en-US"/>
          </a:p>
        </p:txBody>
      </p:sp>
    </p:spTree>
    <p:extLst>
      <p:ext uri="{BB962C8B-B14F-4D97-AF65-F5344CB8AC3E}">
        <p14:creationId xmlns:p14="http://schemas.microsoft.com/office/powerpoint/2010/main" val="3727064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7E6851-ECC6-BD49-BE0A-042E95CCD886}" type="datetimeFigureOut">
              <a:rPr lang="en-US" smtClean="0"/>
              <a:pPr/>
              <a:t>4/11/13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B73CDF-3756-1A43-A9E7-8FC6C4FD5A04}" type="slidenum">
              <a:rPr lang="en-US" smtClean="0"/>
              <a:pPr/>
              <a:t>‹#›</a:t>
            </a:fld>
            <a:endParaRPr lang="en-US"/>
          </a:p>
        </p:txBody>
      </p:sp>
    </p:spTree>
    <p:extLst>
      <p:ext uri="{BB962C8B-B14F-4D97-AF65-F5344CB8AC3E}">
        <p14:creationId xmlns:p14="http://schemas.microsoft.com/office/powerpoint/2010/main" val="955514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7E6851-ECC6-BD49-BE0A-042E95CCD886}" type="datetimeFigureOut">
              <a:rPr lang="en-US" smtClean="0"/>
              <a:pPr/>
              <a:t>4/11/13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B73CDF-3756-1A43-A9E7-8FC6C4FD5A04}" type="slidenum">
              <a:rPr lang="en-US" smtClean="0"/>
              <a:pPr/>
              <a:t>‹#›</a:t>
            </a:fld>
            <a:endParaRPr lang="en-US"/>
          </a:p>
        </p:txBody>
      </p:sp>
    </p:spTree>
    <p:extLst>
      <p:ext uri="{BB962C8B-B14F-4D97-AF65-F5344CB8AC3E}">
        <p14:creationId xmlns:p14="http://schemas.microsoft.com/office/powerpoint/2010/main" val="2105235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7E6851-ECC6-BD49-BE0A-042E95CCD886}" type="datetimeFigureOut">
              <a:rPr lang="en-US" smtClean="0"/>
              <a:pPr/>
              <a:t>4/11/13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B73CDF-3756-1A43-A9E7-8FC6C4FD5A04}" type="slidenum">
              <a:rPr lang="en-US" smtClean="0"/>
              <a:pPr/>
              <a:t>‹#›</a:t>
            </a:fld>
            <a:endParaRPr lang="en-US"/>
          </a:p>
        </p:txBody>
      </p:sp>
    </p:spTree>
    <p:extLst>
      <p:ext uri="{BB962C8B-B14F-4D97-AF65-F5344CB8AC3E}">
        <p14:creationId xmlns:p14="http://schemas.microsoft.com/office/powerpoint/2010/main" val="3789270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7E6851-ECC6-BD49-BE0A-042E95CCD886}" type="datetimeFigureOut">
              <a:rPr lang="en-US" smtClean="0"/>
              <a:pPr/>
              <a:t>4/11/13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B73CDF-3756-1A43-A9E7-8FC6C4FD5A04}" type="slidenum">
              <a:rPr lang="en-US" smtClean="0"/>
              <a:pPr/>
              <a:t>‹#›</a:t>
            </a:fld>
            <a:endParaRPr lang="en-US"/>
          </a:p>
        </p:txBody>
      </p:sp>
    </p:spTree>
    <p:extLst>
      <p:ext uri="{BB962C8B-B14F-4D97-AF65-F5344CB8AC3E}">
        <p14:creationId xmlns:p14="http://schemas.microsoft.com/office/powerpoint/2010/main" val="3274654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7E6851-ECC6-BD49-BE0A-042E95CCD886}" type="datetimeFigureOut">
              <a:rPr lang="en-US" smtClean="0"/>
              <a:pPr/>
              <a:t>4/11/13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B73CDF-3756-1A43-A9E7-8FC6C4FD5A04}" type="slidenum">
              <a:rPr lang="en-US" smtClean="0"/>
              <a:pPr/>
              <a:t>‹#›</a:t>
            </a:fld>
            <a:endParaRPr lang="en-US"/>
          </a:p>
        </p:txBody>
      </p:sp>
    </p:spTree>
    <p:extLst>
      <p:ext uri="{BB962C8B-B14F-4D97-AF65-F5344CB8AC3E}">
        <p14:creationId xmlns:p14="http://schemas.microsoft.com/office/powerpoint/2010/main" val="8360301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7E6851-ECC6-BD49-BE0A-042E95CCD886}" type="datetimeFigureOut">
              <a:rPr lang="en-US" smtClean="0"/>
              <a:pPr/>
              <a:t>4/11/13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B73CDF-3756-1A43-A9E7-8FC6C4FD5A04}" type="slidenum">
              <a:rPr lang="en-US" smtClean="0"/>
              <a:pPr/>
              <a:t>‹#›</a:t>
            </a:fld>
            <a:endParaRPr lang="en-US"/>
          </a:p>
        </p:txBody>
      </p:sp>
    </p:spTree>
    <p:extLst>
      <p:ext uri="{BB962C8B-B14F-4D97-AF65-F5344CB8AC3E}">
        <p14:creationId xmlns:p14="http://schemas.microsoft.com/office/powerpoint/2010/main" val="1371391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Recitation 8	</a:t>
            </a:r>
            <a:endParaRPr lang="en-US" dirty="0"/>
          </a:p>
        </p:txBody>
      </p:sp>
      <p:sp>
        <p:nvSpPr>
          <p:cNvPr id="3" name="Subtitle 2"/>
          <p:cNvSpPr>
            <a:spLocks noGrp="1"/>
          </p:cNvSpPr>
          <p:nvPr>
            <p:ph type="subTitle" idx="1"/>
          </p:nvPr>
        </p:nvSpPr>
        <p:spPr/>
        <p:txBody>
          <a:bodyPr/>
          <a:lstStyle/>
          <a:p>
            <a:r>
              <a:rPr lang="en-US" dirty="0" smtClean="0"/>
              <a:t>Wireless Networks</a:t>
            </a:r>
            <a:endParaRPr lang="en-US" dirty="0"/>
          </a:p>
        </p:txBody>
      </p:sp>
    </p:spTree>
    <p:extLst>
      <p:ext uri="{BB962C8B-B14F-4D97-AF65-F5344CB8AC3E}">
        <p14:creationId xmlns:p14="http://schemas.microsoft.com/office/powerpoint/2010/main" val="348960298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46138" y="1700213"/>
            <a:ext cx="7159625" cy="92333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dirty="0" smtClean="0"/>
              <a:t>2. </a:t>
            </a:r>
            <a:r>
              <a:rPr lang="en-US" dirty="0"/>
              <a:t>Why does TCP perform badly on wireless links?  What can be done to improve performance without requiring all wired hosts to upgrade to a new protocol? </a:t>
            </a:r>
          </a:p>
        </p:txBody>
      </p:sp>
      <p:sp>
        <p:nvSpPr>
          <p:cNvPr id="47108" name="TextBox 1"/>
          <p:cNvSpPr txBox="1">
            <a:spLocks noChangeArrowheads="1"/>
          </p:cNvSpPr>
          <p:nvPr/>
        </p:nvSpPr>
        <p:spPr bwMode="auto">
          <a:xfrm>
            <a:off x="808038" y="3621088"/>
            <a:ext cx="710406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charset="0"/>
                <a:ea typeface="ＭＳ Ｐゴシック" charset="0"/>
                <a:cs typeface="ＭＳ Ｐゴシック" charset="0"/>
              </a:defRPr>
            </a:lvl1pPr>
            <a:lvl2pPr marL="37931725" indent="-37474525">
              <a:defRPr>
                <a:solidFill>
                  <a:schemeClr val="tx1"/>
                </a:solidFill>
                <a:latin typeface="Calibri" charset="0"/>
                <a:ea typeface="ＭＳ Ｐゴシック" charset="0"/>
              </a:defRPr>
            </a:lvl2pPr>
            <a:lvl3pPr>
              <a:defRPr>
                <a:solidFill>
                  <a:schemeClr val="tx1"/>
                </a:solidFill>
                <a:latin typeface="Calibri" charset="0"/>
                <a:ea typeface="ＭＳ Ｐゴシック" charset="0"/>
              </a:defRPr>
            </a:lvl3pPr>
            <a:lvl4pPr>
              <a:defRPr>
                <a:solidFill>
                  <a:schemeClr val="tx1"/>
                </a:solidFill>
                <a:latin typeface="Calibri" charset="0"/>
                <a:ea typeface="ＭＳ Ｐゴシック" charset="0"/>
              </a:defRPr>
            </a:lvl4pPr>
            <a:lvl5pPr>
              <a:defRPr>
                <a:solidFill>
                  <a:schemeClr val="tx1"/>
                </a:solidFill>
                <a:latin typeface="Calibri" charset="0"/>
                <a:ea typeface="ＭＳ Ｐゴシック" charset="0"/>
              </a:defRPr>
            </a:lvl5pPr>
            <a:lvl6pPr marL="457200" fontAlgn="base">
              <a:spcBef>
                <a:spcPct val="0"/>
              </a:spcBef>
              <a:spcAft>
                <a:spcPct val="0"/>
              </a:spcAft>
              <a:defRPr>
                <a:solidFill>
                  <a:schemeClr val="tx1"/>
                </a:solidFill>
                <a:latin typeface="Calibri" charset="0"/>
                <a:ea typeface="ＭＳ Ｐゴシック" charset="0"/>
              </a:defRPr>
            </a:lvl6pPr>
            <a:lvl7pPr marL="914400" fontAlgn="base">
              <a:spcBef>
                <a:spcPct val="0"/>
              </a:spcBef>
              <a:spcAft>
                <a:spcPct val="0"/>
              </a:spcAft>
              <a:defRPr>
                <a:solidFill>
                  <a:schemeClr val="tx1"/>
                </a:solidFill>
                <a:latin typeface="Calibri" charset="0"/>
                <a:ea typeface="ＭＳ Ｐゴシック" charset="0"/>
              </a:defRPr>
            </a:lvl7pPr>
            <a:lvl8pPr marL="1371600" fontAlgn="base">
              <a:spcBef>
                <a:spcPct val="0"/>
              </a:spcBef>
              <a:spcAft>
                <a:spcPct val="0"/>
              </a:spcAft>
              <a:defRPr>
                <a:solidFill>
                  <a:schemeClr val="tx1"/>
                </a:solidFill>
                <a:latin typeface="Calibri" charset="0"/>
                <a:ea typeface="ＭＳ Ｐゴシック" charset="0"/>
              </a:defRPr>
            </a:lvl8pPr>
            <a:lvl9pPr marL="1828800" fontAlgn="base">
              <a:spcBef>
                <a:spcPct val="0"/>
              </a:spcBef>
              <a:spcAft>
                <a:spcPct val="0"/>
              </a:spcAft>
              <a:defRPr>
                <a:solidFill>
                  <a:schemeClr val="tx1"/>
                </a:solidFill>
                <a:latin typeface="Calibri" charset="0"/>
                <a:ea typeface="ＭＳ Ｐゴシック" charset="0"/>
              </a:defRPr>
            </a:lvl9pPr>
          </a:lstStyle>
          <a:p>
            <a:pPr eaLnBrk="0" hangingPunct="0"/>
            <a:r>
              <a:rPr lang="en-US" sz="1600" i="1" dirty="0"/>
              <a:t>In contrast to wired networks, packet loss in wireless networks is not necessarily a sign of congestion; rather, </a:t>
            </a:r>
            <a:r>
              <a:rPr lang="en-US" sz="1600" i="1" dirty="0" smtClean="0"/>
              <a:t>interference and/or </a:t>
            </a:r>
            <a:r>
              <a:rPr lang="en-US" sz="1600" i="1" dirty="0"/>
              <a:t>fading may be the cause.  Yet, TCP treats packet loss as an implicit sign of congestion and decreases the sending rate.  The performance could be improved by employing a TCP proxy at the wireless/wired </a:t>
            </a:r>
            <a:r>
              <a:rPr lang="en-US" sz="1600" i="1" dirty="0" smtClean="0"/>
              <a:t>boundary</a:t>
            </a:r>
            <a:r>
              <a:rPr lang="en-US" sz="1600" i="1" dirty="0"/>
              <a:t>.</a:t>
            </a:r>
            <a:endParaRPr lang="en-US" sz="1600" i="1" dirty="0">
              <a:latin typeface="Courier New" charset="0"/>
            </a:endParaRPr>
          </a:p>
        </p:txBody>
      </p:sp>
    </p:spTree>
    <p:extLst>
      <p:ext uri="{BB962C8B-B14F-4D97-AF65-F5344CB8AC3E}">
        <p14:creationId xmlns:p14="http://schemas.microsoft.com/office/powerpoint/2010/main" val="356184169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46138" y="1700213"/>
            <a:ext cx="7159625" cy="92333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dirty="0" smtClean="0"/>
              <a:t>3. </a:t>
            </a:r>
            <a:r>
              <a:rPr lang="en-US" dirty="0"/>
              <a:t>Why are many packet losses in wireless networks detected by a timeout rather than a triple-duplicate acknowledgment?  What are the performance implications? </a:t>
            </a:r>
          </a:p>
        </p:txBody>
      </p:sp>
    </p:spTree>
    <p:extLst>
      <p:ext uri="{BB962C8B-B14F-4D97-AF65-F5344CB8AC3E}">
        <p14:creationId xmlns:p14="http://schemas.microsoft.com/office/powerpoint/2010/main" val="337615720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46138" y="1700213"/>
            <a:ext cx="7159625" cy="92333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dirty="0" smtClean="0"/>
              <a:t>3. </a:t>
            </a:r>
            <a:r>
              <a:rPr lang="en-US" dirty="0"/>
              <a:t>Why are many packet losses in wireless networks detected by a timeout rather than a triple-duplicate acknowledgment?  What are the performance implications? </a:t>
            </a:r>
          </a:p>
        </p:txBody>
      </p:sp>
      <p:sp>
        <p:nvSpPr>
          <p:cNvPr id="47108" name="TextBox 1"/>
          <p:cNvSpPr txBox="1">
            <a:spLocks noChangeArrowheads="1"/>
          </p:cNvSpPr>
          <p:nvPr/>
        </p:nvSpPr>
        <p:spPr bwMode="auto">
          <a:xfrm>
            <a:off x="808038" y="3142022"/>
            <a:ext cx="7104062"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charset="0"/>
                <a:ea typeface="ＭＳ Ｐゴシック" charset="0"/>
                <a:cs typeface="ＭＳ Ｐゴシック" charset="0"/>
              </a:defRPr>
            </a:lvl1pPr>
            <a:lvl2pPr marL="37931725" indent="-37474525">
              <a:defRPr>
                <a:solidFill>
                  <a:schemeClr val="tx1"/>
                </a:solidFill>
                <a:latin typeface="Calibri" charset="0"/>
                <a:ea typeface="ＭＳ Ｐゴシック" charset="0"/>
              </a:defRPr>
            </a:lvl2pPr>
            <a:lvl3pPr>
              <a:defRPr>
                <a:solidFill>
                  <a:schemeClr val="tx1"/>
                </a:solidFill>
                <a:latin typeface="Calibri" charset="0"/>
                <a:ea typeface="ＭＳ Ｐゴシック" charset="0"/>
              </a:defRPr>
            </a:lvl3pPr>
            <a:lvl4pPr>
              <a:defRPr>
                <a:solidFill>
                  <a:schemeClr val="tx1"/>
                </a:solidFill>
                <a:latin typeface="Calibri" charset="0"/>
                <a:ea typeface="ＭＳ Ｐゴシック" charset="0"/>
              </a:defRPr>
            </a:lvl4pPr>
            <a:lvl5pPr>
              <a:defRPr>
                <a:solidFill>
                  <a:schemeClr val="tx1"/>
                </a:solidFill>
                <a:latin typeface="Calibri" charset="0"/>
                <a:ea typeface="ＭＳ Ｐゴシック" charset="0"/>
              </a:defRPr>
            </a:lvl5pPr>
            <a:lvl6pPr marL="457200" fontAlgn="base">
              <a:spcBef>
                <a:spcPct val="0"/>
              </a:spcBef>
              <a:spcAft>
                <a:spcPct val="0"/>
              </a:spcAft>
              <a:defRPr>
                <a:solidFill>
                  <a:schemeClr val="tx1"/>
                </a:solidFill>
                <a:latin typeface="Calibri" charset="0"/>
                <a:ea typeface="ＭＳ Ｐゴシック" charset="0"/>
              </a:defRPr>
            </a:lvl6pPr>
            <a:lvl7pPr marL="914400" fontAlgn="base">
              <a:spcBef>
                <a:spcPct val="0"/>
              </a:spcBef>
              <a:spcAft>
                <a:spcPct val="0"/>
              </a:spcAft>
              <a:defRPr>
                <a:solidFill>
                  <a:schemeClr val="tx1"/>
                </a:solidFill>
                <a:latin typeface="Calibri" charset="0"/>
                <a:ea typeface="ＭＳ Ｐゴシック" charset="0"/>
              </a:defRPr>
            </a:lvl7pPr>
            <a:lvl8pPr marL="1371600" fontAlgn="base">
              <a:spcBef>
                <a:spcPct val="0"/>
              </a:spcBef>
              <a:spcAft>
                <a:spcPct val="0"/>
              </a:spcAft>
              <a:defRPr>
                <a:solidFill>
                  <a:schemeClr val="tx1"/>
                </a:solidFill>
                <a:latin typeface="Calibri" charset="0"/>
                <a:ea typeface="ＭＳ Ｐゴシック" charset="0"/>
              </a:defRPr>
            </a:lvl8pPr>
            <a:lvl9pPr marL="1828800" fontAlgn="base">
              <a:spcBef>
                <a:spcPct val="0"/>
              </a:spcBef>
              <a:spcAft>
                <a:spcPct val="0"/>
              </a:spcAft>
              <a:defRPr>
                <a:solidFill>
                  <a:schemeClr val="tx1"/>
                </a:solidFill>
                <a:latin typeface="Calibri" charset="0"/>
                <a:ea typeface="ＭＳ Ｐゴシック" charset="0"/>
              </a:defRPr>
            </a:lvl9pPr>
          </a:lstStyle>
          <a:p>
            <a:r>
              <a:rPr lang="en-US" sz="1600" i="1" dirty="0"/>
              <a:t>Wireless networks tend to experience </a:t>
            </a:r>
            <a:r>
              <a:rPr lang="en-US" sz="1600" i="1" dirty="0" smtClean="0"/>
              <a:t>periodically sustained </a:t>
            </a:r>
            <a:r>
              <a:rPr lang="en-US" sz="1600" i="1" dirty="0"/>
              <a:t>packet </a:t>
            </a:r>
            <a:r>
              <a:rPr lang="en-US" sz="1600" i="1" dirty="0" smtClean="0"/>
              <a:t>loss </a:t>
            </a:r>
            <a:r>
              <a:rPr lang="en-US" sz="1600" i="1" dirty="0"/>
              <a:t>due to interference (e.g</a:t>
            </a:r>
            <a:r>
              <a:rPr lang="en-US" sz="1600" i="1" dirty="0" smtClean="0"/>
              <a:t>. a microwave)</a:t>
            </a:r>
            <a:r>
              <a:rPr lang="en-US" sz="1600" i="1" dirty="0"/>
              <a:t>.  This decreases the likelihood that, in the same TCP sending window, some packets are lost while others are successfully delivered. </a:t>
            </a:r>
            <a:r>
              <a:rPr lang="en-US" sz="1600" i="1" dirty="0" smtClean="0"/>
              <a:t>Instead, all of the packets are lost. Some successful </a:t>
            </a:r>
            <a:r>
              <a:rPr lang="en-US" sz="1600" i="1" dirty="0"/>
              <a:t>deliveries are necessary to trigger the receiver to send duplicate acknowledgments</a:t>
            </a:r>
            <a:r>
              <a:rPr lang="en-US" sz="1600" i="1" dirty="0" smtClean="0"/>
              <a:t>. </a:t>
            </a:r>
            <a:r>
              <a:rPr lang="en-US" sz="1600" i="1" dirty="0"/>
              <a:t>As such, </a:t>
            </a:r>
            <a:r>
              <a:rPr lang="en-US" sz="1600" i="1" dirty="0" smtClean="0"/>
              <a:t>periodically sustained </a:t>
            </a:r>
            <a:r>
              <a:rPr lang="en-US" sz="1600" i="1" dirty="0"/>
              <a:t>loss tends to require the sender to rely </a:t>
            </a:r>
            <a:r>
              <a:rPr lang="en-US" sz="1600" i="1" dirty="0" smtClean="0"/>
              <a:t>on </a:t>
            </a:r>
            <a:r>
              <a:rPr lang="en-US" sz="1600" i="1" dirty="0"/>
              <a:t>retransmission timeout to detect </a:t>
            </a:r>
            <a:r>
              <a:rPr lang="en-US" sz="1600" i="1" dirty="0" smtClean="0"/>
              <a:t>loss. </a:t>
            </a:r>
            <a:r>
              <a:rPr lang="en-US" sz="1600" i="1" dirty="0"/>
              <a:t>(In addition, many wireless networks have relatively low capacity, leading the sender to have a relatively small congestion window.  This also decreases the likelihood that enough packets are successfully delivered to enable detection of an earlier packet loss by duplicate acknowledgments.  Similarly, wireless users may do smaller </a:t>
            </a:r>
            <a:r>
              <a:rPr lang="en-US" sz="1600" i="1" dirty="0" smtClean="0"/>
              <a:t>transfers </a:t>
            </a:r>
            <a:r>
              <a:rPr lang="en-US" sz="1600" i="1" dirty="0"/>
              <a:t>due to limited bandwidth or small screen sizes of </a:t>
            </a:r>
            <a:r>
              <a:rPr lang="en-US" sz="1600" i="1" dirty="0" smtClean="0"/>
              <a:t>smaller graphics needed on smartphones, etc., </a:t>
            </a:r>
            <a:r>
              <a:rPr lang="en-US" sz="1600" i="1" dirty="0"/>
              <a:t>and small transfers offer less opportunity for multiple packets in flight during the same RTT.)</a:t>
            </a:r>
            <a:endParaRPr lang="en-US" sz="1600" dirty="0"/>
          </a:p>
        </p:txBody>
      </p:sp>
    </p:spTree>
    <p:extLst>
      <p:ext uri="{BB962C8B-B14F-4D97-AF65-F5344CB8AC3E}">
        <p14:creationId xmlns:p14="http://schemas.microsoft.com/office/powerpoint/2010/main" val="173599808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37892" y="823988"/>
            <a:ext cx="4254500" cy="2743200"/>
          </a:xfrm>
          <a:prstGeom prst="rect">
            <a:avLst/>
          </a:prstGeom>
        </p:spPr>
      </p:pic>
      <p:sp>
        <p:nvSpPr>
          <p:cNvPr id="5" name="TextBox 4"/>
          <p:cNvSpPr txBox="1"/>
          <p:nvPr/>
        </p:nvSpPr>
        <p:spPr>
          <a:xfrm>
            <a:off x="120424" y="3579909"/>
            <a:ext cx="9023576" cy="2862323"/>
          </a:xfrm>
          <a:prstGeom prst="rect">
            <a:avLst/>
          </a:prstGeom>
          <a:noFill/>
        </p:spPr>
        <p:txBody>
          <a:bodyPr wrap="square" rtlCol="0">
            <a:spAutoFit/>
          </a:bodyPr>
          <a:lstStyle/>
          <a:p>
            <a:r>
              <a:rPr lang="en-US" dirty="0" smtClean="0"/>
              <a:t>In this wireless topology, A, </a:t>
            </a:r>
            <a:r>
              <a:rPr lang="en-US" dirty="0"/>
              <a:t>B, C, and D all have </a:t>
            </a:r>
            <a:r>
              <a:rPr lang="en-US" dirty="0" err="1" smtClean="0"/>
              <a:t>equi</a:t>
            </a:r>
            <a:r>
              <a:rPr lang="en-US" dirty="0" smtClean="0"/>
              <a:t>-sized </a:t>
            </a:r>
            <a:r>
              <a:rPr lang="en-US" dirty="0"/>
              <a:t>transmission ranges, while E has a smaller range. </a:t>
            </a:r>
            <a:endParaRPr lang="en-US" dirty="0" smtClean="0"/>
          </a:p>
          <a:p>
            <a:endParaRPr lang="en-US" dirty="0"/>
          </a:p>
          <a:p>
            <a:r>
              <a:rPr lang="en-US" dirty="0" smtClean="0"/>
              <a:t>Assume </a:t>
            </a:r>
            <a:r>
              <a:rPr lang="en-US" dirty="0"/>
              <a:t>that </a:t>
            </a:r>
            <a:r>
              <a:rPr lang="en-US" dirty="0" smtClean="0"/>
              <a:t>two </a:t>
            </a:r>
            <a:r>
              <a:rPr lang="en-US" dirty="0"/>
              <a:t>nodes</a:t>
            </a:r>
            <a:r>
              <a:rPr lang="en-US" dirty="0" smtClean="0"/>
              <a:t>’ transmissions </a:t>
            </a:r>
            <a:r>
              <a:rPr lang="en-US" dirty="0"/>
              <a:t>will interfere </a:t>
            </a:r>
            <a:r>
              <a:rPr lang="en-US" dirty="0" smtClean="0"/>
              <a:t>if </a:t>
            </a:r>
            <a:r>
              <a:rPr lang="en-US" dirty="0"/>
              <a:t>and only if they transmit at the same time and their transmission areas overlap. </a:t>
            </a:r>
            <a:r>
              <a:rPr lang="en-US" dirty="0" smtClean="0"/>
              <a:t>Further, </a:t>
            </a:r>
            <a:r>
              <a:rPr lang="en-US" dirty="0"/>
              <a:t>assume that losses only occur due </a:t>
            </a:r>
            <a:r>
              <a:rPr lang="en-US" dirty="0" smtClean="0"/>
              <a:t>to collisions.</a:t>
            </a:r>
          </a:p>
          <a:p>
            <a:endParaRPr lang="en-US" dirty="0"/>
          </a:p>
          <a:p>
            <a:r>
              <a:rPr lang="en-US" dirty="0" smtClean="0"/>
              <a:t>When D communicates with C, what nodes are </a:t>
            </a:r>
            <a:r>
              <a:rPr lang="en-US" i="1" dirty="0" smtClean="0"/>
              <a:t>exposed terminals</a:t>
            </a:r>
            <a:r>
              <a:rPr lang="en-US" dirty="0" smtClean="0"/>
              <a:t> and what nodes are </a:t>
            </a:r>
            <a:r>
              <a:rPr lang="en-US" i="1" dirty="0" smtClean="0"/>
              <a:t>hidden terminals?</a:t>
            </a:r>
            <a:endParaRPr lang="en-US" dirty="0" smtClean="0"/>
          </a:p>
          <a:p>
            <a:endParaRPr lang="en-US" dirty="0"/>
          </a:p>
        </p:txBody>
      </p:sp>
    </p:spTree>
    <p:extLst>
      <p:ext uri="{BB962C8B-B14F-4D97-AF65-F5344CB8AC3E}">
        <p14:creationId xmlns:p14="http://schemas.microsoft.com/office/powerpoint/2010/main" val="286338782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37892" y="823988"/>
            <a:ext cx="4254500" cy="2743200"/>
          </a:xfrm>
          <a:prstGeom prst="rect">
            <a:avLst/>
          </a:prstGeom>
        </p:spPr>
      </p:pic>
      <p:sp>
        <p:nvSpPr>
          <p:cNvPr id="5" name="TextBox 4"/>
          <p:cNvSpPr txBox="1"/>
          <p:nvPr/>
        </p:nvSpPr>
        <p:spPr>
          <a:xfrm>
            <a:off x="120424" y="3579909"/>
            <a:ext cx="9023576" cy="3416320"/>
          </a:xfrm>
          <a:prstGeom prst="rect">
            <a:avLst/>
          </a:prstGeom>
          <a:noFill/>
        </p:spPr>
        <p:txBody>
          <a:bodyPr wrap="square" rtlCol="0">
            <a:spAutoFit/>
          </a:bodyPr>
          <a:lstStyle/>
          <a:p>
            <a:r>
              <a:rPr lang="en-US" dirty="0" smtClean="0"/>
              <a:t>In this wireless topology, A, </a:t>
            </a:r>
            <a:r>
              <a:rPr lang="en-US" dirty="0"/>
              <a:t>B, C, and D all have </a:t>
            </a:r>
            <a:r>
              <a:rPr lang="en-US" dirty="0" err="1" smtClean="0"/>
              <a:t>equi</a:t>
            </a:r>
            <a:r>
              <a:rPr lang="en-US" dirty="0" smtClean="0"/>
              <a:t>-sized </a:t>
            </a:r>
            <a:r>
              <a:rPr lang="en-US" dirty="0"/>
              <a:t>transmission ranges, while E has a smaller range. </a:t>
            </a:r>
            <a:endParaRPr lang="en-US" dirty="0" smtClean="0"/>
          </a:p>
          <a:p>
            <a:endParaRPr lang="en-US" dirty="0"/>
          </a:p>
          <a:p>
            <a:r>
              <a:rPr lang="en-US" dirty="0" smtClean="0"/>
              <a:t>Assume </a:t>
            </a:r>
            <a:r>
              <a:rPr lang="en-US" dirty="0"/>
              <a:t>that </a:t>
            </a:r>
            <a:r>
              <a:rPr lang="en-US" dirty="0" smtClean="0"/>
              <a:t>two </a:t>
            </a:r>
            <a:r>
              <a:rPr lang="en-US" dirty="0"/>
              <a:t>nodes</a:t>
            </a:r>
            <a:r>
              <a:rPr lang="en-US" dirty="0" smtClean="0"/>
              <a:t>’ transmissions </a:t>
            </a:r>
            <a:r>
              <a:rPr lang="en-US" dirty="0"/>
              <a:t>will interfere </a:t>
            </a:r>
            <a:r>
              <a:rPr lang="en-US" dirty="0" smtClean="0"/>
              <a:t>if </a:t>
            </a:r>
            <a:r>
              <a:rPr lang="en-US" dirty="0"/>
              <a:t>and only if they transmit at the same time and their transmission areas overlap. </a:t>
            </a:r>
            <a:r>
              <a:rPr lang="en-US" dirty="0" smtClean="0"/>
              <a:t>Further, </a:t>
            </a:r>
            <a:r>
              <a:rPr lang="en-US" dirty="0"/>
              <a:t>assume that losses only occur due </a:t>
            </a:r>
            <a:r>
              <a:rPr lang="en-US" dirty="0" smtClean="0"/>
              <a:t>to collisions.</a:t>
            </a:r>
          </a:p>
          <a:p>
            <a:endParaRPr lang="en-US" dirty="0"/>
          </a:p>
          <a:p>
            <a:r>
              <a:rPr lang="en-US" dirty="0" smtClean="0"/>
              <a:t>When D communicates with C, what nodes are </a:t>
            </a:r>
            <a:r>
              <a:rPr lang="en-US" i="1" dirty="0" smtClean="0"/>
              <a:t>exposed terminals</a:t>
            </a:r>
            <a:r>
              <a:rPr lang="en-US" dirty="0" smtClean="0"/>
              <a:t> and what nodes are </a:t>
            </a:r>
            <a:r>
              <a:rPr lang="en-US" i="1" dirty="0" smtClean="0"/>
              <a:t>hidden terminals?</a:t>
            </a:r>
          </a:p>
          <a:p>
            <a:endParaRPr lang="en-US" i="1" dirty="0"/>
          </a:p>
          <a:p>
            <a:r>
              <a:rPr lang="en-US" b="1" dirty="0"/>
              <a:t>only B is a hidden terminal and there are no exposed terminals</a:t>
            </a:r>
            <a:endParaRPr lang="en-US" b="1" dirty="0" smtClean="0"/>
          </a:p>
          <a:p>
            <a:endParaRPr lang="en-US" dirty="0"/>
          </a:p>
        </p:txBody>
      </p:sp>
    </p:spTree>
    <p:extLst>
      <p:ext uri="{BB962C8B-B14F-4D97-AF65-F5344CB8AC3E}">
        <p14:creationId xmlns:p14="http://schemas.microsoft.com/office/powerpoint/2010/main" val="309113846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37892" y="823988"/>
            <a:ext cx="4254500" cy="2743200"/>
          </a:xfrm>
          <a:prstGeom prst="rect">
            <a:avLst/>
          </a:prstGeom>
        </p:spPr>
      </p:pic>
      <p:sp>
        <p:nvSpPr>
          <p:cNvPr id="5" name="TextBox 4"/>
          <p:cNvSpPr txBox="1"/>
          <p:nvPr/>
        </p:nvSpPr>
        <p:spPr>
          <a:xfrm>
            <a:off x="120424" y="3579909"/>
            <a:ext cx="9023576" cy="2308324"/>
          </a:xfrm>
          <a:prstGeom prst="rect">
            <a:avLst/>
          </a:prstGeom>
          <a:noFill/>
        </p:spPr>
        <p:txBody>
          <a:bodyPr wrap="square" rtlCol="0">
            <a:spAutoFit/>
          </a:bodyPr>
          <a:lstStyle/>
          <a:p>
            <a:r>
              <a:rPr lang="en-US" dirty="0" smtClean="0"/>
              <a:t>If A sends data to B and C sends data to D (as fast as they can), and no collision detection mechanism is used, what is the throughput of their transfer as a proportion of their send rate?</a:t>
            </a:r>
          </a:p>
          <a:p>
            <a:endParaRPr lang="en-US" dirty="0"/>
          </a:p>
          <a:p>
            <a:r>
              <a:rPr lang="en-US" dirty="0" smtClean="0"/>
              <a:t>A -&gt; B ?</a:t>
            </a:r>
          </a:p>
          <a:p>
            <a:endParaRPr lang="en-US" dirty="0"/>
          </a:p>
          <a:p>
            <a:r>
              <a:rPr lang="en-US" dirty="0" smtClean="0"/>
              <a:t>C -&gt; D ?</a:t>
            </a:r>
          </a:p>
          <a:p>
            <a:endParaRPr lang="en-US" dirty="0" smtClean="0"/>
          </a:p>
          <a:p>
            <a:endParaRPr lang="en-US" dirty="0"/>
          </a:p>
        </p:txBody>
      </p:sp>
    </p:spTree>
    <p:extLst>
      <p:ext uri="{BB962C8B-B14F-4D97-AF65-F5344CB8AC3E}">
        <p14:creationId xmlns:p14="http://schemas.microsoft.com/office/powerpoint/2010/main" val="402447052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37892" y="823988"/>
            <a:ext cx="4254500" cy="2743200"/>
          </a:xfrm>
          <a:prstGeom prst="rect">
            <a:avLst/>
          </a:prstGeom>
        </p:spPr>
      </p:pic>
      <p:sp>
        <p:nvSpPr>
          <p:cNvPr id="5" name="TextBox 4"/>
          <p:cNvSpPr txBox="1"/>
          <p:nvPr/>
        </p:nvSpPr>
        <p:spPr>
          <a:xfrm>
            <a:off x="120424" y="3579909"/>
            <a:ext cx="9023576" cy="2308324"/>
          </a:xfrm>
          <a:prstGeom prst="rect">
            <a:avLst/>
          </a:prstGeom>
          <a:noFill/>
        </p:spPr>
        <p:txBody>
          <a:bodyPr wrap="square" rtlCol="0">
            <a:spAutoFit/>
          </a:bodyPr>
          <a:lstStyle/>
          <a:p>
            <a:r>
              <a:rPr lang="en-US" dirty="0" smtClean="0"/>
              <a:t>If A sends data to B and C sends data to D (as fast as they can), and no collision detection mechanism is used, what is the throughput of their transfer as a proportion of their send rate?</a:t>
            </a:r>
          </a:p>
          <a:p>
            <a:endParaRPr lang="en-US" dirty="0"/>
          </a:p>
          <a:p>
            <a:r>
              <a:rPr lang="en-US" dirty="0" smtClean="0"/>
              <a:t>A -&gt; B ?  </a:t>
            </a:r>
            <a:r>
              <a:rPr lang="en-US" b="1" dirty="0" smtClean="0"/>
              <a:t>0%</a:t>
            </a:r>
          </a:p>
          <a:p>
            <a:endParaRPr lang="en-US" dirty="0"/>
          </a:p>
          <a:p>
            <a:r>
              <a:rPr lang="en-US" dirty="0" smtClean="0"/>
              <a:t>C -&gt; D ?  </a:t>
            </a:r>
            <a:r>
              <a:rPr lang="en-US" b="1" dirty="0" smtClean="0"/>
              <a:t>100%</a:t>
            </a:r>
          </a:p>
          <a:p>
            <a:endParaRPr lang="en-US" dirty="0" smtClean="0"/>
          </a:p>
          <a:p>
            <a:endParaRPr lang="en-US" dirty="0"/>
          </a:p>
        </p:txBody>
      </p:sp>
    </p:spTree>
    <p:extLst>
      <p:ext uri="{BB962C8B-B14F-4D97-AF65-F5344CB8AC3E}">
        <p14:creationId xmlns:p14="http://schemas.microsoft.com/office/powerpoint/2010/main" val="204434628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37892" y="823988"/>
            <a:ext cx="4254500" cy="2743200"/>
          </a:xfrm>
          <a:prstGeom prst="rect">
            <a:avLst/>
          </a:prstGeom>
        </p:spPr>
      </p:pic>
      <p:sp>
        <p:nvSpPr>
          <p:cNvPr id="5" name="TextBox 4"/>
          <p:cNvSpPr txBox="1"/>
          <p:nvPr/>
        </p:nvSpPr>
        <p:spPr>
          <a:xfrm>
            <a:off x="120424" y="3579909"/>
            <a:ext cx="9023576" cy="2308324"/>
          </a:xfrm>
          <a:prstGeom prst="rect">
            <a:avLst/>
          </a:prstGeom>
          <a:noFill/>
        </p:spPr>
        <p:txBody>
          <a:bodyPr wrap="square" rtlCol="0">
            <a:spAutoFit/>
          </a:bodyPr>
          <a:lstStyle/>
          <a:p>
            <a:r>
              <a:rPr lang="en-US" dirty="0" smtClean="0"/>
              <a:t>If A sends data to B and C sends data to D (as fast as they can), and CSMA is used, what is the throughput of their transfer as a proportion of their send rate?</a:t>
            </a:r>
          </a:p>
          <a:p>
            <a:endParaRPr lang="en-US" dirty="0"/>
          </a:p>
          <a:p>
            <a:r>
              <a:rPr lang="en-US" dirty="0" smtClean="0"/>
              <a:t>A -&gt; B ?</a:t>
            </a:r>
          </a:p>
          <a:p>
            <a:endParaRPr lang="en-US" dirty="0"/>
          </a:p>
          <a:p>
            <a:r>
              <a:rPr lang="en-US" dirty="0" smtClean="0"/>
              <a:t>C -&gt; D ?</a:t>
            </a:r>
          </a:p>
          <a:p>
            <a:endParaRPr lang="en-US" dirty="0" smtClean="0"/>
          </a:p>
          <a:p>
            <a:endParaRPr lang="en-US" dirty="0"/>
          </a:p>
        </p:txBody>
      </p:sp>
    </p:spTree>
    <p:extLst>
      <p:ext uri="{BB962C8B-B14F-4D97-AF65-F5344CB8AC3E}">
        <p14:creationId xmlns:p14="http://schemas.microsoft.com/office/powerpoint/2010/main" val="244808156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37892" y="823988"/>
            <a:ext cx="4254500" cy="2743200"/>
          </a:xfrm>
          <a:prstGeom prst="rect">
            <a:avLst/>
          </a:prstGeom>
        </p:spPr>
      </p:pic>
      <p:sp>
        <p:nvSpPr>
          <p:cNvPr id="5" name="TextBox 4"/>
          <p:cNvSpPr txBox="1"/>
          <p:nvPr/>
        </p:nvSpPr>
        <p:spPr>
          <a:xfrm>
            <a:off x="120424" y="3579909"/>
            <a:ext cx="9023576" cy="2308324"/>
          </a:xfrm>
          <a:prstGeom prst="rect">
            <a:avLst/>
          </a:prstGeom>
          <a:noFill/>
        </p:spPr>
        <p:txBody>
          <a:bodyPr wrap="square" rtlCol="0">
            <a:spAutoFit/>
          </a:bodyPr>
          <a:lstStyle/>
          <a:p>
            <a:r>
              <a:rPr lang="en-US" dirty="0" smtClean="0"/>
              <a:t>If A sends data to B and C sends data to D (as fast as they can), and CSMA is used, what is the throughput of their transfer as a proportion of their send rate?</a:t>
            </a:r>
          </a:p>
          <a:p>
            <a:endParaRPr lang="en-US" dirty="0"/>
          </a:p>
          <a:p>
            <a:r>
              <a:rPr lang="en-US" dirty="0" smtClean="0"/>
              <a:t>A -&gt; B ? </a:t>
            </a:r>
            <a:r>
              <a:rPr lang="en-US" b="1" dirty="0" smtClean="0"/>
              <a:t>0%</a:t>
            </a:r>
          </a:p>
          <a:p>
            <a:endParaRPr lang="en-US" dirty="0"/>
          </a:p>
          <a:p>
            <a:r>
              <a:rPr lang="en-US" dirty="0" smtClean="0"/>
              <a:t>C -&gt; D ? </a:t>
            </a:r>
            <a:r>
              <a:rPr lang="en-US" b="1" dirty="0" smtClean="0"/>
              <a:t>100%</a:t>
            </a:r>
          </a:p>
          <a:p>
            <a:endParaRPr lang="en-US" dirty="0" smtClean="0"/>
          </a:p>
          <a:p>
            <a:endParaRPr lang="en-US" dirty="0"/>
          </a:p>
        </p:txBody>
      </p:sp>
    </p:spTree>
    <p:extLst>
      <p:ext uri="{BB962C8B-B14F-4D97-AF65-F5344CB8AC3E}">
        <p14:creationId xmlns:p14="http://schemas.microsoft.com/office/powerpoint/2010/main" val="116386274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37892" y="823988"/>
            <a:ext cx="4254500" cy="2743200"/>
          </a:xfrm>
          <a:prstGeom prst="rect">
            <a:avLst/>
          </a:prstGeom>
        </p:spPr>
      </p:pic>
      <p:sp>
        <p:nvSpPr>
          <p:cNvPr id="5" name="TextBox 4"/>
          <p:cNvSpPr txBox="1"/>
          <p:nvPr/>
        </p:nvSpPr>
        <p:spPr>
          <a:xfrm>
            <a:off x="120424" y="3579909"/>
            <a:ext cx="9023576" cy="2585323"/>
          </a:xfrm>
          <a:prstGeom prst="rect">
            <a:avLst/>
          </a:prstGeom>
          <a:noFill/>
        </p:spPr>
        <p:txBody>
          <a:bodyPr wrap="square" rtlCol="0">
            <a:spAutoFit/>
          </a:bodyPr>
          <a:lstStyle/>
          <a:p>
            <a:r>
              <a:rPr lang="en-US" dirty="0" smtClean="0"/>
              <a:t>Now assume a RTS / CTS protocol is used. Assume that the </a:t>
            </a:r>
            <a:r>
              <a:rPr lang="en-US" dirty="0" smtClean="0"/>
              <a:t>overhead from RTS </a:t>
            </a:r>
            <a:r>
              <a:rPr lang="en-US" dirty="0" smtClean="0"/>
              <a:t>and CTS packets is small relative to the data transfer. What are the approximate throughputs of the transfer from each node?</a:t>
            </a:r>
          </a:p>
          <a:p>
            <a:endParaRPr lang="en-US" dirty="0"/>
          </a:p>
          <a:p>
            <a:r>
              <a:rPr lang="en-US" dirty="0" smtClean="0"/>
              <a:t>A -&gt; B ?</a:t>
            </a:r>
          </a:p>
          <a:p>
            <a:endParaRPr lang="en-US" dirty="0"/>
          </a:p>
          <a:p>
            <a:r>
              <a:rPr lang="en-US" dirty="0" smtClean="0"/>
              <a:t>C -&gt; D ?</a:t>
            </a:r>
          </a:p>
          <a:p>
            <a:endParaRPr lang="en-US" dirty="0" smtClean="0"/>
          </a:p>
          <a:p>
            <a:endParaRPr lang="en-US" dirty="0"/>
          </a:p>
        </p:txBody>
      </p:sp>
    </p:spTree>
    <p:extLst>
      <p:ext uri="{BB962C8B-B14F-4D97-AF65-F5344CB8AC3E}">
        <p14:creationId xmlns:p14="http://schemas.microsoft.com/office/powerpoint/2010/main" val="103883969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US">
                <a:ea typeface="ＭＳ Ｐゴシック" pitchFamily="-84" charset="-128"/>
                <a:cs typeface="ＭＳ Ｐゴシック" pitchFamily="-84" charset="-128"/>
              </a:rPr>
              <a:t>Virtual carrier sensing</a:t>
            </a:r>
          </a:p>
        </p:txBody>
      </p:sp>
      <p:sp>
        <p:nvSpPr>
          <p:cNvPr id="65539" name="Content Placeholder 2"/>
          <p:cNvSpPr>
            <a:spLocks noGrp="1"/>
          </p:cNvSpPr>
          <p:nvPr>
            <p:ph idx="1"/>
          </p:nvPr>
        </p:nvSpPr>
        <p:spPr/>
        <p:txBody>
          <a:bodyPr>
            <a:normAutofit lnSpcReduction="10000"/>
          </a:bodyPr>
          <a:lstStyle/>
          <a:p>
            <a:pPr eaLnBrk="1" hangingPunct="1"/>
            <a:r>
              <a:rPr lang="en-US" sz="2800">
                <a:ea typeface="ＭＳ Ｐゴシック" pitchFamily="-84" charset="-128"/>
                <a:cs typeface="ＭＳ Ｐゴシック" pitchFamily="-84" charset="-128"/>
              </a:rPr>
              <a:t>First exchange control frames before transmitting data</a:t>
            </a:r>
          </a:p>
          <a:p>
            <a:pPr lvl="1" eaLnBrk="1" hangingPunct="1"/>
            <a:r>
              <a:rPr lang="en-US" sz="2400"/>
              <a:t>Sender issues “</a:t>
            </a:r>
            <a:r>
              <a:rPr lang="en-US" altLang="ja-JP" sz="2400"/>
              <a:t>Request to Send” (RTS), incl. length of data</a:t>
            </a:r>
          </a:p>
          <a:p>
            <a:pPr lvl="1" eaLnBrk="1" hangingPunct="1">
              <a:spcAft>
                <a:spcPts val="1800"/>
              </a:spcAft>
            </a:pPr>
            <a:r>
              <a:rPr lang="en-US" sz="2400"/>
              <a:t>Receiver responds with “</a:t>
            </a:r>
            <a:r>
              <a:rPr lang="en-US" altLang="ja-JP" sz="2400"/>
              <a:t>Clear to Send” (CTS)</a:t>
            </a:r>
          </a:p>
          <a:p>
            <a:pPr eaLnBrk="1" hangingPunct="1">
              <a:spcAft>
                <a:spcPts val="1800"/>
              </a:spcAft>
            </a:pPr>
            <a:r>
              <a:rPr lang="en-US" sz="2800">
                <a:ea typeface="ＭＳ Ｐゴシック" pitchFamily="-84" charset="-128"/>
                <a:cs typeface="ＭＳ Ｐゴシック" pitchFamily="-84" charset="-128"/>
              </a:rPr>
              <a:t>If sender sees CTS, transmits data (of specified length)</a:t>
            </a:r>
          </a:p>
          <a:p>
            <a:pPr eaLnBrk="1" hangingPunct="1">
              <a:spcAft>
                <a:spcPts val="1800"/>
              </a:spcAft>
            </a:pPr>
            <a:r>
              <a:rPr lang="en-US" sz="2800">
                <a:ea typeface="ＭＳ Ｐゴシック" pitchFamily="-84" charset="-128"/>
                <a:cs typeface="ＭＳ Ｐゴシック" pitchFamily="-84" charset="-128"/>
              </a:rPr>
              <a:t>If other node sees CTS, will idle for specified period</a:t>
            </a:r>
          </a:p>
          <a:p>
            <a:pPr eaLnBrk="1" hangingPunct="1">
              <a:spcAft>
                <a:spcPts val="600"/>
              </a:spcAft>
            </a:pPr>
            <a:r>
              <a:rPr lang="en-US" sz="2800">
                <a:ea typeface="ＭＳ Ｐゴシック" pitchFamily="-84" charset="-128"/>
                <a:cs typeface="ＭＳ Ｐゴシック" pitchFamily="-84" charset="-128"/>
              </a:rPr>
              <a:t>If other node sees RTS but not CTS, free to send</a:t>
            </a:r>
            <a:endParaRPr lang="en-US" sz="1200">
              <a:ea typeface="ＭＳ Ｐゴシック" pitchFamily="-84" charset="-128"/>
              <a:cs typeface="ＭＳ Ｐゴシック" pitchFamily="-84" charset="-128"/>
            </a:endParaRPr>
          </a:p>
          <a:p>
            <a:pPr>
              <a:spcAft>
                <a:spcPts val="600"/>
              </a:spcAft>
            </a:pPr>
            <a:endParaRPr lang="en-US" sz="2800">
              <a:ea typeface="ＭＳ Ｐゴシック" pitchFamily="-84" charset="-128"/>
              <a:cs typeface="ＭＳ Ｐゴシック" pitchFamily="-84" charset="-128"/>
            </a:endParaRPr>
          </a:p>
        </p:txBody>
      </p:sp>
      <p:sp>
        <p:nvSpPr>
          <p:cNvPr id="65540" name="Slide Number Placeholder 3"/>
          <p:cNvSpPr>
            <a:spLocks noGrp="1"/>
          </p:cNvSpPr>
          <p:nvPr>
            <p:ph type="sldNum" sz="quarter" idx="12"/>
          </p:nvPr>
        </p:nvSpPr>
        <p:spPr bwMode="auto">
          <a:noFill/>
          <a:ln>
            <a:miter lim="800000"/>
            <a:headEnd/>
            <a:tailEnd/>
          </a:ln>
        </p:spPr>
        <p:txBody>
          <a:bodyPr/>
          <a:lstStyle/>
          <a:p>
            <a:fld id="{006DBC1E-3569-EF4A-A161-4F2E271108DD}" type="slidenum">
              <a:rPr lang="en-US">
                <a:latin typeface="Helvetica" pitchFamily="-84" charset="0"/>
                <a:ea typeface="ＭＳ Ｐゴシック" pitchFamily="-84" charset="-128"/>
                <a:cs typeface="ＭＳ Ｐゴシック" pitchFamily="-84" charset="-128"/>
              </a:rPr>
              <a:pPr/>
              <a:t>2</a:t>
            </a:fld>
            <a:endParaRPr lang="en-US">
              <a:latin typeface="Helvetica" pitchFamily="-84" charset="0"/>
              <a:ea typeface="ＭＳ Ｐゴシック" pitchFamily="-84" charset="-128"/>
              <a:cs typeface="ＭＳ Ｐゴシック" pitchFamily="-84" charset="-128"/>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37892" y="823988"/>
            <a:ext cx="4254500" cy="2743200"/>
          </a:xfrm>
          <a:prstGeom prst="rect">
            <a:avLst/>
          </a:prstGeom>
        </p:spPr>
      </p:pic>
      <p:sp>
        <p:nvSpPr>
          <p:cNvPr id="5" name="TextBox 4"/>
          <p:cNvSpPr txBox="1"/>
          <p:nvPr/>
        </p:nvSpPr>
        <p:spPr>
          <a:xfrm>
            <a:off x="120424" y="3579909"/>
            <a:ext cx="9023576" cy="2585323"/>
          </a:xfrm>
          <a:prstGeom prst="rect">
            <a:avLst/>
          </a:prstGeom>
          <a:noFill/>
        </p:spPr>
        <p:txBody>
          <a:bodyPr wrap="square" rtlCol="0">
            <a:spAutoFit/>
          </a:bodyPr>
          <a:lstStyle/>
          <a:p>
            <a:r>
              <a:rPr lang="en-US" dirty="0" smtClean="0"/>
              <a:t>Now assume a RTS / CTS protocol is used. Assume that the </a:t>
            </a:r>
            <a:r>
              <a:rPr lang="en-US" dirty="0" smtClean="0"/>
              <a:t>overhead from </a:t>
            </a:r>
            <a:r>
              <a:rPr lang="en-US" dirty="0" smtClean="0"/>
              <a:t>RTS and CTS packets is small relative to the data transfer. What are the approximate throughputs of the transfer from each node?</a:t>
            </a:r>
          </a:p>
          <a:p>
            <a:endParaRPr lang="en-US" dirty="0"/>
          </a:p>
          <a:p>
            <a:r>
              <a:rPr lang="en-US" dirty="0" smtClean="0"/>
              <a:t>A -&gt; B ? </a:t>
            </a:r>
            <a:r>
              <a:rPr lang="en-US" b="1" dirty="0" smtClean="0"/>
              <a:t>50%</a:t>
            </a:r>
          </a:p>
          <a:p>
            <a:endParaRPr lang="en-US" dirty="0"/>
          </a:p>
          <a:p>
            <a:r>
              <a:rPr lang="en-US" dirty="0" smtClean="0"/>
              <a:t>C -&gt; D ? </a:t>
            </a:r>
            <a:r>
              <a:rPr lang="en-US" b="1" dirty="0" smtClean="0"/>
              <a:t>50%</a:t>
            </a:r>
          </a:p>
          <a:p>
            <a:endParaRPr lang="en-US" dirty="0" smtClean="0"/>
          </a:p>
          <a:p>
            <a:endParaRPr lang="en-US" dirty="0"/>
          </a:p>
        </p:txBody>
      </p:sp>
    </p:spTree>
    <p:extLst>
      <p:ext uri="{BB962C8B-B14F-4D97-AF65-F5344CB8AC3E}">
        <p14:creationId xmlns:p14="http://schemas.microsoft.com/office/powerpoint/2010/main" val="100220831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574632" y="339639"/>
            <a:ext cx="4383139" cy="4753220"/>
            <a:chOff x="2668335" y="385407"/>
            <a:chExt cx="4383139" cy="4753220"/>
          </a:xfrm>
        </p:grpSpPr>
        <p:sp>
          <p:nvSpPr>
            <p:cNvPr id="4" name="Oval 3"/>
            <p:cNvSpPr/>
            <p:nvPr/>
          </p:nvSpPr>
          <p:spPr>
            <a:xfrm>
              <a:off x="2668335" y="1304899"/>
              <a:ext cx="2563466" cy="2563466"/>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A</a:t>
              </a:r>
              <a:endParaRPr lang="en-US" sz="2400" dirty="0"/>
            </a:p>
          </p:txBody>
        </p:sp>
        <p:sp>
          <p:nvSpPr>
            <p:cNvPr id="5" name="Oval 4"/>
            <p:cNvSpPr/>
            <p:nvPr/>
          </p:nvSpPr>
          <p:spPr>
            <a:xfrm>
              <a:off x="3741243" y="1304899"/>
              <a:ext cx="2563466" cy="2563466"/>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a:solidFill>
                    <a:schemeClr val="accent1"/>
                  </a:solidFill>
                </a:rPr>
                <a:t>B</a:t>
              </a:r>
              <a:endParaRPr lang="en-US" sz="2400" dirty="0">
                <a:solidFill>
                  <a:schemeClr val="accent1"/>
                </a:solidFill>
              </a:endParaRPr>
            </a:p>
          </p:txBody>
        </p:sp>
        <p:sp>
          <p:nvSpPr>
            <p:cNvPr id="6" name="Oval 5"/>
            <p:cNvSpPr/>
            <p:nvPr/>
          </p:nvSpPr>
          <p:spPr>
            <a:xfrm>
              <a:off x="5256949" y="1712659"/>
              <a:ext cx="1794525" cy="1794525"/>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solidFill>
                    <a:schemeClr val="accent6"/>
                  </a:solidFill>
                </a:rPr>
                <a:t>C</a:t>
              </a:r>
              <a:endParaRPr lang="en-US" sz="2400" dirty="0">
                <a:solidFill>
                  <a:schemeClr val="accent6"/>
                </a:solidFill>
              </a:endParaRPr>
            </a:p>
          </p:txBody>
        </p:sp>
        <p:sp>
          <p:nvSpPr>
            <p:cNvPr id="7" name="Oval 6"/>
            <p:cNvSpPr/>
            <p:nvPr/>
          </p:nvSpPr>
          <p:spPr>
            <a:xfrm>
              <a:off x="4301463" y="385407"/>
              <a:ext cx="2563466" cy="2563466"/>
            </a:xfrm>
            <a:prstGeom prst="ellipse">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r>
                <a:rPr lang="en-US" sz="2400" dirty="0" smtClean="0">
                  <a:solidFill>
                    <a:schemeClr val="accent4"/>
                  </a:solidFill>
                </a:rPr>
                <a:t>D</a:t>
              </a:r>
              <a:endParaRPr lang="en-US" sz="2400" dirty="0">
                <a:solidFill>
                  <a:schemeClr val="accent4"/>
                </a:solidFill>
              </a:endParaRPr>
            </a:p>
          </p:txBody>
        </p:sp>
        <p:sp>
          <p:nvSpPr>
            <p:cNvPr id="8" name="Oval 7"/>
            <p:cNvSpPr/>
            <p:nvPr/>
          </p:nvSpPr>
          <p:spPr>
            <a:xfrm>
              <a:off x="2857895" y="1910699"/>
              <a:ext cx="3227928" cy="3227928"/>
            </a:xfrm>
            <a:prstGeom prst="ellipse">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dirty="0">
                  <a:solidFill>
                    <a:schemeClr val="accent3"/>
                  </a:solidFill>
                </a:rPr>
                <a:t>E</a:t>
              </a:r>
              <a:endParaRPr lang="en-US" sz="2400" dirty="0">
                <a:solidFill>
                  <a:schemeClr val="accent3"/>
                </a:solidFill>
              </a:endParaRPr>
            </a:p>
          </p:txBody>
        </p:sp>
      </p:grpSp>
      <p:sp>
        <p:nvSpPr>
          <p:cNvPr id="9" name="TextBox 8"/>
          <p:cNvSpPr txBox="1"/>
          <p:nvPr/>
        </p:nvSpPr>
        <p:spPr>
          <a:xfrm>
            <a:off x="5486649" y="2973444"/>
            <a:ext cx="2959840" cy="369332"/>
          </a:xfrm>
          <a:prstGeom prst="rect">
            <a:avLst/>
          </a:prstGeom>
          <a:noFill/>
        </p:spPr>
        <p:txBody>
          <a:bodyPr wrap="none" rtlCol="0">
            <a:spAutoFit/>
          </a:bodyPr>
          <a:lstStyle/>
          <a:p>
            <a:r>
              <a:rPr lang="en-US" dirty="0" smtClean="0"/>
              <a:t>Hidden Terminals for E &lt;-&gt; B?</a:t>
            </a:r>
            <a:endParaRPr lang="en-US" dirty="0"/>
          </a:p>
        </p:txBody>
      </p:sp>
      <p:grpSp>
        <p:nvGrpSpPr>
          <p:cNvPr id="19" name="Group 18"/>
          <p:cNvGrpSpPr/>
          <p:nvPr/>
        </p:nvGrpSpPr>
        <p:grpSpPr>
          <a:xfrm>
            <a:off x="925603" y="5327914"/>
            <a:ext cx="5247506" cy="993779"/>
            <a:chOff x="1270519" y="4522997"/>
            <a:chExt cx="5247506" cy="993779"/>
          </a:xfrm>
        </p:grpSpPr>
        <p:sp>
          <p:nvSpPr>
            <p:cNvPr id="11" name="TextBox 10"/>
            <p:cNvSpPr txBox="1"/>
            <p:nvPr/>
          </p:nvSpPr>
          <p:spPr>
            <a:xfrm>
              <a:off x="1339165" y="4522997"/>
              <a:ext cx="5178860" cy="400110"/>
            </a:xfrm>
            <a:prstGeom prst="rect">
              <a:avLst/>
            </a:prstGeom>
            <a:noFill/>
          </p:spPr>
          <p:txBody>
            <a:bodyPr wrap="square" rtlCol="0">
              <a:spAutoFit/>
            </a:bodyPr>
            <a:lstStyle/>
            <a:p>
              <a:r>
                <a:rPr lang="en-US" sz="2000" dirty="0" smtClean="0">
                  <a:solidFill>
                    <a:schemeClr val="accent3"/>
                  </a:solidFill>
                </a:rPr>
                <a:t>E</a:t>
              </a:r>
              <a:r>
                <a:rPr lang="en-US" sz="2000" dirty="0" smtClean="0"/>
                <a:t>          A          </a:t>
              </a:r>
              <a:r>
                <a:rPr lang="en-US" sz="2000" dirty="0">
                  <a:solidFill>
                    <a:schemeClr val="tx2">
                      <a:lumMod val="60000"/>
                      <a:lumOff val="40000"/>
                    </a:schemeClr>
                  </a:solidFill>
                </a:rPr>
                <a:t> </a:t>
              </a:r>
              <a:r>
                <a:rPr lang="en-US" sz="2000" dirty="0" smtClean="0">
                  <a:solidFill>
                    <a:schemeClr val="tx2">
                      <a:lumMod val="60000"/>
                      <a:lumOff val="40000"/>
                    </a:schemeClr>
                  </a:solidFill>
                </a:rPr>
                <a:t> </a:t>
              </a:r>
              <a:r>
                <a:rPr lang="en-US" sz="2000" dirty="0" smtClean="0"/>
                <a:t>           </a:t>
              </a:r>
              <a:r>
                <a:rPr lang="en-US" sz="2000" dirty="0" smtClean="0">
                  <a:solidFill>
                    <a:schemeClr val="accent4"/>
                  </a:solidFill>
                </a:rPr>
                <a:t>D</a:t>
              </a:r>
              <a:r>
                <a:rPr lang="en-US" sz="2000" dirty="0" smtClean="0"/>
                <a:t>            </a:t>
              </a:r>
              <a:r>
                <a:rPr lang="en-US" sz="2000" dirty="0" smtClean="0">
                  <a:solidFill>
                    <a:schemeClr val="accent6"/>
                  </a:solidFill>
                </a:rPr>
                <a:t>C</a:t>
              </a:r>
              <a:endParaRPr lang="en-US" sz="2000" dirty="0">
                <a:solidFill>
                  <a:schemeClr val="accent6"/>
                </a:solidFill>
              </a:endParaRPr>
            </a:p>
          </p:txBody>
        </p:sp>
        <p:sp>
          <p:nvSpPr>
            <p:cNvPr id="12" name="Rectangle 11"/>
            <p:cNvSpPr/>
            <p:nvPr/>
          </p:nvSpPr>
          <p:spPr>
            <a:xfrm>
              <a:off x="1384017" y="4971957"/>
              <a:ext cx="1645920" cy="45719"/>
            </a:xfrm>
            <a:prstGeom prst="rect">
              <a:avLst/>
            </a:prstGeom>
            <a:solidFill>
              <a:schemeClr val="accent3"/>
            </a:solidFill>
            <a:ln>
              <a:solidFill>
                <a:schemeClr val="accent3"/>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3" name="Rectangle 12"/>
            <p:cNvSpPr/>
            <p:nvPr/>
          </p:nvSpPr>
          <p:spPr>
            <a:xfrm>
              <a:off x="1384017" y="5063070"/>
              <a:ext cx="1645920" cy="45719"/>
            </a:xfrm>
            <a:prstGeom prst="rect">
              <a:avLst/>
            </a:prstGeom>
            <a:solidFill>
              <a:schemeClr val="tx1"/>
            </a:solidFill>
            <a:ln>
              <a:solidFill>
                <a:schemeClr val="tx1"/>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4" name="Rectangle 13"/>
            <p:cNvSpPr/>
            <p:nvPr/>
          </p:nvSpPr>
          <p:spPr>
            <a:xfrm>
              <a:off x="1384018" y="5154995"/>
              <a:ext cx="3298184" cy="45719"/>
            </a:xfrm>
            <a:prstGeom prst="rect">
              <a:avLst/>
            </a:prstGeom>
            <a:solidFill>
              <a:schemeClr val="tx2">
                <a:lumMod val="60000"/>
                <a:lumOff val="40000"/>
              </a:schemeClr>
            </a:solidFill>
            <a:ln>
              <a:solidFill>
                <a:schemeClr val="tx2">
                  <a:lumMod val="60000"/>
                  <a:lumOff val="40000"/>
                </a:schemeClr>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5" name="Rectangle 14"/>
            <p:cNvSpPr/>
            <p:nvPr/>
          </p:nvSpPr>
          <p:spPr>
            <a:xfrm>
              <a:off x="2704797" y="4880162"/>
              <a:ext cx="1973233" cy="45719"/>
            </a:xfrm>
            <a:prstGeom prst="rect">
              <a:avLst/>
            </a:prstGeom>
            <a:solidFill>
              <a:schemeClr val="accent4"/>
            </a:solidFill>
            <a:ln>
              <a:solidFill>
                <a:schemeClr val="accent4"/>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6" name="Rectangle 15"/>
            <p:cNvSpPr/>
            <p:nvPr/>
          </p:nvSpPr>
          <p:spPr>
            <a:xfrm>
              <a:off x="4344633" y="4971957"/>
              <a:ext cx="329181" cy="45719"/>
            </a:xfrm>
            <a:prstGeom prst="rect">
              <a:avLst/>
            </a:prstGeom>
            <a:solidFill>
              <a:schemeClr val="accent6"/>
            </a:solidFill>
            <a:ln>
              <a:solidFill>
                <a:schemeClr val="accent6"/>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8" name="TextBox 17"/>
            <p:cNvSpPr txBox="1"/>
            <p:nvPr/>
          </p:nvSpPr>
          <p:spPr>
            <a:xfrm>
              <a:off x="1270519" y="5116666"/>
              <a:ext cx="5178860" cy="400110"/>
            </a:xfrm>
            <a:prstGeom prst="rect">
              <a:avLst/>
            </a:prstGeom>
            <a:noFill/>
          </p:spPr>
          <p:txBody>
            <a:bodyPr wrap="square" rtlCol="0">
              <a:spAutoFit/>
            </a:bodyPr>
            <a:lstStyle/>
            <a:p>
              <a:r>
                <a:rPr lang="en-US" sz="2000" dirty="0" smtClean="0">
                  <a:solidFill>
                    <a:schemeClr val="accent3"/>
                  </a:solidFill>
                </a:rPr>
                <a:t>                         </a:t>
              </a:r>
              <a:r>
                <a:rPr lang="en-US" sz="2000" dirty="0" smtClean="0">
                  <a:solidFill>
                    <a:schemeClr val="tx2">
                      <a:lumMod val="60000"/>
                      <a:lumOff val="40000"/>
                    </a:schemeClr>
                  </a:solidFill>
                </a:rPr>
                <a:t>B</a:t>
              </a:r>
              <a:endParaRPr lang="en-US" sz="2000" dirty="0">
                <a:solidFill>
                  <a:schemeClr val="accent6"/>
                </a:solidFill>
              </a:endParaRPr>
            </a:p>
          </p:txBody>
        </p:sp>
      </p:grpSp>
    </p:spTree>
    <p:extLst>
      <p:ext uri="{BB962C8B-B14F-4D97-AF65-F5344CB8AC3E}">
        <p14:creationId xmlns:p14="http://schemas.microsoft.com/office/powerpoint/2010/main" val="404209749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574632" y="339639"/>
            <a:ext cx="4383139" cy="4753220"/>
            <a:chOff x="2668335" y="385407"/>
            <a:chExt cx="4383139" cy="4753220"/>
          </a:xfrm>
        </p:grpSpPr>
        <p:sp>
          <p:nvSpPr>
            <p:cNvPr id="4" name="Oval 3"/>
            <p:cNvSpPr/>
            <p:nvPr/>
          </p:nvSpPr>
          <p:spPr>
            <a:xfrm>
              <a:off x="2668335" y="1304899"/>
              <a:ext cx="2563466" cy="2563466"/>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A</a:t>
              </a:r>
              <a:endParaRPr lang="en-US" sz="2400" dirty="0"/>
            </a:p>
          </p:txBody>
        </p:sp>
        <p:sp>
          <p:nvSpPr>
            <p:cNvPr id="5" name="Oval 4"/>
            <p:cNvSpPr/>
            <p:nvPr/>
          </p:nvSpPr>
          <p:spPr>
            <a:xfrm>
              <a:off x="3741243" y="1304899"/>
              <a:ext cx="2563466" cy="2563466"/>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a:solidFill>
                    <a:schemeClr val="accent1"/>
                  </a:solidFill>
                </a:rPr>
                <a:t>B</a:t>
              </a:r>
              <a:endParaRPr lang="en-US" sz="2400" dirty="0">
                <a:solidFill>
                  <a:schemeClr val="accent1"/>
                </a:solidFill>
              </a:endParaRPr>
            </a:p>
          </p:txBody>
        </p:sp>
        <p:sp>
          <p:nvSpPr>
            <p:cNvPr id="6" name="Oval 5"/>
            <p:cNvSpPr/>
            <p:nvPr/>
          </p:nvSpPr>
          <p:spPr>
            <a:xfrm>
              <a:off x="5256949" y="1712659"/>
              <a:ext cx="1794525" cy="1794525"/>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solidFill>
                    <a:schemeClr val="accent6"/>
                  </a:solidFill>
                </a:rPr>
                <a:t>C</a:t>
              </a:r>
              <a:endParaRPr lang="en-US" sz="2400" dirty="0">
                <a:solidFill>
                  <a:schemeClr val="accent6"/>
                </a:solidFill>
              </a:endParaRPr>
            </a:p>
          </p:txBody>
        </p:sp>
        <p:sp>
          <p:nvSpPr>
            <p:cNvPr id="7" name="Oval 6"/>
            <p:cNvSpPr/>
            <p:nvPr/>
          </p:nvSpPr>
          <p:spPr>
            <a:xfrm>
              <a:off x="4301463" y="385407"/>
              <a:ext cx="2563466" cy="2563466"/>
            </a:xfrm>
            <a:prstGeom prst="ellipse">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r>
                <a:rPr lang="en-US" sz="2400" dirty="0" smtClean="0">
                  <a:solidFill>
                    <a:schemeClr val="accent4"/>
                  </a:solidFill>
                </a:rPr>
                <a:t>D</a:t>
              </a:r>
              <a:endParaRPr lang="en-US" sz="2400" dirty="0">
                <a:solidFill>
                  <a:schemeClr val="accent4"/>
                </a:solidFill>
              </a:endParaRPr>
            </a:p>
          </p:txBody>
        </p:sp>
        <p:sp>
          <p:nvSpPr>
            <p:cNvPr id="8" name="Oval 7"/>
            <p:cNvSpPr/>
            <p:nvPr/>
          </p:nvSpPr>
          <p:spPr>
            <a:xfrm>
              <a:off x="2857895" y="1910699"/>
              <a:ext cx="3227928" cy="3227928"/>
            </a:xfrm>
            <a:prstGeom prst="ellipse">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dirty="0">
                  <a:solidFill>
                    <a:schemeClr val="accent3"/>
                  </a:solidFill>
                </a:rPr>
                <a:t>E</a:t>
              </a:r>
              <a:endParaRPr lang="en-US" sz="2400" dirty="0">
                <a:solidFill>
                  <a:schemeClr val="accent3"/>
                </a:solidFill>
              </a:endParaRPr>
            </a:p>
          </p:txBody>
        </p:sp>
      </p:grpSp>
      <p:sp>
        <p:nvSpPr>
          <p:cNvPr id="9" name="TextBox 8"/>
          <p:cNvSpPr txBox="1"/>
          <p:nvPr/>
        </p:nvSpPr>
        <p:spPr>
          <a:xfrm>
            <a:off x="5486649" y="2973444"/>
            <a:ext cx="3211135" cy="369332"/>
          </a:xfrm>
          <a:prstGeom prst="rect">
            <a:avLst/>
          </a:prstGeom>
          <a:noFill/>
        </p:spPr>
        <p:txBody>
          <a:bodyPr wrap="none" rtlCol="0">
            <a:spAutoFit/>
          </a:bodyPr>
          <a:lstStyle/>
          <a:p>
            <a:r>
              <a:rPr lang="en-US" dirty="0" smtClean="0"/>
              <a:t>Hidden Terminals for E &lt;-&gt; B?  D</a:t>
            </a:r>
            <a:endParaRPr lang="en-US" dirty="0"/>
          </a:p>
        </p:txBody>
      </p:sp>
      <p:grpSp>
        <p:nvGrpSpPr>
          <p:cNvPr id="19" name="Group 18"/>
          <p:cNvGrpSpPr/>
          <p:nvPr/>
        </p:nvGrpSpPr>
        <p:grpSpPr>
          <a:xfrm>
            <a:off x="925603" y="5327914"/>
            <a:ext cx="5247506" cy="993779"/>
            <a:chOff x="1270519" y="4522997"/>
            <a:chExt cx="5247506" cy="993779"/>
          </a:xfrm>
        </p:grpSpPr>
        <p:sp>
          <p:nvSpPr>
            <p:cNvPr id="11" name="TextBox 10"/>
            <p:cNvSpPr txBox="1"/>
            <p:nvPr/>
          </p:nvSpPr>
          <p:spPr>
            <a:xfrm>
              <a:off x="1339165" y="4522997"/>
              <a:ext cx="5178860" cy="400110"/>
            </a:xfrm>
            <a:prstGeom prst="rect">
              <a:avLst/>
            </a:prstGeom>
            <a:noFill/>
          </p:spPr>
          <p:txBody>
            <a:bodyPr wrap="square" rtlCol="0">
              <a:spAutoFit/>
            </a:bodyPr>
            <a:lstStyle/>
            <a:p>
              <a:r>
                <a:rPr lang="en-US" sz="2000" dirty="0" smtClean="0">
                  <a:solidFill>
                    <a:schemeClr val="accent3"/>
                  </a:solidFill>
                </a:rPr>
                <a:t>E</a:t>
              </a:r>
              <a:r>
                <a:rPr lang="en-US" sz="2000" dirty="0" smtClean="0"/>
                <a:t>          A          </a:t>
              </a:r>
              <a:r>
                <a:rPr lang="en-US" sz="2000" dirty="0">
                  <a:solidFill>
                    <a:schemeClr val="tx2">
                      <a:lumMod val="60000"/>
                      <a:lumOff val="40000"/>
                    </a:schemeClr>
                  </a:solidFill>
                </a:rPr>
                <a:t> </a:t>
              </a:r>
              <a:r>
                <a:rPr lang="en-US" sz="2000" dirty="0" smtClean="0">
                  <a:solidFill>
                    <a:schemeClr val="tx2">
                      <a:lumMod val="60000"/>
                      <a:lumOff val="40000"/>
                    </a:schemeClr>
                  </a:solidFill>
                </a:rPr>
                <a:t> </a:t>
              </a:r>
              <a:r>
                <a:rPr lang="en-US" sz="2000" dirty="0" smtClean="0"/>
                <a:t>           </a:t>
              </a:r>
              <a:r>
                <a:rPr lang="en-US" sz="2000" dirty="0" smtClean="0">
                  <a:solidFill>
                    <a:schemeClr val="accent4"/>
                  </a:solidFill>
                </a:rPr>
                <a:t>D</a:t>
              </a:r>
              <a:r>
                <a:rPr lang="en-US" sz="2000" dirty="0" smtClean="0"/>
                <a:t>            </a:t>
              </a:r>
              <a:r>
                <a:rPr lang="en-US" sz="2000" dirty="0" smtClean="0">
                  <a:solidFill>
                    <a:schemeClr val="accent6"/>
                  </a:solidFill>
                </a:rPr>
                <a:t>C</a:t>
              </a:r>
              <a:endParaRPr lang="en-US" sz="2000" dirty="0">
                <a:solidFill>
                  <a:schemeClr val="accent6"/>
                </a:solidFill>
              </a:endParaRPr>
            </a:p>
          </p:txBody>
        </p:sp>
        <p:sp>
          <p:nvSpPr>
            <p:cNvPr id="12" name="Rectangle 11"/>
            <p:cNvSpPr/>
            <p:nvPr/>
          </p:nvSpPr>
          <p:spPr>
            <a:xfrm>
              <a:off x="1384017" y="4971957"/>
              <a:ext cx="1645920" cy="45719"/>
            </a:xfrm>
            <a:prstGeom prst="rect">
              <a:avLst/>
            </a:prstGeom>
            <a:solidFill>
              <a:schemeClr val="accent3"/>
            </a:solidFill>
            <a:ln>
              <a:solidFill>
                <a:schemeClr val="accent3"/>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3" name="Rectangle 12"/>
            <p:cNvSpPr/>
            <p:nvPr/>
          </p:nvSpPr>
          <p:spPr>
            <a:xfrm>
              <a:off x="1384017" y="5063070"/>
              <a:ext cx="1645920" cy="45719"/>
            </a:xfrm>
            <a:prstGeom prst="rect">
              <a:avLst/>
            </a:prstGeom>
            <a:solidFill>
              <a:schemeClr val="tx1"/>
            </a:solidFill>
            <a:ln>
              <a:solidFill>
                <a:schemeClr val="tx1"/>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4" name="Rectangle 13"/>
            <p:cNvSpPr/>
            <p:nvPr/>
          </p:nvSpPr>
          <p:spPr>
            <a:xfrm>
              <a:off x="1384018" y="5154995"/>
              <a:ext cx="3298184" cy="45719"/>
            </a:xfrm>
            <a:prstGeom prst="rect">
              <a:avLst/>
            </a:prstGeom>
            <a:solidFill>
              <a:schemeClr val="tx2">
                <a:lumMod val="60000"/>
                <a:lumOff val="40000"/>
              </a:schemeClr>
            </a:solidFill>
            <a:ln>
              <a:solidFill>
                <a:schemeClr val="tx2">
                  <a:lumMod val="60000"/>
                  <a:lumOff val="40000"/>
                </a:schemeClr>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5" name="Rectangle 14"/>
            <p:cNvSpPr/>
            <p:nvPr/>
          </p:nvSpPr>
          <p:spPr>
            <a:xfrm>
              <a:off x="2704797" y="4880162"/>
              <a:ext cx="1973233" cy="45719"/>
            </a:xfrm>
            <a:prstGeom prst="rect">
              <a:avLst/>
            </a:prstGeom>
            <a:solidFill>
              <a:schemeClr val="accent4"/>
            </a:solidFill>
            <a:ln>
              <a:solidFill>
                <a:schemeClr val="accent4"/>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6" name="Rectangle 15"/>
            <p:cNvSpPr/>
            <p:nvPr/>
          </p:nvSpPr>
          <p:spPr>
            <a:xfrm>
              <a:off x="4344633" y="4971957"/>
              <a:ext cx="329181" cy="45719"/>
            </a:xfrm>
            <a:prstGeom prst="rect">
              <a:avLst/>
            </a:prstGeom>
            <a:solidFill>
              <a:schemeClr val="accent6"/>
            </a:solidFill>
            <a:ln>
              <a:solidFill>
                <a:schemeClr val="accent6"/>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8" name="TextBox 17"/>
            <p:cNvSpPr txBox="1"/>
            <p:nvPr/>
          </p:nvSpPr>
          <p:spPr>
            <a:xfrm>
              <a:off x="1270519" y="5116666"/>
              <a:ext cx="5178860" cy="400110"/>
            </a:xfrm>
            <a:prstGeom prst="rect">
              <a:avLst/>
            </a:prstGeom>
            <a:noFill/>
          </p:spPr>
          <p:txBody>
            <a:bodyPr wrap="square" rtlCol="0">
              <a:spAutoFit/>
            </a:bodyPr>
            <a:lstStyle/>
            <a:p>
              <a:r>
                <a:rPr lang="en-US" sz="2000" dirty="0" smtClean="0">
                  <a:solidFill>
                    <a:schemeClr val="accent3"/>
                  </a:solidFill>
                </a:rPr>
                <a:t>                         </a:t>
              </a:r>
              <a:r>
                <a:rPr lang="en-US" sz="2000" dirty="0" smtClean="0">
                  <a:solidFill>
                    <a:schemeClr val="tx2">
                      <a:lumMod val="60000"/>
                      <a:lumOff val="40000"/>
                    </a:schemeClr>
                  </a:solidFill>
                </a:rPr>
                <a:t>B</a:t>
              </a:r>
              <a:endParaRPr lang="en-US" sz="2000" dirty="0">
                <a:solidFill>
                  <a:schemeClr val="accent6"/>
                </a:solidFill>
              </a:endParaRPr>
            </a:p>
          </p:txBody>
        </p:sp>
      </p:grpSp>
    </p:spTree>
    <p:extLst>
      <p:ext uri="{BB962C8B-B14F-4D97-AF65-F5344CB8AC3E}">
        <p14:creationId xmlns:p14="http://schemas.microsoft.com/office/powerpoint/2010/main" val="14078201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574632" y="339639"/>
            <a:ext cx="4383139" cy="4753220"/>
            <a:chOff x="2668335" y="385407"/>
            <a:chExt cx="4383139" cy="4753220"/>
          </a:xfrm>
        </p:grpSpPr>
        <p:sp>
          <p:nvSpPr>
            <p:cNvPr id="4" name="Oval 3"/>
            <p:cNvSpPr/>
            <p:nvPr/>
          </p:nvSpPr>
          <p:spPr>
            <a:xfrm>
              <a:off x="2668335" y="1304899"/>
              <a:ext cx="2563466" cy="2563466"/>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A</a:t>
              </a:r>
              <a:endParaRPr lang="en-US" sz="2400" dirty="0"/>
            </a:p>
          </p:txBody>
        </p:sp>
        <p:sp>
          <p:nvSpPr>
            <p:cNvPr id="5" name="Oval 4"/>
            <p:cNvSpPr/>
            <p:nvPr/>
          </p:nvSpPr>
          <p:spPr>
            <a:xfrm>
              <a:off x="3741243" y="1304899"/>
              <a:ext cx="2563466" cy="2563466"/>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a:solidFill>
                    <a:schemeClr val="accent1"/>
                  </a:solidFill>
                </a:rPr>
                <a:t>B</a:t>
              </a:r>
              <a:endParaRPr lang="en-US" sz="2400" dirty="0">
                <a:solidFill>
                  <a:schemeClr val="accent1"/>
                </a:solidFill>
              </a:endParaRPr>
            </a:p>
          </p:txBody>
        </p:sp>
        <p:sp>
          <p:nvSpPr>
            <p:cNvPr id="6" name="Oval 5"/>
            <p:cNvSpPr/>
            <p:nvPr/>
          </p:nvSpPr>
          <p:spPr>
            <a:xfrm>
              <a:off x="5256949" y="1712659"/>
              <a:ext cx="1794525" cy="1794525"/>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solidFill>
                    <a:schemeClr val="accent6"/>
                  </a:solidFill>
                </a:rPr>
                <a:t>C</a:t>
              </a:r>
              <a:endParaRPr lang="en-US" sz="2400" dirty="0">
                <a:solidFill>
                  <a:schemeClr val="accent6"/>
                </a:solidFill>
              </a:endParaRPr>
            </a:p>
          </p:txBody>
        </p:sp>
        <p:sp>
          <p:nvSpPr>
            <p:cNvPr id="7" name="Oval 6"/>
            <p:cNvSpPr/>
            <p:nvPr/>
          </p:nvSpPr>
          <p:spPr>
            <a:xfrm>
              <a:off x="4301463" y="385407"/>
              <a:ext cx="2563466" cy="2563466"/>
            </a:xfrm>
            <a:prstGeom prst="ellipse">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r>
                <a:rPr lang="en-US" sz="2400" dirty="0" smtClean="0">
                  <a:solidFill>
                    <a:schemeClr val="accent4"/>
                  </a:solidFill>
                </a:rPr>
                <a:t>D</a:t>
              </a:r>
              <a:endParaRPr lang="en-US" sz="2400" dirty="0">
                <a:solidFill>
                  <a:schemeClr val="accent4"/>
                </a:solidFill>
              </a:endParaRPr>
            </a:p>
          </p:txBody>
        </p:sp>
        <p:sp>
          <p:nvSpPr>
            <p:cNvPr id="8" name="Oval 7"/>
            <p:cNvSpPr/>
            <p:nvPr/>
          </p:nvSpPr>
          <p:spPr>
            <a:xfrm>
              <a:off x="2857895" y="1910699"/>
              <a:ext cx="3227928" cy="3227928"/>
            </a:xfrm>
            <a:prstGeom prst="ellipse">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dirty="0">
                  <a:solidFill>
                    <a:schemeClr val="accent3"/>
                  </a:solidFill>
                </a:rPr>
                <a:t>E</a:t>
              </a:r>
              <a:endParaRPr lang="en-US" sz="2400" dirty="0">
                <a:solidFill>
                  <a:schemeClr val="accent3"/>
                </a:solidFill>
              </a:endParaRPr>
            </a:p>
          </p:txBody>
        </p:sp>
      </p:grpSp>
      <p:sp>
        <p:nvSpPr>
          <p:cNvPr id="9" name="TextBox 8"/>
          <p:cNvSpPr txBox="1"/>
          <p:nvPr/>
        </p:nvSpPr>
        <p:spPr>
          <a:xfrm>
            <a:off x="5486649" y="2973444"/>
            <a:ext cx="3211135" cy="369332"/>
          </a:xfrm>
          <a:prstGeom prst="rect">
            <a:avLst/>
          </a:prstGeom>
          <a:noFill/>
        </p:spPr>
        <p:txBody>
          <a:bodyPr wrap="none" rtlCol="0">
            <a:spAutoFit/>
          </a:bodyPr>
          <a:lstStyle/>
          <a:p>
            <a:r>
              <a:rPr lang="en-US" dirty="0" smtClean="0"/>
              <a:t>Hidden Terminals for E &lt;-&gt; B?  D</a:t>
            </a:r>
            <a:endParaRPr lang="en-US" dirty="0"/>
          </a:p>
        </p:txBody>
      </p:sp>
      <p:sp>
        <p:nvSpPr>
          <p:cNvPr id="10" name="TextBox 9"/>
          <p:cNvSpPr txBox="1"/>
          <p:nvPr/>
        </p:nvSpPr>
        <p:spPr>
          <a:xfrm>
            <a:off x="5487573" y="3353980"/>
            <a:ext cx="2980804" cy="369332"/>
          </a:xfrm>
          <a:prstGeom prst="rect">
            <a:avLst/>
          </a:prstGeom>
          <a:noFill/>
        </p:spPr>
        <p:txBody>
          <a:bodyPr wrap="none" rtlCol="0">
            <a:spAutoFit/>
          </a:bodyPr>
          <a:lstStyle/>
          <a:p>
            <a:r>
              <a:rPr lang="en-US" dirty="0" smtClean="0"/>
              <a:t>Exposed Terminals for B -&gt; D?</a:t>
            </a:r>
            <a:endParaRPr lang="en-US" dirty="0"/>
          </a:p>
        </p:txBody>
      </p:sp>
      <p:grpSp>
        <p:nvGrpSpPr>
          <p:cNvPr id="19" name="Group 18"/>
          <p:cNvGrpSpPr/>
          <p:nvPr/>
        </p:nvGrpSpPr>
        <p:grpSpPr>
          <a:xfrm>
            <a:off x="925603" y="5327914"/>
            <a:ext cx="5247506" cy="993779"/>
            <a:chOff x="1270519" y="4522997"/>
            <a:chExt cx="5247506" cy="993779"/>
          </a:xfrm>
        </p:grpSpPr>
        <p:sp>
          <p:nvSpPr>
            <p:cNvPr id="11" name="TextBox 10"/>
            <p:cNvSpPr txBox="1"/>
            <p:nvPr/>
          </p:nvSpPr>
          <p:spPr>
            <a:xfrm>
              <a:off x="1339165" y="4522997"/>
              <a:ext cx="5178860" cy="400110"/>
            </a:xfrm>
            <a:prstGeom prst="rect">
              <a:avLst/>
            </a:prstGeom>
            <a:noFill/>
          </p:spPr>
          <p:txBody>
            <a:bodyPr wrap="square" rtlCol="0">
              <a:spAutoFit/>
            </a:bodyPr>
            <a:lstStyle/>
            <a:p>
              <a:r>
                <a:rPr lang="en-US" sz="2000" dirty="0" smtClean="0">
                  <a:solidFill>
                    <a:schemeClr val="accent3"/>
                  </a:solidFill>
                </a:rPr>
                <a:t>E</a:t>
              </a:r>
              <a:r>
                <a:rPr lang="en-US" sz="2000" dirty="0" smtClean="0"/>
                <a:t>          A          </a:t>
              </a:r>
              <a:r>
                <a:rPr lang="en-US" sz="2000" dirty="0">
                  <a:solidFill>
                    <a:schemeClr val="tx2">
                      <a:lumMod val="60000"/>
                      <a:lumOff val="40000"/>
                    </a:schemeClr>
                  </a:solidFill>
                </a:rPr>
                <a:t> </a:t>
              </a:r>
              <a:r>
                <a:rPr lang="en-US" sz="2000" dirty="0" smtClean="0">
                  <a:solidFill>
                    <a:schemeClr val="tx2">
                      <a:lumMod val="60000"/>
                      <a:lumOff val="40000"/>
                    </a:schemeClr>
                  </a:solidFill>
                </a:rPr>
                <a:t> </a:t>
              </a:r>
              <a:r>
                <a:rPr lang="en-US" sz="2000" dirty="0" smtClean="0"/>
                <a:t>           </a:t>
              </a:r>
              <a:r>
                <a:rPr lang="en-US" sz="2000" dirty="0" smtClean="0">
                  <a:solidFill>
                    <a:schemeClr val="accent4"/>
                  </a:solidFill>
                </a:rPr>
                <a:t>D</a:t>
              </a:r>
              <a:r>
                <a:rPr lang="en-US" sz="2000" dirty="0" smtClean="0"/>
                <a:t>            </a:t>
              </a:r>
              <a:r>
                <a:rPr lang="en-US" sz="2000" dirty="0" smtClean="0">
                  <a:solidFill>
                    <a:schemeClr val="accent6"/>
                  </a:solidFill>
                </a:rPr>
                <a:t>C</a:t>
              </a:r>
              <a:endParaRPr lang="en-US" sz="2000" dirty="0">
                <a:solidFill>
                  <a:schemeClr val="accent6"/>
                </a:solidFill>
              </a:endParaRPr>
            </a:p>
          </p:txBody>
        </p:sp>
        <p:sp>
          <p:nvSpPr>
            <p:cNvPr id="12" name="Rectangle 11"/>
            <p:cNvSpPr/>
            <p:nvPr/>
          </p:nvSpPr>
          <p:spPr>
            <a:xfrm>
              <a:off x="1384017" y="4971957"/>
              <a:ext cx="1645920" cy="45719"/>
            </a:xfrm>
            <a:prstGeom prst="rect">
              <a:avLst/>
            </a:prstGeom>
            <a:solidFill>
              <a:schemeClr val="accent3"/>
            </a:solidFill>
            <a:ln>
              <a:solidFill>
                <a:schemeClr val="accent3"/>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3" name="Rectangle 12"/>
            <p:cNvSpPr/>
            <p:nvPr/>
          </p:nvSpPr>
          <p:spPr>
            <a:xfrm>
              <a:off x="1384017" y="5063070"/>
              <a:ext cx="1645920" cy="45719"/>
            </a:xfrm>
            <a:prstGeom prst="rect">
              <a:avLst/>
            </a:prstGeom>
            <a:solidFill>
              <a:schemeClr val="tx1"/>
            </a:solidFill>
            <a:ln>
              <a:solidFill>
                <a:schemeClr val="tx1"/>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4" name="Rectangle 13"/>
            <p:cNvSpPr/>
            <p:nvPr/>
          </p:nvSpPr>
          <p:spPr>
            <a:xfrm>
              <a:off x="1384018" y="5154995"/>
              <a:ext cx="3298184" cy="45719"/>
            </a:xfrm>
            <a:prstGeom prst="rect">
              <a:avLst/>
            </a:prstGeom>
            <a:solidFill>
              <a:schemeClr val="tx2">
                <a:lumMod val="60000"/>
                <a:lumOff val="40000"/>
              </a:schemeClr>
            </a:solidFill>
            <a:ln>
              <a:solidFill>
                <a:schemeClr val="tx2">
                  <a:lumMod val="60000"/>
                  <a:lumOff val="40000"/>
                </a:schemeClr>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5" name="Rectangle 14"/>
            <p:cNvSpPr/>
            <p:nvPr/>
          </p:nvSpPr>
          <p:spPr>
            <a:xfrm>
              <a:off x="2704797" y="4880162"/>
              <a:ext cx="1973233" cy="45719"/>
            </a:xfrm>
            <a:prstGeom prst="rect">
              <a:avLst/>
            </a:prstGeom>
            <a:solidFill>
              <a:schemeClr val="accent4"/>
            </a:solidFill>
            <a:ln>
              <a:solidFill>
                <a:schemeClr val="accent4"/>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6" name="Rectangle 15"/>
            <p:cNvSpPr/>
            <p:nvPr/>
          </p:nvSpPr>
          <p:spPr>
            <a:xfrm>
              <a:off x="4344633" y="4971957"/>
              <a:ext cx="329181" cy="45719"/>
            </a:xfrm>
            <a:prstGeom prst="rect">
              <a:avLst/>
            </a:prstGeom>
            <a:solidFill>
              <a:schemeClr val="accent6"/>
            </a:solidFill>
            <a:ln>
              <a:solidFill>
                <a:schemeClr val="accent6"/>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8" name="TextBox 17"/>
            <p:cNvSpPr txBox="1"/>
            <p:nvPr/>
          </p:nvSpPr>
          <p:spPr>
            <a:xfrm>
              <a:off x="1270519" y="5116666"/>
              <a:ext cx="5178860" cy="400110"/>
            </a:xfrm>
            <a:prstGeom prst="rect">
              <a:avLst/>
            </a:prstGeom>
            <a:noFill/>
          </p:spPr>
          <p:txBody>
            <a:bodyPr wrap="square" rtlCol="0">
              <a:spAutoFit/>
            </a:bodyPr>
            <a:lstStyle/>
            <a:p>
              <a:r>
                <a:rPr lang="en-US" sz="2000" dirty="0" smtClean="0">
                  <a:solidFill>
                    <a:schemeClr val="accent3"/>
                  </a:solidFill>
                </a:rPr>
                <a:t>                         </a:t>
              </a:r>
              <a:r>
                <a:rPr lang="en-US" sz="2000" dirty="0" smtClean="0">
                  <a:solidFill>
                    <a:schemeClr val="tx2">
                      <a:lumMod val="60000"/>
                      <a:lumOff val="40000"/>
                    </a:schemeClr>
                  </a:solidFill>
                </a:rPr>
                <a:t>B</a:t>
              </a:r>
              <a:endParaRPr lang="en-US" sz="2000" dirty="0">
                <a:solidFill>
                  <a:schemeClr val="accent6"/>
                </a:solidFill>
              </a:endParaRPr>
            </a:p>
          </p:txBody>
        </p:sp>
      </p:grpSp>
    </p:spTree>
    <p:extLst>
      <p:ext uri="{BB962C8B-B14F-4D97-AF65-F5344CB8AC3E}">
        <p14:creationId xmlns:p14="http://schemas.microsoft.com/office/powerpoint/2010/main" val="216534354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574632" y="339639"/>
            <a:ext cx="4383139" cy="4753220"/>
            <a:chOff x="2668335" y="385407"/>
            <a:chExt cx="4383139" cy="4753220"/>
          </a:xfrm>
        </p:grpSpPr>
        <p:sp>
          <p:nvSpPr>
            <p:cNvPr id="4" name="Oval 3"/>
            <p:cNvSpPr/>
            <p:nvPr/>
          </p:nvSpPr>
          <p:spPr>
            <a:xfrm>
              <a:off x="2668335" y="1304899"/>
              <a:ext cx="2563466" cy="2563466"/>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A</a:t>
              </a:r>
              <a:endParaRPr lang="en-US" sz="2400" dirty="0"/>
            </a:p>
          </p:txBody>
        </p:sp>
        <p:sp>
          <p:nvSpPr>
            <p:cNvPr id="5" name="Oval 4"/>
            <p:cNvSpPr/>
            <p:nvPr/>
          </p:nvSpPr>
          <p:spPr>
            <a:xfrm>
              <a:off x="3741243" y="1304899"/>
              <a:ext cx="2563466" cy="2563466"/>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a:solidFill>
                    <a:schemeClr val="accent1"/>
                  </a:solidFill>
                </a:rPr>
                <a:t>B</a:t>
              </a:r>
              <a:endParaRPr lang="en-US" sz="2400" dirty="0">
                <a:solidFill>
                  <a:schemeClr val="accent1"/>
                </a:solidFill>
              </a:endParaRPr>
            </a:p>
          </p:txBody>
        </p:sp>
        <p:sp>
          <p:nvSpPr>
            <p:cNvPr id="6" name="Oval 5"/>
            <p:cNvSpPr/>
            <p:nvPr/>
          </p:nvSpPr>
          <p:spPr>
            <a:xfrm>
              <a:off x="5256949" y="1712659"/>
              <a:ext cx="1794525" cy="1794525"/>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solidFill>
                    <a:schemeClr val="accent6"/>
                  </a:solidFill>
                </a:rPr>
                <a:t>C</a:t>
              </a:r>
              <a:endParaRPr lang="en-US" sz="2400" dirty="0">
                <a:solidFill>
                  <a:schemeClr val="accent6"/>
                </a:solidFill>
              </a:endParaRPr>
            </a:p>
          </p:txBody>
        </p:sp>
        <p:sp>
          <p:nvSpPr>
            <p:cNvPr id="7" name="Oval 6"/>
            <p:cNvSpPr/>
            <p:nvPr/>
          </p:nvSpPr>
          <p:spPr>
            <a:xfrm>
              <a:off x="4301463" y="385407"/>
              <a:ext cx="2563466" cy="2563466"/>
            </a:xfrm>
            <a:prstGeom prst="ellipse">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r>
                <a:rPr lang="en-US" sz="2400" dirty="0" smtClean="0">
                  <a:solidFill>
                    <a:schemeClr val="accent4"/>
                  </a:solidFill>
                </a:rPr>
                <a:t>D</a:t>
              </a:r>
              <a:endParaRPr lang="en-US" sz="2400" dirty="0">
                <a:solidFill>
                  <a:schemeClr val="accent4"/>
                </a:solidFill>
              </a:endParaRPr>
            </a:p>
          </p:txBody>
        </p:sp>
        <p:sp>
          <p:nvSpPr>
            <p:cNvPr id="8" name="Oval 7"/>
            <p:cNvSpPr/>
            <p:nvPr/>
          </p:nvSpPr>
          <p:spPr>
            <a:xfrm>
              <a:off x="2857895" y="1910699"/>
              <a:ext cx="3227928" cy="3227928"/>
            </a:xfrm>
            <a:prstGeom prst="ellipse">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dirty="0">
                  <a:solidFill>
                    <a:schemeClr val="accent3"/>
                  </a:solidFill>
                </a:rPr>
                <a:t>E</a:t>
              </a:r>
              <a:endParaRPr lang="en-US" sz="2400" dirty="0">
                <a:solidFill>
                  <a:schemeClr val="accent3"/>
                </a:solidFill>
              </a:endParaRPr>
            </a:p>
          </p:txBody>
        </p:sp>
      </p:grpSp>
      <p:sp>
        <p:nvSpPr>
          <p:cNvPr id="9" name="TextBox 8"/>
          <p:cNvSpPr txBox="1"/>
          <p:nvPr/>
        </p:nvSpPr>
        <p:spPr>
          <a:xfrm>
            <a:off x="5486649" y="2973444"/>
            <a:ext cx="3211135" cy="369332"/>
          </a:xfrm>
          <a:prstGeom prst="rect">
            <a:avLst/>
          </a:prstGeom>
          <a:noFill/>
        </p:spPr>
        <p:txBody>
          <a:bodyPr wrap="none" rtlCol="0">
            <a:spAutoFit/>
          </a:bodyPr>
          <a:lstStyle/>
          <a:p>
            <a:r>
              <a:rPr lang="en-US" dirty="0" smtClean="0"/>
              <a:t>Hidden Terminals for E &lt;-&gt; B?  D</a:t>
            </a:r>
            <a:endParaRPr lang="en-US" dirty="0"/>
          </a:p>
        </p:txBody>
      </p:sp>
      <p:sp>
        <p:nvSpPr>
          <p:cNvPr id="10" name="TextBox 9"/>
          <p:cNvSpPr txBox="1"/>
          <p:nvPr/>
        </p:nvSpPr>
        <p:spPr>
          <a:xfrm>
            <a:off x="5487573" y="3353980"/>
            <a:ext cx="2980804" cy="646331"/>
          </a:xfrm>
          <a:prstGeom prst="rect">
            <a:avLst/>
          </a:prstGeom>
          <a:noFill/>
        </p:spPr>
        <p:txBody>
          <a:bodyPr wrap="none" rtlCol="0">
            <a:spAutoFit/>
          </a:bodyPr>
          <a:lstStyle/>
          <a:p>
            <a:r>
              <a:rPr lang="en-US" dirty="0" smtClean="0"/>
              <a:t>Exposed Terminals for B -&gt; D?</a:t>
            </a:r>
          </a:p>
          <a:p>
            <a:r>
              <a:rPr lang="en-US" dirty="0" smtClean="0"/>
              <a:t>A, E, &amp; C</a:t>
            </a:r>
            <a:endParaRPr lang="en-US" dirty="0"/>
          </a:p>
        </p:txBody>
      </p:sp>
      <p:grpSp>
        <p:nvGrpSpPr>
          <p:cNvPr id="19" name="Group 18"/>
          <p:cNvGrpSpPr/>
          <p:nvPr/>
        </p:nvGrpSpPr>
        <p:grpSpPr>
          <a:xfrm>
            <a:off x="925603" y="5327914"/>
            <a:ext cx="5247506" cy="993779"/>
            <a:chOff x="1270519" y="4522997"/>
            <a:chExt cx="5247506" cy="993779"/>
          </a:xfrm>
        </p:grpSpPr>
        <p:sp>
          <p:nvSpPr>
            <p:cNvPr id="11" name="TextBox 10"/>
            <p:cNvSpPr txBox="1"/>
            <p:nvPr/>
          </p:nvSpPr>
          <p:spPr>
            <a:xfrm>
              <a:off x="1339165" y="4522997"/>
              <a:ext cx="5178860" cy="400110"/>
            </a:xfrm>
            <a:prstGeom prst="rect">
              <a:avLst/>
            </a:prstGeom>
            <a:noFill/>
          </p:spPr>
          <p:txBody>
            <a:bodyPr wrap="square" rtlCol="0">
              <a:spAutoFit/>
            </a:bodyPr>
            <a:lstStyle/>
            <a:p>
              <a:r>
                <a:rPr lang="en-US" sz="2000" dirty="0" smtClean="0">
                  <a:solidFill>
                    <a:schemeClr val="accent3"/>
                  </a:solidFill>
                </a:rPr>
                <a:t>E</a:t>
              </a:r>
              <a:r>
                <a:rPr lang="en-US" sz="2000" dirty="0" smtClean="0"/>
                <a:t>          A          </a:t>
              </a:r>
              <a:r>
                <a:rPr lang="en-US" sz="2000" dirty="0">
                  <a:solidFill>
                    <a:schemeClr val="tx2">
                      <a:lumMod val="60000"/>
                      <a:lumOff val="40000"/>
                    </a:schemeClr>
                  </a:solidFill>
                </a:rPr>
                <a:t> </a:t>
              </a:r>
              <a:r>
                <a:rPr lang="en-US" sz="2000" dirty="0" smtClean="0">
                  <a:solidFill>
                    <a:schemeClr val="tx2">
                      <a:lumMod val="60000"/>
                      <a:lumOff val="40000"/>
                    </a:schemeClr>
                  </a:solidFill>
                </a:rPr>
                <a:t> </a:t>
              </a:r>
              <a:r>
                <a:rPr lang="en-US" sz="2000" dirty="0" smtClean="0"/>
                <a:t>           </a:t>
              </a:r>
              <a:r>
                <a:rPr lang="en-US" sz="2000" dirty="0" smtClean="0">
                  <a:solidFill>
                    <a:schemeClr val="accent4"/>
                  </a:solidFill>
                </a:rPr>
                <a:t>D</a:t>
              </a:r>
              <a:r>
                <a:rPr lang="en-US" sz="2000" dirty="0" smtClean="0"/>
                <a:t>            </a:t>
              </a:r>
              <a:r>
                <a:rPr lang="en-US" sz="2000" dirty="0" smtClean="0">
                  <a:solidFill>
                    <a:schemeClr val="accent6"/>
                  </a:solidFill>
                </a:rPr>
                <a:t>C</a:t>
              </a:r>
              <a:endParaRPr lang="en-US" sz="2000" dirty="0">
                <a:solidFill>
                  <a:schemeClr val="accent6"/>
                </a:solidFill>
              </a:endParaRPr>
            </a:p>
          </p:txBody>
        </p:sp>
        <p:sp>
          <p:nvSpPr>
            <p:cNvPr id="12" name="Rectangle 11"/>
            <p:cNvSpPr/>
            <p:nvPr/>
          </p:nvSpPr>
          <p:spPr>
            <a:xfrm>
              <a:off x="1384017" y="4971957"/>
              <a:ext cx="1645920" cy="45719"/>
            </a:xfrm>
            <a:prstGeom prst="rect">
              <a:avLst/>
            </a:prstGeom>
            <a:solidFill>
              <a:schemeClr val="accent3"/>
            </a:solidFill>
            <a:ln>
              <a:solidFill>
                <a:schemeClr val="accent3"/>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3" name="Rectangle 12"/>
            <p:cNvSpPr/>
            <p:nvPr/>
          </p:nvSpPr>
          <p:spPr>
            <a:xfrm>
              <a:off x="1384017" y="5063070"/>
              <a:ext cx="1645920" cy="45719"/>
            </a:xfrm>
            <a:prstGeom prst="rect">
              <a:avLst/>
            </a:prstGeom>
            <a:solidFill>
              <a:schemeClr val="tx1"/>
            </a:solidFill>
            <a:ln>
              <a:solidFill>
                <a:schemeClr val="tx1"/>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4" name="Rectangle 13"/>
            <p:cNvSpPr/>
            <p:nvPr/>
          </p:nvSpPr>
          <p:spPr>
            <a:xfrm>
              <a:off x="1384018" y="5154995"/>
              <a:ext cx="3298184" cy="45719"/>
            </a:xfrm>
            <a:prstGeom prst="rect">
              <a:avLst/>
            </a:prstGeom>
            <a:solidFill>
              <a:schemeClr val="tx2">
                <a:lumMod val="60000"/>
                <a:lumOff val="40000"/>
              </a:schemeClr>
            </a:solidFill>
            <a:ln>
              <a:solidFill>
                <a:schemeClr val="tx2">
                  <a:lumMod val="60000"/>
                  <a:lumOff val="40000"/>
                </a:schemeClr>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5" name="Rectangle 14"/>
            <p:cNvSpPr/>
            <p:nvPr/>
          </p:nvSpPr>
          <p:spPr>
            <a:xfrm>
              <a:off x="2704797" y="4880162"/>
              <a:ext cx="1973233" cy="45719"/>
            </a:xfrm>
            <a:prstGeom prst="rect">
              <a:avLst/>
            </a:prstGeom>
            <a:solidFill>
              <a:schemeClr val="accent4"/>
            </a:solidFill>
            <a:ln>
              <a:solidFill>
                <a:schemeClr val="accent4"/>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6" name="Rectangle 15"/>
            <p:cNvSpPr/>
            <p:nvPr/>
          </p:nvSpPr>
          <p:spPr>
            <a:xfrm>
              <a:off x="4344633" y="4971957"/>
              <a:ext cx="329181" cy="45719"/>
            </a:xfrm>
            <a:prstGeom prst="rect">
              <a:avLst/>
            </a:prstGeom>
            <a:solidFill>
              <a:schemeClr val="accent6"/>
            </a:solidFill>
            <a:ln>
              <a:solidFill>
                <a:schemeClr val="accent6"/>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8" name="TextBox 17"/>
            <p:cNvSpPr txBox="1"/>
            <p:nvPr/>
          </p:nvSpPr>
          <p:spPr>
            <a:xfrm>
              <a:off x="1270519" y="5116666"/>
              <a:ext cx="5178860" cy="400110"/>
            </a:xfrm>
            <a:prstGeom prst="rect">
              <a:avLst/>
            </a:prstGeom>
            <a:noFill/>
          </p:spPr>
          <p:txBody>
            <a:bodyPr wrap="square" rtlCol="0">
              <a:spAutoFit/>
            </a:bodyPr>
            <a:lstStyle/>
            <a:p>
              <a:r>
                <a:rPr lang="en-US" sz="2000" dirty="0" smtClean="0">
                  <a:solidFill>
                    <a:schemeClr val="accent3"/>
                  </a:solidFill>
                </a:rPr>
                <a:t>                         </a:t>
              </a:r>
              <a:r>
                <a:rPr lang="en-US" sz="2000" dirty="0" smtClean="0">
                  <a:solidFill>
                    <a:schemeClr val="tx2">
                      <a:lumMod val="60000"/>
                      <a:lumOff val="40000"/>
                    </a:schemeClr>
                  </a:solidFill>
                </a:rPr>
                <a:t>B</a:t>
              </a:r>
              <a:endParaRPr lang="en-US" sz="2000" dirty="0">
                <a:solidFill>
                  <a:schemeClr val="accent6"/>
                </a:solidFill>
              </a:endParaRPr>
            </a:p>
          </p:txBody>
        </p:sp>
      </p:grpSp>
    </p:spTree>
    <p:extLst>
      <p:ext uri="{BB962C8B-B14F-4D97-AF65-F5344CB8AC3E}">
        <p14:creationId xmlns:p14="http://schemas.microsoft.com/office/powerpoint/2010/main" val="408203681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pPr eaLnBrk="1" hangingPunct="1"/>
            <a:r>
              <a:rPr lang="en-US">
                <a:ea typeface="ＭＳ Ｐゴシック" pitchFamily="-84" charset="-128"/>
                <a:cs typeface="ＭＳ Ｐゴシック" pitchFamily="-84" charset="-128"/>
              </a:rPr>
              <a:t>Hidden Terminal Problem</a:t>
            </a:r>
          </a:p>
        </p:txBody>
      </p:sp>
      <p:sp>
        <p:nvSpPr>
          <p:cNvPr id="3" name="Content Placeholder 2"/>
          <p:cNvSpPr>
            <a:spLocks noGrp="1"/>
          </p:cNvSpPr>
          <p:nvPr>
            <p:ph idx="1"/>
          </p:nvPr>
        </p:nvSpPr>
        <p:spPr>
          <a:xfrm>
            <a:off x="457200" y="3657600"/>
            <a:ext cx="8458200" cy="2743200"/>
          </a:xfrm>
        </p:spPr>
        <p:txBody>
          <a:bodyPr/>
          <a:lstStyle/>
          <a:p>
            <a:pPr eaLnBrk="1" hangingPunct="1">
              <a:spcAft>
                <a:spcPts val="1200"/>
              </a:spcAft>
            </a:pPr>
            <a:r>
              <a:rPr lang="en-US" sz="2800">
                <a:ea typeface="Calibri" pitchFamily="-84" charset="0"/>
                <a:cs typeface="Calibri" pitchFamily="-84" charset="0"/>
              </a:rPr>
              <a:t>A and C can</a:t>
            </a:r>
            <a:r>
              <a:rPr lang="en-US" altLang="ja-JP" sz="2800">
                <a:ea typeface="Calibri" pitchFamily="-84" charset="0"/>
                <a:cs typeface="Calibri" pitchFamily="-84" charset="0"/>
              </a:rPr>
              <a:t>t see each other, both send to B</a:t>
            </a:r>
          </a:p>
          <a:p>
            <a:pPr eaLnBrk="1" hangingPunct="1"/>
            <a:r>
              <a:rPr lang="en-US" sz="2800">
                <a:ea typeface="Calibri" pitchFamily="-84" charset="0"/>
                <a:cs typeface="Calibri" pitchFamily="-84" charset="0"/>
              </a:rPr>
              <a:t>RTS/CTS can help</a:t>
            </a:r>
          </a:p>
          <a:p>
            <a:pPr lvl="1" eaLnBrk="1" hangingPunct="1"/>
            <a:r>
              <a:rPr lang="en-US" sz="2600">
                <a:ea typeface="Calibri" pitchFamily="-84" charset="0"/>
                <a:cs typeface="Calibri" pitchFamily="-84" charset="0"/>
              </a:rPr>
              <a:t>Both A and C would send RTS that B would see first</a:t>
            </a:r>
          </a:p>
          <a:p>
            <a:pPr lvl="1" eaLnBrk="1" hangingPunct="1"/>
            <a:r>
              <a:rPr lang="en-US" sz="2600">
                <a:ea typeface="Calibri" pitchFamily="-84" charset="0"/>
                <a:cs typeface="Calibri" pitchFamily="-84" charset="0"/>
              </a:rPr>
              <a:t>B only responds with one CTS (say, echo</a:t>
            </a:r>
            <a:r>
              <a:rPr lang="en-US" altLang="ja-JP" sz="2600">
                <a:ea typeface="Calibri" pitchFamily="-84" charset="0"/>
                <a:cs typeface="Calibri" pitchFamily="-84" charset="0"/>
              </a:rPr>
              <a:t>ing A’s RTS)  </a:t>
            </a:r>
          </a:p>
          <a:p>
            <a:pPr lvl="1" eaLnBrk="1" hangingPunct="1"/>
            <a:r>
              <a:rPr lang="en-US" sz="2600">
                <a:ea typeface="Calibri" pitchFamily="-84" charset="0"/>
                <a:cs typeface="Calibri" pitchFamily="-84" charset="0"/>
              </a:rPr>
              <a:t>C detects that CTS doesn’</a:t>
            </a:r>
            <a:r>
              <a:rPr lang="en-US" altLang="ja-JP" sz="2600">
                <a:ea typeface="Calibri" pitchFamily="-84" charset="0"/>
                <a:cs typeface="Calibri" pitchFamily="-84" charset="0"/>
              </a:rPr>
              <a:t>t match and wont send</a:t>
            </a:r>
            <a:endParaRPr lang="en-US" sz="2600">
              <a:ea typeface="Calibri" pitchFamily="-84" charset="0"/>
              <a:cs typeface="Calibri" pitchFamily="-84" charset="0"/>
            </a:endParaRPr>
          </a:p>
        </p:txBody>
      </p:sp>
      <p:sp>
        <p:nvSpPr>
          <p:cNvPr id="66564" name="Slide Number Placeholder 3"/>
          <p:cNvSpPr>
            <a:spLocks noGrp="1"/>
          </p:cNvSpPr>
          <p:nvPr>
            <p:ph type="sldNum" sz="quarter" idx="12"/>
          </p:nvPr>
        </p:nvSpPr>
        <p:spPr bwMode="auto">
          <a:noFill/>
          <a:ln>
            <a:miter lim="800000"/>
            <a:headEnd/>
            <a:tailEnd/>
          </a:ln>
        </p:spPr>
        <p:txBody>
          <a:bodyPr/>
          <a:lstStyle/>
          <a:p>
            <a:fld id="{EFFBCBE9-0343-014B-9945-60044371DDC5}" type="slidenum">
              <a:rPr lang="en-US">
                <a:latin typeface="Helvetica" pitchFamily="-84" charset="0"/>
                <a:ea typeface="ＭＳ Ｐゴシック" pitchFamily="-84" charset="-128"/>
                <a:cs typeface="ＭＳ Ｐゴシック" pitchFamily="-84" charset="-128"/>
              </a:rPr>
              <a:pPr/>
              <a:t>3</a:t>
            </a:fld>
            <a:endParaRPr lang="en-US">
              <a:latin typeface="Helvetica" pitchFamily="-84" charset="0"/>
              <a:ea typeface="ＭＳ Ｐゴシック" pitchFamily="-84" charset="-128"/>
              <a:cs typeface="ＭＳ Ｐゴシック" pitchFamily="-84" charset="-128"/>
            </a:endParaRPr>
          </a:p>
        </p:txBody>
      </p:sp>
      <p:sp>
        <p:nvSpPr>
          <p:cNvPr id="5" name="Oval 4"/>
          <p:cNvSpPr/>
          <p:nvPr/>
        </p:nvSpPr>
        <p:spPr>
          <a:xfrm>
            <a:off x="4191000" y="1219200"/>
            <a:ext cx="2209800" cy="1981200"/>
          </a:xfrm>
          <a:prstGeom prst="ellipse">
            <a:avLst/>
          </a:prstGeom>
          <a:noFill/>
        </p:spPr>
        <p:style>
          <a:lnRef idx="2">
            <a:schemeClr val="accent3"/>
          </a:lnRef>
          <a:fillRef idx="1">
            <a:schemeClr val="lt1"/>
          </a:fillRef>
          <a:effectRef idx="0">
            <a:schemeClr val="accent3"/>
          </a:effectRef>
          <a:fontRef idx="minor">
            <a:schemeClr val="dk1"/>
          </a:fontRef>
        </p:style>
        <p:txBody>
          <a:bodyPr anchor="ctr"/>
          <a:lstStyle/>
          <a:p>
            <a:pPr>
              <a:defRPr/>
            </a:pPr>
            <a:r>
              <a:rPr lang="en-US" dirty="0" smtClean="0"/>
              <a:t>            </a:t>
            </a:r>
            <a:r>
              <a:rPr lang="en-US" dirty="0" smtClean="0">
                <a:solidFill>
                  <a:schemeClr val="accent3"/>
                </a:solidFill>
              </a:rPr>
              <a:t>C</a:t>
            </a:r>
            <a:endParaRPr lang="en-US" dirty="0">
              <a:solidFill>
                <a:schemeClr val="accent3"/>
              </a:solidFill>
            </a:endParaRPr>
          </a:p>
        </p:txBody>
      </p:sp>
      <p:sp>
        <p:nvSpPr>
          <p:cNvPr id="6" name="Oval 5"/>
          <p:cNvSpPr/>
          <p:nvPr/>
        </p:nvSpPr>
        <p:spPr>
          <a:xfrm>
            <a:off x="3352800" y="1219200"/>
            <a:ext cx="2209800" cy="1981200"/>
          </a:xfrm>
          <a:prstGeom prst="ellipse">
            <a:avLst/>
          </a:prstGeom>
          <a:noFill/>
        </p:spPr>
        <p:style>
          <a:lnRef idx="2">
            <a:schemeClr val="accent2"/>
          </a:lnRef>
          <a:fillRef idx="1">
            <a:schemeClr val="lt1"/>
          </a:fillRef>
          <a:effectRef idx="0">
            <a:schemeClr val="accent2"/>
          </a:effectRef>
          <a:fontRef idx="minor">
            <a:schemeClr val="dk1"/>
          </a:fontRef>
        </p:style>
        <p:txBody>
          <a:bodyPr anchor="ctr"/>
          <a:lstStyle/>
          <a:p>
            <a:pPr>
              <a:defRPr/>
            </a:pPr>
            <a:r>
              <a:rPr lang="en-US" dirty="0" smtClean="0"/>
              <a:t>            </a:t>
            </a:r>
            <a:r>
              <a:rPr lang="en-US" dirty="0" smtClean="0">
                <a:solidFill>
                  <a:schemeClr val="accent2"/>
                </a:solidFill>
              </a:rPr>
              <a:t>B</a:t>
            </a:r>
            <a:endParaRPr lang="en-US" dirty="0">
              <a:solidFill>
                <a:schemeClr val="accent2"/>
              </a:solidFill>
            </a:endParaRPr>
          </a:p>
        </p:txBody>
      </p:sp>
      <p:sp>
        <p:nvSpPr>
          <p:cNvPr id="7" name="Oval 6"/>
          <p:cNvSpPr/>
          <p:nvPr/>
        </p:nvSpPr>
        <p:spPr>
          <a:xfrm>
            <a:off x="2514600" y="1219200"/>
            <a:ext cx="2209800" cy="1981200"/>
          </a:xfrm>
          <a:prstGeom prst="ellipse">
            <a:avLst/>
          </a:prstGeom>
          <a:noFill/>
        </p:spPr>
        <p:style>
          <a:lnRef idx="2">
            <a:schemeClr val="accent1"/>
          </a:lnRef>
          <a:fillRef idx="1">
            <a:schemeClr val="lt1"/>
          </a:fillRef>
          <a:effectRef idx="0">
            <a:schemeClr val="accent1"/>
          </a:effectRef>
          <a:fontRef idx="minor">
            <a:schemeClr val="dk1"/>
          </a:fontRef>
        </p:style>
        <p:txBody>
          <a:bodyPr anchor="ctr"/>
          <a:lstStyle/>
          <a:p>
            <a:pPr>
              <a:defRPr/>
            </a:pPr>
            <a:r>
              <a:rPr lang="en-US" dirty="0" smtClean="0"/>
              <a:t>            </a:t>
            </a:r>
            <a:r>
              <a:rPr lang="en-US" dirty="0" smtClean="0">
                <a:solidFill>
                  <a:schemeClr val="accent1"/>
                </a:solidFill>
              </a:rPr>
              <a:t>A</a:t>
            </a:r>
            <a:endParaRPr lang="en-US" dirty="0">
              <a:solidFill>
                <a:schemeClr val="accent1"/>
              </a:solidFill>
            </a:endParaRPr>
          </a:p>
        </p:txBody>
      </p:sp>
      <p:cxnSp>
        <p:nvCxnSpPr>
          <p:cNvPr id="8" name="Straight Arrow Connector 7"/>
          <p:cNvCxnSpPr/>
          <p:nvPr/>
        </p:nvCxnSpPr>
        <p:spPr>
          <a:xfrm rot="10800000">
            <a:off x="4651375" y="2209800"/>
            <a:ext cx="530225" cy="1588"/>
          </a:xfrm>
          <a:prstGeom prst="straightConnector1">
            <a:avLst/>
          </a:prstGeom>
          <a:ln w="38100" cap="flat" cmpd="sng" algn="ctr">
            <a:solidFill>
              <a:schemeClr val="accent3"/>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a:off x="3733800" y="2209800"/>
            <a:ext cx="530225" cy="0"/>
          </a:xfrm>
          <a:prstGeom prst="straightConnector1">
            <a:avLst/>
          </a:prstGeom>
          <a:ln w="38100" cap="flat" cmpd="sng" algn="ctr">
            <a:solidFill>
              <a:schemeClr val="tx2">
                <a:lumMod val="60000"/>
                <a:lumOff val="40000"/>
              </a:schemeClr>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pPr eaLnBrk="1" hangingPunct="1"/>
            <a:r>
              <a:rPr lang="en-US">
                <a:ea typeface="ＭＳ Ｐゴシック" pitchFamily="-84" charset="-128"/>
                <a:cs typeface="ＭＳ Ｐゴシック" pitchFamily="-84" charset="-128"/>
              </a:rPr>
              <a:t>Exposed Terminal Problem</a:t>
            </a:r>
          </a:p>
        </p:txBody>
      </p:sp>
      <p:sp>
        <p:nvSpPr>
          <p:cNvPr id="3" name="Content Placeholder 2"/>
          <p:cNvSpPr>
            <a:spLocks noGrp="1"/>
          </p:cNvSpPr>
          <p:nvPr>
            <p:ph idx="1"/>
          </p:nvPr>
        </p:nvSpPr>
        <p:spPr>
          <a:xfrm>
            <a:off x="457200" y="3276600"/>
            <a:ext cx="8458200" cy="3505200"/>
          </a:xfrm>
        </p:spPr>
        <p:txBody>
          <a:bodyPr>
            <a:normAutofit fontScale="92500"/>
          </a:bodyPr>
          <a:lstStyle/>
          <a:p>
            <a:pPr eaLnBrk="1" hangingPunct="1"/>
            <a:r>
              <a:rPr lang="en-US" sz="2800" dirty="0">
                <a:ea typeface="Calibri" pitchFamily="-84" charset="0"/>
                <a:cs typeface="Calibri" pitchFamily="-84" charset="0"/>
              </a:rPr>
              <a:t>B sending to A, C wants to send to D</a:t>
            </a:r>
          </a:p>
          <a:p>
            <a:pPr eaLnBrk="1" hangingPunct="1">
              <a:spcAft>
                <a:spcPts val="600"/>
              </a:spcAft>
            </a:pPr>
            <a:r>
              <a:rPr lang="en-US" sz="2800" dirty="0">
                <a:ea typeface="Calibri" pitchFamily="-84" charset="0"/>
                <a:cs typeface="Calibri" pitchFamily="-84" charset="0"/>
              </a:rPr>
              <a:t>As C receives</a:t>
            </a:r>
            <a:r>
              <a:rPr lang="en-US" altLang="ja-JP" sz="2800" dirty="0">
                <a:ea typeface="Calibri" pitchFamily="-84" charset="0"/>
                <a:cs typeface="Calibri" pitchFamily="-84" charset="0"/>
              </a:rPr>
              <a:t> packets, carrier sense would prevent it from sending to D, even though wouldn’t interfere</a:t>
            </a:r>
          </a:p>
          <a:p>
            <a:pPr eaLnBrk="1" hangingPunct="1"/>
            <a:r>
              <a:rPr lang="en-US" sz="2800" dirty="0">
                <a:ea typeface="Calibri" pitchFamily="-84" charset="0"/>
                <a:cs typeface="Calibri" pitchFamily="-84" charset="0"/>
              </a:rPr>
              <a:t>RTS/CTS can help</a:t>
            </a:r>
          </a:p>
          <a:p>
            <a:pPr lvl="1" eaLnBrk="1" hangingPunct="1"/>
            <a:r>
              <a:rPr lang="en-US" sz="2600" dirty="0">
                <a:ea typeface="Calibri" pitchFamily="-84" charset="0"/>
                <a:cs typeface="Calibri" pitchFamily="-84" charset="0"/>
              </a:rPr>
              <a:t>C hears RTS from B, but not CTS from A</a:t>
            </a:r>
          </a:p>
          <a:p>
            <a:pPr lvl="1" eaLnBrk="1" hangingPunct="1"/>
            <a:r>
              <a:rPr lang="en-US" sz="2600" dirty="0">
                <a:ea typeface="Calibri" pitchFamily="-84" charset="0"/>
                <a:cs typeface="Calibri" pitchFamily="-84" charset="0"/>
              </a:rPr>
              <a:t>C knows </a:t>
            </a:r>
            <a:r>
              <a:rPr lang="en-US" sz="2600" dirty="0" smtClean="0">
                <a:ea typeface="Calibri" pitchFamily="-84" charset="0"/>
                <a:cs typeface="Calibri" pitchFamily="-84" charset="0"/>
              </a:rPr>
              <a:t>it</a:t>
            </a:r>
            <a:r>
              <a:rPr lang="en-US" altLang="ja-JP" sz="2600" dirty="0" smtClean="0">
                <a:ea typeface="Calibri" pitchFamily="-84" charset="0"/>
                <a:cs typeface="Calibri" pitchFamily="-84" charset="0"/>
              </a:rPr>
              <a:t>s </a:t>
            </a:r>
            <a:r>
              <a:rPr lang="en-US" altLang="ja-JP" sz="2600" dirty="0">
                <a:ea typeface="Calibri" pitchFamily="-84" charset="0"/>
                <a:cs typeface="Calibri" pitchFamily="-84" charset="0"/>
              </a:rPr>
              <a:t>transmission will not interfere </a:t>
            </a:r>
            <a:r>
              <a:rPr lang="en-US" altLang="ja-JP" sz="2600" dirty="0" smtClean="0">
                <a:ea typeface="Calibri" pitchFamily="-84" charset="0"/>
                <a:cs typeface="Calibri" pitchFamily="-84" charset="0"/>
              </a:rPr>
              <a:t>at B’s receiver</a:t>
            </a:r>
            <a:endParaRPr lang="en-US" altLang="ja-JP" sz="2600" dirty="0">
              <a:ea typeface="Calibri" pitchFamily="-84" charset="0"/>
              <a:cs typeface="Calibri" pitchFamily="-84" charset="0"/>
            </a:endParaRPr>
          </a:p>
          <a:p>
            <a:pPr lvl="1" eaLnBrk="1" hangingPunct="1"/>
            <a:r>
              <a:rPr lang="en-US" sz="2600" dirty="0">
                <a:ea typeface="Calibri" pitchFamily="-84" charset="0"/>
                <a:cs typeface="Calibri" pitchFamily="-84" charset="0"/>
              </a:rPr>
              <a:t>C is safe to transmit to D</a:t>
            </a:r>
          </a:p>
        </p:txBody>
      </p:sp>
      <p:sp>
        <p:nvSpPr>
          <p:cNvPr id="67588" name="Slide Number Placeholder 3"/>
          <p:cNvSpPr>
            <a:spLocks noGrp="1"/>
          </p:cNvSpPr>
          <p:nvPr>
            <p:ph type="sldNum" sz="quarter" idx="12"/>
          </p:nvPr>
        </p:nvSpPr>
        <p:spPr bwMode="auto">
          <a:noFill/>
          <a:ln>
            <a:miter lim="800000"/>
            <a:headEnd/>
            <a:tailEnd/>
          </a:ln>
        </p:spPr>
        <p:txBody>
          <a:bodyPr/>
          <a:lstStyle/>
          <a:p>
            <a:fld id="{7926C360-29C0-2945-A03B-3B89CD6EE4D0}" type="slidenum">
              <a:rPr lang="en-US">
                <a:latin typeface="Helvetica" pitchFamily="-84" charset="0"/>
                <a:ea typeface="ＭＳ Ｐゴシック" pitchFamily="-84" charset="-128"/>
                <a:cs typeface="ＭＳ Ｐゴシック" pitchFamily="-84" charset="-128"/>
              </a:rPr>
              <a:pPr/>
              <a:t>4</a:t>
            </a:fld>
            <a:endParaRPr lang="en-US">
              <a:latin typeface="Helvetica" pitchFamily="-84" charset="0"/>
              <a:ea typeface="ＭＳ Ｐゴシック" pitchFamily="-84" charset="-128"/>
              <a:cs typeface="ＭＳ Ｐゴシック" pitchFamily="-84" charset="-128"/>
            </a:endParaRPr>
          </a:p>
        </p:txBody>
      </p:sp>
      <p:sp>
        <p:nvSpPr>
          <p:cNvPr id="6" name="Oval 5"/>
          <p:cNvSpPr/>
          <p:nvPr/>
        </p:nvSpPr>
        <p:spPr>
          <a:xfrm>
            <a:off x="4191000" y="1219200"/>
            <a:ext cx="2209800" cy="1981200"/>
          </a:xfrm>
          <a:prstGeom prst="ellipse">
            <a:avLst/>
          </a:prstGeom>
          <a:noFill/>
        </p:spPr>
        <p:style>
          <a:lnRef idx="2">
            <a:schemeClr val="accent3"/>
          </a:lnRef>
          <a:fillRef idx="1">
            <a:schemeClr val="lt1"/>
          </a:fillRef>
          <a:effectRef idx="0">
            <a:schemeClr val="accent3"/>
          </a:effectRef>
          <a:fontRef idx="minor">
            <a:schemeClr val="dk1"/>
          </a:fontRef>
        </p:style>
        <p:txBody>
          <a:bodyPr anchor="ctr"/>
          <a:lstStyle/>
          <a:p>
            <a:pPr>
              <a:defRPr/>
            </a:pPr>
            <a:r>
              <a:rPr lang="en-US" dirty="0" smtClean="0"/>
              <a:t>            </a:t>
            </a:r>
            <a:r>
              <a:rPr lang="en-US" dirty="0" smtClean="0">
                <a:solidFill>
                  <a:schemeClr val="accent3"/>
                </a:solidFill>
              </a:rPr>
              <a:t>C</a:t>
            </a:r>
            <a:endParaRPr lang="en-US" dirty="0">
              <a:solidFill>
                <a:schemeClr val="accent3"/>
              </a:solidFill>
            </a:endParaRPr>
          </a:p>
        </p:txBody>
      </p:sp>
      <p:sp>
        <p:nvSpPr>
          <p:cNvPr id="7" name="Oval 6"/>
          <p:cNvSpPr/>
          <p:nvPr/>
        </p:nvSpPr>
        <p:spPr>
          <a:xfrm>
            <a:off x="3352800" y="1219200"/>
            <a:ext cx="2209800" cy="1981200"/>
          </a:xfrm>
          <a:prstGeom prst="ellipse">
            <a:avLst/>
          </a:prstGeom>
          <a:noFill/>
        </p:spPr>
        <p:style>
          <a:lnRef idx="2">
            <a:schemeClr val="accent2"/>
          </a:lnRef>
          <a:fillRef idx="1">
            <a:schemeClr val="lt1"/>
          </a:fillRef>
          <a:effectRef idx="0">
            <a:schemeClr val="accent2"/>
          </a:effectRef>
          <a:fontRef idx="minor">
            <a:schemeClr val="dk1"/>
          </a:fontRef>
        </p:style>
        <p:txBody>
          <a:bodyPr anchor="ctr"/>
          <a:lstStyle/>
          <a:p>
            <a:pPr>
              <a:defRPr/>
            </a:pPr>
            <a:r>
              <a:rPr lang="en-US" dirty="0" smtClean="0"/>
              <a:t>            </a:t>
            </a:r>
            <a:r>
              <a:rPr lang="en-US" dirty="0" smtClean="0">
                <a:solidFill>
                  <a:schemeClr val="accent2"/>
                </a:solidFill>
              </a:rPr>
              <a:t>B</a:t>
            </a:r>
            <a:endParaRPr lang="en-US" dirty="0">
              <a:solidFill>
                <a:schemeClr val="accent2"/>
              </a:solidFill>
            </a:endParaRPr>
          </a:p>
        </p:txBody>
      </p:sp>
      <p:sp>
        <p:nvSpPr>
          <p:cNvPr id="8" name="Oval 7"/>
          <p:cNvSpPr/>
          <p:nvPr/>
        </p:nvSpPr>
        <p:spPr>
          <a:xfrm>
            <a:off x="2514600" y="1219200"/>
            <a:ext cx="2209800" cy="1981200"/>
          </a:xfrm>
          <a:prstGeom prst="ellipse">
            <a:avLst/>
          </a:prstGeom>
          <a:noFill/>
        </p:spPr>
        <p:style>
          <a:lnRef idx="2">
            <a:schemeClr val="accent1"/>
          </a:lnRef>
          <a:fillRef idx="1">
            <a:schemeClr val="lt1"/>
          </a:fillRef>
          <a:effectRef idx="0">
            <a:schemeClr val="accent1"/>
          </a:effectRef>
          <a:fontRef idx="minor">
            <a:schemeClr val="dk1"/>
          </a:fontRef>
        </p:style>
        <p:txBody>
          <a:bodyPr anchor="ctr"/>
          <a:lstStyle/>
          <a:p>
            <a:pPr>
              <a:defRPr/>
            </a:pPr>
            <a:r>
              <a:rPr lang="en-US" dirty="0" smtClean="0"/>
              <a:t>            </a:t>
            </a:r>
            <a:r>
              <a:rPr lang="en-US" dirty="0" smtClean="0">
                <a:solidFill>
                  <a:schemeClr val="accent1"/>
                </a:solidFill>
              </a:rPr>
              <a:t>A</a:t>
            </a:r>
            <a:endParaRPr lang="en-US" dirty="0">
              <a:solidFill>
                <a:schemeClr val="accent1"/>
              </a:solidFill>
            </a:endParaRPr>
          </a:p>
        </p:txBody>
      </p:sp>
      <p:sp>
        <p:nvSpPr>
          <p:cNvPr id="9" name="Oval 8"/>
          <p:cNvSpPr/>
          <p:nvPr/>
        </p:nvSpPr>
        <p:spPr>
          <a:xfrm>
            <a:off x="5029200" y="1219200"/>
            <a:ext cx="2209800" cy="1981200"/>
          </a:xfrm>
          <a:prstGeom prst="ellipse">
            <a:avLst/>
          </a:prstGeom>
          <a:noFill/>
        </p:spPr>
        <p:style>
          <a:lnRef idx="2">
            <a:schemeClr val="accent4"/>
          </a:lnRef>
          <a:fillRef idx="1">
            <a:schemeClr val="lt1"/>
          </a:fillRef>
          <a:effectRef idx="0">
            <a:schemeClr val="accent4"/>
          </a:effectRef>
          <a:fontRef idx="minor">
            <a:schemeClr val="dk1"/>
          </a:fontRef>
        </p:style>
        <p:txBody>
          <a:bodyPr anchor="ctr"/>
          <a:lstStyle/>
          <a:p>
            <a:pPr>
              <a:defRPr/>
            </a:pPr>
            <a:r>
              <a:rPr lang="en-US" dirty="0" smtClean="0"/>
              <a:t>            </a:t>
            </a:r>
            <a:r>
              <a:rPr lang="en-US" dirty="0" smtClean="0">
                <a:solidFill>
                  <a:schemeClr val="accent4"/>
                </a:solidFill>
              </a:rPr>
              <a:t>D</a:t>
            </a:r>
            <a:endParaRPr lang="en-US" dirty="0">
              <a:solidFill>
                <a:schemeClr val="accent4"/>
              </a:solidFill>
            </a:endParaRPr>
          </a:p>
        </p:txBody>
      </p:sp>
      <p:cxnSp>
        <p:nvCxnSpPr>
          <p:cNvPr id="11" name="Straight Arrow Connector 10"/>
          <p:cNvCxnSpPr/>
          <p:nvPr/>
        </p:nvCxnSpPr>
        <p:spPr>
          <a:xfrm rot="10800000">
            <a:off x="3813175" y="2209800"/>
            <a:ext cx="530225" cy="1588"/>
          </a:xfrm>
          <a:prstGeom prst="straightConnector1">
            <a:avLst/>
          </a:prstGeom>
          <a:ln w="38100" cap="flat" cmpd="sng" algn="ctr">
            <a:solidFill>
              <a:srgbClr val="8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flipV="1">
            <a:off x="5410200" y="2209800"/>
            <a:ext cx="533400" cy="1588"/>
          </a:xfrm>
          <a:prstGeom prst="straightConnector1">
            <a:avLst/>
          </a:prstGeom>
          <a:ln w="38100" cap="flat" cmpd="sng" algn="ctr">
            <a:solidFill>
              <a:schemeClr val="accent3"/>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46138" y="1700213"/>
            <a:ext cx="7159625" cy="646331"/>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342900" indent="-342900" fontAlgn="auto">
              <a:spcBef>
                <a:spcPts val="0"/>
              </a:spcBef>
              <a:spcAft>
                <a:spcPts val="0"/>
              </a:spcAft>
              <a:buAutoNum type="alphaLcPeriod"/>
              <a:defRPr/>
            </a:pPr>
            <a:r>
              <a:rPr lang="en-US" dirty="0" smtClean="0"/>
              <a:t>When </a:t>
            </a:r>
            <a:r>
              <a:rPr lang="en-US" dirty="0"/>
              <a:t>using RTS/CTS, </a:t>
            </a:r>
            <a:r>
              <a:rPr lang="en-US" dirty="0" smtClean="0"/>
              <a:t>what prevents </a:t>
            </a:r>
            <a:r>
              <a:rPr lang="en-US" dirty="0"/>
              <a:t>a hidden terminal from </a:t>
            </a:r>
            <a:r>
              <a:rPr lang="en-US" dirty="0" smtClean="0"/>
              <a:t>clobbering the packets that another node is sending?</a:t>
            </a:r>
            <a:endParaRPr lang="en-US" dirty="0"/>
          </a:p>
        </p:txBody>
      </p:sp>
    </p:spTree>
    <p:extLst>
      <p:ext uri="{BB962C8B-B14F-4D97-AF65-F5344CB8AC3E}">
        <p14:creationId xmlns:p14="http://schemas.microsoft.com/office/powerpoint/2010/main" val="70471792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46138" y="1700213"/>
            <a:ext cx="7159625" cy="646331"/>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342900" indent="-342900" fontAlgn="auto">
              <a:spcBef>
                <a:spcPts val="0"/>
              </a:spcBef>
              <a:spcAft>
                <a:spcPts val="0"/>
              </a:spcAft>
              <a:buAutoNum type="alphaLcPeriod"/>
              <a:defRPr/>
            </a:pPr>
            <a:r>
              <a:rPr lang="en-US" dirty="0"/>
              <a:t>When using RTS/CTS, what prevents a hidden terminal from clobbering the packets that another node is sending?</a:t>
            </a:r>
            <a:endParaRPr lang="en-US" dirty="0"/>
          </a:p>
        </p:txBody>
      </p:sp>
      <p:sp>
        <p:nvSpPr>
          <p:cNvPr id="47108" name="TextBox 1"/>
          <p:cNvSpPr txBox="1">
            <a:spLocks noChangeArrowheads="1"/>
          </p:cNvSpPr>
          <p:nvPr/>
        </p:nvSpPr>
        <p:spPr bwMode="auto">
          <a:xfrm>
            <a:off x="808038" y="3621088"/>
            <a:ext cx="7104062"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charset="0"/>
                <a:ea typeface="ＭＳ Ｐゴシック" charset="0"/>
                <a:cs typeface="ＭＳ Ｐゴシック" charset="0"/>
              </a:defRPr>
            </a:lvl1pPr>
            <a:lvl2pPr marL="37931725" indent="-37474525">
              <a:defRPr>
                <a:solidFill>
                  <a:schemeClr val="tx1"/>
                </a:solidFill>
                <a:latin typeface="Calibri" charset="0"/>
                <a:ea typeface="ＭＳ Ｐゴシック" charset="0"/>
              </a:defRPr>
            </a:lvl2pPr>
            <a:lvl3pPr>
              <a:defRPr>
                <a:solidFill>
                  <a:schemeClr val="tx1"/>
                </a:solidFill>
                <a:latin typeface="Calibri" charset="0"/>
                <a:ea typeface="ＭＳ Ｐゴシック" charset="0"/>
              </a:defRPr>
            </a:lvl3pPr>
            <a:lvl4pPr>
              <a:defRPr>
                <a:solidFill>
                  <a:schemeClr val="tx1"/>
                </a:solidFill>
                <a:latin typeface="Calibri" charset="0"/>
                <a:ea typeface="ＭＳ Ｐゴシック" charset="0"/>
              </a:defRPr>
            </a:lvl4pPr>
            <a:lvl5pPr>
              <a:defRPr>
                <a:solidFill>
                  <a:schemeClr val="tx1"/>
                </a:solidFill>
                <a:latin typeface="Calibri" charset="0"/>
                <a:ea typeface="ＭＳ Ｐゴシック" charset="0"/>
              </a:defRPr>
            </a:lvl5pPr>
            <a:lvl6pPr marL="457200" fontAlgn="base">
              <a:spcBef>
                <a:spcPct val="0"/>
              </a:spcBef>
              <a:spcAft>
                <a:spcPct val="0"/>
              </a:spcAft>
              <a:defRPr>
                <a:solidFill>
                  <a:schemeClr val="tx1"/>
                </a:solidFill>
                <a:latin typeface="Calibri" charset="0"/>
                <a:ea typeface="ＭＳ Ｐゴシック" charset="0"/>
              </a:defRPr>
            </a:lvl6pPr>
            <a:lvl7pPr marL="914400" fontAlgn="base">
              <a:spcBef>
                <a:spcPct val="0"/>
              </a:spcBef>
              <a:spcAft>
                <a:spcPct val="0"/>
              </a:spcAft>
              <a:defRPr>
                <a:solidFill>
                  <a:schemeClr val="tx1"/>
                </a:solidFill>
                <a:latin typeface="Calibri" charset="0"/>
                <a:ea typeface="ＭＳ Ｐゴシック" charset="0"/>
              </a:defRPr>
            </a:lvl7pPr>
            <a:lvl8pPr marL="1371600" fontAlgn="base">
              <a:spcBef>
                <a:spcPct val="0"/>
              </a:spcBef>
              <a:spcAft>
                <a:spcPct val="0"/>
              </a:spcAft>
              <a:defRPr>
                <a:solidFill>
                  <a:schemeClr val="tx1"/>
                </a:solidFill>
                <a:latin typeface="Calibri" charset="0"/>
                <a:ea typeface="ＭＳ Ｐゴシック" charset="0"/>
              </a:defRPr>
            </a:lvl8pPr>
            <a:lvl9pPr marL="1828800" fontAlgn="base">
              <a:spcBef>
                <a:spcPct val="0"/>
              </a:spcBef>
              <a:spcAft>
                <a:spcPct val="0"/>
              </a:spcAft>
              <a:defRPr>
                <a:solidFill>
                  <a:schemeClr val="tx1"/>
                </a:solidFill>
                <a:latin typeface="Calibri" charset="0"/>
                <a:ea typeface="ＭＳ Ｐゴシック" charset="0"/>
              </a:defRPr>
            </a:lvl9pPr>
          </a:lstStyle>
          <a:p>
            <a:pPr eaLnBrk="0" hangingPunct="0"/>
            <a:r>
              <a:rPr lang="en-US" sz="1600" i="1" dirty="0" smtClean="0">
                <a:latin typeface="Courier New" charset="0"/>
              </a:rPr>
              <a:t>Hidden terminal would see the CTS of the sender’s desired destination, but not the RTS of the sender, and choose not to send to the same destination as had </a:t>
            </a:r>
          </a:p>
          <a:p>
            <a:pPr eaLnBrk="0" hangingPunct="0"/>
            <a:r>
              <a:rPr lang="en-US" sz="1600" i="1" dirty="0" smtClean="0">
                <a:latin typeface="Courier New" charset="0"/>
              </a:rPr>
              <a:t>	sent </a:t>
            </a:r>
            <a:r>
              <a:rPr lang="en-US" sz="1600" i="1" dirty="0" smtClean="0">
                <a:latin typeface="Courier New" charset="0"/>
              </a:rPr>
              <a:t>the CTS.</a:t>
            </a:r>
            <a:endParaRPr lang="en-US" sz="1600" dirty="0">
              <a:latin typeface="Courier New" charset="0"/>
            </a:endParaRPr>
          </a:p>
        </p:txBody>
      </p:sp>
    </p:spTree>
    <p:extLst>
      <p:ext uri="{BB962C8B-B14F-4D97-AF65-F5344CB8AC3E}">
        <p14:creationId xmlns:p14="http://schemas.microsoft.com/office/powerpoint/2010/main" val="8285802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46138" y="1700213"/>
            <a:ext cx="7159625" cy="646331"/>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dirty="0"/>
              <a:t>(b) When using RTS/CTS, </a:t>
            </a:r>
            <a:r>
              <a:rPr lang="en-US" dirty="0" smtClean="0"/>
              <a:t>how does an </a:t>
            </a:r>
            <a:r>
              <a:rPr lang="en-US" dirty="0"/>
              <a:t>exposed terminal decides it is safe to </a:t>
            </a:r>
            <a:r>
              <a:rPr lang="en-US" dirty="0" smtClean="0"/>
              <a:t>send?</a:t>
            </a:r>
            <a:endParaRPr lang="en-US" dirty="0"/>
          </a:p>
        </p:txBody>
      </p:sp>
    </p:spTree>
    <p:extLst>
      <p:ext uri="{BB962C8B-B14F-4D97-AF65-F5344CB8AC3E}">
        <p14:creationId xmlns:p14="http://schemas.microsoft.com/office/powerpoint/2010/main" val="172867478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46138" y="1700213"/>
            <a:ext cx="7159625" cy="646331"/>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dirty="0"/>
              <a:t>(b) When using RTS/CTS, how does an exposed terminal decides it is safe to send?</a:t>
            </a:r>
            <a:endParaRPr lang="en-US" dirty="0"/>
          </a:p>
        </p:txBody>
      </p:sp>
      <p:sp>
        <p:nvSpPr>
          <p:cNvPr id="47108" name="TextBox 1"/>
          <p:cNvSpPr txBox="1">
            <a:spLocks noChangeArrowheads="1"/>
          </p:cNvSpPr>
          <p:nvPr/>
        </p:nvSpPr>
        <p:spPr bwMode="auto">
          <a:xfrm>
            <a:off x="808038" y="3621088"/>
            <a:ext cx="710406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charset="0"/>
                <a:ea typeface="ＭＳ Ｐゴシック" charset="0"/>
                <a:cs typeface="ＭＳ Ｐゴシック" charset="0"/>
              </a:defRPr>
            </a:lvl1pPr>
            <a:lvl2pPr marL="37931725" indent="-37474525">
              <a:defRPr>
                <a:solidFill>
                  <a:schemeClr val="tx1"/>
                </a:solidFill>
                <a:latin typeface="Calibri" charset="0"/>
                <a:ea typeface="ＭＳ Ｐゴシック" charset="0"/>
              </a:defRPr>
            </a:lvl2pPr>
            <a:lvl3pPr>
              <a:defRPr>
                <a:solidFill>
                  <a:schemeClr val="tx1"/>
                </a:solidFill>
                <a:latin typeface="Calibri" charset="0"/>
                <a:ea typeface="ＭＳ Ｐゴシック" charset="0"/>
              </a:defRPr>
            </a:lvl3pPr>
            <a:lvl4pPr>
              <a:defRPr>
                <a:solidFill>
                  <a:schemeClr val="tx1"/>
                </a:solidFill>
                <a:latin typeface="Calibri" charset="0"/>
                <a:ea typeface="ＭＳ Ｐゴシック" charset="0"/>
              </a:defRPr>
            </a:lvl4pPr>
            <a:lvl5pPr>
              <a:defRPr>
                <a:solidFill>
                  <a:schemeClr val="tx1"/>
                </a:solidFill>
                <a:latin typeface="Calibri" charset="0"/>
                <a:ea typeface="ＭＳ Ｐゴシック" charset="0"/>
              </a:defRPr>
            </a:lvl5pPr>
            <a:lvl6pPr marL="457200" fontAlgn="base">
              <a:spcBef>
                <a:spcPct val="0"/>
              </a:spcBef>
              <a:spcAft>
                <a:spcPct val="0"/>
              </a:spcAft>
              <a:defRPr>
                <a:solidFill>
                  <a:schemeClr val="tx1"/>
                </a:solidFill>
                <a:latin typeface="Calibri" charset="0"/>
                <a:ea typeface="ＭＳ Ｐゴシック" charset="0"/>
              </a:defRPr>
            </a:lvl6pPr>
            <a:lvl7pPr marL="914400" fontAlgn="base">
              <a:spcBef>
                <a:spcPct val="0"/>
              </a:spcBef>
              <a:spcAft>
                <a:spcPct val="0"/>
              </a:spcAft>
              <a:defRPr>
                <a:solidFill>
                  <a:schemeClr val="tx1"/>
                </a:solidFill>
                <a:latin typeface="Calibri" charset="0"/>
                <a:ea typeface="ＭＳ Ｐゴシック" charset="0"/>
              </a:defRPr>
            </a:lvl7pPr>
            <a:lvl8pPr marL="1371600" fontAlgn="base">
              <a:spcBef>
                <a:spcPct val="0"/>
              </a:spcBef>
              <a:spcAft>
                <a:spcPct val="0"/>
              </a:spcAft>
              <a:defRPr>
                <a:solidFill>
                  <a:schemeClr val="tx1"/>
                </a:solidFill>
                <a:latin typeface="Calibri" charset="0"/>
                <a:ea typeface="ＭＳ Ｐゴシック" charset="0"/>
              </a:defRPr>
            </a:lvl8pPr>
            <a:lvl9pPr marL="1828800" fontAlgn="base">
              <a:spcBef>
                <a:spcPct val="0"/>
              </a:spcBef>
              <a:spcAft>
                <a:spcPct val="0"/>
              </a:spcAft>
              <a:defRPr>
                <a:solidFill>
                  <a:schemeClr val="tx1"/>
                </a:solidFill>
                <a:latin typeface="Calibri" charset="0"/>
                <a:ea typeface="ＭＳ Ｐゴシック" charset="0"/>
              </a:defRPr>
            </a:lvl9pPr>
          </a:lstStyle>
          <a:p>
            <a:pPr eaLnBrk="0" hangingPunct="0"/>
            <a:r>
              <a:rPr lang="en-US" sz="1600" i="1" dirty="0" smtClean="0">
                <a:latin typeface="Courier New" charset="0"/>
              </a:rPr>
              <a:t>Exposed terminal would see the RTS of </a:t>
            </a:r>
            <a:r>
              <a:rPr lang="en-US" sz="1600" i="1" dirty="0" smtClean="0">
                <a:latin typeface="Courier New" charset="0"/>
              </a:rPr>
              <a:t>another node, </a:t>
            </a:r>
            <a:r>
              <a:rPr lang="en-US" sz="1600" i="1" dirty="0" smtClean="0">
                <a:latin typeface="Courier New" charset="0"/>
              </a:rPr>
              <a:t>but </a:t>
            </a:r>
            <a:r>
              <a:rPr lang="en-US" sz="1600" i="1" dirty="0" smtClean="0">
                <a:latin typeface="Courier New" charset="0"/>
              </a:rPr>
              <a:t>not the </a:t>
            </a:r>
            <a:r>
              <a:rPr lang="en-US" sz="1600" i="1" dirty="0" smtClean="0">
                <a:latin typeface="Courier New" charset="0"/>
              </a:rPr>
              <a:t>corresponding CTS </a:t>
            </a:r>
            <a:r>
              <a:rPr lang="en-US" sz="1600" i="1" dirty="0" smtClean="0">
                <a:latin typeface="Courier New" charset="0"/>
              </a:rPr>
              <a:t>(from the </a:t>
            </a:r>
            <a:r>
              <a:rPr lang="en-US" sz="1600" i="1" dirty="0" smtClean="0">
                <a:latin typeface="Courier New" charset="0"/>
              </a:rPr>
              <a:t>other node’s destination</a:t>
            </a:r>
            <a:r>
              <a:rPr lang="en-US" sz="1600" i="1" dirty="0" smtClean="0">
                <a:latin typeface="Courier New" charset="0"/>
              </a:rPr>
              <a:t>), and know it’s safe to send.</a:t>
            </a:r>
            <a:endParaRPr lang="en-US" sz="1600" dirty="0">
              <a:latin typeface="Courier New" charset="0"/>
            </a:endParaRPr>
          </a:p>
        </p:txBody>
      </p:sp>
    </p:spTree>
    <p:extLst>
      <p:ext uri="{BB962C8B-B14F-4D97-AF65-F5344CB8AC3E}">
        <p14:creationId xmlns:p14="http://schemas.microsoft.com/office/powerpoint/2010/main" val="126758373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46138" y="1700213"/>
            <a:ext cx="7159625" cy="92333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dirty="0" smtClean="0"/>
              <a:t>2. </a:t>
            </a:r>
            <a:r>
              <a:rPr lang="en-US" dirty="0"/>
              <a:t>Why does TCP perform badly on wireless links?  What can be done to improve performance without requiring all wired hosts to upgrade to a new protocol? </a:t>
            </a:r>
          </a:p>
        </p:txBody>
      </p:sp>
    </p:spTree>
    <p:extLst>
      <p:ext uri="{BB962C8B-B14F-4D97-AF65-F5344CB8AC3E}">
        <p14:creationId xmlns:p14="http://schemas.microsoft.com/office/powerpoint/2010/main" val="205915326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2271</TotalTime>
  <Words>1309</Words>
  <Application>Microsoft Macintosh PowerPoint</Application>
  <PresentationFormat>On-screen Show (4:3)</PresentationFormat>
  <Paragraphs>122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Recitation 8 </vt:lpstr>
      <vt:lpstr>Virtual carrier sensing</vt:lpstr>
      <vt:lpstr>Hidden Terminal Problem</vt:lpstr>
      <vt:lpstr>Exposed Terminal Problem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Princeton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Naga Praveen Katta</dc:creator>
  <cp:lastModifiedBy>Scott</cp:lastModifiedBy>
  <cp:revision>22</cp:revision>
  <dcterms:created xsi:type="dcterms:W3CDTF">2013-04-10T15:50:32Z</dcterms:created>
  <dcterms:modified xsi:type="dcterms:W3CDTF">2013-04-12T16:23:16Z</dcterms:modified>
</cp:coreProperties>
</file>