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9" r:id="rId2"/>
    <p:sldId id="260" r:id="rId3"/>
    <p:sldId id="261" r:id="rId4"/>
    <p:sldId id="262" r:id="rId5"/>
    <p:sldId id="269" r:id="rId6"/>
    <p:sldId id="264" r:id="rId7"/>
    <p:sldId id="263" r:id="rId8"/>
    <p:sldId id="265" r:id="rId9"/>
    <p:sldId id="267" r:id="rId10"/>
    <p:sldId id="268" r:id="rId11"/>
    <p:sldId id="270" r:id="rId12"/>
    <p:sldId id="274" r:id="rId13"/>
    <p:sldId id="273" r:id="rId14"/>
    <p:sldId id="275" r:id="rId15"/>
    <p:sldId id="287" r:id="rId16"/>
    <p:sldId id="276" r:id="rId17"/>
    <p:sldId id="277" r:id="rId18"/>
    <p:sldId id="278" r:id="rId19"/>
    <p:sldId id="279" r:id="rId20"/>
    <p:sldId id="280" r:id="rId21"/>
    <p:sldId id="281" r:id="rId22"/>
    <p:sldId id="285" r:id="rId23"/>
    <p:sldId id="283" r:id="rId24"/>
    <p:sldId id="284" r:id="rId25"/>
    <p:sldId id="272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99A8-D137-9E4B-85AE-811DE35BB025}" type="datetimeFigureOut">
              <a:rPr lang="en-US" smtClean="0"/>
              <a:t>4/2/13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CB785-C888-7F44-A4FE-71E4AE89E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F87B8E0-9A6D-1F4D-81C8-DD794719042E}" type="slidenum">
              <a:rPr lang="en-US" sz="1200" b="0">
                <a:latin typeface="Times New Roman" charset="0"/>
              </a:rPr>
              <a:pPr eaLnBrk="1" hangingPunct="1"/>
              <a:t>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19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80FB3D2-DF0A-9641-8421-6C594430F023}" type="slidenum">
              <a:rPr lang="en-US" sz="1200" b="0">
                <a:latin typeface="Times New Roman" charset="0"/>
              </a:rPr>
              <a:pPr eaLnBrk="1" hangingPunct="1"/>
              <a:t>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This is a pretty powerful tool and it really changed the internet in a very serious way, power to the people if you will.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20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21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22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24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25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26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80FB3D2-DF0A-9641-8421-6C594430F023}" type="slidenum">
              <a:rPr lang="en-US" sz="1200" b="0">
                <a:latin typeface="Times New Roman" charset="0"/>
              </a:rPr>
              <a:pPr eaLnBrk="1" hangingPunct="1"/>
              <a:t>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This lecture we’re going to look out how these same design choices apply to settings like this. Where before we were looking at what seemed like a very chaotic system (users stealing files on the internet) and now we are looking at what seems to be the very image of order.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050DB79-7EE7-844F-B306-0DE0B8170E5B}" type="slidenum">
              <a:rPr lang="en-US" sz="1200" b="0">
                <a:latin typeface="Times New Roman" charset="0"/>
              </a:rPr>
              <a:pPr eaLnBrk="1" hangingPunct="1"/>
              <a:t>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3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3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4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6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8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70C2-81CD-8943-A117-5DAA8FAF754F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A252-5813-4142-9AE6-B213D97E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2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>
                <a:latin typeface="Calibri" charset="0"/>
                <a:ea typeface="ＭＳ Ｐゴシック" charset="0"/>
                <a:cs typeface="ＭＳ Ｐゴシック" charset="0"/>
              </a:rPr>
              <a:t>Peer-to-</a:t>
            </a:r>
            <a:r>
              <a:rPr lang="en-US" sz="5400" dirty="0" smtClean="0">
                <a:latin typeface="Calibri" charset="0"/>
                <a:ea typeface="ＭＳ Ｐゴシック" charset="0"/>
                <a:cs typeface="ＭＳ Ｐゴシック" charset="0"/>
              </a:rPr>
              <a:t>Peer in the Datacenter: Amazon Dynamo</a:t>
            </a:r>
            <a:endParaRPr lang="en-US" sz="5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3429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Aaron Blankstein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COS 461: Computer Networks</a:t>
            </a:r>
          </a:p>
          <a:p>
            <a:pPr eaLnBrk="1" hangingPunct="1"/>
            <a:r>
              <a:rPr lang="en-US" sz="26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Lectures:  MW 10-10:50am in Architecture N101</a:t>
            </a:r>
          </a:p>
          <a:p>
            <a:pPr eaLnBrk="1" hangingPunct="1"/>
            <a:endParaRPr lang="en-US" sz="2600" dirty="0">
              <a:solidFill>
                <a:srgbClr val="262626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600" dirty="0">
                <a:solidFill>
                  <a:srgbClr val="262626"/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2600" dirty="0" err="1">
                <a:solidFill>
                  <a:srgbClr val="262626"/>
                </a:solidFill>
                <a:latin typeface="Calibri" charset="0"/>
                <a:ea typeface="ＭＳ Ｐゴシック" charset="0"/>
                <a:cs typeface="ＭＳ Ｐゴシック" charset="0"/>
              </a:rPr>
              <a:t>www.cs.princeton.edu</a:t>
            </a:r>
            <a:r>
              <a:rPr lang="en-US" sz="2600" dirty="0">
                <a:solidFill>
                  <a:srgbClr val="262626"/>
                </a:solidFill>
                <a:latin typeface="Calibri" charset="0"/>
                <a:ea typeface="ＭＳ Ｐゴシック" charset="0"/>
                <a:cs typeface="ＭＳ Ｐゴシック" charset="0"/>
              </a:rPr>
              <a:t>/courses/archive/spr13/cos461/</a:t>
            </a:r>
          </a:p>
        </p:txBody>
      </p:sp>
      <p:pic>
        <p:nvPicPr>
          <p:cNvPr id="18436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228600"/>
            <a:ext cx="35798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56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Partitioning and Data Replication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4954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Familiar?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Nodes are virtual!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Heterogeneity</a:t>
            </a:r>
            <a:endParaRPr lang="en-US" i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Replication: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Coordinator Node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N-1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successors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also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Nodes keep preference list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934" y="1854821"/>
            <a:ext cx="4654336" cy="36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5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Handling Requests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01" y="1600200"/>
            <a:ext cx="429201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Requests handled by coordinator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Consults replicas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Forward request to </a:t>
            </a:r>
            <a:r>
              <a:rPr lang="en-US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 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replicas from pref. list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responses form a quorum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 load balancing/failures, any of the </a:t>
            </a:r>
            <a:r>
              <a:rPr lang="en-US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top N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in the pref. list can handle request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934" y="1854821"/>
            <a:ext cx="4654336" cy="36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Detecting Failures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199" y="16002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Purely 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Local Decision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Node A may decide independently that B has failed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response, requests go further in the pref. list</a:t>
            </a:r>
            <a:endParaRPr lang="en-US" dirty="0" smtClean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request hits an unsuspecting node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“temporary failure” handling occur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 typeface="Arial"/>
              <a:buNone/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1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Handling Temporary Failures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56921" y="1417638"/>
            <a:ext cx="4654336" cy="3753844"/>
            <a:chOff x="2187669" y="1854821"/>
            <a:chExt cx="4654336" cy="37538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7669" y="1854821"/>
              <a:ext cx="4654336" cy="365186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64935" y="3689740"/>
              <a:ext cx="4775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800000"/>
                  </a:solidFill>
                </a:rPr>
                <a:t>X</a:t>
              </a:r>
              <a:endParaRPr lang="en-US" sz="4400" dirty="0">
                <a:solidFill>
                  <a:srgbClr val="80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776202" y="3123495"/>
              <a:ext cx="2721038" cy="2485170"/>
            </a:xfrm>
            <a:custGeom>
              <a:avLst/>
              <a:gdLst>
                <a:gd name="connsiteX0" fmla="*/ 2447362 w 2721038"/>
                <a:gd name="connsiteY0" fmla="*/ 0 h 2485170"/>
                <a:gd name="connsiteX1" fmla="*/ 2642038 w 2721038"/>
                <a:gd name="connsiteY1" fmla="*/ 1659455 h 2485170"/>
                <a:gd name="connsiteX2" fmla="*/ 1297843 w 2721038"/>
                <a:gd name="connsiteY2" fmla="*/ 2466006 h 2485170"/>
                <a:gd name="connsiteX3" fmla="*/ 0 w 2721038"/>
                <a:gd name="connsiteY3" fmla="*/ 2224968 h 248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1038" h="2485170">
                  <a:moveTo>
                    <a:pt x="2447362" y="0"/>
                  </a:moveTo>
                  <a:cubicBezTo>
                    <a:pt x="2640493" y="624227"/>
                    <a:pt x="2833625" y="1248454"/>
                    <a:pt x="2642038" y="1659455"/>
                  </a:cubicBezTo>
                  <a:cubicBezTo>
                    <a:pt x="2450451" y="2070456"/>
                    <a:pt x="1738183" y="2371754"/>
                    <a:pt x="1297843" y="2466006"/>
                  </a:cubicBezTo>
                  <a:cubicBezTo>
                    <a:pt x="857503" y="2560258"/>
                    <a:pt x="219397" y="2279047"/>
                    <a:pt x="0" y="2224968"/>
                  </a:cubicBezTo>
                </a:path>
              </a:pathLst>
            </a:custGeom>
            <a:ln w="762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01176" y="5302841"/>
            <a:ext cx="3685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Add E to the replica set!</a:t>
            </a:r>
          </a:p>
          <a:p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199" y="1600200"/>
            <a:ext cx="38997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 is in replica set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Needs to receive the replica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Hinted Handoff: replica contains “original” node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When C comes back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forwards the replica back to C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 typeface="Arial"/>
              <a:buNone/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4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Managing Membership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199" y="1600200"/>
            <a:ext cx="7264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Peers randomly tell another their known membership history – “gossiping”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Also called epidemic algorithm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Knowledge spreads like a disease through system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Great for ad hoc systems, self-configuration, etc.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Does this make sense in Amazon’s environment?</a:t>
            </a:r>
          </a:p>
          <a:p>
            <a:pPr lvl="1"/>
            <a:endParaRPr lang="en-US" dirty="0" smtClean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 typeface="Arial"/>
              <a:buNone/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3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Gossip could partition the ring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199" y="1600200"/>
            <a:ext cx="7264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Possible Logical Partitions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and B choose to join ring at about the same time: unaware of one another, may take long time to converge to one another</a:t>
            </a:r>
            <a:endParaRPr lang="en-US" dirty="0" smtClean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Solution: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Use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seed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nodes to reconcile membership views: well-known peers which are contacted more frequently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Font typeface="Arial"/>
              <a:buNone/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Why is Dynamo Different?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199" y="1600200"/>
            <a:ext cx="82296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So far, looks a lot like normal p2p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Amazon wants to use this for application data!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Lots of potential synchronization problems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Dynamo uses versioning to provide </a:t>
            </a:r>
            <a:r>
              <a:rPr lang="en-US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eventual consistency.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Consistency Problems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199" y="1479677"/>
            <a:ext cx="82296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Shopping Cart Example: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Object is a history of “adds” and “removes”</a:t>
            </a:r>
          </a:p>
          <a:p>
            <a:pPr lvl="1"/>
            <a:r>
              <a:rPr lang="en-US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All adds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are important (trying to make money)</a:t>
            </a:r>
            <a:endParaRPr lang="en-US" i="1" dirty="0" smtClean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17619"/>
            <a:ext cx="414382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Client:</a:t>
            </a:r>
          </a:p>
          <a:p>
            <a:endParaRPr lang="en-US" sz="2800" dirty="0"/>
          </a:p>
          <a:p>
            <a:r>
              <a:rPr lang="en-US" sz="2800" dirty="0" smtClean="0"/>
              <a:t>Put(k, [+1 Banana])</a:t>
            </a:r>
          </a:p>
          <a:p>
            <a:r>
              <a:rPr lang="en-US" sz="2800" dirty="0" smtClean="0"/>
              <a:t>Z = get(k)</a:t>
            </a:r>
          </a:p>
          <a:p>
            <a:r>
              <a:rPr lang="en-US" sz="2800" dirty="0" smtClean="0"/>
              <a:t>Put(k, Z + [+1 Banana])</a:t>
            </a:r>
          </a:p>
          <a:p>
            <a:r>
              <a:rPr lang="en-US" sz="2800" dirty="0" smtClean="0"/>
              <a:t>Z = get(k)</a:t>
            </a:r>
          </a:p>
          <a:p>
            <a:r>
              <a:rPr lang="en-US" sz="2800" dirty="0" smtClean="0"/>
              <a:t>Put(k, Z + [-1 Banana])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3429" y="3017619"/>
            <a:ext cx="4143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Expected Data at Server:</a:t>
            </a:r>
          </a:p>
          <a:p>
            <a:endParaRPr lang="en-US" sz="2800" dirty="0" smtClean="0"/>
          </a:p>
          <a:p>
            <a:r>
              <a:rPr lang="en-US" sz="2800" dirty="0" smtClean="0"/>
              <a:t>[+1 Banana]</a:t>
            </a:r>
          </a:p>
          <a:p>
            <a:r>
              <a:rPr lang="en-US" sz="2800" dirty="0" smtClean="0"/>
              <a:t>[+1 Banana, +1 Banana]</a:t>
            </a:r>
          </a:p>
          <a:p>
            <a:r>
              <a:rPr lang="en-US" sz="2800" dirty="0" smtClean="0"/>
              <a:t>[+1 Banana, +1 Banana, </a:t>
            </a:r>
          </a:p>
          <a:p>
            <a:r>
              <a:rPr lang="en-US" sz="2800" dirty="0" smtClean="0"/>
              <a:t>  -1 Banana]</a:t>
            </a:r>
          </a:p>
        </p:txBody>
      </p:sp>
    </p:spTree>
    <p:extLst>
      <p:ext uri="{BB962C8B-B14F-4D97-AF65-F5344CB8AC3E}">
        <p14:creationId xmlns:p14="http://schemas.microsoft.com/office/powerpoint/2010/main" val="166236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if a failure occurs?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199" y="1600200"/>
            <a:ext cx="82296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68425"/>
            <a:ext cx="414382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Client:</a:t>
            </a:r>
          </a:p>
          <a:p>
            <a:endParaRPr lang="en-US" sz="2800" dirty="0"/>
          </a:p>
          <a:p>
            <a:r>
              <a:rPr lang="en-US" sz="2800" dirty="0" smtClean="0"/>
              <a:t>Put(k, [+1 Banana])</a:t>
            </a:r>
          </a:p>
          <a:p>
            <a:r>
              <a:rPr lang="en-US" sz="2800" dirty="0" smtClean="0"/>
              <a:t>Z = get(k)</a:t>
            </a:r>
          </a:p>
          <a:p>
            <a:r>
              <a:rPr lang="en-US" sz="2800" dirty="0" smtClean="0"/>
              <a:t>Put(k, Z + [+1 Banana])</a:t>
            </a:r>
          </a:p>
          <a:p>
            <a:r>
              <a:rPr lang="en-US" sz="2800" dirty="0" smtClean="0"/>
              <a:t>Z = get(k)</a:t>
            </a:r>
          </a:p>
          <a:p>
            <a:r>
              <a:rPr lang="en-US" sz="2800" dirty="0" smtClean="0"/>
              <a:t>Put(k, Z + [-1 Banana])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7775" y="1326711"/>
            <a:ext cx="45494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on Dynamo:</a:t>
            </a:r>
          </a:p>
          <a:p>
            <a:endParaRPr lang="en-US" sz="2800" dirty="0" smtClean="0"/>
          </a:p>
          <a:p>
            <a:r>
              <a:rPr lang="en-US" sz="2800" dirty="0" smtClean="0"/>
              <a:t>[+1 Banana] 					at A</a:t>
            </a:r>
          </a:p>
          <a:p>
            <a:r>
              <a:rPr lang="en-US" sz="2800" i="1" dirty="0" smtClean="0"/>
              <a:t>A Crashes</a:t>
            </a:r>
          </a:p>
          <a:p>
            <a:r>
              <a:rPr lang="en-US" sz="2800" i="1" dirty="0" smtClean="0"/>
              <a:t>B </a:t>
            </a:r>
            <a:r>
              <a:rPr lang="en-US" sz="2800" b="1" i="1" dirty="0" smtClean="0"/>
              <a:t>not</a:t>
            </a:r>
            <a:r>
              <a:rPr lang="en-US" sz="2800" i="1" dirty="0" smtClean="0"/>
              <a:t> in first Put’s quorum</a:t>
            </a:r>
          </a:p>
          <a:p>
            <a:r>
              <a:rPr lang="en-US" sz="2800" dirty="0"/>
              <a:t>[</a:t>
            </a:r>
            <a:r>
              <a:rPr lang="en-US" sz="2800" dirty="0" smtClean="0"/>
              <a:t>+1 Banana] 					at B</a:t>
            </a:r>
          </a:p>
          <a:p>
            <a:r>
              <a:rPr lang="en-US" sz="2800" dirty="0" smtClean="0"/>
              <a:t>[+1 Banana, -1 Banana] 	at B</a:t>
            </a:r>
          </a:p>
          <a:p>
            <a:r>
              <a:rPr lang="en-US" sz="2800" i="1" dirty="0" smtClean="0"/>
              <a:t>Node A Comes Online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98228" y="4840444"/>
            <a:ext cx="74760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At this point, Node A and B disagree about the 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current state of the object – how is that resolved?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Can we even tell that there is a conflict?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2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“Time” is largely a human construct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199" y="1600200"/>
            <a:ext cx="82296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about time-stamping objects?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We could authoritatively say whether an object is newer or older…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all events are not necessarily witnessed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If our system’s notion of time corresponds to “real-time”…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new object always blasts away older versions, even though those versions may have important updates (as in bananas example).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Requires a new notion of time (causal in nature)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Anyhow, real-time is impossible in any case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2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B2E6C463-5BF3-E943-92A5-F4362FFD9845}" type="slidenum">
              <a:rPr lang="en-US" sz="1200">
                <a:solidFill>
                  <a:srgbClr val="898989"/>
                </a:solidFill>
                <a:latin typeface="Calibri" charset="0"/>
                <a:cs typeface="Calibri" charset="0"/>
              </a:rPr>
              <a:pPr algn="l"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  <a:cs typeface="Calibri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Last Lecture…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5795" name="Cloud"/>
          <p:cNvSpPr>
            <a:spLocks noChangeAspect="1" noEditPoints="1" noChangeArrowheads="1"/>
          </p:cNvSpPr>
          <p:nvPr/>
        </p:nvSpPr>
        <p:spPr bwMode="auto">
          <a:xfrm>
            <a:off x="3151188" y="2566988"/>
            <a:ext cx="3341687" cy="22399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/>
              <a:ea typeface="+mn-ea"/>
              <a:cs typeface="Calibri"/>
            </a:endParaRPr>
          </a:p>
        </p:txBody>
      </p:sp>
      <p:pic>
        <p:nvPicPr>
          <p:cNvPr id="26629" name="Picture 4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8" y="1930400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1960563" y="2890838"/>
            <a:ext cx="1458912" cy="4222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1" name="Picture 6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662113"/>
            <a:ext cx="1203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4427538"/>
            <a:ext cx="1203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426075"/>
            <a:ext cx="1203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9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8413" y="4389438"/>
            <a:ext cx="1203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Line 10"/>
          <p:cNvSpPr>
            <a:spLocks noChangeShapeType="1"/>
          </p:cNvSpPr>
          <p:nvPr/>
        </p:nvSpPr>
        <p:spPr bwMode="auto">
          <a:xfrm flipH="1">
            <a:off x="2382838" y="4389438"/>
            <a:ext cx="1228725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2593975" y="4081463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  <a:latin typeface="Calibri" charset="0"/>
                <a:cs typeface="Calibri" charset="0"/>
              </a:rPr>
              <a:t>d</a:t>
            </a:r>
            <a:r>
              <a:rPr lang="en-US" sz="2800" baseline="-25000">
                <a:solidFill>
                  <a:srgbClr val="FF3300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1825804" name="Document"/>
          <p:cNvSpPr>
            <a:spLocks noEditPoints="1" noChangeArrowheads="1"/>
          </p:cNvSpPr>
          <p:nvPr/>
        </p:nvSpPr>
        <p:spPr bwMode="auto">
          <a:xfrm>
            <a:off x="2613025" y="1508125"/>
            <a:ext cx="728663" cy="8461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/>
              <a:ea typeface="+mn-ea"/>
              <a:cs typeface="Calibri"/>
            </a:endParaRP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535363" y="1700213"/>
            <a:ext cx="97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9900"/>
                </a:solidFill>
                <a:latin typeface="Calibri" charset="0"/>
                <a:cs typeface="Calibri" charset="0"/>
              </a:rPr>
              <a:t>F bits</a:t>
            </a:r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4687888" y="4735513"/>
            <a:ext cx="920750" cy="1150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>
            <a:off x="6108700" y="4159250"/>
            <a:ext cx="1497013" cy="84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 flipV="1">
            <a:off x="6070600" y="2584450"/>
            <a:ext cx="1420813" cy="268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4591050" y="5080000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  <a:latin typeface="Calibri" charset="0"/>
                <a:cs typeface="Calibri" charset="0"/>
              </a:rPr>
              <a:t>d</a:t>
            </a:r>
            <a:r>
              <a:rPr lang="en-US" sz="2800" baseline="-25000">
                <a:solidFill>
                  <a:srgbClr val="FF3300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6626225" y="4005263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  <a:latin typeface="Calibri" charset="0"/>
                <a:cs typeface="Calibri" charset="0"/>
              </a:rPr>
              <a:t>d</a:t>
            </a:r>
            <a:r>
              <a:rPr lang="en-US" sz="2800" baseline="-25000">
                <a:solidFill>
                  <a:srgbClr val="FF3300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6434138" y="2122488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  <a:latin typeface="Calibri" charset="0"/>
                <a:cs typeface="Calibri" charset="0"/>
              </a:rPr>
              <a:t>d</a:t>
            </a:r>
            <a:r>
              <a:rPr lang="en-US" sz="2800" baseline="-25000">
                <a:solidFill>
                  <a:srgbClr val="FF3300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606425" y="3097213"/>
            <a:ext cx="2265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upload rate u</a:t>
            </a:r>
            <a:r>
              <a:rPr lang="en-US" sz="2800" baseline="-25000">
                <a:solidFill>
                  <a:srgbClr val="0000FF"/>
                </a:solidFill>
                <a:latin typeface="Calibri" charset="0"/>
                <a:cs typeface="Calibri" charset="0"/>
              </a:rPr>
              <a:t>s</a:t>
            </a:r>
          </a:p>
        </p:txBody>
      </p: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914400" y="6040438"/>
            <a:ext cx="283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3300"/>
                </a:solidFill>
                <a:latin typeface="Calibri" charset="0"/>
                <a:cs typeface="Calibri" charset="0"/>
              </a:rPr>
              <a:t>download rates d</a:t>
            </a:r>
            <a:r>
              <a:rPr lang="en-US" sz="2800" baseline="-25000">
                <a:solidFill>
                  <a:srgbClr val="FF3300"/>
                </a:solidFill>
                <a:latin typeface="Calibri" charset="0"/>
                <a:cs typeface="Calibri" charset="0"/>
              </a:rPr>
              <a:t>i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4121150" y="3352800"/>
            <a:ext cx="1392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Internet</a:t>
            </a:r>
          </a:p>
        </p:txBody>
      </p:sp>
      <p:sp>
        <p:nvSpPr>
          <p:cNvPr id="26648" name="Line 23"/>
          <p:cNvSpPr>
            <a:spLocks noChangeShapeType="1"/>
          </p:cNvSpPr>
          <p:nvPr/>
        </p:nvSpPr>
        <p:spPr bwMode="auto">
          <a:xfrm flipV="1">
            <a:off x="2498725" y="4543425"/>
            <a:ext cx="1228725" cy="5746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>
            <a:off x="3017838" y="4773613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en-US" sz="2800" baseline="-25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5513388" y="4735513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en-US" sz="2800" baseline="-25000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6651" name="Line 26"/>
          <p:cNvSpPr>
            <a:spLocks noChangeShapeType="1"/>
          </p:cNvSpPr>
          <p:nvPr/>
        </p:nvSpPr>
        <p:spPr bwMode="auto">
          <a:xfrm flipH="1" flipV="1">
            <a:off x="5110163" y="4735513"/>
            <a:ext cx="576262" cy="766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7"/>
          <p:cNvSpPr>
            <a:spLocks noChangeShapeType="1"/>
          </p:cNvSpPr>
          <p:nvPr/>
        </p:nvSpPr>
        <p:spPr bwMode="auto">
          <a:xfrm flipH="1" flipV="1">
            <a:off x="5954713" y="4311650"/>
            <a:ext cx="1420812" cy="8842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6242050" y="4657725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en-US" sz="2800" baseline="-25000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6654" name="Line 29"/>
          <p:cNvSpPr>
            <a:spLocks noChangeShapeType="1"/>
          </p:cNvSpPr>
          <p:nvPr/>
        </p:nvSpPr>
        <p:spPr bwMode="auto">
          <a:xfrm flipH="1">
            <a:off x="6338888" y="2738438"/>
            <a:ext cx="1304925" cy="2682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5" name="Text Box 30"/>
          <p:cNvSpPr txBox="1">
            <a:spLocks noChangeArrowheads="1"/>
          </p:cNvSpPr>
          <p:nvPr/>
        </p:nvSpPr>
        <p:spPr bwMode="auto">
          <a:xfrm>
            <a:off x="6896100" y="2852738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en-US" sz="2800" baseline="-25000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6656" name="Text Box 31"/>
          <p:cNvSpPr txBox="1">
            <a:spLocks noChangeArrowheads="1"/>
          </p:cNvSpPr>
          <p:nvPr/>
        </p:nvSpPr>
        <p:spPr bwMode="auto">
          <a:xfrm>
            <a:off x="935038" y="5638800"/>
            <a:ext cx="237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Calibri" charset="0"/>
                <a:cs typeface="Calibri" charset="0"/>
              </a:rPr>
              <a:t>upload rates u</a:t>
            </a:r>
            <a:r>
              <a:rPr lang="en-US" sz="2800" baseline="-25000">
                <a:solidFill>
                  <a:srgbClr val="0000FF"/>
                </a:solidFill>
                <a:latin typeface="Calibri" charset="0"/>
                <a:cs typeface="Calibri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71713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Causality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199" y="1600200"/>
            <a:ext cx="82296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Objects are causally related if the value of one object depends on (or witnessed) the previous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Conflicts can be detected when replicas contain causally independent objects for a given key.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 we have a notion of time which captures causality?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1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21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Versioning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199" y="1600200"/>
            <a:ext cx="82296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Key Idea: every PUT includes a version, indicating the most recently witnessed version of the object being updated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Problem: replicas may have diverged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 single authoritative version number (or “clock” number)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Notion of time must use a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partial ordering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of events</a:t>
            </a:r>
          </a:p>
        </p:txBody>
      </p:sp>
    </p:spTree>
    <p:extLst>
      <p:ext uri="{BB962C8B-B14F-4D97-AF65-F5344CB8AC3E}">
        <p14:creationId xmlns:p14="http://schemas.microsoft.com/office/powerpoint/2010/main" val="57861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Vector Clocks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199" y="1600200"/>
            <a:ext cx="82296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Every replica has its own logical clock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Incremented before it sends a message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Every message attached with </a:t>
            </a:r>
            <a:r>
              <a:rPr lang="en-US" i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vector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version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Includes originator’s clock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Highest seen logical clocks for each replica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If M</a:t>
            </a:r>
            <a:r>
              <a:rPr lang="en-US" baseline="-250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is causally dependent on M</a:t>
            </a:r>
            <a:r>
              <a:rPr lang="en-US" baseline="-25000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Replica sending M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will have seen M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0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Replica will have seen clocks ≥ all clocks in M</a:t>
            </a:r>
            <a:r>
              <a:rPr lang="en-US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439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23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Vector Clocks in Dynamo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392" y="1417638"/>
            <a:ext cx="4317576" cy="483101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019" y="1600200"/>
            <a:ext cx="48083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ector clock per object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Gets() return vector clock of object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Puts() contain most recent vector clock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Coordinator treated as “originator”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Serious conflicts are resolved by the application / client</a:t>
            </a:r>
          </a:p>
        </p:txBody>
      </p:sp>
    </p:spTree>
    <p:extLst>
      <p:ext uri="{BB962C8B-B14F-4D97-AF65-F5344CB8AC3E}">
        <p14:creationId xmlns:p14="http://schemas.microsoft.com/office/powerpoint/2010/main" val="58474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24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Vector Clocks in Banana Example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68425"/>
            <a:ext cx="414382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Client:</a:t>
            </a:r>
          </a:p>
          <a:p>
            <a:endParaRPr lang="en-US" sz="2800" dirty="0"/>
          </a:p>
          <a:p>
            <a:r>
              <a:rPr lang="en-US" sz="2800" dirty="0" smtClean="0"/>
              <a:t>Put(k, [+1 Banana])</a:t>
            </a:r>
          </a:p>
          <a:p>
            <a:r>
              <a:rPr lang="en-US" sz="2800" dirty="0" smtClean="0"/>
              <a:t>Z = get(k)</a:t>
            </a:r>
          </a:p>
          <a:p>
            <a:r>
              <a:rPr lang="en-US" sz="2800" dirty="0" smtClean="0"/>
              <a:t>Put(k, Z + [+1 Banana])</a:t>
            </a:r>
          </a:p>
          <a:p>
            <a:r>
              <a:rPr lang="en-US" sz="2800" dirty="0" smtClean="0"/>
              <a:t>Z = get(k)</a:t>
            </a:r>
          </a:p>
          <a:p>
            <a:r>
              <a:rPr lang="en-US" sz="2800" dirty="0" smtClean="0"/>
              <a:t>Put(k, Z + [-1 Banana])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7476" y="1326711"/>
            <a:ext cx="47997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on Dynamo:</a:t>
            </a:r>
          </a:p>
          <a:p>
            <a:endParaRPr lang="en-US" sz="2800" dirty="0" smtClean="0"/>
          </a:p>
          <a:p>
            <a:r>
              <a:rPr lang="en-US" sz="2800" dirty="0" smtClean="0"/>
              <a:t>[+1] 			v=[(A,1)] 		at A</a:t>
            </a:r>
          </a:p>
          <a:p>
            <a:r>
              <a:rPr lang="en-US" sz="2800" i="1" dirty="0" smtClean="0"/>
              <a:t>A Crashes</a:t>
            </a:r>
          </a:p>
          <a:p>
            <a:r>
              <a:rPr lang="en-US" sz="2800" i="1" dirty="0" smtClean="0"/>
              <a:t>B </a:t>
            </a:r>
            <a:r>
              <a:rPr lang="en-US" sz="2800" b="1" i="1" dirty="0" smtClean="0"/>
              <a:t>not</a:t>
            </a:r>
            <a:r>
              <a:rPr lang="en-US" sz="2800" i="1" dirty="0" smtClean="0"/>
              <a:t> in first Put’s quorum</a:t>
            </a:r>
          </a:p>
          <a:p>
            <a:r>
              <a:rPr lang="en-US" sz="2800" dirty="0"/>
              <a:t>[</a:t>
            </a:r>
            <a:r>
              <a:rPr lang="en-US" sz="2800" dirty="0" smtClean="0"/>
              <a:t>+1] 			v=[(B,1)]		at B</a:t>
            </a:r>
          </a:p>
          <a:p>
            <a:r>
              <a:rPr lang="en-US" sz="2800" dirty="0" smtClean="0"/>
              <a:t>[+1,-1] 		v=[(B,2)]		at B</a:t>
            </a:r>
          </a:p>
          <a:p>
            <a:r>
              <a:rPr lang="en-US" sz="2800" i="1" dirty="0" smtClean="0"/>
              <a:t>Node A Comes Online</a:t>
            </a:r>
          </a:p>
          <a:p>
            <a:endParaRPr lang="en-US" sz="2800" dirty="0" smtClean="0"/>
          </a:p>
          <a:p>
            <a:r>
              <a:rPr lang="en-US" sz="2800" dirty="0" smtClean="0"/>
              <a:t>[(A,1)] and [(B,2)] are a conflict!</a:t>
            </a:r>
          </a:p>
        </p:txBody>
      </p:sp>
    </p:spTree>
    <p:extLst>
      <p:ext uri="{BB962C8B-B14F-4D97-AF65-F5344CB8AC3E}">
        <p14:creationId xmlns:p14="http://schemas.microsoft.com/office/powerpoint/2010/main" val="216237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25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Eventual Consistency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Versioning, by itself, does not guarantee consistency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If you don’t require a majority quorum, you need to periodically check that peers aren’t in conflict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How often do you check that events are not in conflict?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Dynamo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Nodes consult with one another using a tree hashing (Merkel tree) scheme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Allows them to quickly identify whether they hold different versions of particular objects and enter conflict resolution mode</a:t>
            </a:r>
          </a:p>
        </p:txBody>
      </p:sp>
    </p:spTree>
    <p:extLst>
      <p:ext uri="{BB962C8B-B14F-4D97-AF65-F5344CB8AC3E}">
        <p14:creationId xmlns:p14="http://schemas.microsoft.com/office/powerpoint/2010/main" val="229694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26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NoSQL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Notice that Eventual Consistency, Partial Ordering do not give you ACID!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Rise of </a:t>
            </a:r>
            <a:r>
              <a:rPr lang="en-US" dirty="0" err="1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NoSQL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(outside of academia)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Memcache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Cassandra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Redis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Big Table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Neo4J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MongoDB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0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B2E6C463-5BF3-E943-92A5-F4362FFD9845}" type="slidenum">
              <a:rPr lang="en-US" sz="1200">
                <a:solidFill>
                  <a:srgbClr val="898989"/>
                </a:solidFill>
                <a:latin typeface="Calibri" charset="0"/>
                <a:cs typeface="Calibri" charset="0"/>
              </a:rPr>
              <a:pPr algn="l"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  <a:cs typeface="Calibri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This Lecture…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Wikimedia-servers-Sept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4" y="1417638"/>
            <a:ext cx="3476366" cy="46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Amazon’s “Big Data” Problem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164187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Too many (paying) users!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Lots of data</a:t>
            </a:r>
            <a:endParaRPr lang="en-US" i="1" dirty="0" smtClean="0">
              <a:latin typeface="Calibri" charset="0"/>
              <a:ea typeface="ＭＳ Ｐゴシック" charset="0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Performance matters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Higher latency = lower “conversion rate”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Scalability: retaining performance when large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1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Tiered Service Structure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75" y="1504214"/>
            <a:ext cx="4412934" cy="4852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137" y="2150802"/>
            <a:ext cx="1668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Stateless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54137" y="3452769"/>
            <a:ext cx="1668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Stateless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812" y="5120596"/>
            <a:ext cx="1694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All of the</a:t>
            </a:r>
          </a:p>
          <a:p>
            <a:pPr algn="ctr"/>
            <a:r>
              <a:rPr lang="en-US" sz="3200" dirty="0" smtClean="0"/>
              <a:t>State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4137" y="4383933"/>
            <a:ext cx="1668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Stateless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57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0886" y="2876009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Horizontal or Vertical Scalability?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190" y="1835584"/>
            <a:ext cx="1824037" cy="30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485" y="5052516"/>
            <a:ext cx="27061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Vertical Scaling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42658" y="5052516"/>
            <a:ext cx="31648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Horizontal Scaling</a:t>
            </a:r>
            <a:endParaRPr lang="en-US" sz="3200" dirty="0"/>
          </a:p>
        </p:txBody>
      </p:sp>
      <p:pic>
        <p:nvPicPr>
          <p:cNvPr id="9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8331" y="2876009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j0285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8420" y="2876009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3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Horizontal Scaling Chaos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Horizontal scaling is chaotic*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Failure Rates:</a:t>
            </a:r>
          </a:p>
          <a:p>
            <a:pPr lvl="1"/>
            <a:r>
              <a:rPr lang="en-US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= probability a machine fails in given period</a:t>
            </a:r>
          </a:p>
          <a:p>
            <a:pPr lvl="1"/>
            <a:r>
              <a:rPr lang="en-US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number of machines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1-(1-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baseline="30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30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= probability of any failure in given period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 50K machines, with online time of 99.99966%: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16% of the time, data center experiences failures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 100K machines, 30% of the time!</a:t>
            </a:r>
          </a:p>
        </p:txBody>
      </p:sp>
    </p:spTree>
    <p:extLst>
      <p:ext uri="{BB962C8B-B14F-4D97-AF65-F5344CB8AC3E}">
        <p14:creationId xmlns:p14="http://schemas.microsoft.com/office/powerpoint/2010/main" val="347289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Dynamo Requirements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Availability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Always respond quickly, even during failures</a:t>
            </a:r>
          </a:p>
          <a:p>
            <a:pPr lvl="1"/>
            <a:r>
              <a:rPr lang="en-US" i="1" dirty="0" smtClean="0">
                <a:latin typeface="Calibri" charset="0"/>
                <a:ea typeface="ＭＳ Ｐゴシック" charset="0"/>
              </a:rPr>
              <a:t>Replication!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Incremental Scalability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Adding “nodes” should be seamless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Comprehensible Conflict Resolution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availability in above sense implies conflicts</a:t>
            </a:r>
          </a:p>
        </p:txBody>
      </p:sp>
    </p:spTree>
    <p:extLst>
      <p:ext uri="{BB962C8B-B14F-4D97-AF65-F5344CB8AC3E}">
        <p14:creationId xmlns:p14="http://schemas.microsoft.com/office/powerpoint/2010/main" val="405589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16673A8-3F35-4643-BCEA-5FE3E7631A30}" type="slidenum">
              <a:rPr lang="en-US" sz="1200">
                <a:solidFill>
                  <a:srgbClr val="898989"/>
                </a:solidFill>
              </a:rPr>
              <a:pPr algn="l" eaLnBrk="1" hangingPunct="1"/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Dynamo Design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Key-Value Store 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 DHT over data nodes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et(k) and put(k, v)</a:t>
            </a:r>
          </a:p>
          <a:p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Questions: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Replication of Data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Handling Requests in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eplicated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ystem</a:t>
            </a:r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Temporary and Permanent Failures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Membership Changes</a:t>
            </a:r>
          </a:p>
        </p:txBody>
      </p:sp>
    </p:spTree>
    <p:extLst>
      <p:ext uri="{BB962C8B-B14F-4D97-AF65-F5344CB8AC3E}">
        <p14:creationId xmlns:p14="http://schemas.microsoft.com/office/powerpoint/2010/main" val="7119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1325</Words>
  <Application>Microsoft Macintosh PowerPoint</Application>
  <PresentationFormat>On-screen Show (4:3)</PresentationFormat>
  <Paragraphs>260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Peer-to-Peer in the Datacenter: Amazon Dynamo</vt:lpstr>
      <vt:lpstr>Last Lecture…</vt:lpstr>
      <vt:lpstr>This Lecture…</vt:lpstr>
      <vt:lpstr>Amazon’s “Big Data” Problem</vt:lpstr>
      <vt:lpstr>Tiered Service Structure</vt:lpstr>
      <vt:lpstr>Horizontal or Vertical Scalability?</vt:lpstr>
      <vt:lpstr>Horizontal Scaling Chaos</vt:lpstr>
      <vt:lpstr>Dynamo Requirements</vt:lpstr>
      <vt:lpstr>Dynamo Design</vt:lpstr>
      <vt:lpstr>Data Partitioning and Data Replication</vt:lpstr>
      <vt:lpstr>Handling Requests</vt:lpstr>
      <vt:lpstr>Detecting Failures</vt:lpstr>
      <vt:lpstr>Handling Temporary Failures</vt:lpstr>
      <vt:lpstr>Managing Membership</vt:lpstr>
      <vt:lpstr>Gossip could partition the ring</vt:lpstr>
      <vt:lpstr>Why is Dynamo Different?</vt:lpstr>
      <vt:lpstr>Consistency Problems</vt:lpstr>
      <vt:lpstr>What if a failure occurs?</vt:lpstr>
      <vt:lpstr>“Time” is largely a human construct</vt:lpstr>
      <vt:lpstr>Causality</vt:lpstr>
      <vt:lpstr>Versioning</vt:lpstr>
      <vt:lpstr>Vector Clocks</vt:lpstr>
      <vt:lpstr>Vector Clocks in Dynamo</vt:lpstr>
      <vt:lpstr>Vector Clocks in Banana Example</vt:lpstr>
      <vt:lpstr>Eventual Consistency</vt:lpstr>
      <vt:lpstr>NoSQL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to Peer in the Datacenter</dc:title>
  <dc:creator>Aaron Blankstein</dc:creator>
  <cp:lastModifiedBy>Aaron Blankstein</cp:lastModifiedBy>
  <cp:revision>69</cp:revision>
  <dcterms:created xsi:type="dcterms:W3CDTF">2013-04-02T13:01:40Z</dcterms:created>
  <dcterms:modified xsi:type="dcterms:W3CDTF">2013-04-03T15:32:26Z</dcterms:modified>
</cp:coreProperties>
</file>