
<file path=[Content_Types].xml><?xml version="1.0" encoding="utf-8"?>
<Types xmlns="http://schemas.openxmlformats.org/package/2006/content-types">
  <Override PartName="/ppt/notesSlides/notesSlide4.xml" ContentType="application/vnd.openxmlformats-officedocument.presentationml.notesSlide+xml"/>
  <Override PartName="/ppt/slideLayouts/slideLayout15.xml" ContentType="application/vnd.openxmlformats-officedocument.presentationml.slideLayout+xml"/>
  <Override PartName="/ppt/slides/slide9.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slideLayouts/slideLayout16.xml" ContentType="application/vnd.openxmlformats-officedocument.presentationml.slideLayout+xml"/>
  <Override PartName="/ppt/tableStyles.xml" ContentType="application/vnd.openxmlformats-officedocument.presentationml.tableStyles+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3.xml" ContentType="application/vnd.openxmlformats-officedocument.presentationml.notesSlide+xml"/>
  <Override PartName="/ppt/slideLayouts/slideLayout14.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frameSlides="1"/>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2039" autoAdjust="0"/>
  </p:normalViewPr>
  <p:slideViewPr>
    <p:cSldViewPr snapToGrid="0" snapToObjects="1">
      <p:cViewPr varScale="1">
        <p:scale>
          <a:sx n="101" d="100"/>
          <a:sy n="101" d="100"/>
        </p:scale>
        <p:origin x="-110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7FEAEA5-E631-6346-987A-18B0BCE0AB9A}" type="datetimeFigureOut">
              <a:rPr lang="en-US" smtClean="0"/>
              <a:pPr/>
              <a:t>3/8/12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CFD4C9-90A0-BE40-8D26-0FA4AD820AE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27577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56E36B-8ED9-1243-8FF8-5A12648DCD75}" type="datetimeFigureOut">
              <a:rPr lang="en-US" smtClean="0"/>
              <a:pPr/>
              <a:t>3/8/12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8B694F-C2F8-E942-A1DA-8D2F03279956}"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0797664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19386251"/>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Whenever a packet is sent to the virtual router server, the packet is sent to the VR client for processing</a:t>
            </a:r>
            <a:r>
              <a:rPr lang="en-US" baseline="0" dirty="0" smtClean="0"/>
              <a:t> according to topology. </a:t>
            </a:r>
          </a:p>
          <a:p>
            <a:endParaRPr lang="en-US" baseline="0" dirty="0" smtClean="0"/>
          </a:p>
          <a:p>
            <a:r>
              <a:rPr lang="en-US" baseline="0" dirty="0" smtClean="0"/>
              <a:t>The VR client processes the packet, generates the action (forward to which interface), and sends the packet to virtual router server. The virtual router server will just forward the packet to the specified interface. (</a:t>
            </a:r>
            <a:r>
              <a:rPr lang="en-US" baseline="0" dirty="0" err="1" smtClean="0"/>
              <a:t>sr_send_packet</a:t>
            </a:r>
            <a:r>
              <a:rPr lang="en-US" baseline="0" dirty="0" smtClean="0"/>
              <a:t>). </a:t>
            </a:r>
          </a:p>
          <a:p>
            <a:endParaRPr lang="en-US" baseline="0" dirty="0" smtClean="0"/>
          </a:p>
          <a:p>
            <a:r>
              <a:rPr lang="en-US" baseline="0" dirty="0" smtClean="0"/>
              <a:t>So the VR client is a software router. The assignment is to implement this client. </a:t>
            </a:r>
          </a:p>
          <a:p>
            <a:endParaRPr lang="en-US" baseline="0" dirty="0" smtClean="0"/>
          </a:p>
          <a:p>
            <a:r>
              <a:rPr lang="en-US" baseline="0" dirty="0" smtClean="0"/>
              <a:t>The </a:t>
            </a:r>
            <a:r>
              <a:rPr lang="en-US" baseline="0" dirty="0" err="1" smtClean="0"/>
              <a:t>vr</a:t>
            </a:r>
            <a:r>
              <a:rPr lang="en-US" baseline="0" dirty="0" smtClean="0"/>
              <a:t> server only sends the whole Ethernet frame to your client. </a:t>
            </a:r>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5577961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a:r>
            <a:r>
              <a:rPr lang="en-US" baseline="0" dirty="0" smtClean="0"/>
              <a:t>e steps of your VR </a:t>
            </a:r>
            <a:r>
              <a:rPr lang="en-US" baseline="0" dirty="0" err="1" smtClean="0"/>
              <a:t>cilent</a:t>
            </a:r>
            <a:r>
              <a:rPr lang="en-US" baseline="0" dirty="0" smtClean="0"/>
              <a:t> as a router</a:t>
            </a:r>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1501141"/>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Left:</a:t>
            </a:r>
            <a:r>
              <a:rPr lang="en-US" baseline="0" dirty="0" smtClean="0"/>
              <a:t> Structure</a:t>
            </a:r>
          </a:p>
          <a:p>
            <a:endParaRPr lang="en-US" baseline="0" dirty="0" smtClean="0"/>
          </a:p>
          <a:p>
            <a:r>
              <a:rPr lang="en-US" baseline="0" dirty="0" smtClean="0"/>
              <a:t>Right: information on the your client</a:t>
            </a:r>
          </a:p>
          <a:p>
            <a:endParaRPr lang="en-US" baseline="0" dirty="0" smtClean="0"/>
          </a:p>
          <a:p>
            <a:pPr marL="228600" indent="-228600">
              <a:buAutoNum type="arabicPeriod"/>
            </a:pPr>
            <a:r>
              <a:rPr lang="en-US" baseline="0" dirty="0" smtClean="0"/>
              <a:t>Check whether IP3 is the router’s IP.</a:t>
            </a:r>
          </a:p>
          <a:p>
            <a:pPr marL="228600" indent="-228600">
              <a:buAutoNum type="arabicPeriod"/>
            </a:pPr>
            <a:r>
              <a:rPr lang="en-US" baseline="0" dirty="0" smtClean="0"/>
              <a:t>It is not, so check whether router knows how to route to IP3 (according to routing table)</a:t>
            </a:r>
          </a:p>
          <a:p>
            <a:pPr marL="228600" indent="-228600">
              <a:buAutoNum type="arabicPeriod"/>
            </a:pPr>
            <a:r>
              <a:rPr lang="en-US" baseline="0" dirty="0" smtClean="0"/>
              <a:t>It knows. So return the router’s eth0’s HW address (where the ARP request is received)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6</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52983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ARP reply:</a:t>
            </a:r>
          </a:p>
          <a:p>
            <a:endParaRPr lang="en-US" dirty="0" smtClean="0"/>
          </a:p>
          <a:p>
            <a:r>
              <a:rPr lang="en-US" dirty="0" smtClean="0"/>
              <a:t>eth0</a:t>
            </a:r>
            <a:r>
              <a:rPr lang="en-US" baseline="0" dirty="0" smtClean="0"/>
              <a:t> receives the ARP request</a:t>
            </a:r>
          </a:p>
          <a:p>
            <a:endParaRPr lang="en-US" baseline="0" dirty="0" smtClean="0"/>
          </a:p>
          <a:p>
            <a:r>
              <a:rPr lang="en-US" baseline="0" dirty="0" smtClean="0"/>
              <a:t>so generate a frame with type ARP reply. Write eth0’s HW address in the frame. send this new frame on eth0</a:t>
            </a:r>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529838"/>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peel off the </a:t>
            </a:r>
            <a:r>
              <a:rPr lang="en-US" dirty="0" err="1" smtClean="0"/>
              <a:t>ethernet</a:t>
            </a:r>
            <a:r>
              <a:rPr lang="en-US" baseline="0" dirty="0" smtClean="0"/>
              <a:t> header</a:t>
            </a:r>
          </a:p>
          <a:p>
            <a:pPr marL="228600" indent="-228600">
              <a:buAutoNum type="arabicPeriod"/>
            </a:pPr>
            <a:r>
              <a:rPr lang="en-US" baseline="0" dirty="0" smtClean="0"/>
              <a:t>check IP header. Extract the </a:t>
            </a:r>
            <a:r>
              <a:rPr lang="en-US" baseline="0" dirty="0" err="1" smtClean="0"/>
              <a:t>dst</a:t>
            </a:r>
            <a:r>
              <a:rPr lang="en-US" baseline="0" dirty="0" smtClean="0"/>
              <a:t> IP</a:t>
            </a:r>
          </a:p>
          <a:p>
            <a:pPr marL="228600" indent="-228600">
              <a:buAutoNum type="arabicPeriod"/>
            </a:pPr>
            <a:r>
              <a:rPr lang="en-US" baseline="0" dirty="0" smtClean="0"/>
              <a:t>compare to routing table. longest prefix matching. Find the interface (eth1)</a:t>
            </a:r>
          </a:p>
          <a:p>
            <a:pPr marL="228600" indent="-228600">
              <a:buAutoNum type="arabicPeriod"/>
            </a:pPr>
            <a:r>
              <a:rPr lang="en-US" baseline="0" dirty="0" smtClean="0"/>
              <a:t>check ARP table for the </a:t>
            </a:r>
            <a:r>
              <a:rPr lang="en-US" baseline="0" dirty="0" err="1" smtClean="0"/>
              <a:t>dst</a:t>
            </a:r>
            <a:r>
              <a:rPr lang="en-US" baseline="0" dirty="0" smtClean="0"/>
              <a:t> IP’s HW address</a:t>
            </a:r>
          </a:p>
          <a:p>
            <a:pPr marL="228600" indent="-228600">
              <a:buAutoNum type="arabicPeriod"/>
            </a:pPr>
            <a:r>
              <a:rPr lang="en-US" baseline="0" dirty="0" smtClean="0"/>
              <a:t>We don’t find it. So we need to ARP request on eth1 for the </a:t>
            </a:r>
            <a:r>
              <a:rPr lang="en-US" baseline="0" dirty="0" err="1" smtClean="0"/>
              <a:t>dst</a:t>
            </a:r>
            <a:r>
              <a:rPr lang="en-US" baseline="0" dirty="0" smtClean="0"/>
              <a:t> IP (IP3)</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8</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52983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Send ARP request</a:t>
            </a:r>
            <a:r>
              <a:rPr lang="en-US" baseline="0" dirty="0" smtClean="0"/>
              <a:t> for the </a:t>
            </a:r>
            <a:r>
              <a:rPr lang="en-US" baseline="0" dirty="0" err="1" smtClean="0"/>
              <a:t>dst</a:t>
            </a:r>
            <a:r>
              <a:rPr lang="en-US" baseline="0" dirty="0" smtClean="0"/>
              <a:t> IP (IP3) on the interface which the packet should be forwarded based on routing table (eth1 in this case)</a:t>
            </a:r>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529838"/>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Receive ARP reply on eth1: HW3 has IP3</a:t>
            </a:r>
          </a:p>
          <a:p>
            <a:endParaRPr lang="en-US" baseline="0" dirty="0" smtClean="0"/>
          </a:p>
          <a:p>
            <a:pPr marL="228600" indent="-228600">
              <a:buAutoNum type="arabicPeriod"/>
            </a:pPr>
            <a:r>
              <a:rPr lang="en-US" baseline="0" dirty="0" smtClean="0"/>
              <a:t>update the </a:t>
            </a:r>
            <a:r>
              <a:rPr lang="en-US" baseline="0" dirty="0" err="1" smtClean="0"/>
              <a:t>arp</a:t>
            </a:r>
            <a:r>
              <a:rPr lang="en-US" baseline="0" dirty="0" smtClean="0"/>
              <a:t> table</a:t>
            </a:r>
          </a:p>
          <a:p>
            <a:pPr marL="228600" indent="-228600">
              <a:buAutoNum type="arabicPeriod"/>
            </a:pPr>
            <a:r>
              <a:rPr lang="en-US" baseline="0" dirty="0" smtClean="0"/>
              <a:t>find the original IP packet</a:t>
            </a:r>
          </a:p>
          <a:p>
            <a:pPr marL="228600" indent="-228600">
              <a:buAutoNum type="arabicPeriod"/>
            </a:pPr>
            <a:r>
              <a:rPr lang="en-US" baseline="0" dirty="0" smtClean="0"/>
              <a:t>add Ethernet header to the packet: write HW3 in it</a:t>
            </a:r>
          </a:p>
          <a:p>
            <a:pPr marL="228600" indent="-228600">
              <a:buAutoNum type="arabicPeriod"/>
            </a:pPr>
            <a:r>
              <a:rPr lang="en-US" baseline="0" dirty="0" smtClean="0"/>
              <a:t>send the new packet out of eth1</a:t>
            </a:r>
          </a:p>
          <a:p>
            <a:pPr marL="228600" indent="-228600">
              <a:buAutoNum type="arabicPeriod"/>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529838"/>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send</a:t>
            </a:r>
            <a:r>
              <a:rPr lang="en-US" baseline="0" dirty="0" smtClean="0"/>
              <a:t> the new frame out of eth1.</a:t>
            </a:r>
          </a:p>
          <a:p>
            <a:endParaRPr lang="en-US" baseline="0" dirty="0" smtClean="0"/>
          </a:p>
          <a:p>
            <a:r>
              <a:rPr lang="en-US" baseline="0" dirty="0" smtClean="0"/>
              <a:t>Ethernet header has HW3</a:t>
            </a:r>
          </a:p>
          <a:p>
            <a:endParaRPr lang="en-US" baseline="0" dirty="0" smtClean="0"/>
          </a:p>
          <a:p>
            <a:r>
              <a:rPr lang="en-US" baseline="0" dirty="0" smtClean="0"/>
              <a:t>IP header has IP3 as </a:t>
            </a:r>
            <a:r>
              <a:rPr lang="en-US" baseline="0" dirty="0" err="1" smtClean="0"/>
              <a:t>dst</a:t>
            </a:r>
            <a:endParaRPr lang="en-US" dirty="0"/>
          </a:p>
        </p:txBody>
      </p:sp>
      <p:sp>
        <p:nvSpPr>
          <p:cNvPr id="4" name="Slide Number Placeholder 3"/>
          <p:cNvSpPr>
            <a:spLocks noGrp="1"/>
          </p:cNvSpPr>
          <p:nvPr>
            <p:ph type="sldNum" sz="quarter" idx="10"/>
          </p:nvPr>
        </p:nvSpPr>
        <p:spPr/>
        <p:txBody>
          <a:bodyPr/>
          <a:lstStyle/>
          <a:p>
            <a:fld id="{C78B694F-C2F8-E942-A1DA-8D2F03279956}"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4529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6388" y="739588"/>
            <a:ext cx="8513762" cy="2729753"/>
          </a:xfrm>
        </p:spPr>
        <p:txBody>
          <a:bodyPr>
            <a:noAutofit/>
          </a:bodyPr>
          <a:lstStyle>
            <a:lvl1pPr algn="l">
              <a:lnSpc>
                <a:spcPts val="10800"/>
              </a:lnSpc>
              <a:defRPr sz="10000" b="1" spc="-250" baseline="0">
                <a:solidFill>
                  <a:schemeClr val="tx1">
                    <a:lumMod val="95000"/>
                  </a:schemeClr>
                </a:solidFill>
              </a:defRPr>
            </a:lvl1pPr>
          </a:lstStyle>
          <a:p>
            <a:r>
              <a:rPr lang="en-US" smtClean="0"/>
              <a:t>Click to edit Master title style</a:t>
            </a:r>
            <a:endParaRPr dirty="0"/>
          </a:p>
        </p:txBody>
      </p:sp>
      <p:sp>
        <p:nvSpPr>
          <p:cNvPr id="3" name="Subtitle 2"/>
          <p:cNvSpPr>
            <a:spLocks noGrp="1"/>
          </p:cNvSpPr>
          <p:nvPr>
            <p:ph type="subTitle" idx="1"/>
          </p:nvPr>
        </p:nvSpPr>
        <p:spPr>
          <a:xfrm>
            <a:off x="306388" y="3505200"/>
            <a:ext cx="4683050" cy="1344706"/>
          </a:xfrm>
        </p:spPr>
        <p:txBody>
          <a:bodyPr anchor="b">
            <a:normAutofit/>
          </a:bodyPr>
          <a:lstStyle>
            <a:lvl1pPr marL="0" indent="0" algn="l">
              <a:buNone/>
              <a:defRPr sz="4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lvl1pPr>
              <a:defRPr/>
            </a:lvl1pPr>
          </a:lstStyle>
          <a:p>
            <a:fld id="{9B3F0146-CB68-F543-98CB-E16A98C66852}" type="datetime1">
              <a:rPr lang="en-US" smtClean="0"/>
              <a:pPr/>
              <a:t>3/8/12</a:t>
            </a:fld>
            <a:endParaRPr lang="en-US"/>
          </a:p>
        </p:txBody>
      </p:sp>
      <p:sp>
        <p:nvSpPr>
          <p:cNvPr id="5" name="Footer Placeholder 4"/>
          <p:cNvSpPr>
            <a:spLocks noGrp="1"/>
          </p:cNvSpPr>
          <p:nvPr>
            <p:ph type="ftr" sz="quarter" idx="11"/>
          </p:nvPr>
        </p:nvSpPr>
        <p:spPr>
          <a:xfrm>
            <a:off x="2209800" y="6275388"/>
            <a:ext cx="5638800" cy="365125"/>
          </a:xfr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160581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823" y="1227427"/>
            <a:ext cx="3657600" cy="566738"/>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rot="194096">
            <a:off x="4845353" y="975801"/>
            <a:ext cx="3496570" cy="4747249"/>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631823" y="1799793"/>
            <a:ext cx="3657600" cy="3991408"/>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F52F969-B089-F54E-BBD8-8CD826A4B53A}" type="datetime1">
              <a:rPr lang="en-US" smtClean="0"/>
              <a:pPr/>
              <a:t>3/8/12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1422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32011" y="4329953"/>
            <a:ext cx="7907151" cy="927847"/>
          </a:xfrm>
        </p:spPr>
        <p:txBody>
          <a:bodyPr anchor="b">
            <a:noAutofit/>
          </a:bodyPr>
          <a:lstStyle>
            <a:lvl1pPr algn="l">
              <a:defRPr sz="3600"/>
            </a:lvl1pPr>
          </a:lstStyle>
          <a:p>
            <a:r>
              <a:rPr lang="en-US" smtClean="0"/>
              <a:t>Click to edit Master title style</a:t>
            </a:r>
            <a:endParaRPr/>
          </a:p>
        </p:txBody>
      </p:sp>
      <p:sp>
        <p:nvSpPr>
          <p:cNvPr id="7" name="Text Placeholder 6"/>
          <p:cNvSpPr>
            <a:spLocks noGrp="1"/>
          </p:cNvSpPr>
          <p:nvPr>
            <p:ph type="body" sz="quarter" idx="13"/>
          </p:nvPr>
        </p:nvSpPr>
        <p:spPr>
          <a:xfrm>
            <a:off x="634196" y="5257800"/>
            <a:ext cx="7904950" cy="990600"/>
          </a:xfrm>
        </p:spPr>
        <p:txBody>
          <a:bodyPr>
            <a:normAutofit/>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319004">
            <a:off x="2075968" y="741009"/>
            <a:ext cx="4914362" cy="3240064"/>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5" name="Date Placeholder 2"/>
          <p:cNvSpPr>
            <a:spLocks noGrp="1"/>
          </p:cNvSpPr>
          <p:nvPr>
            <p:ph type="dt" sz="half" idx="14"/>
          </p:nvPr>
        </p:nvSpPr>
        <p:spPr/>
        <p:txBody>
          <a:bodyPr/>
          <a:lstStyle>
            <a:lvl1pPr>
              <a:defRPr/>
            </a:lvl1pPr>
          </a:lstStyle>
          <a:p>
            <a:fld id="{A734E585-0F5F-A140-B075-719EA329E3F2}" type="datetime1">
              <a:rPr lang="en-US" smtClean="0"/>
              <a:pPr/>
              <a:t>3/8/12</a:t>
            </a:fld>
            <a:endParaRPr lang="en-US"/>
          </a:p>
        </p:txBody>
      </p:sp>
      <p:sp>
        <p:nvSpPr>
          <p:cNvPr id="6" name="Footer Placeholder 3"/>
          <p:cNvSpPr>
            <a:spLocks noGrp="1"/>
          </p:cNvSpPr>
          <p:nvPr>
            <p:ph type="ftr" sz="quarter" idx="15"/>
          </p:nvPr>
        </p:nvSpPr>
        <p:spPr/>
        <p:txBody>
          <a:bodyPr/>
          <a:lstStyle>
            <a:lvl1pPr>
              <a:defRPr/>
            </a:lvl1pPr>
          </a:lstStyle>
          <a:p>
            <a:endParaRPr lang="en-US"/>
          </a:p>
        </p:txBody>
      </p:sp>
      <p:sp>
        <p:nvSpPr>
          <p:cNvPr id="9" name="Slide Number Placeholder 4"/>
          <p:cNvSpPr>
            <a:spLocks noGrp="1"/>
          </p:cNvSpPr>
          <p:nvPr>
            <p:ph type="sldNum" sz="quarter" idx="16"/>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8747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sp>
        <p:nvSpPr>
          <p:cNvPr id="9" name="Picture Placeholder 2"/>
          <p:cNvSpPr>
            <a:spLocks noGrp="1"/>
          </p:cNvSpPr>
          <p:nvPr>
            <p:ph type="pic" idx="14"/>
          </p:nvPr>
        </p:nvSpPr>
        <p:spPr>
          <a:xfrm rot="21346724">
            <a:off x="436037" y="494284"/>
            <a:ext cx="4663440" cy="3030003"/>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2" name="Title 1"/>
          <p:cNvSpPr>
            <a:spLocks noGrp="1"/>
          </p:cNvSpPr>
          <p:nvPr>
            <p:ph type="title"/>
          </p:nvPr>
        </p:nvSpPr>
        <p:spPr>
          <a:xfrm>
            <a:off x="632011" y="4329953"/>
            <a:ext cx="7907151" cy="927847"/>
          </a:xfrm>
        </p:spPr>
        <p:txBody>
          <a:bodyPr anchor="b">
            <a:noAutofit/>
          </a:bodyPr>
          <a:lstStyle>
            <a:lvl1pPr algn="l">
              <a:defRPr sz="3600"/>
            </a:lvl1pPr>
          </a:lstStyle>
          <a:p>
            <a:r>
              <a:rPr lang="en-US" smtClean="0"/>
              <a:t>Click to edit Master title style</a:t>
            </a:r>
            <a:endParaRPr/>
          </a:p>
        </p:txBody>
      </p:sp>
      <p:sp>
        <p:nvSpPr>
          <p:cNvPr id="7" name="Text Placeholder 6"/>
          <p:cNvSpPr>
            <a:spLocks noGrp="1"/>
          </p:cNvSpPr>
          <p:nvPr>
            <p:ph type="body" sz="quarter" idx="13"/>
          </p:nvPr>
        </p:nvSpPr>
        <p:spPr>
          <a:xfrm>
            <a:off x="634196" y="5257800"/>
            <a:ext cx="7904950" cy="990600"/>
          </a:xfrm>
        </p:spPr>
        <p:txBody>
          <a:bodyPr>
            <a:normAutofit/>
          </a:bodyPr>
          <a:lstStyle>
            <a:lvl1pPr marL="0" indent="0">
              <a:buNone/>
              <a:defRPr sz="1800"/>
            </a:lvl1pPr>
            <a:lvl2pPr marL="0" indent="0">
              <a:buNone/>
              <a:defRPr sz="1800"/>
            </a:lvl2pPr>
            <a:lvl3pPr marL="0" indent="0">
              <a:buNone/>
              <a:defRPr sz="1800"/>
            </a:lvl3pPr>
            <a:lvl4pPr marL="0" indent="0">
              <a:buNone/>
              <a:defRPr sz="1800"/>
            </a:lvl4pPr>
            <a:lvl5pPr marL="0" inden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Picture Placeholder 2"/>
          <p:cNvSpPr>
            <a:spLocks noGrp="1"/>
          </p:cNvSpPr>
          <p:nvPr>
            <p:ph type="pic" idx="1"/>
          </p:nvPr>
        </p:nvSpPr>
        <p:spPr>
          <a:xfrm rot="152337">
            <a:off x="4118577" y="735553"/>
            <a:ext cx="4663440" cy="3030003"/>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2"/>
          <p:cNvSpPr>
            <a:spLocks noGrp="1"/>
          </p:cNvSpPr>
          <p:nvPr>
            <p:ph type="dt" sz="half" idx="15"/>
          </p:nvPr>
        </p:nvSpPr>
        <p:spPr/>
        <p:txBody>
          <a:bodyPr/>
          <a:lstStyle>
            <a:lvl1pPr>
              <a:defRPr/>
            </a:lvl1pPr>
          </a:lstStyle>
          <a:p>
            <a:fld id="{534D5950-A0A3-4042-99A1-6FB152A1C2FE}" type="datetime1">
              <a:rPr lang="en-US" smtClean="0"/>
              <a:pPr/>
              <a:t>3/8/12</a:t>
            </a:fld>
            <a:endParaRPr lang="en-US"/>
          </a:p>
        </p:txBody>
      </p:sp>
      <p:sp>
        <p:nvSpPr>
          <p:cNvPr id="10" name="Footer Placeholder 3"/>
          <p:cNvSpPr>
            <a:spLocks noGrp="1"/>
          </p:cNvSpPr>
          <p:nvPr>
            <p:ph type="ftr" sz="quarter" idx="16"/>
          </p:nvPr>
        </p:nvSpPr>
        <p:spPr/>
        <p:txBody>
          <a:bodyPr/>
          <a:lstStyle>
            <a:lvl1pPr>
              <a:defRPr/>
            </a:lvl1pPr>
          </a:lstStyle>
          <a:p>
            <a:endParaRPr lang="en-US"/>
          </a:p>
        </p:txBody>
      </p:sp>
      <p:sp>
        <p:nvSpPr>
          <p:cNvPr id="11" name="Slide Number Placeholder 4"/>
          <p:cNvSpPr>
            <a:spLocks noGrp="1"/>
          </p:cNvSpPr>
          <p:nvPr>
            <p:ph type="sldNum" sz="quarter" idx="17"/>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93186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normAutofit/>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ea typeface="ＭＳ Ｐゴシック" charset="0"/>
              </a:defRPr>
            </a:lvl1pPr>
          </a:lstStyle>
          <a:p>
            <a:fld id="{9CCCD0C9-33B3-D94A-B245-ECF0E6DD8808}" type="datetime1">
              <a:rPr lang="en-US" smtClean="0"/>
              <a:pPr/>
              <a:t>3/8/12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585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72400" y="685801"/>
            <a:ext cx="757518" cy="5440680"/>
          </a:xfrm>
        </p:spPr>
        <p:txBody>
          <a:bodyPr vert="eaVert">
            <a:noAutofit/>
          </a:bodyPr>
          <a:lstStyle/>
          <a:p>
            <a:r>
              <a:rPr lang="en-US" smtClean="0"/>
              <a:t>Click to edit Master title style</a:t>
            </a:r>
            <a:endParaRPr/>
          </a:p>
        </p:txBody>
      </p:sp>
      <p:sp>
        <p:nvSpPr>
          <p:cNvPr id="3" name="Vertical Text Placeholder 2"/>
          <p:cNvSpPr>
            <a:spLocks noGrp="1"/>
          </p:cNvSpPr>
          <p:nvPr>
            <p:ph type="body" orient="vert" idx="1"/>
          </p:nvPr>
        </p:nvSpPr>
        <p:spPr>
          <a:xfrm>
            <a:off x="631825" y="685801"/>
            <a:ext cx="6561137" cy="5440680"/>
          </a:xfrm>
        </p:spPr>
        <p:txBody>
          <a:bodyPr vert="eaVe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lvl1pPr>
              <a:defRPr/>
            </a:lvl1pPr>
          </a:lstStyle>
          <a:p>
            <a:fld id="{477C571A-EBFF-7745-A4CD-8699B9790BEC}" type="datetime1">
              <a:rPr lang="en-US" smtClean="0"/>
              <a:pPr/>
              <a:t>3/8/12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9437228"/>
      </p:ext>
    </p:extLst>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1_Title and Content">
    <p:bg>
      <p:bgPr>
        <a:solidFill>
          <a:schemeClr val="bg1"/>
        </a:solidFill>
        <a:effectLst/>
      </p:bgPr>
    </p:bg>
    <p:spTree>
      <p:nvGrpSpPr>
        <p:cNvPr id="1" name=""/>
        <p:cNvGrpSpPr/>
        <p:nvPr/>
      </p:nvGrpSpPr>
      <p:grpSpPr>
        <a:xfrm>
          <a:off x="0" y="0"/>
          <a:ext cx="0" cy="0"/>
          <a:chOff x="0" y="0"/>
          <a:chExt cx="0" cy="0"/>
        </a:xfrm>
      </p:grpSpPr>
      <p:sp>
        <p:nvSpPr>
          <p:cNvPr id="4" name="Line 14"/>
          <p:cNvSpPr>
            <a:spLocks noChangeShapeType="1"/>
          </p:cNvSpPr>
          <p:nvPr/>
        </p:nvSpPr>
        <p:spPr bwMode="auto">
          <a:xfrm flipH="1">
            <a:off x="0" y="1219200"/>
            <a:ext cx="9144000" cy="0"/>
          </a:xfrm>
          <a:prstGeom prst="line">
            <a:avLst/>
          </a:prstGeom>
          <a:noFill/>
          <a:ln w="38100">
            <a:solidFill>
              <a:schemeClr val="accent6">
                <a:lumMod val="50000"/>
              </a:schemeClr>
            </a:solidFill>
            <a:round/>
            <a:headEnd/>
            <a:tailEnd/>
          </a:ln>
          <a:effectLst/>
        </p:spPr>
        <p:txBody>
          <a:bodyPr/>
          <a:lstStyle/>
          <a:p>
            <a:pPr>
              <a:defRPr/>
            </a:pPr>
            <a:endParaRPr lang="en-US">
              <a:ea typeface="+mn-ea"/>
            </a:endParaRPr>
          </a:p>
        </p:txBody>
      </p:sp>
      <p:sp>
        <p:nvSpPr>
          <p:cNvPr id="2" name="Title 1"/>
          <p:cNvSpPr>
            <a:spLocks noGrp="1"/>
          </p:cNvSpPr>
          <p:nvPr>
            <p:ph type="title"/>
          </p:nvPr>
        </p:nvSpPr>
        <p:spPr>
          <a:xfrm>
            <a:off x="152400" y="381000"/>
            <a:ext cx="8991600" cy="838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304800" y="1524000"/>
            <a:ext cx="8839200" cy="4629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811615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1_Blank">
    <p:spTree>
      <p:nvGrpSpPr>
        <p:cNvPr id="1" name=""/>
        <p:cNvGrpSpPr/>
        <p:nvPr/>
      </p:nvGrpSpPr>
      <p:grpSpPr>
        <a:xfrm>
          <a:off x="0" y="0"/>
          <a:ext cx="0" cy="0"/>
          <a:chOff x="0" y="0"/>
          <a:chExt cx="0" cy="0"/>
        </a:xfrm>
      </p:grpSpPr>
      <p:sp>
        <p:nvSpPr>
          <p:cNvPr id="4" name="Title 1"/>
          <p:cNvSpPr>
            <a:spLocks noGrp="1"/>
          </p:cNvSpPr>
          <p:nvPr>
            <p:ph type="title"/>
          </p:nvPr>
        </p:nvSpPr>
        <p:spPr>
          <a:xfrm>
            <a:off x="228600" y="533400"/>
            <a:ext cx="8763000" cy="68580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921787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normAutofit/>
          </a:bodyPr>
          <a:lstStyle>
            <a:lvl1pPr>
              <a:spcBef>
                <a:spcPts val="2200"/>
              </a:spcBef>
              <a:defRPr b="1"/>
            </a:lvl1pPr>
            <a:lvl2pPr>
              <a:spcBef>
                <a:spcPts val="600"/>
              </a:spcBef>
              <a:defRPr b="1"/>
            </a:lvl2pPr>
            <a:lvl3pPr>
              <a:spcBef>
                <a:spcPts val="600"/>
              </a:spcBef>
              <a:defRPr b="1"/>
            </a:lvl3pPr>
            <a:lvl4pPr>
              <a:spcBef>
                <a:spcPts val="600"/>
              </a:spcBef>
              <a:defRPr b="1"/>
            </a:lvl4pPr>
            <a:lvl5pPr>
              <a:spcBef>
                <a:spcPts val="600"/>
              </a:spcBef>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10"/>
          </p:nvPr>
        </p:nvSpPr>
        <p:spPr/>
        <p:txBody>
          <a:bodyPr/>
          <a:lstStyle>
            <a:lvl1pPr>
              <a:defRPr/>
            </a:lvl1pPr>
          </a:lstStyle>
          <a:p>
            <a:fld id="{6BCCE0D0-B611-C742-B4BE-A0DCD0872920}" type="datetime1">
              <a:rPr lang="en-US" smtClean="0"/>
              <a:pPr/>
              <a:t>3/8/12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20052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2151" y="4822206"/>
            <a:ext cx="8511989" cy="1446975"/>
          </a:xfrm>
        </p:spPr>
        <p:txBody>
          <a:bodyPr lIns="0" tIns="0" rIns="0" bIns="0">
            <a:noAutofit/>
          </a:bodyPr>
          <a:lstStyle>
            <a:lvl1pPr algn="l">
              <a:lnSpc>
                <a:spcPts val="13800"/>
              </a:lnSpc>
              <a:defRPr sz="13500" b="1" cap="none" spc="-250"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384874" y="3525980"/>
            <a:ext cx="8355714" cy="1270752"/>
          </a:xfrm>
        </p:spPr>
        <p:txBody>
          <a:bodyPr lIns="0" tIns="0" rIns="0" bIns="0" anchor="b">
            <a:normAutofit/>
          </a:bodyPr>
          <a:lstStyle>
            <a:lvl1pPr marL="0" indent="0" algn="l">
              <a:buNone/>
              <a:defRPr sz="4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339813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302151" y="4822206"/>
            <a:ext cx="8511989" cy="1446975"/>
          </a:xfrm>
        </p:spPr>
        <p:txBody>
          <a:bodyPr lIns="0" tIns="0" rIns="0" bIns="0">
            <a:noAutofit/>
          </a:bodyPr>
          <a:lstStyle>
            <a:lvl1pPr algn="l">
              <a:lnSpc>
                <a:spcPts val="13800"/>
              </a:lnSpc>
              <a:defRPr sz="13500" b="1" cap="none" spc="-250" baseline="0">
                <a:solidFill>
                  <a:schemeClr val="tx2"/>
                </a:solidFill>
              </a:defRPr>
            </a:lvl1pPr>
          </a:lstStyle>
          <a:p>
            <a:r>
              <a:rPr lang="en-US" smtClean="0"/>
              <a:t>Click to edit Master title style</a:t>
            </a:r>
            <a:endParaRPr/>
          </a:p>
        </p:txBody>
      </p:sp>
      <p:sp>
        <p:nvSpPr>
          <p:cNvPr id="3" name="Text Placeholder 2"/>
          <p:cNvSpPr>
            <a:spLocks noGrp="1"/>
          </p:cNvSpPr>
          <p:nvPr>
            <p:ph type="body" idx="1"/>
          </p:nvPr>
        </p:nvSpPr>
        <p:spPr>
          <a:xfrm>
            <a:off x="384874" y="3525980"/>
            <a:ext cx="4428426" cy="1270752"/>
          </a:xfrm>
        </p:spPr>
        <p:txBody>
          <a:bodyPr lIns="0" tIns="0" rIns="0" bIns="0" anchor="b">
            <a:normAutofit/>
          </a:bodyPr>
          <a:lstStyle>
            <a:lvl1pPr marL="0" indent="0" algn="l">
              <a:buNone/>
              <a:defRPr sz="4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Picture Placeholder 2"/>
          <p:cNvSpPr>
            <a:spLocks noGrp="1"/>
          </p:cNvSpPr>
          <p:nvPr>
            <p:ph type="pic" idx="13"/>
          </p:nvPr>
        </p:nvSpPr>
        <p:spPr>
          <a:xfrm rot="21263043">
            <a:off x="5231118" y="261015"/>
            <a:ext cx="3433660" cy="4204035"/>
          </a:xfrm>
          <a:prstGeom prst="rect">
            <a:avLst/>
          </a:prstGeom>
          <a:noFill/>
          <a:ln w="177800" cap="sq">
            <a:solidFill>
              <a:schemeClr val="tx1"/>
            </a:solidFill>
            <a:miter lim="800000"/>
          </a:ln>
          <a:effectLst>
            <a:outerShdw blurRad="50800" dist="38100" dir="2700000" algn="tl" rotWithShape="0">
              <a:prstClr val="black">
                <a:alpha val="4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745605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mtClean="0"/>
              <a:t>Click to edit Master title style</a:t>
            </a:r>
            <a:endParaRPr/>
          </a:p>
        </p:txBody>
      </p:sp>
      <p:sp>
        <p:nvSpPr>
          <p:cNvPr id="3" name="Content Placeholder 2"/>
          <p:cNvSpPr>
            <a:spLocks noGrp="1"/>
          </p:cNvSpPr>
          <p:nvPr>
            <p:ph sz="half" idx="1"/>
          </p:nvPr>
        </p:nvSpPr>
        <p:spPr>
          <a:xfrm>
            <a:off x="632012" y="2057400"/>
            <a:ext cx="3863788" cy="4068763"/>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61646" y="2057400"/>
            <a:ext cx="3867912" cy="4068763"/>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lvl1pPr>
              <a:defRPr/>
            </a:lvl1pPr>
          </a:lstStyle>
          <a:p>
            <a:fld id="{B98B8B61-8041-504F-BE95-9472AEB6CAB4}" type="datetime1">
              <a:rPr lang="en-US" smtClean="0"/>
              <a:pPr/>
              <a:t>3/8/12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48386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7" name="Rectangle 6"/>
          <p:cNvSpPr/>
          <p:nvPr/>
        </p:nvSpPr>
        <p:spPr>
          <a:xfrm flipH="1">
            <a:off x="4573588" y="1693863"/>
            <a:ext cx="19050" cy="4389437"/>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7"/>
          <p:cNvSpPr/>
          <p:nvPr/>
        </p:nvSpPr>
        <p:spPr>
          <a:xfrm flipH="1">
            <a:off x="4573588" y="1693863"/>
            <a:ext cx="19050" cy="4389437"/>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Rectangle 8"/>
          <p:cNvSpPr/>
          <p:nvPr/>
        </p:nvSpPr>
        <p:spPr>
          <a:xfrm flipH="1">
            <a:off x="4573588" y="1693863"/>
            <a:ext cx="19050" cy="4389437"/>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0" name="Rectangle 9"/>
          <p:cNvSpPr/>
          <p:nvPr/>
        </p:nvSpPr>
        <p:spPr>
          <a:xfrm flipH="1">
            <a:off x="4573588" y="1693863"/>
            <a:ext cx="19050" cy="4389437"/>
          </a:xfrm>
          <a:prstGeom prst="rect">
            <a:avLst/>
          </a:prstGeom>
          <a:gradFill flip="none" rotWithShape="1">
            <a:gsLst>
              <a:gs pos="0">
                <a:schemeClr val="tx2">
                  <a:lumMod val="75000"/>
                </a:schemeClr>
              </a:gs>
              <a:gs pos="100000">
                <a:schemeClr val="tx2"/>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Title 1"/>
          <p:cNvSpPr>
            <a:spLocks noGrp="1"/>
          </p:cNvSpPr>
          <p:nvPr>
            <p:ph type="title"/>
          </p:nvPr>
        </p:nvSpPr>
        <p:spPr>
          <a:xfrm>
            <a:off x="612775" y="582706"/>
            <a:ext cx="7918450" cy="788894"/>
          </a:xfrm>
        </p:spPr>
        <p:txBody>
          <a:bodyPr>
            <a:noAutofit/>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5545" y="1546412"/>
            <a:ext cx="3867912" cy="464950"/>
          </a:xfrm>
        </p:spPr>
        <p:txBody>
          <a:bodyPr anchor="b">
            <a:noAutofit/>
          </a:bodyPr>
          <a:lstStyle>
            <a:lvl1pPr marL="0" indent="0" algn="ctr">
              <a:buNone/>
              <a:defRPr sz="2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936" y="2147887"/>
            <a:ext cx="3867912" cy="395128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63313" y="1545018"/>
            <a:ext cx="3867912" cy="466344"/>
          </a:xfrm>
        </p:spPr>
        <p:txBody>
          <a:bodyPr anchor="b">
            <a:noAutofit/>
          </a:bodyPr>
          <a:lstStyle>
            <a:lvl1pPr marL="0" indent="0" algn="ctr">
              <a:buNone/>
              <a:defRPr sz="26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313" y="2147887"/>
            <a:ext cx="3867912" cy="395128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Date Placeholder 6"/>
          <p:cNvSpPr>
            <a:spLocks noGrp="1"/>
          </p:cNvSpPr>
          <p:nvPr>
            <p:ph type="dt" sz="half" idx="10"/>
          </p:nvPr>
        </p:nvSpPr>
        <p:spPr/>
        <p:txBody>
          <a:bodyPr/>
          <a:lstStyle>
            <a:lvl1pPr>
              <a:defRPr/>
            </a:lvl1pPr>
          </a:lstStyle>
          <a:p>
            <a:fld id="{C0E59D0C-A608-BC44-A9CB-CEBE15B7CD3A}" type="datetime1">
              <a:rPr lang="en-US" smtClean="0"/>
              <a:pPr/>
              <a:t>3/8/12</a:t>
            </a:fld>
            <a:endParaRPr lang="en-US"/>
          </a:p>
        </p:txBody>
      </p:sp>
      <p:sp>
        <p:nvSpPr>
          <p:cNvPr id="12" name="Footer Placeholder 7"/>
          <p:cNvSpPr>
            <a:spLocks noGrp="1"/>
          </p:cNvSpPr>
          <p:nvPr>
            <p:ph type="ftr" sz="quarter" idx="11"/>
          </p:nvPr>
        </p:nvSpPr>
        <p:spPr/>
        <p:txBody>
          <a:bodyPr/>
          <a:lstStyle>
            <a:lvl1pPr>
              <a:defRPr/>
            </a:lvl1pPr>
          </a:lstStyle>
          <a:p>
            <a:endParaRPr lang="en-US"/>
          </a:p>
        </p:txBody>
      </p:sp>
      <p:sp>
        <p:nvSpPr>
          <p:cNvPr id="13" name="Slide Number Placeholder 8"/>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6174023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fld id="{8680E540-60DF-7D49-9469-53E474181805}" type="datetime1">
              <a:rPr lang="en-US" smtClean="0"/>
              <a:pPr/>
              <a:t>3/8/12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306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F767FE9-5F02-A34A-9A2E-0B41C1BFD9A8}" type="datetime1">
              <a:rPr lang="en-US" smtClean="0"/>
              <a:pPr/>
              <a:t>3/8/12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99198887"/>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1825" y="1720103"/>
            <a:ext cx="3657600" cy="1162050"/>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2650" y="658906"/>
            <a:ext cx="3819338" cy="5467258"/>
          </a:xfrm>
        </p:spPr>
        <p:txBody>
          <a:bodyPr>
            <a:normAutofit/>
          </a:bodyPr>
          <a:lstStyle>
            <a:lvl1pPr>
              <a:spcBef>
                <a:spcPts val="2000"/>
              </a:spcBef>
              <a:defRPr sz="2000"/>
            </a:lvl1pPr>
            <a:lvl2pPr>
              <a:spcBef>
                <a:spcPts val="600"/>
              </a:spcBef>
              <a:defRPr sz="1800"/>
            </a:lvl2pPr>
            <a:lvl3pPr>
              <a:spcBef>
                <a:spcPts val="600"/>
              </a:spcBef>
              <a:defRPr sz="1800"/>
            </a:lvl3pPr>
            <a:lvl4pPr>
              <a:spcBef>
                <a:spcPts val="600"/>
              </a:spcBef>
              <a:defRPr sz="1800"/>
            </a:lvl4pPr>
            <a:lvl5pPr>
              <a:spcBef>
                <a:spcPts val="600"/>
              </a:spcBef>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31825" y="2877671"/>
            <a:ext cx="3657600" cy="2339788"/>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B74311E-84E3-404B-9AF0-75804B248057}" type="datetime1">
              <a:rPr lang="en-US" smtClean="0"/>
              <a:pPr/>
              <a:t>3/8/12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C791E9-91B1-674D-BE19-2E3D8F5BCC1F}"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10718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12775" y="582613"/>
            <a:ext cx="7918450" cy="788987"/>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989013" y="2044700"/>
            <a:ext cx="7165975" cy="408146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275388"/>
            <a:ext cx="1600200" cy="365125"/>
          </a:xfrm>
          <a:prstGeom prst="rect">
            <a:avLst/>
          </a:prstGeom>
        </p:spPr>
        <p:txBody>
          <a:bodyPr vert="horz" wrap="square" lIns="91440" tIns="45720" rIns="91440" bIns="45720" numCol="1" anchor="ctr" anchorCtr="0" compatLnSpc="1">
            <a:prstTxWarp prst="textNoShape">
              <a:avLst/>
            </a:prstTxWarp>
          </a:bodyPr>
          <a:lstStyle>
            <a:lvl1pPr>
              <a:defRPr sz="1100">
                <a:solidFill>
                  <a:schemeClr val="tx2"/>
                </a:solidFill>
                <a:ea typeface="+mn-ea"/>
              </a:defRPr>
            </a:lvl1pPr>
          </a:lstStyle>
          <a:p>
            <a:fld id="{A24C9F13-59B9-2F49-833F-0FE8FA48A31E}" type="datetime1">
              <a:rPr lang="en-US" smtClean="0"/>
              <a:pPr/>
              <a:t>3/8/12</a:t>
            </a:fld>
            <a:endParaRPr lang="en-US"/>
          </a:p>
        </p:txBody>
      </p:sp>
      <p:sp>
        <p:nvSpPr>
          <p:cNvPr id="5" name="Footer Placeholder 4"/>
          <p:cNvSpPr>
            <a:spLocks noGrp="1"/>
          </p:cNvSpPr>
          <p:nvPr>
            <p:ph type="ftr" sz="quarter" idx="3"/>
          </p:nvPr>
        </p:nvSpPr>
        <p:spPr>
          <a:xfrm>
            <a:off x="2205038" y="6275388"/>
            <a:ext cx="5643562" cy="365125"/>
          </a:xfrm>
          <a:prstGeom prst="rect">
            <a:avLst/>
          </a:prstGeom>
        </p:spPr>
        <p:txBody>
          <a:bodyPr vert="horz" wrap="square" lIns="91440" tIns="45720" rIns="91440" bIns="45720" numCol="1" anchor="ctr" anchorCtr="0" compatLnSpc="1">
            <a:prstTxWarp prst="textNoShape">
              <a:avLst/>
            </a:prstTxWarp>
          </a:bodyPr>
          <a:lstStyle>
            <a:lvl1pPr>
              <a:defRPr sz="1100">
                <a:solidFill>
                  <a:schemeClr val="tx2"/>
                </a:solidFill>
                <a:ea typeface="+mn-ea"/>
              </a:defRPr>
            </a:lvl1pPr>
          </a:lstStyle>
          <a:p>
            <a:endParaRPr lang="en-US"/>
          </a:p>
        </p:txBody>
      </p:sp>
      <p:sp>
        <p:nvSpPr>
          <p:cNvPr id="6" name="Slide Number Placeholder 5"/>
          <p:cNvSpPr>
            <a:spLocks noGrp="1"/>
          </p:cNvSpPr>
          <p:nvPr>
            <p:ph type="sldNum" sz="quarter" idx="4"/>
          </p:nvPr>
        </p:nvSpPr>
        <p:spPr>
          <a:xfrm>
            <a:off x="8077200" y="6275388"/>
            <a:ext cx="609600"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defRPr>
            </a:lvl1pPr>
          </a:lstStyle>
          <a:p>
            <a:fld id="{27C791E9-91B1-674D-BE19-2E3D8F5BCC1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hf hdr="0" ftr="0" dt="0"/>
  <p:txStyles>
    <p:titleStyle>
      <a:lvl1pPr algn="ctr" rtl="0" eaLnBrk="1" fontAlgn="base" hangingPunct="1">
        <a:spcBef>
          <a:spcPct val="0"/>
        </a:spcBef>
        <a:spcAft>
          <a:spcPct val="0"/>
        </a:spcAft>
        <a:defRPr sz="4200" kern="1200">
          <a:solidFill>
            <a:schemeClr val="accent1"/>
          </a:solidFill>
          <a:latin typeface="+mj-lt"/>
          <a:ea typeface="ＭＳ Ｐゴシック" pitchFamily="-112" charset="-128"/>
          <a:cs typeface="ＭＳ Ｐゴシック" pitchFamily="-112" charset="-128"/>
        </a:defRPr>
      </a:lvl1pPr>
      <a:lvl2pPr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2pPr>
      <a:lvl3pPr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3pPr>
      <a:lvl4pPr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4pPr>
      <a:lvl5pPr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5pPr>
      <a:lvl6pPr marL="457200"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6pPr>
      <a:lvl7pPr marL="914400"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7pPr>
      <a:lvl8pPr marL="1371600"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8pPr>
      <a:lvl9pPr marL="1828800" algn="ctr" rtl="0" eaLnBrk="1" fontAlgn="base" hangingPunct="1">
        <a:spcBef>
          <a:spcPct val="0"/>
        </a:spcBef>
        <a:spcAft>
          <a:spcPct val="0"/>
        </a:spcAft>
        <a:defRPr sz="4200">
          <a:solidFill>
            <a:schemeClr val="accent1"/>
          </a:solidFill>
          <a:latin typeface="Century Gothic" pitchFamily="-112" charset="0"/>
          <a:ea typeface="ＭＳ Ｐゴシック" pitchFamily="-112" charset="-128"/>
          <a:cs typeface="ＭＳ Ｐゴシック" pitchFamily="-112" charset="-128"/>
        </a:defRPr>
      </a:lvl9pPr>
    </p:titleStyle>
    <p:bodyStyle>
      <a:lvl1pPr marL="342900" indent="-342900" algn="l" rtl="0" eaLnBrk="1" fontAlgn="base" hangingPunct="1">
        <a:spcBef>
          <a:spcPct val="20000"/>
        </a:spcBef>
        <a:spcAft>
          <a:spcPct val="0"/>
        </a:spcAft>
        <a:buClr>
          <a:schemeClr val="bg2"/>
        </a:buClr>
        <a:buSzPct val="90000"/>
        <a:buFont typeface="Arial" charset="0"/>
        <a:buChar char="•"/>
        <a:defRPr sz="2800" b="1" kern="1200">
          <a:solidFill>
            <a:schemeClr val="tx1"/>
          </a:solidFill>
          <a:latin typeface="+mn-lt"/>
          <a:ea typeface="ＭＳ Ｐゴシック" pitchFamily="-112" charset="-128"/>
          <a:cs typeface="ＭＳ Ｐゴシック" pitchFamily="-112" charset="-128"/>
        </a:defRPr>
      </a:lvl1pPr>
      <a:lvl2pPr marL="685800" indent="-336550" algn="l" rtl="0" eaLnBrk="1" fontAlgn="base" hangingPunct="1">
        <a:spcBef>
          <a:spcPct val="20000"/>
        </a:spcBef>
        <a:spcAft>
          <a:spcPct val="0"/>
        </a:spcAft>
        <a:buClr>
          <a:srgbClr val="949FBF"/>
        </a:buClr>
        <a:buSzPct val="90000"/>
        <a:buFont typeface="Arial" charset="0"/>
        <a:buChar char="•"/>
        <a:defRPr sz="2400" b="1" kern="1200">
          <a:solidFill>
            <a:schemeClr val="tx1"/>
          </a:solidFill>
          <a:latin typeface="+mn-lt"/>
          <a:ea typeface="ＭＳ Ｐゴシック" pitchFamily="-112" charset="-128"/>
          <a:cs typeface="ＭＳ Ｐゴシック"/>
        </a:defRPr>
      </a:lvl2pPr>
      <a:lvl3pPr marL="1035050" indent="-349250" algn="l" rtl="0" eaLnBrk="1" fontAlgn="base" hangingPunct="1">
        <a:spcBef>
          <a:spcPct val="20000"/>
        </a:spcBef>
        <a:spcAft>
          <a:spcPct val="0"/>
        </a:spcAft>
        <a:buClr>
          <a:schemeClr val="bg2"/>
        </a:buClr>
        <a:buSzPct val="90000"/>
        <a:buFont typeface="Arial" charset="0"/>
        <a:buChar char="•"/>
        <a:defRPr sz="2400" b="1" kern="1200">
          <a:solidFill>
            <a:schemeClr val="tx1"/>
          </a:solidFill>
          <a:latin typeface="+mn-lt"/>
          <a:ea typeface="ＭＳ Ｐゴシック" pitchFamily="-112" charset="-128"/>
          <a:cs typeface="ＭＳ Ｐゴシック"/>
        </a:defRPr>
      </a:lvl3pPr>
      <a:lvl4pPr marL="1371600" indent="-336550" algn="l" rtl="0" eaLnBrk="1" fontAlgn="base" hangingPunct="1">
        <a:spcBef>
          <a:spcPct val="20000"/>
        </a:spcBef>
        <a:spcAft>
          <a:spcPct val="0"/>
        </a:spcAft>
        <a:buClr>
          <a:srgbClr val="949FBF"/>
        </a:buClr>
        <a:buSzPct val="90000"/>
        <a:buFont typeface="Arial" charset="0"/>
        <a:buChar char="•"/>
        <a:defRPr sz="2000" b="1" kern="1200">
          <a:solidFill>
            <a:schemeClr val="tx1"/>
          </a:solidFill>
          <a:latin typeface="+mn-lt"/>
          <a:ea typeface="ＭＳ Ｐゴシック" pitchFamily="-112" charset="-128"/>
          <a:cs typeface="ＭＳ Ｐゴシック"/>
        </a:defRPr>
      </a:lvl4pPr>
      <a:lvl5pPr marL="1720850" indent="-349250" algn="l" rtl="0" eaLnBrk="1" fontAlgn="base" hangingPunct="1">
        <a:spcBef>
          <a:spcPct val="20000"/>
        </a:spcBef>
        <a:spcAft>
          <a:spcPct val="0"/>
        </a:spcAft>
        <a:buClr>
          <a:schemeClr val="bg2"/>
        </a:buClr>
        <a:buSzPct val="90000"/>
        <a:buFont typeface="Arial" charset="0"/>
        <a:buChar char="•"/>
        <a:defRPr sz="2000" b="1" kern="1200">
          <a:solidFill>
            <a:schemeClr val="tx1"/>
          </a:solidFill>
          <a:latin typeface="+mn-lt"/>
          <a:ea typeface="ＭＳ Ｐゴシック" pitchFamily="-112" charset="-128"/>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6388" y="1449708"/>
            <a:ext cx="8513762" cy="2729753"/>
          </a:xfrm>
        </p:spPr>
        <p:txBody>
          <a:bodyPr/>
          <a:lstStyle/>
          <a:p>
            <a:pPr algn="ctr"/>
            <a:r>
              <a:rPr lang="en-US" sz="6000" dirty="0" smtClean="0">
                <a:cs typeface="BlairMdITC TT-Medium"/>
              </a:rPr>
              <a:t>Precept 5</a:t>
            </a:r>
            <a:endParaRPr lang="en-US" sz="6000" dirty="0">
              <a:cs typeface="BlairMdITC TT-Medium"/>
            </a:endParaRPr>
          </a:p>
        </p:txBody>
      </p:sp>
      <p:sp>
        <p:nvSpPr>
          <p:cNvPr id="6" name="Subtitle 5"/>
          <p:cNvSpPr>
            <a:spLocks noGrp="1"/>
          </p:cNvSpPr>
          <p:nvPr>
            <p:ph type="subTitle" idx="1"/>
          </p:nvPr>
        </p:nvSpPr>
        <p:spPr>
          <a:xfrm>
            <a:off x="1455101" y="3323514"/>
            <a:ext cx="6627333" cy="1344706"/>
          </a:xfrm>
        </p:spPr>
        <p:txBody>
          <a:bodyPr>
            <a:normAutofit/>
          </a:bodyPr>
          <a:lstStyle/>
          <a:p>
            <a:pPr algn="ctr"/>
            <a:r>
              <a:rPr lang="en-US" dirty="0" smtClean="0"/>
              <a:t>Router &amp; Assignment 2</a:t>
            </a:r>
            <a:endParaRPr lang="en-US" dirty="0"/>
          </a:p>
        </p:txBody>
      </p:sp>
      <p:sp>
        <p:nvSpPr>
          <p:cNvPr id="4" name="Slide Number Placeholder 3"/>
          <p:cNvSpPr>
            <a:spLocks noGrp="1"/>
          </p:cNvSpPr>
          <p:nvPr>
            <p:ph type="sldNum" sz="quarter" idx="12"/>
          </p:nvPr>
        </p:nvSpPr>
        <p:spPr/>
        <p:txBody>
          <a:bodyPr/>
          <a:lstStyle/>
          <a:p>
            <a:fld id="{27C791E9-91B1-674D-BE19-2E3D8F5BCC1F}" type="slidenum">
              <a:rPr lang="en-US" smtClean="0"/>
              <a:pPr/>
              <a:t>1</a:t>
            </a:fld>
            <a:endParaRPr lang="en-US"/>
          </a:p>
        </p:txBody>
      </p:sp>
      <p:sp>
        <p:nvSpPr>
          <p:cNvPr id="5" name="TextBox 4"/>
          <p:cNvSpPr txBox="1"/>
          <p:nvPr/>
        </p:nvSpPr>
        <p:spPr>
          <a:xfrm>
            <a:off x="6437745" y="5717457"/>
            <a:ext cx="1639455" cy="461665"/>
          </a:xfrm>
          <a:prstGeom prst="rect">
            <a:avLst/>
          </a:prstGeom>
          <a:noFill/>
        </p:spPr>
        <p:txBody>
          <a:bodyPr wrap="square" rtlCol="0">
            <a:spAutoFit/>
          </a:bodyPr>
          <a:lstStyle/>
          <a:p>
            <a:r>
              <a:rPr lang="en-US" sz="2400" dirty="0" smtClean="0"/>
              <a:t>Peng Sun</a:t>
            </a:r>
            <a:endParaRPr lang="en-US"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2671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C791E9-91B1-674D-BE19-2E3D8F5BCC1F}" type="slidenum">
              <a:rPr lang="en-US" smtClean="0"/>
              <a:pPr/>
              <a:t>10</a:t>
            </a:fld>
            <a:endParaRPr lang="en-US"/>
          </a:p>
        </p:txBody>
      </p:sp>
      <p:grpSp>
        <p:nvGrpSpPr>
          <p:cNvPr id="9" name="Group 8"/>
          <p:cNvGrpSpPr/>
          <p:nvPr/>
        </p:nvGrpSpPr>
        <p:grpSpPr>
          <a:xfrm>
            <a:off x="2206761" y="4034595"/>
            <a:ext cx="1706281" cy="949249"/>
            <a:chOff x="3810268" y="4002237"/>
            <a:chExt cx="1706281" cy="949249"/>
          </a:xfrm>
        </p:grpSpPr>
        <p:sp>
          <p:nvSpPr>
            <p:cNvPr id="5" name="Rectangle 4"/>
            <p:cNvSpPr/>
            <p:nvPr/>
          </p:nvSpPr>
          <p:spPr>
            <a:xfrm>
              <a:off x="3823097" y="4002237"/>
              <a:ext cx="1693452" cy="949249"/>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10268" y="429727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eth0</a:t>
              </a:r>
              <a:endParaRPr lang="en-US" dirty="0">
                <a:ln>
                  <a:solidFill>
                    <a:srgbClr val="000000"/>
                  </a:solidFill>
                </a:ln>
                <a:solidFill>
                  <a:schemeClr val="bg1"/>
                </a:solidFill>
              </a:endParaRPr>
            </a:p>
          </p:txBody>
        </p:sp>
        <p:sp>
          <p:nvSpPr>
            <p:cNvPr id="7" name="Rectangle 6"/>
            <p:cNvSpPr/>
            <p:nvPr/>
          </p:nvSpPr>
          <p:spPr>
            <a:xfrm>
              <a:off x="4772457" y="461643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eth2</a:t>
              </a:r>
              <a:endParaRPr lang="en-US" dirty="0">
                <a:ln>
                  <a:solidFill>
                    <a:srgbClr val="000000"/>
                  </a:solidFill>
                </a:ln>
                <a:solidFill>
                  <a:schemeClr val="bg1"/>
                </a:solidFill>
              </a:endParaRPr>
            </a:p>
          </p:txBody>
        </p:sp>
        <p:sp>
          <p:nvSpPr>
            <p:cNvPr id="8" name="Rectangle 7"/>
            <p:cNvSpPr/>
            <p:nvPr/>
          </p:nvSpPr>
          <p:spPr>
            <a:xfrm>
              <a:off x="4772457" y="4012002"/>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eth1</a:t>
              </a:r>
              <a:endParaRPr lang="en-US" dirty="0">
                <a:ln>
                  <a:solidFill>
                    <a:srgbClr val="000000"/>
                  </a:solidFill>
                </a:ln>
                <a:solidFill>
                  <a:schemeClr val="bg1"/>
                </a:solidFill>
              </a:endParaRPr>
            </a:p>
          </p:txBody>
        </p:sp>
      </p:grpSp>
      <p:sp>
        <p:nvSpPr>
          <p:cNvPr id="10" name="computr1"/>
          <p:cNvSpPr>
            <a:spLocks noEditPoints="1" noChangeArrowheads="1"/>
          </p:cNvSpPr>
          <p:nvPr/>
        </p:nvSpPr>
        <p:spPr bwMode="auto">
          <a:xfrm>
            <a:off x="4946103" y="3525320"/>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11" name="computr1"/>
          <p:cNvSpPr>
            <a:spLocks noEditPoints="1" noChangeArrowheads="1"/>
          </p:cNvSpPr>
          <p:nvPr/>
        </p:nvSpPr>
        <p:spPr bwMode="auto">
          <a:xfrm>
            <a:off x="4946103" y="4939826"/>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cxnSp>
        <p:nvCxnSpPr>
          <p:cNvPr id="15" name="Straight Arrow Connector 14"/>
          <p:cNvCxnSpPr>
            <a:stCxn id="8" idx="3"/>
            <a:endCxn id="10" idx="9"/>
          </p:cNvCxnSpPr>
          <p:nvPr/>
        </p:nvCxnSpPr>
        <p:spPr>
          <a:xfrm flipV="1">
            <a:off x="3913042" y="3955628"/>
            <a:ext cx="1098625" cy="255492"/>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21" idx="8"/>
            <a:endCxn id="6" idx="1"/>
          </p:cNvCxnSpPr>
          <p:nvPr/>
        </p:nvCxnSpPr>
        <p:spPr>
          <a:xfrm flipV="1">
            <a:off x="1010430" y="4496393"/>
            <a:ext cx="1196331" cy="12356"/>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11" idx="10"/>
          </p:cNvCxnSpPr>
          <p:nvPr/>
        </p:nvCxnSpPr>
        <p:spPr>
          <a:xfrm>
            <a:off x="3913042" y="4815553"/>
            <a:ext cx="1098625" cy="339411"/>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computr1"/>
          <p:cNvSpPr>
            <a:spLocks noEditPoints="1" noChangeArrowheads="1"/>
          </p:cNvSpPr>
          <p:nvPr/>
        </p:nvSpPr>
        <p:spPr bwMode="auto">
          <a:xfrm>
            <a:off x="390194" y="4078441"/>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24" name="Text Box 31"/>
          <p:cNvSpPr txBox="1">
            <a:spLocks noChangeArrowheads="1"/>
          </p:cNvSpPr>
          <p:nvPr/>
        </p:nvSpPr>
        <p:spPr bwMode="auto">
          <a:xfrm>
            <a:off x="1863601" y="5058931"/>
            <a:ext cx="2306025"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r>
              <a:rPr lang="en-US" sz="2000" dirty="0" smtClean="0">
                <a:solidFill>
                  <a:srgbClr val="F2F2F2"/>
                </a:solidFill>
                <a:latin typeface="Comic Sans MS" charset="0"/>
              </a:rPr>
              <a:t>Virtual Router</a:t>
            </a:r>
          </a:p>
          <a:p>
            <a:pPr algn="ctr" eaLnBrk="0" hangingPunct="0"/>
            <a:r>
              <a:rPr lang="en-US" sz="2000" dirty="0" smtClean="0">
                <a:solidFill>
                  <a:srgbClr val="F2F2F2"/>
                </a:solidFill>
                <a:latin typeface="Comic Sans MS" charset="0"/>
              </a:rPr>
              <a:t>Server</a:t>
            </a:r>
          </a:p>
        </p:txBody>
      </p:sp>
      <p:sp>
        <p:nvSpPr>
          <p:cNvPr id="25" name="Text Box 46"/>
          <p:cNvSpPr txBox="1">
            <a:spLocks noChangeArrowheads="1"/>
          </p:cNvSpPr>
          <p:nvPr/>
        </p:nvSpPr>
        <p:spPr bwMode="auto">
          <a:xfrm>
            <a:off x="4521508" y="5625626"/>
            <a:ext cx="1513530"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a:solidFill>
                  <a:schemeClr val="tx1">
                    <a:lumMod val="95000"/>
                  </a:schemeClr>
                </a:solidFill>
                <a:latin typeface="Comic Sans MS" charset="0"/>
              </a:rPr>
              <a:t>A</a:t>
            </a:r>
            <a:r>
              <a:rPr lang="en-US" sz="2000" dirty="0" smtClean="0">
                <a:solidFill>
                  <a:schemeClr val="tx1">
                    <a:lumMod val="95000"/>
                  </a:schemeClr>
                </a:solidFill>
                <a:latin typeface="Comic Sans MS" charset="0"/>
              </a:rPr>
              <a:t>pplication </a:t>
            </a:r>
          </a:p>
          <a:p>
            <a:pPr algn="ctr" eaLnBrk="0" hangingPunct="0"/>
            <a:r>
              <a:rPr lang="en-US" sz="2000" dirty="0">
                <a:solidFill>
                  <a:schemeClr val="tx1">
                    <a:lumMod val="95000"/>
                  </a:schemeClr>
                </a:solidFill>
                <a:latin typeface="Comic Sans MS" charset="0"/>
              </a:rPr>
              <a:t>S</a:t>
            </a:r>
            <a:r>
              <a:rPr lang="en-US" sz="2000" dirty="0" smtClean="0">
                <a:solidFill>
                  <a:schemeClr val="tx1">
                    <a:lumMod val="95000"/>
                  </a:schemeClr>
                </a:solidFill>
                <a:latin typeface="Comic Sans MS" charset="0"/>
              </a:rPr>
              <a:t>ervers</a:t>
            </a:r>
            <a:endParaRPr lang="en-US" sz="2000" dirty="0">
              <a:solidFill>
                <a:schemeClr val="tx1">
                  <a:lumMod val="95000"/>
                </a:schemeClr>
              </a:solidFill>
              <a:latin typeface="Comic Sans MS" charset="0"/>
            </a:endParaRPr>
          </a:p>
        </p:txBody>
      </p:sp>
      <p:sp>
        <p:nvSpPr>
          <p:cNvPr id="26" name="Text Box 48"/>
          <p:cNvSpPr txBox="1">
            <a:spLocks noChangeArrowheads="1"/>
          </p:cNvSpPr>
          <p:nvPr/>
        </p:nvSpPr>
        <p:spPr bwMode="auto">
          <a:xfrm>
            <a:off x="243834" y="4776712"/>
            <a:ext cx="1123174" cy="40011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smtClean="0">
                <a:solidFill>
                  <a:srgbClr val="F2F2F2"/>
                </a:solidFill>
                <a:latin typeface="Comic Sans MS" charset="0"/>
              </a:rPr>
              <a:t>Firewall</a:t>
            </a:r>
            <a:endParaRPr lang="en-US" sz="2000" dirty="0">
              <a:solidFill>
                <a:srgbClr val="F2F2F2"/>
              </a:solidFill>
              <a:latin typeface="Comic Sans MS" charset="0"/>
            </a:endParaRPr>
          </a:p>
        </p:txBody>
      </p:sp>
      <p:sp>
        <p:nvSpPr>
          <p:cNvPr id="27" name="AutoShape 34"/>
          <p:cNvSpPr>
            <a:spLocks noChangeArrowheads="1"/>
          </p:cNvSpPr>
          <p:nvPr/>
        </p:nvSpPr>
        <p:spPr bwMode="auto">
          <a:xfrm>
            <a:off x="2465832" y="2142218"/>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TextBox 27"/>
          <p:cNvSpPr txBox="1"/>
          <p:nvPr/>
        </p:nvSpPr>
        <p:spPr>
          <a:xfrm>
            <a:off x="2317705" y="1742108"/>
            <a:ext cx="1508020" cy="400110"/>
          </a:xfrm>
          <a:prstGeom prst="rect">
            <a:avLst/>
          </a:prstGeom>
          <a:noFill/>
        </p:spPr>
        <p:txBody>
          <a:bodyPr wrap="none" rtlCol="0">
            <a:spAutoFit/>
          </a:bodyPr>
          <a:lstStyle/>
          <a:p>
            <a:pPr algn="ctr"/>
            <a:r>
              <a:rPr lang="en-US" sz="2000" dirty="0" smtClean="0">
                <a:solidFill>
                  <a:srgbClr val="F2F2F2"/>
                </a:solidFill>
                <a:latin typeface="Comic Sans MS"/>
                <a:cs typeface="Comic Sans MS"/>
              </a:rPr>
              <a:t>Your Client</a:t>
            </a:r>
            <a:endParaRPr lang="en-US" sz="2000" dirty="0">
              <a:solidFill>
                <a:srgbClr val="F2F2F2"/>
              </a:solidFill>
              <a:latin typeface="Comic Sans MS"/>
              <a:cs typeface="Comic Sans MS"/>
            </a:endParaRPr>
          </a:p>
        </p:txBody>
      </p:sp>
      <p:sp>
        <p:nvSpPr>
          <p:cNvPr id="31" name="TextBox 30"/>
          <p:cNvSpPr txBox="1"/>
          <p:nvPr/>
        </p:nvSpPr>
        <p:spPr>
          <a:xfrm>
            <a:off x="1718206" y="4104096"/>
            <a:ext cx="501384" cy="369332"/>
          </a:xfrm>
          <a:prstGeom prst="rect">
            <a:avLst/>
          </a:prstGeom>
          <a:noFill/>
        </p:spPr>
        <p:txBody>
          <a:bodyPr wrap="none" rtlCol="0">
            <a:spAutoFit/>
          </a:bodyPr>
          <a:lstStyle/>
          <a:p>
            <a:r>
              <a:rPr lang="en-US" dirty="0" smtClean="0"/>
              <a:t>IP0</a:t>
            </a:r>
            <a:endParaRPr lang="en-US" dirty="0"/>
          </a:p>
        </p:txBody>
      </p:sp>
      <p:sp>
        <p:nvSpPr>
          <p:cNvPr id="32" name="TextBox 31"/>
          <p:cNvSpPr txBox="1"/>
          <p:nvPr/>
        </p:nvSpPr>
        <p:spPr>
          <a:xfrm>
            <a:off x="3825725" y="3734764"/>
            <a:ext cx="501384" cy="369332"/>
          </a:xfrm>
          <a:prstGeom prst="rect">
            <a:avLst/>
          </a:prstGeom>
          <a:noFill/>
        </p:spPr>
        <p:txBody>
          <a:bodyPr wrap="none" rtlCol="0">
            <a:spAutoFit/>
          </a:bodyPr>
          <a:lstStyle/>
          <a:p>
            <a:r>
              <a:rPr lang="en-US" dirty="0" smtClean="0"/>
              <a:t>IP1</a:t>
            </a:r>
            <a:endParaRPr lang="en-US" dirty="0"/>
          </a:p>
        </p:txBody>
      </p:sp>
      <p:sp>
        <p:nvSpPr>
          <p:cNvPr id="33" name="TextBox 32"/>
          <p:cNvSpPr txBox="1"/>
          <p:nvPr/>
        </p:nvSpPr>
        <p:spPr>
          <a:xfrm>
            <a:off x="4585653" y="3586296"/>
            <a:ext cx="501384" cy="369332"/>
          </a:xfrm>
          <a:prstGeom prst="rect">
            <a:avLst/>
          </a:prstGeom>
          <a:noFill/>
        </p:spPr>
        <p:txBody>
          <a:bodyPr wrap="none" rtlCol="0">
            <a:spAutoFit/>
          </a:bodyPr>
          <a:lstStyle/>
          <a:p>
            <a:r>
              <a:rPr lang="en-US" dirty="0" smtClean="0"/>
              <a:t>IP3</a:t>
            </a:r>
            <a:endParaRPr lang="en-US" dirty="0"/>
          </a:p>
        </p:txBody>
      </p:sp>
      <p:sp>
        <p:nvSpPr>
          <p:cNvPr id="34" name="TextBox 33"/>
          <p:cNvSpPr txBox="1"/>
          <p:nvPr/>
        </p:nvSpPr>
        <p:spPr>
          <a:xfrm>
            <a:off x="3901000" y="4468952"/>
            <a:ext cx="501384" cy="369332"/>
          </a:xfrm>
          <a:prstGeom prst="rect">
            <a:avLst/>
          </a:prstGeom>
          <a:noFill/>
        </p:spPr>
        <p:txBody>
          <a:bodyPr wrap="none" rtlCol="0">
            <a:spAutoFit/>
          </a:bodyPr>
          <a:lstStyle/>
          <a:p>
            <a:r>
              <a:rPr lang="en-US" dirty="0" smtClean="0"/>
              <a:t>IP2</a:t>
            </a:r>
            <a:endParaRPr lang="en-US" dirty="0"/>
          </a:p>
        </p:txBody>
      </p:sp>
      <p:sp>
        <p:nvSpPr>
          <p:cNvPr id="35" name="TextBox 34"/>
          <p:cNvSpPr txBox="1"/>
          <p:nvPr/>
        </p:nvSpPr>
        <p:spPr>
          <a:xfrm>
            <a:off x="997601" y="4088577"/>
            <a:ext cx="501384" cy="369332"/>
          </a:xfrm>
          <a:prstGeom prst="rect">
            <a:avLst/>
          </a:prstGeom>
          <a:noFill/>
        </p:spPr>
        <p:txBody>
          <a:bodyPr wrap="none" rtlCol="0">
            <a:spAutoFit/>
          </a:bodyPr>
          <a:lstStyle/>
          <a:p>
            <a:r>
              <a:rPr lang="en-US" dirty="0" smtClean="0"/>
              <a:t>IP5</a:t>
            </a:r>
            <a:endParaRPr lang="en-US" dirty="0"/>
          </a:p>
        </p:txBody>
      </p:sp>
      <p:sp>
        <p:nvSpPr>
          <p:cNvPr id="36" name="TextBox 35"/>
          <p:cNvSpPr txBox="1"/>
          <p:nvPr/>
        </p:nvSpPr>
        <p:spPr>
          <a:xfrm>
            <a:off x="4631266" y="4675238"/>
            <a:ext cx="501384" cy="369332"/>
          </a:xfrm>
          <a:prstGeom prst="rect">
            <a:avLst/>
          </a:prstGeom>
          <a:noFill/>
        </p:spPr>
        <p:txBody>
          <a:bodyPr wrap="none" rtlCol="0">
            <a:spAutoFit/>
          </a:bodyPr>
          <a:lstStyle/>
          <a:p>
            <a:r>
              <a:rPr lang="en-US" dirty="0" smtClean="0"/>
              <a:t>IP4</a:t>
            </a:r>
            <a:endParaRPr lang="en-US" dirty="0"/>
          </a:p>
        </p:txBody>
      </p:sp>
      <p:cxnSp>
        <p:nvCxnSpPr>
          <p:cNvPr id="37" name="Straight Arrow Connector 36"/>
          <p:cNvCxnSpPr>
            <a:stCxn id="5" idx="0"/>
            <a:endCxn id="27" idx="3"/>
          </p:cNvCxnSpPr>
          <p:nvPr/>
        </p:nvCxnSpPr>
        <p:spPr>
          <a:xfrm flipH="1" flipV="1">
            <a:off x="3058581" y="2946710"/>
            <a:ext cx="7735" cy="1087885"/>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009380" y="1564977"/>
            <a:ext cx="0" cy="4925831"/>
          </a:xfrm>
          <a:prstGeom prst="line">
            <a:avLst/>
          </a:prstGeom>
          <a:ln w="38100" cmpd="sng">
            <a:solidFill>
              <a:srgbClr val="FFFFFF"/>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2" name="Table 4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71744531"/>
              </p:ext>
            </p:extLst>
          </p:nvPr>
        </p:nvGraphicFramePr>
        <p:xfrm>
          <a:off x="6257619" y="1833645"/>
          <a:ext cx="2750538" cy="1483360"/>
        </p:xfrm>
        <a:graphic>
          <a:graphicData uri="http://schemas.openxmlformats.org/drawingml/2006/table">
            <a:tbl>
              <a:tblPr firstRow="1" bandRow="1">
                <a:tableStyleId>{5940675A-B579-460E-94D1-54222C63F5DA}</a:tableStyleId>
              </a:tblPr>
              <a:tblGrid>
                <a:gridCol w="916846"/>
                <a:gridCol w="916846"/>
                <a:gridCol w="916846"/>
              </a:tblGrid>
              <a:tr h="370840">
                <a:tc>
                  <a:txBody>
                    <a:bodyPr/>
                    <a:lstStyle/>
                    <a:p>
                      <a:pPr algn="ctr"/>
                      <a:r>
                        <a:rPr lang="en-US" dirty="0" err="1" smtClean="0"/>
                        <a:t>dst</a:t>
                      </a:r>
                      <a:endParaRPr lang="en-US" dirty="0"/>
                    </a:p>
                  </a:txBody>
                  <a:tcPr/>
                </a:tc>
                <a:tc>
                  <a:txBody>
                    <a:bodyPr/>
                    <a:lstStyle/>
                    <a:p>
                      <a:pPr algn="ctr"/>
                      <a:r>
                        <a:rPr lang="en-US" dirty="0" err="1" smtClean="0"/>
                        <a:t>gw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IP3</a:t>
                      </a:r>
                      <a:endParaRPr lang="en-US" dirty="0"/>
                    </a:p>
                  </a:txBody>
                  <a:tcPr/>
                </a:tc>
                <a:tc>
                  <a:txBody>
                    <a:bodyPr/>
                    <a:lstStyle/>
                    <a:p>
                      <a:pPr algn="ctr"/>
                      <a:r>
                        <a:rPr lang="en-US" dirty="0" smtClean="0"/>
                        <a:t>eth1</a:t>
                      </a:r>
                      <a:endParaRPr lang="en-US" dirty="0"/>
                    </a:p>
                  </a:txBody>
                  <a:tcPr/>
                </a:tc>
              </a:tr>
              <a:tr h="370840">
                <a:tc>
                  <a:txBody>
                    <a:bodyPr/>
                    <a:lstStyle/>
                    <a:p>
                      <a:pPr algn="ctr"/>
                      <a:r>
                        <a:rPr lang="en-US" dirty="0" smtClean="0"/>
                        <a:t>IP4</a:t>
                      </a:r>
                      <a:endParaRPr lang="en-US" dirty="0"/>
                    </a:p>
                  </a:txBody>
                  <a:tcPr/>
                </a:tc>
                <a:tc>
                  <a:txBody>
                    <a:bodyPr/>
                    <a:lstStyle/>
                    <a:p>
                      <a:pPr algn="ctr"/>
                      <a:r>
                        <a:rPr lang="en-US" dirty="0" smtClean="0"/>
                        <a:t>IP4</a:t>
                      </a:r>
                      <a:endParaRPr lang="en-US" dirty="0"/>
                    </a:p>
                  </a:txBody>
                  <a:tcPr/>
                </a:tc>
                <a:tc>
                  <a:txBody>
                    <a:bodyPr/>
                    <a:lstStyle/>
                    <a:p>
                      <a:pPr algn="ctr"/>
                      <a:r>
                        <a:rPr lang="en-US" dirty="0" smtClean="0"/>
                        <a:t>eth2</a:t>
                      </a:r>
                      <a:endParaRPr lang="en-US" dirty="0"/>
                    </a:p>
                  </a:txBody>
                  <a:tcPr/>
                </a:tc>
              </a:tr>
              <a:tr h="370840">
                <a:tc>
                  <a:txBody>
                    <a:bodyPr/>
                    <a:lstStyle/>
                    <a:p>
                      <a:pPr algn="ctr"/>
                      <a:r>
                        <a:rPr lang="en-US" dirty="0" smtClean="0"/>
                        <a:t>Other</a:t>
                      </a:r>
                      <a:endParaRPr lang="en-US" dirty="0"/>
                    </a:p>
                  </a:txBody>
                  <a:tcPr/>
                </a:tc>
                <a:tc>
                  <a:txBody>
                    <a:bodyPr/>
                    <a:lstStyle/>
                    <a:p>
                      <a:pPr algn="ctr"/>
                      <a:r>
                        <a:rPr lang="en-US" dirty="0" smtClean="0"/>
                        <a:t>IP5</a:t>
                      </a:r>
                      <a:endParaRPr lang="en-US" dirty="0"/>
                    </a:p>
                  </a:txBody>
                  <a:tcPr/>
                </a:tc>
                <a:tc>
                  <a:txBody>
                    <a:bodyPr/>
                    <a:lstStyle/>
                    <a:p>
                      <a:pPr algn="ctr"/>
                      <a:r>
                        <a:rPr lang="en-US" dirty="0" smtClean="0"/>
                        <a:t>eth0</a:t>
                      </a:r>
                      <a:endParaRPr lang="en-US" dirty="0"/>
                    </a:p>
                  </a:txBody>
                  <a:tcPr/>
                </a:tc>
              </a:tr>
            </a:tbl>
          </a:graphicData>
        </a:graphic>
      </p:graphicFrame>
      <p:sp>
        <p:nvSpPr>
          <p:cNvPr id="43" name="TextBox 42"/>
          <p:cNvSpPr txBox="1"/>
          <p:nvPr/>
        </p:nvSpPr>
        <p:spPr>
          <a:xfrm>
            <a:off x="6231961" y="1460827"/>
            <a:ext cx="1698377" cy="369332"/>
          </a:xfrm>
          <a:prstGeom prst="rect">
            <a:avLst/>
          </a:prstGeom>
          <a:noFill/>
        </p:spPr>
        <p:txBody>
          <a:bodyPr wrap="none" rtlCol="0">
            <a:spAutoFit/>
          </a:bodyPr>
          <a:lstStyle/>
          <a:p>
            <a:r>
              <a:rPr lang="en-US" dirty="0" smtClean="0"/>
              <a:t>Routing Table</a:t>
            </a:r>
            <a:endParaRPr lang="en-US" dirty="0"/>
          </a:p>
        </p:txBody>
      </p:sp>
      <p:graphicFrame>
        <p:nvGraphicFramePr>
          <p:cNvPr id="44" name="Table 4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637787688"/>
              </p:ext>
            </p:extLst>
          </p:nvPr>
        </p:nvGraphicFramePr>
        <p:xfrm>
          <a:off x="6231961" y="4764241"/>
          <a:ext cx="2776197" cy="741680"/>
        </p:xfrm>
        <a:graphic>
          <a:graphicData uri="http://schemas.openxmlformats.org/drawingml/2006/table">
            <a:tbl>
              <a:tblPr firstRow="1" bandRow="1">
                <a:tableStyleId>{5940675A-B579-460E-94D1-54222C63F5DA}</a:tableStyleId>
              </a:tblPr>
              <a:tblGrid>
                <a:gridCol w="925399"/>
                <a:gridCol w="925399"/>
                <a:gridCol w="925399"/>
              </a:tblGrid>
              <a:tr h="370840">
                <a:tc>
                  <a:txBody>
                    <a:bodyPr/>
                    <a:lstStyle/>
                    <a:p>
                      <a:pPr algn="ctr"/>
                      <a:r>
                        <a:rPr lang="en-US" dirty="0" smtClean="0"/>
                        <a:t>IP</a:t>
                      </a:r>
                      <a:endParaRPr lang="en-US" dirty="0"/>
                    </a:p>
                  </a:txBody>
                  <a:tcPr/>
                </a:tc>
                <a:tc>
                  <a:txBody>
                    <a:bodyPr/>
                    <a:lstStyle/>
                    <a:p>
                      <a:pPr algn="ctr"/>
                      <a:r>
                        <a:rPr lang="en-US" dirty="0" smtClean="0"/>
                        <a:t>HW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HW3</a:t>
                      </a:r>
                      <a:endParaRPr lang="en-US" dirty="0"/>
                    </a:p>
                  </a:txBody>
                  <a:tcPr/>
                </a:tc>
                <a:tc>
                  <a:txBody>
                    <a:bodyPr/>
                    <a:lstStyle/>
                    <a:p>
                      <a:pPr algn="ctr"/>
                      <a:r>
                        <a:rPr lang="en-US" dirty="0" smtClean="0"/>
                        <a:t>eth1</a:t>
                      </a:r>
                      <a:endParaRPr lang="en-US" dirty="0"/>
                    </a:p>
                  </a:txBody>
                  <a:tcPr/>
                </a:tc>
              </a:tr>
            </a:tbl>
          </a:graphicData>
        </a:graphic>
      </p:graphicFrame>
      <p:sp>
        <p:nvSpPr>
          <p:cNvPr id="45" name="TextBox 44"/>
          <p:cNvSpPr txBox="1"/>
          <p:nvPr/>
        </p:nvSpPr>
        <p:spPr>
          <a:xfrm>
            <a:off x="6206303" y="4391423"/>
            <a:ext cx="1293744" cy="369332"/>
          </a:xfrm>
          <a:prstGeom prst="rect">
            <a:avLst/>
          </a:prstGeom>
          <a:noFill/>
        </p:spPr>
        <p:txBody>
          <a:bodyPr wrap="none" rtlCol="0">
            <a:spAutoFit/>
          </a:bodyPr>
          <a:lstStyle/>
          <a:p>
            <a:r>
              <a:rPr lang="en-US" dirty="0" smtClean="0"/>
              <a:t>ARP Table</a:t>
            </a:r>
            <a:endParaRPr lang="en-US" dirty="0"/>
          </a:p>
        </p:txBody>
      </p:sp>
      <p:sp>
        <p:nvSpPr>
          <p:cNvPr id="46" name="TextBox 45"/>
          <p:cNvSpPr txBox="1"/>
          <p:nvPr/>
        </p:nvSpPr>
        <p:spPr>
          <a:xfrm>
            <a:off x="390194" y="654211"/>
            <a:ext cx="5187688" cy="461665"/>
          </a:xfrm>
          <a:prstGeom prst="rect">
            <a:avLst/>
          </a:prstGeom>
          <a:noFill/>
        </p:spPr>
        <p:txBody>
          <a:bodyPr wrap="none" rtlCol="0">
            <a:spAutoFit/>
          </a:bodyPr>
          <a:lstStyle/>
          <a:p>
            <a:r>
              <a:rPr lang="en-US" sz="2400" dirty="0" smtClean="0">
                <a:solidFill>
                  <a:srgbClr val="FF6600"/>
                </a:solidFill>
                <a:latin typeface="Comic Sans MS"/>
                <a:cs typeface="Comic Sans MS"/>
              </a:rPr>
              <a:t>5. ARP reply on eth1: HW3 has IP3</a:t>
            </a:r>
            <a:endParaRPr lang="en-US" sz="2400" dirty="0">
              <a:solidFill>
                <a:srgbClr val="FF6600"/>
              </a:solidFill>
              <a:latin typeface="Comic Sans MS"/>
              <a:cs typeface="Comic Sans MS"/>
            </a:endParaRPr>
          </a:p>
        </p:txBody>
      </p:sp>
      <p:cxnSp>
        <p:nvCxnSpPr>
          <p:cNvPr id="48" name="Straight Arrow Connector 47"/>
          <p:cNvCxnSpPr/>
          <p:nvPr/>
        </p:nvCxnSpPr>
        <p:spPr>
          <a:xfrm flipH="1">
            <a:off x="4028363" y="4211120"/>
            <a:ext cx="821068" cy="180303"/>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2860908" y="3078644"/>
            <a:ext cx="0" cy="876984"/>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710230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C791E9-91B1-674D-BE19-2E3D8F5BCC1F}" type="slidenum">
              <a:rPr lang="en-US" smtClean="0"/>
              <a:pPr/>
              <a:t>11</a:t>
            </a:fld>
            <a:endParaRPr lang="en-US"/>
          </a:p>
        </p:txBody>
      </p:sp>
      <p:grpSp>
        <p:nvGrpSpPr>
          <p:cNvPr id="9" name="Group 8"/>
          <p:cNvGrpSpPr/>
          <p:nvPr/>
        </p:nvGrpSpPr>
        <p:grpSpPr>
          <a:xfrm>
            <a:off x="2206761" y="4034595"/>
            <a:ext cx="1706281" cy="949249"/>
            <a:chOff x="3810268" y="4002237"/>
            <a:chExt cx="1706281" cy="949249"/>
          </a:xfrm>
        </p:grpSpPr>
        <p:sp>
          <p:nvSpPr>
            <p:cNvPr id="5" name="Rectangle 4"/>
            <p:cNvSpPr/>
            <p:nvPr/>
          </p:nvSpPr>
          <p:spPr>
            <a:xfrm>
              <a:off x="3823097" y="4002237"/>
              <a:ext cx="1693452" cy="949249"/>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10268" y="429727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eth0</a:t>
              </a:r>
              <a:endParaRPr lang="en-US" dirty="0">
                <a:ln>
                  <a:solidFill>
                    <a:srgbClr val="000000"/>
                  </a:solidFill>
                </a:ln>
                <a:solidFill>
                  <a:schemeClr val="bg1"/>
                </a:solidFill>
              </a:endParaRPr>
            </a:p>
          </p:txBody>
        </p:sp>
        <p:sp>
          <p:nvSpPr>
            <p:cNvPr id="7" name="Rectangle 6"/>
            <p:cNvSpPr/>
            <p:nvPr/>
          </p:nvSpPr>
          <p:spPr>
            <a:xfrm>
              <a:off x="4772457" y="461643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eth2</a:t>
              </a:r>
              <a:endParaRPr lang="en-US" dirty="0">
                <a:ln>
                  <a:solidFill>
                    <a:srgbClr val="000000"/>
                  </a:solidFill>
                </a:ln>
                <a:solidFill>
                  <a:schemeClr val="bg1"/>
                </a:solidFill>
              </a:endParaRPr>
            </a:p>
          </p:txBody>
        </p:sp>
        <p:sp>
          <p:nvSpPr>
            <p:cNvPr id="8" name="Rectangle 7"/>
            <p:cNvSpPr/>
            <p:nvPr/>
          </p:nvSpPr>
          <p:spPr>
            <a:xfrm>
              <a:off x="4772457" y="4012002"/>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eth1</a:t>
              </a:r>
              <a:endParaRPr lang="en-US" dirty="0">
                <a:ln>
                  <a:solidFill>
                    <a:srgbClr val="000000"/>
                  </a:solidFill>
                </a:ln>
                <a:solidFill>
                  <a:schemeClr val="bg1"/>
                </a:solidFill>
              </a:endParaRPr>
            </a:p>
          </p:txBody>
        </p:sp>
      </p:grpSp>
      <p:sp>
        <p:nvSpPr>
          <p:cNvPr id="10" name="computr1"/>
          <p:cNvSpPr>
            <a:spLocks noEditPoints="1" noChangeArrowheads="1"/>
          </p:cNvSpPr>
          <p:nvPr/>
        </p:nvSpPr>
        <p:spPr bwMode="auto">
          <a:xfrm>
            <a:off x="4946103" y="3525320"/>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11" name="computr1"/>
          <p:cNvSpPr>
            <a:spLocks noEditPoints="1" noChangeArrowheads="1"/>
          </p:cNvSpPr>
          <p:nvPr/>
        </p:nvSpPr>
        <p:spPr bwMode="auto">
          <a:xfrm>
            <a:off x="4946103" y="4939826"/>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cxnSp>
        <p:nvCxnSpPr>
          <p:cNvPr id="15" name="Straight Arrow Connector 14"/>
          <p:cNvCxnSpPr>
            <a:stCxn id="8" idx="3"/>
            <a:endCxn id="10" idx="9"/>
          </p:cNvCxnSpPr>
          <p:nvPr/>
        </p:nvCxnSpPr>
        <p:spPr>
          <a:xfrm flipV="1">
            <a:off x="3913042" y="3955628"/>
            <a:ext cx="1098625" cy="255492"/>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21" idx="8"/>
            <a:endCxn id="6" idx="1"/>
          </p:cNvCxnSpPr>
          <p:nvPr/>
        </p:nvCxnSpPr>
        <p:spPr>
          <a:xfrm flipV="1">
            <a:off x="1010430" y="4496393"/>
            <a:ext cx="1196331" cy="12356"/>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11" idx="10"/>
          </p:cNvCxnSpPr>
          <p:nvPr/>
        </p:nvCxnSpPr>
        <p:spPr>
          <a:xfrm>
            <a:off x="3913042" y="4815553"/>
            <a:ext cx="1098625" cy="339411"/>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computr1"/>
          <p:cNvSpPr>
            <a:spLocks noEditPoints="1" noChangeArrowheads="1"/>
          </p:cNvSpPr>
          <p:nvPr/>
        </p:nvSpPr>
        <p:spPr bwMode="auto">
          <a:xfrm>
            <a:off x="390194" y="4078441"/>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24" name="Text Box 31"/>
          <p:cNvSpPr txBox="1">
            <a:spLocks noChangeArrowheads="1"/>
          </p:cNvSpPr>
          <p:nvPr/>
        </p:nvSpPr>
        <p:spPr bwMode="auto">
          <a:xfrm>
            <a:off x="1863601" y="5058931"/>
            <a:ext cx="2306025"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r>
              <a:rPr lang="en-US" sz="2000" dirty="0" smtClean="0">
                <a:solidFill>
                  <a:srgbClr val="F2F2F2"/>
                </a:solidFill>
                <a:latin typeface="Comic Sans MS" charset="0"/>
              </a:rPr>
              <a:t>Virtual Router</a:t>
            </a:r>
          </a:p>
          <a:p>
            <a:pPr algn="ctr" eaLnBrk="0" hangingPunct="0"/>
            <a:r>
              <a:rPr lang="en-US" sz="2000" dirty="0" smtClean="0">
                <a:solidFill>
                  <a:srgbClr val="F2F2F2"/>
                </a:solidFill>
                <a:latin typeface="Comic Sans MS" charset="0"/>
              </a:rPr>
              <a:t>Server</a:t>
            </a:r>
          </a:p>
        </p:txBody>
      </p:sp>
      <p:sp>
        <p:nvSpPr>
          <p:cNvPr id="25" name="Text Box 46"/>
          <p:cNvSpPr txBox="1">
            <a:spLocks noChangeArrowheads="1"/>
          </p:cNvSpPr>
          <p:nvPr/>
        </p:nvSpPr>
        <p:spPr bwMode="auto">
          <a:xfrm>
            <a:off x="4521508" y="5625626"/>
            <a:ext cx="1513530"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a:solidFill>
                  <a:schemeClr val="tx1">
                    <a:lumMod val="95000"/>
                  </a:schemeClr>
                </a:solidFill>
                <a:latin typeface="Comic Sans MS" charset="0"/>
              </a:rPr>
              <a:t>A</a:t>
            </a:r>
            <a:r>
              <a:rPr lang="en-US" sz="2000" dirty="0" smtClean="0">
                <a:solidFill>
                  <a:schemeClr val="tx1">
                    <a:lumMod val="95000"/>
                  </a:schemeClr>
                </a:solidFill>
                <a:latin typeface="Comic Sans MS" charset="0"/>
              </a:rPr>
              <a:t>pplication </a:t>
            </a:r>
          </a:p>
          <a:p>
            <a:pPr algn="ctr" eaLnBrk="0" hangingPunct="0"/>
            <a:r>
              <a:rPr lang="en-US" sz="2000" dirty="0">
                <a:solidFill>
                  <a:schemeClr val="tx1">
                    <a:lumMod val="95000"/>
                  </a:schemeClr>
                </a:solidFill>
                <a:latin typeface="Comic Sans MS" charset="0"/>
              </a:rPr>
              <a:t>S</a:t>
            </a:r>
            <a:r>
              <a:rPr lang="en-US" sz="2000" dirty="0" smtClean="0">
                <a:solidFill>
                  <a:schemeClr val="tx1">
                    <a:lumMod val="95000"/>
                  </a:schemeClr>
                </a:solidFill>
                <a:latin typeface="Comic Sans MS" charset="0"/>
              </a:rPr>
              <a:t>ervers</a:t>
            </a:r>
            <a:endParaRPr lang="en-US" sz="2000" dirty="0">
              <a:solidFill>
                <a:schemeClr val="tx1">
                  <a:lumMod val="95000"/>
                </a:schemeClr>
              </a:solidFill>
              <a:latin typeface="Comic Sans MS" charset="0"/>
            </a:endParaRPr>
          </a:p>
        </p:txBody>
      </p:sp>
      <p:sp>
        <p:nvSpPr>
          <p:cNvPr id="26" name="Text Box 48"/>
          <p:cNvSpPr txBox="1">
            <a:spLocks noChangeArrowheads="1"/>
          </p:cNvSpPr>
          <p:nvPr/>
        </p:nvSpPr>
        <p:spPr bwMode="auto">
          <a:xfrm>
            <a:off x="243834" y="4776712"/>
            <a:ext cx="1123174" cy="40011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smtClean="0">
                <a:solidFill>
                  <a:srgbClr val="F2F2F2"/>
                </a:solidFill>
                <a:latin typeface="Comic Sans MS" charset="0"/>
              </a:rPr>
              <a:t>Firewall</a:t>
            </a:r>
            <a:endParaRPr lang="en-US" sz="2000" dirty="0">
              <a:solidFill>
                <a:srgbClr val="F2F2F2"/>
              </a:solidFill>
              <a:latin typeface="Comic Sans MS" charset="0"/>
            </a:endParaRPr>
          </a:p>
        </p:txBody>
      </p:sp>
      <p:sp>
        <p:nvSpPr>
          <p:cNvPr id="27" name="AutoShape 34"/>
          <p:cNvSpPr>
            <a:spLocks noChangeArrowheads="1"/>
          </p:cNvSpPr>
          <p:nvPr/>
        </p:nvSpPr>
        <p:spPr bwMode="auto">
          <a:xfrm>
            <a:off x="2465832" y="2142218"/>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TextBox 27"/>
          <p:cNvSpPr txBox="1"/>
          <p:nvPr/>
        </p:nvSpPr>
        <p:spPr>
          <a:xfrm>
            <a:off x="2317705" y="1742108"/>
            <a:ext cx="1508020" cy="400110"/>
          </a:xfrm>
          <a:prstGeom prst="rect">
            <a:avLst/>
          </a:prstGeom>
          <a:noFill/>
        </p:spPr>
        <p:txBody>
          <a:bodyPr wrap="none" rtlCol="0">
            <a:spAutoFit/>
          </a:bodyPr>
          <a:lstStyle/>
          <a:p>
            <a:pPr algn="ctr"/>
            <a:r>
              <a:rPr lang="en-US" sz="2000" dirty="0" smtClean="0">
                <a:solidFill>
                  <a:srgbClr val="F2F2F2"/>
                </a:solidFill>
                <a:latin typeface="Comic Sans MS"/>
                <a:cs typeface="Comic Sans MS"/>
              </a:rPr>
              <a:t>Your Client</a:t>
            </a:r>
            <a:endParaRPr lang="en-US" sz="2000" dirty="0">
              <a:solidFill>
                <a:srgbClr val="F2F2F2"/>
              </a:solidFill>
              <a:latin typeface="Comic Sans MS"/>
              <a:cs typeface="Comic Sans MS"/>
            </a:endParaRPr>
          </a:p>
        </p:txBody>
      </p:sp>
      <p:sp>
        <p:nvSpPr>
          <p:cNvPr id="31" name="TextBox 30"/>
          <p:cNvSpPr txBox="1"/>
          <p:nvPr/>
        </p:nvSpPr>
        <p:spPr>
          <a:xfrm>
            <a:off x="1718206" y="4104096"/>
            <a:ext cx="501384" cy="369332"/>
          </a:xfrm>
          <a:prstGeom prst="rect">
            <a:avLst/>
          </a:prstGeom>
          <a:noFill/>
        </p:spPr>
        <p:txBody>
          <a:bodyPr wrap="none" rtlCol="0">
            <a:spAutoFit/>
          </a:bodyPr>
          <a:lstStyle/>
          <a:p>
            <a:r>
              <a:rPr lang="en-US" dirty="0" smtClean="0"/>
              <a:t>IP0</a:t>
            </a:r>
            <a:endParaRPr lang="en-US" dirty="0"/>
          </a:p>
        </p:txBody>
      </p:sp>
      <p:sp>
        <p:nvSpPr>
          <p:cNvPr id="32" name="TextBox 31"/>
          <p:cNvSpPr txBox="1"/>
          <p:nvPr/>
        </p:nvSpPr>
        <p:spPr>
          <a:xfrm>
            <a:off x="3825725" y="3734764"/>
            <a:ext cx="501384" cy="369332"/>
          </a:xfrm>
          <a:prstGeom prst="rect">
            <a:avLst/>
          </a:prstGeom>
          <a:noFill/>
        </p:spPr>
        <p:txBody>
          <a:bodyPr wrap="none" rtlCol="0">
            <a:spAutoFit/>
          </a:bodyPr>
          <a:lstStyle/>
          <a:p>
            <a:r>
              <a:rPr lang="en-US" dirty="0" smtClean="0"/>
              <a:t>IP1</a:t>
            </a:r>
            <a:endParaRPr lang="en-US" dirty="0"/>
          </a:p>
        </p:txBody>
      </p:sp>
      <p:sp>
        <p:nvSpPr>
          <p:cNvPr id="33" name="TextBox 32"/>
          <p:cNvSpPr txBox="1"/>
          <p:nvPr/>
        </p:nvSpPr>
        <p:spPr>
          <a:xfrm>
            <a:off x="4585653" y="3586296"/>
            <a:ext cx="501384" cy="369332"/>
          </a:xfrm>
          <a:prstGeom prst="rect">
            <a:avLst/>
          </a:prstGeom>
          <a:noFill/>
        </p:spPr>
        <p:txBody>
          <a:bodyPr wrap="none" rtlCol="0">
            <a:spAutoFit/>
          </a:bodyPr>
          <a:lstStyle/>
          <a:p>
            <a:r>
              <a:rPr lang="en-US" dirty="0" smtClean="0"/>
              <a:t>IP3</a:t>
            </a:r>
            <a:endParaRPr lang="en-US" dirty="0"/>
          </a:p>
        </p:txBody>
      </p:sp>
      <p:sp>
        <p:nvSpPr>
          <p:cNvPr id="34" name="TextBox 33"/>
          <p:cNvSpPr txBox="1"/>
          <p:nvPr/>
        </p:nvSpPr>
        <p:spPr>
          <a:xfrm>
            <a:off x="3901000" y="4468952"/>
            <a:ext cx="501384" cy="369332"/>
          </a:xfrm>
          <a:prstGeom prst="rect">
            <a:avLst/>
          </a:prstGeom>
          <a:noFill/>
        </p:spPr>
        <p:txBody>
          <a:bodyPr wrap="none" rtlCol="0">
            <a:spAutoFit/>
          </a:bodyPr>
          <a:lstStyle/>
          <a:p>
            <a:r>
              <a:rPr lang="en-US" dirty="0" smtClean="0"/>
              <a:t>IP2</a:t>
            </a:r>
            <a:endParaRPr lang="en-US" dirty="0"/>
          </a:p>
        </p:txBody>
      </p:sp>
      <p:sp>
        <p:nvSpPr>
          <p:cNvPr id="35" name="TextBox 34"/>
          <p:cNvSpPr txBox="1"/>
          <p:nvPr/>
        </p:nvSpPr>
        <p:spPr>
          <a:xfrm>
            <a:off x="997601" y="4088577"/>
            <a:ext cx="501384" cy="369332"/>
          </a:xfrm>
          <a:prstGeom prst="rect">
            <a:avLst/>
          </a:prstGeom>
          <a:noFill/>
        </p:spPr>
        <p:txBody>
          <a:bodyPr wrap="none" rtlCol="0">
            <a:spAutoFit/>
          </a:bodyPr>
          <a:lstStyle/>
          <a:p>
            <a:r>
              <a:rPr lang="en-US" dirty="0" smtClean="0"/>
              <a:t>IP5</a:t>
            </a:r>
            <a:endParaRPr lang="en-US" dirty="0"/>
          </a:p>
        </p:txBody>
      </p:sp>
      <p:sp>
        <p:nvSpPr>
          <p:cNvPr id="36" name="TextBox 35"/>
          <p:cNvSpPr txBox="1"/>
          <p:nvPr/>
        </p:nvSpPr>
        <p:spPr>
          <a:xfrm>
            <a:off x="4631266" y="4675238"/>
            <a:ext cx="501384" cy="369332"/>
          </a:xfrm>
          <a:prstGeom prst="rect">
            <a:avLst/>
          </a:prstGeom>
          <a:noFill/>
        </p:spPr>
        <p:txBody>
          <a:bodyPr wrap="none" rtlCol="0">
            <a:spAutoFit/>
          </a:bodyPr>
          <a:lstStyle/>
          <a:p>
            <a:r>
              <a:rPr lang="en-US" dirty="0" smtClean="0"/>
              <a:t>IP4</a:t>
            </a:r>
            <a:endParaRPr lang="en-US" dirty="0"/>
          </a:p>
        </p:txBody>
      </p:sp>
      <p:cxnSp>
        <p:nvCxnSpPr>
          <p:cNvPr id="37" name="Straight Arrow Connector 36"/>
          <p:cNvCxnSpPr>
            <a:stCxn id="5" idx="0"/>
            <a:endCxn id="27" idx="3"/>
          </p:cNvCxnSpPr>
          <p:nvPr/>
        </p:nvCxnSpPr>
        <p:spPr>
          <a:xfrm flipH="1" flipV="1">
            <a:off x="3058581" y="2946710"/>
            <a:ext cx="7735" cy="1087885"/>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009380" y="1564977"/>
            <a:ext cx="0" cy="4925831"/>
          </a:xfrm>
          <a:prstGeom prst="line">
            <a:avLst/>
          </a:prstGeom>
          <a:ln w="38100" cmpd="sng">
            <a:solidFill>
              <a:srgbClr val="FFFFFF"/>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2" name="Table 4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403851507"/>
              </p:ext>
            </p:extLst>
          </p:nvPr>
        </p:nvGraphicFramePr>
        <p:xfrm>
          <a:off x="6257619" y="1833645"/>
          <a:ext cx="2750538" cy="1483360"/>
        </p:xfrm>
        <a:graphic>
          <a:graphicData uri="http://schemas.openxmlformats.org/drawingml/2006/table">
            <a:tbl>
              <a:tblPr firstRow="1" bandRow="1">
                <a:tableStyleId>{5940675A-B579-460E-94D1-54222C63F5DA}</a:tableStyleId>
              </a:tblPr>
              <a:tblGrid>
                <a:gridCol w="916846"/>
                <a:gridCol w="916846"/>
                <a:gridCol w="916846"/>
              </a:tblGrid>
              <a:tr h="370840">
                <a:tc>
                  <a:txBody>
                    <a:bodyPr/>
                    <a:lstStyle/>
                    <a:p>
                      <a:pPr algn="ctr"/>
                      <a:r>
                        <a:rPr lang="en-US" dirty="0" err="1" smtClean="0"/>
                        <a:t>dst</a:t>
                      </a:r>
                      <a:endParaRPr lang="en-US" dirty="0"/>
                    </a:p>
                  </a:txBody>
                  <a:tcPr/>
                </a:tc>
                <a:tc>
                  <a:txBody>
                    <a:bodyPr/>
                    <a:lstStyle/>
                    <a:p>
                      <a:pPr algn="ctr"/>
                      <a:r>
                        <a:rPr lang="en-US" dirty="0" err="1" smtClean="0"/>
                        <a:t>gw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IP3</a:t>
                      </a:r>
                      <a:endParaRPr lang="en-US" dirty="0"/>
                    </a:p>
                  </a:txBody>
                  <a:tcPr/>
                </a:tc>
                <a:tc>
                  <a:txBody>
                    <a:bodyPr/>
                    <a:lstStyle/>
                    <a:p>
                      <a:pPr algn="ctr"/>
                      <a:r>
                        <a:rPr lang="en-US" dirty="0" smtClean="0"/>
                        <a:t>eth1</a:t>
                      </a:r>
                      <a:endParaRPr lang="en-US" dirty="0"/>
                    </a:p>
                  </a:txBody>
                  <a:tcPr/>
                </a:tc>
              </a:tr>
              <a:tr h="370840">
                <a:tc>
                  <a:txBody>
                    <a:bodyPr/>
                    <a:lstStyle/>
                    <a:p>
                      <a:pPr algn="ctr"/>
                      <a:r>
                        <a:rPr lang="en-US" dirty="0" smtClean="0"/>
                        <a:t>IP4</a:t>
                      </a:r>
                      <a:endParaRPr lang="en-US" dirty="0"/>
                    </a:p>
                  </a:txBody>
                  <a:tcPr/>
                </a:tc>
                <a:tc>
                  <a:txBody>
                    <a:bodyPr/>
                    <a:lstStyle/>
                    <a:p>
                      <a:pPr algn="ctr"/>
                      <a:r>
                        <a:rPr lang="en-US" dirty="0" smtClean="0"/>
                        <a:t>IP4</a:t>
                      </a:r>
                      <a:endParaRPr lang="en-US" dirty="0"/>
                    </a:p>
                  </a:txBody>
                  <a:tcPr/>
                </a:tc>
                <a:tc>
                  <a:txBody>
                    <a:bodyPr/>
                    <a:lstStyle/>
                    <a:p>
                      <a:pPr algn="ctr"/>
                      <a:r>
                        <a:rPr lang="en-US" dirty="0" smtClean="0"/>
                        <a:t>eth2</a:t>
                      </a:r>
                      <a:endParaRPr lang="en-US" dirty="0"/>
                    </a:p>
                  </a:txBody>
                  <a:tcPr/>
                </a:tc>
              </a:tr>
              <a:tr h="370840">
                <a:tc>
                  <a:txBody>
                    <a:bodyPr/>
                    <a:lstStyle/>
                    <a:p>
                      <a:pPr algn="ctr"/>
                      <a:r>
                        <a:rPr lang="en-US" dirty="0" smtClean="0"/>
                        <a:t>Other</a:t>
                      </a:r>
                      <a:endParaRPr lang="en-US" dirty="0"/>
                    </a:p>
                  </a:txBody>
                  <a:tcPr/>
                </a:tc>
                <a:tc>
                  <a:txBody>
                    <a:bodyPr/>
                    <a:lstStyle/>
                    <a:p>
                      <a:pPr algn="ctr"/>
                      <a:r>
                        <a:rPr lang="en-US" dirty="0" smtClean="0"/>
                        <a:t>IP5</a:t>
                      </a:r>
                      <a:endParaRPr lang="en-US" dirty="0"/>
                    </a:p>
                  </a:txBody>
                  <a:tcPr/>
                </a:tc>
                <a:tc>
                  <a:txBody>
                    <a:bodyPr/>
                    <a:lstStyle/>
                    <a:p>
                      <a:pPr algn="ctr"/>
                      <a:r>
                        <a:rPr lang="en-US" dirty="0" smtClean="0"/>
                        <a:t>eth0</a:t>
                      </a:r>
                      <a:endParaRPr lang="en-US" dirty="0"/>
                    </a:p>
                  </a:txBody>
                  <a:tcPr/>
                </a:tc>
              </a:tr>
            </a:tbl>
          </a:graphicData>
        </a:graphic>
      </p:graphicFrame>
      <p:sp>
        <p:nvSpPr>
          <p:cNvPr id="43" name="TextBox 42"/>
          <p:cNvSpPr txBox="1"/>
          <p:nvPr/>
        </p:nvSpPr>
        <p:spPr>
          <a:xfrm>
            <a:off x="6231961" y="1460827"/>
            <a:ext cx="1698377" cy="369332"/>
          </a:xfrm>
          <a:prstGeom prst="rect">
            <a:avLst/>
          </a:prstGeom>
          <a:noFill/>
        </p:spPr>
        <p:txBody>
          <a:bodyPr wrap="none" rtlCol="0">
            <a:spAutoFit/>
          </a:bodyPr>
          <a:lstStyle/>
          <a:p>
            <a:r>
              <a:rPr lang="en-US" dirty="0" smtClean="0"/>
              <a:t>Routing Table</a:t>
            </a:r>
            <a:endParaRPr lang="en-US" dirty="0"/>
          </a:p>
        </p:txBody>
      </p:sp>
      <p:sp>
        <p:nvSpPr>
          <p:cNvPr id="45" name="TextBox 44"/>
          <p:cNvSpPr txBox="1"/>
          <p:nvPr/>
        </p:nvSpPr>
        <p:spPr>
          <a:xfrm>
            <a:off x="6206303" y="4391423"/>
            <a:ext cx="1293744" cy="369332"/>
          </a:xfrm>
          <a:prstGeom prst="rect">
            <a:avLst/>
          </a:prstGeom>
          <a:noFill/>
        </p:spPr>
        <p:txBody>
          <a:bodyPr wrap="none" rtlCol="0">
            <a:spAutoFit/>
          </a:bodyPr>
          <a:lstStyle/>
          <a:p>
            <a:r>
              <a:rPr lang="en-US" dirty="0" smtClean="0"/>
              <a:t>ARP Table</a:t>
            </a:r>
            <a:endParaRPr lang="en-US" dirty="0"/>
          </a:p>
        </p:txBody>
      </p:sp>
      <p:sp>
        <p:nvSpPr>
          <p:cNvPr id="46" name="TextBox 45"/>
          <p:cNvSpPr txBox="1"/>
          <p:nvPr/>
        </p:nvSpPr>
        <p:spPr>
          <a:xfrm>
            <a:off x="390194" y="654211"/>
            <a:ext cx="6981398" cy="830997"/>
          </a:xfrm>
          <a:prstGeom prst="rect">
            <a:avLst/>
          </a:prstGeom>
          <a:noFill/>
        </p:spPr>
        <p:txBody>
          <a:bodyPr wrap="none" rtlCol="0">
            <a:spAutoFit/>
          </a:bodyPr>
          <a:lstStyle/>
          <a:p>
            <a:pPr marL="457200" indent="-457200">
              <a:buAutoNum type="arabicPeriod" startAt="6"/>
            </a:pPr>
            <a:r>
              <a:rPr lang="en-US" sz="2400" dirty="0" smtClean="0">
                <a:solidFill>
                  <a:srgbClr val="FF6600"/>
                </a:solidFill>
                <a:latin typeface="Comic Sans MS"/>
                <a:cs typeface="Comic Sans MS"/>
              </a:rPr>
              <a:t>IP packet on eth1: HW3 in Ethernet header. </a:t>
            </a:r>
          </a:p>
          <a:p>
            <a:r>
              <a:rPr lang="en-US" sz="2400" dirty="0">
                <a:solidFill>
                  <a:srgbClr val="FF6600"/>
                </a:solidFill>
                <a:latin typeface="Comic Sans MS"/>
                <a:cs typeface="Comic Sans MS"/>
              </a:rPr>
              <a:t> </a:t>
            </a:r>
            <a:r>
              <a:rPr lang="en-US" sz="2400" dirty="0" smtClean="0">
                <a:solidFill>
                  <a:srgbClr val="FF6600"/>
                </a:solidFill>
                <a:latin typeface="Comic Sans MS"/>
                <a:cs typeface="Comic Sans MS"/>
              </a:rPr>
              <a:t>                                 Destined for IP3</a:t>
            </a:r>
            <a:endParaRPr lang="en-US" sz="2400" dirty="0">
              <a:solidFill>
                <a:srgbClr val="FF6600"/>
              </a:solidFill>
              <a:latin typeface="Comic Sans MS"/>
              <a:cs typeface="Comic Sans MS"/>
            </a:endParaRPr>
          </a:p>
        </p:txBody>
      </p:sp>
      <p:cxnSp>
        <p:nvCxnSpPr>
          <p:cNvPr id="48" name="Straight Arrow Connector 47"/>
          <p:cNvCxnSpPr/>
          <p:nvPr/>
        </p:nvCxnSpPr>
        <p:spPr>
          <a:xfrm flipV="1">
            <a:off x="4021159" y="4181980"/>
            <a:ext cx="901260" cy="209443"/>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860908" y="3052989"/>
            <a:ext cx="0" cy="902639"/>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38" name="Table 37"/>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415004409"/>
              </p:ext>
            </p:extLst>
          </p:nvPr>
        </p:nvGraphicFramePr>
        <p:xfrm>
          <a:off x="6231961" y="4764241"/>
          <a:ext cx="2776197" cy="741680"/>
        </p:xfrm>
        <a:graphic>
          <a:graphicData uri="http://schemas.openxmlformats.org/drawingml/2006/table">
            <a:tbl>
              <a:tblPr firstRow="1" bandRow="1">
                <a:tableStyleId>{5940675A-B579-460E-94D1-54222C63F5DA}</a:tableStyleId>
              </a:tblPr>
              <a:tblGrid>
                <a:gridCol w="925399"/>
                <a:gridCol w="925399"/>
                <a:gridCol w="925399"/>
              </a:tblGrid>
              <a:tr h="370840">
                <a:tc>
                  <a:txBody>
                    <a:bodyPr/>
                    <a:lstStyle/>
                    <a:p>
                      <a:pPr algn="ctr"/>
                      <a:r>
                        <a:rPr lang="en-US" dirty="0" smtClean="0"/>
                        <a:t>IP</a:t>
                      </a:r>
                      <a:endParaRPr lang="en-US" dirty="0"/>
                    </a:p>
                  </a:txBody>
                  <a:tcPr/>
                </a:tc>
                <a:tc>
                  <a:txBody>
                    <a:bodyPr/>
                    <a:lstStyle/>
                    <a:p>
                      <a:pPr algn="ctr"/>
                      <a:r>
                        <a:rPr lang="en-US" dirty="0" smtClean="0"/>
                        <a:t>HW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HW3</a:t>
                      </a:r>
                      <a:endParaRPr lang="en-US" dirty="0"/>
                    </a:p>
                  </a:txBody>
                  <a:tcPr/>
                </a:tc>
                <a:tc>
                  <a:txBody>
                    <a:bodyPr/>
                    <a:lstStyle/>
                    <a:p>
                      <a:pPr algn="ctr"/>
                      <a:r>
                        <a:rPr lang="en-US" dirty="0" smtClean="0"/>
                        <a:t>eth1</a:t>
                      </a:r>
                      <a:endParaRPr lang="en-US" dirty="0"/>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60668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Big / Little endian</a:t>
            </a:r>
            <a:endParaRPr lang="en-US" dirty="0"/>
          </a:p>
        </p:txBody>
      </p:sp>
      <p:sp>
        <p:nvSpPr>
          <p:cNvPr id="4" name="Content Placeholder 3"/>
          <p:cNvSpPr>
            <a:spLocks noGrp="1"/>
          </p:cNvSpPr>
          <p:nvPr>
            <p:ph idx="1"/>
          </p:nvPr>
        </p:nvSpPr>
        <p:spPr/>
        <p:txBody>
          <a:bodyPr/>
          <a:lstStyle/>
          <a:p>
            <a:r>
              <a:rPr lang="en-US" dirty="0" smtClean="0"/>
              <a:t>Network order: big endian</a:t>
            </a:r>
          </a:p>
          <a:p>
            <a:r>
              <a:rPr lang="en-US" dirty="0" smtClean="0"/>
              <a:t>Host order: usually little endian (x86)</a:t>
            </a:r>
          </a:p>
          <a:p>
            <a:r>
              <a:rPr lang="en-US" dirty="0" smtClean="0"/>
              <a:t>Functions:</a:t>
            </a:r>
          </a:p>
          <a:p>
            <a:pPr lvl="1"/>
            <a:r>
              <a:rPr lang="en-US" dirty="0" err="1" smtClean="0"/>
              <a:t>htonl</a:t>
            </a:r>
            <a:r>
              <a:rPr lang="en-US" dirty="0" smtClean="0"/>
              <a:t>, </a:t>
            </a:r>
            <a:r>
              <a:rPr lang="en-US" dirty="0" err="1" smtClean="0"/>
              <a:t>htons</a:t>
            </a:r>
            <a:endParaRPr lang="en-US" dirty="0" smtClean="0"/>
          </a:p>
          <a:p>
            <a:pPr lvl="1"/>
            <a:r>
              <a:rPr lang="en-US" dirty="0" err="1" smtClean="0"/>
              <a:t>ntohl</a:t>
            </a:r>
            <a:r>
              <a:rPr lang="en-US" dirty="0" smtClean="0"/>
              <a:t>, </a:t>
            </a:r>
            <a:r>
              <a:rPr lang="en-US" dirty="0" err="1" smtClean="0"/>
              <a:t>ntohs</a:t>
            </a:r>
            <a:endParaRPr lang="en-US" dirty="0"/>
          </a:p>
        </p:txBody>
      </p:sp>
      <p:sp>
        <p:nvSpPr>
          <p:cNvPr id="2" name="Slide Number Placeholder 1"/>
          <p:cNvSpPr>
            <a:spLocks noGrp="1"/>
          </p:cNvSpPr>
          <p:nvPr>
            <p:ph type="sldNum" sz="quarter" idx="12"/>
          </p:nvPr>
        </p:nvSpPr>
        <p:spPr/>
        <p:txBody>
          <a:bodyPr/>
          <a:lstStyle/>
          <a:p>
            <a:fld id="{27C791E9-91B1-674D-BE19-2E3D8F5BCC1F}"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87757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 Questions</a:t>
            </a:r>
            <a:endParaRPr lang="en-US" dirty="0"/>
          </a:p>
        </p:txBody>
      </p:sp>
      <p:sp>
        <p:nvSpPr>
          <p:cNvPr id="3" name="Content Placeholder 2"/>
          <p:cNvSpPr>
            <a:spLocks noGrp="1"/>
          </p:cNvSpPr>
          <p:nvPr>
            <p:ph idx="1"/>
          </p:nvPr>
        </p:nvSpPr>
        <p:spPr/>
        <p:txBody>
          <a:bodyPr/>
          <a:lstStyle/>
          <a:p>
            <a:r>
              <a:rPr lang="en-US" dirty="0" smtClean="0"/>
              <a:t>Spring’11 Midterm Q1</a:t>
            </a:r>
          </a:p>
          <a:p>
            <a:r>
              <a:rPr lang="en-US" dirty="0" smtClean="0"/>
              <a:t>Spring’10 Midterm Q1</a:t>
            </a:r>
          </a:p>
          <a:p>
            <a:r>
              <a:rPr lang="en-US" dirty="0" smtClean="0"/>
              <a:t>Spring’09 Midterm Q4</a:t>
            </a:r>
          </a:p>
          <a:p>
            <a:r>
              <a:rPr lang="en-US" smtClean="0"/>
              <a:t>etc.</a:t>
            </a:r>
            <a:endParaRPr lang="en-US"/>
          </a:p>
        </p:txBody>
      </p:sp>
      <p:sp>
        <p:nvSpPr>
          <p:cNvPr id="4" name="Slide Number Placeholder 3"/>
          <p:cNvSpPr>
            <a:spLocks noGrp="1"/>
          </p:cNvSpPr>
          <p:nvPr>
            <p:ph type="sldNum" sz="quarter" idx="12"/>
          </p:nvPr>
        </p:nvSpPr>
        <p:spPr/>
        <p:txBody>
          <a:bodyPr/>
          <a:lstStyle/>
          <a:p>
            <a:fld id="{27C791E9-91B1-674D-BE19-2E3D8F5BCC1F}"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904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VNS works</a:t>
            </a:r>
            <a:endParaRPr lang="en-US" dirty="0"/>
          </a:p>
        </p:txBody>
      </p:sp>
      <p:sp>
        <p:nvSpPr>
          <p:cNvPr id="3" name="Content Placeholder 2"/>
          <p:cNvSpPr>
            <a:spLocks noGrp="1"/>
          </p:cNvSpPr>
          <p:nvPr>
            <p:ph idx="1"/>
          </p:nvPr>
        </p:nvSpPr>
        <p:spPr/>
        <p:txBody>
          <a:bodyPr/>
          <a:lstStyle/>
          <a:p>
            <a:r>
              <a:rPr lang="en-US" dirty="0" smtClean="0"/>
              <a:t>Just informational</a:t>
            </a:r>
          </a:p>
          <a:p>
            <a:r>
              <a:rPr lang="en-US" dirty="0" smtClean="0"/>
              <a:t>You don’t have to know it to finish assignment</a:t>
            </a:r>
            <a:endParaRPr lang="en-US" dirty="0"/>
          </a:p>
        </p:txBody>
      </p:sp>
      <p:sp>
        <p:nvSpPr>
          <p:cNvPr id="4" name="Slide Number Placeholder 3"/>
          <p:cNvSpPr>
            <a:spLocks noGrp="1"/>
          </p:cNvSpPr>
          <p:nvPr>
            <p:ph type="sldNum" sz="quarter" idx="12"/>
          </p:nvPr>
        </p:nvSpPr>
        <p:spPr/>
        <p:txBody>
          <a:bodyPr/>
          <a:lstStyle/>
          <a:p>
            <a:fld id="{27C791E9-91B1-674D-BE19-2E3D8F5BCC1F}"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4939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VNS works</a:t>
            </a:r>
            <a:endParaRPr lang="en-US" dirty="0"/>
          </a:p>
        </p:txBody>
      </p:sp>
      <p:sp>
        <p:nvSpPr>
          <p:cNvPr id="4" name="Slide Number Placeholder 3"/>
          <p:cNvSpPr>
            <a:spLocks noGrp="1"/>
          </p:cNvSpPr>
          <p:nvPr>
            <p:ph type="sldNum" sz="quarter" idx="12"/>
          </p:nvPr>
        </p:nvSpPr>
        <p:spPr/>
        <p:txBody>
          <a:bodyPr/>
          <a:lstStyle/>
          <a:p>
            <a:fld id="{27C791E9-91B1-674D-BE19-2E3D8F5BCC1F}" type="slidenum">
              <a:rPr lang="en-US" smtClean="0"/>
              <a:pPr/>
              <a:t>3</a:t>
            </a:fld>
            <a:endParaRPr lang="en-US"/>
          </a:p>
        </p:txBody>
      </p:sp>
      <p:sp>
        <p:nvSpPr>
          <p:cNvPr id="5" name="computr1"/>
          <p:cNvSpPr>
            <a:spLocks noEditPoints="1" noChangeArrowheads="1"/>
          </p:cNvSpPr>
          <p:nvPr/>
        </p:nvSpPr>
        <p:spPr bwMode="auto">
          <a:xfrm>
            <a:off x="4281577" y="3938512"/>
            <a:ext cx="668337" cy="712788"/>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pPr algn="ctr" eaLnBrk="0" hangingPunct="0"/>
            <a:endParaRPr lang="en-US">
              <a:latin typeface="Comic Sans MS" charset="0"/>
            </a:endParaRPr>
          </a:p>
        </p:txBody>
      </p:sp>
      <p:sp>
        <p:nvSpPr>
          <p:cNvPr id="6" name="Text Box 31"/>
          <p:cNvSpPr txBox="1">
            <a:spLocks noChangeArrowheads="1"/>
          </p:cNvSpPr>
          <p:nvPr/>
        </p:nvSpPr>
        <p:spPr bwMode="auto">
          <a:xfrm>
            <a:off x="4046655" y="4669838"/>
            <a:ext cx="1174320" cy="120032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400" dirty="0" smtClean="0">
                <a:solidFill>
                  <a:srgbClr val="F2F2F2"/>
                </a:solidFill>
                <a:latin typeface="Comic Sans MS" charset="0"/>
              </a:rPr>
              <a:t>Virtual </a:t>
            </a:r>
          </a:p>
          <a:p>
            <a:pPr algn="ctr" eaLnBrk="0" hangingPunct="0"/>
            <a:r>
              <a:rPr lang="en-US" sz="2400" dirty="0" smtClean="0">
                <a:solidFill>
                  <a:srgbClr val="F2F2F2"/>
                </a:solidFill>
                <a:latin typeface="Comic Sans MS" charset="0"/>
              </a:rPr>
              <a:t>Router</a:t>
            </a:r>
          </a:p>
          <a:p>
            <a:pPr algn="ctr" eaLnBrk="0" hangingPunct="0"/>
            <a:r>
              <a:rPr lang="en-US" sz="2400" dirty="0" smtClean="0">
                <a:solidFill>
                  <a:srgbClr val="F2F2F2"/>
                </a:solidFill>
                <a:latin typeface="Comic Sans MS" charset="0"/>
              </a:rPr>
              <a:t>Server</a:t>
            </a:r>
          </a:p>
        </p:txBody>
      </p:sp>
      <p:sp>
        <p:nvSpPr>
          <p:cNvPr id="7" name="computr1"/>
          <p:cNvSpPr>
            <a:spLocks noEditPoints="1" noChangeArrowheads="1"/>
          </p:cNvSpPr>
          <p:nvPr/>
        </p:nvSpPr>
        <p:spPr bwMode="auto">
          <a:xfrm>
            <a:off x="6715012" y="3153155"/>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8" name="computr1"/>
          <p:cNvSpPr>
            <a:spLocks noEditPoints="1" noChangeArrowheads="1"/>
          </p:cNvSpPr>
          <p:nvPr/>
        </p:nvSpPr>
        <p:spPr bwMode="auto">
          <a:xfrm>
            <a:off x="6715012" y="4623759"/>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B</a:t>
            </a:r>
          </a:p>
        </p:txBody>
      </p:sp>
      <p:sp>
        <p:nvSpPr>
          <p:cNvPr id="9" name="Line 42"/>
          <p:cNvSpPr>
            <a:spLocks noChangeShapeType="1"/>
          </p:cNvSpPr>
          <p:nvPr/>
        </p:nvSpPr>
        <p:spPr bwMode="auto">
          <a:xfrm flipV="1">
            <a:off x="4949914" y="3514785"/>
            <a:ext cx="1765098" cy="7285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a:lstStyle/>
          <a:p>
            <a:endParaRPr lang="en-US"/>
          </a:p>
        </p:txBody>
      </p:sp>
      <p:sp>
        <p:nvSpPr>
          <p:cNvPr id="10" name="Line 43"/>
          <p:cNvSpPr>
            <a:spLocks noChangeShapeType="1"/>
          </p:cNvSpPr>
          <p:nvPr/>
        </p:nvSpPr>
        <p:spPr bwMode="auto">
          <a:xfrm>
            <a:off x="4949914" y="4304032"/>
            <a:ext cx="1765098" cy="66028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a:lstStyle/>
          <a:p>
            <a:endParaRPr lang="en-US"/>
          </a:p>
        </p:txBody>
      </p:sp>
      <p:sp>
        <p:nvSpPr>
          <p:cNvPr id="11" name="Line 44"/>
          <p:cNvSpPr>
            <a:spLocks noChangeShapeType="1"/>
          </p:cNvSpPr>
          <p:nvPr/>
        </p:nvSpPr>
        <p:spPr bwMode="auto">
          <a:xfrm flipV="1">
            <a:off x="3022689" y="4243312"/>
            <a:ext cx="12954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a:lstStyle/>
          <a:p>
            <a:endParaRPr lang="en-US"/>
          </a:p>
        </p:txBody>
      </p:sp>
      <p:sp>
        <p:nvSpPr>
          <p:cNvPr id="12" name="Text Box 46"/>
          <p:cNvSpPr txBox="1">
            <a:spLocks noChangeArrowheads="1"/>
          </p:cNvSpPr>
          <p:nvPr/>
        </p:nvSpPr>
        <p:spPr bwMode="auto">
          <a:xfrm>
            <a:off x="6240196" y="5412649"/>
            <a:ext cx="1779303" cy="83099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400" dirty="0">
                <a:solidFill>
                  <a:schemeClr val="tx1">
                    <a:lumMod val="95000"/>
                  </a:schemeClr>
                </a:solidFill>
                <a:latin typeface="Comic Sans MS" charset="0"/>
              </a:rPr>
              <a:t>A</a:t>
            </a:r>
            <a:r>
              <a:rPr lang="en-US" sz="2400" dirty="0" smtClean="0">
                <a:solidFill>
                  <a:schemeClr val="tx1">
                    <a:lumMod val="95000"/>
                  </a:schemeClr>
                </a:solidFill>
                <a:latin typeface="Comic Sans MS" charset="0"/>
              </a:rPr>
              <a:t>pplication </a:t>
            </a:r>
          </a:p>
          <a:p>
            <a:pPr algn="ctr" eaLnBrk="0" hangingPunct="0"/>
            <a:r>
              <a:rPr lang="en-US" sz="2400" dirty="0">
                <a:solidFill>
                  <a:schemeClr val="tx1">
                    <a:lumMod val="95000"/>
                  </a:schemeClr>
                </a:solidFill>
                <a:latin typeface="Comic Sans MS" charset="0"/>
              </a:rPr>
              <a:t>S</a:t>
            </a:r>
            <a:r>
              <a:rPr lang="en-US" sz="2400" dirty="0" smtClean="0">
                <a:solidFill>
                  <a:schemeClr val="tx1">
                    <a:lumMod val="95000"/>
                  </a:schemeClr>
                </a:solidFill>
                <a:latin typeface="Comic Sans MS" charset="0"/>
              </a:rPr>
              <a:t>ervers</a:t>
            </a:r>
            <a:endParaRPr lang="en-US" sz="2400" dirty="0">
              <a:solidFill>
                <a:schemeClr val="tx1">
                  <a:lumMod val="95000"/>
                </a:schemeClr>
              </a:solidFill>
              <a:latin typeface="Comic Sans MS" charset="0"/>
            </a:endParaRPr>
          </a:p>
        </p:txBody>
      </p:sp>
      <p:sp>
        <p:nvSpPr>
          <p:cNvPr id="13" name="computr1"/>
          <p:cNvSpPr>
            <a:spLocks noEditPoints="1" noChangeArrowheads="1"/>
          </p:cNvSpPr>
          <p:nvPr/>
        </p:nvSpPr>
        <p:spPr bwMode="auto">
          <a:xfrm>
            <a:off x="2336889" y="3938512"/>
            <a:ext cx="668338" cy="712788"/>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pPr algn="ctr" eaLnBrk="0" hangingPunct="0"/>
            <a:endParaRPr lang="en-US">
              <a:latin typeface="Comic Sans MS" charset="0"/>
            </a:endParaRPr>
          </a:p>
        </p:txBody>
      </p:sp>
      <p:sp>
        <p:nvSpPr>
          <p:cNvPr id="14" name="Text Box 48"/>
          <p:cNvSpPr txBox="1">
            <a:spLocks noChangeArrowheads="1"/>
          </p:cNvSpPr>
          <p:nvPr/>
        </p:nvSpPr>
        <p:spPr bwMode="auto">
          <a:xfrm>
            <a:off x="2027528" y="4776712"/>
            <a:ext cx="1310876" cy="46166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400" dirty="0" smtClean="0">
                <a:solidFill>
                  <a:srgbClr val="F2F2F2"/>
                </a:solidFill>
                <a:latin typeface="Comic Sans MS" charset="0"/>
              </a:rPr>
              <a:t>Firewall</a:t>
            </a:r>
            <a:endParaRPr lang="en-US" sz="2400" dirty="0">
              <a:solidFill>
                <a:srgbClr val="F2F2F2"/>
              </a:solidFill>
              <a:latin typeface="Comic Sans MS" charset="0"/>
            </a:endParaRPr>
          </a:p>
        </p:txBody>
      </p:sp>
      <p:sp>
        <p:nvSpPr>
          <p:cNvPr id="15" name="Cloud"/>
          <p:cNvSpPr>
            <a:spLocks noChangeAspect="1" noEditPoints="1" noChangeArrowheads="1"/>
          </p:cNvSpPr>
          <p:nvPr/>
        </p:nvSpPr>
        <p:spPr bwMode="auto">
          <a:xfrm rot="16200000">
            <a:off x="419803" y="3919496"/>
            <a:ext cx="1676400" cy="8683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1" y="8613"/>
                  <a:pt x="-1" y="10137"/>
                </a:cubicBezTo>
                <a:cubicBezTo>
                  <a:pt x="-1" y="11192"/>
                  <a:pt x="409" y="12169"/>
                  <a:pt x="1074" y="12702"/>
                </a:cubicBezTo>
                <a:lnTo>
                  <a:pt x="1063" y="12668"/>
                </a:lnTo>
                <a:cubicBezTo>
                  <a:pt x="685" y="13217"/>
                  <a:pt x="474" y="13940"/>
                  <a:pt x="474" y="14690"/>
                </a:cubicBezTo>
                <a:cubicBezTo>
                  <a:pt x="475" y="16325"/>
                  <a:pt x="1451" y="17650"/>
                  <a:pt x="2655" y="17650"/>
                </a:cubicBezTo>
                <a:cubicBezTo>
                  <a:pt x="2739" y="17650"/>
                  <a:pt x="2824" y="17643"/>
                  <a:pt x="2909" y="17629"/>
                </a:cubicBezTo>
                <a:lnTo>
                  <a:pt x="2897" y="17649"/>
                </a:lnTo>
                <a:cubicBezTo>
                  <a:pt x="3585" y="19288"/>
                  <a:pt x="4863" y="20299"/>
                  <a:pt x="6247" y="20299"/>
                </a:cubicBezTo>
                <a:cubicBezTo>
                  <a:pt x="6947" y="20299"/>
                  <a:pt x="7635" y="20039"/>
                  <a:pt x="8235" y="19546"/>
                </a:cubicBezTo>
                <a:lnTo>
                  <a:pt x="8229" y="19550"/>
                </a:lnTo>
                <a:cubicBezTo>
                  <a:pt x="8855" y="20829"/>
                  <a:pt x="9908" y="21596"/>
                  <a:pt x="11036" y="21596"/>
                </a:cubicBezTo>
                <a:cubicBezTo>
                  <a:pt x="12523" y="21596"/>
                  <a:pt x="13836" y="20267"/>
                  <a:pt x="14267" y="18324"/>
                </a:cubicBezTo>
                <a:lnTo>
                  <a:pt x="14270" y="18350"/>
                </a:lnTo>
                <a:cubicBezTo>
                  <a:pt x="14730" y="18740"/>
                  <a:pt x="15260" y="18946"/>
                  <a:pt x="15802" y="18946"/>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1"/>
                  <a:pt x="16758" y="-1"/>
                </a:cubicBezTo>
                <a:cubicBezTo>
                  <a:pt x="16044" y="-1"/>
                  <a:pt x="15367" y="426"/>
                  <a:pt x="14905" y="1165"/>
                </a:cubicBezTo>
                <a:lnTo>
                  <a:pt x="14909" y="1170"/>
                </a:lnTo>
                <a:cubicBezTo>
                  <a:pt x="14497" y="432"/>
                  <a:pt x="13855" y="-1"/>
                  <a:pt x="13174" y="-1"/>
                </a:cubicBezTo>
                <a:cubicBezTo>
                  <a:pt x="12347" y="-1"/>
                  <a:pt x="11590" y="637"/>
                  <a:pt x="11221" y="1645"/>
                </a:cubicBezTo>
                <a:lnTo>
                  <a:pt x="11229" y="1694"/>
                </a:lnTo>
                <a:cubicBezTo>
                  <a:pt x="10730" y="1024"/>
                  <a:pt x="10058" y="649"/>
                  <a:pt x="9358" y="649"/>
                </a:cubicBezTo>
                <a:cubicBezTo>
                  <a:pt x="8372" y="649"/>
                  <a:pt x="7466" y="1391"/>
                  <a:pt x="7003" y="2578"/>
                </a:cubicBezTo>
                <a:lnTo>
                  <a:pt x="6995" y="2602"/>
                </a:lnTo>
                <a:cubicBezTo>
                  <a:pt x="6477" y="2189"/>
                  <a:pt x="5888" y="1971"/>
                  <a:pt x="5288" y="1971"/>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09"/>
                  <a:pt x="2172" y="13109"/>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chemeClr val="bg1"/>
            </a:solidFill>
            <a:miter lim="800000"/>
            <a:headEnd/>
            <a:tailEnd/>
          </a:ln>
          <a:effectLst>
            <a:outerShdw blurRad="63500" dist="107763" dir="2700000" algn="ctr" rotWithShape="0">
              <a:srgbClr val="000000">
                <a:alpha val="74998"/>
              </a:srgbClr>
            </a:outerShdw>
          </a:effectLst>
        </p:spPr>
        <p:txBody>
          <a:bodyPr/>
          <a:lstStyle/>
          <a:p>
            <a:endParaRPr lang="en-US"/>
          </a:p>
        </p:txBody>
      </p:sp>
      <p:sp>
        <p:nvSpPr>
          <p:cNvPr id="27" name="AutoShape 34"/>
          <p:cNvSpPr>
            <a:spLocks noChangeArrowheads="1"/>
          </p:cNvSpPr>
          <p:nvPr/>
        </p:nvSpPr>
        <p:spPr bwMode="auto">
          <a:xfrm>
            <a:off x="4035477" y="1949803"/>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Line 44"/>
          <p:cNvSpPr>
            <a:spLocks noChangeShapeType="1"/>
          </p:cNvSpPr>
          <p:nvPr/>
        </p:nvSpPr>
        <p:spPr bwMode="auto">
          <a:xfrm flipV="1">
            <a:off x="1689189" y="4278376"/>
            <a:ext cx="6477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a:lstStyle/>
          <a:p>
            <a:endParaRPr lang="en-US"/>
          </a:p>
        </p:txBody>
      </p:sp>
      <p:sp>
        <p:nvSpPr>
          <p:cNvPr id="29" name="TextBox 28"/>
          <p:cNvSpPr txBox="1"/>
          <p:nvPr/>
        </p:nvSpPr>
        <p:spPr>
          <a:xfrm>
            <a:off x="1829599" y="1948953"/>
            <a:ext cx="2234506" cy="830997"/>
          </a:xfrm>
          <a:prstGeom prst="rect">
            <a:avLst/>
          </a:prstGeom>
          <a:noFill/>
        </p:spPr>
        <p:txBody>
          <a:bodyPr wrap="none" rtlCol="0">
            <a:spAutoFit/>
          </a:bodyPr>
          <a:lstStyle/>
          <a:p>
            <a:pPr algn="ctr"/>
            <a:r>
              <a:rPr lang="en-US" sz="2400" dirty="0" smtClean="0">
                <a:solidFill>
                  <a:srgbClr val="F2F2F2"/>
                </a:solidFill>
                <a:latin typeface="Comic Sans MS"/>
                <a:cs typeface="Comic Sans MS"/>
              </a:rPr>
              <a:t>Virtual Router</a:t>
            </a:r>
          </a:p>
          <a:p>
            <a:pPr algn="ctr"/>
            <a:r>
              <a:rPr lang="en-US" sz="2400" dirty="0" smtClean="0">
                <a:solidFill>
                  <a:srgbClr val="F2F2F2"/>
                </a:solidFill>
                <a:latin typeface="Comic Sans MS"/>
                <a:cs typeface="Comic Sans MS"/>
              </a:rPr>
              <a:t>Client</a:t>
            </a:r>
            <a:endParaRPr lang="en-US" sz="2400" dirty="0">
              <a:solidFill>
                <a:srgbClr val="F2F2F2"/>
              </a:solidFill>
              <a:latin typeface="Comic Sans MS"/>
              <a:cs typeface="Comic Sans MS"/>
            </a:endParaRPr>
          </a:p>
        </p:txBody>
      </p:sp>
      <p:sp>
        <p:nvSpPr>
          <p:cNvPr id="30" name="Line 42"/>
          <p:cNvSpPr>
            <a:spLocks noChangeShapeType="1"/>
          </p:cNvSpPr>
          <p:nvPr/>
        </p:nvSpPr>
        <p:spPr bwMode="auto">
          <a:xfrm>
            <a:off x="4631336" y="2779949"/>
            <a:ext cx="0" cy="1158563"/>
          </a:xfrm>
          <a:prstGeom prst="line">
            <a:avLst/>
          </a:prstGeom>
          <a:noFill/>
          <a:ln w="38100">
            <a:solidFill>
              <a:schemeClr val="tx1"/>
            </a:solidFill>
            <a:round/>
            <a:headEnd type="triangle" w="med" len="med"/>
            <a:tailEnd type="triangle" w="med" len="me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a:lstStyle/>
          <a:p>
            <a:endParaRPr lang="en-US"/>
          </a:p>
        </p:txBody>
      </p:sp>
      <p:sp>
        <p:nvSpPr>
          <p:cNvPr id="31" name="TextBox 30"/>
          <p:cNvSpPr txBox="1"/>
          <p:nvPr/>
        </p:nvSpPr>
        <p:spPr>
          <a:xfrm>
            <a:off x="2957080" y="3024878"/>
            <a:ext cx="1674256" cy="646331"/>
          </a:xfrm>
          <a:prstGeom prst="rect">
            <a:avLst/>
          </a:prstGeom>
          <a:noFill/>
        </p:spPr>
        <p:txBody>
          <a:bodyPr wrap="none" rtlCol="0">
            <a:spAutoFit/>
          </a:bodyPr>
          <a:lstStyle/>
          <a:p>
            <a:r>
              <a:rPr lang="en-US" dirty="0" smtClean="0"/>
              <a:t>Raw Ethernet </a:t>
            </a:r>
          </a:p>
          <a:p>
            <a:r>
              <a:rPr lang="en-US" dirty="0" smtClean="0"/>
              <a:t>Frame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7061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VR Client</a:t>
            </a:r>
            <a:endParaRPr lang="en-US" dirty="0"/>
          </a:p>
        </p:txBody>
      </p:sp>
      <p:sp>
        <p:nvSpPr>
          <p:cNvPr id="4" name="Content Placeholder 3"/>
          <p:cNvSpPr>
            <a:spLocks noGrp="1"/>
          </p:cNvSpPr>
          <p:nvPr>
            <p:ph idx="1"/>
          </p:nvPr>
        </p:nvSpPr>
        <p:spPr>
          <a:xfrm>
            <a:off x="989013" y="1616288"/>
            <a:ext cx="7165975" cy="4509875"/>
          </a:xfrm>
        </p:spPr>
        <p:txBody>
          <a:bodyPr>
            <a:normAutofit lnSpcReduction="10000"/>
          </a:bodyPr>
          <a:lstStyle/>
          <a:p>
            <a:r>
              <a:rPr lang="en-US" dirty="0" smtClean="0"/>
              <a:t>Receive a Raw Ethernet Frame</a:t>
            </a:r>
          </a:p>
          <a:p>
            <a:r>
              <a:rPr lang="en-US" dirty="0" smtClean="0"/>
              <a:t>Analyze headers to decide actions</a:t>
            </a:r>
          </a:p>
          <a:p>
            <a:r>
              <a:rPr lang="en-US" dirty="0" smtClean="0"/>
              <a:t>Modify the frame</a:t>
            </a:r>
          </a:p>
          <a:p>
            <a:pPr lvl="1"/>
            <a:r>
              <a:rPr lang="en-US" dirty="0" smtClean="0"/>
              <a:t>e.g., decrement TTL, update checksum</a:t>
            </a:r>
          </a:p>
          <a:p>
            <a:r>
              <a:rPr lang="en-US" dirty="0" smtClean="0"/>
              <a:t>Or generate new frame</a:t>
            </a:r>
          </a:p>
          <a:p>
            <a:pPr lvl="1"/>
            <a:r>
              <a:rPr lang="en-US" dirty="0" smtClean="0"/>
              <a:t>e.g., ARP reply, ICMP echo reply</a:t>
            </a:r>
          </a:p>
          <a:p>
            <a:r>
              <a:rPr lang="en-US" dirty="0" smtClean="0"/>
              <a:t>Specify interface &amp; </a:t>
            </a:r>
            <a:br>
              <a:rPr lang="en-US" dirty="0" smtClean="0"/>
            </a:br>
            <a:r>
              <a:rPr lang="en-US" dirty="0" smtClean="0"/>
              <a:t>Send the new frame to VR server</a:t>
            </a:r>
            <a:endParaRPr lang="en-US" dirty="0"/>
          </a:p>
        </p:txBody>
      </p:sp>
      <p:sp>
        <p:nvSpPr>
          <p:cNvPr id="3" name="Slide Number Placeholder 2"/>
          <p:cNvSpPr>
            <a:spLocks noGrp="1"/>
          </p:cNvSpPr>
          <p:nvPr>
            <p:ph type="sldNum" sz="quarter" idx="12"/>
          </p:nvPr>
        </p:nvSpPr>
        <p:spPr/>
        <p:txBody>
          <a:bodyPr/>
          <a:lstStyle/>
          <a:p>
            <a:fld id="{27C791E9-91B1-674D-BE19-2E3D8F5BCC1F}"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47386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Router works	</a:t>
            </a:r>
            <a:endParaRPr lang="en-US" dirty="0"/>
          </a:p>
        </p:txBody>
      </p:sp>
      <p:sp>
        <p:nvSpPr>
          <p:cNvPr id="3" name="Content Placeholder 2"/>
          <p:cNvSpPr>
            <a:spLocks noGrp="1"/>
          </p:cNvSpPr>
          <p:nvPr>
            <p:ph idx="1"/>
          </p:nvPr>
        </p:nvSpPr>
        <p:spPr/>
        <p:txBody>
          <a:bodyPr/>
          <a:lstStyle/>
          <a:p>
            <a:r>
              <a:rPr lang="en-US" dirty="0" smtClean="0"/>
              <a:t>Scenario:</a:t>
            </a:r>
          </a:p>
          <a:p>
            <a:r>
              <a:rPr lang="en-US" dirty="0" smtClean="0"/>
              <a:t>A TCP connection to one application server</a:t>
            </a:r>
          </a:p>
        </p:txBody>
      </p:sp>
      <p:sp>
        <p:nvSpPr>
          <p:cNvPr id="4" name="Slide Number Placeholder 3"/>
          <p:cNvSpPr>
            <a:spLocks noGrp="1"/>
          </p:cNvSpPr>
          <p:nvPr>
            <p:ph type="sldNum" sz="quarter" idx="12"/>
          </p:nvPr>
        </p:nvSpPr>
        <p:spPr/>
        <p:txBody>
          <a:bodyPr/>
          <a:lstStyle/>
          <a:p>
            <a:fld id="{27C791E9-91B1-674D-BE19-2E3D8F5BCC1F}"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84723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C791E9-91B1-674D-BE19-2E3D8F5BCC1F}" type="slidenum">
              <a:rPr lang="en-US" smtClean="0"/>
              <a:pPr/>
              <a:t>6</a:t>
            </a:fld>
            <a:endParaRPr lang="en-US"/>
          </a:p>
        </p:txBody>
      </p:sp>
      <p:grpSp>
        <p:nvGrpSpPr>
          <p:cNvPr id="9" name="Group 8"/>
          <p:cNvGrpSpPr/>
          <p:nvPr/>
        </p:nvGrpSpPr>
        <p:grpSpPr>
          <a:xfrm>
            <a:off x="2206761" y="4034595"/>
            <a:ext cx="1706281" cy="949249"/>
            <a:chOff x="3810268" y="4002237"/>
            <a:chExt cx="1706281" cy="949249"/>
          </a:xfrm>
        </p:grpSpPr>
        <p:sp>
          <p:nvSpPr>
            <p:cNvPr id="5" name="Rectangle 4"/>
            <p:cNvSpPr/>
            <p:nvPr/>
          </p:nvSpPr>
          <p:spPr>
            <a:xfrm>
              <a:off x="3823097" y="4002237"/>
              <a:ext cx="1693452" cy="949249"/>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10268" y="429727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eth0</a:t>
              </a:r>
              <a:endParaRPr lang="en-US" dirty="0">
                <a:ln>
                  <a:solidFill>
                    <a:srgbClr val="000000"/>
                  </a:solidFill>
                </a:ln>
                <a:solidFill>
                  <a:schemeClr val="bg1"/>
                </a:solidFill>
              </a:endParaRPr>
            </a:p>
          </p:txBody>
        </p:sp>
        <p:sp>
          <p:nvSpPr>
            <p:cNvPr id="7" name="Rectangle 6"/>
            <p:cNvSpPr/>
            <p:nvPr/>
          </p:nvSpPr>
          <p:spPr>
            <a:xfrm>
              <a:off x="4772457" y="461643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eth2</a:t>
              </a:r>
              <a:endParaRPr lang="en-US" dirty="0">
                <a:ln>
                  <a:solidFill>
                    <a:srgbClr val="000000"/>
                  </a:solidFill>
                </a:ln>
                <a:solidFill>
                  <a:schemeClr val="bg1"/>
                </a:solidFill>
              </a:endParaRPr>
            </a:p>
          </p:txBody>
        </p:sp>
        <p:sp>
          <p:nvSpPr>
            <p:cNvPr id="8" name="Rectangle 7"/>
            <p:cNvSpPr/>
            <p:nvPr/>
          </p:nvSpPr>
          <p:spPr>
            <a:xfrm>
              <a:off x="4772457" y="4012002"/>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eth1</a:t>
              </a:r>
              <a:endParaRPr lang="en-US" dirty="0">
                <a:ln>
                  <a:solidFill>
                    <a:srgbClr val="000000"/>
                  </a:solidFill>
                </a:ln>
                <a:solidFill>
                  <a:schemeClr val="bg1"/>
                </a:solidFill>
              </a:endParaRPr>
            </a:p>
          </p:txBody>
        </p:sp>
      </p:grpSp>
      <p:sp>
        <p:nvSpPr>
          <p:cNvPr id="10" name="computr1"/>
          <p:cNvSpPr>
            <a:spLocks noEditPoints="1" noChangeArrowheads="1"/>
          </p:cNvSpPr>
          <p:nvPr/>
        </p:nvSpPr>
        <p:spPr bwMode="auto">
          <a:xfrm>
            <a:off x="4946103" y="3525320"/>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11" name="computr1"/>
          <p:cNvSpPr>
            <a:spLocks noEditPoints="1" noChangeArrowheads="1"/>
          </p:cNvSpPr>
          <p:nvPr/>
        </p:nvSpPr>
        <p:spPr bwMode="auto">
          <a:xfrm>
            <a:off x="4946103" y="4939826"/>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cxnSp>
        <p:nvCxnSpPr>
          <p:cNvPr id="15" name="Straight Arrow Connector 14"/>
          <p:cNvCxnSpPr>
            <a:stCxn id="8" idx="3"/>
            <a:endCxn id="10" idx="9"/>
          </p:cNvCxnSpPr>
          <p:nvPr/>
        </p:nvCxnSpPr>
        <p:spPr>
          <a:xfrm flipV="1">
            <a:off x="3913042" y="3955628"/>
            <a:ext cx="1098625" cy="255492"/>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21" idx="8"/>
            <a:endCxn id="6" idx="1"/>
          </p:cNvCxnSpPr>
          <p:nvPr/>
        </p:nvCxnSpPr>
        <p:spPr>
          <a:xfrm flipV="1">
            <a:off x="1010430" y="4496393"/>
            <a:ext cx="1196331" cy="12356"/>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11" idx="10"/>
          </p:cNvCxnSpPr>
          <p:nvPr/>
        </p:nvCxnSpPr>
        <p:spPr>
          <a:xfrm>
            <a:off x="3913042" y="4815553"/>
            <a:ext cx="1098625" cy="339411"/>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computr1"/>
          <p:cNvSpPr>
            <a:spLocks noEditPoints="1" noChangeArrowheads="1"/>
          </p:cNvSpPr>
          <p:nvPr/>
        </p:nvSpPr>
        <p:spPr bwMode="auto">
          <a:xfrm>
            <a:off x="390194" y="4078441"/>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24" name="Text Box 31"/>
          <p:cNvSpPr txBox="1">
            <a:spLocks noChangeArrowheads="1"/>
          </p:cNvSpPr>
          <p:nvPr/>
        </p:nvSpPr>
        <p:spPr bwMode="auto">
          <a:xfrm>
            <a:off x="1863601" y="5058931"/>
            <a:ext cx="2306025"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r>
              <a:rPr lang="en-US" sz="2000" dirty="0" smtClean="0">
                <a:solidFill>
                  <a:srgbClr val="F2F2F2"/>
                </a:solidFill>
                <a:latin typeface="Comic Sans MS" charset="0"/>
              </a:rPr>
              <a:t>Virtual Router</a:t>
            </a:r>
          </a:p>
          <a:p>
            <a:pPr algn="ctr" eaLnBrk="0" hangingPunct="0"/>
            <a:r>
              <a:rPr lang="en-US" sz="2000" dirty="0" smtClean="0">
                <a:solidFill>
                  <a:srgbClr val="F2F2F2"/>
                </a:solidFill>
                <a:latin typeface="Comic Sans MS" charset="0"/>
              </a:rPr>
              <a:t>Server</a:t>
            </a:r>
          </a:p>
        </p:txBody>
      </p:sp>
      <p:sp>
        <p:nvSpPr>
          <p:cNvPr id="25" name="Text Box 46"/>
          <p:cNvSpPr txBox="1">
            <a:spLocks noChangeArrowheads="1"/>
          </p:cNvSpPr>
          <p:nvPr/>
        </p:nvSpPr>
        <p:spPr bwMode="auto">
          <a:xfrm>
            <a:off x="4521508" y="5625626"/>
            <a:ext cx="1513530"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a:solidFill>
                  <a:schemeClr val="tx1">
                    <a:lumMod val="95000"/>
                  </a:schemeClr>
                </a:solidFill>
                <a:latin typeface="Comic Sans MS" charset="0"/>
              </a:rPr>
              <a:t>A</a:t>
            </a:r>
            <a:r>
              <a:rPr lang="en-US" sz="2000" dirty="0" smtClean="0">
                <a:solidFill>
                  <a:schemeClr val="tx1">
                    <a:lumMod val="95000"/>
                  </a:schemeClr>
                </a:solidFill>
                <a:latin typeface="Comic Sans MS" charset="0"/>
              </a:rPr>
              <a:t>pplication </a:t>
            </a:r>
          </a:p>
          <a:p>
            <a:pPr algn="ctr" eaLnBrk="0" hangingPunct="0"/>
            <a:r>
              <a:rPr lang="en-US" sz="2000" dirty="0">
                <a:solidFill>
                  <a:schemeClr val="tx1">
                    <a:lumMod val="95000"/>
                  </a:schemeClr>
                </a:solidFill>
                <a:latin typeface="Comic Sans MS" charset="0"/>
              </a:rPr>
              <a:t>S</a:t>
            </a:r>
            <a:r>
              <a:rPr lang="en-US" sz="2000" dirty="0" smtClean="0">
                <a:solidFill>
                  <a:schemeClr val="tx1">
                    <a:lumMod val="95000"/>
                  </a:schemeClr>
                </a:solidFill>
                <a:latin typeface="Comic Sans MS" charset="0"/>
              </a:rPr>
              <a:t>ervers</a:t>
            </a:r>
            <a:endParaRPr lang="en-US" sz="2000" dirty="0">
              <a:solidFill>
                <a:schemeClr val="tx1">
                  <a:lumMod val="95000"/>
                </a:schemeClr>
              </a:solidFill>
              <a:latin typeface="Comic Sans MS" charset="0"/>
            </a:endParaRPr>
          </a:p>
        </p:txBody>
      </p:sp>
      <p:sp>
        <p:nvSpPr>
          <p:cNvPr id="26" name="Text Box 48"/>
          <p:cNvSpPr txBox="1">
            <a:spLocks noChangeArrowheads="1"/>
          </p:cNvSpPr>
          <p:nvPr/>
        </p:nvSpPr>
        <p:spPr bwMode="auto">
          <a:xfrm>
            <a:off x="243834" y="4776712"/>
            <a:ext cx="1123174" cy="40011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smtClean="0">
                <a:solidFill>
                  <a:srgbClr val="F2F2F2"/>
                </a:solidFill>
                <a:latin typeface="Comic Sans MS" charset="0"/>
              </a:rPr>
              <a:t>Firewall</a:t>
            </a:r>
            <a:endParaRPr lang="en-US" sz="2000" dirty="0">
              <a:solidFill>
                <a:srgbClr val="F2F2F2"/>
              </a:solidFill>
              <a:latin typeface="Comic Sans MS" charset="0"/>
            </a:endParaRPr>
          </a:p>
        </p:txBody>
      </p:sp>
      <p:sp>
        <p:nvSpPr>
          <p:cNvPr id="27" name="AutoShape 34"/>
          <p:cNvSpPr>
            <a:spLocks noChangeArrowheads="1"/>
          </p:cNvSpPr>
          <p:nvPr/>
        </p:nvSpPr>
        <p:spPr bwMode="auto">
          <a:xfrm>
            <a:off x="2465832" y="2142218"/>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TextBox 27"/>
          <p:cNvSpPr txBox="1"/>
          <p:nvPr/>
        </p:nvSpPr>
        <p:spPr>
          <a:xfrm>
            <a:off x="2317705" y="1742108"/>
            <a:ext cx="1508020" cy="400110"/>
          </a:xfrm>
          <a:prstGeom prst="rect">
            <a:avLst/>
          </a:prstGeom>
          <a:noFill/>
        </p:spPr>
        <p:txBody>
          <a:bodyPr wrap="none" rtlCol="0">
            <a:spAutoFit/>
          </a:bodyPr>
          <a:lstStyle/>
          <a:p>
            <a:pPr algn="ctr"/>
            <a:r>
              <a:rPr lang="en-US" sz="2000" dirty="0" smtClean="0">
                <a:solidFill>
                  <a:srgbClr val="F2F2F2"/>
                </a:solidFill>
                <a:latin typeface="Comic Sans MS"/>
                <a:cs typeface="Comic Sans MS"/>
              </a:rPr>
              <a:t>Your Client</a:t>
            </a:r>
            <a:endParaRPr lang="en-US" sz="2000" dirty="0">
              <a:solidFill>
                <a:srgbClr val="F2F2F2"/>
              </a:solidFill>
              <a:latin typeface="Comic Sans MS"/>
              <a:cs typeface="Comic Sans MS"/>
            </a:endParaRPr>
          </a:p>
        </p:txBody>
      </p:sp>
      <p:sp>
        <p:nvSpPr>
          <p:cNvPr id="31" name="TextBox 30"/>
          <p:cNvSpPr txBox="1"/>
          <p:nvPr/>
        </p:nvSpPr>
        <p:spPr>
          <a:xfrm>
            <a:off x="1718206" y="4104096"/>
            <a:ext cx="501384" cy="369332"/>
          </a:xfrm>
          <a:prstGeom prst="rect">
            <a:avLst/>
          </a:prstGeom>
          <a:noFill/>
        </p:spPr>
        <p:txBody>
          <a:bodyPr wrap="none" rtlCol="0">
            <a:spAutoFit/>
          </a:bodyPr>
          <a:lstStyle/>
          <a:p>
            <a:r>
              <a:rPr lang="en-US" dirty="0" smtClean="0"/>
              <a:t>IP0</a:t>
            </a:r>
            <a:endParaRPr lang="en-US" dirty="0"/>
          </a:p>
        </p:txBody>
      </p:sp>
      <p:sp>
        <p:nvSpPr>
          <p:cNvPr id="32" name="TextBox 31"/>
          <p:cNvSpPr txBox="1"/>
          <p:nvPr/>
        </p:nvSpPr>
        <p:spPr>
          <a:xfrm>
            <a:off x="3825725" y="3734764"/>
            <a:ext cx="501384" cy="369332"/>
          </a:xfrm>
          <a:prstGeom prst="rect">
            <a:avLst/>
          </a:prstGeom>
          <a:noFill/>
        </p:spPr>
        <p:txBody>
          <a:bodyPr wrap="none" rtlCol="0">
            <a:spAutoFit/>
          </a:bodyPr>
          <a:lstStyle/>
          <a:p>
            <a:r>
              <a:rPr lang="en-US" dirty="0" smtClean="0"/>
              <a:t>IP1</a:t>
            </a:r>
            <a:endParaRPr lang="en-US" dirty="0"/>
          </a:p>
        </p:txBody>
      </p:sp>
      <p:sp>
        <p:nvSpPr>
          <p:cNvPr id="33" name="TextBox 32"/>
          <p:cNvSpPr txBox="1"/>
          <p:nvPr/>
        </p:nvSpPr>
        <p:spPr>
          <a:xfrm>
            <a:off x="4585653" y="3586296"/>
            <a:ext cx="501384" cy="369332"/>
          </a:xfrm>
          <a:prstGeom prst="rect">
            <a:avLst/>
          </a:prstGeom>
          <a:noFill/>
        </p:spPr>
        <p:txBody>
          <a:bodyPr wrap="none" rtlCol="0">
            <a:spAutoFit/>
          </a:bodyPr>
          <a:lstStyle/>
          <a:p>
            <a:r>
              <a:rPr lang="en-US" dirty="0" smtClean="0"/>
              <a:t>IP3</a:t>
            </a:r>
            <a:endParaRPr lang="en-US" dirty="0"/>
          </a:p>
        </p:txBody>
      </p:sp>
      <p:sp>
        <p:nvSpPr>
          <p:cNvPr id="34" name="TextBox 33"/>
          <p:cNvSpPr txBox="1"/>
          <p:nvPr/>
        </p:nvSpPr>
        <p:spPr>
          <a:xfrm>
            <a:off x="3901000" y="4468952"/>
            <a:ext cx="501384" cy="369332"/>
          </a:xfrm>
          <a:prstGeom prst="rect">
            <a:avLst/>
          </a:prstGeom>
          <a:noFill/>
        </p:spPr>
        <p:txBody>
          <a:bodyPr wrap="none" rtlCol="0">
            <a:spAutoFit/>
          </a:bodyPr>
          <a:lstStyle/>
          <a:p>
            <a:r>
              <a:rPr lang="en-US" dirty="0" smtClean="0"/>
              <a:t>IP2</a:t>
            </a:r>
            <a:endParaRPr lang="en-US" dirty="0"/>
          </a:p>
        </p:txBody>
      </p:sp>
      <p:sp>
        <p:nvSpPr>
          <p:cNvPr id="35" name="TextBox 34"/>
          <p:cNvSpPr txBox="1"/>
          <p:nvPr/>
        </p:nvSpPr>
        <p:spPr>
          <a:xfrm>
            <a:off x="997601" y="4088577"/>
            <a:ext cx="501384" cy="369332"/>
          </a:xfrm>
          <a:prstGeom prst="rect">
            <a:avLst/>
          </a:prstGeom>
          <a:noFill/>
        </p:spPr>
        <p:txBody>
          <a:bodyPr wrap="none" rtlCol="0">
            <a:spAutoFit/>
          </a:bodyPr>
          <a:lstStyle/>
          <a:p>
            <a:r>
              <a:rPr lang="en-US" dirty="0" smtClean="0"/>
              <a:t>IP5</a:t>
            </a:r>
            <a:endParaRPr lang="en-US" dirty="0"/>
          </a:p>
        </p:txBody>
      </p:sp>
      <p:sp>
        <p:nvSpPr>
          <p:cNvPr id="36" name="TextBox 35"/>
          <p:cNvSpPr txBox="1"/>
          <p:nvPr/>
        </p:nvSpPr>
        <p:spPr>
          <a:xfrm>
            <a:off x="4631266" y="4675238"/>
            <a:ext cx="501384" cy="369332"/>
          </a:xfrm>
          <a:prstGeom prst="rect">
            <a:avLst/>
          </a:prstGeom>
          <a:noFill/>
        </p:spPr>
        <p:txBody>
          <a:bodyPr wrap="none" rtlCol="0">
            <a:spAutoFit/>
          </a:bodyPr>
          <a:lstStyle/>
          <a:p>
            <a:r>
              <a:rPr lang="en-US" dirty="0" smtClean="0"/>
              <a:t>IP4</a:t>
            </a:r>
            <a:endParaRPr lang="en-US" dirty="0"/>
          </a:p>
        </p:txBody>
      </p:sp>
      <p:cxnSp>
        <p:nvCxnSpPr>
          <p:cNvPr id="37" name="Straight Arrow Connector 36"/>
          <p:cNvCxnSpPr>
            <a:stCxn id="5" idx="0"/>
            <a:endCxn id="27" idx="3"/>
          </p:cNvCxnSpPr>
          <p:nvPr/>
        </p:nvCxnSpPr>
        <p:spPr>
          <a:xfrm flipH="1" flipV="1">
            <a:off x="3058581" y="2946710"/>
            <a:ext cx="7735" cy="1087885"/>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009380" y="1564977"/>
            <a:ext cx="0" cy="4925831"/>
          </a:xfrm>
          <a:prstGeom prst="line">
            <a:avLst/>
          </a:prstGeom>
          <a:ln w="38100" cmpd="sng">
            <a:solidFill>
              <a:srgbClr val="FFFFFF"/>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2" name="Table 4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01590143"/>
              </p:ext>
            </p:extLst>
          </p:nvPr>
        </p:nvGraphicFramePr>
        <p:xfrm>
          <a:off x="6257619" y="1833645"/>
          <a:ext cx="2750538" cy="1483360"/>
        </p:xfrm>
        <a:graphic>
          <a:graphicData uri="http://schemas.openxmlformats.org/drawingml/2006/table">
            <a:tbl>
              <a:tblPr firstRow="1" bandRow="1">
                <a:tableStyleId>{5940675A-B579-460E-94D1-54222C63F5DA}</a:tableStyleId>
              </a:tblPr>
              <a:tblGrid>
                <a:gridCol w="916846"/>
                <a:gridCol w="916846"/>
                <a:gridCol w="916846"/>
              </a:tblGrid>
              <a:tr h="370840">
                <a:tc>
                  <a:txBody>
                    <a:bodyPr/>
                    <a:lstStyle/>
                    <a:p>
                      <a:pPr algn="ctr"/>
                      <a:r>
                        <a:rPr lang="en-US" dirty="0" err="1" smtClean="0"/>
                        <a:t>dst</a:t>
                      </a:r>
                      <a:endParaRPr lang="en-US" dirty="0"/>
                    </a:p>
                  </a:txBody>
                  <a:tcPr/>
                </a:tc>
                <a:tc>
                  <a:txBody>
                    <a:bodyPr/>
                    <a:lstStyle/>
                    <a:p>
                      <a:pPr algn="ctr"/>
                      <a:r>
                        <a:rPr lang="en-US" dirty="0" err="1" smtClean="0"/>
                        <a:t>gw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IP3</a:t>
                      </a:r>
                      <a:endParaRPr lang="en-US" dirty="0"/>
                    </a:p>
                  </a:txBody>
                  <a:tcPr/>
                </a:tc>
                <a:tc>
                  <a:txBody>
                    <a:bodyPr/>
                    <a:lstStyle/>
                    <a:p>
                      <a:pPr algn="ctr"/>
                      <a:r>
                        <a:rPr lang="en-US" dirty="0" smtClean="0"/>
                        <a:t>eth1</a:t>
                      </a:r>
                      <a:endParaRPr lang="en-US" dirty="0"/>
                    </a:p>
                  </a:txBody>
                  <a:tcPr/>
                </a:tc>
              </a:tr>
              <a:tr h="370840">
                <a:tc>
                  <a:txBody>
                    <a:bodyPr/>
                    <a:lstStyle/>
                    <a:p>
                      <a:pPr algn="ctr"/>
                      <a:r>
                        <a:rPr lang="en-US" dirty="0" smtClean="0"/>
                        <a:t>IP4</a:t>
                      </a:r>
                      <a:endParaRPr lang="en-US" dirty="0"/>
                    </a:p>
                  </a:txBody>
                  <a:tcPr/>
                </a:tc>
                <a:tc>
                  <a:txBody>
                    <a:bodyPr/>
                    <a:lstStyle/>
                    <a:p>
                      <a:pPr algn="ctr"/>
                      <a:r>
                        <a:rPr lang="en-US" dirty="0" smtClean="0"/>
                        <a:t>IP4</a:t>
                      </a:r>
                      <a:endParaRPr lang="en-US" dirty="0"/>
                    </a:p>
                  </a:txBody>
                  <a:tcPr/>
                </a:tc>
                <a:tc>
                  <a:txBody>
                    <a:bodyPr/>
                    <a:lstStyle/>
                    <a:p>
                      <a:pPr algn="ctr"/>
                      <a:r>
                        <a:rPr lang="en-US" dirty="0" smtClean="0"/>
                        <a:t>eth2</a:t>
                      </a:r>
                      <a:endParaRPr lang="en-US" dirty="0"/>
                    </a:p>
                  </a:txBody>
                  <a:tcPr/>
                </a:tc>
              </a:tr>
              <a:tr h="370840">
                <a:tc>
                  <a:txBody>
                    <a:bodyPr/>
                    <a:lstStyle/>
                    <a:p>
                      <a:pPr algn="ctr"/>
                      <a:r>
                        <a:rPr lang="en-US" dirty="0" smtClean="0"/>
                        <a:t>Other</a:t>
                      </a:r>
                      <a:endParaRPr lang="en-US" dirty="0"/>
                    </a:p>
                  </a:txBody>
                  <a:tcPr/>
                </a:tc>
                <a:tc>
                  <a:txBody>
                    <a:bodyPr/>
                    <a:lstStyle/>
                    <a:p>
                      <a:pPr algn="ctr"/>
                      <a:r>
                        <a:rPr lang="en-US" dirty="0" smtClean="0"/>
                        <a:t>IP5</a:t>
                      </a:r>
                      <a:endParaRPr lang="en-US" dirty="0"/>
                    </a:p>
                  </a:txBody>
                  <a:tcPr/>
                </a:tc>
                <a:tc>
                  <a:txBody>
                    <a:bodyPr/>
                    <a:lstStyle/>
                    <a:p>
                      <a:pPr algn="ctr"/>
                      <a:r>
                        <a:rPr lang="en-US" dirty="0" smtClean="0"/>
                        <a:t>eth0</a:t>
                      </a:r>
                      <a:endParaRPr lang="en-US" dirty="0"/>
                    </a:p>
                  </a:txBody>
                  <a:tcPr/>
                </a:tc>
              </a:tr>
            </a:tbl>
          </a:graphicData>
        </a:graphic>
      </p:graphicFrame>
      <p:sp>
        <p:nvSpPr>
          <p:cNvPr id="43" name="TextBox 42"/>
          <p:cNvSpPr txBox="1"/>
          <p:nvPr/>
        </p:nvSpPr>
        <p:spPr>
          <a:xfrm>
            <a:off x="6231961" y="1460827"/>
            <a:ext cx="1698377" cy="369332"/>
          </a:xfrm>
          <a:prstGeom prst="rect">
            <a:avLst/>
          </a:prstGeom>
          <a:noFill/>
        </p:spPr>
        <p:txBody>
          <a:bodyPr wrap="none" rtlCol="0">
            <a:spAutoFit/>
          </a:bodyPr>
          <a:lstStyle/>
          <a:p>
            <a:r>
              <a:rPr lang="en-US" dirty="0" smtClean="0"/>
              <a:t>Routing Table</a:t>
            </a:r>
            <a:endParaRPr lang="en-US" dirty="0"/>
          </a:p>
        </p:txBody>
      </p:sp>
      <p:graphicFrame>
        <p:nvGraphicFramePr>
          <p:cNvPr id="44" name="Table 4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795340606"/>
              </p:ext>
            </p:extLst>
          </p:nvPr>
        </p:nvGraphicFramePr>
        <p:xfrm>
          <a:off x="6231961" y="4764241"/>
          <a:ext cx="2776196" cy="370840"/>
        </p:xfrm>
        <a:graphic>
          <a:graphicData uri="http://schemas.openxmlformats.org/drawingml/2006/table">
            <a:tbl>
              <a:tblPr firstRow="1" bandRow="1">
                <a:tableStyleId>{5940675A-B579-460E-94D1-54222C63F5DA}</a:tableStyleId>
              </a:tblPr>
              <a:tblGrid>
                <a:gridCol w="1388098"/>
                <a:gridCol w="1388098"/>
              </a:tblGrid>
              <a:tr h="370840">
                <a:tc>
                  <a:txBody>
                    <a:bodyPr/>
                    <a:lstStyle/>
                    <a:p>
                      <a:pPr algn="ctr"/>
                      <a:r>
                        <a:rPr lang="en-US" dirty="0" smtClean="0"/>
                        <a:t>IP</a:t>
                      </a:r>
                      <a:endParaRPr lang="en-US" dirty="0"/>
                    </a:p>
                  </a:txBody>
                  <a:tcPr/>
                </a:tc>
                <a:tc>
                  <a:txBody>
                    <a:bodyPr/>
                    <a:lstStyle/>
                    <a:p>
                      <a:pPr algn="ctr"/>
                      <a:r>
                        <a:rPr lang="en-US" dirty="0" smtClean="0"/>
                        <a:t>HW</a:t>
                      </a:r>
                      <a:endParaRPr lang="en-US" dirty="0"/>
                    </a:p>
                  </a:txBody>
                  <a:tcPr/>
                </a:tc>
              </a:tr>
            </a:tbl>
          </a:graphicData>
        </a:graphic>
      </p:graphicFrame>
      <p:sp>
        <p:nvSpPr>
          <p:cNvPr id="45" name="TextBox 44"/>
          <p:cNvSpPr txBox="1"/>
          <p:nvPr/>
        </p:nvSpPr>
        <p:spPr>
          <a:xfrm>
            <a:off x="6206303" y="4391423"/>
            <a:ext cx="1293744" cy="369332"/>
          </a:xfrm>
          <a:prstGeom prst="rect">
            <a:avLst/>
          </a:prstGeom>
          <a:noFill/>
        </p:spPr>
        <p:txBody>
          <a:bodyPr wrap="none" rtlCol="0">
            <a:spAutoFit/>
          </a:bodyPr>
          <a:lstStyle/>
          <a:p>
            <a:r>
              <a:rPr lang="en-US" dirty="0" smtClean="0"/>
              <a:t>ARP Table</a:t>
            </a:r>
            <a:endParaRPr lang="en-US" dirty="0"/>
          </a:p>
        </p:txBody>
      </p:sp>
      <p:sp>
        <p:nvSpPr>
          <p:cNvPr id="46" name="TextBox 45"/>
          <p:cNvSpPr txBox="1"/>
          <p:nvPr/>
        </p:nvSpPr>
        <p:spPr>
          <a:xfrm>
            <a:off x="390194" y="654211"/>
            <a:ext cx="5633573" cy="461665"/>
          </a:xfrm>
          <a:prstGeom prst="rect">
            <a:avLst/>
          </a:prstGeom>
          <a:noFill/>
        </p:spPr>
        <p:txBody>
          <a:bodyPr wrap="none" rtlCol="0">
            <a:spAutoFit/>
          </a:bodyPr>
          <a:lstStyle/>
          <a:p>
            <a:r>
              <a:rPr lang="en-US" sz="2400" dirty="0" smtClean="0">
                <a:solidFill>
                  <a:srgbClr val="FF6600"/>
                </a:solidFill>
                <a:latin typeface="Comic Sans MS"/>
                <a:cs typeface="Comic Sans MS"/>
              </a:rPr>
              <a:t>1. ARP Request on eth0: How has IP3?</a:t>
            </a:r>
            <a:endParaRPr lang="en-US" sz="2400" dirty="0">
              <a:solidFill>
                <a:srgbClr val="FF6600"/>
              </a:solidFill>
              <a:latin typeface="Comic Sans MS"/>
              <a:cs typeface="Comic Sans MS"/>
            </a:endParaRPr>
          </a:p>
        </p:txBody>
      </p:sp>
      <p:cxnSp>
        <p:nvCxnSpPr>
          <p:cNvPr id="48" name="Straight Arrow Connector 47"/>
          <p:cNvCxnSpPr/>
          <p:nvPr/>
        </p:nvCxnSpPr>
        <p:spPr>
          <a:xfrm>
            <a:off x="1045903" y="4104096"/>
            <a:ext cx="1160858" cy="0"/>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2860908" y="3078644"/>
            <a:ext cx="0" cy="876984"/>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34642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C791E9-91B1-674D-BE19-2E3D8F5BCC1F}" type="slidenum">
              <a:rPr lang="en-US" smtClean="0"/>
              <a:pPr/>
              <a:t>7</a:t>
            </a:fld>
            <a:endParaRPr lang="en-US"/>
          </a:p>
        </p:txBody>
      </p:sp>
      <p:grpSp>
        <p:nvGrpSpPr>
          <p:cNvPr id="9" name="Group 8"/>
          <p:cNvGrpSpPr/>
          <p:nvPr/>
        </p:nvGrpSpPr>
        <p:grpSpPr>
          <a:xfrm>
            <a:off x="2206761" y="4034595"/>
            <a:ext cx="1706281" cy="949249"/>
            <a:chOff x="3810268" y="4002237"/>
            <a:chExt cx="1706281" cy="949249"/>
          </a:xfrm>
        </p:grpSpPr>
        <p:sp>
          <p:nvSpPr>
            <p:cNvPr id="5" name="Rectangle 4"/>
            <p:cNvSpPr/>
            <p:nvPr/>
          </p:nvSpPr>
          <p:spPr>
            <a:xfrm>
              <a:off x="3823097" y="4002237"/>
              <a:ext cx="1693452" cy="949249"/>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10268" y="429727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eth0</a:t>
              </a:r>
              <a:endParaRPr lang="en-US" dirty="0">
                <a:ln>
                  <a:solidFill>
                    <a:srgbClr val="000000"/>
                  </a:solidFill>
                </a:ln>
                <a:solidFill>
                  <a:schemeClr val="bg1"/>
                </a:solidFill>
              </a:endParaRPr>
            </a:p>
          </p:txBody>
        </p:sp>
        <p:sp>
          <p:nvSpPr>
            <p:cNvPr id="7" name="Rectangle 6"/>
            <p:cNvSpPr/>
            <p:nvPr/>
          </p:nvSpPr>
          <p:spPr>
            <a:xfrm>
              <a:off x="4772457" y="461643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eth2</a:t>
              </a:r>
              <a:endParaRPr lang="en-US" dirty="0">
                <a:ln>
                  <a:solidFill>
                    <a:srgbClr val="000000"/>
                  </a:solidFill>
                </a:ln>
                <a:solidFill>
                  <a:schemeClr val="bg1"/>
                </a:solidFill>
              </a:endParaRPr>
            </a:p>
          </p:txBody>
        </p:sp>
        <p:sp>
          <p:nvSpPr>
            <p:cNvPr id="8" name="Rectangle 7"/>
            <p:cNvSpPr/>
            <p:nvPr/>
          </p:nvSpPr>
          <p:spPr>
            <a:xfrm>
              <a:off x="4772457" y="4012002"/>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eth1</a:t>
              </a:r>
              <a:endParaRPr lang="en-US" dirty="0">
                <a:ln>
                  <a:solidFill>
                    <a:srgbClr val="000000"/>
                  </a:solidFill>
                </a:ln>
                <a:solidFill>
                  <a:schemeClr val="bg1"/>
                </a:solidFill>
              </a:endParaRPr>
            </a:p>
          </p:txBody>
        </p:sp>
      </p:grpSp>
      <p:sp>
        <p:nvSpPr>
          <p:cNvPr id="10" name="computr1"/>
          <p:cNvSpPr>
            <a:spLocks noEditPoints="1" noChangeArrowheads="1"/>
          </p:cNvSpPr>
          <p:nvPr/>
        </p:nvSpPr>
        <p:spPr bwMode="auto">
          <a:xfrm>
            <a:off x="4946103" y="3525320"/>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11" name="computr1"/>
          <p:cNvSpPr>
            <a:spLocks noEditPoints="1" noChangeArrowheads="1"/>
          </p:cNvSpPr>
          <p:nvPr/>
        </p:nvSpPr>
        <p:spPr bwMode="auto">
          <a:xfrm>
            <a:off x="4946103" y="4939826"/>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cxnSp>
        <p:nvCxnSpPr>
          <p:cNvPr id="15" name="Straight Arrow Connector 14"/>
          <p:cNvCxnSpPr>
            <a:stCxn id="8" idx="3"/>
            <a:endCxn id="10" idx="9"/>
          </p:cNvCxnSpPr>
          <p:nvPr/>
        </p:nvCxnSpPr>
        <p:spPr>
          <a:xfrm flipV="1">
            <a:off x="3913042" y="3955628"/>
            <a:ext cx="1098625" cy="255492"/>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21" idx="8"/>
            <a:endCxn id="6" idx="1"/>
          </p:cNvCxnSpPr>
          <p:nvPr/>
        </p:nvCxnSpPr>
        <p:spPr>
          <a:xfrm flipV="1">
            <a:off x="1010430" y="4496393"/>
            <a:ext cx="1196331" cy="12356"/>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11" idx="10"/>
          </p:cNvCxnSpPr>
          <p:nvPr/>
        </p:nvCxnSpPr>
        <p:spPr>
          <a:xfrm>
            <a:off x="3913042" y="4815553"/>
            <a:ext cx="1098625" cy="339411"/>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computr1"/>
          <p:cNvSpPr>
            <a:spLocks noEditPoints="1" noChangeArrowheads="1"/>
          </p:cNvSpPr>
          <p:nvPr/>
        </p:nvSpPr>
        <p:spPr bwMode="auto">
          <a:xfrm>
            <a:off x="390194" y="4078441"/>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24" name="Text Box 31"/>
          <p:cNvSpPr txBox="1">
            <a:spLocks noChangeArrowheads="1"/>
          </p:cNvSpPr>
          <p:nvPr/>
        </p:nvSpPr>
        <p:spPr bwMode="auto">
          <a:xfrm>
            <a:off x="1863601" y="5058931"/>
            <a:ext cx="2306025"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r>
              <a:rPr lang="en-US" sz="2000" dirty="0" smtClean="0">
                <a:solidFill>
                  <a:srgbClr val="F2F2F2"/>
                </a:solidFill>
                <a:latin typeface="Comic Sans MS" charset="0"/>
              </a:rPr>
              <a:t>Virtual Router</a:t>
            </a:r>
          </a:p>
          <a:p>
            <a:pPr algn="ctr" eaLnBrk="0" hangingPunct="0"/>
            <a:r>
              <a:rPr lang="en-US" sz="2000" dirty="0" smtClean="0">
                <a:solidFill>
                  <a:srgbClr val="F2F2F2"/>
                </a:solidFill>
                <a:latin typeface="Comic Sans MS" charset="0"/>
              </a:rPr>
              <a:t>Server</a:t>
            </a:r>
          </a:p>
        </p:txBody>
      </p:sp>
      <p:sp>
        <p:nvSpPr>
          <p:cNvPr id="25" name="Text Box 46"/>
          <p:cNvSpPr txBox="1">
            <a:spLocks noChangeArrowheads="1"/>
          </p:cNvSpPr>
          <p:nvPr/>
        </p:nvSpPr>
        <p:spPr bwMode="auto">
          <a:xfrm>
            <a:off x="4521508" y="5625626"/>
            <a:ext cx="1513530"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a:solidFill>
                  <a:schemeClr val="tx1">
                    <a:lumMod val="95000"/>
                  </a:schemeClr>
                </a:solidFill>
                <a:latin typeface="Comic Sans MS" charset="0"/>
              </a:rPr>
              <a:t>A</a:t>
            </a:r>
            <a:r>
              <a:rPr lang="en-US" sz="2000" dirty="0" smtClean="0">
                <a:solidFill>
                  <a:schemeClr val="tx1">
                    <a:lumMod val="95000"/>
                  </a:schemeClr>
                </a:solidFill>
                <a:latin typeface="Comic Sans MS" charset="0"/>
              </a:rPr>
              <a:t>pplication </a:t>
            </a:r>
          </a:p>
          <a:p>
            <a:pPr algn="ctr" eaLnBrk="0" hangingPunct="0"/>
            <a:r>
              <a:rPr lang="en-US" sz="2000" dirty="0">
                <a:solidFill>
                  <a:schemeClr val="tx1">
                    <a:lumMod val="95000"/>
                  </a:schemeClr>
                </a:solidFill>
                <a:latin typeface="Comic Sans MS" charset="0"/>
              </a:rPr>
              <a:t>S</a:t>
            </a:r>
            <a:r>
              <a:rPr lang="en-US" sz="2000" dirty="0" smtClean="0">
                <a:solidFill>
                  <a:schemeClr val="tx1">
                    <a:lumMod val="95000"/>
                  </a:schemeClr>
                </a:solidFill>
                <a:latin typeface="Comic Sans MS" charset="0"/>
              </a:rPr>
              <a:t>ervers</a:t>
            </a:r>
            <a:endParaRPr lang="en-US" sz="2000" dirty="0">
              <a:solidFill>
                <a:schemeClr val="tx1">
                  <a:lumMod val="95000"/>
                </a:schemeClr>
              </a:solidFill>
              <a:latin typeface="Comic Sans MS" charset="0"/>
            </a:endParaRPr>
          </a:p>
        </p:txBody>
      </p:sp>
      <p:sp>
        <p:nvSpPr>
          <p:cNvPr id="26" name="Text Box 48"/>
          <p:cNvSpPr txBox="1">
            <a:spLocks noChangeArrowheads="1"/>
          </p:cNvSpPr>
          <p:nvPr/>
        </p:nvSpPr>
        <p:spPr bwMode="auto">
          <a:xfrm>
            <a:off x="243834" y="4776712"/>
            <a:ext cx="1123174" cy="40011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smtClean="0">
                <a:solidFill>
                  <a:srgbClr val="F2F2F2"/>
                </a:solidFill>
                <a:latin typeface="Comic Sans MS" charset="0"/>
              </a:rPr>
              <a:t>Firewall</a:t>
            </a:r>
            <a:endParaRPr lang="en-US" sz="2000" dirty="0">
              <a:solidFill>
                <a:srgbClr val="F2F2F2"/>
              </a:solidFill>
              <a:latin typeface="Comic Sans MS" charset="0"/>
            </a:endParaRPr>
          </a:p>
        </p:txBody>
      </p:sp>
      <p:sp>
        <p:nvSpPr>
          <p:cNvPr id="27" name="AutoShape 34"/>
          <p:cNvSpPr>
            <a:spLocks noChangeArrowheads="1"/>
          </p:cNvSpPr>
          <p:nvPr/>
        </p:nvSpPr>
        <p:spPr bwMode="auto">
          <a:xfrm>
            <a:off x="2465832" y="2142218"/>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TextBox 27"/>
          <p:cNvSpPr txBox="1"/>
          <p:nvPr/>
        </p:nvSpPr>
        <p:spPr>
          <a:xfrm>
            <a:off x="2317705" y="1742108"/>
            <a:ext cx="1508020" cy="400110"/>
          </a:xfrm>
          <a:prstGeom prst="rect">
            <a:avLst/>
          </a:prstGeom>
          <a:noFill/>
        </p:spPr>
        <p:txBody>
          <a:bodyPr wrap="none" rtlCol="0">
            <a:spAutoFit/>
          </a:bodyPr>
          <a:lstStyle/>
          <a:p>
            <a:pPr algn="ctr"/>
            <a:r>
              <a:rPr lang="en-US" sz="2000" dirty="0" smtClean="0">
                <a:solidFill>
                  <a:srgbClr val="F2F2F2"/>
                </a:solidFill>
                <a:latin typeface="Comic Sans MS"/>
                <a:cs typeface="Comic Sans MS"/>
              </a:rPr>
              <a:t>Your Client</a:t>
            </a:r>
            <a:endParaRPr lang="en-US" sz="2000" dirty="0">
              <a:solidFill>
                <a:srgbClr val="F2F2F2"/>
              </a:solidFill>
              <a:latin typeface="Comic Sans MS"/>
              <a:cs typeface="Comic Sans MS"/>
            </a:endParaRPr>
          </a:p>
        </p:txBody>
      </p:sp>
      <p:sp>
        <p:nvSpPr>
          <p:cNvPr id="31" name="TextBox 30"/>
          <p:cNvSpPr txBox="1"/>
          <p:nvPr/>
        </p:nvSpPr>
        <p:spPr>
          <a:xfrm>
            <a:off x="1718206" y="4104096"/>
            <a:ext cx="501384" cy="369332"/>
          </a:xfrm>
          <a:prstGeom prst="rect">
            <a:avLst/>
          </a:prstGeom>
          <a:noFill/>
        </p:spPr>
        <p:txBody>
          <a:bodyPr wrap="none" rtlCol="0">
            <a:spAutoFit/>
          </a:bodyPr>
          <a:lstStyle/>
          <a:p>
            <a:r>
              <a:rPr lang="en-US" dirty="0" smtClean="0"/>
              <a:t>IP0</a:t>
            </a:r>
            <a:endParaRPr lang="en-US" dirty="0"/>
          </a:p>
        </p:txBody>
      </p:sp>
      <p:sp>
        <p:nvSpPr>
          <p:cNvPr id="32" name="TextBox 31"/>
          <p:cNvSpPr txBox="1"/>
          <p:nvPr/>
        </p:nvSpPr>
        <p:spPr>
          <a:xfrm>
            <a:off x="3825725" y="3734764"/>
            <a:ext cx="501384" cy="369332"/>
          </a:xfrm>
          <a:prstGeom prst="rect">
            <a:avLst/>
          </a:prstGeom>
          <a:noFill/>
        </p:spPr>
        <p:txBody>
          <a:bodyPr wrap="none" rtlCol="0">
            <a:spAutoFit/>
          </a:bodyPr>
          <a:lstStyle/>
          <a:p>
            <a:r>
              <a:rPr lang="en-US" dirty="0" smtClean="0"/>
              <a:t>IP1</a:t>
            </a:r>
            <a:endParaRPr lang="en-US" dirty="0"/>
          </a:p>
        </p:txBody>
      </p:sp>
      <p:sp>
        <p:nvSpPr>
          <p:cNvPr id="33" name="TextBox 32"/>
          <p:cNvSpPr txBox="1"/>
          <p:nvPr/>
        </p:nvSpPr>
        <p:spPr>
          <a:xfrm>
            <a:off x="4585653" y="3586296"/>
            <a:ext cx="501384" cy="369332"/>
          </a:xfrm>
          <a:prstGeom prst="rect">
            <a:avLst/>
          </a:prstGeom>
          <a:noFill/>
        </p:spPr>
        <p:txBody>
          <a:bodyPr wrap="none" rtlCol="0">
            <a:spAutoFit/>
          </a:bodyPr>
          <a:lstStyle/>
          <a:p>
            <a:r>
              <a:rPr lang="en-US" dirty="0" smtClean="0"/>
              <a:t>IP3</a:t>
            </a:r>
            <a:endParaRPr lang="en-US" dirty="0"/>
          </a:p>
        </p:txBody>
      </p:sp>
      <p:sp>
        <p:nvSpPr>
          <p:cNvPr id="34" name="TextBox 33"/>
          <p:cNvSpPr txBox="1"/>
          <p:nvPr/>
        </p:nvSpPr>
        <p:spPr>
          <a:xfrm>
            <a:off x="3901000" y="4468952"/>
            <a:ext cx="501384" cy="369332"/>
          </a:xfrm>
          <a:prstGeom prst="rect">
            <a:avLst/>
          </a:prstGeom>
          <a:noFill/>
        </p:spPr>
        <p:txBody>
          <a:bodyPr wrap="none" rtlCol="0">
            <a:spAutoFit/>
          </a:bodyPr>
          <a:lstStyle/>
          <a:p>
            <a:r>
              <a:rPr lang="en-US" dirty="0" smtClean="0"/>
              <a:t>IP2</a:t>
            </a:r>
            <a:endParaRPr lang="en-US" dirty="0"/>
          </a:p>
        </p:txBody>
      </p:sp>
      <p:sp>
        <p:nvSpPr>
          <p:cNvPr id="35" name="TextBox 34"/>
          <p:cNvSpPr txBox="1"/>
          <p:nvPr/>
        </p:nvSpPr>
        <p:spPr>
          <a:xfrm>
            <a:off x="997601" y="4088577"/>
            <a:ext cx="501384" cy="369332"/>
          </a:xfrm>
          <a:prstGeom prst="rect">
            <a:avLst/>
          </a:prstGeom>
          <a:noFill/>
        </p:spPr>
        <p:txBody>
          <a:bodyPr wrap="none" rtlCol="0">
            <a:spAutoFit/>
          </a:bodyPr>
          <a:lstStyle/>
          <a:p>
            <a:r>
              <a:rPr lang="en-US" dirty="0" smtClean="0"/>
              <a:t>IP5</a:t>
            </a:r>
            <a:endParaRPr lang="en-US" dirty="0"/>
          </a:p>
        </p:txBody>
      </p:sp>
      <p:sp>
        <p:nvSpPr>
          <p:cNvPr id="36" name="TextBox 35"/>
          <p:cNvSpPr txBox="1"/>
          <p:nvPr/>
        </p:nvSpPr>
        <p:spPr>
          <a:xfrm>
            <a:off x="4631266" y="4675238"/>
            <a:ext cx="501384" cy="369332"/>
          </a:xfrm>
          <a:prstGeom prst="rect">
            <a:avLst/>
          </a:prstGeom>
          <a:noFill/>
        </p:spPr>
        <p:txBody>
          <a:bodyPr wrap="none" rtlCol="0">
            <a:spAutoFit/>
          </a:bodyPr>
          <a:lstStyle/>
          <a:p>
            <a:r>
              <a:rPr lang="en-US" dirty="0" smtClean="0"/>
              <a:t>IP4</a:t>
            </a:r>
            <a:endParaRPr lang="en-US" dirty="0"/>
          </a:p>
        </p:txBody>
      </p:sp>
      <p:cxnSp>
        <p:nvCxnSpPr>
          <p:cNvPr id="37" name="Straight Arrow Connector 36"/>
          <p:cNvCxnSpPr>
            <a:stCxn id="5" idx="0"/>
            <a:endCxn id="27" idx="3"/>
          </p:cNvCxnSpPr>
          <p:nvPr/>
        </p:nvCxnSpPr>
        <p:spPr>
          <a:xfrm flipH="1" flipV="1">
            <a:off x="3058581" y="2946710"/>
            <a:ext cx="7735" cy="1087885"/>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009380" y="1564977"/>
            <a:ext cx="0" cy="4925831"/>
          </a:xfrm>
          <a:prstGeom prst="line">
            <a:avLst/>
          </a:prstGeom>
          <a:ln w="38100" cmpd="sng">
            <a:solidFill>
              <a:srgbClr val="FFFFFF"/>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2" name="Table 4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555987063"/>
              </p:ext>
            </p:extLst>
          </p:nvPr>
        </p:nvGraphicFramePr>
        <p:xfrm>
          <a:off x="6257619" y="1833645"/>
          <a:ext cx="2750538" cy="1483360"/>
        </p:xfrm>
        <a:graphic>
          <a:graphicData uri="http://schemas.openxmlformats.org/drawingml/2006/table">
            <a:tbl>
              <a:tblPr firstRow="1" bandRow="1">
                <a:tableStyleId>{5940675A-B579-460E-94D1-54222C63F5DA}</a:tableStyleId>
              </a:tblPr>
              <a:tblGrid>
                <a:gridCol w="916846"/>
                <a:gridCol w="916846"/>
                <a:gridCol w="916846"/>
              </a:tblGrid>
              <a:tr h="370840">
                <a:tc>
                  <a:txBody>
                    <a:bodyPr/>
                    <a:lstStyle/>
                    <a:p>
                      <a:pPr algn="ctr"/>
                      <a:r>
                        <a:rPr lang="en-US" dirty="0" err="1" smtClean="0"/>
                        <a:t>dst</a:t>
                      </a:r>
                      <a:endParaRPr lang="en-US" dirty="0"/>
                    </a:p>
                  </a:txBody>
                  <a:tcPr/>
                </a:tc>
                <a:tc>
                  <a:txBody>
                    <a:bodyPr/>
                    <a:lstStyle/>
                    <a:p>
                      <a:pPr algn="ctr"/>
                      <a:r>
                        <a:rPr lang="en-US" dirty="0" err="1" smtClean="0"/>
                        <a:t>gw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IP3</a:t>
                      </a:r>
                      <a:endParaRPr lang="en-US" dirty="0"/>
                    </a:p>
                  </a:txBody>
                  <a:tcPr/>
                </a:tc>
                <a:tc>
                  <a:txBody>
                    <a:bodyPr/>
                    <a:lstStyle/>
                    <a:p>
                      <a:pPr algn="ctr"/>
                      <a:r>
                        <a:rPr lang="en-US" dirty="0" smtClean="0"/>
                        <a:t>eth1</a:t>
                      </a:r>
                      <a:endParaRPr lang="en-US" dirty="0"/>
                    </a:p>
                  </a:txBody>
                  <a:tcPr/>
                </a:tc>
              </a:tr>
              <a:tr h="370840">
                <a:tc>
                  <a:txBody>
                    <a:bodyPr/>
                    <a:lstStyle/>
                    <a:p>
                      <a:pPr algn="ctr"/>
                      <a:r>
                        <a:rPr lang="en-US" dirty="0" smtClean="0"/>
                        <a:t>IP4</a:t>
                      </a:r>
                      <a:endParaRPr lang="en-US" dirty="0"/>
                    </a:p>
                  </a:txBody>
                  <a:tcPr/>
                </a:tc>
                <a:tc>
                  <a:txBody>
                    <a:bodyPr/>
                    <a:lstStyle/>
                    <a:p>
                      <a:pPr algn="ctr"/>
                      <a:r>
                        <a:rPr lang="en-US" dirty="0" smtClean="0"/>
                        <a:t>IP4</a:t>
                      </a:r>
                      <a:endParaRPr lang="en-US" dirty="0"/>
                    </a:p>
                  </a:txBody>
                  <a:tcPr/>
                </a:tc>
                <a:tc>
                  <a:txBody>
                    <a:bodyPr/>
                    <a:lstStyle/>
                    <a:p>
                      <a:pPr algn="ctr"/>
                      <a:r>
                        <a:rPr lang="en-US" dirty="0" smtClean="0"/>
                        <a:t>eth2</a:t>
                      </a:r>
                      <a:endParaRPr lang="en-US" dirty="0"/>
                    </a:p>
                  </a:txBody>
                  <a:tcPr/>
                </a:tc>
              </a:tr>
              <a:tr h="370840">
                <a:tc>
                  <a:txBody>
                    <a:bodyPr/>
                    <a:lstStyle/>
                    <a:p>
                      <a:pPr algn="ctr"/>
                      <a:r>
                        <a:rPr lang="en-US" dirty="0" smtClean="0"/>
                        <a:t>Other</a:t>
                      </a:r>
                      <a:endParaRPr lang="en-US" dirty="0"/>
                    </a:p>
                  </a:txBody>
                  <a:tcPr/>
                </a:tc>
                <a:tc>
                  <a:txBody>
                    <a:bodyPr/>
                    <a:lstStyle/>
                    <a:p>
                      <a:pPr algn="ctr"/>
                      <a:r>
                        <a:rPr lang="en-US" dirty="0" smtClean="0"/>
                        <a:t>IP5</a:t>
                      </a:r>
                      <a:endParaRPr lang="en-US" dirty="0"/>
                    </a:p>
                  </a:txBody>
                  <a:tcPr/>
                </a:tc>
                <a:tc>
                  <a:txBody>
                    <a:bodyPr/>
                    <a:lstStyle/>
                    <a:p>
                      <a:pPr algn="ctr"/>
                      <a:r>
                        <a:rPr lang="en-US" dirty="0" smtClean="0"/>
                        <a:t>eth0</a:t>
                      </a:r>
                      <a:endParaRPr lang="en-US" dirty="0"/>
                    </a:p>
                  </a:txBody>
                  <a:tcPr/>
                </a:tc>
              </a:tr>
            </a:tbl>
          </a:graphicData>
        </a:graphic>
      </p:graphicFrame>
      <p:sp>
        <p:nvSpPr>
          <p:cNvPr id="43" name="TextBox 42"/>
          <p:cNvSpPr txBox="1"/>
          <p:nvPr/>
        </p:nvSpPr>
        <p:spPr>
          <a:xfrm>
            <a:off x="6231961" y="1460827"/>
            <a:ext cx="1698377" cy="369332"/>
          </a:xfrm>
          <a:prstGeom prst="rect">
            <a:avLst/>
          </a:prstGeom>
          <a:noFill/>
        </p:spPr>
        <p:txBody>
          <a:bodyPr wrap="none" rtlCol="0">
            <a:spAutoFit/>
          </a:bodyPr>
          <a:lstStyle/>
          <a:p>
            <a:r>
              <a:rPr lang="en-US" dirty="0" smtClean="0"/>
              <a:t>Routing Table</a:t>
            </a:r>
            <a:endParaRPr lang="en-US" dirty="0"/>
          </a:p>
        </p:txBody>
      </p:sp>
      <p:graphicFrame>
        <p:nvGraphicFramePr>
          <p:cNvPr id="44" name="Table 4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637590730"/>
              </p:ext>
            </p:extLst>
          </p:nvPr>
        </p:nvGraphicFramePr>
        <p:xfrm>
          <a:off x="6231961" y="4764241"/>
          <a:ext cx="2776196" cy="370840"/>
        </p:xfrm>
        <a:graphic>
          <a:graphicData uri="http://schemas.openxmlformats.org/drawingml/2006/table">
            <a:tbl>
              <a:tblPr firstRow="1" bandRow="1">
                <a:tableStyleId>{5940675A-B579-460E-94D1-54222C63F5DA}</a:tableStyleId>
              </a:tblPr>
              <a:tblGrid>
                <a:gridCol w="1388098"/>
                <a:gridCol w="1388098"/>
              </a:tblGrid>
              <a:tr h="370840">
                <a:tc>
                  <a:txBody>
                    <a:bodyPr/>
                    <a:lstStyle/>
                    <a:p>
                      <a:pPr algn="ctr"/>
                      <a:r>
                        <a:rPr lang="en-US" dirty="0" smtClean="0"/>
                        <a:t>IP</a:t>
                      </a:r>
                      <a:endParaRPr lang="en-US" dirty="0"/>
                    </a:p>
                  </a:txBody>
                  <a:tcPr/>
                </a:tc>
                <a:tc>
                  <a:txBody>
                    <a:bodyPr/>
                    <a:lstStyle/>
                    <a:p>
                      <a:pPr algn="ctr"/>
                      <a:r>
                        <a:rPr lang="en-US" dirty="0" smtClean="0"/>
                        <a:t>HW</a:t>
                      </a:r>
                      <a:endParaRPr lang="en-US" dirty="0"/>
                    </a:p>
                  </a:txBody>
                  <a:tcPr/>
                </a:tc>
              </a:tr>
            </a:tbl>
          </a:graphicData>
        </a:graphic>
      </p:graphicFrame>
      <p:sp>
        <p:nvSpPr>
          <p:cNvPr id="45" name="TextBox 44"/>
          <p:cNvSpPr txBox="1"/>
          <p:nvPr/>
        </p:nvSpPr>
        <p:spPr>
          <a:xfrm>
            <a:off x="6206303" y="4391423"/>
            <a:ext cx="1293744" cy="369332"/>
          </a:xfrm>
          <a:prstGeom prst="rect">
            <a:avLst/>
          </a:prstGeom>
          <a:noFill/>
        </p:spPr>
        <p:txBody>
          <a:bodyPr wrap="none" rtlCol="0">
            <a:spAutoFit/>
          </a:bodyPr>
          <a:lstStyle/>
          <a:p>
            <a:r>
              <a:rPr lang="en-US" dirty="0" smtClean="0"/>
              <a:t>ARP Table</a:t>
            </a:r>
            <a:endParaRPr lang="en-US" dirty="0"/>
          </a:p>
        </p:txBody>
      </p:sp>
      <p:sp>
        <p:nvSpPr>
          <p:cNvPr id="46" name="TextBox 45"/>
          <p:cNvSpPr txBox="1"/>
          <p:nvPr/>
        </p:nvSpPr>
        <p:spPr>
          <a:xfrm>
            <a:off x="390194" y="654211"/>
            <a:ext cx="5865909" cy="461665"/>
          </a:xfrm>
          <a:prstGeom prst="rect">
            <a:avLst/>
          </a:prstGeom>
          <a:noFill/>
        </p:spPr>
        <p:txBody>
          <a:bodyPr wrap="none" rtlCol="0">
            <a:spAutoFit/>
          </a:bodyPr>
          <a:lstStyle/>
          <a:p>
            <a:r>
              <a:rPr lang="en-US" sz="2400" dirty="0">
                <a:solidFill>
                  <a:srgbClr val="FF6600"/>
                </a:solidFill>
                <a:latin typeface="Comic Sans MS"/>
                <a:cs typeface="Comic Sans MS"/>
              </a:rPr>
              <a:t>2</a:t>
            </a:r>
            <a:r>
              <a:rPr lang="en-US" sz="2400" dirty="0" smtClean="0">
                <a:solidFill>
                  <a:srgbClr val="FF6600"/>
                </a:solidFill>
                <a:latin typeface="Comic Sans MS"/>
                <a:cs typeface="Comic Sans MS"/>
              </a:rPr>
              <a:t>. ARP Reply on eth0: eth0 HW has IP3</a:t>
            </a:r>
            <a:endParaRPr lang="en-US" sz="2400" dirty="0">
              <a:solidFill>
                <a:srgbClr val="FF6600"/>
              </a:solidFill>
              <a:latin typeface="Comic Sans MS"/>
              <a:cs typeface="Comic Sans MS"/>
            </a:endParaRPr>
          </a:p>
        </p:txBody>
      </p:sp>
      <p:cxnSp>
        <p:nvCxnSpPr>
          <p:cNvPr id="48" name="Straight Arrow Connector 47"/>
          <p:cNvCxnSpPr/>
          <p:nvPr/>
        </p:nvCxnSpPr>
        <p:spPr>
          <a:xfrm flipH="1" flipV="1">
            <a:off x="1010430" y="4088577"/>
            <a:ext cx="1196332" cy="15519"/>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860908" y="3052989"/>
            <a:ext cx="0" cy="902639"/>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81500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C791E9-91B1-674D-BE19-2E3D8F5BCC1F}" type="slidenum">
              <a:rPr lang="en-US" smtClean="0"/>
              <a:pPr/>
              <a:t>8</a:t>
            </a:fld>
            <a:endParaRPr lang="en-US"/>
          </a:p>
        </p:txBody>
      </p:sp>
      <p:grpSp>
        <p:nvGrpSpPr>
          <p:cNvPr id="9" name="Group 8"/>
          <p:cNvGrpSpPr/>
          <p:nvPr/>
        </p:nvGrpSpPr>
        <p:grpSpPr>
          <a:xfrm>
            <a:off x="2206761" y="4034595"/>
            <a:ext cx="1706281" cy="949249"/>
            <a:chOff x="3810268" y="4002237"/>
            <a:chExt cx="1706281" cy="949249"/>
          </a:xfrm>
        </p:grpSpPr>
        <p:sp>
          <p:nvSpPr>
            <p:cNvPr id="5" name="Rectangle 4"/>
            <p:cNvSpPr/>
            <p:nvPr/>
          </p:nvSpPr>
          <p:spPr>
            <a:xfrm>
              <a:off x="3823097" y="4002237"/>
              <a:ext cx="1693452" cy="949249"/>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10268" y="429727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eth0</a:t>
              </a:r>
              <a:endParaRPr lang="en-US" dirty="0">
                <a:ln>
                  <a:solidFill>
                    <a:srgbClr val="000000"/>
                  </a:solidFill>
                </a:ln>
                <a:solidFill>
                  <a:schemeClr val="bg1"/>
                </a:solidFill>
              </a:endParaRPr>
            </a:p>
          </p:txBody>
        </p:sp>
        <p:sp>
          <p:nvSpPr>
            <p:cNvPr id="7" name="Rectangle 6"/>
            <p:cNvSpPr/>
            <p:nvPr/>
          </p:nvSpPr>
          <p:spPr>
            <a:xfrm>
              <a:off x="4772457" y="461643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eth2</a:t>
              </a:r>
              <a:endParaRPr lang="en-US" dirty="0">
                <a:ln>
                  <a:solidFill>
                    <a:srgbClr val="000000"/>
                  </a:solidFill>
                </a:ln>
                <a:solidFill>
                  <a:schemeClr val="bg1"/>
                </a:solidFill>
              </a:endParaRPr>
            </a:p>
          </p:txBody>
        </p:sp>
        <p:sp>
          <p:nvSpPr>
            <p:cNvPr id="8" name="Rectangle 7"/>
            <p:cNvSpPr/>
            <p:nvPr/>
          </p:nvSpPr>
          <p:spPr>
            <a:xfrm>
              <a:off x="4772457" y="4012002"/>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eth1</a:t>
              </a:r>
              <a:endParaRPr lang="en-US" dirty="0">
                <a:ln>
                  <a:solidFill>
                    <a:srgbClr val="000000"/>
                  </a:solidFill>
                </a:ln>
                <a:solidFill>
                  <a:schemeClr val="bg1"/>
                </a:solidFill>
              </a:endParaRPr>
            </a:p>
          </p:txBody>
        </p:sp>
      </p:grpSp>
      <p:sp>
        <p:nvSpPr>
          <p:cNvPr id="10" name="computr1"/>
          <p:cNvSpPr>
            <a:spLocks noEditPoints="1" noChangeArrowheads="1"/>
          </p:cNvSpPr>
          <p:nvPr/>
        </p:nvSpPr>
        <p:spPr bwMode="auto">
          <a:xfrm>
            <a:off x="4946103" y="3525320"/>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11" name="computr1"/>
          <p:cNvSpPr>
            <a:spLocks noEditPoints="1" noChangeArrowheads="1"/>
          </p:cNvSpPr>
          <p:nvPr/>
        </p:nvSpPr>
        <p:spPr bwMode="auto">
          <a:xfrm>
            <a:off x="4946103" y="4939826"/>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cxnSp>
        <p:nvCxnSpPr>
          <p:cNvPr id="15" name="Straight Arrow Connector 14"/>
          <p:cNvCxnSpPr>
            <a:stCxn id="8" idx="3"/>
            <a:endCxn id="10" idx="9"/>
          </p:cNvCxnSpPr>
          <p:nvPr/>
        </p:nvCxnSpPr>
        <p:spPr>
          <a:xfrm flipV="1">
            <a:off x="3913042" y="3955628"/>
            <a:ext cx="1098625" cy="255492"/>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21" idx="8"/>
            <a:endCxn id="6" idx="1"/>
          </p:cNvCxnSpPr>
          <p:nvPr/>
        </p:nvCxnSpPr>
        <p:spPr>
          <a:xfrm flipV="1">
            <a:off x="1010430" y="4496393"/>
            <a:ext cx="1196331" cy="12356"/>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11" idx="10"/>
          </p:cNvCxnSpPr>
          <p:nvPr/>
        </p:nvCxnSpPr>
        <p:spPr>
          <a:xfrm>
            <a:off x="3913042" y="4815553"/>
            <a:ext cx="1098625" cy="339411"/>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computr1"/>
          <p:cNvSpPr>
            <a:spLocks noEditPoints="1" noChangeArrowheads="1"/>
          </p:cNvSpPr>
          <p:nvPr/>
        </p:nvSpPr>
        <p:spPr bwMode="auto">
          <a:xfrm>
            <a:off x="390194" y="4078441"/>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24" name="Text Box 31"/>
          <p:cNvSpPr txBox="1">
            <a:spLocks noChangeArrowheads="1"/>
          </p:cNvSpPr>
          <p:nvPr/>
        </p:nvSpPr>
        <p:spPr bwMode="auto">
          <a:xfrm>
            <a:off x="1863601" y="5058931"/>
            <a:ext cx="2306025"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r>
              <a:rPr lang="en-US" sz="2000" dirty="0" smtClean="0">
                <a:solidFill>
                  <a:srgbClr val="F2F2F2"/>
                </a:solidFill>
                <a:latin typeface="Comic Sans MS" charset="0"/>
              </a:rPr>
              <a:t>Virtual Router</a:t>
            </a:r>
          </a:p>
          <a:p>
            <a:pPr algn="ctr" eaLnBrk="0" hangingPunct="0"/>
            <a:r>
              <a:rPr lang="en-US" sz="2000" dirty="0" smtClean="0">
                <a:solidFill>
                  <a:srgbClr val="F2F2F2"/>
                </a:solidFill>
                <a:latin typeface="Comic Sans MS" charset="0"/>
              </a:rPr>
              <a:t>Server</a:t>
            </a:r>
          </a:p>
        </p:txBody>
      </p:sp>
      <p:sp>
        <p:nvSpPr>
          <p:cNvPr id="25" name="Text Box 46"/>
          <p:cNvSpPr txBox="1">
            <a:spLocks noChangeArrowheads="1"/>
          </p:cNvSpPr>
          <p:nvPr/>
        </p:nvSpPr>
        <p:spPr bwMode="auto">
          <a:xfrm>
            <a:off x="4521508" y="5625626"/>
            <a:ext cx="1513530"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a:solidFill>
                  <a:schemeClr val="tx1">
                    <a:lumMod val="95000"/>
                  </a:schemeClr>
                </a:solidFill>
                <a:latin typeface="Comic Sans MS" charset="0"/>
              </a:rPr>
              <a:t>A</a:t>
            </a:r>
            <a:r>
              <a:rPr lang="en-US" sz="2000" dirty="0" smtClean="0">
                <a:solidFill>
                  <a:schemeClr val="tx1">
                    <a:lumMod val="95000"/>
                  </a:schemeClr>
                </a:solidFill>
                <a:latin typeface="Comic Sans MS" charset="0"/>
              </a:rPr>
              <a:t>pplication </a:t>
            </a:r>
          </a:p>
          <a:p>
            <a:pPr algn="ctr" eaLnBrk="0" hangingPunct="0"/>
            <a:r>
              <a:rPr lang="en-US" sz="2000" dirty="0">
                <a:solidFill>
                  <a:schemeClr val="tx1">
                    <a:lumMod val="95000"/>
                  </a:schemeClr>
                </a:solidFill>
                <a:latin typeface="Comic Sans MS" charset="0"/>
              </a:rPr>
              <a:t>S</a:t>
            </a:r>
            <a:r>
              <a:rPr lang="en-US" sz="2000" dirty="0" smtClean="0">
                <a:solidFill>
                  <a:schemeClr val="tx1">
                    <a:lumMod val="95000"/>
                  </a:schemeClr>
                </a:solidFill>
                <a:latin typeface="Comic Sans MS" charset="0"/>
              </a:rPr>
              <a:t>ervers</a:t>
            </a:r>
            <a:endParaRPr lang="en-US" sz="2000" dirty="0">
              <a:solidFill>
                <a:schemeClr val="tx1">
                  <a:lumMod val="95000"/>
                </a:schemeClr>
              </a:solidFill>
              <a:latin typeface="Comic Sans MS" charset="0"/>
            </a:endParaRPr>
          </a:p>
        </p:txBody>
      </p:sp>
      <p:sp>
        <p:nvSpPr>
          <p:cNvPr id="26" name="Text Box 48"/>
          <p:cNvSpPr txBox="1">
            <a:spLocks noChangeArrowheads="1"/>
          </p:cNvSpPr>
          <p:nvPr/>
        </p:nvSpPr>
        <p:spPr bwMode="auto">
          <a:xfrm>
            <a:off x="243834" y="4776712"/>
            <a:ext cx="1123174" cy="40011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smtClean="0">
                <a:solidFill>
                  <a:srgbClr val="F2F2F2"/>
                </a:solidFill>
                <a:latin typeface="Comic Sans MS" charset="0"/>
              </a:rPr>
              <a:t>Firewall</a:t>
            </a:r>
            <a:endParaRPr lang="en-US" sz="2000" dirty="0">
              <a:solidFill>
                <a:srgbClr val="F2F2F2"/>
              </a:solidFill>
              <a:latin typeface="Comic Sans MS" charset="0"/>
            </a:endParaRPr>
          </a:p>
        </p:txBody>
      </p:sp>
      <p:sp>
        <p:nvSpPr>
          <p:cNvPr id="27" name="AutoShape 34"/>
          <p:cNvSpPr>
            <a:spLocks noChangeArrowheads="1"/>
          </p:cNvSpPr>
          <p:nvPr/>
        </p:nvSpPr>
        <p:spPr bwMode="auto">
          <a:xfrm>
            <a:off x="2465832" y="2142218"/>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TextBox 27"/>
          <p:cNvSpPr txBox="1"/>
          <p:nvPr/>
        </p:nvSpPr>
        <p:spPr>
          <a:xfrm>
            <a:off x="2317705" y="1742108"/>
            <a:ext cx="1508020" cy="400110"/>
          </a:xfrm>
          <a:prstGeom prst="rect">
            <a:avLst/>
          </a:prstGeom>
          <a:noFill/>
        </p:spPr>
        <p:txBody>
          <a:bodyPr wrap="none" rtlCol="0">
            <a:spAutoFit/>
          </a:bodyPr>
          <a:lstStyle/>
          <a:p>
            <a:pPr algn="ctr"/>
            <a:r>
              <a:rPr lang="en-US" sz="2000" dirty="0" smtClean="0">
                <a:solidFill>
                  <a:srgbClr val="F2F2F2"/>
                </a:solidFill>
                <a:latin typeface="Comic Sans MS"/>
                <a:cs typeface="Comic Sans MS"/>
              </a:rPr>
              <a:t>Your Client</a:t>
            </a:r>
            <a:endParaRPr lang="en-US" sz="2000" dirty="0">
              <a:solidFill>
                <a:srgbClr val="F2F2F2"/>
              </a:solidFill>
              <a:latin typeface="Comic Sans MS"/>
              <a:cs typeface="Comic Sans MS"/>
            </a:endParaRPr>
          </a:p>
        </p:txBody>
      </p:sp>
      <p:sp>
        <p:nvSpPr>
          <p:cNvPr id="31" name="TextBox 30"/>
          <p:cNvSpPr txBox="1"/>
          <p:nvPr/>
        </p:nvSpPr>
        <p:spPr>
          <a:xfrm>
            <a:off x="1718206" y="4104096"/>
            <a:ext cx="501384" cy="369332"/>
          </a:xfrm>
          <a:prstGeom prst="rect">
            <a:avLst/>
          </a:prstGeom>
          <a:noFill/>
        </p:spPr>
        <p:txBody>
          <a:bodyPr wrap="none" rtlCol="0">
            <a:spAutoFit/>
          </a:bodyPr>
          <a:lstStyle/>
          <a:p>
            <a:r>
              <a:rPr lang="en-US" dirty="0" smtClean="0"/>
              <a:t>IP0</a:t>
            </a:r>
            <a:endParaRPr lang="en-US" dirty="0"/>
          </a:p>
        </p:txBody>
      </p:sp>
      <p:sp>
        <p:nvSpPr>
          <p:cNvPr id="32" name="TextBox 31"/>
          <p:cNvSpPr txBox="1"/>
          <p:nvPr/>
        </p:nvSpPr>
        <p:spPr>
          <a:xfrm>
            <a:off x="3825725" y="3734764"/>
            <a:ext cx="501384" cy="369332"/>
          </a:xfrm>
          <a:prstGeom prst="rect">
            <a:avLst/>
          </a:prstGeom>
          <a:noFill/>
        </p:spPr>
        <p:txBody>
          <a:bodyPr wrap="none" rtlCol="0">
            <a:spAutoFit/>
          </a:bodyPr>
          <a:lstStyle/>
          <a:p>
            <a:r>
              <a:rPr lang="en-US" dirty="0" smtClean="0"/>
              <a:t>IP1</a:t>
            </a:r>
            <a:endParaRPr lang="en-US" dirty="0"/>
          </a:p>
        </p:txBody>
      </p:sp>
      <p:sp>
        <p:nvSpPr>
          <p:cNvPr id="33" name="TextBox 32"/>
          <p:cNvSpPr txBox="1"/>
          <p:nvPr/>
        </p:nvSpPr>
        <p:spPr>
          <a:xfrm>
            <a:off x="4585653" y="3586296"/>
            <a:ext cx="501384" cy="369332"/>
          </a:xfrm>
          <a:prstGeom prst="rect">
            <a:avLst/>
          </a:prstGeom>
          <a:noFill/>
        </p:spPr>
        <p:txBody>
          <a:bodyPr wrap="none" rtlCol="0">
            <a:spAutoFit/>
          </a:bodyPr>
          <a:lstStyle/>
          <a:p>
            <a:r>
              <a:rPr lang="en-US" dirty="0" smtClean="0"/>
              <a:t>IP3</a:t>
            </a:r>
            <a:endParaRPr lang="en-US" dirty="0"/>
          </a:p>
        </p:txBody>
      </p:sp>
      <p:sp>
        <p:nvSpPr>
          <p:cNvPr id="34" name="TextBox 33"/>
          <p:cNvSpPr txBox="1"/>
          <p:nvPr/>
        </p:nvSpPr>
        <p:spPr>
          <a:xfrm>
            <a:off x="3901000" y="4468952"/>
            <a:ext cx="501384" cy="369332"/>
          </a:xfrm>
          <a:prstGeom prst="rect">
            <a:avLst/>
          </a:prstGeom>
          <a:noFill/>
        </p:spPr>
        <p:txBody>
          <a:bodyPr wrap="none" rtlCol="0">
            <a:spAutoFit/>
          </a:bodyPr>
          <a:lstStyle/>
          <a:p>
            <a:r>
              <a:rPr lang="en-US" dirty="0" smtClean="0"/>
              <a:t>IP2</a:t>
            </a:r>
            <a:endParaRPr lang="en-US" dirty="0"/>
          </a:p>
        </p:txBody>
      </p:sp>
      <p:sp>
        <p:nvSpPr>
          <p:cNvPr id="35" name="TextBox 34"/>
          <p:cNvSpPr txBox="1"/>
          <p:nvPr/>
        </p:nvSpPr>
        <p:spPr>
          <a:xfrm>
            <a:off x="997601" y="4088577"/>
            <a:ext cx="501384" cy="369332"/>
          </a:xfrm>
          <a:prstGeom prst="rect">
            <a:avLst/>
          </a:prstGeom>
          <a:noFill/>
        </p:spPr>
        <p:txBody>
          <a:bodyPr wrap="none" rtlCol="0">
            <a:spAutoFit/>
          </a:bodyPr>
          <a:lstStyle/>
          <a:p>
            <a:r>
              <a:rPr lang="en-US" dirty="0" smtClean="0"/>
              <a:t>IP5</a:t>
            </a:r>
            <a:endParaRPr lang="en-US" dirty="0"/>
          </a:p>
        </p:txBody>
      </p:sp>
      <p:sp>
        <p:nvSpPr>
          <p:cNvPr id="36" name="TextBox 35"/>
          <p:cNvSpPr txBox="1"/>
          <p:nvPr/>
        </p:nvSpPr>
        <p:spPr>
          <a:xfrm>
            <a:off x="4631266" y="4675238"/>
            <a:ext cx="501384" cy="369332"/>
          </a:xfrm>
          <a:prstGeom prst="rect">
            <a:avLst/>
          </a:prstGeom>
          <a:noFill/>
        </p:spPr>
        <p:txBody>
          <a:bodyPr wrap="none" rtlCol="0">
            <a:spAutoFit/>
          </a:bodyPr>
          <a:lstStyle/>
          <a:p>
            <a:r>
              <a:rPr lang="en-US" dirty="0" smtClean="0"/>
              <a:t>IP4</a:t>
            </a:r>
            <a:endParaRPr lang="en-US" dirty="0"/>
          </a:p>
        </p:txBody>
      </p:sp>
      <p:cxnSp>
        <p:nvCxnSpPr>
          <p:cNvPr id="37" name="Straight Arrow Connector 36"/>
          <p:cNvCxnSpPr>
            <a:stCxn id="5" idx="0"/>
            <a:endCxn id="27" idx="3"/>
          </p:cNvCxnSpPr>
          <p:nvPr/>
        </p:nvCxnSpPr>
        <p:spPr>
          <a:xfrm flipH="1" flipV="1">
            <a:off x="3058581" y="2946710"/>
            <a:ext cx="7735" cy="1087885"/>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009380" y="1564977"/>
            <a:ext cx="0" cy="4925831"/>
          </a:xfrm>
          <a:prstGeom prst="line">
            <a:avLst/>
          </a:prstGeom>
          <a:ln w="38100" cmpd="sng">
            <a:solidFill>
              <a:srgbClr val="FFFFFF"/>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2" name="Table 4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873701533"/>
              </p:ext>
            </p:extLst>
          </p:nvPr>
        </p:nvGraphicFramePr>
        <p:xfrm>
          <a:off x="6257619" y="1833645"/>
          <a:ext cx="2750538" cy="1483360"/>
        </p:xfrm>
        <a:graphic>
          <a:graphicData uri="http://schemas.openxmlformats.org/drawingml/2006/table">
            <a:tbl>
              <a:tblPr firstRow="1" bandRow="1">
                <a:tableStyleId>{5940675A-B579-460E-94D1-54222C63F5DA}</a:tableStyleId>
              </a:tblPr>
              <a:tblGrid>
                <a:gridCol w="916846"/>
                <a:gridCol w="916846"/>
                <a:gridCol w="916846"/>
              </a:tblGrid>
              <a:tr h="370840">
                <a:tc>
                  <a:txBody>
                    <a:bodyPr/>
                    <a:lstStyle/>
                    <a:p>
                      <a:pPr algn="ctr"/>
                      <a:r>
                        <a:rPr lang="en-US" dirty="0" err="1" smtClean="0"/>
                        <a:t>dst</a:t>
                      </a:r>
                      <a:endParaRPr lang="en-US" dirty="0"/>
                    </a:p>
                  </a:txBody>
                  <a:tcPr/>
                </a:tc>
                <a:tc>
                  <a:txBody>
                    <a:bodyPr/>
                    <a:lstStyle/>
                    <a:p>
                      <a:pPr algn="ctr"/>
                      <a:r>
                        <a:rPr lang="en-US" dirty="0" err="1" smtClean="0"/>
                        <a:t>gw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IP3</a:t>
                      </a:r>
                      <a:endParaRPr lang="en-US" dirty="0"/>
                    </a:p>
                  </a:txBody>
                  <a:tcPr/>
                </a:tc>
                <a:tc>
                  <a:txBody>
                    <a:bodyPr/>
                    <a:lstStyle/>
                    <a:p>
                      <a:pPr algn="ctr"/>
                      <a:r>
                        <a:rPr lang="en-US" dirty="0" smtClean="0"/>
                        <a:t>eth1</a:t>
                      </a:r>
                      <a:endParaRPr lang="en-US" dirty="0"/>
                    </a:p>
                  </a:txBody>
                  <a:tcPr/>
                </a:tc>
              </a:tr>
              <a:tr h="370840">
                <a:tc>
                  <a:txBody>
                    <a:bodyPr/>
                    <a:lstStyle/>
                    <a:p>
                      <a:pPr algn="ctr"/>
                      <a:r>
                        <a:rPr lang="en-US" dirty="0" smtClean="0"/>
                        <a:t>IP4</a:t>
                      </a:r>
                      <a:endParaRPr lang="en-US" dirty="0"/>
                    </a:p>
                  </a:txBody>
                  <a:tcPr/>
                </a:tc>
                <a:tc>
                  <a:txBody>
                    <a:bodyPr/>
                    <a:lstStyle/>
                    <a:p>
                      <a:pPr algn="ctr"/>
                      <a:r>
                        <a:rPr lang="en-US" dirty="0" smtClean="0"/>
                        <a:t>IP4</a:t>
                      </a:r>
                      <a:endParaRPr lang="en-US" dirty="0"/>
                    </a:p>
                  </a:txBody>
                  <a:tcPr/>
                </a:tc>
                <a:tc>
                  <a:txBody>
                    <a:bodyPr/>
                    <a:lstStyle/>
                    <a:p>
                      <a:pPr algn="ctr"/>
                      <a:r>
                        <a:rPr lang="en-US" dirty="0" smtClean="0"/>
                        <a:t>eth2</a:t>
                      </a:r>
                      <a:endParaRPr lang="en-US" dirty="0"/>
                    </a:p>
                  </a:txBody>
                  <a:tcPr/>
                </a:tc>
              </a:tr>
              <a:tr h="370840">
                <a:tc>
                  <a:txBody>
                    <a:bodyPr/>
                    <a:lstStyle/>
                    <a:p>
                      <a:pPr algn="ctr"/>
                      <a:r>
                        <a:rPr lang="en-US" dirty="0" smtClean="0"/>
                        <a:t>Other</a:t>
                      </a:r>
                      <a:endParaRPr lang="en-US" dirty="0"/>
                    </a:p>
                  </a:txBody>
                  <a:tcPr/>
                </a:tc>
                <a:tc>
                  <a:txBody>
                    <a:bodyPr/>
                    <a:lstStyle/>
                    <a:p>
                      <a:pPr algn="ctr"/>
                      <a:r>
                        <a:rPr lang="en-US" dirty="0" smtClean="0"/>
                        <a:t>IP5</a:t>
                      </a:r>
                      <a:endParaRPr lang="en-US" dirty="0"/>
                    </a:p>
                  </a:txBody>
                  <a:tcPr/>
                </a:tc>
                <a:tc>
                  <a:txBody>
                    <a:bodyPr/>
                    <a:lstStyle/>
                    <a:p>
                      <a:pPr algn="ctr"/>
                      <a:r>
                        <a:rPr lang="en-US" dirty="0" smtClean="0"/>
                        <a:t>eth0</a:t>
                      </a:r>
                      <a:endParaRPr lang="en-US" dirty="0"/>
                    </a:p>
                  </a:txBody>
                  <a:tcPr/>
                </a:tc>
              </a:tr>
            </a:tbl>
          </a:graphicData>
        </a:graphic>
      </p:graphicFrame>
      <p:sp>
        <p:nvSpPr>
          <p:cNvPr id="43" name="TextBox 42"/>
          <p:cNvSpPr txBox="1"/>
          <p:nvPr/>
        </p:nvSpPr>
        <p:spPr>
          <a:xfrm>
            <a:off x="6231961" y="1460827"/>
            <a:ext cx="1698377" cy="369332"/>
          </a:xfrm>
          <a:prstGeom prst="rect">
            <a:avLst/>
          </a:prstGeom>
          <a:noFill/>
        </p:spPr>
        <p:txBody>
          <a:bodyPr wrap="none" rtlCol="0">
            <a:spAutoFit/>
          </a:bodyPr>
          <a:lstStyle/>
          <a:p>
            <a:r>
              <a:rPr lang="en-US" dirty="0" smtClean="0"/>
              <a:t>Routing Table</a:t>
            </a:r>
            <a:endParaRPr lang="en-US" dirty="0"/>
          </a:p>
        </p:txBody>
      </p:sp>
      <p:graphicFrame>
        <p:nvGraphicFramePr>
          <p:cNvPr id="44" name="Table 4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763455410"/>
              </p:ext>
            </p:extLst>
          </p:nvPr>
        </p:nvGraphicFramePr>
        <p:xfrm>
          <a:off x="6231961" y="4764241"/>
          <a:ext cx="2776196" cy="370840"/>
        </p:xfrm>
        <a:graphic>
          <a:graphicData uri="http://schemas.openxmlformats.org/drawingml/2006/table">
            <a:tbl>
              <a:tblPr firstRow="1" bandRow="1">
                <a:tableStyleId>{5940675A-B579-460E-94D1-54222C63F5DA}</a:tableStyleId>
              </a:tblPr>
              <a:tblGrid>
                <a:gridCol w="1388098"/>
                <a:gridCol w="1388098"/>
              </a:tblGrid>
              <a:tr h="370840">
                <a:tc>
                  <a:txBody>
                    <a:bodyPr/>
                    <a:lstStyle/>
                    <a:p>
                      <a:pPr algn="ctr"/>
                      <a:r>
                        <a:rPr lang="en-US" dirty="0" smtClean="0"/>
                        <a:t>IP</a:t>
                      </a:r>
                      <a:endParaRPr lang="en-US" dirty="0"/>
                    </a:p>
                  </a:txBody>
                  <a:tcPr/>
                </a:tc>
                <a:tc>
                  <a:txBody>
                    <a:bodyPr/>
                    <a:lstStyle/>
                    <a:p>
                      <a:pPr algn="ctr"/>
                      <a:r>
                        <a:rPr lang="en-US" dirty="0" smtClean="0"/>
                        <a:t>HW</a:t>
                      </a:r>
                      <a:endParaRPr lang="en-US" dirty="0"/>
                    </a:p>
                  </a:txBody>
                  <a:tcPr/>
                </a:tc>
              </a:tr>
            </a:tbl>
          </a:graphicData>
        </a:graphic>
      </p:graphicFrame>
      <p:sp>
        <p:nvSpPr>
          <p:cNvPr id="45" name="TextBox 44"/>
          <p:cNvSpPr txBox="1"/>
          <p:nvPr/>
        </p:nvSpPr>
        <p:spPr>
          <a:xfrm>
            <a:off x="6206303" y="4391423"/>
            <a:ext cx="1293744" cy="369332"/>
          </a:xfrm>
          <a:prstGeom prst="rect">
            <a:avLst/>
          </a:prstGeom>
          <a:noFill/>
        </p:spPr>
        <p:txBody>
          <a:bodyPr wrap="none" rtlCol="0">
            <a:spAutoFit/>
          </a:bodyPr>
          <a:lstStyle/>
          <a:p>
            <a:r>
              <a:rPr lang="en-US" dirty="0" smtClean="0"/>
              <a:t>ARP Table</a:t>
            </a:r>
            <a:endParaRPr lang="en-US" dirty="0"/>
          </a:p>
        </p:txBody>
      </p:sp>
      <p:sp>
        <p:nvSpPr>
          <p:cNvPr id="46" name="TextBox 45"/>
          <p:cNvSpPr txBox="1"/>
          <p:nvPr/>
        </p:nvSpPr>
        <p:spPr>
          <a:xfrm>
            <a:off x="390194" y="654211"/>
            <a:ext cx="5698946" cy="461665"/>
          </a:xfrm>
          <a:prstGeom prst="rect">
            <a:avLst/>
          </a:prstGeom>
          <a:noFill/>
        </p:spPr>
        <p:txBody>
          <a:bodyPr wrap="none" rtlCol="0">
            <a:spAutoFit/>
          </a:bodyPr>
          <a:lstStyle/>
          <a:p>
            <a:r>
              <a:rPr lang="en-US" sz="2400" dirty="0">
                <a:solidFill>
                  <a:srgbClr val="FF6600"/>
                </a:solidFill>
                <a:latin typeface="Comic Sans MS"/>
                <a:cs typeface="Comic Sans MS"/>
              </a:rPr>
              <a:t>3</a:t>
            </a:r>
            <a:r>
              <a:rPr lang="en-US" sz="2400" dirty="0" smtClean="0">
                <a:solidFill>
                  <a:srgbClr val="FF6600"/>
                </a:solidFill>
                <a:latin typeface="Comic Sans MS"/>
                <a:cs typeface="Comic Sans MS"/>
              </a:rPr>
              <a:t>. IP packet on eth0: destined for IP3</a:t>
            </a:r>
            <a:endParaRPr lang="en-US" sz="2400" dirty="0">
              <a:solidFill>
                <a:srgbClr val="FF6600"/>
              </a:solidFill>
              <a:latin typeface="Comic Sans MS"/>
              <a:cs typeface="Comic Sans MS"/>
            </a:endParaRPr>
          </a:p>
        </p:txBody>
      </p:sp>
      <p:cxnSp>
        <p:nvCxnSpPr>
          <p:cNvPr id="48" name="Straight Arrow Connector 47"/>
          <p:cNvCxnSpPr/>
          <p:nvPr/>
        </p:nvCxnSpPr>
        <p:spPr>
          <a:xfrm>
            <a:off x="1045903" y="4104096"/>
            <a:ext cx="1160858" cy="0"/>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2860908" y="3078644"/>
            <a:ext cx="0" cy="876984"/>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85975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7C791E9-91B1-674D-BE19-2E3D8F5BCC1F}" type="slidenum">
              <a:rPr lang="en-US" smtClean="0"/>
              <a:pPr/>
              <a:t>9</a:t>
            </a:fld>
            <a:endParaRPr lang="en-US"/>
          </a:p>
        </p:txBody>
      </p:sp>
      <p:grpSp>
        <p:nvGrpSpPr>
          <p:cNvPr id="9" name="Group 8"/>
          <p:cNvGrpSpPr/>
          <p:nvPr/>
        </p:nvGrpSpPr>
        <p:grpSpPr>
          <a:xfrm>
            <a:off x="2206761" y="4034595"/>
            <a:ext cx="1706281" cy="949249"/>
            <a:chOff x="3810268" y="4002237"/>
            <a:chExt cx="1706281" cy="949249"/>
          </a:xfrm>
        </p:grpSpPr>
        <p:sp>
          <p:nvSpPr>
            <p:cNvPr id="5" name="Rectangle 4"/>
            <p:cNvSpPr/>
            <p:nvPr/>
          </p:nvSpPr>
          <p:spPr>
            <a:xfrm>
              <a:off x="3823097" y="4002237"/>
              <a:ext cx="1693452" cy="949249"/>
            </a:xfrm>
            <a:prstGeom prst="rect">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810268" y="429727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eth0</a:t>
              </a:r>
              <a:endParaRPr lang="en-US" dirty="0">
                <a:ln>
                  <a:solidFill>
                    <a:srgbClr val="000000"/>
                  </a:solidFill>
                </a:ln>
                <a:solidFill>
                  <a:schemeClr val="bg1"/>
                </a:solidFill>
              </a:endParaRPr>
            </a:p>
          </p:txBody>
        </p:sp>
        <p:sp>
          <p:nvSpPr>
            <p:cNvPr id="7" name="Rectangle 6"/>
            <p:cNvSpPr/>
            <p:nvPr/>
          </p:nvSpPr>
          <p:spPr>
            <a:xfrm>
              <a:off x="4772457" y="4616435"/>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eth2</a:t>
              </a:r>
              <a:endParaRPr lang="en-US" dirty="0">
                <a:ln>
                  <a:solidFill>
                    <a:srgbClr val="000000"/>
                  </a:solidFill>
                </a:ln>
                <a:solidFill>
                  <a:schemeClr val="bg1"/>
                </a:solidFill>
              </a:endParaRPr>
            </a:p>
          </p:txBody>
        </p:sp>
        <p:sp>
          <p:nvSpPr>
            <p:cNvPr id="8" name="Rectangle 7"/>
            <p:cNvSpPr/>
            <p:nvPr/>
          </p:nvSpPr>
          <p:spPr>
            <a:xfrm>
              <a:off x="4772457" y="4012002"/>
              <a:ext cx="744092" cy="333520"/>
            </a:xfrm>
            <a:prstGeom prst="rect">
              <a:avLst/>
            </a:prstGeom>
            <a:solidFill>
              <a:schemeClr val="tx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n>
                    <a:solidFill>
                      <a:srgbClr val="000000"/>
                    </a:solidFill>
                  </a:ln>
                  <a:solidFill>
                    <a:schemeClr val="bg1"/>
                  </a:solidFill>
                </a:rPr>
                <a:t>eth1</a:t>
              </a:r>
              <a:endParaRPr lang="en-US" dirty="0">
                <a:ln>
                  <a:solidFill>
                    <a:srgbClr val="000000"/>
                  </a:solidFill>
                </a:ln>
                <a:solidFill>
                  <a:schemeClr val="bg1"/>
                </a:solidFill>
              </a:endParaRPr>
            </a:p>
          </p:txBody>
        </p:sp>
      </p:grpSp>
      <p:sp>
        <p:nvSpPr>
          <p:cNvPr id="10" name="computr1"/>
          <p:cNvSpPr>
            <a:spLocks noEditPoints="1" noChangeArrowheads="1"/>
          </p:cNvSpPr>
          <p:nvPr/>
        </p:nvSpPr>
        <p:spPr bwMode="auto">
          <a:xfrm>
            <a:off x="4946103" y="3525320"/>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11" name="computr1"/>
          <p:cNvSpPr>
            <a:spLocks noEditPoints="1" noChangeArrowheads="1"/>
          </p:cNvSpPr>
          <p:nvPr/>
        </p:nvSpPr>
        <p:spPr bwMode="auto">
          <a:xfrm>
            <a:off x="4946103" y="4939826"/>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cxnSp>
        <p:nvCxnSpPr>
          <p:cNvPr id="15" name="Straight Arrow Connector 14"/>
          <p:cNvCxnSpPr>
            <a:stCxn id="8" idx="3"/>
            <a:endCxn id="10" idx="9"/>
          </p:cNvCxnSpPr>
          <p:nvPr/>
        </p:nvCxnSpPr>
        <p:spPr>
          <a:xfrm flipV="1">
            <a:off x="3913042" y="3955628"/>
            <a:ext cx="1098625" cy="255492"/>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21" idx="8"/>
            <a:endCxn id="6" idx="1"/>
          </p:cNvCxnSpPr>
          <p:nvPr/>
        </p:nvCxnSpPr>
        <p:spPr>
          <a:xfrm flipV="1">
            <a:off x="1010430" y="4496393"/>
            <a:ext cx="1196331" cy="12356"/>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3"/>
            <a:endCxn id="11" idx="10"/>
          </p:cNvCxnSpPr>
          <p:nvPr/>
        </p:nvCxnSpPr>
        <p:spPr>
          <a:xfrm>
            <a:off x="3913042" y="4815553"/>
            <a:ext cx="1098625" cy="339411"/>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computr1"/>
          <p:cNvSpPr>
            <a:spLocks noEditPoints="1" noChangeArrowheads="1"/>
          </p:cNvSpPr>
          <p:nvPr/>
        </p:nvSpPr>
        <p:spPr bwMode="auto">
          <a:xfrm>
            <a:off x="390194" y="4078441"/>
            <a:ext cx="685800" cy="685800"/>
          </a:xfrm>
          <a:custGeom>
            <a:avLst/>
            <a:gdLst>
              <a:gd name="T0" fmla="*/ 19535 w 21600"/>
              <a:gd name="T1" fmla="*/ 0 h 21600"/>
              <a:gd name="T2" fmla="*/ 10800 w 21600"/>
              <a:gd name="T3" fmla="*/ 0 h 21600"/>
              <a:gd name="T4" fmla="*/ 2065 w 21600"/>
              <a:gd name="T5" fmla="*/ 0 h 21600"/>
              <a:gd name="T6" fmla="*/ 0 w 21600"/>
              <a:gd name="T7" fmla="*/ 15388 h 21600"/>
              <a:gd name="T8" fmla="*/ 0 w 21600"/>
              <a:gd name="T9" fmla="*/ 21600 h 21600"/>
              <a:gd name="T10" fmla="*/ 10800 w 21600"/>
              <a:gd name="T11" fmla="*/ 21600 h 21600"/>
              <a:gd name="T12" fmla="*/ 21600 w 21600"/>
              <a:gd name="T13" fmla="*/ 21600 h 21600"/>
              <a:gd name="T14" fmla="*/ 21600 w 21600"/>
              <a:gd name="T15" fmla="*/ 15388 h 21600"/>
              <a:gd name="T16" fmla="*/ 19535 w 21600"/>
              <a:gd name="T17" fmla="*/ 13553 h 21600"/>
              <a:gd name="T18" fmla="*/ 2065 w 21600"/>
              <a:gd name="T19" fmla="*/ 13553 h 21600"/>
              <a:gd name="T20" fmla="*/ 2065 w 21600"/>
              <a:gd name="T21" fmla="*/ 6776 h 21600"/>
              <a:gd name="T22" fmla="*/ 19535 w 21600"/>
              <a:gd name="T23" fmla="*/ 6776 h 21600"/>
              <a:gd name="T24" fmla="*/ 0 w 21600"/>
              <a:gd name="T25" fmla="*/ 18494 h 21600"/>
              <a:gd name="T26" fmla="*/ 21600 w 21600"/>
              <a:gd name="T27" fmla="*/ 18494 h 21600"/>
              <a:gd name="T28" fmla="*/ 4923 w 21600"/>
              <a:gd name="T29" fmla="*/ 2541 h 21600"/>
              <a:gd name="T30" fmla="*/ 16756 w 21600"/>
              <a:gd name="T31" fmla="*/ 11153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T28" t="T29" r="T30" b="T31"/>
            <a:pathLst>
              <a:path w="21600" h="21600" extrusionOk="0">
                <a:moveTo>
                  <a:pt x="16994" y="15388"/>
                </a:moveTo>
                <a:lnTo>
                  <a:pt x="16994" y="13553"/>
                </a:lnTo>
                <a:lnTo>
                  <a:pt x="19535" y="13553"/>
                </a:lnTo>
                <a:lnTo>
                  <a:pt x="19535" y="10729"/>
                </a:lnTo>
                <a:lnTo>
                  <a:pt x="19535" y="6776"/>
                </a:lnTo>
                <a:lnTo>
                  <a:pt x="19535" y="0"/>
                </a:lnTo>
                <a:lnTo>
                  <a:pt x="10800" y="0"/>
                </a:lnTo>
                <a:lnTo>
                  <a:pt x="2065" y="0"/>
                </a:lnTo>
                <a:lnTo>
                  <a:pt x="2065" y="6776"/>
                </a:lnTo>
                <a:lnTo>
                  <a:pt x="2065" y="10729"/>
                </a:lnTo>
                <a:lnTo>
                  <a:pt x="2065" y="13553"/>
                </a:lnTo>
                <a:lnTo>
                  <a:pt x="4606" y="13553"/>
                </a:lnTo>
                <a:lnTo>
                  <a:pt x="4606" y="15388"/>
                </a:lnTo>
                <a:lnTo>
                  <a:pt x="0" y="15388"/>
                </a:lnTo>
                <a:lnTo>
                  <a:pt x="0" y="21600"/>
                </a:lnTo>
                <a:lnTo>
                  <a:pt x="10800" y="21600"/>
                </a:lnTo>
                <a:lnTo>
                  <a:pt x="21600" y="21600"/>
                </a:lnTo>
                <a:lnTo>
                  <a:pt x="21600" y="15388"/>
                </a:lnTo>
                <a:lnTo>
                  <a:pt x="16994" y="15388"/>
                </a:lnTo>
                <a:close/>
              </a:path>
              <a:path w="21600" h="21600" extrusionOk="0">
                <a:moveTo>
                  <a:pt x="4606" y="15388"/>
                </a:moveTo>
                <a:lnTo>
                  <a:pt x="4606" y="13553"/>
                </a:lnTo>
                <a:lnTo>
                  <a:pt x="16994" y="13553"/>
                </a:lnTo>
                <a:lnTo>
                  <a:pt x="16994" y="15388"/>
                </a:lnTo>
                <a:lnTo>
                  <a:pt x="4606" y="15388"/>
                </a:lnTo>
              </a:path>
              <a:path w="21600" h="21600" extrusionOk="0">
                <a:moveTo>
                  <a:pt x="4606" y="11294"/>
                </a:moveTo>
                <a:lnTo>
                  <a:pt x="4606" y="2259"/>
                </a:lnTo>
                <a:lnTo>
                  <a:pt x="16994" y="2259"/>
                </a:lnTo>
                <a:lnTo>
                  <a:pt x="16994" y="11294"/>
                </a:lnTo>
                <a:lnTo>
                  <a:pt x="4606" y="11294"/>
                </a:lnTo>
                <a:moveTo>
                  <a:pt x="13976" y="17082"/>
                </a:moveTo>
                <a:lnTo>
                  <a:pt x="13976" y="16376"/>
                </a:lnTo>
                <a:lnTo>
                  <a:pt x="20171" y="16376"/>
                </a:lnTo>
                <a:lnTo>
                  <a:pt x="20171" y="17082"/>
                </a:lnTo>
                <a:lnTo>
                  <a:pt x="13976" y="17082"/>
                </a:lnTo>
              </a:path>
            </a:pathLst>
          </a:custGeom>
          <a:solidFill>
            <a:srgbClr val="FFFFCC"/>
          </a:solid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107763" dir="13500000" algn="ctr" rotWithShape="0">
                    <a:srgbClr val="000000">
                      <a:alpha val="74998"/>
                    </a:srgbClr>
                  </a:outerShdw>
                </a:effectLst>
              </a14:hiddenEffects>
            </a:ext>
          </a:extLst>
        </p:spPr>
        <p:txBody>
          <a:bodyPr/>
          <a:lstStyle/>
          <a:p>
            <a:r>
              <a:rPr lang="en-US" dirty="0"/>
              <a:t>A</a:t>
            </a:r>
          </a:p>
        </p:txBody>
      </p:sp>
      <p:sp>
        <p:nvSpPr>
          <p:cNvPr id="24" name="Text Box 31"/>
          <p:cNvSpPr txBox="1">
            <a:spLocks noChangeArrowheads="1"/>
          </p:cNvSpPr>
          <p:nvPr/>
        </p:nvSpPr>
        <p:spPr bwMode="auto">
          <a:xfrm>
            <a:off x="1863601" y="5058931"/>
            <a:ext cx="2306025"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square">
            <a:spAutoFit/>
          </a:bodyPr>
          <a:lstStyle/>
          <a:p>
            <a:pPr algn="ctr" eaLnBrk="0" hangingPunct="0"/>
            <a:r>
              <a:rPr lang="en-US" sz="2000" dirty="0" smtClean="0">
                <a:solidFill>
                  <a:srgbClr val="F2F2F2"/>
                </a:solidFill>
                <a:latin typeface="Comic Sans MS" charset="0"/>
              </a:rPr>
              <a:t>Virtual Router</a:t>
            </a:r>
          </a:p>
          <a:p>
            <a:pPr algn="ctr" eaLnBrk="0" hangingPunct="0"/>
            <a:r>
              <a:rPr lang="en-US" sz="2000" dirty="0" smtClean="0">
                <a:solidFill>
                  <a:srgbClr val="F2F2F2"/>
                </a:solidFill>
                <a:latin typeface="Comic Sans MS" charset="0"/>
              </a:rPr>
              <a:t>Server</a:t>
            </a:r>
          </a:p>
        </p:txBody>
      </p:sp>
      <p:sp>
        <p:nvSpPr>
          <p:cNvPr id="25" name="Text Box 46"/>
          <p:cNvSpPr txBox="1">
            <a:spLocks noChangeArrowheads="1"/>
          </p:cNvSpPr>
          <p:nvPr/>
        </p:nvSpPr>
        <p:spPr bwMode="auto">
          <a:xfrm>
            <a:off x="4521508" y="5625626"/>
            <a:ext cx="1513530" cy="70788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a:solidFill>
                  <a:schemeClr val="tx1">
                    <a:lumMod val="95000"/>
                  </a:schemeClr>
                </a:solidFill>
                <a:latin typeface="Comic Sans MS" charset="0"/>
              </a:rPr>
              <a:t>A</a:t>
            </a:r>
            <a:r>
              <a:rPr lang="en-US" sz="2000" dirty="0" smtClean="0">
                <a:solidFill>
                  <a:schemeClr val="tx1">
                    <a:lumMod val="95000"/>
                  </a:schemeClr>
                </a:solidFill>
                <a:latin typeface="Comic Sans MS" charset="0"/>
              </a:rPr>
              <a:t>pplication </a:t>
            </a:r>
          </a:p>
          <a:p>
            <a:pPr algn="ctr" eaLnBrk="0" hangingPunct="0"/>
            <a:r>
              <a:rPr lang="en-US" sz="2000" dirty="0">
                <a:solidFill>
                  <a:schemeClr val="tx1">
                    <a:lumMod val="95000"/>
                  </a:schemeClr>
                </a:solidFill>
                <a:latin typeface="Comic Sans MS" charset="0"/>
              </a:rPr>
              <a:t>S</a:t>
            </a:r>
            <a:r>
              <a:rPr lang="en-US" sz="2000" dirty="0" smtClean="0">
                <a:solidFill>
                  <a:schemeClr val="tx1">
                    <a:lumMod val="95000"/>
                  </a:schemeClr>
                </a:solidFill>
                <a:latin typeface="Comic Sans MS" charset="0"/>
              </a:rPr>
              <a:t>ervers</a:t>
            </a:r>
            <a:endParaRPr lang="en-US" sz="2000" dirty="0">
              <a:solidFill>
                <a:schemeClr val="tx1">
                  <a:lumMod val="95000"/>
                </a:schemeClr>
              </a:solidFill>
              <a:latin typeface="Comic Sans MS" charset="0"/>
            </a:endParaRPr>
          </a:p>
        </p:txBody>
      </p:sp>
      <p:sp>
        <p:nvSpPr>
          <p:cNvPr id="26" name="Text Box 48"/>
          <p:cNvSpPr txBox="1">
            <a:spLocks noChangeArrowheads="1"/>
          </p:cNvSpPr>
          <p:nvPr/>
        </p:nvSpPr>
        <p:spPr bwMode="auto">
          <a:xfrm>
            <a:off x="243834" y="4776712"/>
            <a:ext cx="1123174" cy="40011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blurRad="63500" dist="38099" dir="2700000" algn="ctr" rotWithShape="0">
                    <a:schemeClr val="bg2">
                      <a:alpha val="74998"/>
                    </a:schemeClr>
                  </a:outerShdw>
                </a:effectLst>
              </a14:hiddenEffects>
            </a:ext>
          </a:extLst>
        </p:spPr>
        <p:txBody>
          <a:bodyPr wrap="none">
            <a:spAutoFit/>
          </a:bodyPr>
          <a:lstStyle/>
          <a:p>
            <a:pPr algn="ctr" eaLnBrk="0" hangingPunct="0"/>
            <a:r>
              <a:rPr lang="en-US" sz="2000" dirty="0" smtClean="0">
                <a:solidFill>
                  <a:srgbClr val="F2F2F2"/>
                </a:solidFill>
                <a:latin typeface="Comic Sans MS" charset="0"/>
              </a:rPr>
              <a:t>Firewall</a:t>
            </a:r>
            <a:endParaRPr lang="en-US" sz="2000" dirty="0">
              <a:solidFill>
                <a:srgbClr val="F2F2F2"/>
              </a:solidFill>
              <a:latin typeface="Comic Sans MS" charset="0"/>
            </a:endParaRPr>
          </a:p>
        </p:txBody>
      </p:sp>
      <p:sp>
        <p:nvSpPr>
          <p:cNvPr id="27" name="AutoShape 34"/>
          <p:cNvSpPr>
            <a:spLocks noChangeArrowheads="1"/>
          </p:cNvSpPr>
          <p:nvPr/>
        </p:nvSpPr>
        <p:spPr bwMode="auto">
          <a:xfrm>
            <a:off x="2465832" y="2142218"/>
            <a:ext cx="1185498" cy="804492"/>
          </a:xfrm>
          <a:prstGeom prst="can">
            <a:avLst>
              <a:gd name="adj" fmla="val 50000"/>
            </a:avLst>
          </a:prstGeom>
          <a:solidFill>
            <a:srgbClr val="3333CC"/>
          </a:solidFill>
          <a:ln w="9525">
            <a:solidFill>
              <a:schemeClr val="tx1"/>
            </a:solidFill>
            <a:round/>
            <a:headEnd/>
            <a:tailEnd/>
          </a:ln>
          <a:effectLst/>
        </p:spPr>
        <p:txBody>
          <a:bodyPr wrap="none" anchor="ctr"/>
          <a:lstStyle/>
          <a:p>
            <a:pPr algn="ctr" eaLnBrk="0" hangingPunct="0"/>
            <a:endParaRPr lang="en-US" sz="2400" dirty="0">
              <a:solidFill>
                <a:srgbClr val="F2F2F2"/>
              </a:solidFill>
              <a:latin typeface="Comic Sans MS" charset="0"/>
            </a:endParaRPr>
          </a:p>
        </p:txBody>
      </p:sp>
      <p:sp>
        <p:nvSpPr>
          <p:cNvPr id="28" name="TextBox 27"/>
          <p:cNvSpPr txBox="1"/>
          <p:nvPr/>
        </p:nvSpPr>
        <p:spPr>
          <a:xfrm>
            <a:off x="2317705" y="1742108"/>
            <a:ext cx="1508020" cy="400110"/>
          </a:xfrm>
          <a:prstGeom prst="rect">
            <a:avLst/>
          </a:prstGeom>
          <a:noFill/>
        </p:spPr>
        <p:txBody>
          <a:bodyPr wrap="none" rtlCol="0">
            <a:spAutoFit/>
          </a:bodyPr>
          <a:lstStyle/>
          <a:p>
            <a:pPr algn="ctr"/>
            <a:r>
              <a:rPr lang="en-US" sz="2000" dirty="0" smtClean="0">
                <a:solidFill>
                  <a:srgbClr val="F2F2F2"/>
                </a:solidFill>
                <a:latin typeface="Comic Sans MS"/>
                <a:cs typeface="Comic Sans MS"/>
              </a:rPr>
              <a:t>Your Client</a:t>
            </a:r>
            <a:endParaRPr lang="en-US" sz="2000" dirty="0">
              <a:solidFill>
                <a:srgbClr val="F2F2F2"/>
              </a:solidFill>
              <a:latin typeface="Comic Sans MS"/>
              <a:cs typeface="Comic Sans MS"/>
            </a:endParaRPr>
          </a:p>
        </p:txBody>
      </p:sp>
      <p:sp>
        <p:nvSpPr>
          <p:cNvPr id="31" name="TextBox 30"/>
          <p:cNvSpPr txBox="1"/>
          <p:nvPr/>
        </p:nvSpPr>
        <p:spPr>
          <a:xfrm>
            <a:off x="1718206" y="4104096"/>
            <a:ext cx="501384" cy="369332"/>
          </a:xfrm>
          <a:prstGeom prst="rect">
            <a:avLst/>
          </a:prstGeom>
          <a:noFill/>
        </p:spPr>
        <p:txBody>
          <a:bodyPr wrap="none" rtlCol="0">
            <a:spAutoFit/>
          </a:bodyPr>
          <a:lstStyle/>
          <a:p>
            <a:r>
              <a:rPr lang="en-US" dirty="0" smtClean="0"/>
              <a:t>IP0</a:t>
            </a:r>
            <a:endParaRPr lang="en-US" dirty="0"/>
          </a:p>
        </p:txBody>
      </p:sp>
      <p:sp>
        <p:nvSpPr>
          <p:cNvPr id="32" name="TextBox 31"/>
          <p:cNvSpPr txBox="1"/>
          <p:nvPr/>
        </p:nvSpPr>
        <p:spPr>
          <a:xfrm>
            <a:off x="3825725" y="3734764"/>
            <a:ext cx="501384" cy="369332"/>
          </a:xfrm>
          <a:prstGeom prst="rect">
            <a:avLst/>
          </a:prstGeom>
          <a:noFill/>
        </p:spPr>
        <p:txBody>
          <a:bodyPr wrap="none" rtlCol="0">
            <a:spAutoFit/>
          </a:bodyPr>
          <a:lstStyle/>
          <a:p>
            <a:r>
              <a:rPr lang="en-US" dirty="0" smtClean="0"/>
              <a:t>IP1</a:t>
            </a:r>
            <a:endParaRPr lang="en-US" dirty="0"/>
          </a:p>
        </p:txBody>
      </p:sp>
      <p:sp>
        <p:nvSpPr>
          <p:cNvPr id="33" name="TextBox 32"/>
          <p:cNvSpPr txBox="1"/>
          <p:nvPr/>
        </p:nvSpPr>
        <p:spPr>
          <a:xfrm>
            <a:off x="4585653" y="3586296"/>
            <a:ext cx="501384" cy="369332"/>
          </a:xfrm>
          <a:prstGeom prst="rect">
            <a:avLst/>
          </a:prstGeom>
          <a:noFill/>
        </p:spPr>
        <p:txBody>
          <a:bodyPr wrap="none" rtlCol="0">
            <a:spAutoFit/>
          </a:bodyPr>
          <a:lstStyle/>
          <a:p>
            <a:r>
              <a:rPr lang="en-US" dirty="0" smtClean="0"/>
              <a:t>IP3</a:t>
            </a:r>
            <a:endParaRPr lang="en-US" dirty="0"/>
          </a:p>
        </p:txBody>
      </p:sp>
      <p:sp>
        <p:nvSpPr>
          <p:cNvPr id="34" name="TextBox 33"/>
          <p:cNvSpPr txBox="1"/>
          <p:nvPr/>
        </p:nvSpPr>
        <p:spPr>
          <a:xfrm>
            <a:off x="3901000" y="4468952"/>
            <a:ext cx="501384" cy="369332"/>
          </a:xfrm>
          <a:prstGeom prst="rect">
            <a:avLst/>
          </a:prstGeom>
          <a:noFill/>
        </p:spPr>
        <p:txBody>
          <a:bodyPr wrap="none" rtlCol="0">
            <a:spAutoFit/>
          </a:bodyPr>
          <a:lstStyle/>
          <a:p>
            <a:r>
              <a:rPr lang="en-US" dirty="0" smtClean="0"/>
              <a:t>IP2</a:t>
            </a:r>
            <a:endParaRPr lang="en-US" dirty="0"/>
          </a:p>
        </p:txBody>
      </p:sp>
      <p:sp>
        <p:nvSpPr>
          <p:cNvPr id="35" name="TextBox 34"/>
          <p:cNvSpPr txBox="1"/>
          <p:nvPr/>
        </p:nvSpPr>
        <p:spPr>
          <a:xfrm>
            <a:off x="997601" y="4088577"/>
            <a:ext cx="501384" cy="369332"/>
          </a:xfrm>
          <a:prstGeom prst="rect">
            <a:avLst/>
          </a:prstGeom>
          <a:noFill/>
        </p:spPr>
        <p:txBody>
          <a:bodyPr wrap="none" rtlCol="0">
            <a:spAutoFit/>
          </a:bodyPr>
          <a:lstStyle/>
          <a:p>
            <a:r>
              <a:rPr lang="en-US" dirty="0" smtClean="0"/>
              <a:t>IP5</a:t>
            </a:r>
            <a:endParaRPr lang="en-US" dirty="0"/>
          </a:p>
        </p:txBody>
      </p:sp>
      <p:sp>
        <p:nvSpPr>
          <p:cNvPr id="36" name="TextBox 35"/>
          <p:cNvSpPr txBox="1"/>
          <p:nvPr/>
        </p:nvSpPr>
        <p:spPr>
          <a:xfrm>
            <a:off x="4631266" y="4675238"/>
            <a:ext cx="501384" cy="369332"/>
          </a:xfrm>
          <a:prstGeom prst="rect">
            <a:avLst/>
          </a:prstGeom>
          <a:noFill/>
        </p:spPr>
        <p:txBody>
          <a:bodyPr wrap="none" rtlCol="0">
            <a:spAutoFit/>
          </a:bodyPr>
          <a:lstStyle/>
          <a:p>
            <a:r>
              <a:rPr lang="en-US" dirty="0" smtClean="0"/>
              <a:t>IP4</a:t>
            </a:r>
            <a:endParaRPr lang="en-US" dirty="0"/>
          </a:p>
        </p:txBody>
      </p:sp>
      <p:cxnSp>
        <p:nvCxnSpPr>
          <p:cNvPr id="37" name="Straight Arrow Connector 36"/>
          <p:cNvCxnSpPr>
            <a:stCxn id="5" idx="0"/>
            <a:endCxn id="27" idx="3"/>
          </p:cNvCxnSpPr>
          <p:nvPr/>
        </p:nvCxnSpPr>
        <p:spPr>
          <a:xfrm flipH="1" flipV="1">
            <a:off x="3058581" y="2946710"/>
            <a:ext cx="7735" cy="1087885"/>
          </a:xfrm>
          <a:prstGeom prst="straightConnector1">
            <a:avLst/>
          </a:prstGeom>
          <a:ln w="38100" cmpd="sng">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6009380" y="1564977"/>
            <a:ext cx="0" cy="4925831"/>
          </a:xfrm>
          <a:prstGeom prst="line">
            <a:avLst/>
          </a:prstGeom>
          <a:ln w="38100" cmpd="sng">
            <a:solidFill>
              <a:srgbClr val="FFFFFF"/>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2" name="Table 4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293038399"/>
              </p:ext>
            </p:extLst>
          </p:nvPr>
        </p:nvGraphicFramePr>
        <p:xfrm>
          <a:off x="6257619" y="1833645"/>
          <a:ext cx="2750538" cy="1483360"/>
        </p:xfrm>
        <a:graphic>
          <a:graphicData uri="http://schemas.openxmlformats.org/drawingml/2006/table">
            <a:tbl>
              <a:tblPr firstRow="1" bandRow="1">
                <a:tableStyleId>{5940675A-B579-460E-94D1-54222C63F5DA}</a:tableStyleId>
              </a:tblPr>
              <a:tblGrid>
                <a:gridCol w="916846"/>
                <a:gridCol w="916846"/>
                <a:gridCol w="916846"/>
              </a:tblGrid>
              <a:tr h="370840">
                <a:tc>
                  <a:txBody>
                    <a:bodyPr/>
                    <a:lstStyle/>
                    <a:p>
                      <a:pPr algn="ctr"/>
                      <a:r>
                        <a:rPr lang="en-US" dirty="0" err="1" smtClean="0"/>
                        <a:t>dst</a:t>
                      </a:r>
                      <a:endParaRPr lang="en-US" dirty="0"/>
                    </a:p>
                  </a:txBody>
                  <a:tcPr/>
                </a:tc>
                <a:tc>
                  <a:txBody>
                    <a:bodyPr/>
                    <a:lstStyle/>
                    <a:p>
                      <a:pPr algn="ctr"/>
                      <a:r>
                        <a:rPr lang="en-US" dirty="0" err="1" smtClean="0"/>
                        <a:t>gw</a:t>
                      </a:r>
                      <a:endParaRPr lang="en-US" dirty="0"/>
                    </a:p>
                  </a:txBody>
                  <a:tcPr/>
                </a:tc>
                <a:tc>
                  <a:txBody>
                    <a:bodyPr/>
                    <a:lstStyle/>
                    <a:p>
                      <a:pPr algn="ctr"/>
                      <a:r>
                        <a:rPr lang="en-US" dirty="0" smtClean="0"/>
                        <a:t>eth</a:t>
                      </a:r>
                      <a:endParaRPr lang="en-US" dirty="0"/>
                    </a:p>
                  </a:txBody>
                  <a:tcPr/>
                </a:tc>
              </a:tr>
              <a:tr h="370840">
                <a:tc>
                  <a:txBody>
                    <a:bodyPr/>
                    <a:lstStyle/>
                    <a:p>
                      <a:pPr algn="ctr"/>
                      <a:r>
                        <a:rPr lang="en-US" dirty="0" smtClean="0"/>
                        <a:t>IP3</a:t>
                      </a:r>
                      <a:endParaRPr lang="en-US" dirty="0"/>
                    </a:p>
                  </a:txBody>
                  <a:tcPr/>
                </a:tc>
                <a:tc>
                  <a:txBody>
                    <a:bodyPr/>
                    <a:lstStyle/>
                    <a:p>
                      <a:pPr algn="ctr"/>
                      <a:r>
                        <a:rPr lang="en-US" dirty="0" smtClean="0"/>
                        <a:t>IP3</a:t>
                      </a:r>
                      <a:endParaRPr lang="en-US" dirty="0"/>
                    </a:p>
                  </a:txBody>
                  <a:tcPr/>
                </a:tc>
                <a:tc>
                  <a:txBody>
                    <a:bodyPr/>
                    <a:lstStyle/>
                    <a:p>
                      <a:pPr algn="ctr"/>
                      <a:r>
                        <a:rPr lang="en-US" dirty="0" smtClean="0"/>
                        <a:t>eth1</a:t>
                      </a:r>
                      <a:endParaRPr lang="en-US" dirty="0"/>
                    </a:p>
                  </a:txBody>
                  <a:tcPr/>
                </a:tc>
              </a:tr>
              <a:tr h="370840">
                <a:tc>
                  <a:txBody>
                    <a:bodyPr/>
                    <a:lstStyle/>
                    <a:p>
                      <a:pPr algn="ctr"/>
                      <a:r>
                        <a:rPr lang="en-US" dirty="0" smtClean="0"/>
                        <a:t>IP4</a:t>
                      </a:r>
                      <a:endParaRPr lang="en-US" dirty="0"/>
                    </a:p>
                  </a:txBody>
                  <a:tcPr/>
                </a:tc>
                <a:tc>
                  <a:txBody>
                    <a:bodyPr/>
                    <a:lstStyle/>
                    <a:p>
                      <a:pPr algn="ctr"/>
                      <a:r>
                        <a:rPr lang="en-US" dirty="0" smtClean="0"/>
                        <a:t>IP4</a:t>
                      </a:r>
                      <a:endParaRPr lang="en-US" dirty="0"/>
                    </a:p>
                  </a:txBody>
                  <a:tcPr/>
                </a:tc>
                <a:tc>
                  <a:txBody>
                    <a:bodyPr/>
                    <a:lstStyle/>
                    <a:p>
                      <a:pPr algn="ctr"/>
                      <a:r>
                        <a:rPr lang="en-US" dirty="0" smtClean="0"/>
                        <a:t>eth2</a:t>
                      </a:r>
                      <a:endParaRPr lang="en-US" dirty="0"/>
                    </a:p>
                  </a:txBody>
                  <a:tcPr/>
                </a:tc>
              </a:tr>
              <a:tr h="370840">
                <a:tc>
                  <a:txBody>
                    <a:bodyPr/>
                    <a:lstStyle/>
                    <a:p>
                      <a:pPr algn="ctr"/>
                      <a:r>
                        <a:rPr lang="en-US" dirty="0" smtClean="0"/>
                        <a:t>Other</a:t>
                      </a:r>
                      <a:endParaRPr lang="en-US" dirty="0"/>
                    </a:p>
                  </a:txBody>
                  <a:tcPr/>
                </a:tc>
                <a:tc>
                  <a:txBody>
                    <a:bodyPr/>
                    <a:lstStyle/>
                    <a:p>
                      <a:pPr algn="ctr"/>
                      <a:r>
                        <a:rPr lang="en-US" dirty="0" smtClean="0"/>
                        <a:t>IP5</a:t>
                      </a:r>
                      <a:endParaRPr lang="en-US" dirty="0"/>
                    </a:p>
                  </a:txBody>
                  <a:tcPr/>
                </a:tc>
                <a:tc>
                  <a:txBody>
                    <a:bodyPr/>
                    <a:lstStyle/>
                    <a:p>
                      <a:pPr algn="ctr"/>
                      <a:r>
                        <a:rPr lang="en-US" dirty="0" smtClean="0"/>
                        <a:t>eth0</a:t>
                      </a:r>
                      <a:endParaRPr lang="en-US" dirty="0"/>
                    </a:p>
                  </a:txBody>
                  <a:tcPr/>
                </a:tc>
              </a:tr>
            </a:tbl>
          </a:graphicData>
        </a:graphic>
      </p:graphicFrame>
      <p:sp>
        <p:nvSpPr>
          <p:cNvPr id="43" name="TextBox 42"/>
          <p:cNvSpPr txBox="1"/>
          <p:nvPr/>
        </p:nvSpPr>
        <p:spPr>
          <a:xfrm>
            <a:off x="6231961" y="1460827"/>
            <a:ext cx="1698377" cy="369332"/>
          </a:xfrm>
          <a:prstGeom prst="rect">
            <a:avLst/>
          </a:prstGeom>
          <a:noFill/>
        </p:spPr>
        <p:txBody>
          <a:bodyPr wrap="none" rtlCol="0">
            <a:spAutoFit/>
          </a:bodyPr>
          <a:lstStyle/>
          <a:p>
            <a:r>
              <a:rPr lang="en-US" dirty="0" smtClean="0"/>
              <a:t>Routing Table</a:t>
            </a:r>
            <a:endParaRPr lang="en-US" dirty="0"/>
          </a:p>
        </p:txBody>
      </p:sp>
      <p:graphicFrame>
        <p:nvGraphicFramePr>
          <p:cNvPr id="44" name="Table 43"/>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88255495"/>
              </p:ext>
            </p:extLst>
          </p:nvPr>
        </p:nvGraphicFramePr>
        <p:xfrm>
          <a:off x="6231961" y="4764241"/>
          <a:ext cx="2776196" cy="370840"/>
        </p:xfrm>
        <a:graphic>
          <a:graphicData uri="http://schemas.openxmlformats.org/drawingml/2006/table">
            <a:tbl>
              <a:tblPr firstRow="1" bandRow="1">
                <a:tableStyleId>{5940675A-B579-460E-94D1-54222C63F5DA}</a:tableStyleId>
              </a:tblPr>
              <a:tblGrid>
                <a:gridCol w="1388098"/>
                <a:gridCol w="1388098"/>
              </a:tblGrid>
              <a:tr h="370840">
                <a:tc>
                  <a:txBody>
                    <a:bodyPr/>
                    <a:lstStyle/>
                    <a:p>
                      <a:pPr algn="ctr"/>
                      <a:r>
                        <a:rPr lang="en-US" dirty="0" smtClean="0"/>
                        <a:t>IP</a:t>
                      </a:r>
                      <a:endParaRPr lang="en-US" dirty="0"/>
                    </a:p>
                  </a:txBody>
                  <a:tcPr/>
                </a:tc>
                <a:tc>
                  <a:txBody>
                    <a:bodyPr/>
                    <a:lstStyle/>
                    <a:p>
                      <a:pPr algn="ctr"/>
                      <a:r>
                        <a:rPr lang="en-US" dirty="0" smtClean="0"/>
                        <a:t>HW</a:t>
                      </a:r>
                      <a:endParaRPr lang="en-US" dirty="0"/>
                    </a:p>
                  </a:txBody>
                  <a:tcPr/>
                </a:tc>
              </a:tr>
            </a:tbl>
          </a:graphicData>
        </a:graphic>
      </p:graphicFrame>
      <p:sp>
        <p:nvSpPr>
          <p:cNvPr id="45" name="TextBox 44"/>
          <p:cNvSpPr txBox="1"/>
          <p:nvPr/>
        </p:nvSpPr>
        <p:spPr>
          <a:xfrm>
            <a:off x="6206303" y="4391423"/>
            <a:ext cx="1293744" cy="369332"/>
          </a:xfrm>
          <a:prstGeom prst="rect">
            <a:avLst/>
          </a:prstGeom>
          <a:noFill/>
        </p:spPr>
        <p:txBody>
          <a:bodyPr wrap="none" rtlCol="0">
            <a:spAutoFit/>
          </a:bodyPr>
          <a:lstStyle/>
          <a:p>
            <a:r>
              <a:rPr lang="en-US" dirty="0" smtClean="0"/>
              <a:t>ARP Table</a:t>
            </a:r>
            <a:endParaRPr lang="en-US" dirty="0"/>
          </a:p>
        </p:txBody>
      </p:sp>
      <p:sp>
        <p:nvSpPr>
          <p:cNvPr id="46" name="TextBox 45"/>
          <p:cNvSpPr txBox="1"/>
          <p:nvPr/>
        </p:nvSpPr>
        <p:spPr>
          <a:xfrm>
            <a:off x="390194" y="654211"/>
            <a:ext cx="5730806" cy="461665"/>
          </a:xfrm>
          <a:prstGeom prst="rect">
            <a:avLst/>
          </a:prstGeom>
          <a:noFill/>
        </p:spPr>
        <p:txBody>
          <a:bodyPr wrap="none" rtlCol="0">
            <a:spAutoFit/>
          </a:bodyPr>
          <a:lstStyle/>
          <a:p>
            <a:r>
              <a:rPr lang="en-US" sz="2400" dirty="0" smtClean="0">
                <a:solidFill>
                  <a:srgbClr val="FF6600"/>
                </a:solidFill>
                <a:latin typeface="Comic Sans MS"/>
                <a:cs typeface="Comic Sans MS"/>
              </a:rPr>
              <a:t>4.  ARP request on eth1: Who has IP3?</a:t>
            </a:r>
            <a:endParaRPr lang="en-US" sz="2400" dirty="0">
              <a:solidFill>
                <a:srgbClr val="FF6600"/>
              </a:solidFill>
              <a:latin typeface="Comic Sans MS"/>
              <a:cs typeface="Comic Sans MS"/>
            </a:endParaRPr>
          </a:p>
        </p:txBody>
      </p:sp>
      <p:cxnSp>
        <p:nvCxnSpPr>
          <p:cNvPr id="48" name="Straight Arrow Connector 47"/>
          <p:cNvCxnSpPr/>
          <p:nvPr/>
        </p:nvCxnSpPr>
        <p:spPr>
          <a:xfrm flipV="1">
            <a:off x="4021159" y="4181980"/>
            <a:ext cx="901260" cy="209443"/>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860908" y="3052989"/>
            <a:ext cx="0" cy="902639"/>
          </a:xfrm>
          <a:prstGeom prst="straightConnector1">
            <a:avLst/>
          </a:prstGeom>
          <a:ln w="38100" cmpd="sng">
            <a:solidFill>
              <a:srgbClr val="FF66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63853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0119PengSun_Jen_Princeton_CISCO">
  <a:themeElements>
    <a:clrScheme name="Twilight">
      <a:dk1>
        <a:sysClr val="windowText" lastClr="000000"/>
      </a:dk1>
      <a:lt1>
        <a:sysClr val="window" lastClr="FFFFFF"/>
      </a:lt1>
      <a:dk2>
        <a:srgbClr val="54638C"/>
      </a:dk2>
      <a:lt2>
        <a:srgbClr val="8D9AB3"/>
      </a:lt2>
      <a:accent1>
        <a:srgbClr val="FFAF03"/>
      </a:accent1>
      <a:accent2>
        <a:srgbClr val="FDE689"/>
      </a:accent2>
      <a:accent3>
        <a:srgbClr val="9E82E7"/>
      </a:accent3>
      <a:accent4>
        <a:srgbClr val="9735BB"/>
      </a:accent4>
      <a:accent5>
        <a:srgbClr val="BF2B2B"/>
      </a:accent5>
      <a:accent6>
        <a:srgbClr val="ED7307"/>
      </a:accent6>
      <a:hlink>
        <a:srgbClr val="FFAF03"/>
      </a:hlink>
      <a:folHlink>
        <a:srgbClr val="FDE689"/>
      </a:folHlink>
    </a:clrScheme>
    <a:fontScheme name="Twilight">
      <a:majorFont>
        <a:latin typeface="Century Gothic"/>
        <a:ea typeface=""/>
        <a:cs typeface=""/>
        <a:font script="Jpan" typeface="ＭＳ Ｐゴシック"/>
      </a:majorFont>
      <a:minorFont>
        <a:latin typeface="Century Gothic"/>
        <a:ea typeface=""/>
        <a:cs typeface=""/>
        <a:font script="Jpan" typeface="ＭＳ Ｐゴシック"/>
      </a:minorFont>
    </a:fontScheme>
    <a:fmtScheme name="Twilight">
      <a:fillStyleLst>
        <a:solidFill>
          <a:schemeClr val="phClr"/>
        </a:solidFill>
        <a:gradFill rotWithShape="1">
          <a:gsLst>
            <a:gs pos="0">
              <a:schemeClr val="phClr">
                <a:tint val="100000"/>
                <a:shade val="60000"/>
                <a:satMod val="130000"/>
              </a:schemeClr>
            </a:gs>
            <a:gs pos="100000">
              <a:schemeClr val="phClr">
                <a:tint val="100000"/>
                <a:shade val="94000"/>
                <a:satMod val="135000"/>
              </a:schemeClr>
            </a:gs>
          </a:gsLst>
          <a:path path="circle">
            <a:fillToRect l="100000" t="100000" r="100000" b="100000"/>
          </a:path>
        </a:gradFill>
        <a:gradFill rotWithShape="1">
          <a:gsLst>
            <a:gs pos="0">
              <a:schemeClr val="phClr">
                <a:shade val="60000"/>
                <a:satMod val="130000"/>
              </a:schemeClr>
            </a:gs>
            <a:gs pos="100000">
              <a:schemeClr val="phClr">
                <a:shade val="94000"/>
                <a:satMod val="135000"/>
              </a:schemeClr>
            </a:gs>
          </a:gsLst>
          <a:lin ang="16200000" scaled="0"/>
        </a:gradFill>
      </a:fillStyleLst>
      <a:lnStyleLst>
        <a:ln w="19050" cap="flat" cmpd="sng" algn="ctr">
          <a:solidFill>
            <a:schemeClr val="phClr">
              <a:shade val="95000"/>
              <a:satMod val="105000"/>
            </a:schemeClr>
          </a:solidFill>
          <a:prstDash val="solid"/>
        </a:ln>
        <a:ln w="19050" cap="flat" cmpd="sng" algn="ctr">
          <a:solidFill>
            <a:schemeClr val="phClr"/>
          </a:solidFill>
          <a:prstDash val="solid"/>
        </a:ln>
        <a:ln w="47625" cap="flat" cmpd="sng" algn="ctr">
          <a:solidFill>
            <a:schemeClr val="phClr"/>
          </a:solidFill>
          <a:prstDash val="solid"/>
        </a:ln>
      </a:lnStyleLst>
      <a:effectStyleLst>
        <a:effectStyle>
          <a:effectLst/>
        </a:effectStyle>
        <a:effectStyle>
          <a:effectLst>
            <a:innerShdw blurRad="38100" dist="12700" dir="5400000">
              <a:srgbClr val="FFFFFF">
                <a:alpha val="75000"/>
              </a:srgbClr>
            </a:innerShdw>
            <a:outerShdw blurRad="88900" dist="50800" dir="5400000" sx="102000" sy="102000" algn="tr" rotWithShape="0">
              <a:srgbClr val="808080">
                <a:alpha val="50000"/>
              </a:srgbClr>
            </a:outerShdw>
          </a:effectLst>
        </a:effectStyle>
        <a:effectStyle>
          <a:effectLst>
            <a:outerShdw blurRad="317500" dist="762000" dir="5400000" sy="45000" rotWithShape="0">
              <a:srgbClr val="000000">
                <a:alpha val="35000"/>
              </a:srgbClr>
            </a:outerShdw>
          </a:effectLst>
          <a:scene3d>
            <a:camera prst="orthographicFront">
              <a:rot lat="0" lon="0" rev="0"/>
            </a:camera>
            <a:lightRig rig="balanced" dir="tl"/>
          </a:scene3d>
          <a:sp3d extrusionH="12700" prstMaterial="softEdge">
            <a:bevelT w="38100" h="12700"/>
          </a:sp3d>
        </a:effectStyle>
      </a:effectStyleLst>
      <a:bgFillStyleLst>
        <a:solidFill>
          <a:schemeClr val="phClr"/>
        </a:solidFill>
        <a:blipFill rotWithShape="1">
          <a:blip xmlns:r="http://schemas.openxmlformats.org/officeDocument/2006/relationships" r:embed="rId1">
            <a:duotone>
              <a:schemeClr val="phClr">
                <a:shade val="10000"/>
                <a:satMod val="200000"/>
              </a:schemeClr>
              <a:schemeClr val="phClr">
                <a:tint val="30000"/>
                <a:satMod val="300000"/>
              </a:schemeClr>
            </a:duotone>
          </a:blip>
          <a:stretch/>
        </a:blipFill>
        <a:blipFill rotWithShape="1">
          <a:blip xmlns:r="http://schemas.openxmlformats.org/officeDocument/2006/relationships" r:embed="rId2">
            <a:duotone>
              <a:schemeClr val="phClr">
                <a:shade val="20000"/>
                <a:satMod val="200000"/>
              </a:schemeClr>
              <a:schemeClr val="phClr">
                <a:tint val="5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0119PengSun_Jen_Princeton_CISCO</Template>
  <TotalTime>1038</TotalTime>
  <Words>810</Words>
  <Application>Microsoft Macintosh PowerPoint</Application>
  <PresentationFormat>On-screen Show (4:3)</PresentationFormat>
  <Paragraphs>319</Paragraphs>
  <Slides>13</Slides>
  <Notes>9</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0119PengSun_Jen_Princeton_CISCO</vt:lpstr>
      <vt:lpstr>Precept 5</vt:lpstr>
      <vt:lpstr>How VNS works</vt:lpstr>
      <vt:lpstr>How VNS works</vt:lpstr>
      <vt:lpstr>Your VR Client</vt:lpstr>
      <vt:lpstr>How Router works </vt:lpstr>
      <vt:lpstr>Slide 6</vt:lpstr>
      <vt:lpstr>Slide 7</vt:lpstr>
      <vt:lpstr>Slide 8</vt:lpstr>
      <vt:lpstr>Slide 9</vt:lpstr>
      <vt:lpstr>Slide 10</vt:lpstr>
      <vt:lpstr>Slide 11</vt:lpstr>
      <vt:lpstr>Big / Little endian</vt:lpstr>
      <vt:lpstr>Some Exam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 2</dc:title>
  <dc:creator>pengsun</dc:creator>
  <cp:lastModifiedBy>Jennifer Rexford</cp:lastModifiedBy>
  <cp:revision>105</cp:revision>
  <cp:lastPrinted>2012-03-09T04:09:08Z</cp:lastPrinted>
  <dcterms:created xsi:type="dcterms:W3CDTF">2012-03-09T04:07:29Z</dcterms:created>
  <dcterms:modified xsi:type="dcterms:W3CDTF">2012-03-09T04:09:57Z</dcterms:modified>
</cp:coreProperties>
</file>