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x="9144000" cy="51435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FFFFFF"/>
        </a:fontRef>
        <a:srgbClr val="FFFFFF"/>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rgbClr val="CADCD9"/>
          </a:solidFill>
        </a:fill>
      </a:tcStyle>
    </a:wholeTbl>
    <a:band2H>
      <a:tcTxStyle b="def" i="def"/>
      <a:tcStyle>
        <a:tcBdr/>
        <a:fill>
          <a:solidFill>
            <a:srgbClr val="E6EEED"/>
          </a:solidFill>
        </a:fill>
      </a:tcStyle>
    </a:band2H>
    <a:firstCol>
      <a:tcTxStyle b="on" i="off">
        <a:fontRef idx="maj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1"/>
          </a:solidFill>
        </a:fill>
      </a:tcStyle>
    </a:firstCol>
    <a:lastRow>
      <a:tcTxStyle b="on" i="off">
        <a:fontRef idx="maj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381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1"/>
          </a:solidFill>
        </a:fill>
      </a:tcStyle>
    </a:lastRow>
    <a:firstRow>
      <a:tcTxStyle b="on" i="off">
        <a:fontRef idx="maj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381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1"/>
          </a:solidFill>
        </a:fill>
      </a:tcStyle>
    </a:firstRow>
  </a:tblStyle>
  <a:tblStyle styleId="{C7B018BB-80A7-4F77-B60F-C8B233D01FF8}" styleName="">
    <a:tblBg/>
    <a:wholeTbl>
      <a:tcTxStyle b="off" i="off">
        <a:fontRef idx="major">
          <a:srgbClr val="FFFFFF"/>
        </a:fontRef>
        <a:srgbClr val="FFFFFF"/>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rgbClr val="D5DBDE"/>
          </a:solidFill>
        </a:fill>
      </a:tcStyle>
    </a:wholeTbl>
    <a:band2H>
      <a:tcTxStyle b="def" i="def"/>
      <a:tcStyle>
        <a:tcBdr/>
        <a:fill>
          <a:solidFill>
            <a:srgbClr val="EBEEEF"/>
          </a:solidFill>
        </a:fill>
      </a:tcStyle>
    </a:band2H>
    <a:firstCol>
      <a:tcTxStyle b="on" i="off">
        <a:fontRef idx="maj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3"/>
          </a:solidFill>
        </a:fill>
      </a:tcStyle>
    </a:firstCol>
    <a:lastRow>
      <a:tcTxStyle b="on" i="off">
        <a:fontRef idx="maj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381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3"/>
          </a:solidFill>
        </a:fill>
      </a:tcStyle>
    </a:lastRow>
    <a:firstRow>
      <a:tcTxStyle b="on" i="off">
        <a:fontRef idx="maj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381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3"/>
          </a:solidFill>
        </a:fill>
      </a:tcStyle>
    </a:firstRow>
  </a:tblStyle>
  <a:tblStyle styleId="{EEE7283C-3CF3-47DC-8721-378D4A62B228}" styleName="">
    <a:tblBg/>
    <a:wholeTbl>
      <a:tcTxStyle b="off" i="off">
        <a:fontRef idx="major">
          <a:srgbClr val="FFFFFF"/>
        </a:fontRef>
        <a:srgbClr val="FFFFFF"/>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rgbClr val="F8FFCD"/>
          </a:solidFill>
        </a:fill>
      </a:tcStyle>
    </a:wholeTbl>
    <a:band2H>
      <a:tcTxStyle b="def" i="def"/>
      <a:tcStyle>
        <a:tcBdr/>
        <a:fill>
          <a:solidFill>
            <a:srgbClr val="FCFFE8"/>
          </a:solidFill>
        </a:fill>
      </a:tcStyle>
    </a:band2H>
    <a:firstCol>
      <a:tcTxStyle b="on" i="off">
        <a:fontRef idx="maj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6"/>
          </a:solidFill>
        </a:fill>
      </a:tcStyle>
    </a:firstCol>
    <a:lastRow>
      <a:tcTxStyle b="on" i="off">
        <a:fontRef idx="maj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381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6"/>
          </a:solidFill>
        </a:fill>
      </a:tcStyle>
    </a:lastRow>
    <a:firstRow>
      <a:tcTxStyle b="on" i="off">
        <a:fontRef idx="maj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381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6"/>
          </a:solidFill>
        </a:fill>
      </a:tcStyle>
    </a:firstRow>
  </a:tblStyle>
  <a:tblStyle styleId="{CF821DB8-F4EB-4A41-A1BA-3FCAFE7338EE}" styleName="">
    <a:tblBg/>
    <a:wholeTbl>
      <a:tcTxStyle b="off"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212121"/>
          </a:solidFill>
        </a:fill>
      </a:tcStyle>
    </a:band2H>
    <a:firstCol>
      <a:tcTxStyle b="on" i="off">
        <a:fontRef idx="major">
          <a:srgbClr val="212121"/>
        </a:fontRef>
        <a:srgbClr val="21212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FFFFFF"/>
        </a:fontRef>
        <a:srgbClr val="FFFFFF"/>
      </a:tcTxStyle>
      <a:tcStyle>
        <a:tcBdr>
          <a:left>
            <a:ln w="12700" cap="flat">
              <a:noFill/>
              <a:miter lim="400000"/>
            </a:ln>
          </a:left>
          <a:right>
            <a:ln w="12700" cap="flat">
              <a:noFill/>
              <a:miter lim="400000"/>
            </a:ln>
          </a:right>
          <a:top>
            <a:ln w="50800" cap="flat">
              <a:solidFill>
                <a:srgbClr val="FFFFFF"/>
              </a:solidFill>
              <a:prstDash val="solid"/>
              <a:round/>
            </a:ln>
          </a:top>
          <a:bottom>
            <a:ln w="25400" cap="flat">
              <a:solidFill>
                <a:srgbClr val="FFFFFF"/>
              </a:solidFill>
              <a:prstDash val="solid"/>
              <a:round/>
            </a:ln>
          </a:bottom>
          <a:insideH>
            <a:ln w="12700" cap="flat">
              <a:noFill/>
              <a:miter lim="400000"/>
            </a:ln>
          </a:insideH>
          <a:insideV>
            <a:ln w="12700" cap="flat">
              <a:noFill/>
              <a:miter lim="400000"/>
            </a:ln>
          </a:insideV>
        </a:tcBdr>
        <a:fill>
          <a:solidFill>
            <a:srgbClr val="212121"/>
          </a:solidFill>
        </a:fill>
      </a:tcStyle>
    </a:lastRow>
    <a:firstRow>
      <a:tcTxStyle b="on" i="off">
        <a:fontRef idx="major">
          <a:srgbClr val="212121"/>
        </a:fontRef>
        <a:srgbClr val="212121"/>
      </a:tcTxStyle>
      <a:tcStyle>
        <a:tcBdr>
          <a:left>
            <a:ln w="12700" cap="flat">
              <a:noFill/>
              <a:miter lim="400000"/>
            </a:ln>
          </a:left>
          <a:right>
            <a:ln w="12700" cap="flat">
              <a:noFill/>
              <a:miter lim="400000"/>
            </a:ln>
          </a:right>
          <a:top>
            <a:ln w="25400" cap="flat">
              <a:solidFill>
                <a:srgbClr val="FFFFFF"/>
              </a:solidFill>
              <a:prstDash val="solid"/>
              <a:round/>
            </a:ln>
          </a:top>
          <a:bottom>
            <a:ln w="25400" cap="flat">
              <a:solidFill>
                <a:srgbClr val="FFFFFF"/>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FFFFFF"/>
        </a:fontRef>
        <a:srgbClr val="FFFFFF"/>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rgbClr val="FFFFFF"/>
          </a:solidFill>
        </a:fill>
      </a:tcStyle>
    </a:wholeTbl>
    <a:band2H>
      <a:tcTxStyle b="def" i="def"/>
      <a:tcStyle>
        <a:tcBdr/>
        <a:fill>
          <a:solidFill>
            <a:srgbClr val="FFFFFF"/>
          </a:solidFill>
        </a:fill>
      </a:tcStyle>
    </a:band2H>
    <a:firstCol>
      <a:tcTxStyle b="on" i="off">
        <a:fontRef idx="maj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rgbClr val="FFFFFF"/>
          </a:solidFill>
        </a:fill>
      </a:tcStyle>
    </a:firstCol>
    <a:lastRow>
      <a:tcTxStyle b="on" i="off">
        <a:fontRef idx="maj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381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rgbClr val="FFFFFF"/>
          </a:solidFill>
        </a:fill>
      </a:tcStyle>
    </a:lastRow>
    <a:firstRow>
      <a:tcTxStyle b="on" i="off">
        <a:fontRef idx="maj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381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rgbClr val="FFFFFF"/>
          </a:solidFill>
        </a:fill>
      </a:tcStyle>
    </a:firstRow>
  </a:tblStyle>
  <a:tblStyle styleId="{2708684C-4D16-4618-839F-0558EEFCDFE6}" styleName="">
    <a:tblBg/>
    <a:wholeTbl>
      <a:tcTxStyle b="off"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02" name="Shape 202"/>
          <p:cNvSpPr/>
          <p:nvPr>
            <p:ph type="sldImg"/>
          </p:nvPr>
        </p:nvSpPr>
        <p:spPr>
          <a:xfrm>
            <a:off x="1143000" y="685800"/>
            <a:ext cx="4572000" cy="3429000"/>
          </a:xfrm>
          <a:prstGeom prst="rect">
            <a:avLst/>
          </a:prstGeom>
        </p:spPr>
        <p:txBody>
          <a:bodyPr/>
          <a:lstStyle/>
          <a:p>
            <a:pPr/>
          </a:p>
        </p:txBody>
      </p:sp>
      <p:sp>
        <p:nvSpPr>
          <p:cNvPr id="203" name="Shape 203"/>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400">
        <a:latin typeface="+mj-lt"/>
        <a:ea typeface="+mj-ea"/>
        <a:cs typeface="+mj-cs"/>
        <a:sym typeface="Arial"/>
      </a:defRPr>
    </a:lvl1pPr>
    <a:lvl2pPr indent="228600" latinLnBrk="0">
      <a:defRPr sz="1400">
        <a:latin typeface="+mj-lt"/>
        <a:ea typeface="+mj-ea"/>
        <a:cs typeface="+mj-cs"/>
        <a:sym typeface="Arial"/>
      </a:defRPr>
    </a:lvl2pPr>
    <a:lvl3pPr indent="457200" latinLnBrk="0">
      <a:defRPr sz="1400">
        <a:latin typeface="+mj-lt"/>
        <a:ea typeface="+mj-ea"/>
        <a:cs typeface="+mj-cs"/>
        <a:sym typeface="Arial"/>
      </a:defRPr>
    </a:lvl3pPr>
    <a:lvl4pPr indent="685800" latinLnBrk="0">
      <a:defRPr sz="1400">
        <a:latin typeface="+mj-lt"/>
        <a:ea typeface="+mj-ea"/>
        <a:cs typeface="+mj-cs"/>
        <a:sym typeface="Arial"/>
      </a:defRPr>
    </a:lvl4pPr>
    <a:lvl5pPr indent="914400" latinLnBrk="0">
      <a:defRPr sz="1400">
        <a:latin typeface="+mj-lt"/>
        <a:ea typeface="+mj-ea"/>
        <a:cs typeface="+mj-cs"/>
        <a:sym typeface="Arial"/>
      </a:defRPr>
    </a:lvl5pPr>
    <a:lvl6pPr indent="1143000" latinLnBrk="0">
      <a:defRPr sz="1400">
        <a:latin typeface="+mj-lt"/>
        <a:ea typeface="+mj-ea"/>
        <a:cs typeface="+mj-cs"/>
        <a:sym typeface="Arial"/>
      </a:defRPr>
    </a:lvl6pPr>
    <a:lvl7pPr indent="1371600" latinLnBrk="0">
      <a:defRPr sz="1400">
        <a:latin typeface="+mj-lt"/>
        <a:ea typeface="+mj-ea"/>
        <a:cs typeface="+mj-cs"/>
        <a:sym typeface="Arial"/>
      </a:defRPr>
    </a:lvl7pPr>
    <a:lvl8pPr indent="1600200" latinLnBrk="0">
      <a:defRPr sz="1400">
        <a:latin typeface="+mj-lt"/>
        <a:ea typeface="+mj-ea"/>
        <a:cs typeface="+mj-cs"/>
        <a:sym typeface="Arial"/>
      </a:defRPr>
    </a:lvl8pPr>
    <a:lvl9pPr indent="1828800" latinLnBrk="0">
      <a:defRPr sz="1400">
        <a:latin typeface="+mj-lt"/>
        <a:ea typeface="+mj-ea"/>
        <a:cs typeface="+mj-cs"/>
        <a:sym typeface="Arial"/>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2.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3.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4.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5.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6.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27.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28.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29.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 name="Shape 213"/>
          <p:cNvSpPr/>
          <p:nvPr>
            <p:ph type="sldImg"/>
          </p:nvPr>
        </p:nvSpPr>
        <p:spPr>
          <a:prstGeom prst="rect">
            <a:avLst/>
          </a:prstGeom>
        </p:spPr>
        <p:txBody>
          <a:bodyPr/>
          <a:lstStyle/>
          <a:p>
            <a:pPr/>
          </a:p>
        </p:txBody>
      </p:sp>
      <p:sp>
        <p:nvSpPr>
          <p:cNvPr id="214" name="Shape 214"/>
          <p:cNvSpPr/>
          <p:nvPr>
            <p:ph type="body" sz="quarter" idx="1"/>
          </p:nvPr>
        </p:nvSpPr>
        <p:spPr>
          <a:prstGeom prst="rect">
            <a:avLst/>
          </a:prstGeom>
        </p:spPr>
        <p:txBody>
          <a:bodyPr/>
          <a:lstStyle>
            <a:lvl1pPr>
              <a:defRPr sz="1100">
                <a:solidFill>
                  <a:srgbClr val="1D1C1D"/>
                </a:solidFill>
              </a:defRPr>
            </a:lvl1pPr>
          </a:lstStyle>
          <a:p>
            <a:pPr/>
            <a:r>
              <a:t>The motivation of Bayou is: the problem of disconnected devices, they are not crashed like the early days, and there can be local work done on the disconnected device , by the time the device reconnects, it may have new states.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Shape 219"/>
          <p:cNvSpPr/>
          <p:nvPr>
            <p:ph type="sldImg"/>
          </p:nvPr>
        </p:nvSpPr>
        <p:spPr>
          <a:prstGeom prst="rect">
            <a:avLst/>
          </a:prstGeom>
        </p:spPr>
        <p:txBody>
          <a:bodyPr/>
          <a:lstStyle/>
          <a:p>
            <a:pPr/>
          </a:p>
        </p:txBody>
      </p:sp>
      <p:sp>
        <p:nvSpPr>
          <p:cNvPr id="220" name="Shape 220"/>
          <p:cNvSpPr/>
          <p:nvPr>
            <p:ph type="body" sz="quarter" idx="1"/>
          </p:nvPr>
        </p:nvSpPr>
        <p:spPr>
          <a:prstGeom prst="rect">
            <a:avLst/>
          </a:prstGeom>
        </p:spPr>
        <p:txBody>
          <a:bodyPr/>
          <a:lstStyle/>
          <a:p>
            <a:pPr>
              <a:defRPr sz="1100"/>
            </a:pPr>
            <a:r>
              <a:t>PARC = Palo Alto Research Center</a:t>
            </a:r>
            <a:br/>
            <a:r>
              <a:t>They also developed: GUI, Computer mouse, Ethernet, Laser Printing, Object-Oriented Programming (OOP), Distributed Computing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 name="Shape 229"/>
          <p:cNvSpPr/>
          <p:nvPr>
            <p:ph type="sldImg"/>
          </p:nvPr>
        </p:nvSpPr>
        <p:spPr>
          <a:prstGeom prst="rect">
            <a:avLst/>
          </a:prstGeom>
        </p:spPr>
        <p:txBody>
          <a:bodyPr/>
          <a:lstStyle/>
          <a:p>
            <a:pPr/>
          </a:p>
        </p:txBody>
      </p:sp>
      <p:sp>
        <p:nvSpPr>
          <p:cNvPr id="230" name="Shape 230"/>
          <p:cNvSpPr/>
          <p:nvPr>
            <p:ph type="body" sz="quarter" idx="1"/>
          </p:nvPr>
        </p:nvSpPr>
        <p:spPr>
          <a:prstGeom prst="rect">
            <a:avLst/>
          </a:prstGeom>
        </p:spPr>
        <p:txBody>
          <a:bodyPr/>
          <a:lstStyle/>
          <a:p>
            <a:pPr marL="228600">
              <a:defRPr sz="1100"/>
            </a:pPr>
            <a:r>
              <a:t>Go over Bayou protocol, this slide is update, next slide is anti-entropy (how to resolve inconsistency between local states among devices)</a:t>
            </a:r>
          </a:p>
          <a:p>
            <a:pPr marL="228600">
              <a:defRPr sz="1100"/>
            </a:pPr>
          </a:p>
          <a:p>
            <a:pPr marL="228600">
              <a:defRPr sz="1100"/>
            </a:pPr>
            <a:r>
              <a:t>CSNs ensure a global total order of committed updates.</a:t>
            </a:r>
          </a:p>
          <a:p>
            <a:pPr marL="228600">
              <a:defRPr sz="1100"/>
            </a:pPr>
            <a:r>
              <a:t>The primary server allocates CSNs so every committed update has a unique, increasing number.</a:t>
            </a:r>
          </a:p>
          <a:p>
            <a:pPr marL="228600">
              <a:defRPr sz="1100"/>
            </a:pPr>
            <a:r>
              <a:t>A CSN is </a:t>
            </a:r>
            <a:r>
              <a:rPr b="1"/>
              <a:t>not</a:t>
            </a:r>
            <a:r>
              <a:t> the same as a timestamp — timestamps reflect local time at a node, while CSNs reflect the </a:t>
            </a:r>
            <a:r>
              <a:rPr i="1"/>
              <a:t>commit order</a:t>
            </a:r>
            <a:r>
              <a:t> established by the primary.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Shape 235"/>
          <p:cNvSpPr/>
          <p:nvPr>
            <p:ph type="sldImg"/>
          </p:nvPr>
        </p:nvSpPr>
        <p:spPr>
          <a:prstGeom prst="rect">
            <a:avLst/>
          </a:prstGeom>
        </p:spPr>
        <p:txBody>
          <a:bodyPr/>
          <a:lstStyle/>
          <a:p>
            <a:pPr/>
          </a:p>
        </p:txBody>
      </p:sp>
      <p:sp>
        <p:nvSpPr>
          <p:cNvPr id="236" name="Shape 236"/>
          <p:cNvSpPr/>
          <p:nvPr>
            <p:ph type="body" sz="quarter" idx="1"/>
          </p:nvPr>
        </p:nvSpPr>
        <p:spPr>
          <a:prstGeom prst="rect">
            <a:avLst/>
          </a:prstGeom>
        </p:spPr>
        <p:txBody>
          <a:bodyPr/>
          <a:lstStyle/>
          <a:p>
            <a:pPr>
              <a:defRPr sz="1100"/>
            </a:pPr>
            <a:r>
              <a:t>Ongoing </a:t>
            </a:r>
            <a:r>
              <a:rPr b="1"/>
              <a:t>entropy </a:t>
            </a:r>
            <a:r>
              <a:t>would mean stability is never reached (this is one of entropy’s definitions)</a:t>
            </a:r>
            <a:br/>
            <a:r>
              <a:t>Y </a:t>
            </a:r>
            <a:r>
              <a:rPr b="1"/>
              <a:t>accepted </a:t>
            </a:r>
            <a:r>
              <a:t>means in Y’s log</a:t>
            </a:r>
          </a:p>
          <a:p>
            <a:pPr>
              <a:defRPr sz="1100"/>
            </a:pPr>
            <a:r>
              <a:t>anti-entropy (how to resolve inconsistency between local states among devices)</a:t>
            </a:r>
          </a:p>
          <a:p>
            <a:pPr>
              <a:defRPr sz="1100"/>
            </a:pPr>
          </a:p>
          <a:p>
            <a:pPr>
              <a:defRPr sz="1100"/>
            </a:pPr>
            <a:r>
              <a:t>Anti-entrop is the pairwise gossip protocol where servers exchange updates to ensure all replicas eventually contain the same set of committed and tentative updates.</a:t>
            </a:r>
          </a:p>
          <a:p>
            <a:pPr>
              <a:defRPr sz="1100"/>
            </a:pPr>
          </a:p>
          <a:p>
            <a:pPr>
              <a:defRPr sz="1100"/>
            </a:pPr>
            <a:r>
              <a:t>In distributed systems, “entropy” refers to divergence or disorder between replicas. The anti-entropy protocol reduces that disorder by </a:t>
            </a:r>
            <a:r>
              <a:rPr b="1"/>
              <a:t>gossiping and exchanging updates</a:t>
            </a:r>
            <a:r>
              <a:t> until replicas converge.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Shape 262"/>
          <p:cNvSpPr/>
          <p:nvPr>
            <p:ph type="sldImg"/>
          </p:nvPr>
        </p:nvSpPr>
        <p:spPr>
          <a:prstGeom prst="rect">
            <a:avLst/>
          </a:prstGeom>
        </p:spPr>
        <p:txBody>
          <a:bodyPr/>
          <a:lstStyle/>
          <a:p>
            <a:pPr/>
          </a:p>
        </p:txBody>
      </p:sp>
      <p:sp>
        <p:nvSpPr>
          <p:cNvPr id="263" name="Shape 263"/>
          <p:cNvSpPr/>
          <p:nvPr>
            <p:ph type="body" sz="quarter" idx="1"/>
          </p:nvPr>
        </p:nvSpPr>
        <p:spPr>
          <a:prstGeom prst="rect">
            <a:avLst/>
          </a:prstGeom>
        </p:spPr>
        <p:txBody>
          <a:bodyPr/>
          <a:lstStyle/>
          <a:p>
            <a:pPr marL="457200" indent="-298450">
              <a:buClr>
                <a:srgbClr val="000000"/>
              </a:buClr>
              <a:buSzPts val="1100"/>
              <a:buFont typeface="Arial"/>
              <a:buChar char="●"/>
              <a:defRPr sz="1100"/>
            </a:pPr>
            <a:r>
              <a:t>Assume client 1 contacts the primary, write X → primary gives it a local timestamp of 1 </a:t>
            </a:r>
          </a:p>
          <a:p>
            <a:pPr marL="457200" indent="-298450">
              <a:buClr>
                <a:srgbClr val="000000"/>
              </a:buClr>
              <a:buSzPts val="1100"/>
              <a:buFont typeface="Arial"/>
              <a:buChar char="●"/>
              <a:defRPr sz="1100"/>
            </a:pPr>
            <a:br/>
            <a:b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 name="Shape 291"/>
          <p:cNvSpPr/>
          <p:nvPr>
            <p:ph type="sldImg"/>
          </p:nvPr>
        </p:nvSpPr>
        <p:spPr>
          <a:prstGeom prst="rect">
            <a:avLst/>
          </a:prstGeom>
        </p:spPr>
        <p:txBody>
          <a:bodyPr/>
          <a:lstStyle/>
          <a:p>
            <a:pPr/>
          </a:p>
        </p:txBody>
      </p:sp>
      <p:sp>
        <p:nvSpPr>
          <p:cNvPr id="292" name="Shape 292"/>
          <p:cNvSpPr/>
          <p:nvPr>
            <p:ph type="body" sz="quarter" idx="1"/>
          </p:nvPr>
        </p:nvSpPr>
        <p:spPr>
          <a:prstGeom prst="rect">
            <a:avLst/>
          </a:prstGeom>
        </p:spPr>
        <p:txBody>
          <a:bodyPr/>
          <a:lstStyle>
            <a:lvl1pPr marL="457200" indent="-298450">
              <a:buClr>
                <a:srgbClr val="000000"/>
              </a:buClr>
              <a:buSzPts val="1100"/>
              <a:buFont typeface="Arial"/>
              <a:buChar char="●"/>
              <a:defRPr sz="1100"/>
            </a:lvl1pPr>
          </a:lstStyle>
          <a:p>
            <a:pPr/>
            <a:r>
              <a:t>EXPLAIN THE COLON SYNTAX (Commit timestamp:write timestamp:write server) Commit timestamp is infinity if tentative write.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3" name="Shape 323"/>
          <p:cNvSpPr/>
          <p:nvPr>
            <p:ph type="sldImg"/>
          </p:nvPr>
        </p:nvSpPr>
        <p:spPr>
          <a:prstGeom prst="rect">
            <a:avLst/>
          </a:prstGeom>
        </p:spPr>
        <p:txBody>
          <a:bodyPr/>
          <a:lstStyle/>
          <a:p>
            <a:pPr/>
          </a:p>
        </p:txBody>
      </p:sp>
      <p:sp>
        <p:nvSpPr>
          <p:cNvPr id="324" name="Shape 324"/>
          <p:cNvSpPr/>
          <p:nvPr>
            <p:ph type="body" sz="quarter" idx="1"/>
          </p:nvPr>
        </p:nvSpPr>
        <p:spPr>
          <a:prstGeom prst="rect">
            <a:avLst/>
          </a:prstGeom>
        </p:spPr>
        <p:txBody>
          <a:bodyPr/>
          <a:lstStyle/>
          <a:p>
            <a:pPr>
              <a:defRPr sz="1100"/>
            </a:pPr>
            <a:r>
              <a:t>Two events happen concurrently:</a:t>
            </a:r>
          </a:p>
          <a:p>
            <a:pPr>
              <a:defRPr sz="1100"/>
            </a:pPr>
            <a:r>
              <a:t>Client 1 contacts primary, write Y → We will assume primary gives this operation a local timestamp of 7 (which will reflect in the next slide)</a:t>
            </a:r>
          </a:p>
          <a:p>
            <a:pPr>
              <a:defRPr sz="1100"/>
            </a:pPr>
            <a:r>
              <a:t>Client 2 contacts node A, write X → Node A gives it a local timestamp of 7 as well</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6" name="Shape 356"/>
          <p:cNvSpPr/>
          <p:nvPr>
            <p:ph type="sldImg"/>
          </p:nvPr>
        </p:nvSpPr>
        <p:spPr>
          <a:prstGeom prst="rect">
            <a:avLst/>
          </a:prstGeom>
        </p:spPr>
        <p:txBody>
          <a:bodyPr/>
          <a:lstStyle/>
          <a:p>
            <a:pPr/>
          </a:p>
        </p:txBody>
      </p:sp>
      <p:sp>
        <p:nvSpPr>
          <p:cNvPr id="357" name="Shape 357"/>
          <p:cNvSpPr/>
          <p:nvPr>
            <p:ph type="body" sz="quarter" idx="1"/>
          </p:nvPr>
        </p:nvSpPr>
        <p:spPr>
          <a:prstGeom prst="rect">
            <a:avLst/>
          </a:prstGeom>
        </p:spPr>
        <p:txBody>
          <a:bodyPr/>
          <a:lstStyle/>
          <a:p>
            <a:pPr>
              <a:defRPr sz="1100"/>
            </a:pPr>
            <a:r>
              <a:t>Two events happen concurrently:</a:t>
            </a:r>
          </a:p>
          <a:p>
            <a:pPr marL="457200" indent="-298450">
              <a:buClr>
                <a:srgbClr val="000000"/>
              </a:buClr>
              <a:buSzPts val="1100"/>
              <a:buAutoNum type="arabicParenBoth" startAt="1"/>
              <a:defRPr sz="1100"/>
            </a:pPr>
            <a:r>
              <a:t>Client 2 contacts node A, write Y  → A gives it a local timestamp of 12 </a:t>
            </a:r>
          </a:p>
          <a:p>
            <a:pPr marL="457200" indent="-298450">
              <a:buClr>
                <a:srgbClr val="000000"/>
              </a:buClr>
              <a:buSzPts val="1100"/>
              <a:buAutoNum type="arabicParenBoth" startAt="1"/>
              <a:defRPr sz="1100"/>
            </a:pPr>
            <a:r>
              <a:t>Client 1 contacts Node B, write Z → B gives it a local timestamp of 5</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4" name="Shape 384"/>
          <p:cNvSpPr/>
          <p:nvPr>
            <p:ph type="sldImg"/>
          </p:nvPr>
        </p:nvSpPr>
        <p:spPr>
          <a:prstGeom prst="rect">
            <a:avLst/>
          </a:prstGeom>
        </p:spPr>
        <p:txBody>
          <a:bodyPr/>
          <a:lstStyle/>
          <a:p>
            <a:pPr/>
          </a:p>
        </p:txBody>
      </p:sp>
      <p:sp>
        <p:nvSpPr>
          <p:cNvPr id="385" name="Shape 385"/>
          <p:cNvSpPr/>
          <p:nvPr>
            <p:ph type="body" sz="quarter" idx="1"/>
          </p:nvPr>
        </p:nvSpPr>
        <p:spPr>
          <a:prstGeom prst="rect">
            <a:avLst/>
          </a:prstGeom>
        </p:spPr>
        <p:txBody>
          <a:bodyPr/>
          <a:lstStyle/>
          <a:p>
            <a:pPr>
              <a:defRPr sz="1100"/>
            </a:pPr>
            <a:r>
              <a:t>At this point, the 3 nodes in the system ( primary, node A and node B ) haven’t contacted each other yet and their local logs are inconsistent / diverge. </a:t>
            </a:r>
          </a:p>
          <a:p>
            <a:pPr>
              <a:defRPr sz="1100"/>
            </a:pPr>
            <a:r>
              <a:t>We will resolve inconsistency of log via a anti-entropy session, namely sync-up to resolve inconsistencies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1" name="Shape 421"/>
          <p:cNvSpPr/>
          <p:nvPr>
            <p:ph type="sldImg"/>
          </p:nvPr>
        </p:nvSpPr>
        <p:spPr>
          <a:prstGeom prst="rect">
            <a:avLst/>
          </a:prstGeom>
        </p:spPr>
        <p:txBody>
          <a:bodyPr/>
          <a:lstStyle/>
          <a:p>
            <a:pPr/>
          </a:p>
        </p:txBody>
      </p:sp>
      <p:sp>
        <p:nvSpPr>
          <p:cNvPr id="422" name="Shape 422"/>
          <p:cNvSpPr/>
          <p:nvPr>
            <p:ph type="body" sz="quarter" idx="1"/>
          </p:nvPr>
        </p:nvSpPr>
        <p:spPr>
          <a:prstGeom prst="rect">
            <a:avLst/>
          </a:prstGeom>
        </p:spPr>
        <p:txBody>
          <a:bodyPr/>
          <a:lstStyle/>
          <a:p>
            <a:pPr>
              <a:defRPr sz="1100"/>
            </a:pPr>
            <a:r>
              <a:t>Assume A and B now contact each other</a:t>
            </a:r>
          </a:p>
          <a:p>
            <a:pPr>
              <a:defRPr sz="1100"/>
            </a:pPr>
            <a:r>
              <a:t>They exchange their local logs and also update them locally</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9" name="Shape 449"/>
          <p:cNvSpPr/>
          <p:nvPr>
            <p:ph type="sldImg"/>
          </p:nvPr>
        </p:nvSpPr>
        <p:spPr>
          <a:prstGeom prst="rect">
            <a:avLst/>
          </a:prstGeom>
        </p:spPr>
        <p:txBody>
          <a:bodyPr/>
          <a:lstStyle/>
          <a:p>
            <a:pPr/>
          </a:p>
        </p:txBody>
      </p:sp>
      <p:sp>
        <p:nvSpPr>
          <p:cNvPr id="450" name="Shape 450"/>
          <p:cNvSpPr/>
          <p:nvPr>
            <p:ph type="body" sz="quarter" idx="1"/>
          </p:nvPr>
        </p:nvSpPr>
        <p:spPr>
          <a:prstGeom prst="rect">
            <a:avLst/>
          </a:prstGeom>
        </p:spPr>
        <p:txBody>
          <a:bodyPr/>
          <a:lstStyle/>
          <a:p>
            <a:pPr>
              <a:defRPr sz="1100"/>
            </a:pPr>
            <a:r>
              <a:t>Now A and B have the same log  for data (X, Y, Z)</a:t>
            </a:r>
            <a:br/>
            <a:r>
              <a:t>A merges logs in the correct order, and then </a:t>
            </a:r>
            <a:r>
              <a:rPr b="1"/>
              <a:t>replays </a:t>
            </a:r>
            <a:r>
              <a:t>reordered operations to update all variables correctly.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8" name="Shape 478"/>
          <p:cNvSpPr/>
          <p:nvPr>
            <p:ph type="sldImg"/>
          </p:nvPr>
        </p:nvSpPr>
        <p:spPr>
          <a:prstGeom prst="rect">
            <a:avLst/>
          </a:prstGeom>
        </p:spPr>
        <p:txBody>
          <a:bodyPr/>
          <a:lstStyle/>
          <a:p>
            <a:pPr/>
          </a:p>
        </p:txBody>
      </p:sp>
      <p:sp>
        <p:nvSpPr>
          <p:cNvPr id="479" name="Shape 479"/>
          <p:cNvSpPr/>
          <p:nvPr>
            <p:ph type="body" sz="quarter" idx="1"/>
          </p:nvPr>
        </p:nvSpPr>
        <p:spPr>
          <a:prstGeom prst="rect">
            <a:avLst/>
          </a:prstGeom>
        </p:spPr>
        <p:txBody>
          <a:bodyPr/>
          <a:lstStyle>
            <a:lvl1pPr>
              <a:defRPr sz="1100"/>
            </a:lvl1pPr>
          </a:lstStyle>
          <a:p>
            <a:pPr/>
            <a:r>
              <a:t>At some point, the primary commits and assigns the commit timestamp for operations in its log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0" name="Shape 510"/>
          <p:cNvSpPr/>
          <p:nvPr>
            <p:ph type="sldImg"/>
          </p:nvPr>
        </p:nvSpPr>
        <p:spPr>
          <a:prstGeom prst="rect">
            <a:avLst/>
          </a:prstGeom>
        </p:spPr>
        <p:txBody>
          <a:bodyPr/>
          <a:lstStyle/>
          <a:p>
            <a:pPr/>
          </a:p>
        </p:txBody>
      </p:sp>
      <p:sp>
        <p:nvSpPr>
          <p:cNvPr id="511" name="Shape 511"/>
          <p:cNvSpPr/>
          <p:nvPr>
            <p:ph type="body" sz="quarter" idx="1"/>
          </p:nvPr>
        </p:nvSpPr>
        <p:spPr>
          <a:prstGeom prst="rect">
            <a:avLst/>
          </a:prstGeom>
        </p:spPr>
        <p:txBody>
          <a:bodyPr/>
          <a:lstStyle/>
          <a:p>
            <a:pPr>
              <a:defRPr sz="1100"/>
            </a:pPr>
            <a:r>
              <a:t>D(Y) == delete(Y)</a:t>
            </a:r>
          </a:p>
          <a:p>
            <a:pPr>
              <a:defRPr sz="1100"/>
            </a:pPr>
          </a:p>
          <a:p>
            <a:pPr>
              <a:defRPr sz="1100"/>
            </a:pPr>
            <a:r>
              <a:t>Client 1 contacts node B, and deletes Y → we assign  a local timestamp 13 to this operation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7" name="Shape 547"/>
          <p:cNvSpPr/>
          <p:nvPr>
            <p:ph type="sldImg"/>
          </p:nvPr>
        </p:nvSpPr>
        <p:spPr>
          <a:prstGeom prst="rect">
            <a:avLst/>
          </a:prstGeom>
        </p:spPr>
        <p:txBody>
          <a:bodyPr/>
          <a:lstStyle/>
          <a:p>
            <a:pPr/>
          </a:p>
        </p:txBody>
      </p:sp>
      <p:sp>
        <p:nvSpPr>
          <p:cNvPr id="548" name="Shape 548"/>
          <p:cNvSpPr/>
          <p:nvPr>
            <p:ph type="body" sz="quarter" idx="1"/>
          </p:nvPr>
        </p:nvSpPr>
        <p:spPr>
          <a:prstGeom prst="rect">
            <a:avLst/>
          </a:prstGeom>
        </p:spPr>
        <p:txBody>
          <a:bodyPr/>
          <a:lstStyle>
            <a:lvl1pPr>
              <a:defRPr sz="1100"/>
            </a:lvl1pPr>
          </a:lstStyle>
          <a:p>
            <a:pPr/>
            <a:r>
              <a:t>Later, primary and node B contact each other and exchange their logs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6" name="Shape 576"/>
          <p:cNvSpPr/>
          <p:nvPr>
            <p:ph type="sldImg"/>
          </p:nvPr>
        </p:nvSpPr>
        <p:spPr>
          <a:prstGeom prst="rect">
            <a:avLst/>
          </a:prstGeom>
        </p:spPr>
        <p:txBody>
          <a:bodyPr/>
          <a:lstStyle/>
          <a:p>
            <a:pPr/>
          </a:p>
        </p:txBody>
      </p:sp>
      <p:sp>
        <p:nvSpPr>
          <p:cNvPr id="577" name="Shape 577"/>
          <p:cNvSpPr/>
          <p:nvPr>
            <p:ph type="body" sz="quarter" idx="1"/>
          </p:nvPr>
        </p:nvSpPr>
        <p:spPr>
          <a:prstGeom prst="rect">
            <a:avLst/>
          </a:prstGeom>
        </p:spPr>
        <p:txBody>
          <a:bodyPr/>
          <a:lstStyle>
            <a:lvl1pPr>
              <a:defRPr sz="1100"/>
            </a:lvl1pPr>
          </a:lstStyle>
          <a:p>
            <a:pPr/>
            <a:r>
              <a:t>Since the Primary begins its log at 1 and each commit timestamp is incremented by 1 B knows that it’s tentative write will be committed after those writes with commit timestamps 1 and 2.</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5" name="Shape 605"/>
          <p:cNvSpPr/>
          <p:nvPr>
            <p:ph type="sldImg"/>
          </p:nvPr>
        </p:nvSpPr>
        <p:spPr>
          <a:prstGeom prst="rect">
            <a:avLst/>
          </a:prstGeom>
        </p:spPr>
        <p:txBody>
          <a:bodyPr/>
          <a:lstStyle/>
          <a:p>
            <a:pPr/>
          </a:p>
        </p:txBody>
      </p:sp>
      <p:sp>
        <p:nvSpPr>
          <p:cNvPr id="606" name="Shape 606"/>
          <p:cNvSpPr/>
          <p:nvPr>
            <p:ph type="body" sz="quarter" idx="1"/>
          </p:nvPr>
        </p:nvSpPr>
        <p:spPr>
          <a:prstGeom prst="rect">
            <a:avLst/>
          </a:prstGeom>
        </p:spPr>
        <p:txBody>
          <a:bodyPr/>
          <a:lstStyle>
            <a:lvl1pPr>
              <a:defRPr sz="1100"/>
            </a:lvl1pPr>
          </a:lstStyle>
          <a:p>
            <a:pPr/>
            <a:r>
              <a:t>Primary later commits the operations sent from B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4" name="Shape 634"/>
          <p:cNvSpPr/>
          <p:nvPr>
            <p:ph type="sldImg"/>
          </p:nvPr>
        </p:nvSpPr>
        <p:spPr>
          <a:prstGeom prst="rect">
            <a:avLst/>
          </a:prstGeom>
        </p:spPr>
        <p:txBody>
          <a:bodyPr/>
          <a:lstStyle/>
          <a:p>
            <a:pPr/>
          </a:p>
        </p:txBody>
      </p:sp>
      <p:sp>
        <p:nvSpPr>
          <p:cNvPr id="635" name="Shape 635"/>
          <p:cNvSpPr/>
          <p:nvPr>
            <p:ph type="body" sz="quarter" idx="1"/>
          </p:nvPr>
        </p:nvSpPr>
        <p:spPr>
          <a:prstGeom prst="rect">
            <a:avLst/>
          </a:prstGeom>
        </p:spPr>
        <p:txBody>
          <a:bodyPr/>
          <a:lstStyle>
            <a:lvl1pPr>
              <a:defRPr sz="1100"/>
            </a:lvl1pPr>
          </a:lstStyle>
          <a:p>
            <a:pPr/>
            <a:r>
              <a:t>Eventually, every node in the system will have the same log (that is, the same view of event orders happening within the system)</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0" name="Shape 640"/>
          <p:cNvSpPr/>
          <p:nvPr>
            <p:ph type="sldImg"/>
          </p:nvPr>
        </p:nvSpPr>
        <p:spPr>
          <a:prstGeom prst="rect">
            <a:avLst/>
          </a:prstGeom>
        </p:spPr>
        <p:txBody>
          <a:bodyPr/>
          <a:lstStyle/>
          <a:p>
            <a:pPr/>
          </a:p>
        </p:txBody>
      </p:sp>
      <p:sp>
        <p:nvSpPr>
          <p:cNvPr id="641" name="Shape 641"/>
          <p:cNvSpPr/>
          <p:nvPr>
            <p:ph type="body" sz="quarter" idx="1"/>
          </p:nvPr>
        </p:nvSpPr>
        <p:spPr>
          <a:prstGeom prst="rect">
            <a:avLst/>
          </a:prstGeom>
        </p:spPr>
        <p:txBody>
          <a:bodyPr/>
          <a:lstStyle/>
          <a:p>
            <a:pPr>
              <a:defRPr b="1" sz="1100"/>
            </a:pPr>
            <a:r>
              <a:t>Update functions</a:t>
            </a:r>
            <a:r>
              <a:rPr b="0"/>
              <a:t> mean application-specific merge or conflict resolution functions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7" name="Shape 647"/>
          <p:cNvSpPr/>
          <p:nvPr>
            <p:ph type="sldImg"/>
          </p:nvPr>
        </p:nvSpPr>
        <p:spPr>
          <a:prstGeom prst="rect">
            <a:avLst/>
          </a:prstGeom>
        </p:spPr>
        <p:txBody>
          <a:bodyPr/>
          <a:lstStyle/>
          <a:p>
            <a:pPr/>
          </a:p>
        </p:txBody>
      </p:sp>
      <p:sp>
        <p:nvSpPr>
          <p:cNvPr id="648" name="Shape 648"/>
          <p:cNvSpPr/>
          <p:nvPr>
            <p:ph type="body" sz="quarter" idx="1"/>
          </p:nvPr>
        </p:nvSpPr>
        <p:spPr>
          <a:prstGeom prst="rect">
            <a:avLst/>
          </a:prstGeom>
        </p:spPr>
        <p:txBody>
          <a:bodyPr/>
          <a:lstStyle/>
          <a:p>
            <a:pPr>
              <a:defRPr sz="1100"/>
            </a:pPr>
            <a:r>
              <a:t>Talk about the context.</a:t>
            </a:r>
          </a:p>
          <a:p>
            <a:pPr>
              <a:defRPr sz="1100"/>
            </a:pPr>
            <a:r>
              <a:t>We need to partition the keys across nodes. </a:t>
            </a:r>
          </a:p>
          <a:p>
            <a:pPr>
              <a:defRPr sz="1100"/>
            </a:pPr>
          </a:p>
          <a:p>
            <a:pPr>
              <a:defRPr sz="1100"/>
            </a:pPr>
            <a:r>
              <a:t>Redis / Memcached / DynamoDB</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8" name="Shape 658"/>
          <p:cNvSpPr/>
          <p:nvPr>
            <p:ph type="sldImg"/>
          </p:nvPr>
        </p:nvSpPr>
        <p:spPr>
          <a:prstGeom prst="rect">
            <a:avLst/>
          </a:prstGeom>
        </p:spPr>
        <p:txBody>
          <a:bodyPr/>
          <a:lstStyle/>
          <a:p>
            <a:pPr/>
          </a:p>
        </p:txBody>
      </p:sp>
      <p:sp>
        <p:nvSpPr>
          <p:cNvPr id="659" name="Shape 659"/>
          <p:cNvSpPr/>
          <p:nvPr>
            <p:ph type="body" sz="quarter" idx="1"/>
          </p:nvPr>
        </p:nvSpPr>
        <p:spPr>
          <a:prstGeom prst="rect">
            <a:avLst/>
          </a:prstGeom>
        </p:spPr>
        <p:txBody>
          <a:bodyPr/>
          <a:lstStyle/>
          <a:p>
            <a:pPr>
              <a:defRPr sz="1100"/>
            </a:pPr>
            <a:r>
              <a:t>We will focus on consistent hashing in this class.</a:t>
            </a:r>
          </a:p>
          <a:p>
            <a:pPr>
              <a:defRPr sz="1100"/>
            </a:pPr>
            <a:r>
              <a:t>It has two parts:</a:t>
            </a:r>
          </a:p>
          <a:p>
            <a:pPr marL="457200" indent="-298450">
              <a:buClr>
                <a:srgbClr val="000000"/>
              </a:buClr>
              <a:buSzPts val="1100"/>
              <a:buAutoNum type="arabicParenBoth" startAt="1"/>
              <a:defRPr sz="1100"/>
            </a:pPr>
            <a:r>
              <a:t>How to do partitioning? </a:t>
            </a:r>
          </a:p>
          <a:p>
            <a:pPr marL="457200" indent="-298450">
              <a:buClr>
                <a:srgbClr val="000000"/>
              </a:buClr>
              <a:buSzPts val="1100"/>
              <a:buAutoNum type="arabicParenBoth" startAt="1"/>
              <a:defRPr sz="1100"/>
            </a:pPr>
            <a:r>
              <a:t>How to do lookups?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9" name="Shape 669"/>
          <p:cNvSpPr/>
          <p:nvPr>
            <p:ph type="sldImg"/>
          </p:nvPr>
        </p:nvSpPr>
        <p:spPr>
          <a:prstGeom prst="rect">
            <a:avLst/>
          </a:prstGeom>
        </p:spPr>
        <p:txBody>
          <a:bodyPr/>
          <a:lstStyle/>
          <a:p>
            <a:pPr/>
          </a:p>
        </p:txBody>
      </p:sp>
      <p:sp>
        <p:nvSpPr>
          <p:cNvPr id="670" name="Shape 670"/>
          <p:cNvSpPr/>
          <p:nvPr>
            <p:ph type="body" sz="quarter" idx="1"/>
          </p:nvPr>
        </p:nvSpPr>
        <p:spPr>
          <a:prstGeom prst="rect">
            <a:avLst/>
          </a:prstGeom>
        </p:spPr>
        <p:txBody>
          <a:bodyPr/>
          <a:lstStyle>
            <a:lvl1pPr>
              <a:defRPr sz="1100"/>
            </a:lvl1pPr>
          </a:lstStyle>
          <a:p>
            <a:pPr/>
            <a:r>
              <a:t>Hashing naturally solves the partitioning problem. [note that this is not consistent hashing yet; this is just hashing]</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5" name="Shape 695"/>
          <p:cNvSpPr/>
          <p:nvPr>
            <p:ph type="sldImg"/>
          </p:nvPr>
        </p:nvSpPr>
        <p:spPr>
          <a:prstGeom prst="rect">
            <a:avLst/>
          </a:prstGeom>
        </p:spPr>
        <p:txBody>
          <a:bodyPr/>
          <a:lstStyle/>
          <a:p>
            <a:pPr/>
          </a:p>
        </p:txBody>
      </p:sp>
      <p:sp>
        <p:nvSpPr>
          <p:cNvPr id="696" name="Shape 696"/>
          <p:cNvSpPr/>
          <p:nvPr>
            <p:ph type="body" sz="quarter" idx="1"/>
          </p:nvPr>
        </p:nvSpPr>
        <p:spPr>
          <a:prstGeom prst="rect">
            <a:avLst/>
          </a:prstGeom>
        </p:spPr>
        <p:txBody>
          <a:bodyPr/>
          <a:lstStyle/>
          <a:p>
            <a:pPr>
              <a:defRPr sz="1100"/>
            </a:pPr>
            <a:r>
              <a:t>What is consistent hashing? </a:t>
            </a:r>
          </a:p>
          <a:p>
            <a:pPr>
              <a:defRPr sz="1100"/>
            </a:pPr>
            <a:r>
              <a:t>From the original paper: Consistent hashing assigns keys to nodes as follows. Identifiers are ordered in an </a:t>
            </a:r>
            <a:r>
              <a:rPr i="1"/>
              <a:t>identifier circle </a:t>
            </a:r>
            <a:r>
              <a:t>modulo . Key is assigned to the first node whose identifier is equal to or follows (the identifier of) in the identifier space. This node is called the successor node of key k, denoted by successor(k).</a:t>
            </a:r>
          </a:p>
          <a:p>
            <a:pPr>
              <a:defRPr sz="1100"/>
            </a:pPr>
          </a:p>
          <a:p>
            <a:pPr>
              <a:defRPr sz="1100"/>
            </a:pPr>
            <a:r>
              <a:t>Ask the class. </a:t>
            </a:r>
          </a:p>
          <a:p>
            <a:pPr marL="457200" indent="-298450">
              <a:buClr>
                <a:srgbClr val="000000"/>
              </a:buClr>
              <a:buSzPts val="1100"/>
              <a:buAutoNum type="arabicParenBoth" startAt="1"/>
              <a:defRPr sz="1100"/>
            </a:pPr>
            <a:r>
              <a:t>What is the key space node 10 is responsible for? Ans: (120, 10]</a:t>
            </a:r>
          </a:p>
          <a:p>
            <a:pPr marL="457200" indent="-298450">
              <a:buClr>
                <a:srgbClr val="000000"/>
              </a:buClr>
              <a:buSzPts val="1100"/>
              <a:buAutoNum type="arabicParenBoth" startAt="1"/>
              <a:defRPr sz="1100"/>
            </a:pPr>
            <a:r>
              <a:t>What about node 105? Ans: (90, 105]</a:t>
            </a:r>
          </a:p>
          <a:p>
            <a:pPr marL="457200" indent="-298450">
              <a:buClr>
                <a:srgbClr val="000000"/>
              </a:buClr>
              <a:buSzPts val="1100"/>
              <a:buAutoNum type="arabicParenBoth" startAt="1"/>
              <a:defRPr sz="1100"/>
            </a:pPr>
            <a:r>
              <a:t>What is the successor of key 40? Ans: node 60</a:t>
            </a:r>
          </a:p>
          <a:p>
            <a:pPr marL="457200" indent="-298450">
              <a:buClr>
                <a:srgbClr val="000000"/>
              </a:buClr>
              <a:buSzPts val="1100"/>
              <a:buAutoNum type="arabicParenBoth" startAt="1"/>
              <a:defRPr sz="1100"/>
            </a:pPr>
            <a:r>
              <a:t>What about key 90? Ans: node 90</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6" name="Shape 726"/>
          <p:cNvSpPr/>
          <p:nvPr>
            <p:ph type="sldImg"/>
          </p:nvPr>
        </p:nvSpPr>
        <p:spPr>
          <a:prstGeom prst="rect">
            <a:avLst/>
          </a:prstGeom>
        </p:spPr>
        <p:txBody>
          <a:bodyPr/>
          <a:lstStyle/>
          <a:p>
            <a:pPr/>
          </a:p>
        </p:txBody>
      </p:sp>
      <p:sp>
        <p:nvSpPr>
          <p:cNvPr id="727" name="Shape 727"/>
          <p:cNvSpPr/>
          <p:nvPr>
            <p:ph type="body" sz="quarter" idx="1"/>
          </p:nvPr>
        </p:nvSpPr>
        <p:spPr>
          <a:prstGeom prst="rect">
            <a:avLst/>
          </a:prstGeom>
        </p:spPr>
        <p:txBody>
          <a:bodyPr/>
          <a:lstStyle/>
          <a:p>
            <a:pPr>
              <a:defRPr sz="1100"/>
            </a:pPr>
            <a:r>
              <a:t>Each node keeps a small amount of routing information.</a:t>
            </a:r>
          </a:p>
          <a:p>
            <a:pPr>
              <a:defRPr sz="1100"/>
            </a:pPr>
            <a:r>
              <a:t>Every node only needs to remember its successor node in the circle. </a:t>
            </a:r>
          </a:p>
          <a:p>
            <a:pPr>
              <a:defRPr sz="1100"/>
            </a:pPr>
            <a:r>
              <a:t>However, this scheme is inefficient as it may require traversing all N nodes to find the appropriate mapping. </a:t>
            </a:r>
          </a:p>
          <a:p>
            <a:pPr>
              <a:defRPr sz="1100"/>
            </a:pPr>
            <a:r>
              <a:t>Why? Walk through the example of k = 80 with assume the entry node is 105 (in chord, key lookup can contact any node)</a:t>
            </a:r>
          </a:p>
          <a:p>
            <a:pPr>
              <a:defRPr sz="1100"/>
            </a:pPr>
            <a:r>
              <a:t>The lookup time is O(N)</a:t>
            </a:r>
          </a:p>
          <a:p>
            <a:pPr>
              <a:defRPr sz="1100"/>
            </a:pPr>
          </a:p>
          <a:p>
            <a:pPr>
              <a:defRPr sz="1100"/>
            </a:pPr>
            <a:r>
              <a:t>To accelerate this process, every node in Chord maintains additional information (not for correctness, just for lookup performance). This additional information is the finger table.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57" name="Shape 757"/>
          <p:cNvSpPr/>
          <p:nvPr>
            <p:ph type="sldImg"/>
          </p:nvPr>
        </p:nvSpPr>
        <p:spPr>
          <a:prstGeom prst="rect">
            <a:avLst/>
          </a:prstGeom>
        </p:spPr>
        <p:txBody>
          <a:bodyPr/>
          <a:lstStyle/>
          <a:p>
            <a:pPr/>
          </a:p>
        </p:txBody>
      </p:sp>
      <p:sp>
        <p:nvSpPr>
          <p:cNvPr id="758" name="Shape 758"/>
          <p:cNvSpPr/>
          <p:nvPr>
            <p:ph type="body" sz="quarter" idx="1"/>
          </p:nvPr>
        </p:nvSpPr>
        <p:spPr>
          <a:prstGeom prst="rect">
            <a:avLst/>
          </a:prstGeom>
        </p:spPr>
        <p:txBody>
          <a:bodyPr/>
          <a:lstStyle/>
          <a:p>
            <a:pPr>
              <a:defRPr sz="1100"/>
            </a:pPr>
            <a:r>
              <a:t>To accelerate this process, Chord maintains additional information (that is, finger table) to accelerate lookups. </a:t>
            </a:r>
          </a:p>
          <a:p>
            <a:pPr>
              <a:defRPr sz="1100"/>
            </a:pPr>
            <a:r>
              <a:t>The notations are taken from the original Chord paper. </a:t>
            </a:r>
          </a:p>
          <a:p>
            <a:pPr>
              <a:defRPr sz="1100"/>
            </a:pPr>
            <a:r>
              <a:t>Explain these 3 important variables. </a:t>
            </a:r>
          </a:p>
          <a:p>
            <a:pPr>
              <a:defRPr sz="1100"/>
            </a:pPr>
          </a:p>
          <a:p>
            <a:pPr>
              <a:defRPr sz="1100"/>
            </a:pPr>
            <a:r>
              <a:t>Show the class the finger table for node 90 and the calculation. </a:t>
            </a:r>
          </a:p>
          <a:p>
            <a:pPr>
              <a:defRPr sz="1100"/>
            </a:pPr>
            <a:r>
              <a:t>Be careful with the interval, it is circular, don’t forget to mod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84" name="Shape 784"/>
          <p:cNvSpPr/>
          <p:nvPr>
            <p:ph type="sldImg"/>
          </p:nvPr>
        </p:nvSpPr>
        <p:spPr>
          <a:prstGeom prst="rect">
            <a:avLst/>
          </a:prstGeom>
        </p:spPr>
        <p:txBody>
          <a:bodyPr/>
          <a:lstStyle/>
          <a:p>
            <a:pPr/>
          </a:p>
        </p:txBody>
      </p:sp>
      <p:sp>
        <p:nvSpPr>
          <p:cNvPr id="785" name="Shape 785"/>
          <p:cNvSpPr/>
          <p:nvPr>
            <p:ph type="body" sz="quarter" idx="1"/>
          </p:nvPr>
        </p:nvSpPr>
        <p:spPr>
          <a:prstGeom prst="rect">
            <a:avLst/>
          </a:prstGeom>
        </p:spPr>
        <p:txBody>
          <a:bodyPr/>
          <a:lstStyle>
            <a:lvl1pPr>
              <a:defRPr sz="1100"/>
            </a:lvl1pPr>
          </a:lstStyle>
          <a:p>
            <a:pPr/>
            <a:r>
              <a:t>Ask the class, what is the finger table of node 10? Walk through it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5" name="Shape 815"/>
          <p:cNvSpPr/>
          <p:nvPr>
            <p:ph type="sldImg"/>
          </p:nvPr>
        </p:nvSpPr>
        <p:spPr>
          <a:prstGeom prst="rect">
            <a:avLst/>
          </a:prstGeom>
        </p:spPr>
        <p:txBody>
          <a:bodyPr/>
          <a:lstStyle/>
          <a:p>
            <a:pPr/>
          </a:p>
        </p:txBody>
      </p:sp>
      <p:sp>
        <p:nvSpPr>
          <p:cNvPr id="816" name="Shape 816"/>
          <p:cNvSpPr/>
          <p:nvPr>
            <p:ph type="body" sz="quarter" idx="1"/>
          </p:nvPr>
        </p:nvSpPr>
        <p:spPr>
          <a:prstGeom prst="rect">
            <a:avLst/>
          </a:prstGeom>
        </p:spPr>
        <p:txBody>
          <a:bodyPr/>
          <a:lstStyle/>
          <a:p>
            <a:pPr>
              <a:defRPr sz="1100"/>
            </a:pPr>
            <a:r>
              <a:t>Assume key = 15 comes in and contacts node 90. How do we route it to its correct successor node? </a:t>
            </a:r>
          </a:p>
          <a:p>
            <a:pPr>
              <a:defRPr sz="1100"/>
            </a:pPr>
          </a:p>
          <a:p>
            <a:pPr>
              <a:defRPr sz="1100"/>
            </a:pPr>
            <a:r>
              <a:t>Find the node ID that is </a:t>
            </a:r>
            <a:r>
              <a:rPr b="1"/>
              <a:t>not </a:t>
            </a:r>
            <a:r>
              <a:t>greater than the key ID</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77" name="Shape 877"/>
          <p:cNvSpPr/>
          <p:nvPr>
            <p:ph type="sldImg"/>
          </p:nvPr>
        </p:nvSpPr>
        <p:spPr>
          <a:prstGeom prst="rect">
            <a:avLst/>
          </a:prstGeom>
        </p:spPr>
        <p:txBody>
          <a:bodyPr/>
          <a:lstStyle/>
          <a:p>
            <a:pPr/>
          </a:p>
        </p:txBody>
      </p:sp>
      <p:sp>
        <p:nvSpPr>
          <p:cNvPr id="878" name="Shape 878"/>
          <p:cNvSpPr/>
          <p:nvPr>
            <p:ph type="body" sz="quarter" idx="1"/>
          </p:nvPr>
        </p:nvSpPr>
        <p:spPr>
          <a:prstGeom prst="rect">
            <a:avLst/>
          </a:prstGeom>
        </p:spPr>
        <p:txBody>
          <a:bodyPr/>
          <a:lstStyle>
            <a:lvl1pPr>
              <a:defRPr sz="1100"/>
            </a:lvl1pPr>
          </a:lstStyle>
          <a:p>
            <a:pPr/>
            <a:r>
              <a:t>At node 10, all nodes in the table are greater than 15. So 32 is the successor node.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13" name="Shape 913"/>
          <p:cNvSpPr/>
          <p:nvPr>
            <p:ph type="sldImg"/>
          </p:nvPr>
        </p:nvSpPr>
        <p:spPr>
          <a:prstGeom prst="rect">
            <a:avLst/>
          </a:prstGeom>
        </p:spPr>
        <p:txBody>
          <a:bodyPr/>
          <a:lstStyle/>
          <a:p>
            <a:pPr/>
          </a:p>
        </p:txBody>
      </p:sp>
      <p:sp>
        <p:nvSpPr>
          <p:cNvPr id="914" name="Shape 914"/>
          <p:cNvSpPr/>
          <p:nvPr>
            <p:ph type="body" sz="quarter" idx="1"/>
          </p:nvPr>
        </p:nvSpPr>
        <p:spPr>
          <a:prstGeom prst="rect">
            <a:avLst/>
          </a:prstGeom>
        </p:spPr>
        <p:txBody>
          <a:bodyPr/>
          <a:lstStyle>
            <a:lvl1pPr>
              <a:defRPr sz="1100"/>
            </a:lvl1pPr>
          </a:lstStyle>
          <a:p>
            <a:pPr/>
            <a:r>
              <a:t>At node 10, all nodes in the table are greater than 15. So 32 is the successor node.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23" name="Shape 923"/>
          <p:cNvSpPr/>
          <p:nvPr>
            <p:ph type="sldImg"/>
          </p:nvPr>
        </p:nvSpPr>
        <p:spPr>
          <a:prstGeom prst="rect">
            <a:avLst/>
          </a:prstGeom>
        </p:spPr>
        <p:txBody>
          <a:bodyPr/>
          <a:lstStyle/>
          <a:p>
            <a:pPr/>
          </a:p>
        </p:txBody>
      </p:sp>
      <p:sp>
        <p:nvSpPr>
          <p:cNvPr id="924" name="Shape 924"/>
          <p:cNvSpPr/>
          <p:nvPr>
            <p:ph type="body" sz="quarter" idx="1"/>
          </p:nvPr>
        </p:nvSpPr>
        <p:spPr>
          <a:prstGeom prst="rect">
            <a:avLst/>
          </a:prstGeom>
        </p:spPr>
        <p:txBody>
          <a:bodyPr/>
          <a:lstStyle/>
          <a:p>
            <a:pPr>
              <a:defRPr sz="1100"/>
            </a:pPr>
            <a:r>
              <a:t>Summarize. </a:t>
            </a:r>
          </a:p>
          <a:p>
            <a:pPr>
              <a:defRPr sz="1100"/>
            </a:pPr>
            <a:r>
              <a:t>Emphasize we are making a tradeoff, by keep more states per node, we improve lookup performance. </a:t>
            </a:r>
          </a:p>
          <a:p>
            <a:pPr>
              <a:defRPr sz="1100"/>
            </a:pPr>
            <a:r>
              <a:t>And note that the finger table is not essential for correctness of routing. As long as each node remembers who its successor node is correctly, we can always route a key to the right node in Chord. </a:t>
            </a:r>
            <a:br/>
            <a:r>
              <a:t>We are relying on the fact that nodes are distributed uniformly between keys</a:t>
            </a:r>
          </a:p>
          <a:p>
            <a:pPr>
              <a:defRPr sz="1100"/>
            </a:pPr>
          </a:p>
          <a:p>
            <a:pPr>
              <a:defRPr sz="1100"/>
            </a:pPr>
            <a:r>
              <a:t>Intuition of the complexity: each entry covers a </a:t>
            </a:r>
            <a:r>
              <a:rPr i="1"/>
              <a:t>range of distances</a:t>
            </a:r>
            <a:r>
              <a:t> around the ring, doubling each time. -&gt; This gives each node </a:t>
            </a:r>
            <a:r>
              <a:rPr b="1"/>
              <a:t>"shortcuts"</a:t>
            </a:r>
            <a:r>
              <a:t> that cover exponentially growing portions of the ring.</a:t>
            </a:r>
          </a:p>
          <a:p>
            <a:pPr>
              <a:defRPr sz="1100"/>
            </a:pPr>
            <a:r>
              <a:t>Entry 1 points ~1 step away.</a:t>
            </a:r>
          </a:p>
          <a:p>
            <a:pPr>
              <a:defRPr sz="1100"/>
            </a:pPr>
            <a:r>
              <a:t>Entry 2 points ~2 steps away.</a:t>
            </a:r>
          </a:p>
          <a:p>
            <a:pPr>
              <a:defRPr sz="1100"/>
            </a:pPr>
            <a:r>
              <a:t>Entry 3 points ~4 steps away.</a:t>
            </a:r>
          </a:p>
          <a:p>
            <a:pPr>
              <a:defRPr sz="1100"/>
            </a:pPr>
            <a:r>
              <a:t>…</a:t>
            </a:r>
          </a:p>
          <a:p>
            <a:pPr>
              <a:defRPr sz="1100"/>
            </a:pPr>
            <a:r>
              <a:t>Entry m points ~2^(m-1) steps away.</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Title Text"/>
          <p:cNvSpPr txBox="1"/>
          <p:nvPr>
            <p:ph type="title"/>
          </p:nvPr>
        </p:nvSpPr>
        <p:spPr>
          <a:xfrm>
            <a:off x="311708" y="744574"/>
            <a:ext cx="8520601" cy="2052601"/>
          </a:xfrm>
          <a:prstGeom prst="rect">
            <a:avLst/>
          </a:prstGeom>
        </p:spPr>
        <p:txBody>
          <a:bodyPr anchor="b"/>
          <a:lstStyle>
            <a:lvl1pPr algn="ctr">
              <a:defRPr sz="5200"/>
            </a:lvl1pPr>
          </a:lstStyle>
          <a:p>
            <a:pPr/>
            <a:r>
              <a:t>Title Text</a:t>
            </a:r>
          </a:p>
        </p:txBody>
      </p:sp>
      <p:sp>
        <p:nvSpPr>
          <p:cNvPr id="12" name="Body Level One…"/>
          <p:cNvSpPr txBox="1"/>
          <p:nvPr>
            <p:ph type="body" sz="quarter" idx="1"/>
          </p:nvPr>
        </p:nvSpPr>
        <p:spPr>
          <a:xfrm>
            <a:off x="311699" y="2834125"/>
            <a:ext cx="8520602" cy="792601"/>
          </a:xfrm>
          <a:prstGeom prst="rect">
            <a:avLst/>
          </a:prstGeom>
        </p:spPr>
        <p:txBody>
          <a:bodyPr/>
          <a:lstStyle>
            <a:lvl1pPr marL="342900" indent="-228600" algn="ctr">
              <a:lnSpc>
                <a:spcPct val="100000"/>
              </a:lnSpc>
              <a:buClrTx/>
              <a:buSzTx/>
              <a:buFontTx/>
              <a:buNone/>
              <a:defRPr sz="2800"/>
            </a:lvl1pPr>
            <a:lvl2pPr marL="342900" indent="254000" algn="ctr">
              <a:lnSpc>
                <a:spcPct val="100000"/>
              </a:lnSpc>
              <a:buClrTx/>
              <a:buSzTx/>
              <a:buFontTx/>
              <a:buNone/>
              <a:defRPr sz="2800"/>
            </a:lvl2pPr>
            <a:lvl3pPr marL="342900" indent="711200" algn="ctr">
              <a:lnSpc>
                <a:spcPct val="100000"/>
              </a:lnSpc>
              <a:buClrTx/>
              <a:buSzTx/>
              <a:buFontTx/>
              <a:buNone/>
              <a:defRPr sz="2800"/>
            </a:lvl3pPr>
            <a:lvl4pPr marL="342900" indent="1168400" algn="ctr">
              <a:lnSpc>
                <a:spcPct val="100000"/>
              </a:lnSpc>
              <a:buClrTx/>
              <a:buSzTx/>
              <a:buFontTx/>
              <a:buNone/>
              <a:defRPr sz="2800"/>
            </a:lvl4pPr>
            <a:lvl5pPr marL="342900" indent="1625600" algn="ctr">
              <a:lnSpc>
                <a:spcPct val="100000"/>
              </a:lnSpc>
              <a:buClrTx/>
              <a:buSzTx/>
              <a:buFontTx/>
              <a:buNone/>
              <a:defRPr sz="28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BODY">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TWO_COLUMNS">
    <p:spTree>
      <p:nvGrpSpPr>
        <p:cNvPr id="1" name=""/>
        <p:cNvGrpSpPr/>
        <p:nvPr/>
      </p:nvGrpSpPr>
      <p:grpSpPr>
        <a:xfrm>
          <a:off x="0" y="0"/>
          <a:ext cx="0" cy="0"/>
          <a:chOff x="0" y="0"/>
          <a:chExt cx="0" cy="0"/>
        </a:xfrm>
      </p:grpSpPr>
      <p:sp>
        <p:nvSpPr>
          <p:cNvPr id="29" name="Title Text"/>
          <p:cNvSpPr txBox="1"/>
          <p:nvPr>
            <p:ph type="title"/>
          </p:nvPr>
        </p:nvSpPr>
        <p:spPr>
          <a:prstGeom prst="rect">
            <a:avLst/>
          </a:prstGeom>
        </p:spPr>
        <p:txBody>
          <a:bodyPr/>
          <a:lstStyle/>
          <a:p>
            <a:pPr/>
            <a:r>
              <a:t>Title Text</a:t>
            </a:r>
          </a:p>
        </p:txBody>
      </p:sp>
      <p:sp>
        <p:nvSpPr>
          <p:cNvPr id="30" name="Body Level One…"/>
          <p:cNvSpPr txBox="1"/>
          <p:nvPr>
            <p:ph type="body" sz="half" idx="1"/>
          </p:nvPr>
        </p:nvSpPr>
        <p:spPr>
          <a:xfrm>
            <a:off x="311699" y="1152475"/>
            <a:ext cx="3999902" cy="3416400"/>
          </a:xfrm>
          <a:prstGeom prst="rect">
            <a:avLst/>
          </a:prstGeom>
        </p:spPr>
        <p:txBody>
          <a:bodyPr/>
          <a:lstStyle>
            <a:lvl1pPr indent="-317500">
              <a:buSzPts val="1400"/>
              <a:defRPr sz="1400"/>
            </a:lvl1pPr>
            <a:lvl2pPr marL="965200" indent="-355600">
              <a:buSzPts val="1400"/>
              <a:defRPr sz="1400"/>
            </a:lvl2pPr>
            <a:lvl3pPr marL="1422400" indent="-355600">
              <a:buSzPts val="1400"/>
              <a:defRPr sz="1400"/>
            </a:lvl3pPr>
            <a:lvl4pPr marL="1879600" indent="-355600">
              <a:buSzPts val="1400"/>
              <a:defRPr sz="1400"/>
            </a:lvl4pPr>
            <a:lvl5pPr marL="2336800" indent="-355600">
              <a:buSzPts val="1400"/>
              <a:defRPr sz="1400"/>
            </a:lvl5pPr>
          </a:lstStyle>
          <a:p>
            <a:pPr/>
            <a:r>
              <a:t>Body Level One</a:t>
            </a:r>
          </a:p>
          <a:p>
            <a:pPr lvl="1"/>
            <a:r>
              <a:t>Body Level Two</a:t>
            </a:r>
          </a:p>
          <a:p>
            <a:pPr lvl="2"/>
            <a:r>
              <a:t>Body Level Three</a:t>
            </a:r>
          </a:p>
          <a:p>
            <a:pPr lvl="3"/>
            <a:r>
              <a:t>Body Level Four</a:t>
            </a:r>
          </a:p>
          <a:p>
            <a:pPr lvl="4"/>
            <a:r>
              <a:t>Body Level Five</a:t>
            </a:r>
          </a:p>
        </p:txBody>
      </p:sp>
      <p:sp>
        <p:nvSpPr>
          <p:cNvPr id="31" name="Google Shape;20;p48"/>
          <p:cNvSpPr txBox="1"/>
          <p:nvPr>
            <p:ph type="body" sz="half" idx="21"/>
          </p:nvPr>
        </p:nvSpPr>
        <p:spPr>
          <a:xfrm>
            <a:off x="4832399" y="1152475"/>
            <a:ext cx="3999902" cy="3416400"/>
          </a:xfrm>
          <a:prstGeom prst="rect">
            <a:avLst/>
          </a:prstGeom>
        </p:spPr>
        <p:txBody>
          <a:bodyPr/>
          <a:lstStyle/>
          <a:p>
            <a:pPr indent="-317500">
              <a:buSzPts val="1400"/>
              <a:defRPr sz="1400"/>
            </a:pPr>
          </a:p>
        </p:txBody>
      </p:sp>
      <p:sp>
        <p:nvSpPr>
          <p:cNvPr id="3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_HEADER">
    <p:spTree>
      <p:nvGrpSpPr>
        <p:cNvPr id="1" name=""/>
        <p:cNvGrpSpPr/>
        <p:nvPr/>
      </p:nvGrpSpPr>
      <p:grpSpPr>
        <a:xfrm>
          <a:off x="0" y="0"/>
          <a:ext cx="0" cy="0"/>
          <a:chOff x="0" y="0"/>
          <a:chExt cx="0" cy="0"/>
        </a:xfrm>
      </p:grpSpPr>
      <p:sp>
        <p:nvSpPr>
          <p:cNvPr id="39" name="Title Text"/>
          <p:cNvSpPr txBox="1"/>
          <p:nvPr>
            <p:ph type="title"/>
          </p:nvPr>
        </p:nvSpPr>
        <p:spPr>
          <a:xfrm>
            <a:off x="311699" y="2150849"/>
            <a:ext cx="8520602" cy="841801"/>
          </a:xfrm>
          <a:prstGeom prst="rect">
            <a:avLst/>
          </a:prstGeom>
        </p:spPr>
        <p:txBody>
          <a:bodyPr anchor="ctr"/>
          <a:lstStyle>
            <a:lvl1pPr algn="ctr">
              <a:defRPr sz="3600"/>
            </a:lvl1pPr>
          </a:lstStyle>
          <a:p>
            <a:pPr/>
            <a:r>
              <a:t>Title Text</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
    <p:spTree>
      <p:nvGrpSpPr>
        <p:cNvPr id="1" name=""/>
        <p:cNvGrpSpPr/>
        <p:nvPr/>
      </p:nvGrpSpPr>
      <p:grpSpPr>
        <a:xfrm>
          <a:off x="0" y="0"/>
          <a:ext cx="0" cy="0"/>
          <a:chOff x="0" y="0"/>
          <a:chExt cx="0" cy="0"/>
        </a:xfrm>
      </p:grpSpPr>
      <p:sp>
        <p:nvSpPr>
          <p:cNvPr id="47" name="Title Text"/>
          <p:cNvSpPr txBox="1"/>
          <p:nvPr>
            <p:ph type="title"/>
          </p:nvPr>
        </p:nvSpPr>
        <p:spPr>
          <a:prstGeom prst="rect">
            <a:avLst/>
          </a:prstGeom>
        </p:spPr>
        <p:txBody>
          <a:bodyPr/>
          <a:lstStyle/>
          <a:p>
            <a:pPr/>
            <a:r>
              <a:t>Title Text</a:t>
            </a:r>
          </a:p>
        </p:txBody>
      </p:sp>
      <p:sp>
        <p:nvSpPr>
          <p:cNvPr id="4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NE_COLUMN_TEXT">
    <p:spTree>
      <p:nvGrpSpPr>
        <p:cNvPr id="1" name=""/>
        <p:cNvGrpSpPr/>
        <p:nvPr/>
      </p:nvGrpSpPr>
      <p:grpSpPr>
        <a:xfrm>
          <a:off x="0" y="0"/>
          <a:ext cx="0" cy="0"/>
          <a:chOff x="0" y="0"/>
          <a:chExt cx="0" cy="0"/>
        </a:xfrm>
      </p:grpSpPr>
      <p:sp>
        <p:nvSpPr>
          <p:cNvPr id="55" name="Title Text"/>
          <p:cNvSpPr txBox="1"/>
          <p:nvPr>
            <p:ph type="title"/>
          </p:nvPr>
        </p:nvSpPr>
        <p:spPr>
          <a:xfrm>
            <a:off x="311699" y="555600"/>
            <a:ext cx="2808001" cy="755700"/>
          </a:xfrm>
          <a:prstGeom prst="rect">
            <a:avLst/>
          </a:prstGeom>
        </p:spPr>
        <p:txBody>
          <a:bodyPr anchor="b"/>
          <a:lstStyle>
            <a:lvl1pPr>
              <a:defRPr sz="2400"/>
            </a:lvl1pPr>
          </a:lstStyle>
          <a:p>
            <a:pPr/>
            <a:r>
              <a:t>Title Text</a:t>
            </a:r>
          </a:p>
        </p:txBody>
      </p:sp>
      <p:sp>
        <p:nvSpPr>
          <p:cNvPr id="56" name="Body Level One…"/>
          <p:cNvSpPr txBox="1"/>
          <p:nvPr>
            <p:ph type="body" sz="quarter" idx="1"/>
          </p:nvPr>
        </p:nvSpPr>
        <p:spPr>
          <a:xfrm>
            <a:off x="311699" y="1389599"/>
            <a:ext cx="2808001" cy="3179401"/>
          </a:xfrm>
          <a:prstGeom prst="rect">
            <a:avLst/>
          </a:prstGeom>
        </p:spPr>
        <p:txBody>
          <a:bodyPr/>
          <a:lstStyle>
            <a:lvl1pPr indent="-304800">
              <a:buSzPts val="1200"/>
              <a:defRPr sz="1200"/>
            </a:lvl1pPr>
            <a:lvl2pPr marL="914400" indent="-304800">
              <a:buSzPts val="1200"/>
              <a:defRPr sz="1200"/>
            </a:lvl2pPr>
            <a:lvl3pPr marL="1371600" indent="-304800">
              <a:buSzPts val="1200"/>
              <a:defRPr sz="1200"/>
            </a:lvl3pPr>
            <a:lvl4pPr marL="1828800" indent="-304800">
              <a:buSzPts val="1200"/>
              <a:defRPr sz="1200"/>
            </a:lvl4pPr>
            <a:lvl5pPr marL="2286000" indent="-304800">
              <a:buSzPts val="1200"/>
              <a:defRPr sz="1200"/>
            </a:lvl5pPr>
          </a:lstStyle>
          <a:p>
            <a:pPr/>
            <a:r>
              <a:t>Body Level One</a:t>
            </a:r>
          </a:p>
          <a:p>
            <a:pPr lvl="1"/>
            <a:r>
              <a:t>Body Level Two</a:t>
            </a:r>
          </a:p>
          <a:p>
            <a:pPr lvl="2"/>
            <a:r>
              <a:t>Body Level Three</a:t>
            </a:r>
          </a:p>
          <a:p>
            <a:pPr lvl="3"/>
            <a:r>
              <a:t>Body Level Four</a:t>
            </a:r>
          </a:p>
          <a:p>
            <a:pPr lvl="4"/>
            <a:r>
              <a:t>Body Level Five</a:t>
            </a:r>
          </a:p>
        </p:txBody>
      </p:sp>
      <p:sp>
        <p:nvSpPr>
          <p:cNvPr id="5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AIN_POINT">
    <p:spTree>
      <p:nvGrpSpPr>
        <p:cNvPr id="1" name=""/>
        <p:cNvGrpSpPr/>
        <p:nvPr/>
      </p:nvGrpSpPr>
      <p:grpSpPr>
        <a:xfrm>
          <a:off x="0" y="0"/>
          <a:ext cx="0" cy="0"/>
          <a:chOff x="0" y="0"/>
          <a:chExt cx="0" cy="0"/>
        </a:xfrm>
      </p:grpSpPr>
      <p:sp>
        <p:nvSpPr>
          <p:cNvPr id="64" name="Title Text"/>
          <p:cNvSpPr txBox="1"/>
          <p:nvPr>
            <p:ph type="title"/>
          </p:nvPr>
        </p:nvSpPr>
        <p:spPr>
          <a:xfrm>
            <a:off x="490250" y="450149"/>
            <a:ext cx="6367801" cy="4090801"/>
          </a:xfrm>
          <a:prstGeom prst="rect">
            <a:avLst/>
          </a:prstGeom>
        </p:spPr>
        <p:txBody>
          <a:bodyPr anchor="ctr"/>
          <a:lstStyle>
            <a:lvl1pPr>
              <a:defRPr sz="4800"/>
            </a:lvl1pPr>
          </a:lstStyle>
          <a:p>
            <a:pPr/>
            <a:r>
              <a:t>Title Text</a:t>
            </a:r>
          </a:p>
        </p:txBody>
      </p:sp>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_TITLE_AND_DESCRIPTION">
    <p:spTree>
      <p:nvGrpSpPr>
        <p:cNvPr id="1" name=""/>
        <p:cNvGrpSpPr/>
        <p:nvPr/>
      </p:nvGrpSpPr>
      <p:grpSpPr>
        <a:xfrm>
          <a:off x="0" y="0"/>
          <a:ext cx="0" cy="0"/>
          <a:chOff x="0" y="0"/>
          <a:chExt cx="0" cy="0"/>
        </a:xfrm>
      </p:grpSpPr>
      <p:sp>
        <p:nvSpPr>
          <p:cNvPr id="72" name="Google Shape;36;p52"/>
          <p:cNvSpPr/>
          <p:nvPr/>
        </p:nvSpPr>
        <p:spPr>
          <a:xfrm>
            <a:off x="4572000" y="24"/>
            <a:ext cx="4572000" cy="5143501"/>
          </a:xfrm>
          <a:prstGeom prst="rect">
            <a:avLst/>
          </a:prstGeom>
          <a:solidFill>
            <a:srgbClr val="303030"/>
          </a:solidFill>
          <a:ln w="12700">
            <a:miter lim="400000"/>
          </a:ln>
        </p:spPr>
        <p:txBody>
          <a:bodyPr lIns="45719" rIns="45719" anchor="ctr"/>
          <a:lstStyle/>
          <a:p>
            <a:pPr>
              <a:defRPr>
                <a:solidFill>
                  <a:srgbClr val="000000"/>
                </a:solidFill>
              </a:defRPr>
            </a:pPr>
          </a:p>
        </p:txBody>
      </p:sp>
      <p:sp>
        <p:nvSpPr>
          <p:cNvPr id="73" name="Title Text"/>
          <p:cNvSpPr txBox="1"/>
          <p:nvPr>
            <p:ph type="title"/>
          </p:nvPr>
        </p:nvSpPr>
        <p:spPr>
          <a:xfrm>
            <a:off x="265500" y="1233175"/>
            <a:ext cx="4045200" cy="1482301"/>
          </a:xfrm>
          <a:prstGeom prst="rect">
            <a:avLst/>
          </a:prstGeom>
        </p:spPr>
        <p:txBody>
          <a:bodyPr anchor="b"/>
          <a:lstStyle>
            <a:lvl1pPr algn="ctr">
              <a:defRPr sz="4200"/>
            </a:lvl1pPr>
          </a:lstStyle>
          <a:p>
            <a:pPr/>
            <a:r>
              <a:t>Title Text</a:t>
            </a:r>
          </a:p>
        </p:txBody>
      </p:sp>
      <p:sp>
        <p:nvSpPr>
          <p:cNvPr id="74" name="Body Level One…"/>
          <p:cNvSpPr txBox="1"/>
          <p:nvPr>
            <p:ph type="body" sz="quarter" idx="1"/>
          </p:nvPr>
        </p:nvSpPr>
        <p:spPr>
          <a:xfrm>
            <a:off x="265500" y="2803075"/>
            <a:ext cx="4045200" cy="1235101"/>
          </a:xfrm>
          <a:prstGeom prst="rect">
            <a:avLst/>
          </a:prstGeom>
        </p:spPr>
        <p:txBody>
          <a:bodyPr/>
          <a:lstStyle>
            <a:lvl1pPr marL="342900" indent="-228600" algn="ctr">
              <a:lnSpc>
                <a:spcPct val="100000"/>
              </a:lnSpc>
              <a:buClrTx/>
              <a:buSzTx/>
              <a:buFontTx/>
              <a:buNone/>
              <a:defRPr sz="2100"/>
            </a:lvl1pPr>
            <a:lvl2pPr marL="342900" indent="254000" algn="ctr">
              <a:lnSpc>
                <a:spcPct val="100000"/>
              </a:lnSpc>
              <a:buClrTx/>
              <a:buSzTx/>
              <a:buFontTx/>
              <a:buNone/>
              <a:defRPr sz="2100"/>
            </a:lvl2pPr>
            <a:lvl3pPr marL="342900" indent="711200" algn="ctr">
              <a:lnSpc>
                <a:spcPct val="100000"/>
              </a:lnSpc>
              <a:buClrTx/>
              <a:buSzTx/>
              <a:buFontTx/>
              <a:buNone/>
              <a:defRPr sz="2100"/>
            </a:lvl3pPr>
            <a:lvl4pPr marL="342900" indent="1168400" algn="ctr">
              <a:lnSpc>
                <a:spcPct val="100000"/>
              </a:lnSpc>
              <a:buClrTx/>
              <a:buSzTx/>
              <a:buFontTx/>
              <a:buNone/>
              <a:defRPr sz="2100"/>
            </a:lvl4pPr>
            <a:lvl5pPr marL="342900" indent="1625600" algn="ctr">
              <a:lnSpc>
                <a:spcPct val="100000"/>
              </a:lnSpc>
              <a:buClrTx/>
              <a:buSzTx/>
              <a:buFontTx/>
              <a:buNone/>
              <a:defRPr sz="2100"/>
            </a:lvl5pPr>
          </a:lstStyle>
          <a:p>
            <a:pPr/>
            <a:r>
              <a:t>Body Level One</a:t>
            </a:r>
          </a:p>
          <a:p>
            <a:pPr lvl="1"/>
            <a:r>
              <a:t>Body Level Two</a:t>
            </a:r>
          </a:p>
          <a:p>
            <a:pPr lvl="2"/>
            <a:r>
              <a:t>Body Level Three</a:t>
            </a:r>
          </a:p>
          <a:p>
            <a:pPr lvl="3"/>
            <a:r>
              <a:t>Body Level Four</a:t>
            </a:r>
          </a:p>
          <a:p>
            <a:pPr lvl="4"/>
            <a:r>
              <a:t>Body Level Five</a:t>
            </a:r>
          </a:p>
        </p:txBody>
      </p:sp>
      <p:sp>
        <p:nvSpPr>
          <p:cNvPr id="75" name="Google Shape;39;p52"/>
          <p:cNvSpPr txBox="1"/>
          <p:nvPr>
            <p:ph type="body" sz="half" idx="21"/>
          </p:nvPr>
        </p:nvSpPr>
        <p:spPr>
          <a:xfrm>
            <a:off x="4939500" y="724199"/>
            <a:ext cx="3837000" cy="3695101"/>
          </a:xfrm>
          <a:prstGeom prst="rect">
            <a:avLst/>
          </a:prstGeom>
        </p:spPr>
        <p:txBody>
          <a:bodyPr anchor="ctr"/>
          <a:lstStyle/>
          <a:p>
            <a:pPr>
              <a:buClr>
                <a:srgbClr val="FFFFFF"/>
              </a:buClr>
              <a:defRPr>
                <a:solidFill>
                  <a:srgbClr val="FFFFFF"/>
                </a:solidFill>
              </a:defRPr>
            </a:pP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APTION_ONLY">
    <p:spTree>
      <p:nvGrpSpPr>
        <p:cNvPr id="1" name=""/>
        <p:cNvGrpSpPr/>
        <p:nvPr/>
      </p:nvGrpSpPr>
      <p:grpSpPr>
        <a:xfrm>
          <a:off x="0" y="0"/>
          <a:ext cx="0" cy="0"/>
          <a:chOff x="0" y="0"/>
          <a:chExt cx="0" cy="0"/>
        </a:xfrm>
      </p:grpSpPr>
      <p:sp>
        <p:nvSpPr>
          <p:cNvPr id="83" name="Body Level One…"/>
          <p:cNvSpPr txBox="1"/>
          <p:nvPr>
            <p:ph type="body" sz="quarter" idx="1"/>
          </p:nvPr>
        </p:nvSpPr>
        <p:spPr>
          <a:xfrm>
            <a:off x="311699" y="4230575"/>
            <a:ext cx="5998802" cy="605101"/>
          </a:xfrm>
          <a:prstGeom prst="rect">
            <a:avLst/>
          </a:prstGeom>
        </p:spPr>
        <p:txBody>
          <a:bodyPr anchor="ctr"/>
          <a:lstStyle>
            <a:lvl1pPr marL="228600" indent="0">
              <a:lnSpc>
                <a:spcPct val="100000"/>
              </a:lnSpc>
              <a:buClrTx/>
              <a:buSzTx/>
              <a:buFontTx/>
              <a:buNone/>
            </a:lvl1pPr>
            <a:lvl2pPr>
              <a:lnSpc>
                <a:spcPct val="100000"/>
              </a:lnSpc>
              <a:buClrTx/>
              <a:buFontTx/>
            </a:lvl2pPr>
            <a:lvl3pPr>
              <a:lnSpc>
                <a:spcPct val="100000"/>
              </a:lnSpc>
              <a:buClrTx/>
              <a:buFontTx/>
            </a:lvl3pPr>
            <a:lvl4pPr>
              <a:lnSpc>
                <a:spcPct val="100000"/>
              </a:lnSpc>
              <a:buClrTx/>
              <a:buFontTx/>
            </a:lvl4pPr>
            <a:lvl5pPr>
              <a:lnSpc>
                <a:spcPct val="100000"/>
              </a:lnSpc>
              <a:buClrTx/>
              <a:buFontTx/>
            </a:lvl5pPr>
          </a:lstStyle>
          <a:p>
            <a:pPr/>
            <a:r>
              <a:t>Body Level One</a:t>
            </a:r>
          </a:p>
          <a:p>
            <a:pPr lvl="1"/>
            <a:r>
              <a:t>Body Level Two</a:t>
            </a:r>
          </a:p>
          <a:p>
            <a:pPr lvl="2"/>
            <a:r>
              <a:t>Body Level Three</a:t>
            </a:r>
          </a:p>
          <a:p>
            <a:pPr lvl="3"/>
            <a:r>
              <a:t>Body Level Four</a:t>
            </a:r>
          </a:p>
          <a:p>
            <a:pPr lvl="4"/>
            <a:r>
              <a:t>Body Level Five</a:t>
            </a:r>
          </a:p>
        </p:txBody>
      </p:sp>
      <p:sp>
        <p:nvSpPr>
          <p:cNvPr id="8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_NUMBER">
    <p:spTree>
      <p:nvGrpSpPr>
        <p:cNvPr id="1" name=""/>
        <p:cNvGrpSpPr/>
        <p:nvPr/>
      </p:nvGrpSpPr>
      <p:grpSpPr>
        <a:xfrm>
          <a:off x="0" y="0"/>
          <a:ext cx="0" cy="0"/>
          <a:chOff x="0" y="0"/>
          <a:chExt cx="0" cy="0"/>
        </a:xfrm>
      </p:grpSpPr>
      <p:sp>
        <p:nvSpPr>
          <p:cNvPr id="91" name="xx%"/>
          <p:cNvSpPr txBox="1"/>
          <p:nvPr>
            <p:ph type="title" hasCustomPrompt="1"/>
          </p:nvPr>
        </p:nvSpPr>
        <p:spPr>
          <a:xfrm>
            <a:off x="311699" y="1106125"/>
            <a:ext cx="8520602" cy="1963500"/>
          </a:xfrm>
          <a:prstGeom prst="rect">
            <a:avLst/>
          </a:prstGeom>
        </p:spPr>
        <p:txBody>
          <a:bodyPr anchor="b"/>
          <a:lstStyle>
            <a:lvl1pPr algn="ctr">
              <a:defRPr sz="12000"/>
            </a:lvl1pPr>
          </a:lstStyle>
          <a:p>
            <a:pPr/>
            <a:r>
              <a:t>xx%</a:t>
            </a:r>
          </a:p>
        </p:txBody>
      </p:sp>
      <p:sp>
        <p:nvSpPr>
          <p:cNvPr id="92" name="Body Level One…"/>
          <p:cNvSpPr txBox="1"/>
          <p:nvPr>
            <p:ph type="body" sz="half" idx="1"/>
          </p:nvPr>
        </p:nvSpPr>
        <p:spPr>
          <a:xfrm>
            <a:off x="311699" y="3152225"/>
            <a:ext cx="8520602" cy="1300800"/>
          </a:xfrm>
          <a:prstGeom prst="rect">
            <a:avLst/>
          </a:prstGeom>
        </p:spPr>
        <p:txBody>
          <a:bodyPr/>
          <a:lstStyle>
            <a:lvl1pPr algn="ctr"/>
            <a:lvl2pPr algn="ctr"/>
            <a:lvl3pPr algn="ctr"/>
            <a:lvl4pPr algn="ctr"/>
            <a:lvl5pPr algn="ctr"/>
          </a:lstStyle>
          <a:p>
            <a:pPr/>
            <a:r>
              <a:t>Body Level One</a:t>
            </a:r>
          </a:p>
          <a:p>
            <a:pPr lvl="1"/>
            <a:r>
              <a:t>Body Level Two</a:t>
            </a:r>
          </a:p>
          <a:p>
            <a:pPr lvl="2"/>
            <a:r>
              <a:t>Body Level Three</a:t>
            </a:r>
          </a:p>
          <a:p>
            <a:pPr lvl="3"/>
            <a:r>
              <a:t>Body Level Four</a:t>
            </a:r>
          </a:p>
          <a:p>
            <a:pPr lvl="4"/>
            <a:r>
              <a:t>Body Level Five</a:t>
            </a:r>
          </a:p>
        </p:txBody>
      </p:sp>
      <p:sp>
        <p:nvSpPr>
          <p:cNvPr id="9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0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BODY">
    <p:bg>
      <p:bgPr>
        <a:solidFill>
          <a:srgbClr val="FFFFFF"/>
        </a:solidFill>
      </p:bgPr>
    </p:bg>
    <p:spTree>
      <p:nvGrpSpPr>
        <p:cNvPr id="1" name=""/>
        <p:cNvGrpSpPr/>
        <p:nvPr/>
      </p:nvGrpSpPr>
      <p:grpSpPr>
        <a:xfrm>
          <a:off x="0" y="0"/>
          <a:ext cx="0" cy="0"/>
          <a:chOff x="0" y="0"/>
          <a:chExt cx="0" cy="0"/>
        </a:xfrm>
      </p:grpSpPr>
      <p:sp>
        <p:nvSpPr>
          <p:cNvPr id="107" name="Title Text"/>
          <p:cNvSpPr txBox="1"/>
          <p:nvPr>
            <p:ph type="title"/>
          </p:nvPr>
        </p:nvSpPr>
        <p:spPr>
          <a:prstGeom prst="rect">
            <a:avLst/>
          </a:prstGeom>
        </p:spPr>
        <p:txBody>
          <a:bodyPr/>
          <a:lstStyle>
            <a:lvl1pPr>
              <a:defRPr>
                <a:solidFill>
                  <a:srgbClr val="000000"/>
                </a:solidFill>
              </a:defRPr>
            </a:lvl1pPr>
          </a:lstStyle>
          <a:p>
            <a:pPr/>
            <a:r>
              <a:t>Title Text</a:t>
            </a:r>
          </a:p>
        </p:txBody>
      </p:sp>
      <p:sp>
        <p:nvSpPr>
          <p:cNvPr id="108" name="Body Level One…"/>
          <p:cNvSpPr txBox="1"/>
          <p:nvPr>
            <p:ph type="body" idx="1"/>
          </p:nvPr>
        </p:nvSpPr>
        <p:spPr>
          <a:prstGeom prst="rect">
            <a:avLst/>
          </a:prstGeom>
        </p:spPr>
        <p:txBody>
          <a:bodyPr/>
          <a:lstStyle>
            <a:lvl1pPr>
              <a:buClr>
                <a:srgbClr val="595959"/>
              </a:buClr>
              <a:defRPr>
                <a:solidFill>
                  <a:srgbClr val="595959"/>
                </a:solidFill>
              </a:defRPr>
            </a:lvl1pPr>
            <a:lvl2pPr>
              <a:buClr>
                <a:srgbClr val="595959"/>
              </a:buClr>
              <a:defRPr>
                <a:solidFill>
                  <a:srgbClr val="595959"/>
                </a:solidFill>
              </a:defRPr>
            </a:lvl2pPr>
            <a:lvl3pPr>
              <a:buClr>
                <a:srgbClr val="595959"/>
              </a:buClr>
              <a:defRPr>
                <a:solidFill>
                  <a:srgbClr val="595959"/>
                </a:solidFill>
              </a:defRPr>
            </a:lvl3pPr>
            <a:lvl4pPr>
              <a:buClr>
                <a:srgbClr val="595959"/>
              </a:buClr>
              <a:defRPr>
                <a:solidFill>
                  <a:srgbClr val="595959"/>
                </a:solidFill>
              </a:defRPr>
            </a:lvl4pPr>
            <a:lvl5pPr>
              <a:buClr>
                <a:srgbClr val="595959"/>
              </a:buClr>
              <a:defRPr>
                <a:solidFill>
                  <a:srgbClr val="595959"/>
                </a:solidFill>
              </a:defRPr>
            </a:lvl5pPr>
          </a:lstStyle>
          <a:p>
            <a:pPr/>
            <a:r>
              <a:t>Body Level One</a:t>
            </a:r>
          </a:p>
          <a:p>
            <a:pPr lvl="1"/>
            <a:r>
              <a:t>Body Level Two</a:t>
            </a:r>
          </a:p>
          <a:p>
            <a:pPr lvl="2"/>
            <a:r>
              <a:t>Body Level Three</a:t>
            </a:r>
          </a:p>
          <a:p>
            <a:pPr lvl="3"/>
            <a:r>
              <a:t>Body Level Four</a:t>
            </a:r>
          </a:p>
          <a:p>
            <a:pPr lvl="4"/>
            <a:r>
              <a:t>Body Level Five</a:t>
            </a:r>
          </a:p>
        </p:txBody>
      </p:sp>
      <p:sp>
        <p:nvSpPr>
          <p:cNvPr id="109" name="Slide Number"/>
          <p:cNvSpPr txBox="1"/>
          <p:nvPr>
            <p:ph type="sldNum" sz="quarter" idx="2"/>
          </p:nvPr>
        </p:nvSpPr>
        <p:spPr>
          <a:prstGeom prst="rect">
            <a:avLst/>
          </a:prstGeom>
        </p:spPr>
        <p:txBody>
          <a:bodyPr/>
          <a:lstStyle>
            <a:lvl1pPr>
              <a:defRPr>
                <a:solidFill>
                  <a:srgbClr val="595959"/>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solidFill>
          <a:srgbClr val="FFFFFF"/>
        </a:solidFill>
      </p:bgPr>
    </p:bg>
    <p:spTree>
      <p:nvGrpSpPr>
        <p:cNvPr id="1" name=""/>
        <p:cNvGrpSpPr/>
        <p:nvPr/>
      </p:nvGrpSpPr>
      <p:grpSpPr>
        <a:xfrm>
          <a:off x="0" y="0"/>
          <a:ext cx="0" cy="0"/>
          <a:chOff x="0" y="0"/>
          <a:chExt cx="0" cy="0"/>
        </a:xfrm>
      </p:grpSpPr>
      <p:sp>
        <p:nvSpPr>
          <p:cNvPr id="116" name="Slide Number"/>
          <p:cNvSpPr txBox="1"/>
          <p:nvPr>
            <p:ph type="sldNum" sz="quarter" idx="2"/>
          </p:nvPr>
        </p:nvSpPr>
        <p:spPr>
          <a:prstGeom prst="rect">
            <a:avLst/>
          </a:prstGeom>
        </p:spPr>
        <p:txBody>
          <a:bodyPr/>
          <a:lstStyle>
            <a:lvl1pPr>
              <a:defRPr>
                <a:solidFill>
                  <a:srgbClr val="595959"/>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p:bg>
      <p:bgPr>
        <a:solidFill>
          <a:srgbClr val="FFFFFF"/>
        </a:solidFill>
      </p:bgPr>
    </p:bg>
    <p:spTree>
      <p:nvGrpSpPr>
        <p:cNvPr id="1" name=""/>
        <p:cNvGrpSpPr/>
        <p:nvPr/>
      </p:nvGrpSpPr>
      <p:grpSpPr>
        <a:xfrm>
          <a:off x="0" y="0"/>
          <a:ext cx="0" cy="0"/>
          <a:chOff x="0" y="0"/>
          <a:chExt cx="0" cy="0"/>
        </a:xfrm>
      </p:grpSpPr>
      <p:sp>
        <p:nvSpPr>
          <p:cNvPr id="123" name="Title Text"/>
          <p:cNvSpPr txBox="1"/>
          <p:nvPr>
            <p:ph type="title"/>
          </p:nvPr>
        </p:nvSpPr>
        <p:spPr>
          <a:xfrm>
            <a:off x="311708" y="744574"/>
            <a:ext cx="8520601" cy="2052601"/>
          </a:xfrm>
          <a:prstGeom prst="rect">
            <a:avLst/>
          </a:prstGeom>
        </p:spPr>
        <p:txBody>
          <a:bodyPr anchor="b"/>
          <a:lstStyle>
            <a:lvl1pPr algn="ctr">
              <a:defRPr sz="5200">
                <a:solidFill>
                  <a:srgbClr val="000000"/>
                </a:solidFill>
              </a:defRPr>
            </a:lvl1pPr>
          </a:lstStyle>
          <a:p>
            <a:pPr/>
            <a:r>
              <a:t>Title Text</a:t>
            </a:r>
          </a:p>
        </p:txBody>
      </p:sp>
      <p:sp>
        <p:nvSpPr>
          <p:cNvPr id="124" name="Body Level One…"/>
          <p:cNvSpPr txBox="1"/>
          <p:nvPr>
            <p:ph type="body" sz="quarter" idx="1"/>
          </p:nvPr>
        </p:nvSpPr>
        <p:spPr>
          <a:xfrm>
            <a:off x="311699" y="2834125"/>
            <a:ext cx="8520602" cy="792601"/>
          </a:xfrm>
          <a:prstGeom prst="rect">
            <a:avLst/>
          </a:prstGeom>
        </p:spPr>
        <p:txBody>
          <a:bodyPr/>
          <a:lstStyle>
            <a:lvl1pPr marL="342900" indent="-228600" algn="ctr">
              <a:lnSpc>
                <a:spcPct val="100000"/>
              </a:lnSpc>
              <a:buClrTx/>
              <a:buSzTx/>
              <a:buFontTx/>
              <a:buNone/>
              <a:defRPr sz="2800">
                <a:solidFill>
                  <a:srgbClr val="595959"/>
                </a:solidFill>
              </a:defRPr>
            </a:lvl1pPr>
            <a:lvl2pPr marL="342900" indent="254000" algn="ctr">
              <a:lnSpc>
                <a:spcPct val="100000"/>
              </a:lnSpc>
              <a:buClrTx/>
              <a:buSzTx/>
              <a:buFontTx/>
              <a:buNone/>
              <a:defRPr sz="2800">
                <a:solidFill>
                  <a:srgbClr val="595959"/>
                </a:solidFill>
              </a:defRPr>
            </a:lvl2pPr>
            <a:lvl3pPr marL="342900" indent="711200" algn="ctr">
              <a:lnSpc>
                <a:spcPct val="100000"/>
              </a:lnSpc>
              <a:buClrTx/>
              <a:buSzTx/>
              <a:buFontTx/>
              <a:buNone/>
              <a:defRPr sz="2800">
                <a:solidFill>
                  <a:srgbClr val="595959"/>
                </a:solidFill>
              </a:defRPr>
            </a:lvl3pPr>
            <a:lvl4pPr marL="342900" indent="1168400" algn="ctr">
              <a:lnSpc>
                <a:spcPct val="100000"/>
              </a:lnSpc>
              <a:buClrTx/>
              <a:buSzTx/>
              <a:buFontTx/>
              <a:buNone/>
              <a:defRPr sz="2800">
                <a:solidFill>
                  <a:srgbClr val="595959"/>
                </a:solidFill>
              </a:defRPr>
            </a:lvl4pPr>
            <a:lvl5pPr marL="342900" indent="1625600" algn="ctr">
              <a:lnSpc>
                <a:spcPct val="100000"/>
              </a:lnSpc>
              <a:buClrTx/>
              <a:buSzTx/>
              <a:buFontTx/>
              <a:buNone/>
              <a:defRPr sz="2800">
                <a:solidFill>
                  <a:srgbClr val="595959"/>
                </a:solidFill>
              </a:defRPr>
            </a:lvl5pPr>
          </a:lstStyle>
          <a:p>
            <a:pPr/>
            <a:r>
              <a:t>Body Level One</a:t>
            </a:r>
          </a:p>
          <a:p>
            <a:pPr lvl="1"/>
            <a:r>
              <a:t>Body Level Two</a:t>
            </a:r>
          </a:p>
          <a:p>
            <a:pPr lvl="2"/>
            <a:r>
              <a:t>Body Level Three</a:t>
            </a:r>
          </a:p>
          <a:p>
            <a:pPr lvl="3"/>
            <a:r>
              <a:t>Body Level Four</a:t>
            </a:r>
          </a:p>
          <a:p>
            <a:pPr lvl="4"/>
            <a:r>
              <a:t>Body Level Five</a:t>
            </a:r>
          </a:p>
        </p:txBody>
      </p:sp>
      <p:sp>
        <p:nvSpPr>
          <p:cNvPr id="125" name="Slide Number"/>
          <p:cNvSpPr txBox="1"/>
          <p:nvPr>
            <p:ph type="sldNum" sz="quarter" idx="2"/>
          </p:nvPr>
        </p:nvSpPr>
        <p:spPr>
          <a:prstGeom prst="rect">
            <a:avLst/>
          </a:prstGeom>
        </p:spPr>
        <p:txBody>
          <a:bodyPr/>
          <a:lstStyle>
            <a:lvl1pPr>
              <a:defRPr>
                <a:solidFill>
                  <a:srgbClr val="595959"/>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_HEADER">
    <p:bg>
      <p:bgPr>
        <a:solidFill>
          <a:srgbClr val="FFFFFF"/>
        </a:solidFill>
      </p:bgPr>
    </p:bg>
    <p:spTree>
      <p:nvGrpSpPr>
        <p:cNvPr id="1" name=""/>
        <p:cNvGrpSpPr/>
        <p:nvPr/>
      </p:nvGrpSpPr>
      <p:grpSpPr>
        <a:xfrm>
          <a:off x="0" y="0"/>
          <a:ext cx="0" cy="0"/>
          <a:chOff x="0" y="0"/>
          <a:chExt cx="0" cy="0"/>
        </a:xfrm>
      </p:grpSpPr>
      <p:sp>
        <p:nvSpPr>
          <p:cNvPr id="132" name="Title Text"/>
          <p:cNvSpPr txBox="1"/>
          <p:nvPr>
            <p:ph type="title"/>
          </p:nvPr>
        </p:nvSpPr>
        <p:spPr>
          <a:xfrm>
            <a:off x="311699" y="2150849"/>
            <a:ext cx="8520602" cy="841801"/>
          </a:xfrm>
          <a:prstGeom prst="rect">
            <a:avLst/>
          </a:prstGeom>
        </p:spPr>
        <p:txBody>
          <a:bodyPr anchor="ctr"/>
          <a:lstStyle>
            <a:lvl1pPr algn="ctr">
              <a:defRPr sz="3600">
                <a:solidFill>
                  <a:srgbClr val="000000"/>
                </a:solidFill>
              </a:defRPr>
            </a:lvl1pPr>
          </a:lstStyle>
          <a:p>
            <a:pPr/>
            <a:r>
              <a:t>Title Text</a:t>
            </a:r>
          </a:p>
        </p:txBody>
      </p:sp>
      <p:sp>
        <p:nvSpPr>
          <p:cNvPr id="133" name="Slide Number"/>
          <p:cNvSpPr txBox="1"/>
          <p:nvPr>
            <p:ph type="sldNum" sz="quarter" idx="2"/>
          </p:nvPr>
        </p:nvSpPr>
        <p:spPr>
          <a:prstGeom prst="rect">
            <a:avLst/>
          </a:prstGeom>
        </p:spPr>
        <p:txBody>
          <a:bodyPr/>
          <a:lstStyle>
            <a:lvl1pPr>
              <a:defRPr>
                <a:solidFill>
                  <a:srgbClr val="595959"/>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TWO_COLUMNS">
    <p:bg>
      <p:bgPr>
        <a:solidFill>
          <a:srgbClr val="FFFFFF"/>
        </a:solidFill>
      </p:bgPr>
    </p:bg>
    <p:spTree>
      <p:nvGrpSpPr>
        <p:cNvPr id="1" name=""/>
        <p:cNvGrpSpPr/>
        <p:nvPr/>
      </p:nvGrpSpPr>
      <p:grpSpPr>
        <a:xfrm>
          <a:off x="0" y="0"/>
          <a:ext cx="0" cy="0"/>
          <a:chOff x="0" y="0"/>
          <a:chExt cx="0" cy="0"/>
        </a:xfrm>
      </p:grpSpPr>
      <p:sp>
        <p:nvSpPr>
          <p:cNvPr id="140" name="Title Text"/>
          <p:cNvSpPr txBox="1"/>
          <p:nvPr>
            <p:ph type="title"/>
          </p:nvPr>
        </p:nvSpPr>
        <p:spPr>
          <a:prstGeom prst="rect">
            <a:avLst/>
          </a:prstGeom>
        </p:spPr>
        <p:txBody>
          <a:bodyPr/>
          <a:lstStyle>
            <a:lvl1pPr>
              <a:defRPr>
                <a:solidFill>
                  <a:srgbClr val="000000"/>
                </a:solidFill>
              </a:defRPr>
            </a:lvl1pPr>
          </a:lstStyle>
          <a:p>
            <a:pPr/>
            <a:r>
              <a:t>Title Text</a:t>
            </a:r>
          </a:p>
        </p:txBody>
      </p:sp>
      <p:sp>
        <p:nvSpPr>
          <p:cNvPr id="141" name="Body Level One…"/>
          <p:cNvSpPr txBox="1"/>
          <p:nvPr>
            <p:ph type="body" sz="half" idx="1"/>
          </p:nvPr>
        </p:nvSpPr>
        <p:spPr>
          <a:xfrm>
            <a:off x="311699" y="1152475"/>
            <a:ext cx="3999902" cy="3416400"/>
          </a:xfrm>
          <a:prstGeom prst="rect">
            <a:avLst/>
          </a:prstGeom>
        </p:spPr>
        <p:txBody>
          <a:bodyPr/>
          <a:lstStyle>
            <a:lvl1pPr indent="-317500">
              <a:buClr>
                <a:srgbClr val="595959"/>
              </a:buClr>
              <a:buSzPts val="1400"/>
              <a:defRPr sz="1400">
                <a:solidFill>
                  <a:srgbClr val="595959"/>
                </a:solidFill>
              </a:defRPr>
            </a:lvl1pPr>
            <a:lvl2pPr marL="965200" indent="-355600">
              <a:buClr>
                <a:srgbClr val="595959"/>
              </a:buClr>
              <a:buSzPts val="1400"/>
              <a:defRPr sz="1400">
                <a:solidFill>
                  <a:srgbClr val="595959"/>
                </a:solidFill>
              </a:defRPr>
            </a:lvl2pPr>
            <a:lvl3pPr marL="1422400" indent="-355600">
              <a:buClr>
                <a:srgbClr val="595959"/>
              </a:buClr>
              <a:buSzPts val="1400"/>
              <a:defRPr sz="1400">
                <a:solidFill>
                  <a:srgbClr val="595959"/>
                </a:solidFill>
              </a:defRPr>
            </a:lvl3pPr>
            <a:lvl4pPr marL="1879600" indent="-355600">
              <a:buClr>
                <a:srgbClr val="595959"/>
              </a:buClr>
              <a:buSzPts val="1400"/>
              <a:defRPr sz="1400">
                <a:solidFill>
                  <a:srgbClr val="595959"/>
                </a:solidFill>
              </a:defRPr>
            </a:lvl4pPr>
            <a:lvl5pPr marL="2336800" indent="-355600">
              <a:buClr>
                <a:srgbClr val="595959"/>
              </a:buClr>
              <a:buSzPts val="1400"/>
              <a:defRPr sz="1400">
                <a:solidFill>
                  <a:srgbClr val="595959"/>
                </a:solidFill>
              </a:defRPr>
            </a:lvl5pPr>
          </a:lstStyle>
          <a:p>
            <a:pPr/>
            <a:r>
              <a:t>Body Level One</a:t>
            </a:r>
          </a:p>
          <a:p>
            <a:pPr lvl="1"/>
            <a:r>
              <a:t>Body Level Two</a:t>
            </a:r>
          </a:p>
          <a:p>
            <a:pPr lvl="2"/>
            <a:r>
              <a:t>Body Level Three</a:t>
            </a:r>
          </a:p>
          <a:p>
            <a:pPr lvl="3"/>
            <a:r>
              <a:t>Body Level Four</a:t>
            </a:r>
          </a:p>
          <a:p>
            <a:pPr lvl="4"/>
            <a:r>
              <a:t>Body Level Five</a:t>
            </a:r>
          </a:p>
        </p:txBody>
      </p:sp>
      <p:sp>
        <p:nvSpPr>
          <p:cNvPr id="142" name="Google Shape;70;p58"/>
          <p:cNvSpPr txBox="1"/>
          <p:nvPr>
            <p:ph type="body" sz="half" idx="21"/>
          </p:nvPr>
        </p:nvSpPr>
        <p:spPr>
          <a:xfrm>
            <a:off x="4832399" y="1152475"/>
            <a:ext cx="3999902" cy="3416400"/>
          </a:xfrm>
          <a:prstGeom prst="rect">
            <a:avLst/>
          </a:prstGeom>
        </p:spPr>
        <p:txBody>
          <a:bodyPr/>
          <a:lstStyle/>
          <a:p>
            <a:pPr indent="-317500">
              <a:buClr>
                <a:srgbClr val="595959"/>
              </a:buClr>
              <a:buSzPts val="1400"/>
              <a:defRPr sz="1400">
                <a:solidFill>
                  <a:srgbClr val="595959"/>
                </a:solidFill>
              </a:defRPr>
            </a:pPr>
          </a:p>
        </p:txBody>
      </p:sp>
      <p:sp>
        <p:nvSpPr>
          <p:cNvPr id="143" name="Slide Number"/>
          <p:cNvSpPr txBox="1"/>
          <p:nvPr>
            <p:ph type="sldNum" sz="quarter" idx="2"/>
          </p:nvPr>
        </p:nvSpPr>
        <p:spPr>
          <a:prstGeom prst="rect">
            <a:avLst/>
          </a:prstGeom>
        </p:spPr>
        <p:txBody>
          <a:bodyPr/>
          <a:lstStyle>
            <a:lvl1pPr>
              <a:defRPr>
                <a:solidFill>
                  <a:srgbClr val="595959"/>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
    <p:bg>
      <p:bgPr>
        <a:solidFill>
          <a:srgbClr val="FFFFFF"/>
        </a:solidFill>
      </p:bgPr>
    </p:bg>
    <p:spTree>
      <p:nvGrpSpPr>
        <p:cNvPr id="1" name=""/>
        <p:cNvGrpSpPr/>
        <p:nvPr/>
      </p:nvGrpSpPr>
      <p:grpSpPr>
        <a:xfrm>
          <a:off x="0" y="0"/>
          <a:ext cx="0" cy="0"/>
          <a:chOff x="0" y="0"/>
          <a:chExt cx="0" cy="0"/>
        </a:xfrm>
      </p:grpSpPr>
      <p:sp>
        <p:nvSpPr>
          <p:cNvPr id="150" name="Title Text"/>
          <p:cNvSpPr txBox="1"/>
          <p:nvPr>
            <p:ph type="title"/>
          </p:nvPr>
        </p:nvSpPr>
        <p:spPr>
          <a:prstGeom prst="rect">
            <a:avLst/>
          </a:prstGeom>
        </p:spPr>
        <p:txBody>
          <a:bodyPr/>
          <a:lstStyle>
            <a:lvl1pPr>
              <a:defRPr>
                <a:solidFill>
                  <a:srgbClr val="000000"/>
                </a:solidFill>
              </a:defRPr>
            </a:lvl1pPr>
          </a:lstStyle>
          <a:p>
            <a:pPr/>
            <a:r>
              <a:t>Title Text</a:t>
            </a:r>
          </a:p>
        </p:txBody>
      </p:sp>
      <p:sp>
        <p:nvSpPr>
          <p:cNvPr id="151" name="Slide Number"/>
          <p:cNvSpPr txBox="1"/>
          <p:nvPr>
            <p:ph type="sldNum" sz="quarter" idx="2"/>
          </p:nvPr>
        </p:nvSpPr>
        <p:spPr>
          <a:prstGeom prst="rect">
            <a:avLst/>
          </a:prstGeom>
        </p:spPr>
        <p:txBody>
          <a:bodyPr/>
          <a:lstStyle>
            <a:lvl1pPr>
              <a:defRPr>
                <a:solidFill>
                  <a:srgbClr val="595959"/>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NE_COLUMN_TEXT">
    <p:bg>
      <p:bgPr>
        <a:solidFill>
          <a:srgbClr val="FFFFFF"/>
        </a:solidFill>
      </p:bgPr>
    </p:bg>
    <p:spTree>
      <p:nvGrpSpPr>
        <p:cNvPr id="1" name=""/>
        <p:cNvGrpSpPr/>
        <p:nvPr/>
      </p:nvGrpSpPr>
      <p:grpSpPr>
        <a:xfrm>
          <a:off x="0" y="0"/>
          <a:ext cx="0" cy="0"/>
          <a:chOff x="0" y="0"/>
          <a:chExt cx="0" cy="0"/>
        </a:xfrm>
      </p:grpSpPr>
      <p:sp>
        <p:nvSpPr>
          <p:cNvPr id="158" name="Title Text"/>
          <p:cNvSpPr txBox="1"/>
          <p:nvPr>
            <p:ph type="title"/>
          </p:nvPr>
        </p:nvSpPr>
        <p:spPr>
          <a:xfrm>
            <a:off x="311699" y="555600"/>
            <a:ext cx="2808001" cy="755700"/>
          </a:xfrm>
          <a:prstGeom prst="rect">
            <a:avLst/>
          </a:prstGeom>
        </p:spPr>
        <p:txBody>
          <a:bodyPr anchor="b"/>
          <a:lstStyle>
            <a:lvl1pPr>
              <a:defRPr sz="2400">
                <a:solidFill>
                  <a:srgbClr val="000000"/>
                </a:solidFill>
              </a:defRPr>
            </a:lvl1pPr>
          </a:lstStyle>
          <a:p>
            <a:pPr/>
            <a:r>
              <a:t>Title Text</a:t>
            </a:r>
          </a:p>
        </p:txBody>
      </p:sp>
      <p:sp>
        <p:nvSpPr>
          <p:cNvPr id="159" name="Body Level One…"/>
          <p:cNvSpPr txBox="1"/>
          <p:nvPr>
            <p:ph type="body" sz="quarter" idx="1"/>
          </p:nvPr>
        </p:nvSpPr>
        <p:spPr>
          <a:xfrm>
            <a:off x="311699" y="1389599"/>
            <a:ext cx="2808001" cy="3179401"/>
          </a:xfrm>
          <a:prstGeom prst="rect">
            <a:avLst/>
          </a:prstGeom>
        </p:spPr>
        <p:txBody>
          <a:bodyPr/>
          <a:lstStyle>
            <a:lvl1pPr indent="-304800">
              <a:buClr>
                <a:srgbClr val="595959"/>
              </a:buClr>
              <a:buSzPts val="1200"/>
              <a:defRPr sz="1200">
                <a:solidFill>
                  <a:srgbClr val="595959"/>
                </a:solidFill>
              </a:defRPr>
            </a:lvl1pPr>
            <a:lvl2pPr marL="914400" indent="-304800">
              <a:buClr>
                <a:srgbClr val="595959"/>
              </a:buClr>
              <a:buSzPts val="1200"/>
              <a:defRPr sz="1200">
                <a:solidFill>
                  <a:srgbClr val="595959"/>
                </a:solidFill>
              </a:defRPr>
            </a:lvl2pPr>
            <a:lvl3pPr marL="1371600" indent="-304800">
              <a:buClr>
                <a:srgbClr val="595959"/>
              </a:buClr>
              <a:buSzPts val="1200"/>
              <a:defRPr sz="1200">
                <a:solidFill>
                  <a:srgbClr val="595959"/>
                </a:solidFill>
              </a:defRPr>
            </a:lvl3pPr>
            <a:lvl4pPr marL="1828800" indent="-304800">
              <a:buClr>
                <a:srgbClr val="595959"/>
              </a:buClr>
              <a:buSzPts val="1200"/>
              <a:defRPr sz="1200">
                <a:solidFill>
                  <a:srgbClr val="595959"/>
                </a:solidFill>
              </a:defRPr>
            </a:lvl4pPr>
            <a:lvl5pPr marL="2286000" indent="-304800">
              <a:buClr>
                <a:srgbClr val="595959"/>
              </a:buClr>
              <a:buSzPts val="1200"/>
              <a:defRPr sz="1200">
                <a:solidFill>
                  <a:srgbClr val="595959"/>
                </a:solidFill>
              </a:defRPr>
            </a:lvl5pPr>
          </a:lstStyle>
          <a:p>
            <a:pPr/>
            <a:r>
              <a:t>Body Level One</a:t>
            </a:r>
          </a:p>
          <a:p>
            <a:pPr lvl="1"/>
            <a:r>
              <a:t>Body Level Two</a:t>
            </a:r>
          </a:p>
          <a:p>
            <a:pPr lvl="2"/>
            <a:r>
              <a:t>Body Level Three</a:t>
            </a:r>
          </a:p>
          <a:p>
            <a:pPr lvl="3"/>
            <a:r>
              <a:t>Body Level Four</a:t>
            </a:r>
          </a:p>
          <a:p>
            <a:pPr lvl="4"/>
            <a:r>
              <a:t>Body Level Five</a:t>
            </a:r>
          </a:p>
        </p:txBody>
      </p:sp>
      <p:sp>
        <p:nvSpPr>
          <p:cNvPr id="160" name="Slide Number"/>
          <p:cNvSpPr txBox="1"/>
          <p:nvPr>
            <p:ph type="sldNum" sz="quarter" idx="2"/>
          </p:nvPr>
        </p:nvSpPr>
        <p:spPr>
          <a:prstGeom prst="rect">
            <a:avLst/>
          </a:prstGeom>
        </p:spPr>
        <p:txBody>
          <a:bodyPr/>
          <a:lstStyle>
            <a:lvl1pPr>
              <a:defRPr>
                <a:solidFill>
                  <a:srgbClr val="595959"/>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AIN_POINT">
    <p:bg>
      <p:bgPr>
        <a:solidFill>
          <a:srgbClr val="FFFFFF"/>
        </a:solidFill>
      </p:bgPr>
    </p:bg>
    <p:spTree>
      <p:nvGrpSpPr>
        <p:cNvPr id="1" name=""/>
        <p:cNvGrpSpPr/>
        <p:nvPr/>
      </p:nvGrpSpPr>
      <p:grpSpPr>
        <a:xfrm>
          <a:off x="0" y="0"/>
          <a:ext cx="0" cy="0"/>
          <a:chOff x="0" y="0"/>
          <a:chExt cx="0" cy="0"/>
        </a:xfrm>
      </p:grpSpPr>
      <p:sp>
        <p:nvSpPr>
          <p:cNvPr id="167" name="Title Text"/>
          <p:cNvSpPr txBox="1"/>
          <p:nvPr>
            <p:ph type="title"/>
          </p:nvPr>
        </p:nvSpPr>
        <p:spPr>
          <a:xfrm>
            <a:off x="490250" y="450149"/>
            <a:ext cx="6367801" cy="4090801"/>
          </a:xfrm>
          <a:prstGeom prst="rect">
            <a:avLst/>
          </a:prstGeom>
        </p:spPr>
        <p:txBody>
          <a:bodyPr anchor="ctr"/>
          <a:lstStyle>
            <a:lvl1pPr>
              <a:defRPr sz="4800">
                <a:solidFill>
                  <a:srgbClr val="000000"/>
                </a:solidFill>
              </a:defRPr>
            </a:lvl1pPr>
          </a:lstStyle>
          <a:p>
            <a:pPr/>
            <a:r>
              <a:t>Title Text</a:t>
            </a:r>
          </a:p>
        </p:txBody>
      </p:sp>
      <p:sp>
        <p:nvSpPr>
          <p:cNvPr id="168" name="Slide Number"/>
          <p:cNvSpPr txBox="1"/>
          <p:nvPr>
            <p:ph type="sldNum" sz="quarter" idx="2"/>
          </p:nvPr>
        </p:nvSpPr>
        <p:spPr>
          <a:prstGeom prst="rect">
            <a:avLst/>
          </a:prstGeom>
        </p:spPr>
        <p:txBody>
          <a:bodyPr/>
          <a:lstStyle>
            <a:lvl1pPr>
              <a:defRPr>
                <a:solidFill>
                  <a:srgbClr val="595959"/>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_TITLE_AND_DESCRIPTION">
    <p:bg>
      <p:bgPr>
        <a:solidFill>
          <a:srgbClr val="FFFFFF"/>
        </a:solidFill>
      </p:bgPr>
    </p:bg>
    <p:spTree>
      <p:nvGrpSpPr>
        <p:cNvPr id="1" name=""/>
        <p:cNvGrpSpPr/>
        <p:nvPr/>
      </p:nvGrpSpPr>
      <p:grpSpPr>
        <a:xfrm>
          <a:off x="0" y="0"/>
          <a:ext cx="0" cy="0"/>
          <a:chOff x="0" y="0"/>
          <a:chExt cx="0" cy="0"/>
        </a:xfrm>
      </p:grpSpPr>
      <p:sp>
        <p:nvSpPr>
          <p:cNvPr id="175" name="Google Shape;83;p62"/>
          <p:cNvSpPr/>
          <p:nvPr/>
        </p:nvSpPr>
        <p:spPr>
          <a:xfrm>
            <a:off x="4572000" y="-125"/>
            <a:ext cx="4572000" cy="5143501"/>
          </a:xfrm>
          <a:prstGeom prst="rect">
            <a:avLst/>
          </a:prstGeom>
          <a:solidFill>
            <a:schemeClr val="accent2"/>
          </a:solidFill>
          <a:ln w="12700">
            <a:miter lim="400000"/>
          </a:ln>
        </p:spPr>
        <p:txBody>
          <a:bodyPr lIns="45719" rIns="45719" anchor="ctr"/>
          <a:lstStyle/>
          <a:p>
            <a:pPr>
              <a:defRPr>
                <a:solidFill>
                  <a:srgbClr val="000000"/>
                </a:solidFill>
              </a:defRPr>
            </a:pPr>
          </a:p>
        </p:txBody>
      </p:sp>
      <p:sp>
        <p:nvSpPr>
          <p:cNvPr id="176" name="Title Text"/>
          <p:cNvSpPr txBox="1"/>
          <p:nvPr>
            <p:ph type="title"/>
          </p:nvPr>
        </p:nvSpPr>
        <p:spPr>
          <a:xfrm>
            <a:off x="265500" y="1233175"/>
            <a:ext cx="4045200" cy="1482301"/>
          </a:xfrm>
          <a:prstGeom prst="rect">
            <a:avLst/>
          </a:prstGeom>
        </p:spPr>
        <p:txBody>
          <a:bodyPr anchor="b"/>
          <a:lstStyle>
            <a:lvl1pPr algn="ctr">
              <a:defRPr sz="4200">
                <a:solidFill>
                  <a:srgbClr val="000000"/>
                </a:solidFill>
              </a:defRPr>
            </a:lvl1pPr>
          </a:lstStyle>
          <a:p>
            <a:pPr/>
            <a:r>
              <a:t>Title Text</a:t>
            </a:r>
          </a:p>
        </p:txBody>
      </p:sp>
      <p:sp>
        <p:nvSpPr>
          <p:cNvPr id="177" name="Body Level One…"/>
          <p:cNvSpPr txBox="1"/>
          <p:nvPr>
            <p:ph type="body" sz="quarter" idx="1"/>
          </p:nvPr>
        </p:nvSpPr>
        <p:spPr>
          <a:xfrm>
            <a:off x="265500" y="2803075"/>
            <a:ext cx="4045200" cy="1235101"/>
          </a:xfrm>
          <a:prstGeom prst="rect">
            <a:avLst/>
          </a:prstGeom>
        </p:spPr>
        <p:txBody>
          <a:bodyPr/>
          <a:lstStyle>
            <a:lvl1pPr marL="342900" indent="-228600" algn="ctr">
              <a:lnSpc>
                <a:spcPct val="100000"/>
              </a:lnSpc>
              <a:buClrTx/>
              <a:buSzTx/>
              <a:buFontTx/>
              <a:buNone/>
              <a:defRPr sz="2100">
                <a:solidFill>
                  <a:srgbClr val="595959"/>
                </a:solidFill>
              </a:defRPr>
            </a:lvl1pPr>
            <a:lvl2pPr marL="342900" indent="254000" algn="ctr">
              <a:lnSpc>
                <a:spcPct val="100000"/>
              </a:lnSpc>
              <a:buClrTx/>
              <a:buSzTx/>
              <a:buFontTx/>
              <a:buNone/>
              <a:defRPr sz="2100">
                <a:solidFill>
                  <a:srgbClr val="595959"/>
                </a:solidFill>
              </a:defRPr>
            </a:lvl2pPr>
            <a:lvl3pPr marL="342900" indent="711200" algn="ctr">
              <a:lnSpc>
                <a:spcPct val="100000"/>
              </a:lnSpc>
              <a:buClrTx/>
              <a:buSzTx/>
              <a:buFontTx/>
              <a:buNone/>
              <a:defRPr sz="2100">
                <a:solidFill>
                  <a:srgbClr val="595959"/>
                </a:solidFill>
              </a:defRPr>
            </a:lvl3pPr>
            <a:lvl4pPr marL="342900" indent="1168400" algn="ctr">
              <a:lnSpc>
                <a:spcPct val="100000"/>
              </a:lnSpc>
              <a:buClrTx/>
              <a:buSzTx/>
              <a:buFontTx/>
              <a:buNone/>
              <a:defRPr sz="2100">
                <a:solidFill>
                  <a:srgbClr val="595959"/>
                </a:solidFill>
              </a:defRPr>
            </a:lvl4pPr>
            <a:lvl5pPr marL="342900" indent="1625600" algn="ctr">
              <a:lnSpc>
                <a:spcPct val="100000"/>
              </a:lnSpc>
              <a:buClrTx/>
              <a:buSzTx/>
              <a:buFontTx/>
              <a:buNone/>
              <a:defRPr sz="2100">
                <a:solidFill>
                  <a:srgbClr val="595959"/>
                </a:solidFill>
              </a:defRPr>
            </a:lvl5pPr>
          </a:lstStyle>
          <a:p>
            <a:pPr/>
            <a:r>
              <a:t>Body Level One</a:t>
            </a:r>
          </a:p>
          <a:p>
            <a:pPr lvl="1"/>
            <a:r>
              <a:t>Body Level Two</a:t>
            </a:r>
          </a:p>
          <a:p>
            <a:pPr lvl="2"/>
            <a:r>
              <a:t>Body Level Three</a:t>
            </a:r>
          </a:p>
          <a:p>
            <a:pPr lvl="3"/>
            <a:r>
              <a:t>Body Level Four</a:t>
            </a:r>
          </a:p>
          <a:p>
            <a:pPr lvl="4"/>
            <a:r>
              <a:t>Body Level Five</a:t>
            </a:r>
          </a:p>
        </p:txBody>
      </p:sp>
      <p:sp>
        <p:nvSpPr>
          <p:cNvPr id="178" name="Google Shape;86;p62"/>
          <p:cNvSpPr txBox="1"/>
          <p:nvPr>
            <p:ph type="body" sz="half" idx="21"/>
          </p:nvPr>
        </p:nvSpPr>
        <p:spPr>
          <a:xfrm>
            <a:off x="4939500" y="724074"/>
            <a:ext cx="3837000" cy="3695102"/>
          </a:xfrm>
          <a:prstGeom prst="rect">
            <a:avLst/>
          </a:prstGeom>
        </p:spPr>
        <p:txBody>
          <a:bodyPr anchor="ctr"/>
          <a:lstStyle/>
          <a:p>
            <a:pPr>
              <a:buClr>
                <a:srgbClr val="595959"/>
              </a:buClr>
              <a:defRPr>
                <a:solidFill>
                  <a:srgbClr val="595959"/>
                </a:solidFill>
              </a:defRPr>
            </a:pPr>
          </a:p>
        </p:txBody>
      </p:sp>
      <p:sp>
        <p:nvSpPr>
          <p:cNvPr id="179" name="Slide Number"/>
          <p:cNvSpPr txBox="1"/>
          <p:nvPr>
            <p:ph type="sldNum" sz="quarter" idx="2"/>
          </p:nvPr>
        </p:nvSpPr>
        <p:spPr>
          <a:prstGeom prst="rect">
            <a:avLst/>
          </a:prstGeom>
        </p:spPr>
        <p:txBody>
          <a:bodyPr/>
          <a:lstStyle>
            <a:lvl1pPr>
              <a:defRPr>
                <a:solidFill>
                  <a:srgbClr val="595959"/>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APTION_ONLY">
    <p:bg>
      <p:bgPr>
        <a:solidFill>
          <a:srgbClr val="FFFFFF"/>
        </a:solidFill>
      </p:bgPr>
    </p:bg>
    <p:spTree>
      <p:nvGrpSpPr>
        <p:cNvPr id="1" name=""/>
        <p:cNvGrpSpPr/>
        <p:nvPr/>
      </p:nvGrpSpPr>
      <p:grpSpPr>
        <a:xfrm>
          <a:off x="0" y="0"/>
          <a:ext cx="0" cy="0"/>
          <a:chOff x="0" y="0"/>
          <a:chExt cx="0" cy="0"/>
        </a:xfrm>
      </p:grpSpPr>
      <p:sp>
        <p:nvSpPr>
          <p:cNvPr id="186" name="Body Level One…"/>
          <p:cNvSpPr txBox="1"/>
          <p:nvPr>
            <p:ph type="body" sz="quarter" idx="1"/>
          </p:nvPr>
        </p:nvSpPr>
        <p:spPr>
          <a:xfrm>
            <a:off x="311699" y="4230575"/>
            <a:ext cx="5998802" cy="605101"/>
          </a:xfrm>
          <a:prstGeom prst="rect">
            <a:avLst/>
          </a:prstGeom>
        </p:spPr>
        <p:txBody>
          <a:bodyPr anchor="ctr"/>
          <a:lstStyle>
            <a:lvl1pPr marL="228600" indent="0">
              <a:lnSpc>
                <a:spcPct val="100000"/>
              </a:lnSpc>
              <a:buClrTx/>
              <a:buSzTx/>
              <a:buFontTx/>
              <a:buNone/>
              <a:defRPr>
                <a:solidFill>
                  <a:srgbClr val="595959"/>
                </a:solidFill>
              </a:defRPr>
            </a:lvl1pPr>
            <a:lvl2pPr>
              <a:lnSpc>
                <a:spcPct val="100000"/>
              </a:lnSpc>
              <a:buClrTx/>
              <a:buFontTx/>
              <a:defRPr>
                <a:solidFill>
                  <a:srgbClr val="595959"/>
                </a:solidFill>
              </a:defRPr>
            </a:lvl2pPr>
            <a:lvl3pPr>
              <a:lnSpc>
                <a:spcPct val="100000"/>
              </a:lnSpc>
              <a:buClrTx/>
              <a:buFontTx/>
              <a:defRPr>
                <a:solidFill>
                  <a:srgbClr val="595959"/>
                </a:solidFill>
              </a:defRPr>
            </a:lvl3pPr>
            <a:lvl4pPr>
              <a:lnSpc>
                <a:spcPct val="100000"/>
              </a:lnSpc>
              <a:buClrTx/>
              <a:buFontTx/>
              <a:defRPr>
                <a:solidFill>
                  <a:srgbClr val="595959"/>
                </a:solidFill>
              </a:defRPr>
            </a:lvl4pPr>
            <a:lvl5pPr>
              <a:lnSpc>
                <a:spcPct val="100000"/>
              </a:lnSpc>
              <a:buClrTx/>
              <a:buFontTx/>
              <a:defRPr>
                <a:solidFill>
                  <a:srgbClr val="595959"/>
                </a:solidFill>
              </a:defRPr>
            </a:lvl5pPr>
          </a:lstStyle>
          <a:p>
            <a:pPr/>
            <a:r>
              <a:t>Body Level One</a:t>
            </a:r>
          </a:p>
          <a:p>
            <a:pPr lvl="1"/>
            <a:r>
              <a:t>Body Level Two</a:t>
            </a:r>
          </a:p>
          <a:p>
            <a:pPr lvl="2"/>
            <a:r>
              <a:t>Body Level Three</a:t>
            </a:r>
          </a:p>
          <a:p>
            <a:pPr lvl="3"/>
            <a:r>
              <a:t>Body Level Four</a:t>
            </a:r>
          </a:p>
          <a:p>
            <a:pPr lvl="4"/>
            <a:r>
              <a:t>Body Level Five</a:t>
            </a:r>
          </a:p>
        </p:txBody>
      </p:sp>
      <p:sp>
        <p:nvSpPr>
          <p:cNvPr id="187" name="Slide Number"/>
          <p:cNvSpPr txBox="1"/>
          <p:nvPr>
            <p:ph type="sldNum" sz="quarter" idx="2"/>
          </p:nvPr>
        </p:nvSpPr>
        <p:spPr>
          <a:prstGeom prst="rect">
            <a:avLst/>
          </a:prstGeom>
        </p:spPr>
        <p:txBody>
          <a:bodyPr/>
          <a:lstStyle>
            <a:lvl1pPr>
              <a:defRPr>
                <a:solidFill>
                  <a:srgbClr val="595959"/>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_NUMBER">
    <p:bg>
      <p:bgPr>
        <a:solidFill>
          <a:srgbClr val="FFFFFF"/>
        </a:solidFill>
      </p:bgPr>
    </p:bg>
    <p:spTree>
      <p:nvGrpSpPr>
        <p:cNvPr id="1" name=""/>
        <p:cNvGrpSpPr/>
        <p:nvPr/>
      </p:nvGrpSpPr>
      <p:grpSpPr>
        <a:xfrm>
          <a:off x="0" y="0"/>
          <a:ext cx="0" cy="0"/>
          <a:chOff x="0" y="0"/>
          <a:chExt cx="0" cy="0"/>
        </a:xfrm>
      </p:grpSpPr>
      <p:sp>
        <p:nvSpPr>
          <p:cNvPr id="194" name="xx%"/>
          <p:cNvSpPr txBox="1"/>
          <p:nvPr>
            <p:ph type="title" hasCustomPrompt="1"/>
          </p:nvPr>
        </p:nvSpPr>
        <p:spPr>
          <a:xfrm>
            <a:off x="311699" y="1106125"/>
            <a:ext cx="8520602" cy="1963500"/>
          </a:xfrm>
          <a:prstGeom prst="rect">
            <a:avLst/>
          </a:prstGeom>
        </p:spPr>
        <p:txBody>
          <a:bodyPr anchor="b"/>
          <a:lstStyle>
            <a:lvl1pPr algn="ctr">
              <a:defRPr sz="12000">
                <a:solidFill>
                  <a:srgbClr val="000000"/>
                </a:solidFill>
              </a:defRPr>
            </a:lvl1pPr>
          </a:lstStyle>
          <a:p>
            <a:pPr/>
            <a:r>
              <a:t>xx%</a:t>
            </a:r>
          </a:p>
        </p:txBody>
      </p:sp>
      <p:sp>
        <p:nvSpPr>
          <p:cNvPr id="195" name="Body Level One…"/>
          <p:cNvSpPr txBox="1"/>
          <p:nvPr>
            <p:ph type="body" sz="half" idx="1"/>
          </p:nvPr>
        </p:nvSpPr>
        <p:spPr>
          <a:xfrm>
            <a:off x="311699" y="3152225"/>
            <a:ext cx="8520602" cy="1300800"/>
          </a:xfrm>
          <a:prstGeom prst="rect">
            <a:avLst/>
          </a:prstGeom>
        </p:spPr>
        <p:txBody>
          <a:bodyPr/>
          <a:lstStyle>
            <a:lvl1pPr algn="ctr">
              <a:buClr>
                <a:srgbClr val="595959"/>
              </a:buClr>
              <a:defRPr>
                <a:solidFill>
                  <a:srgbClr val="595959"/>
                </a:solidFill>
              </a:defRPr>
            </a:lvl1pPr>
            <a:lvl2pPr algn="ctr">
              <a:buClr>
                <a:srgbClr val="595959"/>
              </a:buClr>
              <a:defRPr>
                <a:solidFill>
                  <a:srgbClr val="595959"/>
                </a:solidFill>
              </a:defRPr>
            </a:lvl2pPr>
            <a:lvl3pPr algn="ctr">
              <a:buClr>
                <a:srgbClr val="595959"/>
              </a:buClr>
              <a:defRPr>
                <a:solidFill>
                  <a:srgbClr val="595959"/>
                </a:solidFill>
              </a:defRPr>
            </a:lvl3pPr>
            <a:lvl4pPr algn="ctr">
              <a:buClr>
                <a:srgbClr val="595959"/>
              </a:buClr>
              <a:defRPr>
                <a:solidFill>
                  <a:srgbClr val="595959"/>
                </a:solidFill>
              </a:defRPr>
            </a:lvl4pPr>
            <a:lvl5pPr algn="ctr">
              <a:buClr>
                <a:srgbClr val="595959"/>
              </a:buClr>
              <a:defRPr>
                <a:solidFill>
                  <a:srgbClr val="595959"/>
                </a:solidFill>
              </a:defRPr>
            </a:lvl5pPr>
          </a:lstStyle>
          <a:p>
            <a:pPr/>
            <a:r>
              <a:t>Body Level One</a:t>
            </a:r>
          </a:p>
          <a:p>
            <a:pPr lvl="1"/>
            <a:r>
              <a:t>Body Level Two</a:t>
            </a:r>
          </a:p>
          <a:p>
            <a:pPr lvl="2"/>
            <a:r>
              <a:t>Body Level Three</a:t>
            </a:r>
          </a:p>
          <a:p>
            <a:pPr lvl="3"/>
            <a:r>
              <a:t>Body Level Four</a:t>
            </a:r>
          </a:p>
          <a:p>
            <a:pPr lvl="4"/>
            <a:r>
              <a:t>Body Level Five</a:t>
            </a:r>
          </a:p>
        </p:txBody>
      </p:sp>
      <p:sp>
        <p:nvSpPr>
          <p:cNvPr id="196" name="Slide Number"/>
          <p:cNvSpPr txBox="1"/>
          <p:nvPr>
            <p:ph type="sldNum" sz="quarter" idx="2"/>
          </p:nvPr>
        </p:nvSpPr>
        <p:spPr>
          <a:prstGeom prst="rect">
            <a:avLst/>
          </a:prstGeom>
        </p:spPr>
        <p:txBody>
          <a:bodyPr/>
          <a:lstStyle>
            <a:lvl1pPr>
              <a:defRPr>
                <a:solidFill>
                  <a:srgbClr val="595959"/>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212121"/>
        </a:solidFill>
      </p:bgPr>
    </p:bg>
    <p:spTree>
      <p:nvGrpSpPr>
        <p:cNvPr id="1" name=""/>
        <p:cNvGrpSpPr/>
        <p:nvPr/>
      </p:nvGrpSpPr>
      <p:grpSpPr>
        <a:xfrm>
          <a:off x="0" y="0"/>
          <a:ext cx="0" cy="0"/>
          <a:chOff x="0" y="0"/>
          <a:chExt cx="0" cy="0"/>
        </a:xfrm>
      </p:grpSpPr>
      <p:sp>
        <p:nvSpPr>
          <p:cNvPr id="2" name="Title Text"/>
          <p:cNvSpPr txBox="1"/>
          <p:nvPr>
            <p:ph type="title"/>
          </p:nvPr>
        </p:nvSpPr>
        <p:spPr>
          <a:xfrm>
            <a:off x="311699" y="445025"/>
            <a:ext cx="8520602" cy="5727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Title Text</a:t>
            </a:r>
          </a:p>
        </p:txBody>
      </p:sp>
      <p:sp>
        <p:nvSpPr>
          <p:cNvPr id="3" name="Body Level One…"/>
          <p:cNvSpPr txBox="1"/>
          <p:nvPr>
            <p:ph type="body" idx="1"/>
          </p:nvPr>
        </p:nvSpPr>
        <p:spPr>
          <a:xfrm>
            <a:off x="311699" y="1152475"/>
            <a:ext cx="8520602" cy="341640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684345" y="4700819"/>
            <a:ext cx="336814" cy="318396"/>
          </a:xfrm>
          <a:prstGeom prst="rect">
            <a:avLst/>
          </a:prstGeom>
          <a:ln w="12700">
            <a:miter lim="400000"/>
          </a:ln>
        </p:spPr>
        <p:txBody>
          <a:bodyPr wrap="none" lIns="91424" tIns="91424" rIns="91424" bIns="91424" anchor="ctr">
            <a:spAutoFit/>
          </a:bodyPr>
          <a:lstStyle>
            <a:lvl1pPr algn="r">
              <a:defRPr sz="1000">
                <a:solidFill>
                  <a:srgbClr val="ADADAD"/>
                </a:solidFill>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mj-lt"/>
          <a:ea typeface="+mj-ea"/>
          <a:cs typeface="+mj-cs"/>
          <a:sym typeface="Arial"/>
        </a:defRPr>
      </a:lvl1pPr>
      <a:lvl2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mj-lt"/>
          <a:ea typeface="+mj-ea"/>
          <a:cs typeface="+mj-cs"/>
          <a:sym typeface="Arial"/>
        </a:defRPr>
      </a:lvl2pPr>
      <a:lvl3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mj-lt"/>
          <a:ea typeface="+mj-ea"/>
          <a:cs typeface="+mj-cs"/>
          <a:sym typeface="Arial"/>
        </a:defRPr>
      </a:lvl3pPr>
      <a:lvl4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mj-lt"/>
          <a:ea typeface="+mj-ea"/>
          <a:cs typeface="+mj-cs"/>
          <a:sym typeface="Arial"/>
        </a:defRPr>
      </a:lvl4pPr>
      <a:lvl5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mj-lt"/>
          <a:ea typeface="+mj-ea"/>
          <a:cs typeface="+mj-cs"/>
          <a:sym typeface="Arial"/>
        </a:defRPr>
      </a:lvl5pPr>
      <a:lvl6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mj-lt"/>
          <a:ea typeface="+mj-ea"/>
          <a:cs typeface="+mj-cs"/>
          <a:sym typeface="Arial"/>
        </a:defRPr>
      </a:lvl6pPr>
      <a:lvl7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mj-lt"/>
          <a:ea typeface="+mj-ea"/>
          <a:cs typeface="+mj-cs"/>
          <a:sym typeface="Arial"/>
        </a:defRPr>
      </a:lvl7pPr>
      <a:lvl8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mj-lt"/>
          <a:ea typeface="+mj-ea"/>
          <a:cs typeface="+mj-cs"/>
          <a:sym typeface="Arial"/>
        </a:defRPr>
      </a:lvl8pPr>
      <a:lvl9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mj-lt"/>
          <a:ea typeface="+mj-ea"/>
          <a:cs typeface="+mj-cs"/>
          <a:sym typeface="Arial"/>
        </a:defRPr>
      </a:lvl9pPr>
    </p:titleStyle>
    <p:bodyStyle>
      <a:lvl1pPr marL="457200" marR="0" indent="-342900" algn="l" defTabSz="914400" rtl="0" latinLnBrk="0">
        <a:lnSpc>
          <a:spcPct val="115000"/>
        </a:lnSpc>
        <a:spcBef>
          <a:spcPts val="0"/>
        </a:spcBef>
        <a:spcAft>
          <a:spcPts val="0"/>
        </a:spcAft>
        <a:buClr>
          <a:srgbClr val="ADADAD"/>
        </a:buClr>
        <a:buSzPts val="1800"/>
        <a:buFont typeface="Arial"/>
        <a:buChar char="●"/>
        <a:tabLst/>
        <a:defRPr b="0" baseline="0" cap="none" i="0" spc="0" strike="noStrike" sz="1800" u="none">
          <a:solidFill>
            <a:srgbClr val="ADADAD"/>
          </a:solidFill>
          <a:uFillTx/>
          <a:latin typeface="+mj-lt"/>
          <a:ea typeface="+mj-ea"/>
          <a:cs typeface="+mj-cs"/>
          <a:sym typeface="Arial"/>
        </a:defRPr>
      </a:lvl1pPr>
      <a:lvl2pPr marL="1005114" marR="0" indent="-408214" algn="l" defTabSz="914400" rtl="0" latinLnBrk="0">
        <a:lnSpc>
          <a:spcPct val="115000"/>
        </a:lnSpc>
        <a:spcBef>
          <a:spcPts val="0"/>
        </a:spcBef>
        <a:spcAft>
          <a:spcPts val="0"/>
        </a:spcAft>
        <a:buClr>
          <a:srgbClr val="ADADAD"/>
        </a:buClr>
        <a:buSzPts val="1800"/>
        <a:buFont typeface="Arial"/>
        <a:buChar char="○"/>
        <a:tabLst/>
        <a:defRPr b="0" baseline="0" cap="none" i="0" spc="0" strike="noStrike" sz="1800" u="none">
          <a:solidFill>
            <a:srgbClr val="ADADAD"/>
          </a:solidFill>
          <a:uFillTx/>
          <a:latin typeface="+mj-lt"/>
          <a:ea typeface="+mj-ea"/>
          <a:cs typeface="+mj-cs"/>
          <a:sym typeface="Arial"/>
        </a:defRPr>
      </a:lvl2pPr>
      <a:lvl3pPr marL="1462314" marR="0" indent="-408214" algn="l" defTabSz="914400" rtl="0" latinLnBrk="0">
        <a:lnSpc>
          <a:spcPct val="115000"/>
        </a:lnSpc>
        <a:spcBef>
          <a:spcPts val="0"/>
        </a:spcBef>
        <a:spcAft>
          <a:spcPts val="0"/>
        </a:spcAft>
        <a:buClr>
          <a:srgbClr val="ADADAD"/>
        </a:buClr>
        <a:buSzPts val="1800"/>
        <a:buFont typeface="Arial"/>
        <a:buChar char="■"/>
        <a:tabLst/>
        <a:defRPr b="0" baseline="0" cap="none" i="0" spc="0" strike="noStrike" sz="1800" u="none">
          <a:solidFill>
            <a:srgbClr val="ADADAD"/>
          </a:solidFill>
          <a:uFillTx/>
          <a:latin typeface="+mj-lt"/>
          <a:ea typeface="+mj-ea"/>
          <a:cs typeface="+mj-cs"/>
          <a:sym typeface="Arial"/>
        </a:defRPr>
      </a:lvl3pPr>
      <a:lvl4pPr marL="1919514" marR="0" indent="-408214" algn="l" defTabSz="914400" rtl="0" latinLnBrk="0">
        <a:lnSpc>
          <a:spcPct val="115000"/>
        </a:lnSpc>
        <a:spcBef>
          <a:spcPts val="0"/>
        </a:spcBef>
        <a:spcAft>
          <a:spcPts val="0"/>
        </a:spcAft>
        <a:buClr>
          <a:srgbClr val="ADADAD"/>
        </a:buClr>
        <a:buSzPts val="1800"/>
        <a:buFont typeface="Arial"/>
        <a:buChar char="●"/>
        <a:tabLst/>
        <a:defRPr b="0" baseline="0" cap="none" i="0" spc="0" strike="noStrike" sz="1800" u="none">
          <a:solidFill>
            <a:srgbClr val="ADADAD"/>
          </a:solidFill>
          <a:uFillTx/>
          <a:latin typeface="+mj-lt"/>
          <a:ea typeface="+mj-ea"/>
          <a:cs typeface="+mj-cs"/>
          <a:sym typeface="Arial"/>
        </a:defRPr>
      </a:lvl4pPr>
      <a:lvl5pPr marL="2376714" marR="0" indent="-408214" algn="l" defTabSz="914400" rtl="0" latinLnBrk="0">
        <a:lnSpc>
          <a:spcPct val="115000"/>
        </a:lnSpc>
        <a:spcBef>
          <a:spcPts val="0"/>
        </a:spcBef>
        <a:spcAft>
          <a:spcPts val="0"/>
        </a:spcAft>
        <a:buClr>
          <a:srgbClr val="ADADAD"/>
        </a:buClr>
        <a:buSzPts val="1800"/>
        <a:buFont typeface="Arial"/>
        <a:buChar char="○"/>
        <a:tabLst/>
        <a:defRPr b="0" baseline="0" cap="none" i="0" spc="0" strike="noStrike" sz="1800" u="none">
          <a:solidFill>
            <a:srgbClr val="ADADAD"/>
          </a:solidFill>
          <a:uFillTx/>
          <a:latin typeface="+mj-lt"/>
          <a:ea typeface="+mj-ea"/>
          <a:cs typeface="+mj-cs"/>
          <a:sym typeface="Arial"/>
        </a:defRPr>
      </a:lvl5pPr>
      <a:lvl6pPr marL="2833914" marR="0" indent="-408214" algn="l" defTabSz="914400" rtl="0" latinLnBrk="0">
        <a:lnSpc>
          <a:spcPct val="115000"/>
        </a:lnSpc>
        <a:spcBef>
          <a:spcPts val="0"/>
        </a:spcBef>
        <a:spcAft>
          <a:spcPts val="0"/>
        </a:spcAft>
        <a:buClr>
          <a:srgbClr val="ADADAD"/>
        </a:buClr>
        <a:buSzPts val="1800"/>
        <a:buFont typeface="Arial"/>
        <a:buChar char="■"/>
        <a:tabLst/>
        <a:defRPr b="0" baseline="0" cap="none" i="0" spc="0" strike="noStrike" sz="1800" u="none">
          <a:solidFill>
            <a:srgbClr val="ADADAD"/>
          </a:solidFill>
          <a:uFillTx/>
          <a:latin typeface="+mj-lt"/>
          <a:ea typeface="+mj-ea"/>
          <a:cs typeface="+mj-cs"/>
          <a:sym typeface="Arial"/>
        </a:defRPr>
      </a:lvl6pPr>
      <a:lvl7pPr marL="3291114" marR="0" indent="-408214" algn="l" defTabSz="914400" rtl="0" latinLnBrk="0">
        <a:lnSpc>
          <a:spcPct val="115000"/>
        </a:lnSpc>
        <a:spcBef>
          <a:spcPts val="0"/>
        </a:spcBef>
        <a:spcAft>
          <a:spcPts val="0"/>
        </a:spcAft>
        <a:buClr>
          <a:srgbClr val="ADADAD"/>
        </a:buClr>
        <a:buSzPts val="1800"/>
        <a:buFont typeface="Arial"/>
        <a:buChar char="●"/>
        <a:tabLst/>
        <a:defRPr b="0" baseline="0" cap="none" i="0" spc="0" strike="noStrike" sz="1800" u="none">
          <a:solidFill>
            <a:srgbClr val="ADADAD"/>
          </a:solidFill>
          <a:uFillTx/>
          <a:latin typeface="+mj-lt"/>
          <a:ea typeface="+mj-ea"/>
          <a:cs typeface="+mj-cs"/>
          <a:sym typeface="Arial"/>
        </a:defRPr>
      </a:lvl7pPr>
      <a:lvl8pPr marL="3748314" marR="0" indent="-408214" algn="l" defTabSz="914400" rtl="0" latinLnBrk="0">
        <a:lnSpc>
          <a:spcPct val="115000"/>
        </a:lnSpc>
        <a:spcBef>
          <a:spcPts val="0"/>
        </a:spcBef>
        <a:spcAft>
          <a:spcPts val="0"/>
        </a:spcAft>
        <a:buClr>
          <a:srgbClr val="ADADAD"/>
        </a:buClr>
        <a:buSzPts val="1800"/>
        <a:buFont typeface="Arial"/>
        <a:buChar char="○"/>
        <a:tabLst/>
        <a:defRPr b="0" baseline="0" cap="none" i="0" spc="0" strike="noStrike" sz="1800" u="none">
          <a:solidFill>
            <a:srgbClr val="ADADAD"/>
          </a:solidFill>
          <a:uFillTx/>
          <a:latin typeface="+mj-lt"/>
          <a:ea typeface="+mj-ea"/>
          <a:cs typeface="+mj-cs"/>
          <a:sym typeface="Arial"/>
        </a:defRPr>
      </a:lvl8pPr>
      <a:lvl9pPr marL="4205514" marR="0" indent="-408214" algn="l" defTabSz="914400" rtl="0" latinLnBrk="0">
        <a:lnSpc>
          <a:spcPct val="115000"/>
        </a:lnSpc>
        <a:spcBef>
          <a:spcPts val="0"/>
        </a:spcBef>
        <a:spcAft>
          <a:spcPts val="0"/>
        </a:spcAft>
        <a:buClr>
          <a:srgbClr val="ADADAD"/>
        </a:buClr>
        <a:buSzPts val="1800"/>
        <a:buFont typeface="Arial"/>
        <a:buChar char="■"/>
        <a:tabLst/>
        <a:defRPr b="0" baseline="0" cap="none" i="0" spc="0" strike="noStrike" sz="1800" u="none">
          <a:solidFill>
            <a:srgbClr val="ADADAD"/>
          </a:solidFill>
          <a:uFillTx/>
          <a:latin typeface="+mj-lt"/>
          <a:ea typeface="+mj-ea"/>
          <a:cs typeface="+mj-cs"/>
          <a:sym typeface="Arial"/>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people.eecs.berkeley.edu/~istoica/classes/cs268/06/notes/20-BFTx2.pdf" TargetMode="External"/><Relationship Id="rId4" Type="http://schemas.openxmlformats.org/officeDocument/2006/relationships/image" Target="../media/image1.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gif"/></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gif"/></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gif"/></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gif"/></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gif"/></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gif"/></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gif"/></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gif"/></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gif"/></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gif"/></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gif"/></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gif"/></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gif"/></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4.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4.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05" name="Google Shape;99;p1"/>
          <p:cNvSpPr txBox="1"/>
          <p:nvPr>
            <p:ph type="ctrTitle"/>
          </p:nvPr>
        </p:nvSpPr>
        <p:spPr>
          <a:xfrm>
            <a:off x="311707" y="744575"/>
            <a:ext cx="8520602" cy="2052599"/>
          </a:xfrm>
          <a:prstGeom prst="rect">
            <a:avLst/>
          </a:prstGeom>
        </p:spPr>
        <p:txBody>
          <a:bodyPr/>
          <a:lstStyle>
            <a:lvl1pPr>
              <a:defRPr>
                <a:solidFill>
                  <a:srgbClr val="212121"/>
                </a:solidFill>
              </a:defRPr>
            </a:lvl1pPr>
          </a:lstStyle>
          <a:p>
            <a:pPr/>
            <a:r>
              <a:t>Bayou / Chord</a:t>
            </a:r>
          </a:p>
        </p:txBody>
      </p:sp>
      <p:sp>
        <p:nvSpPr>
          <p:cNvPr id="206" name="Google Shape;100;p1"/>
          <p:cNvSpPr txBox="1"/>
          <p:nvPr>
            <p:ph type="subTitle" sz="quarter" idx="1"/>
          </p:nvPr>
        </p:nvSpPr>
        <p:spPr>
          <a:xfrm>
            <a:off x="311699" y="2834125"/>
            <a:ext cx="8520602" cy="792601"/>
          </a:xfrm>
          <a:prstGeom prst="rect">
            <a:avLst/>
          </a:prstGeom>
        </p:spPr>
        <p:txBody>
          <a:bodyPr/>
          <a:lstStyle>
            <a:lvl1pPr marL="0" indent="0">
              <a:defRPr>
                <a:solidFill>
                  <a:srgbClr val="212121"/>
                </a:solidFill>
              </a:defRPr>
            </a:lvl1pPr>
          </a:lstStyle>
          <a:p>
            <a:pPr/>
            <a:r>
              <a:t>2026 Spring</a:t>
            </a:r>
          </a:p>
        </p:txBody>
      </p:sp>
      <p:sp>
        <p:nvSpPr>
          <p:cNvPr id="207" name="Google Shape;101;p1"/>
          <p:cNvSpPr txBox="1"/>
          <p:nvPr/>
        </p:nvSpPr>
        <p:spPr>
          <a:xfrm>
            <a:off x="2187728" y="4663216"/>
            <a:ext cx="4768543" cy="28878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a:solidFill>
                  <a:srgbClr val="212121"/>
                </a:solidFill>
              </a:defRPr>
            </a:lvl1pPr>
          </a:lstStyle>
          <a:p>
            <a:pPr/>
            <a:r>
              <a:t>[Adapted from Andrew Or and Ion Stoica’s original slides]</a:t>
            </a:r>
          </a:p>
        </p:txBody>
      </p:sp>
      <p:sp>
        <p:nvSpPr>
          <p:cNvPr id="208" name="Google Shape;102;p1"/>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lvl1pPr>
              <a:defRPr>
                <a:solidFill>
                  <a:srgbClr val="212121"/>
                </a:solidFill>
              </a:defRPr>
            </a:lvl1pPr>
          </a:lstStyle>
          <a:p>
            <a:pPr/>
            <a:fld id="{86CB4B4D-7CA3-9044-876B-883B54F8677D}" type="slidenum"/>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10" name="Google Shape;107;p2"/>
          <p:cNvSpPr txBox="1"/>
          <p:nvPr>
            <p:ph type="title"/>
          </p:nvPr>
        </p:nvSpPr>
        <p:spPr>
          <a:xfrm>
            <a:off x="311699" y="445025"/>
            <a:ext cx="8520602" cy="572701"/>
          </a:xfrm>
          <a:prstGeom prst="rect">
            <a:avLst/>
          </a:prstGeom>
        </p:spPr>
        <p:txBody>
          <a:bodyPr/>
          <a:lstStyle>
            <a:lvl1pPr defTabSz="877823">
              <a:defRPr sz="2688">
                <a:solidFill>
                  <a:srgbClr val="212121"/>
                </a:solidFill>
              </a:defRPr>
            </a:lvl1pPr>
          </a:lstStyle>
          <a:p>
            <a:pPr/>
            <a:r>
              <a:t>Context on Bayou: Disconnected Nodes [Stoica]</a:t>
            </a:r>
          </a:p>
        </p:txBody>
      </p:sp>
      <p:sp>
        <p:nvSpPr>
          <p:cNvPr id="211" name="Google Shape;108;p2"/>
          <p:cNvSpPr txBox="1"/>
          <p:nvPr>
            <p:ph type="body" idx="1"/>
          </p:nvPr>
        </p:nvSpPr>
        <p:spPr>
          <a:xfrm>
            <a:off x="311699" y="1097240"/>
            <a:ext cx="8520602" cy="3536129"/>
          </a:xfrm>
          <a:prstGeom prst="rect">
            <a:avLst/>
          </a:prstGeom>
        </p:spPr>
        <p:txBody>
          <a:bodyPr/>
          <a:lstStyle/>
          <a:p>
            <a:pPr marL="0" indent="114300">
              <a:lnSpc>
                <a:spcPct val="100000"/>
              </a:lnSpc>
              <a:buSzTx/>
              <a:buNone/>
              <a:defRPr>
                <a:solidFill>
                  <a:srgbClr val="212121"/>
                </a:solidFill>
              </a:defRPr>
            </a:pPr>
            <a:r>
              <a:t>Early days: Nodes always on when not crashed</a:t>
            </a:r>
          </a:p>
          <a:p>
            <a:pPr lvl="1" marL="914400" indent="-317500">
              <a:lnSpc>
                <a:spcPct val="100000"/>
              </a:lnSpc>
              <a:spcBef>
                <a:spcPts val="1600"/>
              </a:spcBef>
              <a:buSzPts val="1600"/>
              <a:defRPr sz="1600">
                <a:solidFill>
                  <a:srgbClr val="212121"/>
                </a:solidFill>
              </a:defRPr>
            </a:pPr>
            <a:r>
              <a:t>Network bandwidth always plentiful</a:t>
            </a:r>
          </a:p>
          <a:p>
            <a:pPr lvl="1" marL="914400" indent="-317500">
              <a:lnSpc>
                <a:spcPct val="100000"/>
              </a:lnSpc>
              <a:spcBef>
                <a:spcPts val="1600"/>
              </a:spcBef>
              <a:buSzPts val="1600"/>
              <a:defRPr sz="1600">
                <a:solidFill>
                  <a:srgbClr val="212121"/>
                </a:solidFill>
              </a:defRPr>
            </a:pPr>
            <a:r>
              <a:t>Never needed to work on a disconnected node</a:t>
            </a:r>
          </a:p>
          <a:p>
            <a:pPr lvl="1" marL="0" indent="596900">
              <a:lnSpc>
                <a:spcPct val="100000"/>
              </a:lnSpc>
              <a:spcBef>
                <a:spcPts val="1600"/>
              </a:spcBef>
              <a:buSzTx/>
              <a:buNone/>
              <a:defRPr sz="1400">
                <a:solidFill>
                  <a:srgbClr val="212121"/>
                </a:solidFill>
              </a:defRPr>
            </a:pPr>
          </a:p>
          <a:p>
            <a:pPr marL="0" indent="114300">
              <a:lnSpc>
                <a:spcPct val="100000"/>
              </a:lnSpc>
              <a:buSzTx/>
              <a:buNone/>
              <a:defRPr>
                <a:solidFill>
                  <a:srgbClr val="212121"/>
                </a:solidFill>
              </a:defRPr>
            </a:pPr>
            <a:r>
              <a:t>Now: Nodes </a:t>
            </a:r>
            <a:r>
              <a:rPr b="1"/>
              <a:t>detach</a:t>
            </a:r>
            <a:r>
              <a:t> then </a:t>
            </a:r>
            <a:r>
              <a:rPr b="1"/>
              <a:t>reconnect</a:t>
            </a:r>
            <a:r>
              <a:t> elsewhere</a:t>
            </a:r>
          </a:p>
          <a:p>
            <a:pPr lvl="1" marL="914400" indent="-317500">
              <a:lnSpc>
                <a:spcPct val="100000"/>
              </a:lnSpc>
              <a:spcBef>
                <a:spcPts val="1600"/>
              </a:spcBef>
              <a:buSzPts val="1600"/>
              <a:defRPr sz="1600">
                <a:solidFill>
                  <a:srgbClr val="212121"/>
                </a:solidFill>
              </a:defRPr>
            </a:pPr>
            <a:r>
              <a:t>Even when attached, bandwidth is variable</a:t>
            </a:r>
          </a:p>
          <a:p>
            <a:pPr lvl="1" marL="914400" indent="-317500">
              <a:lnSpc>
                <a:spcPct val="100000"/>
              </a:lnSpc>
              <a:spcBef>
                <a:spcPts val="1600"/>
              </a:spcBef>
              <a:buSzPts val="1600"/>
              <a:defRPr sz="1600">
                <a:solidFill>
                  <a:srgbClr val="212121"/>
                </a:solidFill>
              </a:defRPr>
            </a:pPr>
            <a:r>
              <a:t>Reconnection elsewhere means often talking to different replica</a:t>
            </a:r>
          </a:p>
          <a:p>
            <a:pPr lvl="1" marL="914400" indent="-317500">
              <a:lnSpc>
                <a:spcPct val="100000"/>
              </a:lnSpc>
              <a:spcBef>
                <a:spcPts val="1600"/>
              </a:spcBef>
              <a:buSzPts val="1600"/>
              <a:defRPr sz="1600">
                <a:solidFill>
                  <a:srgbClr val="212121"/>
                </a:solidFill>
              </a:defRPr>
            </a:pPr>
            <a:r>
              <a:t>Work done on detached nodes</a:t>
            </a:r>
          </a:p>
        </p:txBody>
      </p:sp>
      <p:sp>
        <p:nvSpPr>
          <p:cNvPr id="212" name="Google Shape;109;p2"/>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lvl1pPr>
              <a:defRPr>
                <a:solidFill>
                  <a:srgbClr val="212121"/>
                </a:solidFill>
              </a:defRPr>
            </a:lvl1p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16" name="Google Shape;114;p4"/>
          <p:cNvSpPr txBox="1"/>
          <p:nvPr>
            <p:ph type="title"/>
          </p:nvPr>
        </p:nvSpPr>
        <p:spPr>
          <a:xfrm>
            <a:off x="311699" y="445025"/>
            <a:ext cx="8520602" cy="572701"/>
          </a:xfrm>
          <a:prstGeom prst="rect">
            <a:avLst/>
          </a:prstGeom>
        </p:spPr>
        <p:txBody>
          <a:bodyPr/>
          <a:lstStyle>
            <a:lvl1pPr defTabSz="877823">
              <a:defRPr sz="2688">
                <a:solidFill>
                  <a:srgbClr val="212121"/>
                </a:solidFill>
              </a:defRPr>
            </a:lvl1pPr>
          </a:lstStyle>
          <a:p>
            <a:pPr/>
            <a:r>
              <a:t>Bayou</a:t>
            </a:r>
          </a:p>
        </p:txBody>
      </p:sp>
      <p:sp>
        <p:nvSpPr>
          <p:cNvPr id="217" name="Google Shape;115;p4"/>
          <p:cNvSpPr txBox="1"/>
          <p:nvPr>
            <p:ph type="body" idx="1"/>
          </p:nvPr>
        </p:nvSpPr>
        <p:spPr>
          <a:xfrm>
            <a:off x="311699" y="1152475"/>
            <a:ext cx="8520602" cy="3416400"/>
          </a:xfrm>
          <a:prstGeom prst="rect">
            <a:avLst/>
          </a:prstGeom>
        </p:spPr>
        <p:txBody>
          <a:bodyPr/>
          <a:lstStyle/>
          <a:p>
            <a:pPr>
              <a:buClr>
                <a:srgbClr val="212121"/>
              </a:buClr>
              <a:defRPr>
                <a:solidFill>
                  <a:srgbClr val="212121"/>
                </a:solidFill>
              </a:defRPr>
            </a:pPr>
            <a:r>
              <a:t>”Replicated, [eventually] consistent storage system designed for portable machines with less-than-ideal network connectivity.”</a:t>
            </a:r>
          </a:p>
          <a:p>
            <a:pPr marL="514350" indent="-285750">
              <a:buClr>
                <a:srgbClr val="212121"/>
              </a:buClr>
              <a:defRPr>
                <a:solidFill>
                  <a:srgbClr val="212121"/>
                </a:solidFill>
              </a:defRPr>
            </a:pPr>
          </a:p>
          <a:p>
            <a:pPr>
              <a:buClr>
                <a:srgbClr val="212121"/>
              </a:buClr>
              <a:defRPr>
                <a:solidFill>
                  <a:srgbClr val="212121"/>
                </a:solidFill>
              </a:defRPr>
            </a:pPr>
            <a:r>
              <a:t>System developed at PARC in the mid-90’s</a:t>
            </a:r>
          </a:p>
          <a:p>
            <a:pPr marL="514350" indent="-285750">
              <a:buClr>
                <a:srgbClr val="212121"/>
              </a:buClr>
              <a:defRPr>
                <a:solidFill>
                  <a:srgbClr val="212121"/>
                </a:solidFill>
              </a:defRPr>
            </a:pPr>
          </a:p>
          <a:p>
            <a:pPr>
              <a:buClr>
                <a:srgbClr val="212121"/>
              </a:buClr>
              <a:defRPr>
                <a:solidFill>
                  <a:srgbClr val="212121"/>
                </a:solidFill>
              </a:defRPr>
            </a:pPr>
            <a:r>
              <a:t>First coherent attempt to fully address the problem of disconnected operation</a:t>
            </a:r>
          </a:p>
        </p:txBody>
      </p:sp>
      <p:sp>
        <p:nvSpPr>
          <p:cNvPr id="218" name="Google Shape;116;p4"/>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lvl1pPr>
              <a:defRPr>
                <a:solidFill>
                  <a:srgbClr val="212121"/>
                </a:solidFill>
              </a:defRPr>
            </a:lvl1p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22" name="Google Shape;121;p5"/>
          <p:cNvSpPr txBox="1"/>
          <p:nvPr>
            <p:ph type="title"/>
          </p:nvPr>
        </p:nvSpPr>
        <p:spPr>
          <a:xfrm>
            <a:off x="311699" y="445025"/>
            <a:ext cx="8520602" cy="572701"/>
          </a:xfrm>
          <a:prstGeom prst="rect">
            <a:avLst/>
          </a:prstGeom>
        </p:spPr>
        <p:txBody>
          <a:bodyPr/>
          <a:lstStyle>
            <a:lvl1pPr defTabSz="877823">
              <a:defRPr sz="2688">
                <a:solidFill>
                  <a:srgbClr val="212121"/>
                </a:solidFill>
              </a:defRPr>
            </a:lvl1pPr>
          </a:lstStyle>
          <a:p>
            <a:pPr/>
            <a:r>
              <a:t>Bayou – Goals </a:t>
            </a:r>
          </a:p>
        </p:txBody>
      </p:sp>
      <p:sp>
        <p:nvSpPr>
          <p:cNvPr id="223" name="Google Shape;122;p5"/>
          <p:cNvSpPr txBox="1"/>
          <p:nvPr>
            <p:ph type="body" idx="1"/>
          </p:nvPr>
        </p:nvSpPr>
        <p:spPr>
          <a:xfrm>
            <a:off x="311699" y="1152475"/>
            <a:ext cx="8520602" cy="3416400"/>
          </a:xfrm>
          <a:prstGeom prst="rect">
            <a:avLst/>
          </a:prstGeom>
        </p:spPr>
        <p:txBody>
          <a:bodyPr/>
          <a:lstStyle/>
          <a:p>
            <a:pPr marL="387350" indent="-285750">
              <a:lnSpc>
                <a:spcPct val="200000"/>
              </a:lnSpc>
              <a:buClr>
                <a:srgbClr val="212121"/>
              </a:buClr>
              <a:buSzPct val="100000"/>
              <a:defRPr>
                <a:solidFill>
                  <a:srgbClr val="212121"/>
                </a:solidFill>
              </a:defRPr>
            </a:pPr>
            <a:r>
              <a:t>Maximize </a:t>
            </a:r>
            <a:r>
              <a:rPr b="1">
                <a:solidFill>
                  <a:schemeClr val="accent1"/>
                </a:solidFill>
              </a:rPr>
              <a:t>availability</a:t>
            </a:r>
            <a:r>
              <a:t>, support offline collaboration</a:t>
            </a:r>
          </a:p>
          <a:p>
            <a:pPr marL="387350" indent="-285750">
              <a:lnSpc>
                <a:spcPct val="200000"/>
              </a:lnSpc>
              <a:buClr>
                <a:srgbClr val="212121"/>
              </a:buClr>
              <a:buSzPct val="100000"/>
              <a:defRPr b="1">
                <a:solidFill>
                  <a:schemeClr val="accent1"/>
                </a:solidFill>
              </a:defRPr>
            </a:pPr>
            <a:r>
              <a:t>Minimize network </a:t>
            </a:r>
            <a:r>
              <a:rPr b="0">
                <a:solidFill>
                  <a:srgbClr val="212121"/>
                </a:solidFill>
              </a:rPr>
              <a:t>communication</a:t>
            </a:r>
            <a:endParaRPr>
              <a:solidFill>
                <a:srgbClr val="212121"/>
              </a:solidFill>
            </a:endParaRPr>
          </a:p>
          <a:p>
            <a:pPr marL="387350" indent="-285750">
              <a:lnSpc>
                <a:spcPct val="200000"/>
              </a:lnSpc>
              <a:buClr>
                <a:srgbClr val="212121"/>
              </a:buClr>
              <a:buSzPct val="100000"/>
              <a:defRPr>
                <a:solidFill>
                  <a:srgbClr val="212121"/>
                </a:solidFill>
              </a:defRPr>
            </a:pPr>
            <a:r>
              <a:t>Agree on all values (</a:t>
            </a:r>
            <a:r>
              <a:rPr b="1">
                <a:solidFill>
                  <a:schemeClr val="accent1"/>
                </a:solidFill>
              </a:rPr>
              <a:t>eventually consistent</a:t>
            </a:r>
            <a:r>
              <a:t>)</a:t>
            </a:r>
          </a:p>
        </p:txBody>
      </p:sp>
      <p:sp>
        <p:nvSpPr>
          <p:cNvPr id="224" name="Google Shape;123;p5"/>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lvl1pPr>
              <a:defRPr>
                <a:solidFill>
                  <a:srgbClr val="212121"/>
                </a:solidFill>
              </a:defRPr>
            </a:lvl1p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26" name="Google Shape;128;p7"/>
          <p:cNvSpPr txBox="1"/>
          <p:nvPr>
            <p:ph type="title"/>
          </p:nvPr>
        </p:nvSpPr>
        <p:spPr>
          <a:xfrm>
            <a:off x="311699" y="445025"/>
            <a:ext cx="8520602" cy="572701"/>
          </a:xfrm>
          <a:prstGeom prst="rect">
            <a:avLst/>
          </a:prstGeom>
        </p:spPr>
        <p:txBody>
          <a:bodyPr/>
          <a:lstStyle/>
          <a:p>
            <a:pPr defTabSz="877823">
              <a:defRPr sz="2688">
                <a:solidFill>
                  <a:srgbClr val="212121"/>
                </a:solidFill>
              </a:defRPr>
            </a:pPr>
            <a:r>
              <a:t>Bayou </a:t>
            </a:r>
            <a:r>
              <a:rPr>
                <a:solidFill>
                  <a:schemeClr val="accent1"/>
                </a:solidFill>
              </a:rPr>
              <a:t>Update</a:t>
            </a:r>
            <a:r>
              <a:t> Protocol: Review from Class</a:t>
            </a:r>
          </a:p>
        </p:txBody>
      </p:sp>
      <p:sp>
        <p:nvSpPr>
          <p:cNvPr id="227" name="Google Shape;129;p7"/>
          <p:cNvSpPr txBox="1"/>
          <p:nvPr>
            <p:ph type="body" idx="1"/>
          </p:nvPr>
        </p:nvSpPr>
        <p:spPr>
          <a:xfrm>
            <a:off x="311699" y="1152474"/>
            <a:ext cx="8520602" cy="3826850"/>
          </a:xfrm>
          <a:prstGeom prst="rect">
            <a:avLst/>
          </a:prstGeom>
        </p:spPr>
        <p:txBody>
          <a:bodyPr/>
          <a:lstStyle/>
          <a:p>
            <a:pPr marL="514350" indent="-285750">
              <a:buClr>
                <a:srgbClr val="212121"/>
              </a:buClr>
              <a:buSzPct val="100000"/>
              <a:defRPr>
                <a:solidFill>
                  <a:srgbClr val="212121"/>
                </a:solidFill>
              </a:defRPr>
            </a:pPr>
            <a:r>
              <a:t>Client sends updates to a server</a:t>
            </a:r>
          </a:p>
          <a:p>
            <a:pPr marL="514350" indent="-285750">
              <a:buClr>
                <a:srgbClr val="212121"/>
              </a:buClr>
              <a:buSzPct val="100000"/>
              <a:defRPr>
                <a:solidFill>
                  <a:srgbClr val="212121"/>
                </a:solidFill>
              </a:defRPr>
            </a:pPr>
            <a:r>
              <a:t>Each update is uniquely identified by:</a:t>
            </a:r>
            <a:r>
              <a:rPr sz="1400"/>
              <a:t> </a:t>
            </a:r>
            <a:r>
              <a:rPr b="1" i="1" sz="1600"/>
              <a:t>⟨Commit Sequence Number (CSN), Local Timestamp, Node ID⟩</a:t>
            </a:r>
            <a:endParaRPr b="1" i="1" sz="1600"/>
          </a:p>
          <a:p>
            <a:pPr marL="514350" indent="-285750">
              <a:buClr>
                <a:srgbClr val="212121"/>
              </a:buClr>
              <a:buSzPct val="100000"/>
              <a:defRPr b="1" i="1" sz="1600">
                <a:solidFill>
                  <a:srgbClr val="212121"/>
                </a:solidFill>
              </a:defRPr>
            </a:pPr>
          </a:p>
          <a:p>
            <a:pPr marL="514350" indent="-285750">
              <a:buClr>
                <a:srgbClr val="212121"/>
              </a:buClr>
              <a:buSzPct val="100000"/>
              <a:defRPr>
                <a:solidFill>
                  <a:srgbClr val="212121"/>
                </a:solidFill>
              </a:defRPr>
            </a:pPr>
            <a:r>
              <a:t>Updates can be </a:t>
            </a:r>
            <a:r>
              <a:rPr b="1"/>
              <a:t>committed</a:t>
            </a:r>
            <a:r>
              <a:t> or </a:t>
            </a:r>
            <a:r>
              <a:rPr b="1"/>
              <a:t>tentative</a:t>
            </a:r>
            <a:endParaRPr b="1"/>
          </a:p>
          <a:p>
            <a:pPr lvl="1" marL="971550" indent="-285750">
              <a:lnSpc>
                <a:spcPct val="100000"/>
              </a:lnSpc>
              <a:spcBef>
                <a:spcPts val="1600"/>
              </a:spcBef>
              <a:buClr>
                <a:srgbClr val="212121"/>
              </a:buClr>
              <a:buSzPct val="100000"/>
              <a:defRPr sz="1600">
                <a:solidFill>
                  <a:srgbClr val="212121"/>
                </a:solidFill>
              </a:defRPr>
            </a:pPr>
            <a:r>
              <a:t>CSNs increase monotonically (Tentative updates have commit-stamp = ∞)</a:t>
            </a:r>
            <a:endParaRPr sz="1400"/>
          </a:p>
          <a:p>
            <a:pPr marL="514350" indent="-285750">
              <a:buClr>
                <a:srgbClr val="212121"/>
              </a:buClr>
              <a:buSzPct val="100000"/>
              <a:defRPr>
                <a:solidFill>
                  <a:srgbClr val="212121"/>
                </a:solidFill>
              </a:defRPr>
            </a:pPr>
          </a:p>
          <a:p>
            <a:pPr marL="514350" indent="-285750">
              <a:buClr>
                <a:srgbClr val="212121"/>
              </a:buClr>
              <a:buSzPct val="100000"/>
              <a:defRPr>
                <a:solidFill>
                  <a:srgbClr val="212121"/>
                </a:solidFill>
              </a:defRPr>
            </a:pPr>
            <a:r>
              <a:t>Only the Primary server can commit updates</a:t>
            </a:r>
          </a:p>
          <a:p>
            <a:pPr lvl="1" marL="971550" indent="-285750">
              <a:lnSpc>
                <a:spcPct val="100000"/>
              </a:lnSpc>
              <a:spcBef>
                <a:spcPts val="1600"/>
              </a:spcBef>
              <a:buClr>
                <a:srgbClr val="212121"/>
              </a:buClr>
              <a:buSzPct val="100000"/>
              <a:defRPr sz="1600">
                <a:solidFill>
                  <a:srgbClr val="212121"/>
                </a:solidFill>
              </a:defRPr>
            </a:pPr>
            <a:r>
              <a:t>Assigns CSNs in monotonically increasing order</a:t>
            </a:r>
            <a:endParaRPr sz="1400"/>
          </a:p>
          <a:p>
            <a:pPr lvl="1" marL="971550" indent="-285750">
              <a:lnSpc>
                <a:spcPct val="100000"/>
              </a:lnSpc>
              <a:spcBef>
                <a:spcPts val="1600"/>
              </a:spcBef>
              <a:buClr>
                <a:srgbClr val="212121"/>
              </a:buClr>
              <a:buSzPct val="100000"/>
              <a:defRPr sz="1600">
                <a:solidFill>
                  <a:srgbClr val="212121"/>
                </a:solidFill>
              </a:defRPr>
            </a:pPr>
            <a:r>
              <a:t>CSN ≠ Timestamp</a:t>
            </a:r>
          </a:p>
        </p:txBody>
      </p:sp>
      <p:sp>
        <p:nvSpPr>
          <p:cNvPr id="228" name="Google Shape;130;p7"/>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lvl1pPr>
              <a:defRPr>
                <a:solidFill>
                  <a:srgbClr val="212121"/>
                </a:solidFill>
              </a:defRPr>
            </a:lvl1p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32" name="Google Shape;135;g1f2ea05cfe7_2_1"/>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lvl1pPr>
              <a:defRPr>
                <a:solidFill>
                  <a:srgbClr val="212121"/>
                </a:solidFill>
              </a:defRPr>
            </a:lvl1pPr>
          </a:lstStyle>
          <a:p>
            <a:pPr/>
            <a:fld id="{86CB4B4D-7CA3-9044-876B-883B54F8677D}" type="slidenum"/>
          </a:p>
        </p:txBody>
      </p:sp>
      <p:sp>
        <p:nvSpPr>
          <p:cNvPr id="233" name="Google Shape;137;g1f2ea05cfe7_2_1"/>
          <p:cNvSpPr txBox="1"/>
          <p:nvPr/>
        </p:nvSpPr>
        <p:spPr>
          <a:xfrm>
            <a:off x="62873" y="4625518"/>
            <a:ext cx="6445993" cy="4048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600" u="sng">
                <a:solidFill>
                  <a:schemeClr val="accent5"/>
                </a:solidFill>
                <a:uFill>
                  <a:solidFill>
                    <a:schemeClr val="accent5"/>
                  </a:solidFill>
                </a:uFill>
                <a:hlinkClick r:id="rId3" invalidUrl="" action="" tgtFrame="" tooltip="" history="1" highlightClick="0" endSnd="0"/>
              </a:defRPr>
            </a:lvl1pPr>
          </a:lstStyle>
          <a:p>
            <a:pPr>
              <a:defRPr>
                <a:solidFill>
                  <a:srgbClr val="212121"/>
                </a:solidFill>
                <a:uFillTx/>
              </a:defRPr>
            </a:pPr>
            <a:r>
              <a:rPr>
                <a:solidFill>
                  <a:schemeClr val="accent5"/>
                </a:solidFill>
                <a:uFill>
                  <a:solidFill>
                    <a:schemeClr val="accent5"/>
                  </a:solidFill>
                </a:uFill>
                <a:hlinkClick r:id="rId3" invalidUrl="" action="" tgtFrame="" tooltip="" history="1" highlightClick="0" endSnd="0"/>
              </a:rPr>
              <a:t>Source: Berkeley CS 268 Lecture 20 Slide Deck</a:t>
            </a:r>
          </a:p>
        </p:txBody>
      </p:sp>
      <p:pic>
        <p:nvPicPr>
          <p:cNvPr id="234" name="Picture 2" descr="Picture 2"/>
          <p:cNvPicPr>
            <a:picLocks noChangeAspect="1"/>
          </p:cNvPicPr>
          <p:nvPr/>
        </p:nvPicPr>
        <p:blipFill>
          <a:blip r:embed="rId4">
            <a:extLst/>
          </a:blip>
          <a:stretch>
            <a:fillRect/>
          </a:stretch>
        </p:blipFill>
        <p:spPr>
          <a:xfrm>
            <a:off x="1752879" y="212463"/>
            <a:ext cx="5638242" cy="4413055"/>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38" name="Google Shape;199;p30"/>
          <p:cNvSpPr txBox="1"/>
          <p:nvPr>
            <p:ph type="title"/>
          </p:nvPr>
        </p:nvSpPr>
        <p:spPr>
          <a:xfrm>
            <a:off x="311699" y="445025"/>
            <a:ext cx="3297901" cy="572701"/>
          </a:xfrm>
          <a:prstGeom prst="rect">
            <a:avLst/>
          </a:prstGeom>
        </p:spPr>
        <p:txBody>
          <a:bodyPr/>
          <a:lstStyle>
            <a:lvl1pPr defTabSz="877823">
              <a:defRPr sz="2688">
                <a:solidFill>
                  <a:srgbClr val="000000"/>
                </a:solidFill>
              </a:defRPr>
            </a:lvl1pPr>
          </a:lstStyle>
          <a:p>
            <a:pPr/>
            <a:r>
              <a:t>Bayou Writes</a:t>
            </a:r>
          </a:p>
        </p:txBody>
      </p:sp>
      <p:pic>
        <p:nvPicPr>
          <p:cNvPr id="239" name="Google Shape;200;p30" descr="Google Shape;200;p30"/>
          <p:cNvPicPr>
            <a:picLocks noChangeAspect="1"/>
          </p:cNvPicPr>
          <p:nvPr/>
        </p:nvPicPr>
        <p:blipFill>
          <a:blip r:embed="rId3">
            <a:extLst/>
          </a:blip>
          <a:stretch>
            <a:fillRect/>
          </a:stretch>
        </p:blipFill>
        <p:spPr>
          <a:xfrm>
            <a:off x="152400" y="3531825"/>
            <a:ext cx="85725" cy="381001"/>
          </a:xfrm>
          <a:prstGeom prst="rect">
            <a:avLst/>
          </a:prstGeom>
          <a:ln w="12700">
            <a:miter lim="400000"/>
          </a:ln>
        </p:spPr>
      </p:pic>
      <p:grpSp>
        <p:nvGrpSpPr>
          <p:cNvPr id="244" name="Google Shape;201;p30"/>
          <p:cNvGrpSpPr/>
          <p:nvPr/>
        </p:nvGrpSpPr>
        <p:grpSpPr>
          <a:xfrm>
            <a:off x="4527449" y="374224"/>
            <a:ext cx="1881175" cy="2022701"/>
            <a:chOff x="0" y="0"/>
            <a:chExt cx="1881173" cy="2022700"/>
          </a:xfrm>
        </p:grpSpPr>
        <p:sp>
          <p:nvSpPr>
            <p:cNvPr id="240" name="Google Shape;202;p30"/>
            <p:cNvSpPr/>
            <p:nvPr/>
          </p:nvSpPr>
          <p:spPr>
            <a:xfrm>
              <a:off x="-1" y="22300"/>
              <a:ext cx="1862701"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241" name="Google Shape;203;p30"/>
            <p:cNvSpPr/>
            <p:nvPr/>
          </p:nvSpPr>
          <p:spPr>
            <a:xfrm>
              <a:off x="80199" y="363250"/>
              <a:ext cx="1107901" cy="1592400"/>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sz="1000">
                  <a:solidFill>
                    <a:srgbClr val="000000"/>
                  </a:solidFill>
                </a:defRPr>
              </a:pPr>
            </a:p>
          </p:txBody>
        </p:sp>
        <p:sp>
          <p:nvSpPr>
            <p:cNvPr id="242" name="Google Shape;204;p30"/>
            <p:cNvSpPr txBox="1"/>
            <p:nvPr/>
          </p:nvSpPr>
          <p:spPr>
            <a:xfrm>
              <a:off x="1292249" y="287499"/>
              <a:ext cx="5703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1 </a:t>
              </a:r>
            </a:p>
            <a:p>
              <a:pPr>
                <a:defRPr>
                  <a:solidFill>
                    <a:srgbClr val="000000"/>
                  </a:solidFill>
                </a:defRPr>
              </a:pPr>
              <a:r>
                <a:t>A: 0</a:t>
              </a:r>
            </a:p>
            <a:p>
              <a:pPr>
                <a:defRPr>
                  <a:solidFill>
                    <a:srgbClr val="000000"/>
                  </a:solidFill>
                </a:defRPr>
              </a:pPr>
              <a:r>
                <a:t>B: 0</a:t>
              </a:r>
            </a:p>
          </p:txBody>
        </p:sp>
        <p:sp>
          <p:nvSpPr>
            <p:cNvPr id="243" name="Google Shape;205;p30"/>
            <p:cNvSpPr txBox="1"/>
            <p:nvPr/>
          </p:nvSpPr>
          <p:spPr>
            <a:xfrm>
              <a:off x="881924" y="-1"/>
              <a:ext cx="999250" cy="3802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grpSp>
      <p:grpSp>
        <p:nvGrpSpPr>
          <p:cNvPr id="250" name="Google Shape;206;p30"/>
          <p:cNvGrpSpPr/>
          <p:nvPr/>
        </p:nvGrpSpPr>
        <p:grpSpPr>
          <a:xfrm>
            <a:off x="2484925" y="2670625"/>
            <a:ext cx="1925751" cy="2103399"/>
            <a:chOff x="0" y="0"/>
            <a:chExt cx="1925750" cy="2103399"/>
          </a:xfrm>
        </p:grpSpPr>
        <p:sp>
          <p:nvSpPr>
            <p:cNvPr id="245" name="Google Shape;207;p30"/>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246" name="Google Shape;208;p30"/>
            <p:cNvSpPr/>
            <p:nvPr/>
          </p:nvSpPr>
          <p:spPr>
            <a:xfrm>
              <a:off x="135275" y="443949"/>
              <a:ext cx="10974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247" name="Google Shape;209;p30"/>
            <p:cNvSpPr txBox="1"/>
            <p:nvPr/>
          </p:nvSpPr>
          <p:spPr>
            <a:xfrm>
              <a:off x="1336825" y="368199"/>
              <a:ext cx="5703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0 </a:t>
              </a:r>
            </a:p>
            <a:p>
              <a:pPr>
                <a:defRPr>
                  <a:solidFill>
                    <a:srgbClr val="000000"/>
                  </a:solidFill>
                </a:defRPr>
              </a:pPr>
              <a:r>
                <a:t>A: 0</a:t>
              </a:r>
            </a:p>
            <a:p>
              <a:pPr>
                <a:defRPr>
                  <a:solidFill>
                    <a:srgbClr val="000000"/>
                  </a:solidFill>
                </a:defRPr>
              </a:pPr>
              <a:r>
                <a:t>B: 0</a:t>
              </a:r>
            </a:p>
          </p:txBody>
        </p:sp>
        <p:sp>
          <p:nvSpPr>
            <p:cNvPr id="248" name="Google Shape;210;p30"/>
            <p:cNvSpPr txBox="1"/>
            <p:nvPr/>
          </p:nvSpPr>
          <p:spPr>
            <a:xfrm>
              <a:off x="972371" y="80700"/>
              <a:ext cx="95338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249" name="Google Shape;211;p30"/>
            <p:cNvSpPr txBox="1"/>
            <p:nvPr/>
          </p:nvSpPr>
          <p:spPr>
            <a:xfrm>
              <a:off x="0"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A</a:t>
              </a:r>
            </a:p>
          </p:txBody>
        </p:sp>
      </p:grpSp>
      <p:grpSp>
        <p:nvGrpSpPr>
          <p:cNvPr id="256" name="Google Shape;212;p30"/>
          <p:cNvGrpSpPr/>
          <p:nvPr/>
        </p:nvGrpSpPr>
        <p:grpSpPr>
          <a:xfrm>
            <a:off x="6462100" y="2670625"/>
            <a:ext cx="1925751" cy="2103399"/>
            <a:chOff x="0" y="0"/>
            <a:chExt cx="1925750" cy="2103399"/>
          </a:xfrm>
        </p:grpSpPr>
        <p:sp>
          <p:nvSpPr>
            <p:cNvPr id="251" name="Google Shape;213;p30"/>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252" name="Google Shape;214;p30"/>
            <p:cNvSpPr/>
            <p:nvPr/>
          </p:nvSpPr>
          <p:spPr>
            <a:xfrm>
              <a:off x="124075" y="443949"/>
              <a:ext cx="11085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253" name="Google Shape;215;p30"/>
            <p:cNvSpPr txBox="1"/>
            <p:nvPr/>
          </p:nvSpPr>
          <p:spPr>
            <a:xfrm>
              <a:off x="1336825" y="368199"/>
              <a:ext cx="5703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0 </a:t>
              </a:r>
            </a:p>
            <a:p>
              <a:pPr>
                <a:defRPr>
                  <a:solidFill>
                    <a:srgbClr val="000000"/>
                  </a:solidFill>
                </a:defRPr>
              </a:pPr>
              <a:r>
                <a:t>A: 0</a:t>
              </a:r>
            </a:p>
            <a:p>
              <a:pPr>
                <a:defRPr>
                  <a:solidFill>
                    <a:srgbClr val="000000"/>
                  </a:solidFill>
                </a:defRPr>
              </a:pPr>
              <a:r>
                <a:t>B: 0</a:t>
              </a:r>
            </a:p>
          </p:txBody>
        </p:sp>
        <p:sp>
          <p:nvSpPr>
            <p:cNvPr id="254" name="Google Shape;216;p30"/>
            <p:cNvSpPr txBox="1"/>
            <p:nvPr/>
          </p:nvSpPr>
          <p:spPr>
            <a:xfrm>
              <a:off x="860156" y="80700"/>
              <a:ext cx="1065595"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255" name="Google Shape;217;p30"/>
            <p:cNvSpPr txBox="1"/>
            <p:nvPr/>
          </p:nvSpPr>
          <p:spPr>
            <a:xfrm>
              <a:off x="0"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B</a:t>
              </a:r>
            </a:p>
          </p:txBody>
        </p:sp>
      </p:grpSp>
      <p:sp>
        <p:nvSpPr>
          <p:cNvPr id="257" name="Google Shape;218;p30"/>
          <p:cNvSpPr txBox="1"/>
          <p:nvPr/>
        </p:nvSpPr>
        <p:spPr>
          <a:xfrm>
            <a:off x="7192199" y="1087300"/>
            <a:ext cx="8376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00"/>
                </a:solidFill>
              </a:defRPr>
            </a:lvl1pPr>
          </a:lstStyle>
          <a:p>
            <a:pPr/>
            <a:r>
              <a:t>Client 1</a:t>
            </a:r>
          </a:p>
        </p:txBody>
      </p:sp>
      <p:sp>
        <p:nvSpPr>
          <p:cNvPr id="258" name="Google Shape;219;p30"/>
          <p:cNvSpPr/>
          <p:nvPr/>
        </p:nvSpPr>
        <p:spPr>
          <a:xfrm flipH="1">
            <a:off x="6407999" y="1310099"/>
            <a:ext cx="784201" cy="195901"/>
          </a:xfrm>
          <a:prstGeom prst="line">
            <a:avLst/>
          </a:prstGeom>
          <a:ln>
            <a:solidFill>
              <a:srgbClr val="303030"/>
            </a:solidFill>
            <a:tailEnd type="triangle"/>
          </a:ln>
        </p:spPr>
        <p:txBody>
          <a:bodyPr lIns="45719" rIns="45719"/>
          <a:lstStyle/>
          <a:p>
            <a:pPr/>
          </a:p>
        </p:txBody>
      </p:sp>
      <p:sp>
        <p:nvSpPr>
          <p:cNvPr id="259" name="Google Shape;220;p30"/>
          <p:cNvSpPr txBox="1"/>
          <p:nvPr/>
        </p:nvSpPr>
        <p:spPr>
          <a:xfrm>
            <a:off x="6533525" y="1452225"/>
            <a:ext cx="12654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00"/>
                </a:solidFill>
              </a:defRPr>
            </a:lvl1pPr>
          </a:lstStyle>
          <a:p>
            <a:pPr/>
            <a:r>
              <a:t>W(X, 4)</a:t>
            </a:r>
          </a:p>
        </p:txBody>
      </p:sp>
      <p:sp>
        <p:nvSpPr>
          <p:cNvPr id="260" name="Google Shape;222;p30"/>
          <p:cNvSpPr txBox="1"/>
          <p:nvPr/>
        </p:nvSpPr>
        <p:spPr>
          <a:xfrm>
            <a:off x="4482874" y="293525"/>
            <a:ext cx="1130333" cy="46664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000000"/>
                </a:solidFill>
              </a:defRPr>
            </a:lvl1pPr>
          </a:lstStyle>
          <a:p>
            <a:pPr/>
            <a:r>
              <a:t>Primary</a:t>
            </a:r>
          </a:p>
        </p:txBody>
      </p:sp>
      <p:sp>
        <p:nvSpPr>
          <p:cNvPr id="261" name="Google Shape;227;p30"/>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65" name="Google Shape;199;p30"/>
          <p:cNvSpPr txBox="1"/>
          <p:nvPr>
            <p:ph type="title"/>
          </p:nvPr>
        </p:nvSpPr>
        <p:spPr>
          <a:xfrm>
            <a:off x="311699" y="445025"/>
            <a:ext cx="3297901" cy="572701"/>
          </a:xfrm>
          <a:prstGeom prst="rect">
            <a:avLst/>
          </a:prstGeom>
        </p:spPr>
        <p:txBody>
          <a:bodyPr/>
          <a:lstStyle>
            <a:lvl1pPr defTabSz="877823">
              <a:defRPr sz="2688">
                <a:solidFill>
                  <a:srgbClr val="000000"/>
                </a:solidFill>
              </a:defRPr>
            </a:lvl1pPr>
          </a:lstStyle>
          <a:p>
            <a:pPr/>
            <a:r>
              <a:t>Bayou Writes</a:t>
            </a:r>
          </a:p>
        </p:txBody>
      </p:sp>
      <p:pic>
        <p:nvPicPr>
          <p:cNvPr id="266" name="Google Shape;200;p30" descr="Google Shape;200;p30"/>
          <p:cNvPicPr>
            <a:picLocks noChangeAspect="1"/>
          </p:cNvPicPr>
          <p:nvPr/>
        </p:nvPicPr>
        <p:blipFill>
          <a:blip r:embed="rId3">
            <a:extLst/>
          </a:blip>
          <a:stretch>
            <a:fillRect/>
          </a:stretch>
        </p:blipFill>
        <p:spPr>
          <a:xfrm>
            <a:off x="152400" y="3531825"/>
            <a:ext cx="85725" cy="381001"/>
          </a:xfrm>
          <a:prstGeom prst="rect">
            <a:avLst/>
          </a:prstGeom>
          <a:ln w="12700">
            <a:miter lim="400000"/>
          </a:ln>
        </p:spPr>
      </p:pic>
      <p:grpSp>
        <p:nvGrpSpPr>
          <p:cNvPr id="271" name="Google Shape;201;p30"/>
          <p:cNvGrpSpPr/>
          <p:nvPr/>
        </p:nvGrpSpPr>
        <p:grpSpPr>
          <a:xfrm>
            <a:off x="4527449" y="374224"/>
            <a:ext cx="1881175" cy="2022701"/>
            <a:chOff x="0" y="0"/>
            <a:chExt cx="1881173" cy="2022700"/>
          </a:xfrm>
        </p:grpSpPr>
        <p:sp>
          <p:nvSpPr>
            <p:cNvPr id="267" name="Google Shape;202;p30"/>
            <p:cNvSpPr/>
            <p:nvPr/>
          </p:nvSpPr>
          <p:spPr>
            <a:xfrm>
              <a:off x="-1" y="22300"/>
              <a:ext cx="1862701"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268" name="Google Shape;203;p30"/>
            <p:cNvSpPr/>
            <p:nvPr/>
          </p:nvSpPr>
          <p:spPr>
            <a:xfrm>
              <a:off x="80199" y="363250"/>
              <a:ext cx="1107901" cy="1592400"/>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sz="1000">
                  <a:solidFill>
                    <a:srgbClr val="000000"/>
                  </a:solidFill>
                </a:defRPr>
              </a:pPr>
            </a:p>
          </p:txBody>
        </p:sp>
        <p:sp>
          <p:nvSpPr>
            <p:cNvPr id="269" name="Google Shape;204;p30"/>
            <p:cNvSpPr txBox="1"/>
            <p:nvPr/>
          </p:nvSpPr>
          <p:spPr>
            <a:xfrm>
              <a:off x="1292249" y="287499"/>
              <a:ext cx="5703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1 </a:t>
              </a:r>
            </a:p>
            <a:p>
              <a:pPr>
                <a:defRPr>
                  <a:solidFill>
                    <a:srgbClr val="000000"/>
                  </a:solidFill>
                </a:defRPr>
              </a:pPr>
              <a:r>
                <a:t>A: 0</a:t>
              </a:r>
            </a:p>
            <a:p>
              <a:pPr>
                <a:defRPr>
                  <a:solidFill>
                    <a:srgbClr val="000000"/>
                  </a:solidFill>
                </a:defRPr>
              </a:pPr>
              <a:r>
                <a:t>B: 0</a:t>
              </a:r>
            </a:p>
          </p:txBody>
        </p:sp>
        <p:sp>
          <p:nvSpPr>
            <p:cNvPr id="270" name="Google Shape;205;p30"/>
            <p:cNvSpPr txBox="1"/>
            <p:nvPr/>
          </p:nvSpPr>
          <p:spPr>
            <a:xfrm>
              <a:off x="881924" y="-1"/>
              <a:ext cx="999250" cy="3802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grpSp>
      <p:grpSp>
        <p:nvGrpSpPr>
          <p:cNvPr id="277" name="Google Shape;206;p30"/>
          <p:cNvGrpSpPr/>
          <p:nvPr/>
        </p:nvGrpSpPr>
        <p:grpSpPr>
          <a:xfrm>
            <a:off x="2484925" y="2670625"/>
            <a:ext cx="1925751" cy="2103399"/>
            <a:chOff x="0" y="0"/>
            <a:chExt cx="1925750" cy="2103399"/>
          </a:xfrm>
        </p:grpSpPr>
        <p:sp>
          <p:nvSpPr>
            <p:cNvPr id="272" name="Google Shape;207;p30"/>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273" name="Google Shape;208;p30"/>
            <p:cNvSpPr/>
            <p:nvPr/>
          </p:nvSpPr>
          <p:spPr>
            <a:xfrm>
              <a:off x="135275" y="443949"/>
              <a:ext cx="10974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274" name="Google Shape;209;p30"/>
            <p:cNvSpPr txBox="1"/>
            <p:nvPr/>
          </p:nvSpPr>
          <p:spPr>
            <a:xfrm>
              <a:off x="1336825" y="368199"/>
              <a:ext cx="5703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0 </a:t>
              </a:r>
            </a:p>
            <a:p>
              <a:pPr>
                <a:defRPr>
                  <a:solidFill>
                    <a:srgbClr val="000000"/>
                  </a:solidFill>
                </a:defRPr>
              </a:pPr>
              <a:r>
                <a:t>A: 0</a:t>
              </a:r>
            </a:p>
            <a:p>
              <a:pPr>
                <a:defRPr>
                  <a:solidFill>
                    <a:srgbClr val="000000"/>
                  </a:solidFill>
                </a:defRPr>
              </a:pPr>
              <a:r>
                <a:t>B: 0</a:t>
              </a:r>
            </a:p>
          </p:txBody>
        </p:sp>
        <p:sp>
          <p:nvSpPr>
            <p:cNvPr id="275" name="Google Shape;210;p30"/>
            <p:cNvSpPr txBox="1"/>
            <p:nvPr/>
          </p:nvSpPr>
          <p:spPr>
            <a:xfrm>
              <a:off x="972371" y="80700"/>
              <a:ext cx="95338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276" name="Google Shape;211;p30"/>
            <p:cNvSpPr txBox="1"/>
            <p:nvPr/>
          </p:nvSpPr>
          <p:spPr>
            <a:xfrm>
              <a:off x="0"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A</a:t>
              </a:r>
            </a:p>
          </p:txBody>
        </p:sp>
      </p:grpSp>
      <p:grpSp>
        <p:nvGrpSpPr>
          <p:cNvPr id="283" name="Google Shape;212;p30"/>
          <p:cNvGrpSpPr/>
          <p:nvPr/>
        </p:nvGrpSpPr>
        <p:grpSpPr>
          <a:xfrm>
            <a:off x="6462100" y="2670625"/>
            <a:ext cx="1925751" cy="2103399"/>
            <a:chOff x="0" y="0"/>
            <a:chExt cx="1925750" cy="2103399"/>
          </a:xfrm>
        </p:grpSpPr>
        <p:sp>
          <p:nvSpPr>
            <p:cNvPr id="278" name="Google Shape;213;p30"/>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279" name="Google Shape;214;p30"/>
            <p:cNvSpPr/>
            <p:nvPr/>
          </p:nvSpPr>
          <p:spPr>
            <a:xfrm>
              <a:off x="124075" y="443949"/>
              <a:ext cx="11085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280" name="Google Shape;215;p30"/>
            <p:cNvSpPr txBox="1"/>
            <p:nvPr/>
          </p:nvSpPr>
          <p:spPr>
            <a:xfrm>
              <a:off x="1336825" y="368199"/>
              <a:ext cx="5703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0 </a:t>
              </a:r>
            </a:p>
            <a:p>
              <a:pPr>
                <a:defRPr>
                  <a:solidFill>
                    <a:srgbClr val="000000"/>
                  </a:solidFill>
                </a:defRPr>
              </a:pPr>
              <a:r>
                <a:t>A: 0</a:t>
              </a:r>
            </a:p>
            <a:p>
              <a:pPr>
                <a:defRPr>
                  <a:solidFill>
                    <a:srgbClr val="000000"/>
                  </a:solidFill>
                </a:defRPr>
              </a:pPr>
              <a:r>
                <a:t>B: 0</a:t>
              </a:r>
            </a:p>
          </p:txBody>
        </p:sp>
        <p:sp>
          <p:nvSpPr>
            <p:cNvPr id="281" name="Google Shape;216;p30"/>
            <p:cNvSpPr txBox="1"/>
            <p:nvPr/>
          </p:nvSpPr>
          <p:spPr>
            <a:xfrm>
              <a:off x="860156" y="80700"/>
              <a:ext cx="1065595"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282" name="Google Shape;217;p30"/>
            <p:cNvSpPr txBox="1"/>
            <p:nvPr/>
          </p:nvSpPr>
          <p:spPr>
            <a:xfrm>
              <a:off x="0"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B</a:t>
              </a:r>
            </a:p>
          </p:txBody>
        </p:sp>
      </p:grpSp>
      <p:sp>
        <p:nvSpPr>
          <p:cNvPr id="284" name="Google Shape;218;p30"/>
          <p:cNvSpPr txBox="1"/>
          <p:nvPr/>
        </p:nvSpPr>
        <p:spPr>
          <a:xfrm>
            <a:off x="7192199" y="1087300"/>
            <a:ext cx="8376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00"/>
                </a:solidFill>
              </a:defRPr>
            </a:lvl1pPr>
          </a:lstStyle>
          <a:p>
            <a:pPr/>
            <a:r>
              <a:t>Client 1</a:t>
            </a:r>
          </a:p>
        </p:txBody>
      </p:sp>
      <p:sp>
        <p:nvSpPr>
          <p:cNvPr id="285" name="Google Shape;219;p30"/>
          <p:cNvSpPr/>
          <p:nvPr/>
        </p:nvSpPr>
        <p:spPr>
          <a:xfrm flipH="1">
            <a:off x="6407999" y="1310099"/>
            <a:ext cx="784201" cy="195901"/>
          </a:xfrm>
          <a:prstGeom prst="line">
            <a:avLst/>
          </a:prstGeom>
          <a:ln>
            <a:solidFill>
              <a:srgbClr val="303030"/>
            </a:solidFill>
            <a:tailEnd type="triangle"/>
          </a:ln>
        </p:spPr>
        <p:txBody>
          <a:bodyPr lIns="45719" rIns="45719"/>
          <a:lstStyle/>
          <a:p>
            <a:pPr/>
          </a:p>
        </p:txBody>
      </p:sp>
      <p:sp>
        <p:nvSpPr>
          <p:cNvPr id="286" name="Google Shape;220;p30"/>
          <p:cNvSpPr txBox="1"/>
          <p:nvPr/>
        </p:nvSpPr>
        <p:spPr>
          <a:xfrm>
            <a:off x="6533525" y="1452225"/>
            <a:ext cx="12654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00"/>
                </a:solidFill>
              </a:defRPr>
            </a:lvl1pPr>
          </a:lstStyle>
          <a:p>
            <a:pPr/>
            <a:r>
              <a:t>W(X, 4)</a:t>
            </a:r>
          </a:p>
        </p:txBody>
      </p:sp>
      <p:sp>
        <p:nvSpPr>
          <p:cNvPr id="287" name="Google Shape;221;p30"/>
          <p:cNvSpPr txBox="1"/>
          <p:nvPr/>
        </p:nvSpPr>
        <p:spPr>
          <a:xfrm>
            <a:off x="4577924" y="684324"/>
            <a:ext cx="1201801" cy="52159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∞:1:P</a:t>
            </a:r>
            <a:r>
              <a:rPr sz="1200"/>
              <a:t>    </a:t>
            </a:r>
            <a:r>
              <a:rPr sz="1000"/>
              <a:t>W(X,4)</a:t>
            </a:r>
            <a:endParaRPr sz="1000"/>
          </a:p>
        </p:txBody>
      </p:sp>
      <p:sp>
        <p:nvSpPr>
          <p:cNvPr id="288" name="Google Shape;222;p30"/>
          <p:cNvSpPr txBox="1"/>
          <p:nvPr/>
        </p:nvSpPr>
        <p:spPr>
          <a:xfrm>
            <a:off x="4482874" y="293525"/>
            <a:ext cx="1130333" cy="46664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000000"/>
                </a:solidFill>
              </a:defRPr>
            </a:lvl1pPr>
          </a:lstStyle>
          <a:p>
            <a:pPr/>
            <a:r>
              <a:t>Primary</a:t>
            </a:r>
          </a:p>
        </p:txBody>
      </p:sp>
      <p:sp>
        <p:nvSpPr>
          <p:cNvPr id="289" name="Google Shape;227;p30"/>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90" name="Google Shape;165;p28"/>
          <p:cNvSpPr txBox="1"/>
          <p:nvPr/>
        </p:nvSpPr>
        <p:spPr>
          <a:xfrm>
            <a:off x="-1650" y="4809675"/>
            <a:ext cx="4529100" cy="355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sz="1200">
                <a:solidFill>
                  <a:srgbClr val="000000"/>
                </a:solidFill>
              </a:defRPr>
            </a:pPr>
            <a:r>
              <a:t>(value1 : value2 : value3) =  (</a:t>
            </a:r>
            <a:r>
              <a:rPr b="0"/>
              <a:t>CSN : Local Timestamp : Node) </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94" name="Google Shape;199;p30"/>
          <p:cNvSpPr txBox="1"/>
          <p:nvPr>
            <p:ph type="title"/>
          </p:nvPr>
        </p:nvSpPr>
        <p:spPr>
          <a:xfrm>
            <a:off x="311699" y="445025"/>
            <a:ext cx="3297901" cy="572701"/>
          </a:xfrm>
          <a:prstGeom prst="rect">
            <a:avLst/>
          </a:prstGeom>
        </p:spPr>
        <p:txBody>
          <a:bodyPr/>
          <a:lstStyle>
            <a:lvl1pPr defTabSz="877823">
              <a:defRPr sz="2688">
                <a:solidFill>
                  <a:srgbClr val="000000"/>
                </a:solidFill>
              </a:defRPr>
            </a:lvl1pPr>
          </a:lstStyle>
          <a:p>
            <a:pPr/>
            <a:r>
              <a:t>Bayou Writes</a:t>
            </a:r>
          </a:p>
        </p:txBody>
      </p:sp>
      <p:pic>
        <p:nvPicPr>
          <p:cNvPr id="295" name="Google Shape;200;p30" descr="Google Shape;200;p30"/>
          <p:cNvPicPr>
            <a:picLocks noChangeAspect="1"/>
          </p:cNvPicPr>
          <p:nvPr/>
        </p:nvPicPr>
        <p:blipFill>
          <a:blip r:embed="rId3">
            <a:extLst/>
          </a:blip>
          <a:stretch>
            <a:fillRect/>
          </a:stretch>
        </p:blipFill>
        <p:spPr>
          <a:xfrm>
            <a:off x="152400" y="3531825"/>
            <a:ext cx="85725" cy="381001"/>
          </a:xfrm>
          <a:prstGeom prst="rect">
            <a:avLst/>
          </a:prstGeom>
          <a:ln w="12700">
            <a:miter lim="400000"/>
          </a:ln>
        </p:spPr>
      </p:pic>
      <p:grpSp>
        <p:nvGrpSpPr>
          <p:cNvPr id="300" name="Google Shape;201;p30"/>
          <p:cNvGrpSpPr/>
          <p:nvPr/>
        </p:nvGrpSpPr>
        <p:grpSpPr>
          <a:xfrm>
            <a:off x="4527449" y="374224"/>
            <a:ext cx="1881175" cy="2022701"/>
            <a:chOff x="0" y="0"/>
            <a:chExt cx="1881173" cy="2022700"/>
          </a:xfrm>
        </p:grpSpPr>
        <p:sp>
          <p:nvSpPr>
            <p:cNvPr id="296" name="Google Shape;202;p30"/>
            <p:cNvSpPr/>
            <p:nvPr/>
          </p:nvSpPr>
          <p:spPr>
            <a:xfrm>
              <a:off x="-1" y="22300"/>
              <a:ext cx="1862701"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297" name="Google Shape;203;p30"/>
            <p:cNvSpPr/>
            <p:nvPr/>
          </p:nvSpPr>
          <p:spPr>
            <a:xfrm>
              <a:off x="80199" y="363250"/>
              <a:ext cx="1107901" cy="1592400"/>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sz="1000">
                  <a:solidFill>
                    <a:srgbClr val="000000"/>
                  </a:solidFill>
                </a:defRPr>
              </a:pPr>
            </a:p>
          </p:txBody>
        </p:sp>
        <p:sp>
          <p:nvSpPr>
            <p:cNvPr id="298" name="Google Shape;204;p30"/>
            <p:cNvSpPr txBox="1"/>
            <p:nvPr/>
          </p:nvSpPr>
          <p:spPr>
            <a:xfrm>
              <a:off x="1292249" y="287499"/>
              <a:ext cx="5703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1 </a:t>
              </a:r>
            </a:p>
            <a:p>
              <a:pPr>
                <a:defRPr>
                  <a:solidFill>
                    <a:srgbClr val="000000"/>
                  </a:solidFill>
                </a:defRPr>
              </a:pPr>
              <a:r>
                <a:t>A: 0</a:t>
              </a:r>
            </a:p>
            <a:p>
              <a:pPr>
                <a:defRPr>
                  <a:solidFill>
                    <a:srgbClr val="000000"/>
                  </a:solidFill>
                </a:defRPr>
              </a:pPr>
              <a:r>
                <a:t>B: 0</a:t>
              </a:r>
            </a:p>
          </p:txBody>
        </p:sp>
        <p:sp>
          <p:nvSpPr>
            <p:cNvPr id="299" name="Google Shape;205;p30"/>
            <p:cNvSpPr txBox="1"/>
            <p:nvPr/>
          </p:nvSpPr>
          <p:spPr>
            <a:xfrm>
              <a:off x="881924" y="-1"/>
              <a:ext cx="999250" cy="3802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grpSp>
      <p:grpSp>
        <p:nvGrpSpPr>
          <p:cNvPr id="306" name="Google Shape;206;p30"/>
          <p:cNvGrpSpPr/>
          <p:nvPr/>
        </p:nvGrpSpPr>
        <p:grpSpPr>
          <a:xfrm>
            <a:off x="2484925" y="2670625"/>
            <a:ext cx="1925751" cy="2103399"/>
            <a:chOff x="0" y="0"/>
            <a:chExt cx="1925750" cy="2103399"/>
          </a:xfrm>
        </p:grpSpPr>
        <p:sp>
          <p:nvSpPr>
            <p:cNvPr id="301" name="Google Shape;207;p30"/>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302" name="Google Shape;208;p30"/>
            <p:cNvSpPr/>
            <p:nvPr/>
          </p:nvSpPr>
          <p:spPr>
            <a:xfrm>
              <a:off x="135275" y="443949"/>
              <a:ext cx="10974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303" name="Google Shape;209;p30"/>
            <p:cNvSpPr txBox="1"/>
            <p:nvPr/>
          </p:nvSpPr>
          <p:spPr>
            <a:xfrm>
              <a:off x="1336825" y="368199"/>
              <a:ext cx="5703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0 </a:t>
              </a:r>
            </a:p>
            <a:p>
              <a:pPr>
                <a:defRPr>
                  <a:solidFill>
                    <a:srgbClr val="000000"/>
                  </a:solidFill>
                </a:defRPr>
              </a:pPr>
              <a:r>
                <a:t>A: 0</a:t>
              </a:r>
            </a:p>
            <a:p>
              <a:pPr>
                <a:defRPr>
                  <a:solidFill>
                    <a:srgbClr val="000000"/>
                  </a:solidFill>
                </a:defRPr>
              </a:pPr>
              <a:r>
                <a:t>B: 0</a:t>
              </a:r>
            </a:p>
          </p:txBody>
        </p:sp>
        <p:sp>
          <p:nvSpPr>
            <p:cNvPr id="304" name="Google Shape;210;p30"/>
            <p:cNvSpPr txBox="1"/>
            <p:nvPr/>
          </p:nvSpPr>
          <p:spPr>
            <a:xfrm>
              <a:off x="972371" y="80700"/>
              <a:ext cx="95338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305" name="Google Shape;211;p30"/>
            <p:cNvSpPr txBox="1"/>
            <p:nvPr/>
          </p:nvSpPr>
          <p:spPr>
            <a:xfrm>
              <a:off x="0"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A</a:t>
              </a:r>
            </a:p>
          </p:txBody>
        </p:sp>
      </p:grpSp>
      <p:grpSp>
        <p:nvGrpSpPr>
          <p:cNvPr id="312" name="Google Shape;212;p30"/>
          <p:cNvGrpSpPr/>
          <p:nvPr/>
        </p:nvGrpSpPr>
        <p:grpSpPr>
          <a:xfrm>
            <a:off x="6462100" y="2670625"/>
            <a:ext cx="1925751" cy="2103399"/>
            <a:chOff x="0" y="0"/>
            <a:chExt cx="1925750" cy="2103399"/>
          </a:xfrm>
        </p:grpSpPr>
        <p:sp>
          <p:nvSpPr>
            <p:cNvPr id="307" name="Google Shape;213;p30"/>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308" name="Google Shape;214;p30"/>
            <p:cNvSpPr/>
            <p:nvPr/>
          </p:nvSpPr>
          <p:spPr>
            <a:xfrm>
              <a:off x="124075" y="443949"/>
              <a:ext cx="11085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309" name="Google Shape;215;p30"/>
            <p:cNvSpPr txBox="1"/>
            <p:nvPr/>
          </p:nvSpPr>
          <p:spPr>
            <a:xfrm>
              <a:off x="1336825" y="368199"/>
              <a:ext cx="5703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0 </a:t>
              </a:r>
            </a:p>
            <a:p>
              <a:pPr>
                <a:defRPr>
                  <a:solidFill>
                    <a:srgbClr val="000000"/>
                  </a:solidFill>
                </a:defRPr>
              </a:pPr>
              <a:r>
                <a:t>A: 0</a:t>
              </a:r>
            </a:p>
            <a:p>
              <a:pPr>
                <a:defRPr>
                  <a:solidFill>
                    <a:srgbClr val="000000"/>
                  </a:solidFill>
                </a:defRPr>
              </a:pPr>
              <a:r>
                <a:t>B: 0</a:t>
              </a:r>
            </a:p>
          </p:txBody>
        </p:sp>
        <p:sp>
          <p:nvSpPr>
            <p:cNvPr id="310" name="Google Shape;216;p30"/>
            <p:cNvSpPr txBox="1"/>
            <p:nvPr/>
          </p:nvSpPr>
          <p:spPr>
            <a:xfrm>
              <a:off x="860156" y="80700"/>
              <a:ext cx="1065595"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311" name="Google Shape;217;p30"/>
            <p:cNvSpPr txBox="1"/>
            <p:nvPr/>
          </p:nvSpPr>
          <p:spPr>
            <a:xfrm>
              <a:off x="0"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B</a:t>
              </a:r>
            </a:p>
          </p:txBody>
        </p:sp>
      </p:grpSp>
      <p:sp>
        <p:nvSpPr>
          <p:cNvPr id="313" name="Google Shape;218;p30"/>
          <p:cNvSpPr txBox="1"/>
          <p:nvPr/>
        </p:nvSpPr>
        <p:spPr>
          <a:xfrm>
            <a:off x="7192199" y="1087300"/>
            <a:ext cx="8376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00"/>
                </a:solidFill>
              </a:defRPr>
            </a:lvl1pPr>
          </a:lstStyle>
          <a:p>
            <a:pPr/>
            <a:r>
              <a:t>Client 1</a:t>
            </a:r>
          </a:p>
        </p:txBody>
      </p:sp>
      <p:sp>
        <p:nvSpPr>
          <p:cNvPr id="314" name="Google Shape;219;p30"/>
          <p:cNvSpPr/>
          <p:nvPr/>
        </p:nvSpPr>
        <p:spPr>
          <a:xfrm flipH="1">
            <a:off x="6407999" y="1310099"/>
            <a:ext cx="784201" cy="195901"/>
          </a:xfrm>
          <a:prstGeom prst="line">
            <a:avLst/>
          </a:prstGeom>
          <a:ln>
            <a:solidFill>
              <a:srgbClr val="303030"/>
            </a:solidFill>
            <a:tailEnd type="triangle"/>
          </a:ln>
        </p:spPr>
        <p:txBody>
          <a:bodyPr lIns="45719" rIns="45719"/>
          <a:lstStyle/>
          <a:p>
            <a:pPr/>
          </a:p>
        </p:txBody>
      </p:sp>
      <p:sp>
        <p:nvSpPr>
          <p:cNvPr id="315" name="Google Shape;220;p30"/>
          <p:cNvSpPr txBox="1"/>
          <p:nvPr/>
        </p:nvSpPr>
        <p:spPr>
          <a:xfrm>
            <a:off x="6533525" y="1452225"/>
            <a:ext cx="12654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00"/>
                </a:solidFill>
              </a:defRPr>
            </a:lvl1pPr>
          </a:lstStyle>
          <a:p>
            <a:pPr/>
            <a:r>
              <a:t>W(Y, 8)</a:t>
            </a:r>
          </a:p>
        </p:txBody>
      </p:sp>
      <p:sp>
        <p:nvSpPr>
          <p:cNvPr id="316" name="Google Shape;221;p30"/>
          <p:cNvSpPr txBox="1"/>
          <p:nvPr/>
        </p:nvSpPr>
        <p:spPr>
          <a:xfrm>
            <a:off x="4577924" y="684324"/>
            <a:ext cx="1201801" cy="52159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∞:1:P</a:t>
            </a:r>
            <a:r>
              <a:rPr sz="1200"/>
              <a:t>    </a:t>
            </a:r>
            <a:r>
              <a:rPr sz="1000"/>
              <a:t>W(X,4)</a:t>
            </a:r>
            <a:endParaRPr sz="1000"/>
          </a:p>
        </p:txBody>
      </p:sp>
      <p:sp>
        <p:nvSpPr>
          <p:cNvPr id="317" name="Google Shape;222;p30"/>
          <p:cNvSpPr txBox="1"/>
          <p:nvPr/>
        </p:nvSpPr>
        <p:spPr>
          <a:xfrm>
            <a:off x="4482874" y="293525"/>
            <a:ext cx="1130333" cy="46664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000000"/>
                </a:solidFill>
              </a:defRPr>
            </a:lvl1pPr>
          </a:lstStyle>
          <a:p>
            <a:pPr/>
            <a:r>
              <a:t>Primary</a:t>
            </a:r>
          </a:p>
        </p:txBody>
      </p:sp>
      <p:sp>
        <p:nvSpPr>
          <p:cNvPr id="318" name="Google Shape;223;p30"/>
          <p:cNvSpPr txBox="1"/>
          <p:nvPr/>
        </p:nvSpPr>
        <p:spPr>
          <a:xfrm>
            <a:off x="719508" y="2583125"/>
            <a:ext cx="8376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00"/>
                </a:solidFill>
              </a:defRPr>
            </a:lvl1pPr>
          </a:lstStyle>
          <a:p>
            <a:pPr/>
            <a:r>
              <a:t>Client 2</a:t>
            </a:r>
          </a:p>
        </p:txBody>
      </p:sp>
      <p:sp>
        <p:nvSpPr>
          <p:cNvPr id="319" name="Google Shape;224;p30"/>
          <p:cNvSpPr/>
          <p:nvPr/>
        </p:nvSpPr>
        <p:spPr>
          <a:xfrm>
            <a:off x="1557107" y="2889275"/>
            <a:ext cx="972393" cy="1255670"/>
          </a:xfrm>
          <a:prstGeom prst="line">
            <a:avLst/>
          </a:prstGeom>
          <a:ln>
            <a:solidFill>
              <a:srgbClr val="303030"/>
            </a:solidFill>
            <a:tailEnd type="triangle"/>
          </a:ln>
        </p:spPr>
        <p:txBody>
          <a:bodyPr lIns="45719" rIns="45719"/>
          <a:lstStyle/>
          <a:p>
            <a:pPr/>
          </a:p>
        </p:txBody>
      </p:sp>
      <p:sp>
        <p:nvSpPr>
          <p:cNvPr id="320" name="Google Shape;225;p30"/>
          <p:cNvSpPr txBox="1"/>
          <p:nvPr/>
        </p:nvSpPr>
        <p:spPr>
          <a:xfrm>
            <a:off x="783186" y="2860225"/>
            <a:ext cx="12654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00"/>
                </a:solidFill>
              </a:defRPr>
            </a:lvl1pPr>
          </a:lstStyle>
          <a:p>
            <a:pPr/>
            <a:r>
              <a:t>W(X, 3)</a:t>
            </a:r>
          </a:p>
        </p:txBody>
      </p:sp>
      <p:sp>
        <p:nvSpPr>
          <p:cNvPr id="321" name="Google Shape;227;p30"/>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22" name="Google Shape;165;p28"/>
          <p:cNvSpPr txBox="1"/>
          <p:nvPr/>
        </p:nvSpPr>
        <p:spPr>
          <a:xfrm>
            <a:off x="-1650" y="4809675"/>
            <a:ext cx="4529100" cy="355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sz="1200">
                <a:solidFill>
                  <a:srgbClr val="000000"/>
                </a:solidFill>
              </a:defRPr>
            </a:pPr>
            <a:r>
              <a:t>(value1 : value2 : value3) =  (</a:t>
            </a:r>
            <a:r>
              <a:rPr b="0"/>
              <a:t>CSN : Local Timestamp : Node) </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326" name="Google Shape;232;p31"/>
          <p:cNvSpPr txBox="1"/>
          <p:nvPr>
            <p:ph type="title"/>
          </p:nvPr>
        </p:nvSpPr>
        <p:spPr>
          <a:xfrm>
            <a:off x="311699" y="445025"/>
            <a:ext cx="3297901" cy="572701"/>
          </a:xfrm>
          <a:prstGeom prst="rect">
            <a:avLst/>
          </a:prstGeom>
        </p:spPr>
        <p:txBody>
          <a:bodyPr/>
          <a:lstStyle>
            <a:lvl1pPr defTabSz="877823">
              <a:defRPr sz="2688">
                <a:solidFill>
                  <a:srgbClr val="000000"/>
                </a:solidFill>
              </a:defRPr>
            </a:lvl1pPr>
          </a:lstStyle>
          <a:p>
            <a:pPr/>
            <a:r>
              <a:t>Bayou Writes</a:t>
            </a:r>
          </a:p>
        </p:txBody>
      </p:sp>
      <p:pic>
        <p:nvPicPr>
          <p:cNvPr id="327" name="Google Shape;233;p31" descr="Google Shape;233;p31"/>
          <p:cNvPicPr>
            <a:picLocks noChangeAspect="1"/>
          </p:cNvPicPr>
          <p:nvPr/>
        </p:nvPicPr>
        <p:blipFill>
          <a:blip r:embed="rId3">
            <a:extLst/>
          </a:blip>
          <a:stretch>
            <a:fillRect/>
          </a:stretch>
        </p:blipFill>
        <p:spPr>
          <a:xfrm>
            <a:off x="152400" y="3531825"/>
            <a:ext cx="85725" cy="381001"/>
          </a:xfrm>
          <a:prstGeom prst="rect">
            <a:avLst/>
          </a:prstGeom>
          <a:ln w="12700">
            <a:miter lim="400000"/>
          </a:ln>
        </p:spPr>
      </p:pic>
      <p:grpSp>
        <p:nvGrpSpPr>
          <p:cNvPr id="332" name="Google Shape;234;p31"/>
          <p:cNvGrpSpPr/>
          <p:nvPr/>
        </p:nvGrpSpPr>
        <p:grpSpPr>
          <a:xfrm>
            <a:off x="4527449" y="374224"/>
            <a:ext cx="1881175" cy="2022701"/>
            <a:chOff x="0" y="0"/>
            <a:chExt cx="1881173" cy="2022700"/>
          </a:xfrm>
        </p:grpSpPr>
        <p:sp>
          <p:nvSpPr>
            <p:cNvPr id="328" name="Google Shape;235;p31"/>
            <p:cNvSpPr/>
            <p:nvPr/>
          </p:nvSpPr>
          <p:spPr>
            <a:xfrm>
              <a:off x="-1" y="22300"/>
              <a:ext cx="1862701"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329" name="Google Shape;236;p31"/>
            <p:cNvSpPr/>
            <p:nvPr/>
          </p:nvSpPr>
          <p:spPr>
            <a:xfrm>
              <a:off x="80199" y="363250"/>
              <a:ext cx="1107901" cy="1592400"/>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sz="1000">
                  <a:solidFill>
                    <a:srgbClr val="000000"/>
                  </a:solidFill>
                </a:defRPr>
              </a:pPr>
            </a:p>
          </p:txBody>
        </p:sp>
        <p:sp>
          <p:nvSpPr>
            <p:cNvPr id="330" name="Google Shape;237;p31"/>
            <p:cNvSpPr txBox="1"/>
            <p:nvPr/>
          </p:nvSpPr>
          <p:spPr>
            <a:xfrm>
              <a:off x="1292249" y="287499"/>
              <a:ext cx="5703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7 </a:t>
              </a:r>
            </a:p>
            <a:p>
              <a:pPr>
                <a:defRPr>
                  <a:solidFill>
                    <a:srgbClr val="000000"/>
                  </a:solidFill>
                </a:defRPr>
              </a:pPr>
              <a:r>
                <a:t>A: 0</a:t>
              </a:r>
            </a:p>
            <a:p>
              <a:pPr>
                <a:defRPr>
                  <a:solidFill>
                    <a:srgbClr val="000000"/>
                  </a:solidFill>
                </a:defRPr>
              </a:pPr>
              <a:r>
                <a:t>B: 0</a:t>
              </a:r>
            </a:p>
          </p:txBody>
        </p:sp>
        <p:sp>
          <p:nvSpPr>
            <p:cNvPr id="331" name="Google Shape;238;p31"/>
            <p:cNvSpPr txBox="1"/>
            <p:nvPr/>
          </p:nvSpPr>
          <p:spPr>
            <a:xfrm>
              <a:off x="881924" y="-1"/>
              <a:ext cx="999250" cy="3802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grpSp>
      <p:grpSp>
        <p:nvGrpSpPr>
          <p:cNvPr id="338" name="Google Shape;239;p31"/>
          <p:cNvGrpSpPr/>
          <p:nvPr/>
        </p:nvGrpSpPr>
        <p:grpSpPr>
          <a:xfrm>
            <a:off x="2493476" y="2670528"/>
            <a:ext cx="1925751" cy="2103400"/>
            <a:chOff x="0" y="0"/>
            <a:chExt cx="1925750" cy="2103399"/>
          </a:xfrm>
        </p:grpSpPr>
        <p:sp>
          <p:nvSpPr>
            <p:cNvPr id="333" name="Google Shape;240;p31"/>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334" name="Google Shape;241;p31"/>
            <p:cNvSpPr/>
            <p:nvPr/>
          </p:nvSpPr>
          <p:spPr>
            <a:xfrm>
              <a:off x="135275" y="443949"/>
              <a:ext cx="10974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335" name="Google Shape;242;p31"/>
            <p:cNvSpPr txBox="1"/>
            <p:nvPr/>
          </p:nvSpPr>
          <p:spPr>
            <a:xfrm>
              <a:off x="1336825" y="368199"/>
              <a:ext cx="5703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0 </a:t>
              </a:r>
            </a:p>
            <a:p>
              <a:pPr>
                <a:defRPr>
                  <a:solidFill>
                    <a:srgbClr val="000000"/>
                  </a:solidFill>
                </a:defRPr>
              </a:pPr>
              <a:r>
                <a:t>A: 7</a:t>
              </a:r>
            </a:p>
            <a:p>
              <a:pPr>
                <a:defRPr>
                  <a:solidFill>
                    <a:srgbClr val="000000"/>
                  </a:solidFill>
                </a:defRPr>
              </a:pPr>
              <a:r>
                <a:t>B: 0</a:t>
              </a:r>
            </a:p>
          </p:txBody>
        </p:sp>
        <p:sp>
          <p:nvSpPr>
            <p:cNvPr id="336" name="Google Shape;243;p31"/>
            <p:cNvSpPr txBox="1"/>
            <p:nvPr/>
          </p:nvSpPr>
          <p:spPr>
            <a:xfrm>
              <a:off x="948852" y="80700"/>
              <a:ext cx="976899"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337" name="Google Shape;244;p31"/>
            <p:cNvSpPr txBox="1"/>
            <p:nvPr/>
          </p:nvSpPr>
          <p:spPr>
            <a:xfrm>
              <a:off x="0"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A</a:t>
              </a:r>
            </a:p>
          </p:txBody>
        </p:sp>
      </p:grpSp>
      <p:grpSp>
        <p:nvGrpSpPr>
          <p:cNvPr id="344" name="Google Shape;245;p31"/>
          <p:cNvGrpSpPr/>
          <p:nvPr/>
        </p:nvGrpSpPr>
        <p:grpSpPr>
          <a:xfrm>
            <a:off x="6462100" y="2670625"/>
            <a:ext cx="1925751" cy="2103399"/>
            <a:chOff x="0" y="0"/>
            <a:chExt cx="1925750" cy="2103399"/>
          </a:xfrm>
        </p:grpSpPr>
        <p:sp>
          <p:nvSpPr>
            <p:cNvPr id="339" name="Google Shape;246;p31"/>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340" name="Google Shape;247;p31"/>
            <p:cNvSpPr/>
            <p:nvPr/>
          </p:nvSpPr>
          <p:spPr>
            <a:xfrm>
              <a:off x="124075" y="443949"/>
              <a:ext cx="11085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341" name="Google Shape;248;p31"/>
            <p:cNvSpPr txBox="1"/>
            <p:nvPr/>
          </p:nvSpPr>
          <p:spPr>
            <a:xfrm>
              <a:off x="1336825" y="368199"/>
              <a:ext cx="5703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0 </a:t>
              </a:r>
            </a:p>
            <a:p>
              <a:pPr>
                <a:defRPr>
                  <a:solidFill>
                    <a:srgbClr val="000000"/>
                  </a:solidFill>
                </a:defRPr>
              </a:pPr>
              <a:r>
                <a:t>A: 0</a:t>
              </a:r>
            </a:p>
            <a:p>
              <a:pPr>
                <a:defRPr>
                  <a:solidFill>
                    <a:srgbClr val="000000"/>
                  </a:solidFill>
                </a:defRPr>
              </a:pPr>
              <a:r>
                <a:t>B: 0</a:t>
              </a:r>
            </a:p>
          </p:txBody>
        </p:sp>
        <p:sp>
          <p:nvSpPr>
            <p:cNvPr id="342" name="Google Shape;249;p31"/>
            <p:cNvSpPr txBox="1"/>
            <p:nvPr/>
          </p:nvSpPr>
          <p:spPr>
            <a:xfrm>
              <a:off x="891514" y="80700"/>
              <a:ext cx="1034237"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343" name="Google Shape;250;p31"/>
            <p:cNvSpPr txBox="1"/>
            <p:nvPr/>
          </p:nvSpPr>
          <p:spPr>
            <a:xfrm>
              <a:off x="0"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B</a:t>
              </a:r>
            </a:p>
          </p:txBody>
        </p:sp>
      </p:grpSp>
      <p:sp>
        <p:nvSpPr>
          <p:cNvPr id="345" name="Google Shape;251;p31"/>
          <p:cNvSpPr txBox="1"/>
          <p:nvPr/>
        </p:nvSpPr>
        <p:spPr>
          <a:xfrm>
            <a:off x="7192199" y="1087300"/>
            <a:ext cx="8376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00"/>
                </a:solidFill>
              </a:defRPr>
            </a:lvl1pPr>
          </a:lstStyle>
          <a:p>
            <a:pPr/>
            <a:r>
              <a:t>Client 1</a:t>
            </a:r>
          </a:p>
        </p:txBody>
      </p:sp>
      <p:sp>
        <p:nvSpPr>
          <p:cNvPr id="346" name="Google Shape;252;p31"/>
          <p:cNvSpPr/>
          <p:nvPr/>
        </p:nvSpPr>
        <p:spPr>
          <a:xfrm>
            <a:off x="7503975" y="1427649"/>
            <a:ext cx="211501" cy="1326901"/>
          </a:xfrm>
          <a:prstGeom prst="line">
            <a:avLst/>
          </a:prstGeom>
          <a:ln>
            <a:solidFill>
              <a:srgbClr val="303030"/>
            </a:solidFill>
            <a:tailEnd type="triangle"/>
          </a:ln>
        </p:spPr>
        <p:txBody>
          <a:bodyPr lIns="45719" rIns="45719"/>
          <a:lstStyle/>
          <a:p>
            <a:pPr/>
          </a:p>
        </p:txBody>
      </p:sp>
      <p:sp>
        <p:nvSpPr>
          <p:cNvPr id="347" name="Google Shape;253;p31"/>
          <p:cNvSpPr txBox="1"/>
          <p:nvPr/>
        </p:nvSpPr>
        <p:spPr>
          <a:xfrm>
            <a:off x="7503975" y="1577200"/>
            <a:ext cx="12654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00"/>
                </a:solidFill>
              </a:defRPr>
            </a:lvl1pPr>
          </a:lstStyle>
          <a:p>
            <a:pPr/>
            <a:r>
              <a:t>W(Z, 8)</a:t>
            </a:r>
          </a:p>
        </p:txBody>
      </p:sp>
      <p:sp>
        <p:nvSpPr>
          <p:cNvPr id="348" name="Google Shape;254;p31"/>
          <p:cNvSpPr txBox="1"/>
          <p:nvPr/>
        </p:nvSpPr>
        <p:spPr>
          <a:xfrm>
            <a:off x="4577924" y="684324"/>
            <a:ext cx="1201801" cy="72479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∞:1:P</a:t>
            </a:r>
            <a:r>
              <a:rPr sz="1200"/>
              <a:t>    </a:t>
            </a:r>
            <a:r>
              <a:rPr sz="1000"/>
              <a:t>W(X,4)</a:t>
            </a:r>
            <a:endParaRPr sz="1000"/>
          </a:p>
          <a:p>
            <a:pPr>
              <a:defRPr>
                <a:solidFill>
                  <a:srgbClr val="000000"/>
                </a:solidFill>
              </a:defRPr>
            </a:pPr>
            <a:r>
              <a:t>∞:7:P</a:t>
            </a:r>
            <a:r>
              <a:rPr sz="1200"/>
              <a:t>    </a:t>
            </a:r>
            <a:r>
              <a:rPr sz="1000"/>
              <a:t>W(Y,8)</a:t>
            </a:r>
            <a:endParaRPr sz="1000"/>
          </a:p>
        </p:txBody>
      </p:sp>
      <p:sp>
        <p:nvSpPr>
          <p:cNvPr id="349" name="Google Shape;255;p31"/>
          <p:cNvSpPr txBox="1"/>
          <p:nvPr/>
        </p:nvSpPr>
        <p:spPr>
          <a:xfrm>
            <a:off x="4527450" y="332635"/>
            <a:ext cx="1130332" cy="46664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000000"/>
                </a:solidFill>
              </a:defRPr>
            </a:lvl1pPr>
          </a:lstStyle>
          <a:p>
            <a:pPr/>
            <a:r>
              <a:t>Primary</a:t>
            </a:r>
          </a:p>
        </p:txBody>
      </p:sp>
      <p:sp>
        <p:nvSpPr>
          <p:cNvPr id="350" name="Google Shape;256;p31"/>
          <p:cNvSpPr txBox="1"/>
          <p:nvPr/>
        </p:nvSpPr>
        <p:spPr>
          <a:xfrm>
            <a:off x="719508" y="2583125"/>
            <a:ext cx="8376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00"/>
                </a:solidFill>
              </a:defRPr>
            </a:lvl1pPr>
          </a:lstStyle>
          <a:p>
            <a:pPr/>
            <a:r>
              <a:t>Client 2</a:t>
            </a:r>
          </a:p>
        </p:txBody>
      </p:sp>
      <p:sp>
        <p:nvSpPr>
          <p:cNvPr id="351" name="Google Shape;257;p31"/>
          <p:cNvSpPr/>
          <p:nvPr/>
        </p:nvSpPr>
        <p:spPr>
          <a:xfrm>
            <a:off x="1557107" y="2889275"/>
            <a:ext cx="972393" cy="1255670"/>
          </a:xfrm>
          <a:prstGeom prst="line">
            <a:avLst/>
          </a:prstGeom>
          <a:ln>
            <a:solidFill>
              <a:srgbClr val="303030"/>
            </a:solidFill>
            <a:tailEnd type="triangle"/>
          </a:ln>
        </p:spPr>
        <p:txBody>
          <a:bodyPr lIns="45719" rIns="45719"/>
          <a:lstStyle/>
          <a:p>
            <a:pPr/>
          </a:p>
        </p:txBody>
      </p:sp>
      <p:sp>
        <p:nvSpPr>
          <p:cNvPr id="352" name="Google Shape;258;p31"/>
          <p:cNvSpPr txBox="1"/>
          <p:nvPr/>
        </p:nvSpPr>
        <p:spPr>
          <a:xfrm>
            <a:off x="1707135" y="2815175"/>
            <a:ext cx="12654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00"/>
                </a:solidFill>
              </a:defRPr>
            </a:lvl1pPr>
          </a:lstStyle>
          <a:p>
            <a:pPr/>
            <a:r>
              <a:t>W(Y, 4)</a:t>
            </a:r>
          </a:p>
        </p:txBody>
      </p:sp>
      <p:sp>
        <p:nvSpPr>
          <p:cNvPr id="353" name="Google Shape;259;p31"/>
          <p:cNvSpPr txBox="1"/>
          <p:nvPr/>
        </p:nvSpPr>
        <p:spPr>
          <a:xfrm>
            <a:off x="2601362" y="3078925"/>
            <a:ext cx="1310635"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∞:7:A </a:t>
            </a:r>
            <a:r>
              <a:rPr sz="1000"/>
              <a:t>W(X,3)</a:t>
            </a:r>
          </a:p>
        </p:txBody>
      </p:sp>
      <p:sp>
        <p:nvSpPr>
          <p:cNvPr id="354" name="Google Shape;261;p31"/>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55" name="Google Shape;165;p28"/>
          <p:cNvSpPr txBox="1"/>
          <p:nvPr/>
        </p:nvSpPr>
        <p:spPr>
          <a:xfrm>
            <a:off x="-1650" y="4809675"/>
            <a:ext cx="4529100" cy="355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sz="1200">
                <a:solidFill>
                  <a:srgbClr val="000000"/>
                </a:solidFill>
              </a:defRPr>
            </a:pPr>
            <a:r>
              <a:t>(value1 : value2 : value3) =  (</a:t>
            </a:r>
            <a:r>
              <a:rPr b="0"/>
              <a:t>CSN : Local Timestamp : Node) </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359" name="Google Shape;266;p32"/>
          <p:cNvSpPr txBox="1"/>
          <p:nvPr>
            <p:ph type="title"/>
          </p:nvPr>
        </p:nvSpPr>
        <p:spPr>
          <a:xfrm>
            <a:off x="311699" y="445025"/>
            <a:ext cx="3297901" cy="572701"/>
          </a:xfrm>
          <a:prstGeom prst="rect">
            <a:avLst/>
          </a:prstGeom>
        </p:spPr>
        <p:txBody>
          <a:bodyPr/>
          <a:lstStyle>
            <a:lvl1pPr defTabSz="877823">
              <a:defRPr sz="2688">
                <a:solidFill>
                  <a:srgbClr val="000000"/>
                </a:solidFill>
              </a:defRPr>
            </a:lvl1pPr>
          </a:lstStyle>
          <a:p>
            <a:pPr/>
            <a:r>
              <a:t>Bayou Writes</a:t>
            </a:r>
          </a:p>
        </p:txBody>
      </p:sp>
      <p:pic>
        <p:nvPicPr>
          <p:cNvPr id="360" name="Google Shape;267;p32" descr="Google Shape;267;p32"/>
          <p:cNvPicPr>
            <a:picLocks noChangeAspect="1"/>
          </p:cNvPicPr>
          <p:nvPr/>
        </p:nvPicPr>
        <p:blipFill>
          <a:blip r:embed="rId3">
            <a:extLst/>
          </a:blip>
          <a:stretch>
            <a:fillRect/>
          </a:stretch>
        </p:blipFill>
        <p:spPr>
          <a:xfrm>
            <a:off x="152400" y="3531825"/>
            <a:ext cx="85725" cy="381001"/>
          </a:xfrm>
          <a:prstGeom prst="rect">
            <a:avLst/>
          </a:prstGeom>
          <a:ln w="12700">
            <a:miter lim="400000"/>
          </a:ln>
        </p:spPr>
      </p:pic>
      <p:grpSp>
        <p:nvGrpSpPr>
          <p:cNvPr id="365" name="Google Shape;268;p32"/>
          <p:cNvGrpSpPr/>
          <p:nvPr/>
        </p:nvGrpSpPr>
        <p:grpSpPr>
          <a:xfrm>
            <a:off x="4527449" y="374224"/>
            <a:ext cx="1881175" cy="2022701"/>
            <a:chOff x="0" y="0"/>
            <a:chExt cx="1881173" cy="2022700"/>
          </a:xfrm>
        </p:grpSpPr>
        <p:sp>
          <p:nvSpPr>
            <p:cNvPr id="361" name="Google Shape;269;p32"/>
            <p:cNvSpPr/>
            <p:nvPr/>
          </p:nvSpPr>
          <p:spPr>
            <a:xfrm>
              <a:off x="-1" y="22300"/>
              <a:ext cx="1862701"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362" name="Google Shape;270;p32"/>
            <p:cNvSpPr/>
            <p:nvPr/>
          </p:nvSpPr>
          <p:spPr>
            <a:xfrm>
              <a:off x="80199" y="363250"/>
              <a:ext cx="1107901" cy="1592400"/>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sz="1000">
                  <a:solidFill>
                    <a:srgbClr val="000000"/>
                  </a:solidFill>
                </a:defRPr>
              </a:pPr>
            </a:p>
          </p:txBody>
        </p:sp>
        <p:sp>
          <p:nvSpPr>
            <p:cNvPr id="363" name="Google Shape;271;p32"/>
            <p:cNvSpPr txBox="1"/>
            <p:nvPr/>
          </p:nvSpPr>
          <p:spPr>
            <a:xfrm>
              <a:off x="1292249" y="287499"/>
              <a:ext cx="5703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7 </a:t>
              </a:r>
            </a:p>
            <a:p>
              <a:pPr>
                <a:defRPr>
                  <a:solidFill>
                    <a:srgbClr val="000000"/>
                  </a:solidFill>
                </a:defRPr>
              </a:pPr>
              <a:r>
                <a:t>A: 0</a:t>
              </a:r>
            </a:p>
            <a:p>
              <a:pPr>
                <a:defRPr>
                  <a:solidFill>
                    <a:srgbClr val="000000"/>
                  </a:solidFill>
                </a:defRPr>
              </a:pPr>
              <a:r>
                <a:t>B: 0</a:t>
              </a:r>
            </a:p>
          </p:txBody>
        </p:sp>
        <p:sp>
          <p:nvSpPr>
            <p:cNvPr id="364" name="Google Shape;272;p32"/>
            <p:cNvSpPr txBox="1"/>
            <p:nvPr/>
          </p:nvSpPr>
          <p:spPr>
            <a:xfrm>
              <a:off x="928962" y="-1"/>
              <a:ext cx="952212" cy="3802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grpSp>
      <p:grpSp>
        <p:nvGrpSpPr>
          <p:cNvPr id="371" name="Google Shape;273;p32"/>
          <p:cNvGrpSpPr/>
          <p:nvPr/>
        </p:nvGrpSpPr>
        <p:grpSpPr>
          <a:xfrm>
            <a:off x="2484925" y="2670625"/>
            <a:ext cx="1997950" cy="2103399"/>
            <a:chOff x="0" y="0"/>
            <a:chExt cx="1997949" cy="2103399"/>
          </a:xfrm>
        </p:grpSpPr>
        <p:sp>
          <p:nvSpPr>
            <p:cNvPr id="366" name="Google Shape;274;p32"/>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367" name="Google Shape;275;p32"/>
            <p:cNvSpPr/>
            <p:nvPr/>
          </p:nvSpPr>
          <p:spPr>
            <a:xfrm>
              <a:off x="135275" y="443949"/>
              <a:ext cx="1097400"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368" name="Google Shape;276;p32"/>
            <p:cNvSpPr txBox="1"/>
            <p:nvPr/>
          </p:nvSpPr>
          <p:spPr>
            <a:xfrm>
              <a:off x="1336823" y="368199"/>
              <a:ext cx="661126"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0 </a:t>
              </a:r>
            </a:p>
            <a:p>
              <a:pPr>
                <a:defRPr>
                  <a:solidFill>
                    <a:srgbClr val="000000"/>
                  </a:solidFill>
                </a:defRPr>
              </a:pPr>
              <a:r>
                <a:t>A: 12</a:t>
              </a:r>
            </a:p>
            <a:p>
              <a:pPr>
                <a:defRPr>
                  <a:solidFill>
                    <a:srgbClr val="000000"/>
                  </a:solidFill>
                </a:defRPr>
              </a:pPr>
              <a:r>
                <a:t>B: 0</a:t>
              </a:r>
            </a:p>
          </p:txBody>
        </p:sp>
        <p:sp>
          <p:nvSpPr>
            <p:cNvPr id="369" name="Google Shape;277;p32"/>
            <p:cNvSpPr txBox="1"/>
            <p:nvPr/>
          </p:nvSpPr>
          <p:spPr>
            <a:xfrm>
              <a:off x="933172" y="80700"/>
              <a:ext cx="992578"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370" name="Google Shape;278;p32"/>
            <p:cNvSpPr txBox="1"/>
            <p:nvPr/>
          </p:nvSpPr>
          <p:spPr>
            <a:xfrm>
              <a:off x="-1"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A</a:t>
              </a:r>
            </a:p>
          </p:txBody>
        </p:sp>
      </p:grpSp>
      <p:grpSp>
        <p:nvGrpSpPr>
          <p:cNvPr id="377" name="Google Shape;279;p32"/>
          <p:cNvGrpSpPr/>
          <p:nvPr/>
        </p:nvGrpSpPr>
        <p:grpSpPr>
          <a:xfrm>
            <a:off x="6462100" y="2670625"/>
            <a:ext cx="1925751" cy="2103399"/>
            <a:chOff x="0" y="0"/>
            <a:chExt cx="1925750" cy="2103399"/>
          </a:xfrm>
        </p:grpSpPr>
        <p:sp>
          <p:nvSpPr>
            <p:cNvPr id="372" name="Google Shape;280;p32"/>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373" name="Google Shape;281;p32"/>
            <p:cNvSpPr/>
            <p:nvPr/>
          </p:nvSpPr>
          <p:spPr>
            <a:xfrm>
              <a:off x="124075" y="443949"/>
              <a:ext cx="11085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374" name="Google Shape;282;p32"/>
            <p:cNvSpPr txBox="1"/>
            <p:nvPr/>
          </p:nvSpPr>
          <p:spPr>
            <a:xfrm>
              <a:off x="1336825" y="368199"/>
              <a:ext cx="5703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0 </a:t>
              </a:r>
            </a:p>
            <a:p>
              <a:pPr>
                <a:defRPr>
                  <a:solidFill>
                    <a:srgbClr val="000000"/>
                  </a:solidFill>
                </a:defRPr>
              </a:pPr>
              <a:r>
                <a:t>A: 0</a:t>
              </a:r>
            </a:p>
            <a:p>
              <a:pPr>
                <a:defRPr>
                  <a:solidFill>
                    <a:srgbClr val="000000"/>
                  </a:solidFill>
                </a:defRPr>
              </a:pPr>
              <a:r>
                <a:t>B: 5</a:t>
              </a:r>
            </a:p>
          </p:txBody>
        </p:sp>
        <p:sp>
          <p:nvSpPr>
            <p:cNvPr id="375" name="Google Shape;283;p32"/>
            <p:cNvSpPr txBox="1"/>
            <p:nvPr/>
          </p:nvSpPr>
          <p:spPr>
            <a:xfrm>
              <a:off x="836637" y="80700"/>
              <a:ext cx="1089114"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376" name="Google Shape;284;p32"/>
            <p:cNvSpPr txBox="1"/>
            <p:nvPr/>
          </p:nvSpPr>
          <p:spPr>
            <a:xfrm>
              <a:off x="0"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B</a:t>
              </a:r>
            </a:p>
          </p:txBody>
        </p:sp>
      </p:grpSp>
      <p:sp>
        <p:nvSpPr>
          <p:cNvPr id="378" name="Google Shape;285;p32"/>
          <p:cNvSpPr txBox="1"/>
          <p:nvPr/>
        </p:nvSpPr>
        <p:spPr>
          <a:xfrm>
            <a:off x="6570974" y="3054650"/>
            <a:ext cx="11445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∞:5:B</a:t>
            </a:r>
            <a:r>
              <a:rPr sz="1200"/>
              <a:t>  </a:t>
            </a:r>
            <a:r>
              <a:rPr sz="1000"/>
              <a:t>W(Z,8)</a:t>
            </a:r>
          </a:p>
        </p:txBody>
      </p:sp>
      <p:sp>
        <p:nvSpPr>
          <p:cNvPr id="379" name="Google Shape;286;p32"/>
          <p:cNvSpPr txBox="1"/>
          <p:nvPr/>
        </p:nvSpPr>
        <p:spPr>
          <a:xfrm>
            <a:off x="4577924" y="684325"/>
            <a:ext cx="1201801" cy="72479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∞:1:P</a:t>
            </a:r>
            <a:r>
              <a:rPr sz="1200"/>
              <a:t>    </a:t>
            </a:r>
            <a:r>
              <a:rPr sz="1000"/>
              <a:t>W(X,4)</a:t>
            </a:r>
            <a:endParaRPr sz="1000"/>
          </a:p>
          <a:p>
            <a:pPr>
              <a:defRPr>
                <a:solidFill>
                  <a:srgbClr val="000000"/>
                </a:solidFill>
              </a:defRPr>
            </a:pPr>
            <a:r>
              <a:t>∞:7:P</a:t>
            </a:r>
            <a:r>
              <a:rPr sz="1200"/>
              <a:t>    </a:t>
            </a:r>
            <a:r>
              <a:rPr sz="1000"/>
              <a:t>W(Y,8)</a:t>
            </a:r>
            <a:endParaRPr sz="1000"/>
          </a:p>
        </p:txBody>
      </p:sp>
      <p:sp>
        <p:nvSpPr>
          <p:cNvPr id="380" name="Google Shape;287;p32"/>
          <p:cNvSpPr txBox="1"/>
          <p:nvPr/>
        </p:nvSpPr>
        <p:spPr>
          <a:xfrm>
            <a:off x="4482874" y="293525"/>
            <a:ext cx="1130333" cy="46664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000000"/>
                </a:solidFill>
              </a:defRPr>
            </a:lvl1pPr>
          </a:lstStyle>
          <a:p>
            <a:pPr/>
            <a:r>
              <a:t>Primary</a:t>
            </a:r>
          </a:p>
        </p:txBody>
      </p:sp>
      <p:sp>
        <p:nvSpPr>
          <p:cNvPr id="381" name="Google Shape;288;p32"/>
          <p:cNvSpPr txBox="1"/>
          <p:nvPr/>
        </p:nvSpPr>
        <p:spPr>
          <a:xfrm>
            <a:off x="2601362" y="3078925"/>
            <a:ext cx="1310635" cy="5834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∞:7:A </a:t>
            </a:r>
            <a:r>
              <a:rPr sz="1000"/>
              <a:t>W(X,3)</a:t>
            </a:r>
          </a:p>
          <a:p>
            <a:pPr>
              <a:defRPr>
                <a:solidFill>
                  <a:srgbClr val="000000"/>
                </a:solidFill>
              </a:defRPr>
            </a:pPr>
            <a:r>
              <a:t>∞:12:A </a:t>
            </a:r>
            <a:r>
              <a:rPr sz="1000"/>
              <a:t>W(Y,4)</a:t>
            </a:r>
          </a:p>
        </p:txBody>
      </p:sp>
      <p:sp>
        <p:nvSpPr>
          <p:cNvPr id="382" name="Google Shape;290;p32"/>
          <p:cNvSpPr txBox="1"/>
          <p:nvPr>
            <p:ph type="sldNum" sz="quarter" idx="2"/>
          </p:nvPr>
        </p:nvSpPr>
        <p:spPr>
          <a:xfrm>
            <a:off x="8693771" y="4700819"/>
            <a:ext cx="327388"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83" name="Google Shape;165;p28"/>
          <p:cNvSpPr txBox="1"/>
          <p:nvPr/>
        </p:nvSpPr>
        <p:spPr>
          <a:xfrm>
            <a:off x="-1650" y="4809675"/>
            <a:ext cx="4529100" cy="355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sz="1200">
                <a:solidFill>
                  <a:srgbClr val="000000"/>
                </a:solidFill>
              </a:defRPr>
            </a:pPr>
            <a:r>
              <a:t>(value1 : value2 : value3) =  (</a:t>
            </a:r>
            <a:r>
              <a:rPr b="0"/>
              <a:t>CSN : Local Timestamp : Node) </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387" name="Google Shape;295;p33"/>
          <p:cNvSpPr txBox="1"/>
          <p:nvPr>
            <p:ph type="title"/>
          </p:nvPr>
        </p:nvSpPr>
        <p:spPr>
          <a:xfrm>
            <a:off x="151497" y="448231"/>
            <a:ext cx="4430916" cy="572702"/>
          </a:xfrm>
          <a:prstGeom prst="rect">
            <a:avLst/>
          </a:prstGeom>
        </p:spPr>
        <p:txBody>
          <a:bodyPr/>
          <a:lstStyle>
            <a:lvl1pPr defTabSz="877823">
              <a:defRPr sz="2688">
                <a:solidFill>
                  <a:srgbClr val="000000"/>
                </a:solidFill>
              </a:defRPr>
            </a:lvl1pPr>
          </a:lstStyle>
          <a:p>
            <a:pPr/>
            <a:r>
              <a:t>Bayou Anti-Entropy (Sync)</a:t>
            </a:r>
          </a:p>
        </p:txBody>
      </p:sp>
      <p:pic>
        <p:nvPicPr>
          <p:cNvPr id="388" name="Google Shape;296;p33" descr="Google Shape;296;p33"/>
          <p:cNvPicPr>
            <a:picLocks noChangeAspect="1"/>
          </p:cNvPicPr>
          <p:nvPr/>
        </p:nvPicPr>
        <p:blipFill>
          <a:blip r:embed="rId3">
            <a:extLst/>
          </a:blip>
          <a:stretch>
            <a:fillRect/>
          </a:stretch>
        </p:blipFill>
        <p:spPr>
          <a:xfrm>
            <a:off x="152400" y="3531825"/>
            <a:ext cx="85725" cy="381001"/>
          </a:xfrm>
          <a:prstGeom prst="rect">
            <a:avLst/>
          </a:prstGeom>
          <a:ln w="12700">
            <a:miter lim="400000"/>
          </a:ln>
        </p:spPr>
      </p:pic>
      <p:grpSp>
        <p:nvGrpSpPr>
          <p:cNvPr id="394" name="Google Shape;297;p33"/>
          <p:cNvGrpSpPr/>
          <p:nvPr/>
        </p:nvGrpSpPr>
        <p:grpSpPr>
          <a:xfrm>
            <a:off x="4482874" y="293525"/>
            <a:ext cx="1925751" cy="2103400"/>
            <a:chOff x="0" y="0"/>
            <a:chExt cx="1925750" cy="2103399"/>
          </a:xfrm>
        </p:grpSpPr>
        <p:sp>
          <p:nvSpPr>
            <p:cNvPr id="389" name="Google Shape;298;p33"/>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390" name="Google Shape;299;p33"/>
            <p:cNvSpPr/>
            <p:nvPr/>
          </p:nvSpPr>
          <p:spPr>
            <a:xfrm>
              <a:off x="124775" y="443949"/>
              <a:ext cx="11079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sz="1000">
                  <a:solidFill>
                    <a:srgbClr val="000000"/>
                  </a:solidFill>
                </a:defRPr>
              </a:pPr>
            </a:p>
          </p:txBody>
        </p:sp>
        <p:sp>
          <p:nvSpPr>
            <p:cNvPr id="391" name="Google Shape;300;p33"/>
            <p:cNvSpPr txBox="1"/>
            <p:nvPr/>
          </p:nvSpPr>
          <p:spPr>
            <a:xfrm>
              <a:off x="1336825" y="368199"/>
              <a:ext cx="5703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7 </a:t>
              </a:r>
            </a:p>
            <a:p>
              <a:pPr>
                <a:defRPr>
                  <a:solidFill>
                    <a:srgbClr val="000000"/>
                  </a:solidFill>
                </a:defRPr>
              </a:pPr>
              <a:r>
                <a:t>A: 0</a:t>
              </a:r>
            </a:p>
            <a:p>
              <a:pPr>
                <a:defRPr>
                  <a:solidFill>
                    <a:srgbClr val="000000"/>
                  </a:solidFill>
                </a:defRPr>
              </a:pPr>
              <a:r>
                <a:t>B: 0</a:t>
              </a:r>
            </a:p>
          </p:txBody>
        </p:sp>
        <p:sp>
          <p:nvSpPr>
            <p:cNvPr id="392" name="Google Shape;301;p33"/>
            <p:cNvSpPr txBox="1"/>
            <p:nvPr/>
          </p:nvSpPr>
          <p:spPr>
            <a:xfrm>
              <a:off x="934340" y="80700"/>
              <a:ext cx="991411"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393" name="Google Shape;302;p33"/>
            <p:cNvSpPr txBox="1"/>
            <p:nvPr/>
          </p:nvSpPr>
          <p:spPr>
            <a:xfrm>
              <a:off x="0"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P</a:t>
              </a:r>
            </a:p>
          </p:txBody>
        </p:sp>
      </p:grpSp>
      <p:grpSp>
        <p:nvGrpSpPr>
          <p:cNvPr id="400" name="Google Shape;303;p33"/>
          <p:cNvGrpSpPr/>
          <p:nvPr/>
        </p:nvGrpSpPr>
        <p:grpSpPr>
          <a:xfrm>
            <a:off x="2484925" y="2670625"/>
            <a:ext cx="1998026" cy="2103399"/>
            <a:chOff x="0" y="0"/>
            <a:chExt cx="1998025" cy="2103399"/>
          </a:xfrm>
        </p:grpSpPr>
        <p:sp>
          <p:nvSpPr>
            <p:cNvPr id="395" name="Google Shape;304;p33"/>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396" name="Google Shape;305;p33"/>
            <p:cNvSpPr/>
            <p:nvPr/>
          </p:nvSpPr>
          <p:spPr>
            <a:xfrm>
              <a:off x="135274" y="443949"/>
              <a:ext cx="10974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397" name="Google Shape;306;p33"/>
            <p:cNvSpPr txBox="1"/>
            <p:nvPr/>
          </p:nvSpPr>
          <p:spPr>
            <a:xfrm>
              <a:off x="1336824" y="368199"/>
              <a:ext cx="6612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0 </a:t>
              </a:r>
            </a:p>
            <a:p>
              <a:pPr>
                <a:defRPr>
                  <a:solidFill>
                    <a:srgbClr val="000000"/>
                  </a:solidFill>
                </a:defRPr>
              </a:pPr>
              <a:r>
                <a:t>A: 12</a:t>
              </a:r>
            </a:p>
            <a:p>
              <a:pPr>
                <a:defRPr>
                  <a:solidFill>
                    <a:srgbClr val="000000"/>
                  </a:solidFill>
                </a:defRPr>
              </a:pPr>
              <a:r>
                <a:t>B: 0</a:t>
              </a:r>
            </a:p>
          </p:txBody>
        </p:sp>
        <p:sp>
          <p:nvSpPr>
            <p:cNvPr id="398" name="Google Shape;307;p33"/>
            <p:cNvSpPr txBox="1"/>
            <p:nvPr/>
          </p:nvSpPr>
          <p:spPr>
            <a:xfrm>
              <a:off x="917493" y="80700"/>
              <a:ext cx="1008257"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399" name="Google Shape;308;p33"/>
            <p:cNvSpPr txBox="1"/>
            <p:nvPr/>
          </p:nvSpPr>
          <p:spPr>
            <a:xfrm>
              <a:off x="-1"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A</a:t>
              </a:r>
            </a:p>
          </p:txBody>
        </p:sp>
      </p:grpSp>
      <p:grpSp>
        <p:nvGrpSpPr>
          <p:cNvPr id="406" name="Google Shape;309;p33"/>
          <p:cNvGrpSpPr/>
          <p:nvPr/>
        </p:nvGrpSpPr>
        <p:grpSpPr>
          <a:xfrm>
            <a:off x="6462100" y="2670625"/>
            <a:ext cx="1925751" cy="2103399"/>
            <a:chOff x="0" y="0"/>
            <a:chExt cx="1925750" cy="2103399"/>
          </a:xfrm>
        </p:grpSpPr>
        <p:sp>
          <p:nvSpPr>
            <p:cNvPr id="401" name="Google Shape;310;p33"/>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402" name="Google Shape;311;p33"/>
            <p:cNvSpPr/>
            <p:nvPr/>
          </p:nvSpPr>
          <p:spPr>
            <a:xfrm>
              <a:off x="124075" y="443949"/>
              <a:ext cx="11085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403" name="Google Shape;312;p33"/>
            <p:cNvSpPr txBox="1"/>
            <p:nvPr/>
          </p:nvSpPr>
          <p:spPr>
            <a:xfrm>
              <a:off x="1336825" y="368199"/>
              <a:ext cx="5703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0 </a:t>
              </a:r>
            </a:p>
            <a:p>
              <a:pPr>
                <a:defRPr>
                  <a:solidFill>
                    <a:srgbClr val="000000"/>
                  </a:solidFill>
                </a:defRPr>
              </a:pPr>
              <a:r>
                <a:t>A: 0</a:t>
              </a:r>
            </a:p>
            <a:p>
              <a:pPr>
                <a:defRPr>
                  <a:solidFill>
                    <a:srgbClr val="000000"/>
                  </a:solidFill>
                </a:defRPr>
              </a:pPr>
              <a:r>
                <a:t>B: 5</a:t>
              </a:r>
            </a:p>
          </p:txBody>
        </p:sp>
        <p:sp>
          <p:nvSpPr>
            <p:cNvPr id="404" name="Google Shape;313;p33"/>
            <p:cNvSpPr txBox="1"/>
            <p:nvPr/>
          </p:nvSpPr>
          <p:spPr>
            <a:xfrm>
              <a:off x="891514" y="80700"/>
              <a:ext cx="1034237"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405" name="Google Shape;314;p33"/>
            <p:cNvSpPr txBox="1"/>
            <p:nvPr/>
          </p:nvSpPr>
          <p:spPr>
            <a:xfrm>
              <a:off x="0"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B</a:t>
              </a:r>
            </a:p>
          </p:txBody>
        </p:sp>
      </p:grpSp>
      <p:sp>
        <p:nvSpPr>
          <p:cNvPr id="407" name="Google Shape;315;p33"/>
          <p:cNvSpPr/>
          <p:nvPr/>
        </p:nvSpPr>
        <p:spPr>
          <a:xfrm flipH="1">
            <a:off x="4472549" y="2797000"/>
            <a:ext cx="1946401" cy="10801"/>
          </a:xfrm>
          <a:prstGeom prst="line">
            <a:avLst/>
          </a:prstGeom>
          <a:ln>
            <a:solidFill>
              <a:srgbClr val="303030"/>
            </a:solidFill>
            <a:tailEnd type="triangle"/>
          </a:ln>
        </p:spPr>
        <p:txBody>
          <a:bodyPr lIns="45719" rIns="45719"/>
          <a:lstStyle/>
          <a:p>
            <a:pPr/>
          </a:p>
        </p:txBody>
      </p:sp>
      <p:sp>
        <p:nvSpPr>
          <p:cNvPr id="408" name="Google Shape;316;p33"/>
          <p:cNvSpPr/>
          <p:nvPr/>
        </p:nvSpPr>
        <p:spPr>
          <a:xfrm>
            <a:off x="4482949" y="4676099"/>
            <a:ext cx="1932602" cy="27900"/>
          </a:xfrm>
          <a:prstGeom prst="line">
            <a:avLst/>
          </a:prstGeom>
          <a:ln>
            <a:solidFill>
              <a:srgbClr val="303030"/>
            </a:solidFill>
            <a:tailEnd type="triangle"/>
          </a:ln>
        </p:spPr>
        <p:txBody>
          <a:bodyPr lIns="45719" rIns="45719"/>
          <a:lstStyle/>
          <a:p>
            <a:pPr/>
          </a:p>
        </p:txBody>
      </p:sp>
      <p:sp>
        <p:nvSpPr>
          <p:cNvPr id="409" name="Google Shape;317;p33"/>
          <p:cNvSpPr/>
          <p:nvPr/>
        </p:nvSpPr>
        <p:spPr>
          <a:xfrm>
            <a:off x="5251024" y="2903600"/>
            <a:ext cx="1107901" cy="245400"/>
          </a:xfrm>
          <a:prstGeom prst="rect">
            <a:avLst/>
          </a:prstGeom>
          <a:solidFill>
            <a:srgbClr val="D9D9D9"/>
          </a:solidFill>
          <a:ln>
            <a:solidFill>
              <a:srgbClr val="303030"/>
            </a:solidFill>
          </a:ln>
        </p:spPr>
        <p:txBody>
          <a:bodyPr lIns="45719" rIns="45719"/>
          <a:lstStyle/>
          <a:p>
            <a:pPr>
              <a:defRPr sz="1000">
                <a:solidFill>
                  <a:srgbClr val="000000"/>
                </a:solidFill>
              </a:defRPr>
            </a:pPr>
          </a:p>
        </p:txBody>
      </p:sp>
      <p:sp>
        <p:nvSpPr>
          <p:cNvPr id="410" name="Google Shape;318;p33"/>
          <p:cNvSpPr txBox="1"/>
          <p:nvPr/>
        </p:nvSpPr>
        <p:spPr>
          <a:xfrm>
            <a:off x="5232725" y="2838774"/>
            <a:ext cx="1144501" cy="52159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∞:5:B</a:t>
            </a:r>
            <a:r>
              <a:rPr sz="1200"/>
              <a:t>  </a:t>
            </a:r>
            <a:r>
              <a:rPr sz="1000"/>
              <a:t>W(Z,8)</a:t>
            </a:r>
            <a:endParaRPr sz="1000"/>
          </a:p>
        </p:txBody>
      </p:sp>
      <p:sp>
        <p:nvSpPr>
          <p:cNvPr id="411" name="Google Shape;319;p33"/>
          <p:cNvSpPr/>
          <p:nvPr/>
        </p:nvSpPr>
        <p:spPr>
          <a:xfrm>
            <a:off x="5254838" y="4147075"/>
            <a:ext cx="1107901" cy="460201"/>
          </a:xfrm>
          <a:prstGeom prst="rect">
            <a:avLst/>
          </a:prstGeom>
          <a:solidFill>
            <a:srgbClr val="D9D9D9"/>
          </a:solidFill>
          <a:ln>
            <a:solidFill>
              <a:srgbClr val="303030"/>
            </a:solidFill>
          </a:ln>
        </p:spPr>
        <p:txBody>
          <a:bodyPr lIns="45719" rIns="45719"/>
          <a:lstStyle/>
          <a:p>
            <a:pPr>
              <a:defRPr sz="1000">
                <a:solidFill>
                  <a:srgbClr val="000000"/>
                </a:solidFill>
              </a:defRPr>
            </a:pPr>
          </a:p>
        </p:txBody>
      </p:sp>
      <p:sp>
        <p:nvSpPr>
          <p:cNvPr id="412" name="Google Shape;320;p33"/>
          <p:cNvSpPr txBox="1"/>
          <p:nvPr/>
        </p:nvSpPr>
        <p:spPr>
          <a:xfrm>
            <a:off x="5207899" y="4071125"/>
            <a:ext cx="1215326" cy="72479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∞:7:A</a:t>
            </a:r>
            <a:r>
              <a:rPr sz="1200"/>
              <a:t>  </a:t>
            </a:r>
            <a:r>
              <a:rPr sz="1000"/>
              <a:t>  W(X,3)</a:t>
            </a:r>
            <a:endParaRPr sz="1000"/>
          </a:p>
          <a:p>
            <a:pPr>
              <a:defRPr>
                <a:solidFill>
                  <a:srgbClr val="000000"/>
                </a:solidFill>
              </a:defRPr>
            </a:pPr>
            <a:r>
              <a:t>∞:12:A</a:t>
            </a:r>
            <a:r>
              <a:rPr sz="1200"/>
              <a:t>  </a:t>
            </a:r>
            <a:r>
              <a:rPr sz="1000"/>
              <a:t>W(Y,4)</a:t>
            </a:r>
          </a:p>
        </p:txBody>
      </p:sp>
      <p:sp>
        <p:nvSpPr>
          <p:cNvPr id="413" name="Google Shape;321;p33"/>
          <p:cNvSpPr txBox="1"/>
          <p:nvPr/>
        </p:nvSpPr>
        <p:spPr>
          <a:xfrm>
            <a:off x="4535363" y="3853324"/>
            <a:ext cx="661201" cy="7866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P: 0 </a:t>
            </a:r>
          </a:p>
          <a:p>
            <a:pPr>
              <a:defRPr>
                <a:solidFill>
                  <a:srgbClr val="000000"/>
                </a:solidFill>
              </a:defRPr>
            </a:pPr>
            <a:r>
              <a:t>A: 12</a:t>
            </a:r>
          </a:p>
          <a:p>
            <a:pPr>
              <a:defRPr>
                <a:solidFill>
                  <a:srgbClr val="000000"/>
                </a:solidFill>
              </a:defRPr>
            </a:pPr>
            <a:r>
              <a:t>B: 0</a:t>
            </a:r>
          </a:p>
        </p:txBody>
      </p:sp>
      <p:sp>
        <p:nvSpPr>
          <p:cNvPr id="414" name="Google Shape;322;p33"/>
          <p:cNvSpPr txBox="1"/>
          <p:nvPr/>
        </p:nvSpPr>
        <p:spPr>
          <a:xfrm>
            <a:off x="4572675" y="2797000"/>
            <a:ext cx="570301" cy="7866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P: 0 </a:t>
            </a:r>
          </a:p>
          <a:p>
            <a:pPr>
              <a:defRPr>
                <a:solidFill>
                  <a:srgbClr val="000000"/>
                </a:solidFill>
              </a:defRPr>
            </a:pPr>
            <a:r>
              <a:t>A: 0</a:t>
            </a:r>
          </a:p>
          <a:p>
            <a:pPr>
              <a:defRPr>
                <a:solidFill>
                  <a:srgbClr val="000000"/>
                </a:solidFill>
              </a:defRPr>
            </a:pPr>
            <a:r>
              <a:t>B: 5</a:t>
            </a:r>
          </a:p>
        </p:txBody>
      </p:sp>
      <p:sp>
        <p:nvSpPr>
          <p:cNvPr id="415" name="Google Shape;323;p33"/>
          <p:cNvSpPr txBox="1"/>
          <p:nvPr/>
        </p:nvSpPr>
        <p:spPr>
          <a:xfrm>
            <a:off x="732634" y="1525525"/>
            <a:ext cx="2436267" cy="7087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gn="ctr">
              <a:defRPr sz="1800">
                <a:solidFill>
                  <a:srgbClr val="FF0000"/>
                </a:solidFill>
              </a:defRPr>
            </a:pPr>
            <a:r>
              <a:t>Anti-entropy</a:t>
            </a:r>
            <a:r>
              <a:rPr>
                <a:solidFill>
                  <a:srgbClr val="212121"/>
                </a:solidFill>
              </a:rPr>
              <a:t> Session</a:t>
            </a:r>
            <a:endParaRPr>
              <a:solidFill>
                <a:srgbClr val="212121"/>
              </a:solidFill>
            </a:endParaRPr>
          </a:p>
          <a:p>
            <a:pPr algn="ctr">
              <a:defRPr sz="1800">
                <a:solidFill>
                  <a:srgbClr val="212121"/>
                </a:solidFill>
              </a:defRPr>
            </a:pPr>
            <a:r>
              <a:t>A &amp; B</a:t>
            </a:r>
          </a:p>
        </p:txBody>
      </p:sp>
      <p:sp>
        <p:nvSpPr>
          <p:cNvPr id="416" name="Google Shape;324;p33"/>
          <p:cNvSpPr txBox="1"/>
          <p:nvPr/>
        </p:nvSpPr>
        <p:spPr>
          <a:xfrm>
            <a:off x="2582950" y="3071624"/>
            <a:ext cx="1201801" cy="72479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∞:7:A</a:t>
            </a:r>
            <a:r>
              <a:rPr sz="1200"/>
              <a:t>  </a:t>
            </a:r>
            <a:r>
              <a:rPr sz="1000"/>
              <a:t>  W(X,3)</a:t>
            </a:r>
            <a:endParaRPr sz="1000"/>
          </a:p>
          <a:p>
            <a:pPr>
              <a:defRPr>
                <a:solidFill>
                  <a:srgbClr val="000000"/>
                </a:solidFill>
              </a:defRPr>
            </a:pPr>
            <a:r>
              <a:t>∞:12:A</a:t>
            </a:r>
            <a:r>
              <a:rPr sz="1200"/>
              <a:t>  </a:t>
            </a:r>
            <a:r>
              <a:rPr sz="1000"/>
              <a:t>W(Y,4)</a:t>
            </a:r>
          </a:p>
        </p:txBody>
      </p:sp>
      <p:sp>
        <p:nvSpPr>
          <p:cNvPr id="417" name="Google Shape;325;p33"/>
          <p:cNvSpPr txBox="1"/>
          <p:nvPr/>
        </p:nvSpPr>
        <p:spPr>
          <a:xfrm>
            <a:off x="6570974" y="3054649"/>
            <a:ext cx="11445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∞:5:B</a:t>
            </a:r>
            <a:r>
              <a:rPr sz="1200"/>
              <a:t>  </a:t>
            </a:r>
            <a:r>
              <a:rPr sz="1000"/>
              <a:t>W(Z,8)</a:t>
            </a:r>
          </a:p>
        </p:txBody>
      </p:sp>
      <p:sp>
        <p:nvSpPr>
          <p:cNvPr id="418" name="Google Shape;326;p33"/>
          <p:cNvSpPr txBox="1"/>
          <p:nvPr/>
        </p:nvSpPr>
        <p:spPr>
          <a:xfrm>
            <a:off x="4577924" y="684324"/>
            <a:ext cx="1201801" cy="72479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∞:1:P</a:t>
            </a:r>
            <a:r>
              <a:rPr sz="1200"/>
              <a:t>    </a:t>
            </a:r>
            <a:r>
              <a:rPr sz="1000"/>
              <a:t>W(X,4)</a:t>
            </a:r>
            <a:endParaRPr sz="1000"/>
          </a:p>
          <a:p>
            <a:pPr>
              <a:defRPr>
                <a:solidFill>
                  <a:srgbClr val="000000"/>
                </a:solidFill>
              </a:defRPr>
            </a:pPr>
            <a:r>
              <a:t>∞:7:P</a:t>
            </a:r>
            <a:r>
              <a:rPr sz="1200"/>
              <a:t>    </a:t>
            </a:r>
            <a:r>
              <a:rPr sz="1000"/>
              <a:t>W(Y,8)</a:t>
            </a:r>
            <a:endParaRPr sz="1000"/>
          </a:p>
        </p:txBody>
      </p:sp>
      <p:sp>
        <p:nvSpPr>
          <p:cNvPr id="419" name="Google Shape;327;p33"/>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20" name="Google Shape;165;p28"/>
          <p:cNvSpPr txBox="1"/>
          <p:nvPr/>
        </p:nvSpPr>
        <p:spPr>
          <a:xfrm>
            <a:off x="-1650" y="4809675"/>
            <a:ext cx="4529100" cy="355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sz="1200">
                <a:solidFill>
                  <a:srgbClr val="000000"/>
                </a:solidFill>
              </a:defRPr>
            </a:pPr>
            <a:r>
              <a:t>(value1 : value2 : value3) =  (</a:t>
            </a:r>
            <a:r>
              <a:rPr b="0"/>
              <a:t>CSN : Local Timestamp : Node) </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424" name="Google Shape;332;p34" descr="Google Shape;332;p34"/>
          <p:cNvPicPr>
            <a:picLocks noChangeAspect="1"/>
          </p:cNvPicPr>
          <p:nvPr/>
        </p:nvPicPr>
        <p:blipFill>
          <a:blip r:embed="rId3">
            <a:extLst/>
          </a:blip>
          <a:stretch>
            <a:fillRect/>
          </a:stretch>
        </p:blipFill>
        <p:spPr>
          <a:xfrm>
            <a:off x="152400" y="3531825"/>
            <a:ext cx="85725" cy="381001"/>
          </a:xfrm>
          <a:prstGeom prst="rect">
            <a:avLst/>
          </a:prstGeom>
          <a:ln w="12700">
            <a:miter lim="400000"/>
          </a:ln>
        </p:spPr>
      </p:pic>
      <p:grpSp>
        <p:nvGrpSpPr>
          <p:cNvPr id="430" name="Google Shape;333;p34"/>
          <p:cNvGrpSpPr/>
          <p:nvPr/>
        </p:nvGrpSpPr>
        <p:grpSpPr>
          <a:xfrm>
            <a:off x="4482874" y="293525"/>
            <a:ext cx="1998026" cy="2103400"/>
            <a:chOff x="0" y="0"/>
            <a:chExt cx="1998025" cy="2103399"/>
          </a:xfrm>
        </p:grpSpPr>
        <p:sp>
          <p:nvSpPr>
            <p:cNvPr id="425" name="Google Shape;334;p34"/>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426" name="Google Shape;335;p34"/>
            <p:cNvSpPr/>
            <p:nvPr/>
          </p:nvSpPr>
          <p:spPr>
            <a:xfrm>
              <a:off x="124774" y="443949"/>
              <a:ext cx="11079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sz="1000">
                  <a:solidFill>
                    <a:srgbClr val="000000"/>
                  </a:solidFill>
                </a:defRPr>
              </a:pPr>
            </a:p>
          </p:txBody>
        </p:sp>
        <p:sp>
          <p:nvSpPr>
            <p:cNvPr id="427" name="Google Shape;336;p34"/>
            <p:cNvSpPr txBox="1"/>
            <p:nvPr/>
          </p:nvSpPr>
          <p:spPr>
            <a:xfrm>
              <a:off x="1336824" y="368199"/>
              <a:ext cx="6612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7 </a:t>
              </a:r>
            </a:p>
            <a:p>
              <a:pPr>
                <a:defRPr>
                  <a:solidFill>
                    <a:srgbClr val="000000"/>
                  </a:solidFill>
                </a:defRPr>
              </a:pPr>
              <a:r>
                <a:t>A: 0</a:t>
              </a:r>
            </a:p>
            <a:p>
              <a:pPr>
                <a:defRPr>
                  <a:solidFill>
                    <a:srgbClr val="000000"/>
                  </a:solidFill>
                </a:defRPr>
              </a:pPr>
              <a:r>
                <a:t>B: 0</a:t>
              </a:r>
            </a:p>
          </p:txBody>
        </p:sp>
        <p:sp>
          <p:nvSpPr>
            <p:cNvPr id="428" name="Google Shape;337;p34"/>
            <p:cNvSpPr txBox="1"/>
            <p:nvPr/>
          </p:nvSpPr>
          <p:spPr>
            <a:xfrm>
              <a:off x="957858" y="80700"/>
              <a:ext cx="967892"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429" name="Google Shape;338;p34"/>
            <p:cNvSpPr txBox="1"/>
            <p:nvPr/>
          </p:nvSpPr>
          <p:spPr>
            <a:xfrm>
              <a:off x="-1"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P</a:t>
              </a:r>
            </a:p>
          </p:txBody>
        </p:sp>
      </p:grpSp>
      <p:grpSp>
        <p:nvGrpSpPr>
          <p:cNvPr id="436" name="Google Shape;339;p34"/>
          <p:cNvGrpSpPr/>
          <p:nvPr/>
        </p:nvGrpSpPr>
        <p:grpSpPr>
          <a:xfrm>
            <a:off x="2484925" y="2670625"/>
            <a:ext cx="1998026" cy="2103399"/>
            <a:chOff x="0" y="0"/>
            <a:chExt cx="1998025" cy="2103399"/>
          </a:xfrm>
        </p:grpSpPr>
        <p:sp>
          <p:nvSpPr>
            <p:cNvPr id="431" name="Google Shape;340;p34"/>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432" name="Google Shape;341;p34"/>
            <p:cNvSpPr/>
            <p:nvPr/>
          </p:nvSpPr>
          <p:spPr>
            <a:xfrm>
              <a:off x="135274" y="443949"/>
              <a:ext cx="10974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433" name="Google Shape;342;p34"/>
            <p:cNvSpPr txBox="1"/>
            <p:nvPr/>
          </p:nvSpPr>
          <p:spPr>
            <a:xfrm>
              <a:off x="1336824" y="368199"/>
              <a:ext cx="6612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0 </a:t>
              </a:r>
            </a:p>
            <a:p>
              <a:pPr>
                <a:defRPr>
                  <a:solidFill>
                    <a:srgbClr val="000000"/>
                  </a:solidFill>
                </a:defRPr>
              </a:pPr>
              <a:r>
                <a:t>A: 12</a:t>
              </a:r>
            </a:p>
            <a:p>
              <a:pPr>
                <a:defRPr>
                  <a:solidFill>
                    <a:srgbClr val="000000"/>
                  </a:solidFill>
                </a:defRPr>
              </a:pPr>
              <a:r>
                <a:t>B: 5</a:t>
              </a:r>
            </a:p>
          </p:txBody>
        </p:sp>
        <p:sp>
          <p:nvSpPr>
            <p:cNvPr id="434" name="Google Shape;343;p34"/>
            <p:cNvSpPr txBox="1"/>
            <p:nvPr/>
          </p:nvSpPr>
          <p:spPr>
            <a:xfrm>
              <a:off x="948851" y="80700"/>
              <a:ext cx="976899"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435" name="Google Shape;344;p34"/>
            <p:cNvSpPr txBox="1"/>
            <p:nvPr/>
          </p:nvSpPr>
          <p:spPr>
            <a:xfrm>
              <a:off x="-1"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A</a:t>
              </a:r>
            </a:p>
          </p:txBody>
        </p:sp>
      </p:grpSp>
      <p:grpSp>
        <p:nvGrpSpPr>
          <p:cNvPr id="442" name="Google Shape;345;p34"/>
          <p:cNvGrpSpPr/>
          <p:nvPr/>
        </p:nvGrpSpPr>
        <p:grpSpPr>
          <a:xfrm>
            <a:off x="6462100" y="2670625"/>
            <a:ext cx="1968026" cy="2103399"/>
            <a:chOff x="0" y="0"/>
            <a:chExt cx="1968025" cy="2103399"/>
          </a:xfrm>
        </p:grpSpPr>
        <p:sp>
          <p:nvSpPr>
            <p:cNvPr id="437" name="Google Shape;346;p34"/>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438" name="Google Shape;347;p34"/>
            <p:cNvSpPr/>
            <p:nvPr/>
          </p:nvSpPr>
          <p:spPr>
            <a:xfrm>
              <a:off x="124075" y="443949"/>
              <a:ext cx="11085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439" name="Google Shape;348;p34"/>
            <p:cNvSpPr txBox="1"/>
            <p:nvPr/>
          </p:nvSpPr>
          <p:spPr>
            <a:xfrm>
              <a:off x="1336825" y="368199"/>
              <a:ext cx="6312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0 </a:t>
              </a:r>
            </a:p>
            <a:p>
              <a:pPr>
                <a:defRPr>
                  <a:solidFill>
                    <a:srgbClr val="000000"/>
                  </a:solidFill>
                </a:defRPr>
              </a:pPr>
              <a:r>
                <a:t>A: 12</a:t>
              </a:r>
            </a:p>
            <a:p>
              <a:pPr>
                <a:defRPr>
                  <a:solidFill>
                    <a:srgbClr val="000000"/>
                  </a:solidFill>
                </a:defRPr>
              </a:pPr>
              <a:r>
                <a:t>B: 5</a:t>
              </a:r>
            </a:p>
          </p:txBody>
        </p:sp>
        <p:sp>
          <p:nvSpPr>
            <p:cNvPr id="440" name="Google Shape;349;p34"/>
            <p:cNvSpPr txBox="1"/>
            <p:nvPr/>
          </p:nvSpPr>
          <p:spPr>
            <a:xfrm>
              <a:off x="875835" y="80700"/>
              <a:ext cx="1049916"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441" name="Google Shape;350;p34"/>
            <p:cNvSpPr txBox="1"/>
            <p:nvPr/>
          </p:nvSpPr>
          <p:spPr>
            <a:xfrm>
              <a:off x="0"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B</a:t>
              </a:r>
            </a:p>
          </p:txBody>
        </p:sp>
      </p:grpSp>
      <p:sp>
        <p:nvSpPr>
          <p:cNvPr id="443" name="Google Shape;351;p34"/>
          <p:cNvSpPr txBox="1"/>
          <p:nvPr/>
        </p:nvSpPr>
        <p:spPr>
          <a:xfrm>
            <a:off x="4577924" y="684325"/>
            <a:ext cx="1201801" cy="72479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∞:1:P</a:t>
            </a:r>
            <a:r>
              <a:rPr sz="1200"/>
              <a:t>    </a:t>
            </a:r>
            <a:r>
              <a:rPr sz="1000"/>
              <a:t>W(X,4)</a:t>
            </a:r>
            <a:endParaRPr sz="1000"/>
          </a:p>
          <a:p>
            <a:pPr>
              <a:defRPr>
                <a:solidFill>
                  <a:srgbClr val="000000"/>
                </a:solidFill>
              </a:defRPr>
            </a:pPr>
            <a:r>
              <a:t>∞:7:P</a:t>
            </a:r>
            <a:r>
              <a:rPr sz="1200"/>
              <a:t>    </a:t>
            </a:r>
            <a:r>
              <a:rPr sz="1000"/>
              <a:t>W(Y,8)</a:t>
            </a:r>
            <a:endParaRPr sz="1000"/>
          </a:p>
        </p:txBody>
      </p:sp>
      <p:sp>
        <p:nvSpPr>
          <p:cNvPr id="444" name="Google Shape;352;p34"/>
          <p:cNvSpPr txBox="1"/>
          <p:nvPr/>
        </p:nvSpPr>
        <p:spPr>
          <a:xfrm>
            <a:off x="2582950" y="3071624"/>
            <a:ext cx="1201801" cy="7866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∞:5:B</a:t>
            </a:r>
            <a:r>
              <a:rPr sz="1200"/>
              <a:t>    </a:t>
            </a:r>
            <a:r>
              <a:rPr sz="1000"/>
              <a:t>W(Z,8)</a:t>
            </a:r>
          </a:p>
          <a:p>
            <a:pPr>
              <a:defRPr>
                <a:solidFill>
                  <a:srgbClr val="000000"/>
                </a:solidFill>
              </a:defRPr>
            </a:pPr>
            <a:r>
              <a:t>∞:7:A</a:t>
            </a:r>
            <a:r>
              <a:rPr sz="1200"/>
              <a:t>  </a:t>
            </a:r>
            <a:r>
              <a:rPr sz="1000"/>
              <a:t>  W(X,3)</a:t>
            </a:r>
            <a:endParaRPr sz="1000"/>
          </a:p>
          <a:p>
            <a:pPr>
              <a:defRPr>
                <a:solidFill>
                  <a:srgbClr val="000000"/>
                </a:solidFill>
              </a:defRPr>
            </a:pPr>
            <a:r>
              <a:t>∞:12:A</a:t>
            </a:r>
            <a:r>
              <a:rPr sz="1200"/>
              <a:t>  </a:t>
            </a:r>
            <a:r>
              <a:rPr sz="1000"/>
              <a:t>W(Y,4)</a:t>
            </a:r>
          </a:p>
        </p:txBody>
      </p:sp>
      <p:sp>
        <p:nvSpPr>
          <p:cNvPr id="445" name="Google Shape;353;p34"/>
          <p:cNvSpPr txBox="1"/>
          <p:nvPr/>
        </p:nvSpPr>
        <p:spPr>
          <a:xfrm>
            <a:off x="6570974" y="3054650"/>
            <a:ext cx="1262701" cy="7866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∞:5:B</a:t>
            </a:r>
            <a:r>
              <a:rPr sz="1200"/>
              <a:t>    </a:t>
            </a:r>
            <a:r>
              <a:rPr sz="1000"/>
              <a:t>W(Z,8)</a:t>
            </a:r>
          </a:p>
          <a:p>
            <a:pPr>
              <a:defRPr>
                <a:solidFill>
                  <a:srgbClr val="000000"/>
                </a:solidFill>
              </a:defRPr>
            </a:pPr>
            <a:r>
              <a:t>∞:7:A</a:t>
            </a:r>
            <a:r>
              <a:rPr sz="1200"/>
              <a:t>  </a:t>
            </a:r>
            <a:r>
              <a:rPr sz="1000"/>
              <a:t>  W(X,3)</a:t>
            </a:r>
            <a:endParaRPr sz="1000"/>
          </a:p>
          <a:p>
            <a:pPr>
              <a:defRPr>
                <a:solidFill>
                  <a:srgbClr val="000000"/>
                </a:solidFill>
              </a:defRPr>
            </a:pPr>
            <a:r>
              <a:t>∞:12:A</a:t>
            </a:r>
            <a:r>
              <a:rPr sz="1200"/>
              <a:t>  </a:t>
            </a:r>
            <a:r>
              <a:rPr sz="1000"/>
              <a:t>W(Y,4)</a:t>
            </a:r>
          </a:p>
        </p:txBody>
      </p:sp>
      <p:sp>
        <p:nvSpPr>
          <p:cNvPr id="446" name="Google Shape;354;p34"/>
          <p:cNvSpPr txBox="1"/>
          <p:nvPr/>
        </p:nvSpPr>
        <p:spPr>
          <a:xfrm>
            <a:off x="151497" y="448231"/>
            <a:ext cx="4430916" cy="577618"/>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800">
                <a:solidFill>
                  <a:srgbClr val="000000"/>
                </a:solidFill>
              </a:defRPr>
            </a:lvl1pPr>
          </a:lstStyle>
          <a:p>
            <a:pPr/>
            <a:r>
              <a:t>Bayou Anti-Entropy (Sync)</a:t>
            </a:r>
          </a:p>
        </p:txBody>
      </p:sp>
      <p:sp>
        <p:nvSpPr>
          <p:cNvPr id="447" name="Google Shape;355;p34"/>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48" name="Google Shape;165;p28"/>
          <p:cNvSpPr txBox="1"/>
          <p:nvPr/>
        </p:nvSpPr>
        <p:spPr>
          <a:xfrm>
            <a:off x="-1650" y="4809675"/>
            <a:ext cx="4529100" cy="355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sz="1200">
                <a:solidFill>
                  <a:srgbClr val="000000"/>
                </a:solidFill>
              </a:defRPr>
            </a:pPr>
            <a:r>
              <a:t>(value1 : value2 : value3) =  (</a:t>
            </a:r>
            <a:r>
              <a:rPr b="0"/>
              <a:t>CSN : Local Timestamp : Node) </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452" name="Google Shape;360;p35"/>
          <p:cNvSpPr txBox="1"/>
          <p:nvPr>
            <p:ph type="title"/>
          </p:nvPr>
        </p:nvSpPr>
        <p:spPr>
          <a:xfrm>
            <a:off x="311699" y="445025"/>
            <a:ext cx="3297901" cy="572701"/>
          </a:xfrm>
          <a:prstGeom prst="rect">
            <a:avLst/>
          </a:prstGeom>
        </p:spPr>
        <p:txBody>
          <a:bodyPr/>
          <a:lstStyle>
            <a:lvl1pPr defTabSz="877823">
              <a:defRPr sz="2688">
                <a:solidFill>
                  <a:srgbClr val="000000"/>
                </a:solidFill>
              </a:defRPr>
            </a:lvl1pPr>
          </a:lstStyle>
          <a:p>
            <a:pPr/>
            <a:r>
              <a:t>Bayou Commit</a:t>
            </a:r>
          </a:p>
        </p:txBody>
      </p:sp>
      <p:pic>
        <p:nvPicPr>
          <p:cNvPr id="453" name="Google Shape;361;p35" descr="Google Shape;361;p35"/>
          <p:cNvPicPr>
            <a:picLocks noChangeAspect="1"/>
          </p:cNvPicPr>
          <p:nvPr/>
        </p:nvPicPr>
        <p:blipFill>
          <a:blip r:embed="rId3">
            <a:extLst/>
          </a:blip>
          <a:stretch>
            <a:fillRect/>
          </a:stretch>
        </p:blipFill>
        <p:spPr>
          <a:xfrm>
            <a:off x="152400" y="3531825"/>
            <a:ext cx="85725" cy="381001"/>
          </a:xfrm>
          <a:prstGeom prst="rect">
            <a:avLst/>
          </a:prstGeom>
          <a:ln w="12700">
            <a:miter lim="400000"/>
          </a:ln>
        </p:spPr>
      </p:pic>
      <p:grpSp>
        <p:nvGrpSpPr>
          <p:cNvPr id="459" name="Google Shape;362;p35"/>
          <p:cNvGrpSpPr/>
          <p:nvPr/>
        </p:nvGrpSpPr>
        <p:grpSpPr>
          <a:xfrm>
            <a:off x="4482874" y="293525"/>
            <a:ext cx="1998026" cy="2103400"/>
            <a:chOff x="0" y="0"/>
            <a:chExt cx="1998025" cy="2103399"/>
          </a:xfrm>
        </p:grpSpPr>
        <p:sp>
          <p:nvSpPr>
            <p:cNvPr id="454" name="Google Shape;363;p35"/>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455" name="Google Shape;364;p35"/>
            <p:cNvSpPr/>
            <p:nvPr/>
          </p:nvSpPr>
          <p:spPr>
            <a:xfrm>
              <a:off x="124774" y="443949"/>
              <a:ext cx="11079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sz="1000">
                  <a:solidFill>
                    <a:srgbClr val="000000"/>
                  </a:solidFill>
                </a:defRPr>
              </a:pPr>
            </a:p>
          </p:txBody>
        </p:sp>
        <p:sp>
          <p:nvSpPr>
            <p:cNvPr id="456" name="Google Shape;365;p35"/>
            <p:cNvSpPr txBox="1"/>
            <p:nvPr/>
          </p:nvSpPr>
          <p:spPr>
            <a:xfrm>
              <a:off x="1336824" y="368199"/>
              <a:ext cx="6612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7 </a:t>
              </a:r>
            </a:p>
            <a:p>
              <a:pPr>
                <a:defRPr>
                  <a:solidFill>
                    <a:srgbClr val="000000"/>
                  </a:solidFill>
                </a:defRPr>
              </a:pPr>
              <a:r>
                <a:t>A: 0</a:t>
              </a:r>
            </a:p>
            <a:p>
              <a:pPr>
                <a:defRPr>
                  <a:solidFill>
                    <a:srgbClr val="000000"/>
                  </a:solidFill>
                </a:defRPr>
              </a:pPr>
              <a:r>
                <a:t>B: 0</a:t>
              </a:r>
            </a:p>
          </p:txBody>
        </p:sp>
        <p:sp>
          <p:nvSpPr>
            <p:cNvPr id="457" name="Google Shape;366;p35"/>
            <p:cNvSpPr txBox="1"/>
            <p:nvPr/>
          </p:nvSpPr>
          <p:spPr>
            <a:xfrm>
              <a:off x="910820" y="80700"/>
              <a:ext cx="101493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458" name="Google Shape;367;p35"/>
            <p:cNvSpPr txBox="1"/>
            <p:nvPr/>
          </p:nvSpPr>
          <p:spPr>
            <a:xfrm>
              <a:off x="-1"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P</a:t>
              </a:r>
            </a:p>
          </p:txBody>
        </p:sp>
      </p:grpSp>
      <p:grpSp>
        <p:nvGrpSpPr>
          <p:cNvPr id="465" name="Google Shape;368;p35"/>
          <p:cNvGrpSpPr/>
          <p:nvPr/>
        </p:nvGrpSpPr>
        <p:grpSpPr>
          <a:xfrm>
            <a:off x="2484925" y="2670625"/>
            <a:ext cx="1998026" cy="2103399"/>
            <a:chOff x="0" y="0"/>
            <a:chExt cx="1998025" cy="2103399"/>
          </a:xfrm>
        </p:grpSpPr>
        <p:sp>
          <p:nvSpPr>
            <p:cNvPr id="460" name="Google Shape;369;p35"/>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461" name="Google Shape;370;p35"/>
            <p:cNvSpPr/>
            <p:nvPr/>
          </p:nvSpPr>
          <p:spPr>
            <a:xfrm>
              <a:off x="135274" y="443949"/>
              <a:ext cx="10974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462" name="Google Shape;371;p35"/>
            <p:cNvSpPr txBox="1"/>
            <p:nvPr/>
          </p:nvSpPr>
          <p:spPr>
            <a:xfrm>
              <a:off x="1336824" y="368199"/>
              <a:ext cx="6612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0 </a:t>
              </a:r>
            </a:p>
            <a:p>
              <a:pPr>
                <a:defRPr>
                  <a:solidFill>
                    <a:srgbClr val="000000"/>
                  </a:solidFill>
                </a:defRPr>
              </a:pPr>
              <a:r>
                <a:t>A: 12</a:t>
              </a:r>
            </a:p>
            <a:p>
              <a:pPr>
                <a:defRPr>
                  <a:solidFill>
                    <a:srgbClr val="000000"/>
                  </a:solidFill>
                </a:defRPr>
              </a:pPr>
              <a:r>
                <a:t>B: 5</a:t>
              </a:r>
            </a:p>
          </p:txBody>
        </p:sp>
        <p:sp>
          <p:nvSpPr>
            <p:cNvPr id="463" name="Google Shape;372;p35"/>
            <p:cNvSpPr txBox="1"/>
            <p:nvPr/>
          </p:nvSpPr>
          <p:spPr>
            <a:xfrm>
              <a:off x="917493" y="80700"/>
              <a:ext cx="1008257"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464" name="Google Shape;373;p35"/>
            <p:cNvSpPr txBox="1"/>
            <p:nvPr/>
          </p:nvSpPr>
          <p:spPr>
            <a:xfrm>
              <a:off x="-1"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A</a:t>
              </a:r>
            </a:p>
          </p:txBody>
        </p:sp>
      </p:grpSp>
      <p:grpSp>
        <p:nvGrpSpPr>
          <p:cNvPr id="471" name="Google Shape;374;p35"/>
          <p:cNvGrpSpPr/>
          <p:nvPr/>
        </p:nvGrpSpPr>
        <p:grpSpPr>
          <a:xfrm>
            <a:off x="6462100" y="2670625"/>
            <a:ext cx="1977626" cy="2103399"/>
            <a:chOff x="0" y="0"/>
            <a:chExt cx="1977624" cy="2103399"/>
          </a:xfrm>
        </p:grpSpPr>
        <p:sp>
          <p:nvSpPr>
            <p:cNvPr id="466" name="Google Shape;375;p35"/>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467" name="Google Shape;376;p35"/>
            <p:cNvSpPr/>
            <p:nvPr/>
          </p:nvSpPr>
          <p:spPr>
            <a:xfrm>
              <a:off x="124075" y="443949"/>
              <a:ext cx="11085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468" name="Google Shape;377;p35"/>
            <p:cNvSpPr txBox="1"/>
            <p:nvPr/>
          </p:nvSpPr>
          <p:spPr>
            <a:xfrm>
              <a:off x="1336825" y="368199"/>
              <a:ext cx="640800"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0 </a:t>
              </a:r>
            </a:p>
            <a:p>
              <a:pPr>
                <a:defRPr>
                  <a:solidFill>
                    <a:srgbClr val="000000"/>
                  </a:solidFill>
                </a:defRPr>
              </a:pPr>
              <a:r>
                <a:t>A: 12</a:t>
              </a:r>
            </a:p>
            <a:p>
              <a:pPr>
                <a:defRPr>
                  <a:solidFill>
                    <a:srgbClr val="000000"/>
                  </a:solidFill>
                </a:defRPr>
              </a:pPr>
              <a:r>
                <a:t>B: 5</a:t>
              </a:r>
            </a:p>
          </p:txBody>
        </p:sp>
        <p:sp>
          <p:nvSpPr>
            <p:cNvPr id="469" name="Google Shape;378;p35"/>
            <p:cNvSpPr txBox="1"/>
            <p:nvPr/>
          </p:nvSpPr>
          <p:spPr>
            <a:xfrm>
              <a:off x="742560" y="80700"/>
              <a:ext cx="1183191"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470" name="Google Shape;379;p35"/>
            <p:cNvSpPr txBox="1"/>
            <p:nvPr/>
          </p:nvSpPr>
          <p:spPr>
            <a:xfrm>
              <a:off x="0"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B</a:t>
              </a:r>
            </a:p>
          </p:txBody>
        </p:sp>
      </p:grpSp>
      <p:sp>
        <p:nvSpPr>
          <p:cNvPr id="472" name="Google Shape;380;p35"/>
          <p:cNvSpPr txBox="1"/>
          <p:nvPr/>
        </p:nvSpPr>
        <p:spPr>
          <a:xfrm>
            <a:off x="297949" y="1368375"/>
            <a:ext cx="3523802" cy="4420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800">
                <a:solidFill>
                  <a:srgbClr val="000000"/>
                </a:solidFill>
              </a:defRPr>
            </a:pPr>
            <a:r>
              <a:t>Primary </a:t>
            </a:r>
            <a:r>
              <a:rPr>
                <a:solidFill>
                  <a:srgbClr val="FF0000"/>
                </a:solidFill>
              </a:rPr>
              <a:t>commits</a:t>
            </a:r>
            <a:r>
              <a:t> its entries</a:t>
            </a:r>
          </a:p>
        </p:txBody>
      </p:sp>
      <p:sp>
        <p:nvSpPr>
          <p:cNvPr id="473" name="Google Shape;381;p35"/>
          <p:cNvSpPr txBox="1"/>
          <p:nvPr/>
        </p:nvSpPr>
        <p:spPr>
          <a:xfrm>
            <a:off x="4577924" y="684324"/>
            <a:ext cx="1201801" cy="5834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a:solidFill>
                  <a:srgbClr val="FF0000"/>
                </a:solidFill>
              </a:defRPr>
            </a:pPr>
            <a:r>
              <a:t>1:1:P</a:t>
            </a:r>
            <a:r>
              <a:rPr sz="1200"/>
              <a:t>    </a:t>
            </a:r>
            <a:r>
              <a:rPr sz="1000"/>
              <a:t>W(X,4)</a:t>
            </a:r>
            <a:endParaRPr sz="1000"/>
          </a:p>
          <a:p>
            <a:pPr>
              <a:defRPr b="1">
                <a:solidFill>
                  <a:srgbClr val="FF0000"/>
                </a:solidFill>
              </a:defRPr>
            </a:pPr>
            <a:r>
              <a:t>2:7:P</a:t>
            </a:r>
            <a:r>
              <a:rPr sz="1200"/>
              <a:t>    </a:t>
            </a:r>
            <a:r>
              <a:rPr sz="1000"/>
              <a:t>W(Y,8)</a:t>
            </a:r>
          </a:p>
        </p:txBody>
      </p:sp>
      <p:sp>
        <p:nvSpPr>
          <p:cNvPr id="474" name="Google Shape;382;p35"/>
          <p:cNvSpPr txBox="1"/>
          <p:nvPr/>
        </p:nvSpPr>
        <p:spPr>
          <a:xfrm>
            <a:off x="6570974" y="3054649"/>
            <a:ext cx="1262701" cy="7866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∞:5:B</a:t>
            </a:r>
            <a:r>
              <a:rPr sz="1200"/>
              <a:t>    </a:t>
            </a:r>
            <a:r>
              <a:rPr sz="1000"/>
              <a:t>W(Z,8)</a:t>
            </a:r>
          </a:p>
          <a:p>
            <a:pPr>
              <a:defRPr>
                <a:solidFill>
                  <a:srgbClr val="000000"/>
                </a:solidFill>
              </a:defRPr>
            </a:pPr>
            <a:r>
              <a:t>∞:7:A</a:t>
            </a:r>
            <a:r>
              <a:rPr sz="1200"/>
              <a:t>  </a:t>
            </a:r>
            <a:r>
              <a:rPr sz="1000"/>
              <a:t>  W(X,3)</a:t>
            </a:r>
            <a:endParaRPr sz="1000"/>
          </a:p>
          <a:p>
            <a:pPr>
              <a:defRPr>
                <a:solidFill>
                  <a:srgbClr val="000000"/>
                </a:solidFill>
              </a:defRPr>
            </a:pPr>
            <a:r>
              <a:t>∞:12:A</a:t>
            </a:r>
            <a:r>
              <a:rPr sz="1200"/>
              <a:t>  </a:t>
            </a:r>
            <a:r>
              <a:rPr sz="1000"/>
              <a:t>W(Y,4)</a:t>
            </a:r>
          </a:p>
        </p:txBody>
      </p:sp>
      <p:sp>
        <p:nvSpPr>
          <p:cNvPr id="475" name="Google Shape;383;p35"/>
          <p:cNvSpPr txBox="1"/>
          <p:nvPr/>
        </p:nvSpPr>
        <p:spPr>
          <a:xfrm>
            <a:off x="2582950" y="3071624"/>
            <a:ext cx="1201801" cy="7866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∞:5:B</a:t>
            </a:r>
            <a:r>
              <a:rPr sz="1200"/>
              <a:t>    </a:t>
            </a:r>
            <a:r>
              <a:rPr sz="1000"/>
              <a:t>W(Z,8)</a:t>
            </a:r>
          </a:p>
          <a:p>
            <a:pPr>
              <a:defRPr>
                <a:solidFill>
                  <a:srgbClr val="000000"/>
                </a:solidFill>
              </a:defRPr>
            </a:pPr>
            <a:r>
              <a:t>∞:7:A</a:t>
            </a:r>
            <a:r>
              <a:rPr sz="1200"/>
              <a:t>  </a:t>
            </a:r>
            <a:r>
              <a:rPr sz="1000"/>
              <a:t>  W(X,3)</a:t>
            </a:r>
            <a:endParaRPr sz="1000"/>
          </a:p>
          <a:p>
            <a:pPr>
              <a:defRPr>
                <a:solidFill>
                  <a:srgbClr val="000000"/>
                </a:solidFill>
              </a:defRPr>
            </a:pPr>
            <a:r>
              <a:t>∞:12:A</a:t>
            </a:r>
            <a:r>
              <a:rPr sz="1200"/>
              <a:t>  </a:t>
            </a:r>
            <a:r>
              <a:rPr sz="1000"/>
              <a:t>W(Y,4)</a:t>
            </a:r>
          </a:p>
        </p:txBody>
      </p:sp>
      <p:sp>
        <p:nvSpPr>
          <p:cNvPr id="476" name="Google Shape;384;p35"/>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77" name="Google Shape;165;p28"/>
          <p:cNvSpPr txBox="1"/>
          <p:nvPr/>
        </p:nvSpPr>
        <p:spPr>
          <a:xfrm>
            <a:off x="-1650" y="4809675"/>
            <a:ext cx="4529100" cy="355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sz="1200">
                <a:solidFill>
                  <a:srgbClr val="000000"/>
                </a:solidFill>
              </a:defRPr>
            </a:pPr>
            <a:r>
              <a:t>(value1 : value2 : value3) =  (</a:t>
            </a:r>
            <a:r>
              <a:rPr b="0"/>
              <a:t>CSN : Local Timestamp : Node) </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481" name="Google Shape;389;p36"/>
          <p:cNvSpPr txBox="1"/>
          <p:nvPr>
            <p:ph type="title"/>
          </p:nvPr>
        </p:nvSpPr>
        <p:spPr>
          <a:xfrm>
            <a:off x="311699" y="445025"/>
            <a:ext cx="3297901" cy="572701"/>
          </a:xfrm>
          <a:prstGeom prst="rect">
            <a:avLst/>
          </a:prstGeom>
        </p:spPr>
        <p:txBody>
          <a:bodyPr/>
          <a:lstStyle>
            <a:lvl1pPr defTabSz="877823">
              <a:defRPr sz="2688">
                <a:solidFill>
                  <a:srgbClr val="000000"/>
                </a:solidFill>
              </a:defRPr>
            </a:lvl1pPr>
          </a:lstStyle>
          <a:p>
            <a:pPr/>
            <a:r>
              <a:t>Bayou Write</a:t>
            </a:r>
          </a:p>
        </p:txBody>
      </p:sp>
      <p:pic>
        <p:nvPicPr>
          <p:cNvPr id="482" name="Google Shape;390;p36" descr="Google Shape;390;p36"/>
          <p:cNvPicPr>
            <a:picLocks noChangeAspect="1"/>
          </p:cNvPicPr>
          <p:nvPr/>
        </p:nvPicPr>
        <p:blipFill>
          <a:blip r:embed="rId3">
            <a:extLst/>
          </a:blip>
          <a:stretch>
            <a:fillRect/>
          </a:stretch>
        </p:blipFill>
        <p:spPr>
          <a:xfrm>
            <a:off x="152400" y="3531825"/>
            <a:ext cx="85725" cy="381001"/>
          </a:xfrm>
          <a:prstGeom prst="rect">
            <a:avLst/>
          </a:prstGeom>
          <a:ln w="12700">
            <a:miter lim="400000"/>
          </a:ln>
        </p:spPr>
      </p:pic>
      <p:grpSp>
        <p:nvGrpSpPr>
          <p:cNvPr id="488" name="Google Shape;391;p36"/>
          <p:cNvGrpSpPr/>
          <p:nvPr/>
        </p:nvGrpSpPr>
        <p:grpSpPr>
          <a:xfrm>
            <a:off x="4482874" y="293525"/>
            <a:ext cx="1998026" cy="2103400"/>
            <a:chOff x="0" y="0"/>
            <a:chExt cx="1998025" cy="2103399"/>
          </a:xfrm>
        </p:grpSpPr>
        <p:sp>
          <p:nvSpPr>
            <p:cNvPr id="483" name="Google Shape;392;p36"/>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484" name="Google Shape;393;p36"/>
            <p:cNvSpPr/>
            <p:nvPr/>
          </p:nvSpPr>
          <p:spPr>
            <a:xfrm>
              <a:off x="124774" y="443949"/>
              <a:ext cx="11079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sz="1000">
                  <a:solidFill>
                    <a:srgbClr val="000000"/>
                  </a:solidFill>
                </a:defRPr>
              </a:pPr>
            </a:p>
          </p:txBody>
        </p:sp>
        <p:sp>
          <p:nvSpPr>
            <p:cNvPr id="485" name="Google Shape;394;p36"/>
            <p:cNvSpPr txBox="1"/>
            <p:nvPr/>
          </p:nvSpPr>
          <p:spPr>
            <a:xfrm>
              <a:off x="1336824" y="368199"/>
              <a:ext cx="6612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7 </a:t>
              </a:r>
            </a:p>
            <a:p>
              <a:pPr>
                <a:defRPr>
                  <a:solidFill>
                    <a:srgbClr val="000000"/>
                  </a:solidFill>
                </a:defRPr>
              </a:pPr>
              <a:r>
                <a:t>A: 0</a:t>
              </a:r>
            </a:p>
            <a:p>
              <a:pPr>
                <a:defRPr>
                  <a:solidFill>
                    <a:srgbClr val="000000"/>
                  </a:solidFill>
                </a:defRPr>
              </a:pPr>
              <a:r>
                <a:t>B: 0</a:t>
              </a:r>
            </a:p>
          </p:txBody>
        </p:sp>
        <p:sp>
          <p:nvSpPr>
            <p:cNvPr id="486" name="Google Shape;395;p36"/>
            <p:cNvSpPr txBox="1"/>
            <p:nvPr/>
          </p:nvSpPr>
          <p:spPr>
            <a:xfrm>
              <a:off x="887301" y="80700"/>
              <a:ext cx="1038449"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487" name="Google Shape;396;p36"/>
            <p:cNvSpPr txBox="1"/>
            <p:nvPr/>
          </p:nvSpPr>
          <p:spPr>
            <a:xfrm>
              <a:off x="-1"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P</a:t>
              </a:r>
            </a:p>
          </p:txBody>
        </p:sp>
      </p:grpSp>
      <p:grpSp>
        <p:nvGrpSpPr>
          <p:cNvPr id="494" name="Google Shape;397;p36"/>
          <p:cNvGrpSpPr/>
          <p:nvPr/>
        </p:nvGrpSpPr>
        <p:grpSpPr>
          <a:xfrm>
            <a:off x="2484925" y="2670625"/>
            <a:ext cx="1998026" cy="2103399"/>
            <a:chOff x="0" y="0"/>
            <a:chExt cx="1998025" cy="2103399"/>
          </a:xfrm>
        </p:grpSpPr>
        <p:sp>
          <p:nvSpPr>
            <p:cNvPr id="489" name="Google Shape;398;p36"/>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490" name="Google Shape;399;p36"/>
            <p:cNvSpPr/>
            <p:nvPr/>
          </p:nvSpPr>
          <p:spPr>
            <a:xfrm>
              <a:off x="135274" y="443949"/>
              <a:ext cx="10974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491" name="Google Shape;400;p36"/>
            <p:cNvSpPr txBox="1"/>
            <p:nvPr/>
          </p:nvSpPr>
          <p:spPr>
            <a:xfrm>
              <a:off x="1336824" y="368199"/>
              <a:ext cx="6612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0 </a:t>
              </a:r>
            </a:p>
            <a:p>
              <a:pPr>
                <a:defRPr>
                  <a:solidFill>
                    <a:srgbClr val="000000"/>
                  </a:solidFill>
                </a:defRPr>
              </a:pPr>
              <a:r>
                <a:t>A: 12</a:t>
              </a:r>
            </a:p>
            <a:p>
              <a:pPr>
                <a:defRPr>
                  <a:solidFill>
                    <a:srgbClr val="000000"/>
                  </a:solidFill>
                </a:defRPr>
              </a:pPr>
              <a:r>
                <a:t>B: 5</a:t>
              </a:r>
            </a:p>
          </p:txBody>
        </p:sp>
        <p:sp>
          <p:nvSpPr>
            <p:cNvPr id="492" name="Google Shape;401;p36"/>
            <p:cNvSpPr txBox="1"/>
            <p:nvPr/>
          </p:nvSpPr>
          <p:spPr>
            <a:xfrm>
              <a:off x="862615" y="80700"/>
              <a:ext cx="1063135"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493" name="Google Shape;402;p36"/>
            <p:cNvSpPr txBox="1"/>
            <p:nvPr/>
          </p:nvSpPr>
          <p:spPr>
            <a:xfrm>
              <a:off x="-1"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A</a:t>
              </a:r>
            </a:p>
          </p:txBody>
        </p:sp>
      </p:grpSp>
      <p:grpSp>
        <p:nvGrpSpPr>
          <p:cNvPr id="500" name="Google Shape;403;p36"/>
          <p:cNvGrpSpPr/>
          <p:nvPr/>
        </p:nvGrpSpPr>
        <p:grpSpPr>
          <a:xfrm>
            <a:off x="6462100" y="2670625"/>
            <a:ext cx="1987526" cy="2103399"/>
            <a:chOff x="0" y="0"/>
            <a:chExt cx="1987525" cy="2103399"/>
          </a:xfrm>
        </p:grpSpPr>
        <p:sp>
          <p:nvSpPr>
            <p:cNvPr id="495" name="Google Shape;404;p36"/>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496" name="Google Shape;405;p36"/>
            <p:cNvSpPr/>
            <p:nvPr/>
          </p:nvSpPr>
          <p:spPr>
            <a:xfrm>
              <a:off x="124075" y="443949"/>
              <a:ext cx="1108500"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497" name="Google Shape;406;p36"/>
            <p:cNvSpPr txBox="1"/>
            <p:nvPr/>
          </p:nvSpPr>
          <p:spPr>
            <a:xfrm>
              <a:off x="1336824" y="368199"/>
              <a:ext cx="650702"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0 </a:t>
              </a:r>
            </a:p>
            <a:p>
              <a:pPr>
                <a:defRPr>
                  <a:solidFill>
                    <a:srgbClr val="000000"/>
                  </a:solidFill>
                </a:defRPr>
              </a:pPr>
              <a:r>
                <a:t>A: 12</a:t>
              </a:r>
            </a:p>
            <a:p>
              <a:pPr>
                <a:defRPr>
                  <a:solidFill>
                    <a:srgbClr val="000000"/>
                  </a:solidFill>
                </a:defRPr>
              </a:pPr>
              <a:r>
                <a:t>B: 13</a:t>
              </a:r>
            </a:p>
          </p:txBody>
        </p:sp>
        <p:sp>
          <p:nvSpPr>
            <p:cNvPr id="498" name="Google Shape;407;p36"/>
            <p:cNvSpPr txBox="1"/>
            <p:nvPr/>
          </p:nvSpPr>
          <p:spPr>
            <a:xfrm>
              <a:off x="730100" y="80700"/>
              <a:ext cx="1195651"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499" name="Google Shape;408;p36"/>
            <p:cNvSpPr txBox="1"/>
            <p:nvPr/>
          </p:nvSpPr>
          <p:spPr>
            <a:xfrm>
              <a:off x="-1"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B</a:t>
              </a:r>
            </a:p>
          </p:txBody>
        </p:sp>
      </p:grpSp>
      <p:sp>
        <p:nvSpPr>
          <p:cNvPr id="501" name="Google Shape;409;p36"/>
          <p:cNvSpPr txBox="1"/>
          <p:nvPr/>
        </p:nvSpPr>
        <p:spPr>
          <a:xfrm>
            <a:off x="7192199" y="1087300"/>
            <a:ext cx="8376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00"/>
                </a:solidFill>
              </a:defRPr>
            </a:lvl1pPr>
          </a:lstStyle>
          <a:p>
            <a:pPr/>
            <a:r>
              <a:t>Client 1</a:t>
            </a:r>
          </a:p>
        </p:txBody>
      </p:sp>
      <p:sp>
        <p:nvSpPr>
          <p:cNvPr id="502" name="Google Shape;410;p36"/>
          <p:cNvSpPr txBox="1"/>
          <p:nvPr/>
        </p:nvSpPr>
        <p:spPr>
          <a:xfrm>
            <a:off x="195261" y="1444225"/>
            <a:ext cx="4116677" cy="6334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600">
                <a:solidFill>
                  <a:srgbClr val="000000"/>
                </a:solidFill>
              </a:defRPr>
            </a:pPr>
            <a:r>
              <a:t>Write after anti-entropy session</a:t>
            </a:r>
          </a:p>
          <a:p>
            <a:pPr>
              <a:defRPr sz="1600">
                <a:solidFill>
                  <a:srgbClr val="000000"/>
                </a:solidFill>
              </a:defRPr>
            </a:pPr>
            <a:r>
              <a:t>Write timestamp = max(clock, max(TS)+1)</a:t>
            </a:r>
          </a:p>
        </p:txBody>
      </p:sp>
      <p:sp>
        <p:nvSpPr>
          <p:cNvPr id="503" name="Google Shape;411;p36"/>
          <p:cNvSpPr txBox="1"/>
          <p:nvPr/>
        </p:nvSpPr>
        <p:spPr>
          <a:xfrm>
            <a:off x="4577924" y="684324"/>
            <a:ext cx="1201801" cy="7866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a:solidFill>
                  <a:srgbClr val="FF0000"/>
                </a:solidFill>
              </a:defRPr>
            </a:pPr>
            <a:r>
              <a:t>1:1:P</a:t>
            </a:r>
            <a:r>
              <a:rPr sz="1200"/>
              <a:t>    </a:t>
            </a:r>
            <a:r>
              <a:rPr sz="1000"/>
              <a:t>W(X,4)</a:t>
            </a:r>
            <a:endParaRPr sz="1000"/>
          </a:p>
          <a:p>
            <a:pPr>
              <a:defRPr b="1">
                <a:solidFill>
                  <a:srgbClr val="FF0000"/>
                </a:solidFill>
              </a:defRPr>
            </a:pPr>
            <a:r>
              <a:t>2:7:P</a:t>
            </a:r>
            <a:r>
              <a:rPr sz="1200"/>
              <a:t>    </a:t>
            </a:r>
            <a:r>
              <a:rPr sz="1000"/>
              <a:t>W(Y,8)</a:t>
            </a:r>
          </a:p>
        </p:txBody>
      </p:sp>
      <p:sp>
        <p:nvSpPr>
          <p:cNvPr id="504" name="Google Shape;412;p36"/>
          <p:cNvSpPr txBox="1"/>
          <p:nvPr/>
        </p:nvSpPr>
        <p:spPr>
          <a:xfrm>
            <a:off x="2582950" y="3071624"/>
            <a:ext cx="1201801" cy="7866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∞:5:B</a:t>
            </a:r>
            <a:r>
              <a:rPr sz="1200"/>
              <a:t>    </a:t>
            </a:r>
            <a:r>
              <a:rPr sz="1000"/>
              <a:t>W(Z,8)</a:t>
            </a:r>
          </a:p>
          <a:p>
            <a:pPr>
              <a:defRPr>
                <a:solidFill>
                  <a:srgbClr val="000000"/>
                </a:solidFill>
              </a:defRPr>
            </a:pPr>
            <a:r>
              <a:t>∞:7:A</a:t>
            </a:r>
            <a:r>
              <a:rPr sz="1200"/>
              <a:t>  </a:t>
            </a:r>
            <a:r>
              <a:rPr sz="1000"/>
              <a:t>  W(X,3)</a:t>
            </a:r>
            <a:endParaRPr sz="1000"/>
          </a:p>
          <a:p>
            <a:pPr>
              <a:defRPr>
                <a:solidFill>
                  <a:srgbClr val="000000"/>
                </a:solidFill>
              </a:defRPr>
            </a:pPr>
            <a:r>
              <a:t>∞:12:A</a:t>
            </a:r>
            <a:r>
              <a:rPr sz="1200"/>
              <a:t>  </a:t>
            </a:r>
            <a:r>
              <a:rPr sz="1000"/>
              <a:t>W(Y,4)</a:t>
            </a:r>
          </a:p>
        </p:txBody>
      </p:sp>
      <p:sp>
        <p:nvSpPr>
          <p:cNvPr id="505" name="Google Shape;413;p36"/>
          <p:cNvSpPr txBox="1"/>
          <p:nvPr/>
        </p:nvSpPr>
        <p:spPr>
          <a:xfrm>
            <a:off x="6570974" y="3054649"/>
            <a:ext cx="1262701" cy="9898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∞:5:B</a:t>
            </a:r>
            <a:r>
              <a:rPr sz="1200"/>
              <a:t>    </a:t>
            </a:r>
            <a:r>
              <a:rPr sz="1000"/>
              <a:t>W(Z,8)</a:t>
            </a:r>
          </a:p>
          <a:p>
            <a:pPr>
              <a:defRPr>
                <a:solidFill>
                  <a:srgbClr val="000000"/>
                </a:solidFill>
              </a:defRPr>
            </a:pPr>
            <a:r>
              <a:t>∞:7:A</a:t>
            </a:r>
            <a:r>
              <a:rPr sz="1200"/>
              <a:t>  </a:t>
            </a:r>
            <a:r>
              <a:rPr sz="1000"/>
              <a:t>  W(X,3)</a:t>
            </a:r>
            <a:endParaRPr sz="1000"/>
          </a:p>
          <a:p>
            <a:pPr>
              <a:defRPr>
                <a:solidFill>
                  <a:srgbClr val="000000"/>
                </a:solidFill>
              </a:defRPr>
            </a:pPr>
            <a:r>
              <a:t>∞:12:A</a:t>
            </a:r>
            <a:r>
              <a:rPr sz="1200"/>
              <a:t>  </a:t>
            </a:r>
            <a:r>
              <a:rPr sz="1000"/>
              <a:t>W(Y,4)</a:t>
            </a:r>
            <a:endParaRPr sz="1000"/>
          </a:p>
          <a:p>
            <a:pPr>
              <a:defRPr>
                <a:solidFill>
                  <a:srgbClr val="000000"/>
                </a:solidFill>
              </a:defRPr>
            </a:pPr>
            <a:r>
              <a:t>∞:13:B</a:t>
            </a:r>
            <a:r>
              <a:rPr sz="1200"/>
              <a:t>  </a:t>
            </a:r>
            <a:r>
              <a:rPr sz="1000"/>
              <a:t>D(Y)</a:t>
            </a:r>
          </a:p>
        </p:txBody>
      </p:sp>
      <p:sp>
        <p:nvSpPr>
          <p:cNvPr id="506" name="Google Shape;414;p36"/>
          <p:cNvSpPr/>
          <p:nvPr/>
        </p:nvSpPr>
        <p:spPr>
          <a:xfrm>
            <a:off x="7503975" y="1427649"/>
            <a:ext cx="211501" cy="1326901"/>
          </a:xfrm>
          <a:prstGeom prst="line">
            <a:avLst/>
          </a:prstGeom>
          <a:ln>
            <a:solidFill>
              <a:srgbClr val="303030"/>
            </a:solidFill>
            <a:tailEnd type="triangle"/>
          </a:ln>
        </p:spPr>
        <p:txBody>
          <a:bodyPr lIns="45719" rIns="45719"/>
          <a:lstStyle/>
          <a:p>
            <a:pPr/>
          </a:p>
        </p:txBody>
      </p:sp>
      <p:sp>
        <p:nvSpPr>
          <p:cNvPr id="507" name="Google Shape;415;p36"/>
          <p:cNvSpPr txBox="1"/>
          <p:nvPr/>
        </p:nvSpPr>
        <p:spPr>
          <a:xfrm>
            <a:off x="7503975" y="1577200"/>
            <a:ext cx="12654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00"/>
                </a:solidFill>
              </a:defRPr>
            </a:lvl1pPr>
          </a:lstStyle>
          <a:p>
            <a:pPr/>
            <a:r>
              <a:t>D(Y)</a:t>
            </a:r>
          </a:p>
        </p:txBody>
      </p:sp>
      <p:sp>
        <p:nvSpPr>
          <p:cNvPr id="508" name="Google Shape;416;p36"/>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09" name="Google Shape;165;p28"/>
          <p:cNvSpPr txBox="1"/>
          <p:nvPr/>
        </p:nvSpPr>
        <p:spPr>
          <a:xfrm>
            <a:off x="-1650" y="4809675"/>
            <a:ext cx="4529100" cy="355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sz="1200">
                <a:solidFill>
                  <a:srgbClr val="000000"/>
                </a:solidFill>
              </a:defRPr>
            </a:pPr>
            <a:r>
              <a:t>(value1 : value2 : value3) =  (</a:t>
            </a:r>
            <a:r>
              <a:rPr b="0"/>
              <a:t>CSN : Local Timestamp : Node) </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513" name="Google Shape;421;p37" descr="Google Shape;421;p37"/>
          <p:cNvPicPr>
            <a:picLocks noChangeAspect="1"/>
          </p:cNvPicPr>
          <p:nvPr/>
        </p:nvPicPr>
        <p:blipFill>
          <a:blip r:embed="rId3">
            <a:extLst/>
          </a:blip>
          <a:stretch>
            <a:fillRect/>
          </a:stretch>
        </p:blipFill>
        <p:spPr>
          <a:xfrm>
            <a:off x="152400" y="3531825"/>
            <a:ext cx="85725" cy="381001"/>
          </a:xfrm>
          <a:prstGeom prst="rect">
            <a:avLst/>
          </a:prstGeom>
          <a:ln w="12700">
            <a:miter lim="400000"/>
          </a:ln>
        </p:spPr>
      </p:pic>
      <p:grpSp>
        <p:nvGrpSpPr>
          <p:cNvPr id="519" name="Google Shape;422;p37"/>
          <p:cNvGrpSpPr/>
          <p:nvPr/>
        </p:nvGrpSpPr>
        <p:grpSpPr>
          <a:xfrm>
            <a:off x="4482874" y="293525"/>
            <a:ext cx="1998026" cy="2103400"/>
            <a:chOff x="0" y="0"/>
            <a:chExt cx="1998025" cy="2103399"/>
          </a:xfrm>
        </p:grpSpPr>
        <p:sp>
          <p:nvSpPr>
            <p:cNvPr id="514" name="Google Shape;423;p37"/>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515" name="Google Shape;424;p37"/>
            <p:cNvSpPr/>
            <p:nvPr/>
          </p:nvSpPr>
          <p:spPr>
            <a:xfrm>
              <a:off x="124774" y="443949"/>
              <a:ext cx="11079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sz="1000">
                  <a:solidFill>
                    <a:srgbClr val="000000"/>
                  </a:solidFill>
                </a:defRPr>
              </a:pPr>
            </a:p>
          </p:txBody>
        </p:sp>
        <p:sp>
          <p:nvSpPr>
            <p:cNvPr id="516" name="Google Shape;425;p37"/>
            <p:cNvSpPr txBox="1"/>
            <p:nvPr/>
          </p:nvSpPr>
          <p:spPr>
            <a:xfrm>
              <a:off x="1336824" y="368199"/>
              <a:ext cx="6612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7 </a:t>
              </a:r>
            </a:p>
            <a:p>
              <a:pPr>
                <a:defRPr>
                  <a:solidFill>
                    <a:srgbClr val="000000"/>
                  </a:solidFill>
                </a:defRPr>
              </a:pPr>
              <a:r>
                <a:t>A: 0</a:t>
              </a:r>
            </a:p>
            <a:p>
              <a:pPr>
                <a:defRPr>
                  <a:solidFill>
                    <a:srgbClr val="000000"/>
                  </a:solidFill>
                </a:defRPr>
              </a:pPr>
              <a:r>
                <a:t>B: 0</a:t>
              </a:r>
            </a:p>
          </p:txBody>
        </p:sp>
        <p:sp>
          <p:nvSpPr>
            <p:cNvPr id="517" name="Google Shape;426;p37"/>
            <p:cNvSpPr txBox="1"/>
            <p:nvPr/>
          </p:nvSpPr>
          <p:spPr>
            <a:xfrm>
              <a:off x="936849" y="80700"/>
              <a:ext cx="988901"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518" name="Google Shape;427;p37"/>
            <p:cNvSpPr txBox="1"/>
            <p:nvPr/>
          </p:nvSpPr>
          <p:spPr>
            <a:xfrm>
              <a:off x="-1"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P</a:t>
              </a:r>
            </a:p>
          </p:txBody>
        </p:sp>
      </p:grpSp>
      <p:grpSp>
        <p:nvGrpSpPr>
          <p:cNvPr id="525" name="Google Shape;428;p37"/>
          <p:cNvGrpSpPr/>
          <p:nvPr/>
        </p:nvGrpSpPr>
        <p:grpSpPr>
          <a:xfrm>
            <a:off x="2484925" y="2670625"/>
            <a:ext cx="1998026" cy="2103399"/>
            <a:chOff x="0" y="0"/>
            <a:chExt cx="1998025" cy="2103399"/>
          </a:xfrm>
        </p:grpSpPr>
        <p:sp>
          <p:nvSpPr>
            <p:cNvPr id="520" name="Google Shape;429;p37"/>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521" name="Google Shape;430;p37"/>
            <p:cNvSpPr/>
            <p:nvPr/>
          </p:nvSpPr>
          <p:spPr>
            <a:xfrm>
              <a:off x="135274" y="443949"/>
              <a:ext cx="10974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522" name="Google Shape;431;p37"/>
            <p:cNvSpPr txBox="1"/>
            <p:nvPr/>
          </p:nvSpPr>
          <p:spPr>
            <a:xfrm>
              <a:off x="1336824" y="368199"/>
              <a:ext cx="6612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0 </a:t>
              </a:r>
            </a:p>
            <a:p>
              <a:pPr>
                <a:defRPr>
                  <a:solidFill>
                    <a:srgbClr val="000000"/>
                  </a:solidFill>
                </a:defRPr>
              </a:pPr>
              <a:r>
                <a:t>A: 12</a:t>
              </a:r>
            </a:p>
            <a:p>
              <a:pPr>
                <a:defRPr>
                  <a:solidFill>
                    <a:srgbClr val="000000"/>
                  </a:solidFill>
                </a:defRPr>
              </a:pPr>
              <a:r>
                <a:t>B: 5</a:t>
              </a:r>
            </a:p>
          </p:txBody>
        </p:sp>
        <p:sp>
          <p:nvSpPr>
            <p:cNvPr id="523" name="Google Shape;432;p37"/>
            <p:cNvSpPr txBox="1"/>
            <p:nvPr/>
          </p:nvSpPr>
          <p:spPr>
            <a:xfrm>
              <a:off x="925332" y="80700"/>
              <a:ext cx="1000418"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524" name="Google Shape;433;p37"/>
            <p:cNvSpPr txBox="1"/>
            <p:nvPr/>
          </p:nvSpPr>
          <p:spPr>
            <a:xfrm>
              <a:off x="-1"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A</a:t>
              </a:r>
            </a:p>
          </p:txBody>
        </p:sp>
      </p:grpSp>
      <p:grpSp>
        <p:nvGrpSpPr>
          <p:cNvPr id="531" name="Google Shape;434;p37"/>
          <p:cNvGrpSpPr/>
          <p:nvPr/>
        </p:nvGrpSpPr>
        <p:grpSpPr>
          <a:xfrm>
            <a:off x="6462100" y="2670625"/>
            <a:ext cx="1998026" cy="2103399"/>
            <a:chOff x="0" y="0"/>
            <a:chExt cx="1998025" cy="2103399"/>
          </a:xfrm>
        </p:grpSpPr>
        <p:sp>
          <p:nvSpPr>
            <p:cNvPr id="526" name="Google Shape;435;p37"/>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527" name="Google Shape;436;p37"/>
            <p:cNvSpPr/>
            <p:nvPr/>
          </p:nvSpPr>
          <p:spPr>
            <a:xfrm>
              <a:off x="124074" y="443949"/>
              <a:ext cx="11085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528" name="Google Shape;437;p37"/>
            <p:cNvSpPr txBox="1"/>
            <p:nvPr/>
          </p:nvSpPr>
          <p:spPr>
            <a:xfrm>
              <a:off x="1336824" y="368199"/>
              <a:ext cx="6612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0 </a:t>
              </a:r>
            </a:p>
            <a:p>
              <a:pPr>
                <a:defRPr>
                  <a:solidFill>
                    <a:srgbClr val="000000"/>
                  </a:solidFill>
                </a:defRPr>
              </a:pPr>
              <a:r>
                <a:t>A: 12</a:t>
              </a:r>
            </a:p>
            <a:p>
              <a:pPr>
                <a:defRPr>
                  <a:solidFill>
                    <a:srgbClr val="000000"/>
                  </a:solidFill>
                </a:defRPr>
              </a:pPr>
              <a:r>
                <a:t>B: 13</a:t>
              </a:r>
            </a:p>
          </p:txBody>
        </p:sp>
        <p:sp>
          <p:nvSpPr>
            <p:cNvPr id="529" name="Google Shape;438;p37"/>
            <p:cNvSpPr txBox="1"/>
            <p:nvPr/>
          </p:nvSpPr>
          <p:spPr>
            <a:xfrm>
              <a:off x="770074" y="80700"/>
              <a:ext cx="1155676"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530" name="Google Shape;439;p37"/>
            <p:cNvSpPr txBox="1"/>
            <p:nvPr/>
          </p:nvSpPr>
          <p:spPr>
            <a:xfrm>
              <a:off x="-1"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B</a:t>
              </a:r>
            </a:p>
          </p:txBody>
        </p:sp>
      </p:grpSp>
      <p:sp>
        <p:nvSpPr>
          <p:cNvPr id="532" name="Google Shape;441;p37"/>
          <p:cNvSpPr/>
          <p:nvPr/>
        </p:nvSpPr>
        <p:spPr>
          <a:xfrm flipH="1" flipV="1">
            <a:off x="6480900" y="1801825"/>
            <a:ext cx="674701" cy="890101"/>
          </a:xfrm>
          <a:prstGeom prst="line">
            <a:avLst/>
          </a:prstGeom>
          <a:ln>
            <a:solidFill>
              <a:srgbClr val="303030"/>
            </a:solidFill>
            <a:tailEnd type="triangle"/>
          </a:ln>
        </p:spPr>
        <p:txBody>
          <a:bodyPr lIns="45719" rIns="45719"/>
          <a:lstStyle/>
          <a:p>
            <a:pPr/>
          </a:p>
        </p:txBody>
      </p:sp>
      <p:sp>
        <p:nvSpPr>
          <p:cNvPr id="533" name="Google Shape;442;p37"/>
          <p:cNvSpPr/>
          <p:nvPr/>
        </p:nvSpPr>
        <p:spPr>
          <a:xfrm>
            <a:off x="5779725" y="2444899"/>
            <a:ext cx="694501" cy="876602"/>
          </a:xfrm>
          <a:prstGeom prst="line">
            <a:avLst/>
          </a:prstGeom>
          <a:ln>
            <a:solidFill>
              <a:srgbClr val="303030"/>
            </a:solidFill>
            <a:tailEnd type="triangle"/>
          </a:ln>
        </p:spPr>
        <p:txBody>
          <a:bodyPr lIns="45719" rIns="45719"/>
          <a:lstStyle/>
          <a:p>
            <a:pPr/>
          </a:p>
        </p:txBody>
      </p:sp>
      <p:sp>
        <p:nvSpPr>
          <p:cNvPr id="534" name="Google Shape;443;p37"/>
          <p:cNvSpPr txBox="1"/>
          <p:nvPr/>
        </p:nvSpPr>
        <p:spPr>
          <a:xfrm>
            <a:off x="4577924" y="684325"/>
            <a:ext cx="1201801" cy="7866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a:solidFill>
                  <a:srgbClr val="FF0000"/>
                </a:solidFill>
              </a:defRPr>
            </a:pPr>
            <a:r>
              <a:t>1:1:P</a:t>
            </a:r>
            <a:r>
              <a:rPr sz="1200"/>
              <a:t>    </a:t>
            </a:r>
            <a:r>
              <a:rPr sz="1000"/>
              <a:t>W(X,4)</a:t>
            </a:r>
            <a:endParaRPr sz="1000"/>
          </a:p>
          <a:p>
            <a:pPr>
              <a:defRPr b="1">
                <a:solidFill>
                  <a:srgbClr val="FF0000"/>
                </a:solidFill>
              </a:defRPr>
            </a:pPr>
            <a:r>
              <a:t>2:7:P</a:t>
            </a:r>
            <a:r>
              <a:rPr sz="1200"/>
              <a:t>    </a:t>
            </a:r>
            <a:r>
              <a:rPr sz="1000"/>
              <a:t>W(Y,8)</a:t>
            </a:r>
          </a:p>
        </p:txBody>
      </p:sp>
      <p:sp>
        <p:nvSpPr>
          <p:cNvPr id="535" name="Google Shape;444;p37"/>
          <p:cNvSpPr txBox="1"/>
          <p:nvPr/>
        </p:nvSpPr>
        <p:spPr>
          <a:xfrm>
            <a:off x="2582950" y="3071624"/>
            <a:ext cx="1201801" cy="7866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∞:5:B</a:t>
            </a:r>
            <a:r>
              <a:rPr sz="1200"/>
              <a:t>    </a:t>
            </a:r>
            <a:r>
              <a:rPr sz="1000"/>
              <a:t>W(Z,8)</a:t>
            </a:r>
          </a:p>
          <a:p>
            <a:pPr>
              <a:defRPr>
                <a:solidFill>
                  <a:srgbClr val="000000"/>
                </a:solidFill>
              </a:defRPr>
            </a:pPr>
            <a:r>
              <a:t>∞:7:A</a:t>
            </a:r>
            <a:r>
              <a:rPr sz="1200"/>
              <a:t>  </a:t>
            </a:r>
            <a:r>
              <a:rPr sz="1000"/>
              <a:t>  W(X,3)</a:t>
            </a:r>
            <a:endParaRPr sz="1000"/>
          </a:p>
          <a:p>
            <a:pPr>
              <a:defRPr>
                <a:solidFill>
                  <a:srgbClr val="000000"/>
                </a:solidFill>
              </a:defRPr>
            </a:pPr>
            <a:r>
              <a:t>∞:12:A</a:t>
            </a:r>
            <a:r>
              <a:rPr sz="1200"/>
              <a:t>  </a:t>
            </a:r>
            <a:r>
              <a:rPr sz="1000"/>
              <a:t>W(Y,4)</a:t>
            </a:r>
          </a:p>
        </p:txBody>
      </p:sp>
      <p:sp>
        <p:nvSpPr>
          <p:cNvPr id="536" name="Google Shape;445;p37"/>
          <p:cNvSpPr txBox="1"/>
          <p:nvPr/>
        </p:nvSpPr>
        <p:spPr>
          <a:xfrm>
            <a:off x="6570974" y="3054649"/>
            <a:ext cx="1262701" cy="9898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∞:5:B</a:t>
            </a:r>
            <a:r>
              <a:rPr sz="1200"/>
              <a:t>    </a:t>
            </a:r>
            <a:r>
              <a:rPr sz="1000"/>
              <a:t>W(Z,8)</a:t>
            </a:r>
          </a:p>
          <a:p>
            <a:pPr>
              <a:defRPr>
                <a:solidFill>
                  <a:srgbClr val="000000"/>
                </a:solidFill>
              </a:defRPr>
            </a:pPr>
            <a:r>
              <a:t>∞:7:A</a:t>
            </a:r>
            <a:r>
              <a:rPr sz="1200"/>
              <a:t>  </a:t>
            </a:r>
            <a:r>
              <a:rPr sz="1000"/>
              <a:t>  W(X,3)</a:t>
            </a:r>
            <a:endParaRPr sz="1000"/>
          </a:p>
          <a:p>
            <a:pPr>
              <a:defRPr>
                <a:solidFill>
                  <a:srgbClr val="000000"/>
                </a:solidFill>
              </a:defRPr>
            </a:pPr>
            <a:r>
              <a:t>∞:12:A</a:t>
            </a:r>
            <a:r>
              <a:rPr sz="1200"/>
              <a:t>  </a:t>
            </a:r>
            <a:r>
              <a:rPr sz="1000"/>
              <a:t>W(Y,4)</a:t>
            </a:r>
            <a:endParaRPr sz="1000"/>
          </a:p>
          <a:p>
            <a:pPr>
              <a:defRPr>
                <a:solidFill>
                  <a:srgbClr val="000000"/>
                </a:solidFill>
              </a:defRPr>
            </a:pPr>
            <a:r>
              <a:t>∞:13:B</a:t>
            </a:r>
            <a:r>
              <a:rPr sz="1200"/>
              <a:t>  </a:t>
            </a:r>
            <a:r>
              <a:rPr sz="1000"/>
              <a:t>D(Y)</a:t>
            </a:r>
          </a:p>
        </p:txBody>
      </p:sp>
      <p:sp>
        <p:nvSpPr>
          <p:cNvPr id="537" name="Google Shape;446;p37"/>
          <p:cNvSpPr/>
          <p:nvPr/>
        </p:nvSpPr>
        <p:spPr>
          <a:xfrm>
            <a:off x="4973013" y="2980475"/>
            <a:ext cx="1107901" cy="462001"/>
          </a:xfrm>
          <a:prstGeom prst="rect">
            <a:avLst/>
          </a:prstGeom>
          <a:solidFill>
            <a:srgbClr val="D9D9D9"/>
          </a:solidFill>
          <a:ln>
            <a:solidFill>
              <a:srgbClr val="303030"/>
            </a:solidFill>
          </a:ln>
        </p:spPr>
        <p:txBody>
          <a:bodyPr lIns="45719" rIns="45719"/>
          <a:lstStyle/>
          <a:p>
            <a:pPr>
              <a:defRPr sz="1000">
                <a:solidFill>
                  <a:srgbClr val="000000"/>
                </a:solidFill>
              </a:defRPr>
            </a:pPr>
          </a:p>
        </p:txBody>
      </p:sp>
      <p:sp>
        <p:nvSpPr>
          <p:cNvPr id="538" name="Google Shape;447;p37"/>
          <p:cNvSpPr txBox="1"/>
          <p:nvPr/>
        </p:nvSpPr>
        <p:spPr>
          <a:xfrm>
            <a:off x="4926062" y="2900249"/>
            <a:ext cx="1201801" cy="7866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a:solidFill>
                  <a:srgbClr val="FF0000"/>
                </a:solidFill>
              </a:defRPr>
            </a:pPr>
            <a:r>
              <a:t>1:1:P</a:t>
            </a:r>
            <a:r>
              <a:rPr sz="1200"/>
              <a:t>    </a:t>
            </a:r>
            <a:r>
              <a:rPr sz="1000"/>
              <a:t>W(X,4)</a:t>
            </a:r>
            <a:endParaRPr sz="1000"/>
          </a:p>
          <a:p>
            <a:pPr>
              <a:defRPr b="1">
                <a:solidFill>
                  <a:srgbClr val="FF0000"/>
                </a:solidFill>
              </a:defRPr>
            </a:pPr>
            <a:r>
              <a:t>2:7:P</a:t>
            </a:r>
            <a:r>
              <a:rPr sz="1200"/>
              <a:t>    </a:t>
            </a:r>
            <a:r>
              <a:rPr sz="1000"/>
              <a:t>W(Y,8)</a:t>
            </a:r>
          </a:p>
        </p:txBody>
      </p:sp>
      <p:sp>
        <p:nvSpPr>
          <p:cNvPr id="539" name="Google Shape;448;p37"/>
          <p:cNvSpPr txBox="1"/>
          <p:nvPr/>
        </p:nvSpPr>
        <p:spPr>
          <a:xfrm>
            <a:off x="5419725" y="3531825"/>
            <a:ext cx="661200" cy="7866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P: 7 </a:t>
            </a:r>
          </a:p>
          <a:p>
            <a:pPr>
              <a:defRPr>
                <a:solidFill>
                  <a:srgbClr val="000000"/>
                </a:solidFill>
              </a:defRPr>
            </a:pPr>
            <a:r>
              <a:t>A: 0</a:t>
            </a:r>
          </a:p>
          <a:p>
            <a:pPr>
              <a:defRPr>
                <a:solidFill>
                  <a:srgbClr val="000000"/>
                </a:solidFill>
              </a:defRPr>
            </a:pPr>
            <a:r>
              <a:t>B: 0</a:t>
            </a:r>
          </a:p>
        </p:txBody>
      </p:sp>
      <p:sp>
        <p:nvSpPr>
          <p:cNvPr id="540" name="Google Shape;449;p37"/>
          <p:cNvSpPr/>
          <p:nvPr/>
        </p:nvSpPr>
        <p:spPr>
          <a:xfrm>
            <a:off x="7155599" y="1635649"/>
            <a:ext cx="1108501" cy="876601"/>
          </a:xfrm>
          <a:prstGeom prst="rect">
            <a:avLst/>
          </a:prstGeom>
          <a:solidFill>
            <a:srgbClr val="D9D9D9"/>
          </a:solidFill>
          <a:ln>
            <a:solidFill>
              <a:srgbClr val="303030"/>
            </a:solidFill>
          </a:ln>
        </p:spPr>
        <p:txBody>
          <a:bodyPr lIns="45719" rIns="45719"/>
          <a:lstStyle/>
          <a:p>
            <a:pPr>
              <a:defRPr>
                <a:solidFill>
                  <a:srgbClr val="000000"/>
                </a:solidFill>
              </a:defRPr>
            </a:pPr>
          </a:p>
        </p:txBody>
      </p:sp>
      <p:sp>
        <p:nvSpPr>
          <p:cNvPr id="541" name="Google Shape;450;p37"/>
          <p:cNvSpPr txBox="1"/>
          <p:nvPr/>
        </p:nvSpPr>
        <p:spPr>
          <a:xfrm>
            <a:off x="7078499" y="1544424"/>
            <a:ext cx="1262701" cy="9898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∞:5:B</a:t>
            </a:r>
            <a:r>
              <a:rPr sz="1200"/>
              <a:t>    </a:t>
            </a:r>
            <a:r>
              <a:rPr sz="1000"/>
              <a:t>W(Z,8)</a:t>
            </a:r>
          </a:p>
          <a:p>
            <a:pPr>
              <a:defRPr>
                <a:solidFill>
                  <a:srgbClr val="000000"/>
                </a:solidFill>
              </a:defRPr>
            </a:pPr>
            <a:r>
              <a:t>∞:7:A</a:t>
            </a:r>
            <a:r>
              <a:rPr sz="1200"/>
              <a:t>  </a:t>
            </a:r>
            <a:r>
              <a:rPr sz="1000"/>
              <a:t>  W(X,3)</a:t>
            </a:r>
            <a:endParaRPr sz="1000"/>
          </a:p>
          <a:p>
            <a:pPr>
              <a:defRPr>
                <a:solidFill>
                  <a:srgbClr val="000000"/>
                </a:solidFill>
              </a:defRPr>
            </a:pPr>
            <a:r>
              <a:t>∞:12:A</a:t>
            </a:r>
            <a:r>
              <a:rPr sz="1200"/>
              <a:t>  </a:t>
            </a:r>
            <a:r>
              <a:rPr sz="1000"/>
              <a:t>W(Y,4)</a:t>
            </a:r>
            <a:endParaRPr sz="1000"/>
          </a:p>
          <a:p>
            <a:pPr>
              <a:defRPr>
                <a:solidFill>
                  <a:srgbClr val="000000"/>
                </a:solidFill>
              </a:defRPr>
            </a:pPr>
            <a:r>
              <a:t>∞:13:B</a:t>
            </a:r>
            <a:r>
              <a:rPr sz="1200"/>
              <a:t>  </a:t>
            </a:r>
            <a:r>
              <a:rPr sz="1000"/>
              <a:t>D(Y)</a:t>
            </a:r>
          </a:p>
        </p:txBody>
      </p:sp>
      <p:sp>
        <p:nvSpPr>
          <p:cNvPr id="542" name="Google Shape;451;p37"/>
          <p:cNvSpPr txBox="1"/>
          <p:nvPr/>
        </p:nvSpPr>
        <p:spPr>
          <a:xfrm>
            <a:off x="6570974" y="1203200"/>
            <a:ext cx="661201" cy="7866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P: 0 </a:t>
            </a:r>
          </a:p>
          <a:p>
            <a:pPr>
              <a:defRPr>
                <a:solidFill>
                  <a:srgbClr val="000000"/>
                </a:solidFill>
              </a:defRPr>
            </a:pPr>
            <a:r>
              <a:t>A: 12</a:t>
            </a:r>
          </a:p>
          <a:p>
            <a:pPr>
              <a:defRPr>
                <a:solidFill>
                  <a:srgbClr val="000000"/>
                </a:solidFill>
              </a:defRPr>
            </a:pPr>
            <a:r>
              <a:t>B: 13</a:t>
            </a:r>
          </a:p>
        </p:txBody>
      </p:sp>
      <p:sp>
        <p:nvSpPr>
          <p:cNvPr id="543" name="Google Shape;452;p37"/>
          <p:cNvSpPr txBox="1"/>
          <p:nvPr/>
        </p:nvSpPr>
        <p:spPr>
          <a:xfrm>
            <a:off x="151497" y="448231"/>
            <a:ext cx="4430916" cy="577618"/>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800">
                <a:solidFill>
                  <a:srgbClr val="000000"/>
                </a:solidFill>
              </a:defRPr>
            </a:lvl1pPr>
          </a:lstStyle>
          <a:p>
            <a:pPr/>
            <a:r>
              <a:t>Bayou Anti-Entropy (Sync)</a:t>
            </a:r>
          </a:p>
        </p:txBody>
      </p:sp>
      <p:sp>
        <p:nvSpPr>
          <p:cNvPr id="544" name="Google Shape;453;p37"/>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45" name="Google Shape;165;p28"/>
          <p:cNvSpPr txBox="1"/>
          <p:nvPr/>
        </p:nvSpPr>
        <p:spPr>
          <a:xfrm>
            <a:off x="-1650" y="4809675"/>
            <a:ext cx="4529100" cy="355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sz="1200">
                <a:solidFill>
                  <a:srgbClr val="000000"/>
                </a:solidFill>
              </a:defRPr>
            </a:pPr>
            <a:r>
              <a:t>(value1 : value2 : value3) =  (</a:t>
            </a:r>
            <a:r>
              <a:rPr b="0"/>
              <a:t>CSN : Local Timestamp : Node) </a:t>
            </a:r>
          </a:p>
        </p:txBody>
      </p:sp>
      <p:sp>
        <p:nvSpPr>
          <p:cNvPr id="546" name="Google Shape;323;p33"/>
          <p:cNvSpPr txBox="1"/>
          <p:nvPr/>
        </p:nvSpPr>
        <p:spPr>
          <a:xfrm>
            <a:off x="732634" y="1525525"/>
            <a:ext cx="2436267" cy="7087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gn="ctr">
              <a:defRPr sz="1800">
                <a:solidFill>
                  <a:srgbClr val="FF0000"/>
                </a:solidFill>
              </a:defRPr>
            </a:pPr>
            <a:r>
              <a:t>Anti-entropy</a:t>
            </a:r>
            <a:r>
              <a:rPr>
                <a:solidFill>
                  <a:srgbClr val="212121"/>
                </a:solidFill>
              </a:rPr>
              <a:t> Session</a:t>
            </a:r>
            <a:endParaRPr>
              <a:solidFill>
                <a:srgbClr val="212121"/>
              </a:solidFill>
            </a:endParaRPr>
          </a:p>
          <a:p>
            <a:pPr algn="ctr">
              <a:defRPr sz="1800">
                <a:solidFill>
                  <a:srgbClr val="212121"/>
                </a:solidFill>
              </a:defRPr>
            </a:pPr>
            <a:r>
              <a:t>P &amp; B</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550" name="Google Shape;458;p38"/>
          <p:cNvSpPr txBox="1"/>
          <p:nvPr>
            <p:ph type="title"/>
          </p:nvPr>
        </p:nvSpPr>
        <p:spPr>
          <a:xfrm>
            <a:off x="311699" y="445025"/>
            <a:ext cx="3297901" cy="572701"/>
          </a:xfrm>
          <a:prstGeom prst="rect">
            <a:avLst/>
          </a:prstGeom>
        </p:spPr>
        <p:txBody>
          <a:bodyPr/>
          <a:lstStyle>
            <a:lvl1pPr defTabSz="877823">
              <a:defRPr sz="2688">
                <a:solidFill>
                  <a:srgbClr val="000000"/>
                </a:solidFill>
              </a:defRPr>
            </a:lvl1pPr>
          </a:lstStyle>
          <a:p>
            <a:pPr/>
            <a:r>
              <a:t>Bayou Anti-Entropy</a:t>
            </a:r>
          </a:p>
        </p:txBody>
      </p:sp>
      <p:pic>
        <p:nvPicPr>
          <p:cNvPr id="551" name="Google Shape;459;p38" descr="Google Shape;459;p38"/>
          <p:cNvPicPr>
            <a:picLocks noChangeAspect="1"/>
          </p:cNvPicPr>
          <p:nvPr/>
        </p:nvPicPr>
        <p:blipFill>
          <a:blip r:embed="rId3">
            <a:extLst/>
          </a:blip>
          <a:stretch>
            <a:fillRect/>
          </a:stretch>
        </p:blipFill>
        <p:spPr>
          <a:xfrm>
            <a:off x="152400" y="3531825"/>
            <a:ext cx="85725" cy="381001"/>
          </a:xfrm>
          <a:prstGeom prst="rect">
            <a:avLst/>
          </a:prstGeom>
          <a:ln w="12700">
            <a:miter lim="400000"/>
          </a:ln>
        </p:spPr>
      </p:pic>
      <p:grpSp>
        <p:nvGrpSpPr>
          <p:cNvPr id="557" name="Google Shape;460;p38"/>
          <p:cNvGrpSpPr/>
          <p:nvPr/>
        </p:nvGrpSpPr>
        <p:grpSpPr>
          <a:xfrm>
            <a:off x="4482874" y="293525"/>
            <a:ext cx="1998026" cy="2103400"/>
            <a:chOff x="0" y="0"/>
            <a:chExt cx="1998025" cy="2103399"/>
          </a:xfrm>
        </p:grpSpPr>
        <p:sp>
          <p:nvSpPr>
            <p:cNvPr id="552" name="Google Shape;461;p38"/>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553" name="Google Shape;462;p38"/>
            <p:cNvSpPr/>
            <p:nvPr/>
          </p:nvSpPr>
          <p:spPr>
            <a:xfrm>
              <a:off x="124774" y="443949"/>
              <a:ext cx="11079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sz="1000">
                  <a:solidFill>
                    <a:srgbClr val="000000"/>
                  </a:solidFill>
                </a:defRPr>
              </a:pPr>
            </a:p>
          </p:txBody>
        </p:sp>
        <p:sp>
          <p:nvSpPr>
            <p:cNvPr id="554" name="Google Shape;463;p38"/>
            <p:cNvSpPr txBox="1"/>
            <p:nvPr/>
          </p:nvSpPr>
          <p:spPr>
            <a:xfrm>
              <a:off x="1336824" y="368199"/>
              <a:ext cx="6612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7 </a:t>
              </a:r>
            </a:p>
            <a:p>
              <a:pPr>
                <a:defRPr>
                  <a:solidFill>
                    <a:srgbClr val="000000"/>
                  </a:solidFill>
                </a:defRPr>
              </a:pPr>
              <a:r>
                <a:t>A: 12</a:t>
              </a:r>
            </a:p>
            <a:p>
              <a:pPr>
                <a:defRPr>
                  <a:solidFill>
                    <a:srgbClr val="000000"/>
                  </a:solidFill>
                </a:defRPr>
              </a:pPr>
              <a:r>
                <a:t>B: 13</a:t>
              </a:r>
            </a:p>
          </p:txBody>
        </p:sp>
        <p:sp>
          <p:nvSpPr>
            <p:cNvPr id="555" name="Google Shape;464;p38"/>
            <p:cNvSpPr txBox="1"/>
            <p:nvPr/>
          </p:nvSpPr>
          <p:spPr>
            <a:xfrm>
              <a:off x="926499" y="80700"/>
              <a:ext cx="999251"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556" name="Google Shape;465;p38"/>
            <p:cNvSpPr txBox="1"/>
            <p:nvPr/>
          </p:nvSpPr>
          <p:spPr>
            <a:xfrm>
              <a:off x="-1"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P</a:t>
              </a:r>
            </a:p>
          </p:txBody>
        </p:sp>
      </p:grpSp>
      <p:grpSp>
        <p:nvGrpSpPr>
          <p:cNvPr id="563" name="Google Shape;466;p38"/>
          <p:cNvGrpSpPr/>
          <p:nvPr/>
        </p:nvGrpSpPr>
        <p:grpSpPr>
          <a:xfrm>
            <a:off x="2484925" y="2670625"/>
            <a:ext cx="1998026" cy="2103399"/>
            <a:chOff x="0" y="0"/>
            <a:chExt cx="1998025" cy="2103399"/>
          </a:xfrm>
        </p:grpSpPr>
        <p:sp>
          <p:nvSpPr>
            <p:cNvPr id="558" name="Google Shape;467;p38"/>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559" name="Google Shape;468;p38"/>
            <p:cNvSpPr/>
            <p:nvPr/>
          </p:nvSpPr>
          <p:spPr>
            <a:xfrm>
              <a:off x="135274" y="443949"/>
              <a:ext cx="10974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560" name="Google Shape;469;p38"/>
            <p:cNvSpPr txBox="1"/>
            <p:nvPr/>
          </p:nvSpPr>
          <p:spPr>
            <a:xfrm>
              <a:off x="1336824" y="368199"/>
              <a:ext cx="6612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0 </a:t>
              </a:r>
            </a:p>
            <a:p>
              <a:pPr>
                <a:defRPr>
                  <a:solidFill>
                    <a:srgbClr val="000000"/>
                  </a:solidFill>
                </a:defRPr>
              </a:pPr>
              <a:r>
                <a:t>A: 12</a:t>
              </a:r>
            </a:p>
            <a:p>
              <a:pPr>
                <a:defRPr>
                  <a:solidFill>
                    <a:srgbClr val="000000"/>
                  </a:solidFill>
                </a:defRPr>
              </a:pPr>
              <a:r>
                <a:t>B: 5</a:t>
              </a:r>
            </a:p>
          </p:txBody>
        </p:sp>
        <p:sp>
          <p:nvSpPr>
            <p:cNvPr id="561" name="Google Shape;470;p38"/>
            <p:cNvSpPr txBox="1"/>
            <p:nvPr/>
          </p:nvSpPr>
          <p:spPr>
            <a:xfrm>
              <a:off x="941012" y="80700"/>
              <a:ext cx="984738"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562" name="Google Shape;471;p38"/>
            <p:cNvSpPr txBox="1"/>
            <p:nvPr/>
          </p:nvSpPr>
          <p:spPr>
            <a:xfrm>
              <a:off x="-1"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A</a:t>
              </a:r>
            </a:p>
          </p:txBody>
        </p:sp>
      </p:grpSp>
      <p:grpSp>
        <p:nvGrpSpPr>
          <p:cNvPr id="569" name="Google Shape;472;p38"/>
          <p:cNvGrpSpPr/>
          <p:nvPr/>
        </p:nvGrpSpPr>
        <p:grpSpPr>
          <a:xfrm>
            <a:off x="6462100" y="2670625"/>
            <a:ext cx="1977626" cy="2103399"/>
            <a:chOff x="0" y="0"/>
            <a:chExt cx="1977624" cy="2103399"/>
          </a:xfrm>
        </p:grpSpPr>
        <p:sp>
          <p:nvSpPr>
            <p:cNvPr id="564" name="Google Shape;473;p38"/>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565" name="Google Shape;474;p38"/>
            <p:cNvSpPr/>
            <p:nvPr/>
          </p:nvSpPr>
          <p:spPr>
            <a:xfrm>
              <a:off x="124075" y="443949"/>
              <a:ext cx="11085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566" name="Google Shape;475;p38"/>
            <p:cNvSpPr txBox="1"/>
            <p:nvPr/>
          </p:nvSpPr>
          <p:spPr>
            <a:xfrm>
              <a:off x="1336825" y="368199"/>
              <a:ext cx="640800"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7 </a:t>
              </a:r>
            </a:p>
            <a:p>
              <a:pPr>
                <a:defRPr>
                  <a:solidFill>
                    <a:srgbClr val="000000"/>
                  </a:solidFill>
                </a:defRPr>
              </a:pPr>
              <a:r>
                <a:t>A: 12</a:t>
              </a:r>
            </a:p>
            <a:p>
              <a:pPr>
                <a:defRPr>
                  <a:solidFill>
                    <a:srgbClr val="000000"/>
                  </a:solidFill>
                </a:defRPr>
              </a:pPr>
              <a:r>
                <a:t>B: 13</a:t>
              </a:r>
            </a:p>
          </p:txBody>
        </p:sp>
        <p:sp>
          <p:nvSpPr>
            <p:cNvPr id="567" name="Google Shape;476;p38"/>
            <p:cNvSpPr txBox="1"/>
            <p:nvPr/>
          </p:nvSpPr>
          <p:spPr>
            <a:xfrm>
              <a:off x="805278" y="80700"/>
              <a:ext cx="1120473"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568" name="Google Shape;477;p38"/>
            <p:cNvSpPr txBox="1"/>
            <p:nvPr/>
          </p:nvSpPr>
          <p:spPr>
            <a:xfrm>
              <a:off x="0"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B</a:t>
              </a:r>
            </a:p>
          </p:txBody>
        </p:sp>
      </p:grpSp>
      <p:sp>
        <p:nvSpPr>
          <p:cNvPr id="570" name="Google Shape;478;p38"/>
          <p:cNvSpPr txBox="1"/>
          <p:nvPr/>
        </p:nvSpPr>
        <p:spPr>
          <a:xfrm>
            <a:off x="6494300" y="1140074"/>
            <a:ext cx="2501276"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FF0000"/>
                </a:solidFill>
              </a:defRPr>
            </a:lvl1pPr>
          </a:lstStyle>
          <a:p>
            <a:pPr/>
            <a:r>
              <a:t>Primary respects causality! </a:t>
            </a:r>
          </a:p>
        </p:txBody>
      </p:sp>
      <p:sp>
        <p:nvSpPr>
          <p:cNvPr id="571" name="Google Shape;479;p38"/>
          <p:cNvSpPr txBox="1"/>
          <p:nvPr/>
        </p:nvSpPr>
        <p:spPr>
          <a:xfrm>
            <a:off x="2582950" y="3071624"/>
            <a:ext cx="1201801" cy="7866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∞:5:B</a:t>
            </a:r>
            <a:r>
              <a:rPr sz="1200"/>
              <a:t>    </a:t>
            </a:r>
            <a:r>
              <a:rPr sz="1000"/>
              <a:t>W(Z,8)</a:t>
            </a:r>
          </a:p>
          <a:p>
            <a:pPr>
              <a:defRPr>
                <a:solidFill>
                  <a:srgbClr val="000000"/>
                </a:solidFill>
              </a:defRPr>
            </a:pPr>
            <a:r>
              <a:t>∞:7:A</a:t>
            </a:r>
            <a:r>
              <a:rPr sz="1200"/>
              <a:t>  </a:t>
            </a:r>
            <a:r>
              <a:rPr sz="1000"/>
              <a:t>  W(X,3)</a:t>
            </a:r>
            <a:endParaRPr sz="1000"/>
          </a:p>
          <a:p>
            <a:pPr>
              <a:defRPr>
                <a:solidFill>
                  <a:srgbClr val="000000"/>
                </a:solidFill>
              </a:defRPr>
            </a:pPr>
            <a:r>
              <a:t>∞:12:A</a:t>
            </a:r>
            <a:r>
              <a:rPr sz="1200"/>
              <a:t>  </a:t>
            </a:r>
            <a:r>
              <a:rPr sz="1000"/>
              <a:t>W(Y,4)</a:t>
            </a:r>
          </a:p>
        </p:txBody>
      </p:sp>
      <p:sp>
        <p:nvSpPr>
          <p:cNvPr id="572" name="Google Shape;480;p38"/>
          <p:cNvSpPr txBox="1"/>
          <p:nvPr/>
        </p:nvSpPr>
        <p:spPr>
          <a:xfrm>
            <a:off x="4577924" y="684324"/>
            <a:ext cx="1262701" cy="153759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a:solidFill>
                  <a:srgbClr val="FF0000"/>
                </a:solidFill>
              </a:defRPr>
            </a:pPr>
            <a:r>
              <a:t>1:1:P</a:t>
            </a:r>
            <a:r>
              <a:rPr sz="1200"/>
              <a:t>    </a:t>
            </a:r>
            <a:r>
              <a:rPr sz="1000"/>
              <a:t>W(X,4)</a:t>
            </a:r>
            <a:endParaRPr sz="1000"/>
          </a:p>
          <a:p>
            <a:pPr>
              <a:defRPr b="1">
                <a:solidFill>
                  <a:srgbClr val="FF0000"/>
                </a:solidFill>
              </a:defRPr>
            </a:pPr>
            <a:r>
              <a:t>2:7:P</a:t>
            </a:r>
            <a:r>
              <a:rPr sz="1200"/>
              <a:t>    </a:t>
            </a:r>
            <a:r>
              <a:rPr sz="1000"/>
              <a:t>W(Y,8)</a:t>
            </a:r>
            <a:endParaRPr>
              <a:solidFill>
                <a:srgbClr val="9900FF"/>
              </a:solidFill>
            </a:endParaRPr>
          </a:p>
          <a:p>
            <a:pPr>
              <a:defRPr>
                <a:solidFill>
                  <a:srgbClr val="000000"/>
                </a:solidFill>
              </a:defRPr>
            </a:pPr>
            <a:r>
              <a:t>∞:5:B</a:t>
            </a:r>
            <a:r>
              <a:rPr sz="1200"/>
              <a:t>    </a:t>
            </a:r>
            <a:r>
              <a:rPr sz="1000"/>
              <a:t>W(Z,8)</a:t>
            </a:r>
          </a:p>
          <a:p>
            <a:pPr>
              <a:defRPr>
                <a:solidFill>
                  <a:srgbClr val="000000"/>
                </a:solidFill>
              </a:defRPr>
            </a:pPr>
            <a:r>
              <a:t>∞:7:A</a:t>
            </a:r>
            <a:r>
              <a:rPr sz="1200"/>
              <a:t>  </a:t>
            </a:r>
            <a:r>
              <a:rPr sz="1000"/>
              <a:t>  W(X,3)</a:t>
            </a:r>
            <a:endParaRPr sz="1000"/>
          </a:p>
          <a:p>
            <a:pPr>
              <a:defRPr>
                <a:solidFill>
                  <a:srgbClr val="000000"/>
                </a:solidFill>
              </a:defRPr>
            </a:pPr>
            <a:r>
              <a:t>∞:12:A</a:t>
            </a:r>
            <a:r>
              <a:rPr sz="1200"/>
              <a:t>  </a:t>
            </a:r>
            <a:r>
              <a:rPr sz="1000"/>
              <a:t>W(Y,4)</a:t>
            </a:r>
            <a:endParaRPr sz="1000"/>
          </a:p>
          <a:p>
            <a:pPr>
              <a:defRPr>
                <a:solidFill>
                  <a:srgbClr val="000000"/>
                </a:solidFill>
              </a:defRPr>
            </a:pPr>
            <a:r>
              <a:t>∞:13:B</a:t>
            </a:r>
            <a:r>
              <a:rPr sz="1200"/>
              <a:t>  </a:t>
            </a:r>
            <a:r>
              <a:rPr sz="1000"/>
              <a:t>D(Y)</a:t>
            </a:r>
            <a:endParaRPr sz="1000"/>
          </a:p>
        </p:txBody>
      </p:sp>
      <p:sp>
        <p:nvSpPr>
          <p:cNvPr id="573" name="Google Shape;481;p38"/>
          <p:cNvSpPr txBox="1"/>
          <p:nvPr/>
        </p:nvSpPr>
        <p:spPr>
          <a:xfrm>
            <a:off x="6570974" y="3054649"/>
            <a:ext cx="1262701" cy="153759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a:solidFill>
                  <a:srgbClr val="FF0000"/>
                </a:solidFill>
              </a:defRPr>
            </a:pPr>
            <a:r>
              <a:t>1:1:P</a:t>
            </a:r>
            <a:r>
              <a:rPr sz="1200"/>
              <a:t>    </a:t>
            </a:r>
            <a:r>
              <a:rPr sz="1000"/>
              <a:t>W(X,4)</a:t>
            </a:r>
            <a:endParaRPr sz="1000"/>
          </a:p>
          <a:p>
            <a:pPr>
              <a:defRPr b="1">
                <a:solidFill>
                  <a:srgbClr val="FF0000"/>
                </a:solidFill>
              </a:defRPr>
            </a:pPr>
            <a:r>
              <a:t>2:7:P</a:t>
            </a:r>
            <a:r>
              <a:rPr sz="1200"/>
              <a:t>    </a:t>
            </a:r>
            <a:r>
              <a:rPr sz="1000"/>
              <a:t>W(Y,8)</a:t>
            </a:r>
            <a:endParaRPr>
              <a:solidFill>
                <a:srgbClr val="9900FF"/>
              </a:solidFill>
            </a:endParaRPr>
          </a:p>
          <a:p>
            <a:pPr>
              <a:defRPr>
                <a:solidFill>
                  <a:srgbClr val="000000"/>
                </a:solidFill>
              </a:defRPr>
            </a:pPr>
            <a:r>
              <a:t>∞:5:B</a:t>
            </a:r>
            <a:r>
              <a:rPr sz="1200"/>
              <a:t>    </a:t>
            </a:r>
            <a:r>
              <a:rPr sz="1000"/>
              <a:t>W(Z,8)</a:t>
            </a:r>
          </a:p>
          <a:p>
            <a:pPr>
              <a:defRPr>
                <a:solidFill>
                  <a:srgbClr val="000000"/>
                </a:solidFill>
              </a:defRPr>
            </a:pPr>
            <a:r>
              <a:t>∞:7:A</a:t>
            </a:r>
            <a:r>
              <a:rPr sz="1200"/>
              <a:t>  </a:t>
            </a:r>
            <a:r>
              <a:rPr sz="1000"/>
              <a:t>  W(X,3)</a:t>
            </a:r>
            <a:endParaRPr sz="1000"/>
          </a:p>
          <a:p>
            <a:pPr>
              <a:defRPr>
                <a:solidFill>
                  <a:srgbClr val="000000"/>
                </a:solidFill>
              </a:defRPr>
            </a:pPr>
            <a:r>
              <a:t>∞:12:A</a:t>
            </a:r>
            <a:r>
              <a:rPr sz="1200"/>
              <a:t>  </a:t>
            </a:r>
            <a:r>
              <a:rPr sz="1000"/>
              <a:t>W(Y,4)</a:t>
            </a:r>
            <a:endParaRPr sz="1000"/>
          </a:p>
          <a:p>
            <a:pPr>
              <a:defRPr>
                <a:solidFill>
                  <a:srgbClr val="000000"/>
                </a:solidFill>
              </a:defRPr>
            </a:pPr>
            <a:r>
              <a:t>∞:13:B</a:t>
            </a:r>
            <a:r>
              <a:rPr sz="1200"/>
              <a:t>  </a:t>
            </a:r>
            <a:r>
              <a:rPr sz="1000"/>
              <a:t>D(Y)</a:t>
            </a:r>
            <a:endParaRPr sz="1000"/>
          </a:p>
        </p:txBody>
      </p:sp>
      <p:sp>
        <p:nvSpPr>
          <p:cNvPr id="574" name="Google Shape;482;p38"/>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75" name="Google Shape;165;p28"/>
          <p:cNvSpPr txBox="1"/>
          <p:nvPr/>
        </p:nvSpPr>
        <p:spPr>
          <a:xfrm>
            <a:off x="-1650" y="4809675"/>
            <a:ext cx="4529100" cy="355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sz="1200">
                <a:solidFill>
                  <a:srgbClr val="000000"/>
                </a:solidFill>
              </a:defRPr>
            </a:pPr>
            <a:r>
              <a:t>(value1 : value2 : value3) =  (</a:t>
            </a:r>
            <a:r>
              <a:rPr b="0"/>
              <a:t>CSN : Local Timestamp : Node) </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579" name="Google Shape;487;p39"/>
          <p:cNvSpPr txBox="1"/>
          <p:nvPr>
            <p:ph type="title"/>
          </p:nvPr>
        </p:nvSpPr>
        <p:spPr>
          <a:xfrm>
            <a:off x="311699" y="445025"/>
            <a:ext cx="3297901" cy="572701"/>
          </a:xfrm>
          <a:prstGeom prst="rect">
            <a:avLst/>
          </a:prstGeom>
        </p:spPr>
        <p:txBody>
          <a:bodyPr/>
          <a:lstStyle>
            <a:lvl1pPr defTabSz="877823">
              <a:defRPr sz="2688">
                <a:solidFill>
                  <a:srgbClr val="000000"/>
                </a:solidFill>
              </a:defRPr>
            </a:lvl1pPr>
          </a:lstStyle>
          <a:p>
            <a:pPr/>
            <a:r>
              <a:t>Bayou Commit</a:t>
            </a:r>
          </a:p>
        </p:txBody>
      </p:sp>
      <p:pic>
        <p:nvPicPr>
          <p:cNvPr id="580" name="Google Shape;488;p39" descr="Google Shape;488;p39"/>
          <p:cNvPicPr>
            <a:picLocks noChangeAspect="1"/>
          </p:cNvPicPr>
          <p:nvPr/>
        </p:nvPicPr>
        <p:blipFill>
          <a:blip r:embed="rId3">
            <a:extLst/>
          </a:blip>
          <a:stretch>
            <a:fillRect/>
          </a:stretch>
        </p:blipFill>
        <p:spPr>
          <a:xfrm>
            <a:off x="152400" y="3531825"/>
            <a:ext cx="85725" cy="381001"/>
          </a:xfrm>
          <a:prstGeom prst="rect">
            <a:avLst/>
          </a:prstGeom>
          <a:ln w="12700">
            <a:miter lim="400000"/>
          </a:ln>
        </p:spPr>
      </p:pic>
      <p:grpSp>
        <p:nvGrpSpPr>
          <p:cNvPr id="586" name="Google Shape;489;p39"/>
          <p:cNvGrpSpPr/>
          <p:nvPr/>
        </p:nvGrpSpPr>
        <p:grpSpPr>
          <a:xfrm>
            <a:off x="4482874" y="293525"/>
            <a:ext cx="1998026" cy="2103400"/>
            <a:chOff x="0" y="0"/>
            <a:chExt cx="1998025" cy="2103399"/>
          </a:xfrm>
        </p:grpSpPr>
        <p:sp>
          <p:nvSpPr>
            <p:cNvPr id="581" name="Google Shape;490;p39"/>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582" name="Google Shape;491;p39"/>
            <p:cNvSpPr/>
            <p:nvPr/>
          </p:nvSpPr>
          <p:spPr>
            <a:xfrm>
              <a:off x="124774" y="443949"/>
              <a:ext cx="11079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sz="1000">
                  <a:solidFill>
                    <a:srgbClr val="000000"/>
                  </a:solidFill>
                </a:defRPr>
              </a:pPr>
            </a:p>
          </p:txBody>
        </p:sp>
        <p:sp>
          <p:nvSpPr>
            <p:cNvPr id="583" name="Google Shape;492;p39"/>
            <p:cNvSpPr txBox="1"/>
            <p:nvPr/>
          </p:nvSpPr>
          <p:spPr>
            <a:xfrm>
              <a:off x="1336824" y="368199"/>
              <a:ext cx="6612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7 </a:t>
              </a:r>
            </a:p>
            <a:p>
              <a:pPr>
                <a:defRPr>
                  <a:solidFill>
                    <a:srgbClr val="000000"/>
                  </a:solidFill>
                </a:defRPr>
              </a:pPr>
              <a:r>
                <a:t>A: 12</a:t>
              </a:r>
            </a:p>
            <a:p>
              <a:pPr>
                <a:defRPr>
                  <a:solidFill>
                    <a:srgbClr val="000000"/>
                  </a:solidFill>
                </a:defRPr>
              </a:pPr>
              <a:r>
                <a:t>B: 13</a:t>
              </a:r>
            </a:p>
          </p:txBody>
        </p:sp>
        <p:sp>
          <p:nvSpPr>
            <p:cNvPr id="584" name="Google Shape;493;p39"/>
            <p:cNvSpPr txBox="1"/>
            <p:nvPr/>
          </p:nvSpPr>
          <p:spPr>
            <a:xfrm>
              <a:off x="918660" y="80700"/>
              <a:ext cx="100709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585" name="Google Shape;494;p39"/>
            <p:cNvSpPr txBox="1"/>
            <p:nvPr/>
          </p:nvSpPr>
          <p:spPr>
            <a:xfrm>
              <a:off x="-1"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P</a:t>
              </a:r>
            </a:p>
          </p:txBody>
        </p:sp>
      </p:grpSp>
      <p:grpSp>
        <p:nvGrpSpPr>
          <p:cNvPr id="592" name="Google Shape;495;p39"/>
          <p:cNvGrpSpPr/>
          <p:nvPr/>
        </p:nvGrpSpPr>
        <p:grpSpPr>
          <a:xfrm>
            <a:off x="2484925" y="2670625"/>
            <a:ext cx="1998026" cy="2103399"/>
            <a:chOff x="0" y="0"/>
            <a:chExt cx="1998025" cy="2103399"/>
          </a:xfrm>
        </p:grpSpPr>
        <p:sp>
          <p:nvSpPr>
            <p:cNvPr id="587" name="Google Shape;496;p39"/>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588" name="Google Shape;497;p39"/>
            <p:cNvSpPr/>
            <p:nvPr/>
          </p:nvSpPr>
          <p:spPr>
            <a:xfrm>
              <a:off x="135274" y="443949"/>
              <a:ext cx="10974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589" name="Google Shape;498;p39"/>
            <p:cNvSpPr txBox="1"/>
            <p:nvPr/>
          </p:nvSpPr>
          <p:spPr>
            <a:xfrm>
              <a:off x="1336824" y="368199"/>
              <a:ext cx="6612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0 </a:t>
              </a:r>
            </a:p>
            <a:p>
              <a:pPr>
                <a:defRPr>
                  <a:solidFill>
                    <a:srgbClr val="000000"/>
                  </a:solidFill>
                </a:defRPr>
              </a:pPr>
              <a:r>
                <a:t>A: 12</a:t>
              </a:r>
            </a:p>
            <a:p>
              <a:pPr>
                <a:defRPr>
                  <a:solidFill>
                    <a:srgbClr val="000000"/>
                  </a:solidFill>
                </a:defRPr>
              </a:pPr>
              <a:r>
                <a:t>B: 5</a:t>
              </a:r>
            </a:p>
          </p:txBody>
        </p:sp>
        <p:sp>
          <p:nvSpPr>
            <p:cNvPr id="590" name="Google Shape;499;p39"/>
            <p:cNvSpPr txBox="1"/>
            <p:nvPr/>
          </p:nvSpPr>
          <p:spPr>
            <a:xfrm>
              <a:off x="941012" y="80700"/>
              <a:ext cx="984738"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591" name="Google Shape;500;p39"/>
            <p:cNvSpPr txBox="1"/>
            <p:nvPr/>
          </p:nvSpPr>
          <p:spPr>
            <a:xfrm>
              <a:off x="-1"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A</a:t>
              </a:r>
            </a:p>
          </p:txBody>
        </p:sp>
      </p:grpSp>
      <p:grpSp>
        <p:nvGrpSpPr>
          <p:cNvPr id="598" name="Google Shape;501;p39"/>
          <p:cNvGrpSpPr/>
          <p:nvPr/>
        </p:nvGrpSpPr>
        <p:grpSpPr>
          <a:xfrm>
            <a:off x="6462100" y="2670625"/>
            <a:ext cx="1977626" cy="2103399"/>
            <a:chOff x="0" y="0"/>
            <a:chExt cx="1977624" cy="2103399"/>
          </a:xfrm>
        </p:grpSpPr>
        <p:sp>
          <p:nvSpPr>
            <p:cNvPr id="593" name="Google Shape;502;p39"/>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594" name="Google Shape;503;p39"/>
            <p:cNvSpPr/>
            <p:nvPr/>
          </p:nvSpPr>
          <p:spPr>
            <a:xfrm>
              <a:off x="124075" y="443949"/>
              <a:ext cx="11085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595" name="Google Shape;504;p39"/>
            <p:cNvSpPr txBox="1"/>
            <p:nvPr/>
          </p:nvSpPr>
          <p:spPr>
            <a:xfrm>
              <a:off x="1336825" y="368199"/>
              <a:ext cx="640800"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7 </a:t>
              </a:r>
            </a:p>
            <a:p>
              <a:pPr>
                <a:defRPr>
                  <a:solidFill>
                    <a:srgbClr val="000000"/>
                  </a:solidFill>
                </a:defRPr>
              </a:pPr>
              <a:r>
                <a:t>A: 12</a:t>
              </a:r>
            </a:p>
            <a:p>
              <a:pPr>
                <a:defRPr>
                  <a:solidFill>
                    <a:srgbClr val="000000"/>
                  </a:solidFill>
                </a:defRPr>
              </a:pPr>
              <a:r>
                <a:t>B: 13</a:t>
              </a:r>
            </a:p>
          </p:txBody>
        </p:sp>
        <p:sp>
          <p:nvSpPr>
            <p:cNvPr id="596" name="Google Shape;505;p39"/>
            <p:cNvSpPr txBox="1"/>
            <p:nvPr/>
          </p:nvSpPr>
          <p:spPr>
            <a:xfrm>
              <a:off x="844475" y="80700"/>
              <a:ext cx="1081276"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597" name="Google Shape;506;p39"/>
            <p:cNvSpPr txBox="1"/>
            <p:nvPr/>
          </p:nvSpPr>
          <p:spPr>
            <a:xfrm>
              <a:off x="0"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B</a:t>
              </a:r>
            </a:p>
          </p:txBody>
        </p:sp>
      </p:grpSp>
      <p:sp>
        <p:nvSpPr>
          <p:cNvPr id="599" name="Google Shape;508;p39"/>
          <p:cNvSpPr txBox="1"/>
          <p:nvPr/>
        </p:nvSpPr>
        <p:spPr>
          <a:xfrm>
            <a:off x="2582950" y="3071624"/>
            <a:ext cx="1201801" cy="7866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r>
              <a:t>∞:5:B</a:t>
            </a:r>
            <a:r>
              <a:rPr sz="1200"/>
              <a:t>    </a:t>
            </a:r>
            <a:r>
              <a:rPr sz="1000"/>
              <a:t>W(Z,8)</a:t>
            </a:r>
          </a:p>
          <a:p>
            <a:pPr>
              <a:defRPr>
                <a:solidFill>
                  <a:srgbClr val="000000"/>
                </a:solidFill>
              </a:defRPr>
            </a:pPr>
            <a:r>
              <a:t>∞:7:A</a:t>
            </a:r>
            <a:r>
              <a:rPr sz="1200"/>
              <a:t>  </a:t>
            </a:r>
            <a:r>
              <a:rPr sz="1000"/>
              <a:t>  W(X,3)</a:t>
            </a:r>
            <a:endParaRPr sz="1000"/>
          </a:p>
          <a:p>
            <a:pPr>
              <a:defRPr>
                <a:solidFill>
                  <a:srgbClr val="000000"/>
                </a:solidFill>
              </a:defRPr>
            </a:pPr>
            <a:r>
              <a:t>∞:12:A</a:t>
            </a:r>
            <a:r>
              <a:rPr sz="1200"/>
              <a:t>  </a:t>
            </a:r>
            <a:r>
              <a:rPr sz="1000"/>
              <a:t>W(Y,4)</a:t>
            </a:r>
          </a:p>
        </p:txBody>
      </p:sp>
      <p:sp>
        <p:nvSpPr>
          <p:cNvPr id="600" name="Google Shape;509;p39"/>
          <p:cNvSpPr txBox="1"/>
          <p:nvPr/>
        </p:nvSpPr>
        <p:spPr>
          <a:xfrm>
            <a:off x="4577924" y="684324"/>
            <a:ext cx="1262701" cy="153759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a:solidFill>
                  <a:srgbClr val="FF0000"/>
                </a:solidFill>
              </a:defRPr>
            </a:pPr>
            <a:r>
              <a:t>1:1:P</a:t>
            </a:r>
            <a:r>
              <a:rPr sz="1200"/>
              <a:t>    </a:t>
            </a:r>
            <a:r>
              <a:rPr sz="1000"/>
              <a:t>W(X,4)</a:t>
            </a:r>
            <a:endParaRPr sz="1000"/>
          </a:p>
          <a:p>
            <a:pPr>
              <a:defRPr b="1">
                <a:solidFill>
                  <a:srgbClr val="FF0000"/>
                </a:solidFill>
              </a:defRPr>
            </a:pPr>
            <a:r>
              <a:t>2:7:P</a:t>
            </a:r>
            <a:r>
              <a:rPr sz="1200"/>
              <a:t>    </a:t>
            </a:r>
            <a:r>
              <a:rPr sz="1000"/>
              <a:t>W(Y,8)</a:t>
            </a:r>
            <a:endParaRPr sz="1000"/>
          </a:p>
          <a:p>
            <a:pPr>
              <a:defRPr b="1">
                <a:solidFill>
                  <a:srgbClr val="FF0000"/>
                </a:solidFill>
              </a:defRPr>
            </a:pPr>
            <a:r>
              <a:t>3:5:B</a:t>
            </a:r>
            <a:r>
              <a:rPr sz="1200"/>
              <a:t>    </a:t>
            </a:r>
            <a:r>
              <a:rPr sz="1000"/>
              <a:t>W(Z,8)</a:t>
            </a:r>
          </a:p>
          <a:p>
            <a:pPr>
              <a:defRPr b="1">
                <a:solidFill>
                  <a:srgbClr val="FF0000"/>
                </a:solidFill>
              </a:defRPr>
            </a:pPr>
            <a:r>
              <a:t>4:7:A</a:t>
            </a:r>
            <a:r>
              <a:rPr sz="1200"/>
              <a:t>  </a:t>
            </a:r>
            <a:r>
              <a:rPr sz="1000"/>
              <a:t>  W(X,3)</a:t>
            </a:r>
            <a:endParaRPr sz="1000"/>
          </a:p>
          <a:p>
            <a:pPr>
              <a:defRPr b="1">
                <a:solidFill>
                  <a:srgbClr val="FF0000"/>
                </a:solidFill>
              </a:defRPr>
            </a:pPr>
            <a:r>
              <a:t>5:12:A</a:t>
            </a:r>
            <a:r>
              <a:rPr sz="1200"/>
              <a:t>  </a:t>
            </a:r>
            <a:r>
              <a:rPr sz="1000"/>
              <a:t>W(Y,4)</a:t>
            </a:r>
            <a:endParaRPr sz="1000"/>
          </a:p>
          <a:p>
            <a:pPr>
              <a:defRPr b="1">
                <a:solidFill>
                  <a:srgbClr val="FF0000"/>
                </a:solidFill>
              </a:defRPr>
            </a:pPr>
            <a:r>
              <a:t>6:13:B</a:t>
            </a:r>
            <a:r>
              <a:rPr sz="1200"/>
              <a:t>  </a:t>
            </a:r>
            <a:r>
              <a:rPr sz="1000"/>
              <a:t>D(Y)</a:t>
            </a:r>
            <a:endParaRPr sz="1000"/>
          </a:p>
        </p:txBody>
      </p:sp>
      <p:sp>
        <p:nvSpPr>
          <p:cNvPr id="601" name="Google Shape;510;p39"/>
          <p:cNvSpPr txBox="1"/>
          <p:nvPr/>
        </p:nvSpPr>
        <p:spPr>
          <a:xfrm>
            <a:off x="6570974" y="3054649"/>
            <a:ext cx="1262701" cy="153759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a:solidFill>
                  <a:srgbClr val="FF0000"/>
                </a:solidFill>
              </a:defRPr>
            </a:pPr>
            <a:r>
              <a:t>1:1:P</a:t>
            </a:r>
            <a:r>
              <a:rPr sz="1200"/>
              <a:t>    </a:t>
            </a:r>
            <a:r>
              <a:rPr sz="1000"/>
              <a:t>W(X,4)</a:t>
            </a:r>
            <a:endParaRPr sz="1000"/>
          </a:p>
          <a:p>
            <a:pPr>
              <a:defRPr b="1">
                <a:solidFill>
                  <a:srgbClr val="FF0000"/>
                </a:solidFill>
              </a:defRPr>
            </a:pPr>
            <a:r>
              <a:t>2:7:P</a:t>
            </a:r>
            <a:r>
              <a:rPr sz="1200"/>
              <a:t>    </a:t>
            </a:r>
            <a:r>
              <a:rPr sz="1000"/>
              <a:t>W(Y,8)</a:t>
            </a:r>
            <a:endParaRPr sz="1000"/>
          </a:p>
          <a:p>
            <a:pPr>
              <a:defRPr>
                <a:solidFill>
                  <a:srgbClr val="000000"/>
                </a:solidFill>
              </a:defRPr>
            </a:pPr>
            <a:r>
              <a:t>∞:5:B</a:t>
            </a:r>
            <a:r>
              <a:rPr sz="1200"/>
              <a:t>    </a:t>
            </a:r>
            <a:r>
              <a:rPr sz="1000"/>
              <a:t>W(Z,8)</a:t>
            </a:r>
          </a:p>
          <a:p>
            <a:pPr>
              <a:defRPr>
                <a:solidFill>
                  <a:srgbClr val="000000"/>
                </a:solidFill>
              </a:defRPr>
            </a:pPr>
            <a:r>
              <a:t>∞:7:A</a:t>
            </a:r>
            <a:r>
              <a:rPr sz="1200"/>
              <a:t>  </a:t>
            </a:r>
            <a:r>
              <a:rPr sz="1000"/>
              <a:t>  W(X,3)</a:t>
            </a:r>
            <a:endParaRPr sz="1000"/>
          </a:p>
          <a:p>
            <a:pPr>
              <a:defRPr>
                <a:solidFill>
                  <a:srgbClr val="000000"/>
                </a:solidFill>
              </a:defRPr>
            </a:pPr>
            <a:r>
              <a:t>∞:12:A</a:t>
            </a:r>
            <a:r>
              <a:rPr sz="1200"/>
              <a:t>  </a:t>
            </a:r>
            <a:r>
              <a:rPr sz="1000"/>
              <a:t>W(Y,4)</a:t>
            </a:r>
            <a:endParaRPr sz="1000"/>
          </a:p>
          <a:p>
            <a:pPr>
              <a:defRPr>
                <a:solidFill>
                  <a:srgbClr val="000000"/>
                </a:solidFill>
              </a:defRPr>
            </a:pPr>
            <a:r>
              <a:t>∞:13:B</a:t>
            </a:r>
            <a:r>
              <a:rPr sz="1200"/>
              <a:t>  </a:t>
            </a:r>
            <a:r>
              <a:rPr sz="1000"/>
              <a:t>D(Y)</a:t>
            </a:r>
            <a:endParaRPr sz="1000"/>
          </a:p>
        </p:txBody>
      </p:sp>
      <p:sp>
        <p:nvSpPr>
          <p:cNvPr id="602" name="Google Shape;511;p39"/>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03" name="Google Shape;165;p28"/>
          <p:cNvSpPr txBox="1"/>
          <p:nvPr/>
        </p:nvSpPr>
        <p:spPr>
          <a:xfrm>
            <a:off x="-1650" y="4809675"/>
            <a:ext cx="4529100" cy="355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sz="1200">
                <a:solidFill>
                  <a:srgbClr val="000000"/>
                </a:solidFill>
              </a:defRPr>
            </a:pPr>
            <a:r>
              <a:t>(value1 : value2 : value3) =  (</a:t>
            </a:r>
            <a:r>
              <a:rPr b="0"/>
              <a:t>CSN : Local Timestamp : Node) </a:t>
            </a:r>
          </a:p>
        </p:txBody>
      </p:sp>
      <p:sp>
        <p:nvSpPr>
          <p:cNvPr id="604" name="Google Shape;380;p35"/>
          <p:cNvSpPr txBox="1"/>
          <p:nvPr/>
        </p:nvSpPr>
        <p:spPr>
          <a:xfrm>
            <a:off x="297949" y="1368375"/>
            <a:ext cx="3523802" cy="4420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800">
                <a:solidFill>
                  <a:srgbClr val="000000"/>
                </a:solidFill>
              </a:defRPr>
            </a:pPr>
            <a:r>
              <a:t>Primary </a:t>
            </a:r>
            <a:r>
              <a:rPr>
                <a:solidFill>
                  <a:srgbClr val="FF0000"/>
                </a:solidFill>
              </a:rPr>
              <a:t>commits</a:t>
            </a:r>
            <a:r>
              <a:t> its entries</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608" name="Google Shape;516;p40"/>
          <p:cNvSpPr txBox="1"/>
          <p:nvPr>
            <p:ph type="title"/>
          </p:nvPr>
        </p:nvSpPr>
        <p:spPr>
          <a:xfrm>
            <a:off x="311699" y="445025"/>
            <a:ext cx="4030502" cy="572701"/>
          </a:xfrm>
          <a:prstGeom prst="rect">
            <a:avLst/>
          </a:prstGeom>
        </p:spPr>
        <p:txBody>
          <a:bodyPr/>
          <a:lstStyle>
            <a:lvl1pPr defTabSz="877823">
              <a:defRPr sz="2688">
                <a:solidFill>
                  <a:srgbClr val="000000"/>
                </a:solidFill>
              </a:defRPr>
            </a:lvl1pPr>
          </a:lstStyle>
          <a:p>
            <a:pPr/>
            <a:r>
              <a:t>Bayou</a:t>
            </a:r>
          </a:p>
        </p:txBody>
      </p:sp>
      <p:pic>
        <p:nvPicPr>
          <p:cNvPr id="609" name="Google Shape;517;p40" descr="Google Shape;517;p40"/>
          <p:cNvPicPr>
            <a:picLocks noChangeAspect="1"/>
          </p:cNvPicPr>
          <p:nvPr/>
        </p:nvPicPr>
        <p:blipFill>
          <a:blip r:embed="rId3">
            <a:extLst/>
          </a:blip>
          <a:stretch>
            <a:fillRect/>
          </a:stretch>
        </p:blipFill>
        <p:spPr>
          <a:xfrm>
            <a:off x="152400" y="3531825"/>
            <a:ext cx="85725" cy="381001"/>
          </a:xfrm>
          <a:prstGeom prst="rect">
            <a:avLst/>
          </a:prstGeom>
          <a:ln w="12700">
            <a:miter lim="400000"/>
          </a:ln>
        </p:spPr>
      </p:pic>
      <p:grpSp>
        <p:nvGrpSpPr>
          <p:cNvPr id="615" name="Google Shape;518;p40"/>
          <p:cNvGrpSpPr/>
          <p:nvPr/>
        </p:nvGrpSpPr>
        <p:grpSpPr>
          <a:xfrm>
            <a:off x="4482874" y="293525"/>
            <a:ext cx="1998026" cy="2103400"/>
            <a:chOff x="0" y="0"/>
            <a:chExt cx="1998025" cy="2103399"/>
          </a:xfrm>
        </p:grpSpPr>
        <p:sp>
          <p:nvSpPr>
            <p:cNvPr id="610" name="Google Shape;519;p40"/>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611" name="Google Shape;520;p40"/>
            <p:cNvSpPr/>
            <p:nvPr/>
          </p:nvSpPr>
          <p:spPr>
            <a:xfrm>
              <a:off x="124774" y="443949"/>
              <a:ext cx="11079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sz="1000">
                  <a:solidFill>
                    <a:srgbClr val="000000"/>
                  </a:solidFill>
                </a:defRPr>
              </a:pPr>
            </a:p>
          </p:txBody>
        </p:sp>
        <p:sp>
          <p:nvSpPr>
            <p:cNvPr id="612" name="Google Shape;521;p40"/>
            <p:cNvSpPr txBox="1"/>
            <p:nvPr/>
          </p:nvSpPr>
          <p:spPr>
            <a:xfrm>
              <a:off x="1336824" y="368199"/>
              <a:ext cx="6612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7 </a:t>
              </a:r>
            </a:p>
            <a:p>
              <a:pPr>
                <a:defRPr>
                  <a:solidFill>
                    <a:srgbClr val="000000"/>
                  </a:solidFill>
                </a:defRPr>
              </a:pPr>
              <a:r>
                <a:t>A: 12</a:t>
              </a:r>
            </a:p>
            <a:p>
              <a:pPr>
                <a:defRPr>
                  <a:solidFill>
                    <a:srgbClr val="000000"/>
                  </a:solidFill>
                </a:defRPr>
              </a:pPr>
              <a:r>
                <a:t>B: 13</a:t>
              </a:r>
            </a:p>
          </p:txBody>
        </p:sp>
        <p:sp>
          <p:nvSpPr>
            <p:cNvPr id="613" name="Google Shape;522;p40"/>
            <p:cNvSpPr txBox="1"/>
            <p:nvPr/>
          </p:nvSpPr>
          <p:spPr>
            <a:xfrm>
              <a:off x="895141" y="80700"/>
              <a:ext cx="1030609"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614" name="Google Shape;523;p40"/>
            <p:cNvSpPr txBox="1"/>
            <p:nvPr/>
          </p:nvSpPr>
          <p:spPr>
            <a:xfrm>
              <a:off x="-1"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P</a:t>
              </a:r>
            </a:p>
          </p:txBody>
        </p:sp>
      </p:grpSp>
      <p:grpSp>
        <p:nvGrpSpPr>
          <p:cNvPr id="621" name="Google Shape;524;p40"/>
          <p:cNvGrpSpPr/>
          <p:nvPr/>
        </p:nvGrpSpPr>
        <p:grpSpPr>
          <a:xfrm>
            <a:off x="2484925" y="2670625"/>
            <a:ext cx="1998026" cy="2103399"/>
            <a:chOff x="0" y="0"/>
            <a:chExt cx="1998025" cy="2103399"/>
          </a:xfrm>
        </p:grpSpPr>
        <p:sp>
          <p:nvSpPr>
            <p:cNvPr id="616" name="Google Shape;525;p40"/>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617" name="Google Shape;526;p40"/>
            <p:cNvSpPr/>
            <p:nvPr/>
          </p:nvSpPr>
          <p:spPr>
            <a:xfrm>
              <a:off x="135274" y="443949"/>
              <a:ext cx="10974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618" name="Google Shape;527;p40"/>
            <p:cNvSpPr txBox="1"/>
            <p:nvPr/>
          </p:nvSpPr>
          <p:spPr>
            <a:xfrm>
              <a:off x="1336824" y="368199"/>
              <a:ext cx="661201"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7 </a:t>
              </a:r>
            </a:p>
            <a:p>
              <a:pPr>
                <a:defRPr>
                  <a:solidFill>
                    <a:srgbClr val="000000"/>
                  </a:solidFill>
                </a:defRPr>
              </a:pPr>
              <a:r>
                <a:t>A: 12</a:t>
              </a:r>
            </a:p>
            <a:p>
              <a:pPr>
                <a:defRPr>
                  <a:solidFill>
                    <a:srgbClr val="000000"/>
                  </a:solidFill>
                </a:defRPr>
              </a:pPr>
              <a:r>
                <a:t>B: 13</a:t>
              </a:r>
            </a:p>
          </p:txBody>
        </p:sp>
        <p:sp>
          <p:nvSpPr>
            <p:cNvPr id="619" name="Google Shape;528;p40"/>
            <p:cNvSpPr txBox="1"/>
            <p:nvPr/>
          </p:nvSpPr>
          <p:spPr>
            <a:xfrm>
              <a:off x="925332" y="80700"/>
              <a:ext cx="1000418"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620" name="Google Shape;529;p40"/>
            <p:cNvSpPr txBox="1"/>
            <p:nvPr/>
          </p:nvSpPr>
          <p:spPr>
            <a:xfrm>
              <a:off x="-1"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A</a:t>
              </a:r>
            </a:p>
          </p:txBody>
        </p:sp>
      </p:grpSp>
      <p:grpSp>
        <p:nvGrpSpPr>
          <p:cNvPr id="627" name="Google Shape;530;p40"/>
          <p:cNvGrpSpPr/>
          <p:nvPr/>
        </p:nvGrpSpPr>
        <p:grpSpPr>
          <a:xfrm>
            <a:off x="6462100" y="2670625"/>
            <a:ext cx="1977626" cy="2103399"/>
            <a:chOff x="0" y="0"/>
            <a:chExt cx="1977624" cy="2103399"/>
          </a:xfrm>
        </p:grpSpPr>
        <p:sp>
          <p:nvSpPr>
            <p:cNvPr id="622" name="Google Shape;531;p40"/>
            <p:cNvSpPr/>
            <p:nvPr/>
          </p:nvSpPr>
          <p:spPr>
            <a:xfrm>
              <a:off x="44575" y="103000"/>
              <a:ext cx="1862700" cy="2000400"/>
            </a:xfrm>
            <a:prstGeom prst="rect">
              <a:avLst/>
            </a:prstGeom>
            <a:solidFill>
              <a:srgbClr val="C9DAF8"/>
            </a:solidFill>
            <a:ln w="9525" cap="flat">
              <a:solidFill>
                <a:srgbClr val="303030"/>
              </a:solidFill>
              <a:prstDash val="solid"/>
              <a:round/>
            </a:ln>
            <a:effectLst/>
          </p:spPr>
          <p:txBody>
            <a:bodyPr wrap="square" lIns="45719" tIns="45719" rIns="45719" bIns="45719" numCol="1" anchor="ctr">
              <a:noAutofit/>
            </a:bodyPr>
            <a:lstStyle/>
            <a:p>
              <a:pPr>
                <a:defRPr>
                  <a:solidFill>
                    <a:srgbClr val="000000"/>
                  </a:solidFill>
                </a:defRPr>
              </a:pPr>
            </a:p>
          </p:txBody>
        </p:sp>
        <p:sp>
          <p:nvSpPr>
            <p:cNvPr id="623" name="Google Shape;532;p40"/>
            <p:cNvSpPr/>
            <p:nvPr/>
          </p:nvSpPr>
          <p:spPr>
            <a:xfrm>
              <a:off x="124075" y="443949"/>
              <a:ext cx="1108501" cy="1592401"/>
            </a:xfrm>
            <a:prstGeom prst="rect">
              <a:avLst/>
            </a:prstGeom>
            <a:solidFill>
              <a:srgbClr val="D9D9D9"/>
            </a:solidFill>
            <a:ln w="9525" cap="flat">
              <a:solidFill>
                <a:srgbClr val="303030"/>
              </a:solidFill>
              <a:prstDash val="solid"/>
              <a:round/>
            </a:ln>
            <a:effectLst/>
          </p:spPr>
          <p:txBody>
            <a:bodyPr wrap="square" lIns="45719" tIns="45719" rIns="45719" bIns="45719" numCol="1" anchor="t">
              <a:noAutofit/>
            </a:bodyPr>
            <a:lstStyle/>
            <a:p>
              <a:pPr>
                <a:defRPr>
                  <a:solidFill>
                    <a:srgbClr val="000000"/>
                  </a:solidFill>
                </a:defRPr>
              </a:pPr>
            </a:p>
          </p:txBody>
        </p:sp>
        <p:sp>
          <p:nvSpPr>
            <p:cNvPr id="624" name="Google Shape;533;p40"/>
            <p:cNvSpPr txBox="1"/>
            <p:nvPr/>
          </p:nvSpPr>
          <p:spPr>
            <a:xfrm>
              <a:off x="1336825" y="368199"/>
              <a:ext cx="640800" cy="7866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0000"/>
                  </a:solidFill>
                </a:defRPr>
              </a:pPr>
              <a:r>
                <a:t>P: 7 </a:t>
              </a:r>
            </a:p>
            <a:p>
              <a:pPr>
                <a:defRPr>
                  <a:solidFill>
                    <a:srgbClr val="000000"/>
                  </a:solidFill>
                </a:defRPr>
              </a:pPr>
              <a:r>
                <a:t>A: 12</a:t>
              </a:r>
            </a:p>
            <a:p>
              <a:pPr>
                <a:defRPr>
                  <a:solidFill>
                    <a:srgbClr val="000000"/>
                  </a:solidFill>
                </a:defRPr>
              </a:pPr>
              <a:r>
                <a:t>B: 13</a:t>
              </a:r>
            </a:p>
          </p:txBody>
        </p:sp>
        <p:sp>
          <p:nvSpPr>
            <p:cNvPr id="625" name="Google Shape;534;p40"/>
            <p:cNvSpPr txBox="1"/>
            <p:nvPr/>
          </p:nvSpPr>
          <p:spPr>
            <a:xfrm>
              <a:off x="781758" y="80700"/>
              <a:ext cx="1143993"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lgn="ctr">
                <a:defRPr>
                  <a:solidFill>
                    <a:srgbClr val="000000"/>
                  </a:solidFill>
                </a:defRPr>
              </a:lvl1pPr>
            </a:lstStyle>
            <a:p>
              <a:pPr/>
              <a:r>
                <a:t>Versions</a:t>
              </a:r>
            </a:p>
          </p:txBody>
        </p:sp>
        <p:sp>
          <p:nvSpPr>
            <p:cNvPr id="626" name="Google Shape;535;p40"/>
            <p:cNvSpPr txBox="1"/>
            <p:nvPr/>
          </p:nvSpPr>
          <p:spPr>
            <a:xfrm>
              <a:off x="0" y="0"/>
              <a:ext cx="419101" cy="5284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2400">
                  <a:solidFill>
                    <a:srgbClr val="000000"/>
                  </a:solidFill>
                </a:defRPr>
              </a:lvl1pPr>
            </a:lstStyle>
            <a:p>
              <a:pPr/>
              <a:r>
                <a:t>B</a:t>
              </a:r>
            </a:p>
          </p:txBody>
        </p:sp>
      </p:grpSp>
      <p:sp>
        <p:nvSpPr>
          <p:cNvPr id="628" name="Google Shape;536;p40"/>
          <p:cNvSpPr txBox="1"/>
          <p:nvPr/>
        </p:nvSpPr>
        <p:spPr>
          <a:xfrm>
            <a:off x="226474" y="1535549"/>
            <a:ext cx="4115277" cy="86200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600">
                <a:solidFill>
                  <a:srgbClr val="000000"/>
                </a:solidFill>
              </a:defRPr>
            </a:pPr>
            <a:r>
              <a:t>After a number of commits and anti-entropy sessions (</a:t>
            </a:r>
            <a:r>
              <a:rPr b="1"/>
              <a:t>without further writes</a:t>
            </a:r>
            <a:r>
              <a:t>),  all nodes </a:t>
            </a:r>
            <a:r>
              <a:rPr b="1">
                <a:solidFill>
                  <a:schemeClr val="accent1"/>
                </a:solidFill>
              </a:rPr>
              <a:t>converge</a:t>
            </a:r>
            <a:r>
              <a:t> on the same state.</a:t>
            </a:r>
          </a:p>
        </p:txBody>
      </p:sp>
      <p:sp>
        <p:nvSpPr>
          <p:cNvPr id="629" name="Google Shape;537;p40"/>
          <p:cNvSpPr txBox="1"/>
          <p:nvPr/>
        </p:nvSpPr>
        <p:spPr>
          <a:xfrm>
            <a:off x="2582950" y="3071624"/>
            <a:ext cx="1262701" cy="153759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a:solidFill>
                  <a:srgbClr val="FF0000"/>
                </a:solidFill>
              </a:defRPr>
            </a:pPr>
            <a:r>
              <a:t>1:1:P</a:t>
            </a:r>
            <a:r>
              <a:rPr sz="1200"/>
              <a:t>    </a:t>
            </a:r>
            <a:r>
              <a:rPr sz="1000"/>
              <a:t>W(X,4)</a:t>
            </a:r>
            <a:endParaRPr sz="1000"/>
          </a:p>
          <a:p>
            <a:pPr>
              <a:defRPr b="1">
                <a:solidFill>
                  <a:srgbClr val="FF0000"/>
                </a:solidFill>
              </a:defRPr>
            </a:pPr>
            <a:r>
              <a:t>2:7:P</a:t>
            </a:r>
            <a:r>
              <a:rPr sz="1200"/>
              <a:t>    </a:t>
            </a:r>
            <a:r>
              <a:rPr sz="1000"/>
              <a:t>W(Y,8)</a:t>
            </a:r>
            <a:endParaRPr sz="1000"/>
          </a:p>
          <a:p>
            <a:pPr>
              <a:defRPr b="1">
                <a:solidFill>
                  <a:srgbClr val="FF0000"/>
                </a:solidFill>
              </a:defRPr>
            </a:pPr>
            <a:r>
              <a:t>3:5:B</a:t>
            </a:r>
            <a:r>
              <a:rPr sz="1200"/>
              <a:t>    </a:t>
            </a:r>
            <a:r>
              <a:rPr sz="1000"/>
              <a:t>W(Z,8)</a:t>
            </a:r>
          </a:p>
          <a:p>
            <a:pPr>
              <a:defRPr b="1">
                <a:solidFill>
                  <a:srgbClr val="FF0000"/>
                </a:solidFill>
              </a:defRPr>
            </a:pPr>
            <a:r>
              <a:t>4:7:A</a:t>
            </a:r>
            <a:r>
              <a:rPr sz="1200"/>
              <a:t>  </a:t>
            </a:r>
            <a:r>
              <a:rPr sz="1000"/>
              <a:t>  W(X,3)</a:t>
            </a:r>
            <a:endParaRPr sz="1000"/>
          </a:p>
          <a:p>
            <a:pPr>
              <a:defRPr b="1">
                <a:solidFill>
                  <a:srgbClr val="FF0000"/>
                </a:solidFill>
              </a:defRPr>
            </a:pPr>
            <a:r>
              <a:t>5:12:A</a:t>
            </a:r>
            <a:r>
              <a:rPr sz="1200"/>
              <a:t>  </a:t>
            </a:r>
            <a:r>
              <a:rPr sz="1000"/>
              <a:t>W(Y,4)</a:t>
            </a:r>
            <a:endParaRPr sz="1000"/>
          </a:p>
          <a:p>
            <a:pPr>
              <a:defRPr b="1">
                <a:solidFill>
                  <a:srgbClr val="FF0000"/>
                </a:solidFill>
              </a:defRPr>
            </a:pPr>
            <a:r>
              <a:t>6:13:B</a:t>
            </a:r>
            <a:r>
              <a:rPr sz="1200"/>
              <a:t>  </a:t>
            </a:r>
            <a:r>
              <a:rPr sz="1000"/>
              <a:t>D(Y)</a:t>
            </a:r>
            <a:endParaRPr sz="1000"/>
          </a:p>
        </p:txBody>
      </p:sp>
      <p:sp>
        <p:nvSpPr>
          <p:cNvPr id="630" name="Google Shape;538;p40"/>
          <p:cNvSpPr txBox="1"/>
          <p:nvPr/>
        </p:nvSpPr>
        <p:spPr>
          <a:xfrm>
            <a:off x="4577924" y="684324"/>
            <a:ext cx="1262701" cy="153759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a:solidFill>
                  <a:srgbClr val="FF0000"/>
                </a:solidFill>
              </a:defRPr>
            </a:pPr>
            <a:r>
              <a:t>1:1:P</a:t>
            </a:r>
            <a:r>
              <a:rPr sz="1200"/>
              <a:t>    </a:t>
            </a:r>
            <a:r>
              <a:rPr sz="1000"/>
              <a:t>W(X,4)</a:t>
            </a:r>
            <a:endParaRPr sz="1000"/>
          </a:p>
          <a:p>
            <a:pPr>
              <a:defRPr b="1">
                <a:solidFill>
                  <a:srgbClr val="FF0000"/>
                </a:solidFill>
              </a:defRPr>
            </a:pPr>
            <a:r>
              <a:t>2:7:P</a:t>
            </a:r>
            <a:r>
              <a:rPr sz="1200"/>
              <a:t>    </a:t>
            </a:r>
            <a:r>
              <a:rPr sz="1000"/>
              <a:t>W(Y,8)</a:t>
            </a:r>
            <a:endParaRPr sz="1000"/>
          </a:p>
          <a:p>
            <a:pPr>
              <a:defRPr b="1">
                <a:solidFill>
                  <a:srgbClr val="FF0000"/>
                </a:solidFill>
              </a:defRPr>
            </a:pPr>
            <a:r>
              <a:t>3:5:B</a:t>
            </a:r>
            <a:r>
              <a:rPr sz="1200"/>
              <a:t>    </a:t>
            </a:r>
            <a:r>
              <a:rPr sz="1000"/>
              <a:t>W(Z,8)</a:t>
            </a:r>
          </a:p>
          <a:p>
            <a:pPr>
              <a:defRPr b="1">
                <a:solidFill>
                  <a:srgbClr val="FF0000"/>
                </a:solidFill>
              </a:defRPr>
            </a:pPr>
            <a:r>
              <a:t>4:7:A</a:t>
            </a:r>
            <a:r>
              <a:rPr sz="1200"/>
              <a:t>  </a:t>
            </a:r>
            <a:r>
              <a:rPr sz="1000"/>
              <a:t>  W(X,3)</a:t>
            </a:r>
            <a:endParaRPr sz="1000"/>
          </a:p>
          <a:p>
            <a:pPr>
              <a:defRPr b="1">
                <a:solidFill>
                  <a:srgbClr val="FF0000"/>
                </a:solidFill>
              </a:defRPr>
            </a:pPr>
            <a:r>
              <a:t>5:12:A</a:t>
            </a:r>
            <a:r>
              <a:rPr sz="1200"/>
              <a:t>  </a:t>
            </a:r>
            <a:r>
              <a:rPr sz="1000"/>
              <a:t>W(Y,4)</a:t>
            </a:r>
            <a:endParaRPr sz="1000"/>
          </a:p>
          <a:p>
            <a:pPr>
              <a:defRPr b="1">
                <a:solidFill>
                  <a:srgbClr val="FF0000"/>
                </a:solidFill>
              </a:defRPr>
            </a:pPr>
            <a:r>
              <a:t>6:13:B</a:t>
            </a:r>
            <a:r>
              <a:rPr sz="1200"/>
              <a:t>  </a:t>
            </a:r>
            <a:r>
              <a:rPr sz="1000"/>
              <a:t>D(Y)</a:t>
            </a:r>
            <a:endParaRPr sz="1000"/>
          </a:p>
        </p:txBody>
      </p:sp>
      <p:sp>
        <p:nvSpPr>
          <p:cNvPr id="631" name="Google Shape;539;p40"/>
          <p:cNvSpPr txBox="1"/>
          <p:nvPr/>
        </p:nvSpPr>
        <p:spPr>
          <a:xfrm>
            <a:off x="6570974" y="3054649"/>
            <a:ext cx="1262701" cy="153759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a:solidFill>
                  <a:srgbClr val="FF0000"/>
                </a:solidFill>
              </a:defRPr>
            </a:pPr>
            <a:r>
              <a:t>1:1:P</a:t>
            </a:r>
            <a:r>
              <a:rPr sz="1200"/>
              <a:t>    </a:t>
            </a:r>
            <a:r>
              <a:rPr sz="1000"/>
              <a:t>W(X,4)</a:t>
            </a:r>
            <a:endParaRPr sz="1000"/>
          </a:p>
          <a:p>
            <a:pPr>
              <a:defRPr b="1">
                <a:solidFill>
                  <a:srgbClr val="FF0000"/>
                </a:solidFill>
              </a:defRPr>
            </a:pPr>
            <a:r>
              <a:t>2:7:P</a:t>
            </a:r>
            <a:r>
              <a:rPr sz="1200"/>
              <a:t>    </a:t>
            </a:r>
            <a:r>
              <a:rPr sz="1000"/>
              <a:t>W(Y,8)</a:t>
            </a:r>
            <a:endParaRPr sz="1000"/>
          </a:p>
          <a:p>
            <a:pPr>
              <a:defRPr b="1">
                <a:solidFill>
                  <a:srgbClr val="FF0000"/>
                </a:solidFill>
              </a:defRPr>
            </a:pPr>
            <a:r>
              <a:t>3:5:B</a:t>
            </a:r>
            <a:r>
              <a:rPr sz="1200"/>
              <a:t>    </a:t>
            </a:r>
            <a:r>
              <a:rPr sz="1000"/>
              <a:t>W(Z,8)</a:t>
            </a:r>
          </a:p>
          <a:p>
            <a:pPr>
              <a:defRPr b="1">
                <a:solidFill>
                  <a:srgbClr val="FF0000"/>
                </a:solidFill>
              </a:defRPr>
            </a:pPr>
            <a:r>
              <a:t>4:7:A</a:t>
            </a:r>
            <a:r>
              <a:rPr sz="1200"/>
              <a:t>  </a:t>
            </a:r>
            <a:r>
              <a:rPr sz="1000"/>
              <a:t>  W(X,3)</a:t>
            </a:r>
            <a:endParaRPr sz="1000"/>
          </a:p>
          <a:p>
            <a:pPr>
              <a:defRPr b="1">
                <a:solidFill>
                  <a:srgbClr val="FF0000"/>
                </a:solidFill>
              </a:defRPr>
            </a:pPr>
            <a:r>
              <a:t>5:12:A</a:t>
            </a:r>
            <a:r>
              <a:rPr sz="1200"/>
              <a:t>  </a:t>
            </a:r>
            <a:r>
              <a:rPr sz="1000"/>
              <a:t>W(Y,4)</a:t>
            </a:r>
            <a:endParaRPr sz="1000"/>
          </a:p>
          <a:p>
            <a:pPr>
              <a:defRPr b="1">
                <a:solidFill>
                  <a:srgbClr val="FF0000"/>
                </a:solidFill>
              </a:defRPr>
            </a:pPr>
            <a:r>
              <a:t>6:13:B</a:t>
            </a:r>
            <a:r>
              <a:rPr sz="1200"/>
              <a:t>  </a:t>
            </a:r>
            <a:r>
              <a:rPr sz="1000"/>
              <a:t>D(Y)</a:t>
            </a:r>
            <a:endParaRPr sz="1000"/>
          </a:p>
        </p:txBody>
      </p:sp>
      <p:sp>
        <p:nvSpPr>
          <p:cNvPr id="632" name="Google Shape;540;p40"/>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33" name="Google Shape;165;p28"/>
          <p:cNvSpPr txBox="1"/>
          <p:nvPr/>
        </p:nvSpPr>
        <p:spPr>
          <a:xfrm>
            <a:off x="-1650" y="4809675"/>
            <a:ext cx="4529100" cy="355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sz="1200">
                <a:solidFill>
                  <a:srgbClr val="000000"/>
                </a:solidFill>
              </a:defRPr>
            </a:pPr>
            <a:r>
              <a:t>(value1 : value2 : value3) =  (</a:t>
            </a:r>
            <a:r>
              <a:rPr b="0"/>
              <a:t>CSN : Local Timestamp : Node) </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637" name="Google Shape;545;p69"/>
          <p:cNvSpPr txBox="1"/>
          <p:nvPr>
            <p:ph type="title"/>
          </p:nvPr>
        </p:nvSpPr>
        <p:spPr>
          <a:xfrm>
            <a:off x="233149" y="409225"/>
            <a:ext cx="8520602" cy="572701"/>
          </a:xfrm>
          <a:prstGeom prst="rect">
            <a:avLst/>
          </a:prstGeom>
        </p:spPr>
        <p:txBody>
          <a:bodyPr/>
          <a:lstStyle>
            <a:lvl1pPr defTabSz="877823">
              <a:defRPr sz="2688">
                <a:solidFill>
                  <a:srgbClr val="212121"/>
                </a:solidFill>
              </a:defRPr>
            </a:lvl1pPr>
          </a:lstStyle>
          <a:p>
            <a:pPr/>
            <a:r>
              <a:t>Bayou (review from class)</a:t>
            </a:r>
          </a:p>
        </p:txBody>
      </p:sp>
      <p:sp>
        <p:nvSpPr>
          <p:cNvPr id="638" name="Google Shape;546;p69"/>
          <p:cNvSpPr txBox="1"/>
          <p:nvPr>
            <p:ph type="body" idx="1"/>
          </p:nvPr>
        </p:nvSpPr>
        <p:spPr>
          <a:xfrm>
            <a:off x="233149" y="1152475"/>
            <a:ext cx="8910902" cy="3416400"/>
          </a:xfrm>
          <a:prstGeom prst="rect">
            <a:avLst/>
          </a:prstGeom>
        </p:spPr>
        <p:txBody>
          <a:bodyPr/>
          <a:lstStyle/>
          <a:p>
            <a:pPr>
              <a:lnSpc>
                <a:spcPct val="200000"/>
              </a:lnSpc>
              <a:buClr>
                <a:srgbClr val="212121"/>
              </a:buClr>
              <a:buFontTx/>
              <a:buAutoNum type="arabicPeriod" startAt="1"/>
              <a:defRPr>
                <a:solidFill>
                  <a:schemeClr val="accent1"/>
                </a:solidFill>
              </a:defRPr>
            </a:pPr>
            <a:r>
              <a:t>Eventual consistency</a:t>
            </a:r>
            <a:r>
              <a:rPr>
                <a:solidFill>
                  <a:srgbClr val="212121"/>
                </a:solidFill>
              </a:rPr>
              <a:t>: if updates stop, all replicas eventually have the same view.</a:t>
            </a:r>
            <a:endParaRPr>
              <a:solidFill>
                <a:srgbClr val="212121"/>
              </a:solidFill>
            </a:endParaRPr>
          </a:p>
          <a:p>
            <a:pPr>
              <a:lnSpc>
                <a:spcPct val="200000"/>
              </a:lnSpc>
              <a:buClr>
                <a:srgbClr val="212121"/>
              </a:buClr>
              <a:buFontTx/>
              <a:buAutoNum type="arabicPeriod" startAt="1"/>
              <a:defRPr>
                <a:solidFill>
                  <a:schemeClr val="accent1"/>
                </a:solidFill>
              </a:defRPr>
            </a:pPr>
            <a:r>
              <a:t>Update functions </a:t>
            </a:r>
            <a:r>
              <a:rPr>
                <a:solidFill>
                  <a:srgbClr val="212121"/>
                </a:solidFill>
              </a:rPr>
              <a:t>for automatic app-driven conflict resolution.</a:t>
            </a:r>
            <a:endParaRPr>
              <a:solidFill>
                <a:srgbClr val="212121"/>
              </a:solidFill>
            </a:endParaRPr>
          </a:p>
          <a:p>
            <a:pPr>
              <a:lnSpc>
                <a:spcPct val="200000"/>
              </a:lnSpc>
              <a:buClr>
                <a:srgbClr val="212121"/>
              </a:buClr>
              <a:buFontTx/>
              <a:buAutoNum type="arabicPeriod" startAt="1"/>
              <a:defRPr>
                <a:solidFill>
                  <a:schemeClr val="accent1"/>
                </a:solidFill>
              </a:defRPr>
            </a:pPr>
            <a:r>
              <a:t>Ordered update log </a:t>
            </a:r>
            <a:r>
              <a:rPr>
                <a:solidFill>
                  <a:srgbClr val="212121"/>
                </a:solidFill>
              </a:rPr>
              <a:t>is the real truth, not the DB.</a:t>
            </a:r>
            <a:endParaRPr>
              <a:solidFill>
                <a:srgbClr val="212121"/>
              </a:solidFill>
            </a:endParaRPr>
          </a:p>
          <a:p>
            <a:pPr>
              <a:lnSpc>
                <a:spcPct val="200000"/>
              </a:lnSpc>
              <a:buClr>
                <a:srgbClr val="212121"/>
              </a:buClr>
              <a:buFontTx/>
              <a:buAutoNum type="arabicPeriod" startAt="1"/>
              <a:defRPr>
                <a:solidFill>
                  <a:srgbClr val="212121"/>
                </a:solidFill>
              </a:defRPr>
            </a:pPr>
            <a:r>
              <a:t>Use </a:t>
            </a:r>
            <a:r>
              <a:rPr>
                <a:solidFill>
                  <a:schemeClr val="accent1"/>
                </a:solidFill>
              </a:rPr>
              <a:t>Lamport clocks</a:t>
            </a:r>
            <a:r>
              <a:t>: eventual consistency that respects causality.</a:t>
            </a:r>
          </a:p>
        </p:txBody>
      </p:sp>
      <p:sp>
        <p:nvSpPr>
          <p:cNvPr id="639" name="Google Shape;547;p69"/>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lvl1pPr>
              <a:defRPr>
                <a:solidFill>
                  <a:srgbClr val="212121"/>
                </a:solidFill>
              </a:defRPr>
            </a:lvl1p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643" name="Google Shape;552;p66"/>
          <p:cNvSpPr txBox="1"/>
          <p:nvPr>
            <p:ph type="title"/>
          </p:nvPr>
        </p:nvSpPr>
        <p:spPr>
          <a:xfrm>
            <a:off x="311699" y="445025"/>
            <a:ext cx="8520602" cy="572701"/>
          </a:xfrm>
          <a:prstGeom prst="rect">
            <a:avLst/>
          </a:prstGeom>
        </p:spPr>
        <p:txBody>
          <a:bodyPr/>
          <a:lstStyle>
            <a:lvl1pPr defTabSz="877823">
              <a:defRPr sz="2688">
                <a:solidFill>
                  <a:srgbClr val="212121"/>
                </a:solidFill>
              </a:defRPr>
            </a:lvl1pPr>
          </a:lstStyle>
          <a:p>
            <a:pPr/>
            <a:r>
              <a:t>Context for Chord: Key Value Stores</a:t>
            </a:r>
          </a:p>
        </p:txBody>
      </p:sp>
      <p:pic>
        <p:nvPicPr>
          <p:cNvPr id="644" name="Google Shape;553;p66" descr="Google Shape;553;p66"/>
          <p:cNvPicPr>
            <a:picLocks noChangeAspect="1"/>
          </p:cNvPicPr>
          <p:nvPr/>
        </p:nvPicPr>
        <p:blipFill>
          <a:blip r:embed="rId3">
            <a:extLst/>
          </a:blip>
          <a:srcRect l="31254" t="32730" r="16944" b="12625"/>
          <a:stretch>
            <a:fillRect/>
          </a:stretch>
        </p:blipFill>
        <p:spPr>
          <a:xfrm>
            <a:off x="1948217" y="1367352"/>
            <a:ext cx="5247565" cy="3459835"/>
          </a:xfrm>
          <a:prstGeom prst="rect">
            <a:avLst/>
          </a:prstGeom>
          <a:ln w="12700">
            <a:miter lim="400000"/>
          </a:ln>
        </p:spPr>
      </p:pic>
      <p:sp>
        <p:nvSpPr>
          <p:cNvPr id="645" name="Google Shape;554;p66"/>
          <p:cNvSpPr txBox="1"/>
          <p:nvPr/>
        </p:nvSpPr>
        <p:spPr>
          <a:xfrm>
            <a:off x="-14577" y="4827187"/>
            <a:ext cx="5531431" cy="288784"/>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a:solidFill>
                  <a:srgbClr val="212121"/>
                </a:solidFill>
              </a:defRPr>
            </a:lvl1pPr>
          </a:lstStyle>
          <a:p>
            <a:pPr/>
            <a:r>
              <a:t>Credit: Ion Stoica’s slide deck</a:t>
            </a:r>
          </a:p>
        </p:txBody>
      </p:sp>
      <p:sp>
        <p:nvSpPr>
          <p:cNvPr id="646" name="Google Shape;555;p66"/>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lvl1pPr>
              <a:defRPr>
                <a:solidFill>
                  <a:srgbClr val="212121"/>
                </a:solidFill>
              </a:defRPr>
            </a:lvl1pPr>
          </a:lstStyle>
          <a:p>
            <a:pPr/>
            <a:fld id="{86CB4B4D-7CA3-9044-876B-883B54F8677D}" type="slidenum"/>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650" name="Google Shape;560;p67"/>
          <p:cNvSpPr txBox="1"/>
          <p:nvPr>
            <p:ph type="title"/>
          </p:nvPr>
        </p:nvSpPr>
        <p:spPr>
          <a:xfrm>
            <a:off x="311699" y="445025"/>
            <a:ext cx="8520602" cy="572701"/>
          </a:xfrm>
          <a:prstGeom prst="rect">
            <a:avLst/>
          </a:prstGeom>
        </p:spPr>
        <p:txBody>
          <a:bodyPr/>
          <a:lstStyle>
            <a:lvl1pPr defTabSz="877823">
              <a:defRPr sz="2688">
                <a:solidFill>
                  <a:srgbClr val="212121"/>
                </a:solidFill>
              </a:defRPr>
            </a:lvl1pPr>
          </a:lstStyle>
          <a:p>
            <a:pPr/>
            <a:r>
              <a:t>Context for Chord: Key Value Stores</a:t>
            </a:r>
          </a:p>
        </p:txBody>
      </p:sp>
      <p:pic>
        <p:nvPicPr>
          <p:cNvPr id="651" name="Google Shape;561;p67" descr="Google Shape;561;p67"/>
          <p:cNvPicPr>
            <a:picLocks noChangeAspect="1"/>
          </p:cNvPicPr>
          <p:nvPr/>
        </p:nvPicPr>
        <p:blipFill>
          <a:blip r:embed="rId2">
            <a:extLst/>
          </a:blip>
          <a:srcRect l="32483" t="22335" r="18786" b="19930"/>
          <a:stretch>
            <a:fillRect/>
          </a:stretch>
        </p:blipFill>
        <p:spPr>
          <a:xfrm>
            <a:off x="2077871" y="1075452"/>
            <a:ext cx="4988258" cy="3694008"/>
          </a:xfrm>
          <a:prstGeom prst="rect">
            <a:avLst/>
          </a:prstGeom>
          <a:ln w="12700">
            <a:miter lim="400000"/>
          </a:ln>
        </p:spPr>
      </p:pic>
      <p:sp>
        <p:nvSpPr>
          <p:cNvPr id="652" name="Google Shape;563;p67"/>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lvl1pPr>
              <a:defRPr>
                <a:solidFill>
                  <a:srgbClr val="212121"/>
                </a:solidFill>
              </a:defRPr>
            </a:lvl1pPr>
          </a:lstStyle>
          <a:p>
            <a:pPr/>
            <a:fld id="{86CB4B4D-7CA3-9044-876B-883B54F8677D}" type="slidenum"/>
          </a:p>
        </p:txBody>
      </p:sp>
      <p:sp>
        <p:nvSpPr>
          <p:cNvPr id="653" name="Google Shape;554;p66"/>
          <p:cNvSpPr txBox="1"/>
          <p:nvPr/>
        </p:nvSpPr>
        <p:spPr>
          <a:xfrm>
            <a:off x="-14577" y="4827187"/>
            <a:ext cx="5531431" cy="288784"/>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a:solidFill>
                  <a:srgbClr val="212121"/>
                </a:solidFill>
              </a:defRPr>
            </a:lvl1pPr>
          </a:lstStyle>
          <a:p>
            <a:pPr/>
            <a:r>
              <a:t>Credit: Ion Stoica’s slide deck</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5" name="Google Shape;568;p8"/>
          <p:cNvSpPr txBox="1"/>
          <p:nvPr>
            <p:ph type="title"/>
          </p:nvPr>
        </p:nvSpPr>
        <p:spPr>
          <a:xfrm>
            <a:off x="311699" y="445025"/>
            <a:ext cx="8520602" cy="572701"/>
          </a:xfrm>
          <a:prstGeom prst="rect">
            <a:avLst/>
          </a:prstGeom>
        </p:spPr>
        <p:txBody>
          <a:bodyPr/>
          <a:lstStyle>
            <a:lvl1pPr defTabSz="877823">
              <a:defRPr sz="2688"/>
            </a:lvl1pPr>
          </a:lstStyle>
          <a:p>
            <a:pPr/>
            <a:r>
              <a:t>Chord</a:t>
            </a:r>
          </a:p>
        </p:txBody>
      </p:sp>
      <p:sp>
        <p:nvSpPr>
          <p:cNvPr id="656" name="Google Shape;569;p8"/>
          <p:cNvSpPr txBox="1"/>
          <p:nvPr>
            <p:ph type="body" idx="1"/>
          </p:nvPr>
        </p:nvSpPr>
        <p:spPr>
          <a:xfrm>
            <a:off x="605850" y="1383824"/>
            <a:ext cx="7761000" cy="3097502"/>
          </a:xfrm>
          <a:prstGeom prst="rect">
            <a:avLst/>
          </a:prstGeom>
        </p:spPr>
        <p:txBody>
          <a:bodyPr/>
          <a:lstStyle/>
          <a:p>
            <a:pPr marL="285750" indent="-285750">
              <a:lnSpc>
                <a:spcPct val="150000"/>
              </a:lnSpc>
              <a:defRPr>
                <a:solidFill>
                  <a:srgbClr val="000000"/>
                </a:solidFill>
              </a:defRPr>
            </a:pPr>
            <a:r>
              <a:t>Chord is a “distributed lookup protocol” for a peer-to-peer distributed hash table [Stoica ‘01]</a:t>
            </a:r>
          </a:p>
          <a:p>
            <a:pPr marL="0" indent="0">
              <a:lnSpc>
                <a:spcPct val="150000"/>
              </a:lnSpc>
              <a:buSzTx/>
              <a:buNone/>
              <a:defRPr>
                <a:solidFill>
                  <a:srgbClr val="000000"/>
                </a:solidFill>
              </a:defRPr>
            </a:pPr>
          </a:p>
          <a:p>
            <a:pPr marL="0" indent="0">
              <a:lnSpc>
                <a:spcPct val="150000"/>
              </a:lnSpc>
              <a:buSzTx/>
              <a:buNone/>
              <a:defRPr>
                <a:solidFill>
                  <a:srgbClr val="000000"/>
                </a:solidFill>
              </a:defRPr>
            </a:pPr>
            <a:r>
              <a:t>Main techniques:</a:t>
            </a:r>
          </a:p>
          <a:p>
            <a:pPr lvl="1" marL="742950" indent="-285750">
              <a:lnSpc>
                <a:spcPct val="150000"/>
              </a:lnSpc>
              <a:buSzPts val="1600"/>
              <a:buChar char="●"/>
              <a:defRPr b="1" i="1" sz="1600">
                <a:solidFill>
                  <a:srgbClr val="0097A7"/>
                </a:solidFill>
              </a:defRPr>
            </a:pPr>
            <a:r>
              <a:t>Consistent hashing</a:t>
            </a:r>
            <a:r>
              <a:rPr i="0"/>
              <a:t> </a:t>
            </a:r>
            <a:r>
              <a:rPr b="0" i="0">
                <a:solidFill>
                  <a:srgbClr val="000000"/>
                </a:solidFill>
              </a:rPr>
              <a:t>for partitioning key space    </a:t>
            </a:r>
            <a:endParaRPr sz="1400"/>
          </a:p>
          <a:p>
            <a:pPr lvl="1" marL="742950" indent="-285750">
              <a:lnSpc>
                <a:spcPct val="150000"/>
              </a:lnSpc>
              <a:buSzPts val="1600"/>
              <a:buChar char="●"/>
              <a:defRPr b="1" i="1" sz="1600">
                <a:solidFill>
                  <a:srgbClr val="0097A7"/>
                </a:solidFill>
              </a:defRPr>
            </a:pPr>
            <a:r>
              <a:t>Finger Tables  </a:t>
            </a:r>
            <a:r>
              <a:rPr b="0" i="0">
                <a:solidFill>
                  <a:srgbClr val="000000"/>
                </a:solidFill>
              </a:rPr>
              <a:t>for lookup</a:t>
            </a:r>
          </a:p>
        </p:txBody>
      </p:sp>
      <p:sp>
        <p:nvSpPr>
          <p:cNvPr id="657" name="Google Shape;570;p8"/>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1" name="Google Shape;575;g2bdaec6f95c_0_0"/>
          <p:cNvSpPr txBox="1"/>
          <p:nvPr>
            <p:ph type="title"/>
          </p:nvPr>
        </p:nvSpPr>
        <p:spPr>
          <a:xfrm>
            <a:off x="311699" y="445025"/>
            <a:ext cx="8520602" cy="572701"/>
          </a:xfrm>
          <a:prstGeom prst="rect">
            <a:avLst/>
          </a:prstGeom>
        </p:spPr>
        <p:txBody>
          <a:bodyPr/>
          <a:lstStyle>
            <a:lvl1pPr defTabSz="877823">
              <a:defRPr sz="2688"/>
            </a:lvl1pPr>
          </a:lstStyle>
          <a:p>
            <a:pPr/>
            <a:r>
              <a:t>Identifiers in Chord</a:t>
            </a:r>
          </a:p>
        </p:txBody>
      </p:sp>
      <p:sp>
        <p:nvSpPr>
          <p:cNvPr id="662" name="Google Shape;576;g2bdaec6f95c_0_0"/>
          <p:cNvSpPr txBox="1"/>
          <p:nvPr>
            <p:ph type="body" idx="1"/>
          </p:nvPr>
        </p:nvSpPr>
        <p:spPr>
          <a:xfrm>
            <a:off x="311699" y="1152475"/>
            <a:ext cx="8520602" cy="3416400"/>
          </a:xfrm>
          <a:prstGeom prst="rect">
            <a:avLst/>
          </a:prstGeom>
        </p:spPr>
        <p:txBody>
          <a:bodyPr/>
          <a:lstStyle/>
          <a:p>
            <a:pPr>
              <a:defRPr>
                <a:solidFill>
                  <a:srgbClr val="000000"/>
                </a:solidFill>
              </a:defRPr>
            </a:pPr>
            <a:r>
              <a:t>Key identifier = SHA1(key) mod 2</a:t>
            </a:r>
            <a:r>
              <a:rPr baseline="30000"/>
              <a:t>m</a:t>
            </a:r>
          </a:p>
          <a:p>
            <a:pPr>
              <a:defRPr>
                <a:solidFill>
                  <a:srgbClr val="000000"/>
                </a:solidFill>
              </a:defRPr>
            </a:pPr>
            <a:r>
              <a:t>Node identifier = SHA1(IP address) mod 2</a:t>
            </a:r>
            <a:r>
              <a:rPr baseline="30000"/>
              <a:t>m</a:t>
            </a:r>
          </a:p>
          <a:p>
            <a:pPr>
              <a:defRPr>
                <a:solidFill>
                  <a:srgbClr val="000000"/>
                </a:solidFill>
              </a:defRPr>
            </a:pPr>
            <a:r>
              <a:t>Both are uniformly distributed in the same identifier space</a:t>
            </a:r>
            <a:r>
              <a:rPr sz="1100"/>
              <a:t>					</a:t>
            </a:r>
            <a:endParaRPr sz="1100"/>
          </a:p>
          <a:p>
            <a:pPr>
              <a:defRPr>
                <a:solidFill>
                  <a:srgbClr val="000000"/>
                </a:solidFill>
              </a:defRPr>
            </a:pPr>
            <a:r>
              <a:t>The identifier length, m, must be large enough to make the probability of two nodes or keys hashing to the same identifier negligible (e.g. m = 160)</a:t>
            </a:r>
          </a:p>
        </p:txBody>
      </p:sp>
      <p:grpSp>
        <p:nvGrpSpPr>
          <p:cNvPr id="667" name="Google Shape;577;g2bdaec6f95c_0_0"/>
          <p:cNvGrpSpPr/>
          <p:nvPr/>
        </p:nvGrpSpPr>
        <p:grpSpPr>
          <a:xfrm>
            <a:off x="1783683" y="3439956"/>
            <a:ext cx="5000543" cy="1182194"/>
            <a:chOff x="0" y="0"/>
            <a:chExt cx="5000542" cy="1182193"/>
          </a:xfrm>
        </p:grpSpPr>
        <p:grpSp>
          <p:nvGrpSpPr>
            <p:cNvPr id="665" name="Group"/>
            <p:cNvGrpSpPr/>
            <p:nvPr/>
          </p:nvGrpSpPr>
          <p:grpSpPr>
            <a:xfrm>
              <a:off x="0" y="0"/>
              <a:ext cx="5000543" cy="1182194"/>
              <a:chOff x="0" y="0"/>
              <a:chExt cx="5000542" cy="1182193"/>
            </a:xfrm>
          </p:grpSpPr>
          <p:sp>
            <p:nvSpPr>
              <p:cNvPr id="663" name="Shape"/>
              <p:cNvSpPr/>
              <p:nvPr/>
            </p:nvSpPr>
            <p:spPr>
              <a:xfrm>
                <a:off x="0" y="0"/>
                <a:ext cx="5000543" cy="1182194"/>
              </a:xfrm>
              <a:custGeom>
                <a:avLst/>
                <a:gdLst/>
                <a:ahLst/>
                <a:cxnLst>
                  <a:cxn ang="0">
                    <a:pos x="wd2" y="hd2"/>
                  </a:cxn>
                  <a:cxn ang="5400000">
                    <a:pos x="wd2" y="hd2"/>
                  </a:cxn>
                  <a:cxn ang="10800000">
                    <a:pos x="wd2" y="hd2"/>
                  </a:cxn>
                  <a:cxn ang="16200000">
                    <a:pos x="wd2" y="hd2"/>
                  </a:cxn>
                </a:cxnLst>
                <a:rect l="0" t="0" r="r" b="b"/>
                <a:pathLst>
                  <a:path w="20879" h="20684" fill="norm" stroke="1" extrusionOk="0">
                    <a:moveTo>
                      <a:pt x="1901" y="6800"/>
                    </a:move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chemeClr val="accent4"/>
              </a:solidFill>
              <a:ln w="9525" cap="flat">
                <a:solidFill>
                  <a:srgbClr val="595959"/>
                </a:solidFill>
                <a:prstDash val="solid"/>
                <a:round/>
              </a:ln>
              <a:effectLst/>
            </p:spPr>
            <p:txBody>
              <a:bodyPr wrap="square" lIns="45719" tIns="45719" rIns="45719" bIns="45719" numCol="1" anchor="ctr">
                <a:noAutofit/>
              </a:bodyPr>
              <a:lstStyle/>
              <a:p>
                <a:pPr algn="ctr">
                  <a:defRPr b="1" sz="1600">
                    <a:solidFill>
                      <a:srgbClr val="000000"/>
                    </a:solidFill>
                  </a:defRPr>
                </a:pPr>
              </a:p>
            </p:txBody>
          </p:sp>
          <p:sp>
            <p:nvSpPr>
              <p:cNvPr id="664" name="Shape"/>
              <p:cNvSpPr/>
              <p:nvPr/>
            </p:nvSpPr>
            <p:spPr>
              <a:xfrm>
                <a:off x="253916" y="60113"/>
                <a:ext cx="4582167" cy="100372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80" y="14010"/>
                    </a:move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7" y="21279"/>
                      <a:pt x="7535" y="20936"/>
                      <a:pt x="7438" y="20577"/>
                    </a:cubicBezTo>
                    <a:moveTo>
                      <a:pt x="14532" y="19050"/>
                    </a:moveTo>
                    <a:cubicBezTo>
                      <a:pt x="14510" y="19430"/>
                      <a:pt x="14462" y="19806"/>
                      <a:pt x="14386" y="20172"/>
                    </a:cubicBezTo>
                    <a:moveTo>
                      <a:pt x="17421" y="12116"/>
                    </a:moveTo>
                    <a:cubicBezTo>
                      <a:pt x="18505" y="12890"/>
                      <a:pt x="19193" y="14504"/>
                      <a:pt x="19193" y="16273"/>
                    </a:cubicBezTo>
                    <a:moveTo>
                      <a:pt x="21600" y="7649"/>
                    </a:moveTo>
                    <a:cubicBezTo>
                      <a:pt x="21423" y="8256"/>
                      <a:pt x="21153" y="8794"/>
                      <a:pt x="20811" y="9222"/>
                    </a:cubicBezTo>
                    <a:moveTo>
                      <a:pt x="19707" y="1814"/>
                    </a:moveTo>
                    <a:cubicBezTo>
                      <a:pt x="19737" y="2059"/>
                      <a:pt x="19751" y="2307"/>
                      <a:pt x="19749" y="2556"/>
                    </a:cubicBezTo>
                    <a:moveTo>
                      <a:pt x="14668" y="947"/>
                    </a:moveTo>
                    <a:cubicBezTo>
                      <a:pt x="14771" y="605"/>
                      <a:pt x="14907" y="286"/>
                      <a:pt x="15073" y="0"/>
                    </a:cubicBezTo>
                    <a:moveTo>
                      <a:pt x="10888" y="1399"/>
                    </a:moveTo>
                    <a:cubicBezTo>
                      <a:pt x="10930" y="1115"/>
                      <a:pt x="10996" y="841"/>
                      <a:pt x="11084" y="582"/>
                    </a:cubicBezTo>
                    <a:moveTo>
                      <a:pt x="6452" y="1676"/>
                    </a:moveTo>
                    <a:cubicBezTo>
                      <a:pt x="6709" y="1897"/>
                      <a:pt x="6947" y="2163"/>
                      <a:pt x="7160" y="2469"/>
                    </a:cubicBezTo>
                    <a:moveTo>
                      <a:pt x="1072" y="7905"/>
                    </a:moveTo>
                    <a:lnTo>
                      <a:pt x="1072" y="7905"/>
                    </a:lnTo>
                    <a:cubicBezTo>
                      <a:pt x="1016" y="7632"/>
                      <a:pt x="974" y="7353"/>
                      <a:pt x="948" y="7071"/>
                    </a:cubicBezTo>
                  </a:path>
                </a:pathLst>
              </a:custGeom>
              <a:noFill/>
              <a:ln w="9525" cap="flat">
                <a:solidFill>
                  <a:srgbClr val="595959"/>
                </a:solidFill>
                <a:prstDash val="solid"/>
                <a:round/>
              </a:ln>
              <a:effectLst/>
            </p:spPr>
            <p:txBody>
              <a:bodyPr wrap="square" lIns="45719" tIns="45719" rIns="45719" bIns="45719" numCol="1" anchor="ctr">
                <a:noAutofit/>
              </a:bodyPr>
              <a:lstStyle/>
              <a:p>
                <a:pPr algn="ctr">
                  <a:defRPr b="1" sz="1600">
                    <a:solidFill>
                      <a:srgbClr val="000000"/>
                    </a:solidFill>
                  </a:defRPr>
                </a:pPr>
              </a:p>
            </p:txBody>
          </p:sp>
        </p:grpSp>
        <p:sp>
          <p:nvSpPr>
            <p:cNvPr id="666" name="How do we map key IDs to node IDs?"/>
            <p:cNvSpPr txBox="1"/>
            <p:nvPr/>
          </p:nvSpPr>
          <p:spPr>
            <a:xfrm>
              <a:off x="697278" y="242099"/>
              <a:ext cx="3252708" cy="63340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b="1" sz="1600">
                  <a:solidFill>
                    <a:srgbClr val="000000"/>
                  </a:solidFill>
                </a:defRPr>
              </a:lvl1pPr>
            </a:lstStyle>
            <a:p>
              <a:pPr/>
              <a:r>
                <a:t>How do we map key IDs to node IDs?</a:t>
              </a:r>
            </a:p>
          </p:txBody>
        </p:sp>
      </p:grpSp>
      <p:sp>
        <p:nvSpPr>
          <p:cNvPr id="668" name="Google Shape;578;g2bdaec6f95c_0_0"/>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6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66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66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66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66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2" fill="hold">
                                  <p:stCondLst>
                                    <p:cond delay="0"/>
                                  </p:stCondLst>
                                  <p:iterate type="el" backwards="0">
                                    <p:tmAbs val="0"/>
                                  </p:iterate>
                                  <p:childTnLst>
                                    <p:set>
                                      <p:cBhvr>
                                        <p:cTn id="24" fill="hold"/>
                                        <p:tgtEl>
                                          <p:spTgt spid="6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662" grpId="1"/>
      <p:bldP build="whole" bldLvl="1" animBg="1" rev="0" advAuto="0" spid="667" grpId="2"/>
    </p:bldLst>
  </p:timing>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2" name="Google Shape;583;g2bdaec6f95c_0_8"/>
          <p:cNvSpPr txBox="1"/>
          <p:nvPr>
            <p:ph type="title"/>
          </p:nvPr>
        </p:nvSpPr>
        <p:spPr>
          <a:xfrm>
            <a:off x="311699" y="445025"/>
            <a:ext cx="8520602" cy="572701"/>
          </a:xfrm>
          <a:prstGeom prst="rect">
            <a:avLst/>
          </a:prstGeom>
        </p:spPr>
        <p:txBody>
          <a:bodyPr/>
          <a:lstStyle>
            <a:lvl1pPr defTabSz="877823">
              <a:defRPr sz="2688"/>
            </a:lvl1pPr>
          </a:lstStyle>
          <a:p>
            <a:pPr/>
            <a:r>
              <a:t>Consistent Hashing: Assigning Keys to Nodes</a:t>
            </a:r>
          </a:p>
        </p:txBody>
      </p:sp>
      <p:sp>
        <p:nvSpPr>
          <p:cNvPr id="673" name="Google Shape;584;g2bdaec6f95c_0_8"/>
          <p:cNvSpPr txBox="1"/>
          <p:nvPr>
            <p:ph type="body" sz="half" idx="1"/>
          </p:nvPr>
        </p:nvSpPr>
        <p:spPr>
          <a:xfrm>
            <a:off x="311699" y="1152475"/>
            <a:ext cx="4425602" cy="3416400"/>
          </a:xfrm>
          <a:prstGeom prst="rect">
            <a:avLst/>
          </a:prstGeom>
        </p:spPr>
        <p:txBody>
          <a:bodyPr/>
          <a:lstStyle/>
          <a:p>
            <a:pPr>
              <a:defRPr>
                <a:solidFill>
                  <a:srgbClr val="000000"/>
                </a:solidFill>
              </a:defRPr>
            </a:pPr>
            <a:r>
              <a:t>A node owns the </a:t>
            </a:r>
            <a:r>
              <a:rPr>
                <a:solidFill>
                  <a:srgbClr val="FF0000"/>
                </a:solidFill>
              </a:rPr>
              <a:t>preceding</a:t>
            </a:r>
            <a:r>
              <a:t> key range, including its own identifier. </a:t>
            </a:r>
          </a:p>
          <a:p>
            <a:pPr marL="0" indent="114300">
              <a:buSzTx/>
              <a:buNone/>
              <a:defRPr>
                <a:solidFill>
                  <a:srgbClr val="000000"/>
                </a:solidFill>
              </a:defRPr>
            </a:pPr>
          </a:p>
          <a:p>
            <a:pPr>
              <a:defRPr>
                <a:solidFill>
                  <a:srgbClr val="000000"/>
                </a:solidFill>
              </a:defRPr>
            </a:pPr>
            <a:r>
              <a:t>Key k is stored at its </a:t>
            </a:r>
            <a:r>
              <a:rPr>
                <a:solidFill>
                  <a:srgbClr val="FF0000"/>
                </a:solidFill>
              </a:rPr>
              <a:t>successor</a:t>
            </a:r>
            <a:r>
              <a:t> node, the first node whose identifier is </a:t>
            </a:r>
            <a:r>
              <a:rPr>
                <a:solidFill>
                  <a:srgbClr val="FF0000"/>
                </a:solidFill>
              </a:rPr>
              <a:t>equal to or greater </a:t>
            </a:r>
            <a:r>
              <a:t>than the identifier of key k.</a:t>
            </a:r>
          </a:p>
        </p:txBody>
      </p:sp>
      <p:grpSp>
        <p:nvGrpSpPr>
          <p:cNvPr id="687" name="Google Shape;585;g2bdaec6f95c_0_8"/>
          <p:cNvGrpSpPr/>
          <p:nvPr/>
        </p:nvGrpSpPr>
        <p:grpSpPr>
          <a:xfrm>
            <a:off x="5604725" y="1945938"/>
            <a:ext cx="3567624" cy="2595221"/>
            <a:chOff x="0" y="0"/>
            <a:chExt cx="3567623" cy="2595220"/>
          </a:xfrm>
        </p:grpSpPr>
        <p:sp>
          <p:nvSpPr>
            <p:cNvPr id="674" name="Google Shape;586;g2bdaec6f95c_0_8"/>
            <p:cNvSpPr/>
            <p:nvPr/>
          </p:nvSpPr>
          <p:spPr>
            <a:xfrm>
              <a:off x="506149" y="187886"/>
              <a:ext cx="2411701" cy="2291702"/>
            </a:xfrm>
            <a:prstGeom prst="ellipse">
              <a:avLst/>
            </a:prstGeom>
            <a:solidFill>
              <a:srgbClr val="FFFFFF"/>
            </a:solidFill>
            <a:ln w="9525" cap="flat">
              <a:solidFill>
                <a:srgbClr val="0B5394"/>
              </a:solidFill>
              <a:prstDash val="solid"/>
              <a:round/>
            </a:ln>
            <a:effectLst/>
          </p:spPr>
          <p:txBody>
            <a:bodyPr wrap="square" lIns="45719" tIns="45719" rIns="45719" bIns="45719" numCol="1" anchor="ctr">
              <a:noAutofit/>
            </a:bodyPr>
            <a:lstStyle/>
            <a:p>
              <a:pPr algn="ctr">
                <a:defRPr>
                  <a:solidFill>
                    <a:srgbClr val="000000"/>
                  </a:solidFill>
                </a:defRPr>
              </a:pPr>
            </a:p>
          </p:txBody>
        </p:sp>
        <p:sp>
          <p:nvSpPr>
            <p:cNvPr id="675" name="Google Shape;588;g2bdaec6f95c_0_8"/>
            <p:cNvSpPr/>
            <p:nvPr/>
          </p:nvSpPr>
          <p:spPr>
            <a:xfrm>
              <a:off x="2244549" y="262687"/>
              <a:ext cx="140101" cy="150001"/>
            </a:xfrm>
            <a:prstGeom prst="ellipse">
              <a:avLst/>
            </a:prstGeom>
            <a:solidFill>
              <a:srgbClr val="0097A7"/>
            </a:solidFill>
            <a:ln w="9525" cap="flat">
              <a:solidFill>
                <a:srgbClr val="FFFFFF"/>
              </a:solidFill>
              <a:prstDash val="solid"/>
              <a:round/>
            </a:ln>
            <a:effectLst/>
          </p:spPr>
          <p:txBody>
            <a:bodyPr wrap="square" lIns="45719" tIns="45719" rIns="45719" bIns="45719" numCol="1" anchor="ctr">
              <a:noAutofit/>
            </a:bodyPr>
            <a:lstStyle/>
            <a:p>
              <a:pPr algn="ctr">
                <a:defRPr>
                  <a:solidFill>
                    <a:srgbClr val="000000"/>
                  </a:solidFill>
                </a:defRPr>
              </a:pPr>
            </a:p>
          </p:txBody>
        </p:sp>
        <p:sp>
          <p:nvSpPr>
            <p:cNvPr id="676" name="Google Shape;589;g2bdaec6f95c_0_8"/>
            <p:cNvSpPr/>
            <p:nvPr/>
          </p:nvSpPr>
          <p:spPr>
            <a:xfrm>
              <a:off x="2827224" y="1051612"/>
              <a:ext cx="140101" cy="150001"/>
            </a:xfrm>
            <a:prstGeom prst="ellipse">
              <a:avLst/>
            </a:prstGeom>
            <a:solidFill>
              <a:srgbClr val="0097A7"/>
            </a:solidFill>
            <a:ln w="9525" cap="flat">
              <a:solidFill>
                <a:srgbClr val="FFFFFF"/>
              </a:solidFill>
              <a:prstDash val="solid"/>
              <a:round/>
            </a:ln>
            <a:effectLst/>
          </p:spPr>
          <p:txBody>
            <a:bodyPr wrap="square" lIns="45719" tIns="45719" rIns="45719" bIns="45719" numCol="1" anchor="ctr">
              <a:noAutofit/>
            </a:bodyPr>
            <a:lstStyle/>
            <a:p>
              <a:pPr algn="ctr">
                <a:defRPr>
                  <a:solidFill>
                    <a:srgbClr val="000000"/>
                  </a:solidFill>
                </a:defRPr>
              </a:pPr>
            </a:p>
          </p:txBody>
        </p:sp>
        <p:sp>
          <p:nvSpPr>
            <p:cNvPr id="677" name="Google Shape;590;g2bdaec6f95c_0_8"/>
            <p:cNvSpPr/>
            <p:nvPr/>
          </p:nvSpPr>
          <p:spPr>
            <a:xfrm>
              <a:off x="2104449" y="2329587"/>
              <a:ext cx="140101" cy="150001"/>
            </a:xfrm>
            <a:prstGeom prst="ellipse">
              <a:avLst/>
            </a:prstGeom>
            <a:solidFill>
              <a:srgbClr val="0097A7"/>
            </a:solidFill>
            <a:ln w="9525" cap="flat">
              <a:solidFill>
                <a:srgbClr val="FFFFFF"/>
              </a:solidFill>
              <a:prstDash val="solid"/>
              <a:round/>
            </a:ln>
            <a:effectLst/>
          </p:spPr>
          <p:txBody>
            <a:bodyPr wrap="square" lIns="45719" tIns="45719" rIns="45719" bIns="45719" numCol="1" anchor="ctr">
              <a:noAutofit/>
            </a:bodyPr>
            <a:lstStyle/>
            <a:p>
              <a:pPr algn="ctr">
                <a:defRPr>
                  <a:solidFill>
                    <a:srgbClr val="000000"/>
                  </a:solidFill>
                </a:defRPr>
              </a:pPr>
            </a:p>
          </p:txBody>
        </p:sp>
        <p:sp>
          <p:nvSpPr>
            <p:cNvPr id="678" name="Google Shape;591;g2bdaec6f95c_0_8"/>
            <p:cNvSpPr/>
            <p:nvPr/>
          </p:nvSpPr>
          <p:spPr>
            <a:xfrm>
              <a:off x="600299" y="1860662"/>
              <a:ext cx="140101" cy="150001"/>
            </a:xfrm>
            <a:prstGeom prst="ellipse">
              <a:avLst/>
            </a:prstGeom>
            <a:solidFill>
              <a:srgbClr val="0097A7"/>
            </a:solidFill>
            <a:ln w="9525" cap="flat">
              <a:solidFill>
                <a:srgbClr val="FFFFFF"/>
              </a:solidFill>
              <a:prstDash val="solid"/>
              <a:round/>
            </a:ln>
            <a:effectLst/>
          </p:spPr>
          <p:txBody>
            <a:bodyPr wrap="square" lIns="45719" tIns="45719" rIns="45719" bIns="45719" numCol="1" anchor="ctr">
              <a:noAutofit/>
            </a:bodyPr>
            <a:lstStyle/>
            <a:p>
              <a:pPr algn="ctr">
                <a:defRPr>
                  <a:solidFill>
                    <a:srgbClr val="000000"/>
                  </a:solidFill>
                </a:defRPr>
              </a:pPr>
            </a:p>
          </p:txBody>
        </p:sp>
        <p:sp>
          <p:nvSpPr>
            <p:cNvPr id="679" name="Google Shape;592;g2bdaec6f95c_0_8"/>
            <p:cNvSpPr/>
            <p:nvPr/>
          </p:nvSpPr>
          <p:spPr>
            <a:xfrm>
              <a:off x="600299" y="692137"/>
              <a:ext cx="140101" cy="150001"/>
            </a:xfrm>
            <a:prstGeom prst="ellipse">
              <a:avLst/>
            </a:prstGeom>
            <a:solidFill>
              <a:srgbClr val="0097A7"/>
            </a:solidFill>
            <a:ln w="9525" cap="flat">
              <a:solidFill>
                <a:srgbClr val="FFFFFF"/>
              </a:solidFill>
              <a:prstDash val="solid"/>
              <a:round/>
            </a:ln>
            <a:effectLst/>
          </p:spPr>
          <p:txBody>
            <a:bodyPr wrap="square" lIns="45719" tIns="45719" rIns="45719" bIns="45719" numCol="1" anchor="ctr">
              <a:noAutofit/>
            </a:bodyPr>
            <a:lstStyle/>
            <a:p>
              <a:pPr algn="ctr">
                <a:defRPr>
                  <a:solidFill>
                    <a:srgbClr val="000000"/>
                  </a:solidFill>
                </a:defRPr>
              </a:pPr>
            </a:p>
          </p:txBody>
        </p:sp>
        <p:sp>
          <p:nvSpPr>
            <p:cNvPr id="680" name="Google Shape;593;g2bdaec6f95c_0_8"/>
            <p:cNvSpPr/>
            <p:nvPr/>
          </p:nvSpPr>
          <p:spPr>
            <a:xfrm>
              <a:off x="955149" y="312712"/>
              <a:ext cx="140101" cy="150001"/>
            </a:xfrm>
            <a:prstGeom prst="ellipse">
              <a:avLst/>
            </a:prstGeom>
            <a:solidFill>
              <a:srgbClr val="0097A7"/>
            </a:solidFill>
            <a:ln w="9525" cap="flat">
              <a:solidFill>
                <a:srgbClr val="FFFFFF"/>
              </a:solidFill>
              <a:prstDash val="solid"/>
              <a:round/>
            </a:ln>
            <a:effectLst/>
          </p:spPr>
          <p:txBody>
            <a:bodyPr wrap="square" lIns="45719" tIns="45719" rIns="45719" bIns="45719" numCol="1" anchor="ctr">
              <a:noAutofit/>
            </a:bodyPr>
            <a:lstStyle/>
            <a:p>
              <a:pPr algn="ctr">
                <a:defRPr>
                  <a:solidFill>
                    <a:srgbClr val="000000"/>
                  </a:solidFill>
                </a:defRPr>
              </a:pPr>
            </a:p>
          </p:txBody>
        </p:sp>
        <p:sp>
          <p:nvSpPr>
            <p:cNvPr id="681" name="Google Shape;594;g2bdaec6f95c_0_8"/>
            <p:cNvSpPr txBox="1"/>
            <p:nvPr/>
          </p:nvSpPr>
          <p:spPr>
            <a:xfrm>
              <a:off x="2967324" y="926512"/>
              <a:ext cx="60030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b="1">
                  <a:solidFill>
                    <a:srgbClr val="000000"/>
                  </a:solidFill>
                </a:defRPr>
              </a:lvl1pPr>
            </a:lstStyle>
            <a:p>
              <a:pPr/>
              <a:r>
                <a:t>32</a:t>
              </a:r>
            </a:p>
          </p:txBody>
        </p:sp>
        <p:sp>
          <p:nvSpPr>
            <p:cNvPr id="682" name="Google Shape;595;g2bdaec6f95c_0_8"/>
            <p:cNvSpPr txBox="1"/>
            <p:nvPr/>
          </p:nvSpPr>
          <p:spPr>
            <a:xfrm>
              <a:off x="2317549" y="137587"/>
              <a:ext cx="60030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b="1">
                  <a:solidFill>
                    <a:srgbClr val="000000"/>
                  </a:solidFill>
                </a:defRPr>
              </a:lvl1pPr>
            </a:lstStyle>
            <a:p>
              <a:pPr/>
              <a:r>
                <a:t>10</a:t>
              </a:r>
            </a:p>
          </p:txBody>
        </p:sp>
        <p:sp>
          <p:nvSpPr>
            <p:cNvPr id="683" name="Google Shape;596;g2bdaec6f95c_0_8"/>
            <p:cNvSpPr txBox="1"/>
            <p:nvPr/>
          </p:nvSpPr>
          <p:spPr>
            <a:xfrm>
              <a:off x="0" y="567037"/>
              <a:ext cx="60030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b="1">
                  <a:solidFill>
                    <a:srgbClr val="000000"/>
                  </a:solidFill>
                </a:defRPr>
              </a:lvl1pPr>
            </a:lstStyle>
            <a:p>
              <a:pPr/>
              <a:r>
                <a:t>105</a:t>
              </a:r>
            </a:p>
          </p:txBody>
        </p:sp>
        <p:sp>
          <p:nvSpPr>
            <p:cNvPr id="684" name="Google Shape;597;g2bdaec6f95c_0_8"/>
            <p:cNvSpPr txBox="1"/>
            <p:nvPr/>
          </p:nvSpPr>
          <p:spPr>
            <a:xfrm>
              <a:off x="2244549" y="2214987"/>
              <a:ext cx="60030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b="1">
                  <a:solidFill>
                    <a:srgbClr val="000000"/>
                  </a:solidFill>
                </a:defRPr>
              </a:lvl1pPr>
            </a:lstStyle>
            <a:p>
              <a:pPr/>
              <a:r>
                <a:t>60</a:t>
              </a:r>
            </a:p>
          </p:txBody>
        </p:sp>
        <p:sp>
          <p:nvSpPr>
            <p:cNvPr id="685" name="Google Shape;598;g2bdaec6f95c_0_8"/>
            <p:cNvSpPr txBox="1"/>
            <p:nvPr/>
          </p:nvSpPr>
          <p:spPr>
            <a:xfrm>
              <a:off x="240124" y="1785612"/>
              <a:ext cx="60030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b="1">
                  <a:solidFill>
                    <a:srgbClr val="000000"/>
                  </a:solidFill>
                </a:defRPr>
              </a:lvl1pPr>
            </a:lstStyle>
            <a:p>
              <a:pPr/>
              <a:r>
                <a:t>90</a:t>
              </a:r>
            </a:p>
          </p:txBody>
        </p:sp>
        <p:sp>
          <p:nvSpPr>
            <p:cNvPr id="686" name="Google Shape;599;g2bdaec6f95c_0_8"/>
            <p:cNvSpPr txBox="1"/>
            <p:nvPr/>
          </p:nvSpPr>
          <p:spPr>
            <a:xfrm>
              <a:off x="725049" y="0"/>
              <a:ext cx="60030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b="1">
                  <a:solidFill>
                    <a:srgbClr val="000000"/>
                  </a:solidFill>
                </a:defRPr>
              </a:lvl1pPr>
            </a:lstStyle>
            <a:p>
              <a:pPr/>
              <a:r>
                <a:t>120</a:t>
              </a:r>
            </a:p>
          </p:txBody>
        </p:sp>
      </p:grpSp>
      <p:sp>
        <p:nvSpPr>
          <p:cNvPr id="688" name="Google Shape;600;g2bdaec6f95c_0_8"/>
          <p:cNvSpPr txBox="1"/>
          <p:nvPr/>
        </p:nvSpPr>
        <p:spPr>
          <a:xfrm>
            <a:off x="7639849" y="1792074"/>
            <a:ext cx="1284001" cy="40480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600">
                <a:solidFill>
                  <a:srgbClr val="FF0000"/>
                </a:solidFill>
              </a:defRPr>
            </a:lvl1pPr>
          </a:lstStyle>
          <a:p>
            <a:pPr/>
            <a:r>
              <a:t>(120, 10]</a:t>
            </a:r>
          </a:p>
        </p:txBody>
      </p:sp>
      <p:sp>
        <p:nvSpPr>
          <p:cNvPr id="689" name="Google Shape;601;g2bdaec6f95c_0_8"/>
          <p:cNvSpPr txBox="1"/>
          <p:nvPr/>
        </p:nvSpPr>
        <p:spPr>
          <a:xfrm>
            <a:off x="4571987" y="2497525"/>
            <a:ext cx="1284001" cy="4048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600">
                <a:solidFill>
                  <a:srgbClr val="FF0000"/>
                </a:solidFill>
              </a:defRPr>
            </a:lvl1pPr>
          </a:lstStyle>
          <a:p>
            <a:pPr/>
            <a:r>
              <a:t>(90, 105]</a:t>
            </a:r>
          </a:p>
        </p:txBody>
      </p:sp>
      <p:sp>
        <p:nvSpPr>
          <p:cNvPr id="690" name="Google Shape;602;g2bdaec6f95c_0_8"/>
          <p:cNvSpPr txBox="1"/>
          <p:nvPr/>
        </p:nvSpPr>
        <p:spPr>
          <a:xfrm>
            <a:off x="8079424" y="3806599"/>
            <a:ext cx="1284001" cy="40480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600">
                <a:solidFill>
                  <a:srgbClr val="FF0000"/>
                </a:solidFill>
              </a:defRPr>
            </a:lvl1pPr>
          </a:lstStyle>
          <a:p>
            <a:pPr/>
            <a:r>
              <a:t>k = 40</a:t>
            </a:r>
          </a:p>
        </p:txBody>
      </p:sp>
      <p:sp>
        <p:nvSpPr>
          <p:cNvPr id="691" name="Google Shape;603;g2bdaec6f95c_0_8"/>
          <p:cNvSpPr txBox="1"/>
          <p:nvPr/>
        </p:nvSpPr>
        <p:spPr>
          <a:xfrm>
            <a:off x="5741363" y="4275525"/>
            <a:ext cx="1284001" cy="4048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600">
                <a:solidFill>
                  <a:srgbClr val="FF0000"/>
                </a:solidFill>
              </a:defRPr>
            </a:lvl1pPr>
          </a:lstStyle>
          <a:p>
            <a:pPr/>
            <a:r>
              <a:t>k = 90</a:t>
            </a:r>
          </a:p>
        </p:txBody>
      </p:sp>
      <p:sp>
        <p:nvSpPr>
          <p:cNvPr id="692" name="Google Shape;604;g2bdaec6f95c_0_8"/>
          <p:cNvSpPr/>
          <p:nvPr/>
        </p:nvSpPr>
        <p:spPr>
          <a:xfrm flipH="1">
            <a:off x="7849275" y="4126724"/>
            <a:ext cx="648601" cy="234300"/>
          </a:xfrm>
          <a:prstGeom prst="line">
            <a:avLst/>
          </a:prstGeom>
          <a:ln>
            <a:solidFill>
              <a:srgbClr val="FF0000"/>
            </a:solidFill>
            <a:tailEnd type="triangle"/>
          </a:ln>
        </p:spPr>
        <p:txBody>
          <a:bodyPr lIns="45719" rIns="45719"/>
          <a:lstStyle/>
          <a:p>
            <a:pPr/>
          </a:p>
        </p:txBody>
      </p:sp>
      <p:sp>
        <p:nvSpPr>
          <p:cNvPr id="693" name="Google Shape;605;g2bdaec6f95c_0_8"/>
          <p:cNvSpPr/>
          <p:nvPr/>
        </p:nvSpPr>
        <p:spPr>
          <a:xfrm flipH="1" flipV="1">
            <a:off x="6127538" y="4071225"/>
            <a:ext cx="191401" cy="345301"/>
          </a:xfrm>
          <a:prstGeom prst="line">
            <a:avLst/>
          </a:prstGeom>
          <a:ln>
            <a:solidFill>
              <a:srgbClr val="FF0000"/>
            </a:solidFill>
            <a:tailEnd type="triangle"/>
          </a:ln>
        </p:spPr>
        <p:txBody>
          <a:bodyPr lIns="45719" rIns="45719"/>
          <a:lstStyle/>
          <a:p>
            <a:pPr/>
          </a:p>
        </p:txBody>
      </p:sp>
      <p:sp>
        <p:nvSpPr>
          <p:cNvPr id="694" name="Google Shape;606;g2bdaec6f95c_0_8"/>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7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673">
                                            <p:txEl>
                                              <p:pRg st="0" end="0"/>
                                            </p:txEl>
                                          </p:spTgt>
                                        </p:tgtEl>
                                        <p:attrNameLst>
                                          <p:attrName>style.visibility</p:attrName>
                                        </p:attrNameLst>
                                      </p:cBhvr>
                                      <p:to>
                                        <p:strVal val="visible"/>
                                      </p:to>
                                    </p:set>
                                  </p:childTnLst>
                                </p:cTn>
                              </p:par>
                            </p:childTnLst>
                          </p:cTn>
                        </p:par>
                        <p:par>
                          <p:cTn id="9" fill="hold">
                            <p:stCondLst>
                              <p:cond delay="0"/>
                            </p:stCondLst>
                            <p:childTnLst>
                              <p:par>
                                <p:cTn id="10" presetClass="entr" nodeType="afterEffect" presetSubtype="0" presetID="1" grpId="1" fill="hold">
                                  <p:stCondLst>
                                    <p:cond delay="0"/>
                                  </p:stCondLst>
                                  <p:iterate type="el" backwards="0">
                                    <p:tmAbs val="0"/>
                                  </p:iterate>
                                  <p:childTnLst>
                                    <p:set>
                                      <p:cBhvr>
                                        <p:cTn id="11" fill="hold"/>
                                        <p:tgtEl>
                                          <p:spTgt spid="673">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Class="entr" nodeType="clickEffect" presetSubtype="0" presetID="1" grpId="1" fill="hold">
                                  <p:stCondLst>
                                    <p:cond delay="0"/>
                                  </p:stCondLst>
                                  <p:iterate type="el" backwards="0">
                                    <p:tmAbs val="0"/>
                                  </p:iterate>
                                  <p:childTnLst>
                                    <p:set>
                                      <p:cBhvr>
                                        <p:cTn id="15" fill="hold"/>
                                        <p:tgtEl>
                                          <p:spTgt spid="673">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0" presetID="1" grpId="2" fill="hold">
                                  <p:stCondLst>
                                    <p:cond delay="0"/>
                                  </p:stCondLst>
                                  <p:iterate type="el" backwards="0">
                                    <p:tmAbs val="0"/>
                                  </p:iterate>
                                  <p:childTnLst>
                                    <p:set>
                                      <p:cBhvr>
                                        <p:cTn id="19" fill="hold"/>
                                        <p:tgtEl>
                                          <p:spTgt spid="68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Class="entr" nodeType="clickEffect" presetSubtype="0" presetID="1" grpId="3" fill="hold">
                                  <p:stCondLst>
                                    <p:cond delay="0"/>
                                  </p:stCondLst>
                                  <p:iterate type="el" backwards="0">
                                    <p:tmAbs val="0"/>
                                  </p:iterate>
                                  <p:childTnLst>
                                    <p:set>
                                      <p:cBhvr>
                                        <p:cTn id="23" fill="hold"/>
                                        <p:tgtEl>
                                          <p:spTgt spid="688"/>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Class="entr" nodeType="clickEffect" presetSubtype="0" presetID="1" grpId="4" fill="hold">
                                  <p:stCondLst>
                                    <p:cond delay="0"/>
                                  </p:stCondLst>
                                  <p:iterate type="el" backwards="0">
                                    <p:tmAbs val="0"/>
                                  </p:iterate>
                                  <p:childTnLst>
                                    <p:set>
                                      <p:cBhvr>
                                        <p:cTn id="27" fill="hold"/>
                                        <p:tgtEl>
                                          <p:spTgt spid="68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Class="entr" nodeType="clickEffect" presetSubtype="0" presetID="1" grpId="5" fill="hold">
                                  <p:stCondLst>
                                    <p:cond delay="0"/>
                                  </p:stCondLst>
                                  <p:iterate type="el" backwards="0">
                                    <p:tmAbs val="0"/>
                                  </p:iterate>
                                  <p:childTnLst>
                                    <p:set>
                                      <p:cBhvr>
                                        <p:cTn id="31" fill="hold"/>
                                        <p:tgtEl>
                                          <p:spTgt spid="69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Class="entr" nodeType="clickEffect" presetSubtype="0" presetID="1" grpId="6" fill="hold">
                                  <p:stCondLst>
                                    <p:cond delay="0"/>
                                  </p:stCondLst>
                                  <p:iterate type="el" backwards="0">
                                    <p:tmAbs val="0"/>
                                  </p:iterate>
                                  <p:childTnLst>
                                    <p:set>
                                      <p:cBhvr>
                                        <p:cTn id="35" fill="hold"/>
                                        <p:tgtEl>
                                          <p:spTgt spid="692"/>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Class="entr" nodeType="clickEffect" presetSubtype="0" presetID="1" grpId="7" fill="hold">
                                  <p:stCondLst>
                                    <p:cond delay="0"/>
                                  </p:stCondLst>
                                  <p:iterate type="el" backwards="0">
                                    <p:tmAbs val="0"/>
                                  </p:iterate>
                                  <p:childTnLst>
                                    <p:set>
                                      <p:cBhvr>
                                        <p:cTn id="39" fill="hold"/>
                                        <p:tgtEl>
                                          <p:spTgt spid="691"/>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Class="entr" nodeType="clickEffect" presetSubtype="0" presetID="1" grpId="8" fill="hold">
                                  <p:stCondLst>
                                    <p:cond delay="0"/>
                                  </p:stCondLst>
                                  <p:iterate type="el" backwards="0">
                                    <p:tmAbs val="0"/>
                                  </p:iterate>
                                  <p:childTnLst>
                                    <p:set>
                                      <p:cBhvr>
                                        <p:cTn id="43" fill="hold"/>
                                        <p:tgtEl>
                                          <p:spTgt spid="6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92" grpId="6"/>
      <p:bldP build="whole" bldLvl="1" animBg="1" rev="0" advAuto="0" spid="688" grpId="3"/>
      <p:bldP build="whole" bldLvl="1" animBg="1" rev="0" advAuto="0" spid="687" grpId="2"/>
      <p:bldP build="whole" bldLvl="1" animBg="1" rev="0" advAuto="0" spid="693" grpId="8"/>
      <p:bldP build="whole" bldLvl="1" animBg="1" rev="0" advAuto="0" spid="689" grpId="4"/>
      <p:bldP build="p" bldLvl="1" animBg="1" rev="0" advAuto="0" spid="673" grpId="1"/>
      <p:bldP build="whole" bldLvl="1" animBg="1" rev="0" advAuto="0" spid="691" grpId="7"/>
      <p:bldP build="whole" bldLvl="1" animBg="1" rev="0" advAuto="0" spid="690" grpId="5"/>
    </p:bldLst>
  </p:timing>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8" name="Google Shape;611;g2bdaec6f95c_0_14"/>
          <p:cNvSpPr txBox="1"/>
          <p:nvPr>
            <p:ph type="title"/>
          </p:nvPr>
        </p:nvSpPr>
        <p:spPr>
          <a:xfrm>
            <a:off x="311699" y="445025"/>
            <a:ext cx="8520602" cy="572701"/>
          </a:xfrm>
          <a:prstGeom prst="rect">
            <a:avLst/>
          </a:prstGeom>
        </p:spPr>
        <p:txBody>
          <a:bodyPr/>
          <a:lstStyle>
            <a:lvl1pPr defTabSz="877823">
              <a:defRPr sz="2688"/>
            </a:lvl1pPr>
          </a:lstStyle>
          <a:p>
            <a:pPr/>
            <a:r>
              <a:t>Basic Lookups </a:t>
            </a:r>
          </a:p>
        </p:txBody>
      </p:sp>
      <p:sp>
        <p:nvSpPr>
          <p:cNvPr id="699" name="Google Shape;612;g2bdaec6f95c_0_14"/>
          <p:cNvSpPr txBox="1"/>
          <p:nvPr>
            <p:ph type="body" sz="half" idx="1"/>
          </p:nvPr>
        </p:nvSpPr>
        <p:spPr>
          <a:xfrm>
            <a:off x="311700" y="1152474"/>
            <a:ext cx="6647699" cy="2138346"/>
          </a:xfrm>
          <a:prstGeom prst="rect">
            <a:avLst/>
          </a:prstGeom>
        </p:spPr>
        <p:txBody>
          <a:bodyPr/>
          <a:lstStyle/>
          <a:p>
            <a:pPr indent="-336550">
              <a:lnSpc>
                <a:spcPct val="150000"/>
              </a:lnSpc>
              <a:buSzPts val="1700"/>
              <a:defRPr sz="1700">
                <a:solidFill>
                  <a:srgbClr val="000000"/>
                </a:solidFill>
              </a:defRPr>
            </a:pPr>
            <a:r>
              <a:t>Each node only remembers its successor node in the circle.</a:t>
            </a:r>
          </a:p>
          <a:p>
            <a:pPr indent="-336550">
              <a:lnSpc>
                <a:spcPct val="150000"/>
              </a:lnSpc>
              <a:buSzPts val="1700"/>
              <a:defRPr sz="1700">
                <a:solidFill>
                  <a:srgbClr val="000000"/>
                </a:solidFill>
              </a:defRPr>
            </a:pPr>
            <a:r>
              <a:t>Lookups in clockwise direction.</a:t>
            </a:r>
          </a:p>
          <a:p>
            <a:pPr indent="-336550">
              <a:lnSpc>
                <a:spcPct val="150000"/>
              </a:lnSpc>
              <a:buSzPts val="1700"/>
              <a:defRPr sz="1700">
                <a:solidFill>
                  <a:srgbClr val="000000"/>
                </a:solidFill>
              </a:defRPr>
            </a:pPr>
            <a:r>
              <a:t>Assume N nodes and K keys.</a:t>
            </a:r>
          </a:p>
          <a:p>
            <a:pPr lvl="1" marL="914400" indent="-336550">
              <a:lnSpc>
                <a:spcPct val="150000"/>
              </a:lnSpc>
              <a:buSzPts val="1300"/>
              <a:buChar char="●"/>
              <a:defRPr sz="1300">
                <a:solidFill>
                  <a:srgbClr val="000000"/>
                </a:solidFill>
              </a:defRPr>
            </a:pPr>
            <a:r>
              <a:t>m: the number of bits in the node/key identifier.</a:t>
            </a:r>
          </a:p>
        </p:txBody>
      </p:sp>
      <p:sp>
        <p:nvSpPr>
          <p:cNvPr id="700" name="Google Shape;613;g2bdaec6f95c_0_14"/>
          <p:cNvSpPr txBox="1"/>
          <p:nvPr/>
        </p:nvSpPr>
        <p:spPr>
          <a:xfrm>
            <a:off x="939999" y="3349469"/>
            <a:ext cx="2841901" cy="442073"/>
          </a:xfrm>
          <a:prstGeom prst="rect">
            <a:avLst/>
          </a:prstGeom>
          <a:solidFill>
            <a:schemeClr val="accent4"/>
          </a:solidFill>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sz="1800">
                <a:solidFill>
                  <a:srgbClr val="000000"/>
                </a:solidFill>
              </a:defRPr>
            </a:lvl1pPr>
          </a:lstStyle>
          <a:p>
            <a:pPr/>
            <a:r>
              <a:t>What is the lookup time?</a:t>
            </a:r>
          </a:p>
        </p:txBody>
      </p:sp>
      <p:sp>
        <p:nvSpPr>
          <p:cNvPr id="701" name="Google Shape;614;g2bdaec6f95c_0_14"/>
          <p:cNvSpPr txBox="1"/>
          <p:nvPr/>
        </p:nvSpPr>
        <p:spPr>
          <a:xfrm>
            <a:off x="1460350" y="3869820"/>
            <a:ext cx="1801200" cy="4420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sz="1800">
                <a:solidFill>
                  <a:srgbClr val="FF0000"/>
                </a:solidFill>
              </a:defRPr>
            </a:lvl1pPr>
          </a:lstStyle>
          <a:p>
            <a:pPr/>
            <a:r>
              <a:t>O(N) hops</a:t>
            </a:r>
          </a:p>
        </p:txBody>
      </p:sp>
      <p:grpSp>
        <p:nvGrpSpPr>
          <p:cNvPr id="716" name="Google Shape;615;g2bdaec6f95c_0_14"/>
          <p:cNvGrpSpPr/>
          <p:nvPr/>
        </p:nvGrpSpPr>
        <p:grpSpPr>
          <a:xfrm>
            <a:off x="5604725" y="879499"/>
            <a:ext cx="3567624" cy="3661660"/>
            <a:chOff x="0" y="0"/>
            <a:chExt cx="3567623" cy="3661658"/>
          </a:xfrm>
        </p:grpSpPr>
        <p:sp>
          <p:nvSpPr>
            <p:cNvPr id="702" name="Google Shape;616;g2bdaec6f95c_0_14"/>
            <p:cNvSpPr/>
            <p:nvPr/>
          </p:nvSpPr>
          <p:spPr>
            <a:xfrm>
              <a:off x="506149" y="1254324"/>
              <a:ext cx="2411701" cy="2291702"/>
            </a:xfrm>
            <a:prstGeom prst="ellipse">
              <a:avLst/>
            </a:prstGeom>
            <a:solidFill>
              <a:srgbClr val="FFFFFF"/>
            </a:solidFill>
            <a:ln w="9525" cap="flat">
              <a:solidFill>
                <a:srgbClr val="0B5394"/>
              </a:solidFill>
              <a:prstDash val="solid"/>
              <a:round/>
            </a:ln>
            <a:effectLst/>
          </p:spPr>
          <p:txBody>
            <a:bodyPr wrap="square" lIns="45719" tIns="45719" rIns="45719" bIns="45719" numCol="1" anchor="ctr">
              <a:noAutofit/>
            </a:bodyPr>
            <a:lstStyle/>
            <a:p>
              <a:pPr algn="ctr">
                <a:defRPr>
                  <a:solidFill>
                    <a:srgbClr val="000000"/>
                  </a:solidFill>
                </a:defRPr>
              </a:pPr>
            </a:p>
          </p:txBody>
        </p:sp>
        <p:sp>
          <p:nvSpPr>
            <p:cNvPr id="703" name="Google Shape;617;g2bdaec6f95c_0_14"/>
            <p:cNvSpPr txBox="1"/>
            <p:nvPr/>
          </p:nvSpPr>
          <p:spPr>
            <a:xfrm>
              <a:off x="1325349" y="0"/>
              <a:ext cx="900601" cy="63340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lgn="ctr">
                <a:defRPr b="1" sz="1600">
                  <a:solidFill>
                    <a:srgbClr val="0097A7"/>
                  </a:solidFill>
                </a:defRPr>
              </a:pPr>
              <a:r>
                <a:t>N = 6</a:t>
              </a:r>
            </a:p>
            <a:p>
              <a:pPr algn="ctr">
                <a:defRPr b="1" sz="1600">
                  <a:solidFill>
                    <a:srgbClr val="0097A7"/>
                  </a:solidFill>
                </a:defRPr>
              </a:pPr>
              <a:r>
                <a:t>m = 7</a:t>
              </a:r>
            </a:p>
          </p:txBody>
        </p:sp>
        <p:sp>
          <p:nvSpPr>
            <p:cNvPr id="704" name="Google Shape;618;g2bdaec6f95c_0_14"/>
            <p:cNvSpPr/>
            <p:nvPr/>
          </p:nvSpPr>
          <p:spPr>
            <a:xfrm>
              <a:off x="2244549" y="1329125"/>
              <a:ext cx="140101" cy="150001"/>
            </a:xfrm>
            <a:prstGeom prst="ellipse">
              <a:avLst/>
            </a:prstGeom>
            <a:solidFill>
              <a:srgbClr val="0097A7"/>
            </a:solidFill>
            <a:ln w="9525" cap="flat">
              <a:solidFill>
                <a:srgbClr val="FFFFFF"/>
              </a:solidFill>
              <a:prstDash val="solid"/>
              <a:round/>
            </a:ln>
            <a:effectLst/>
          </p:spPr>
          <p:txBody>
            <a:bodyPr wrap="square" lIns="45719" tIns="45719" rIns="45719" bIns="45719" numCol="1" anchor="ctr">
              <a:noAutofit/>
            </a:bodyPr>
            <a:lstStyle/>
            <a:p>
              <a:pPr algn="ctr">
                <a:defRPr>
                  <a:solidFill>
                    <a:srgbClr val="000000"/>
                  </a:solidFill>
                </a:defRPr>
              </a:pPr>
            </a:p>
          </p:txBody>
        </p:sp>
        <p:sp>
          <p:nvSpPr>
            <p:cNvPr id="705" name="Google Shape;619;g2bdaec6f95c_0_14"/>
            <p:cNvSpPr/>
            <p:nvPr/>
          </p:nvSpPr>
          <p:spPr>
            <a:xfrm>
              <a:off x="2827224" y="2118050"/>
              <a:ext cx="140101" cy="150001"/>
            </a:xfrm>
            <a:prstGeom prst="ellipse">
              <a:avLst/>
            </a:prstGeom>
            <a:solidFill>
              <a:srgbClr val="0097A7"/>
            </a:solidFill>
            <a:ln w="9525" cap="flat">
              <a:solidFill>
                <a:srgbClr val="FFFFFF"/>
              </a:solidFill>
              <a:prstDash val="solid"/>
              <a:round/>
            </a:ln>
            <a:effectLst/>
          </p:spPr>
          <p:txBody>
            <a:bodyPr wrap="square" lIns="45719" tIns="45719" rIns="45719" bIns="45719" numCol="1" anchor="ctr">
              <a:noAutofit/>
            </a:bodyPr>
            <a:lstStyle/>
            <a:p>
              <a:pPr algn="ctr">
                <a:defRPr>
                  <a:solidFill>
                    <a:srgbClr val="000000"/>
                  </a:solidFill>
                </a:defRPr>
              </a:pPr>
            </a:p>
          </p:txBody>
        </p:sp>
        <p:sp>
          <p:nvSpPr>
            <p:cNvPr id="706" name="Google Shape;620;g2bdaec6f95c_0_14"/>
            <p:cNvSpPr/>
            <p:nvPr/>
          </p:nvSpPr>
          <p:spPr>
            <a:xfrm>
              <a:off x="2104449" y="3396025"/>
              <a:ext cx="140101" cy="150001"/>
            </a:xfrm>
            <a:prstGeom prst="ellipse">
              <a:avLst/>
            </a:prstGeom>
            <a:solidFill>
              <a:srgbClr val="0097A7"/>
            </a:solidFill>
            <a:ln w="9525" cap="flat">
              <a:solidFill>
                <a:srgbClr val="FFFFFF"/>
              </a:solidFill>
              <a:prstDash val="solid"/>
              <a:round/>
            </a:ln>
            <a:effectLst/>
          </p:spPr>
          <p:txBody>
            <a:bodyPr wrap="square" lIns="45719" tIns="45719" rIns="45719" bIns="45719" numCol="1" anchor="ctr">
              <a:noAutofit/>
            </a:bodyPr>
            <a:lstStyle/>
            <a:p>
              <a:pPr algn="ctr">
                <a:defRPr>
                  <a:solidFill>
                    <a:srgbClr val="000000"/>
                  </a:solidFill>
                </a:defRPr>
              </a:pPr>
            </a:p>
          </p:txBody>
        </p:sp>
        <p:sp>
          <p:nvSpPr>
            <p:cNvPr id="707" name="Google Shape;621;g2bdaec6f95c_0_14"/>
            <p:cNvSpPr/>
            <p:nvPr/>
          </p:nvSpPr>
          <p:spPr>
            <a:xfrm>
              <a:off x="600299" y="2927100"/>
              <a:ext cx="140101" cy="150001"/>
            </a:xfrm>
            <a:prstGeom prst="ellipse">
              <a:avLst/>
            </a:prstGeom>
            <a:solidFill>
              <a:srgbClr val="0097A7"/>
            </a:solidFill>
            <a:ln w="9525" cap="flat">
              <a:solidFill>
                <a:srgbClr val="FFFFFF"/>
              </a:solidFill>
              <a:prstDash val="solid"/>
              <a:round/>
            </a:ln>
            <a:effectLst/>
          </p:spPr>
          <p:txBody>
            <a:bodyPr wrap="square" lIns="45719" tIns="45719" rIns="45719" bIns="45719" numCol="1" anchor="ctr">
              <a:noAutofit/>
            </a:bodyPr>
            <a:lstStyle/>
            <a:p>
              <a:pPr algn="ctr">
                <a:defRPr>
                  <a:solidFill>
                    <a:srgbClr val="000000"/>
                  </a:solidFill>
                </a:defRPr>
              </a:pPr>
            </a:p>
          </p:txBody>
        </p:sp>
        <p:sp>
          <p:nvSpPr>
            <p:cNvPr id="708" name="Google Shape;622;g2bdaec6f95c_0_14"/>
            <p:cNvSpPr/>
            <p:nvPr/>
          </p:nvSpPr>
          <p:spPr>
            <a:xfrm>
              <a:off x="600299" y="1758575"/>
              <a:ext cx="140101" cy="150001"/>
            </a:xfrm>
            <a:prstGeom prst="ellipse">
              <a:avLst/>
            </a:prstGeom>
            <a:solidFill>
              <a:srgbClr val="0097A7"/>
            </a:solidFill>
            <a:ln w="9525" cap="flat">
              <a:solidFill>
                <a:srgbClr val="FFFFFF"/>
              </a:solidFill>
              <a:prstDash val="solid"/>
              <a:round/>
            </a:ln>
            <a:effectLst/>
          </p:spPr>
          <p:txBody>
            <a:bodyPr wrap="square" lIns="45719" tIns="45719" rIns="45719" bIns="45719" numCol="1" anchor="ctr">
              <a:noAutofit/>
            </a:bodyPr>
            <a:lstStyle/>
            <a:p>
              <a:pPr algn="ctr">
                <a:defRPr>
                  <a:solidFill>
                    <a:srgbClr val="000000"/>
                  </a:solidFill>
                </a:defRPr>
              </a:pPr>
            </a:p>
          </p:txBody>
        </p:sp>
        <p:sp>
          <p:nvSpPr>
            <p:cNvPr id="709" name="Google Shape;623;g2bdaec6f95c_0_14"/>
            <p:cNvSpPr/>
            <p:nvPr/>
          </p:nvSpPr>
          <p:spPr>
            <a:xfrm>
              <a:off x="955149" y="1379150"/>
              <a:ext cx="140101" cy="150001"/>
            </a:xfrm>
            <a:prstGeom prst="ellipse">
              <a:avLst/>
            </a:prstGeom>
            <a:solidFill>
              <a:srgbClr val="0097A7"/>
            </a:solidFill>
            <a:ln w="9525" cap="flat">
              <a:solidFill>
                <a:srgbClr val="FFFFFF"/>
              </a:solidFill>
              <a:prstDash val="solid"/>
              <a:round/>
            </a:ln>
            <a:effectLst/>
          </p:spPr>
          <p:txBody>
            <a:bodyPr wrap="square" lIns="45719" tIns="45719" rIns="45719" bIns="45719" numCol="1" anchor="ctr">
              <a:noAutofit/>
            </a:bodyPr>
            <a:lstStyle/>
            <a:p>
              <a:pPr algn="ctr">
                <a:defRPr>
                  <a:solidFill>
                    <a:srgbClr val="000000"/>
                  </a:solidFill>
                </a:defRPr>
              </a:pPr>
            </a:p>
          </p:txBody>
        </p:sp>
        <p:sp>
          <p:nvSpPr>
            <p:cNvPr id="710" name="Google Shape;624;g2bdaec6f95c_0_14"/>
            <p:cNvSpPr txBox="1"/>
            <p:nvPr/>
          </p:nvSpPr>
          <p:spPr>
            <a:xfrm>
              <a:off x="2967324" y="1992950"/>
              <a:ext cx="60030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b="1">
                  <a:solidFill>
                    <a:srgbClr val="000000"/>
                  </a:solidFill>
                </a:defRPr>
              </a:lvl1pPr>
            </a:lstStyle>
            <a:p>
              <a:pPr/>
              <a:r>
                <a:t>32</a:t>
              </a:r>
            </a:p>
          </p:txBody>
        </p:sp>
        <p:sp>
          <p:nvSpPr>
            <p:cNvPr id="711" name="Google Shape;625;g2bdaec6f95c_0_14"/>
            <p:cNvSpPr txBox="1"/>
            <p:nvPr/>
          </p:nvSpPr>
          <p:spPr>
            <a:xfrm>
              <a:off x="2317549" y="1204024"/>
              <a:ext cx="600300" cy="3802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b="1">
                  <a:solidFill>
                    <a:srgbClr val="000000"/>
                  </a:solidFill>
                </a:defRPr>
              </a:lvl1pPr>
            </a:lstStyle>
            <a:p>
              <a:pPr/>
              <a:r>
                <a:t>10</a:t>
              </a:r>
            </a:p>
          </p:txBody>
        </p:sp>
        <p:sp>
          <p:nvSpPr>
            <p:cNvPr id="712" name="Google Shape;626;g2bdaec6f95c_0_14"/>
            <p:cNvSpPr txBox="1"/>
            <p:nvPr/>
          </p:nvSpPr>
          <p:spPr>
            <a:xfrm>
              <a:off x="0" y="1633475"/>
              <a:ext cx="60030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b="1">
                  <a:solidFill>
                    <a:srgbClr val="000000"/>
                  </a:solidFill>
                </a:defRPr>
              </a:lvl1pPr>
            </a:lstStyle>
            <a:p>
              <a:pPr/>
              <a:r>
                <a:t>105</a:t>
              </a:r>
            </a:p>
          </p:txBody>
        </p:sp>
        <p:sp>
          <p:nvSpPr>
            <p:cNvPr id="713" name="Google Shape;627;g2bdaec6f95c_0_14"/>
            <p:cNvSpPr txBox="1"/>
            <p:nvPr/>
          </p:nvSpPr>
          <p:spPr>
            <a:xfrm>
              <a:off x="2244549" y="3281425"/>
              <a:ext cx="60030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b="1">
                  <a:solidFill>
                    <a:srgbClr val="000000"/>
                  </a:solidFill>
                </a:defRPr>
              </a:lvl1pPr>
            </a:lstStyle>
            <a:p>
              <a:pPr/>
              <a:r>
                <a:t>60</a:t>
              </a:r>
            </a:p>
          </p:txBody>
        </p:sp>
        <p:sp>
          <p:nvSpPr>
            <p:cNvPr id="714" name="Google Shape;628;g2bdaec6f95c_0_14"/>
            <p:cNvSpPr txBox="1"/>
            <p:nvPr/>
          </p:nvSpPr>
          <p:spPr>
            <a:xfrm>
              <a:off x="240124" y="2852050"/>
              <a:ext cx="60030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b="1">
                  <a:solidFill>
                    <a:srgbClr val="000000"/>
                  </a:solidFill>
                </a:defRPr>
              </a:lvl1pPr>
            </a:lstStyle>
            <a:p>
              <a:pPr/>
              <a:r>
                <a:t>90</a:t>
              </a:r>
            </a:p>
          </p:txBody>
        </p:sp>
        <p:sp>
          <p:nvSpPr>
            <p:cNvPr id="715" name="Google Shape;629;g2bdaec6f95c_0_14"/>
            <p:cNvSpPr txBox="1"/>
            <p:nvPr/>
          </p:nvSpPr>
          <p:spPr>
            <a:xfrm>
              <a:off x="725049" y="1066437"/>
              <a:ext cx="600300" cy="3802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b="1">
                  <a:solidFill>
                    <a:srgbClr val="000000"/>
                  </a:solidFill>
                </a:defRPr>
              </a:lvl1pPr>
            </a:lstStyle>
            <a:p>
              <a:pPr/>
              <a:r>
                <a:t>120</a:t>
              </a:r>
            </a:p>
          </p:txBody>
        </p:sp>
      </p:grpSp>
      <p:sp>
        <p:nvSpPr>
          <p:cNvPr id="717" name="Google Shape;630;g2bdaec6f95c_0_14"/>
          <p:cNvSpPr/>
          <p:nvPr/>
        </p:nvSpPr>
        <p:spPr>
          <a:xfrm flipV="1">
            <a:off x="5459474" y="2713075"/>
            <a:ext cx="745551" cy="284088"/>
          </a:xfrm>
          <a:prstGeom prst="line">
            <a:avLst/>
          </a:prstGeom>
          <a:ln>
            <a:solidFill>
              <a:srgbClr val="595959"/>
            </a:solidFill>
            <a:tailEnd type="triangle"/>
          </a:ln>
        </p:spPr>
        <p:txBody>
          <a:bodyPr lIns="45719" rIns="45719"/>
          <a:lstStyle/>
          <a:p>
            <a:pPr/>
          </a:p>
        </p:txBody>
      </p:sp>
      <p:sp>
        <p:nvSpPr>
          <p:cNvPr id="718" name="Google Shape;631;g2bdaec6f95c_0_14"/>
          <p:cNvSpPr txBox="1"/>
          <p:nvPr/>
        </p:nvSpPr>
        <p:spPr>
          <a:xfrm>
            <a:off x="5108225" y="3122262"/>
            <a:ext cx="14217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00"/>
                </a:solidFill>
              </a:defRPr>
            </a:lvl1pPr>
          </a:lstStyle>
          <a:p>
            <a:pPr/>
            <a:r>
              <a:t>entry point</a:t>
            </a:r>
          </a:p>
        </p:txBody>
      </p:sp>
      <p:sp>
        <p:nvSpPr>
          <p:cNvPr id="719" name="Google Shape;632;g2bdaec6f95c_0_14"/>
          <p:cNvSpPr txBox="1"/>
          <p:nvPr/>
        </p:nvSpPr>
        <p:spPr>
          <a:xfrm>
            <a:off x="4569600" y="2829184"/>
            <a:ext cx="1027775" cy="4420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800">
                <a:solidFill>
                  <a:srgbClr val="0097A7"/>
                </a:solidFill>
              </a:defRPr>
            </a:lvl1pPr>
          </a:lstStyle>
          <a:p>
            <a:pPr/>
            <a:r>
              <a:t>k = 80</a:t>
            </a:r>
          </a:p>
        </p:txBody>
      </p:sp>
      <p:sp>
        <p:nvSpPr>
          <p:cNvPr id="720" name="Google Shape;633;g2bdaec6f95c_0_14"/>
          <p:cNvSpPr/>
          <p:nvPr/>
        </p:nvSpPr>
        <p:spPr>
          <a:xfrm rot="16200000">
            <a:off x="5933825" y="2117125"/>
            <a:ext cx="366901" cy="424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0800" y="0"/>
                  <a:pt x="21600" y="10800"/>
                  <a:pt x="21600" y="21600"/>
                </a:cubicBezTo>
              </a:path>
            </a:pathLst>
          </a:custGeom>
          <a:ln>
            <a:solidFill>
              <a:srgbClr val="595959"/>
            </a:solidFill>
            <a:tailEnd type="triangle"/>
          </a:ln>
        </p:spPr>
        <p:txBody>
          <a:bodyPr lIns="45719" rIns="45719" anchor="ctr"/>
          <a:lstStyle/>
          <a:p>
            <a:pPr/>
          </a:p>
        </p:txBody>
      </p:sp>
      <p:sp>
        <p:nvSpPr>
          <p:cNvPr id="721" name="Google Shape;634;g2bdaec6f95c_0_14"/>
          <p:cNvSpPr/>
          <p:nvPr/>
        </p:nvSpPr>
        <p:spPr>
          <a:xfrm flipH="1" rot="16200000">
            <a:off x="7238212" y="1099525"/>
            <a:ext cx="375826" cy="1592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686" y="0"/>
                </a:moveTo>
                <a:cubicBezTo>
                  <a:pt x="6843" y="0"/>
                  <a:pt x="0" y="5400"/>
                  <a:pt x="0" y="10800"/>
                </a:cubicBezTo>
                <a:cubicBezTo>
                  <a:pt x="0" y="16200"/>
                  <a:pt x="10800" y="21600"/>
                  <a:pt x="21600" y="21600"/>
                </a:cubicBezTo>
              </a:path>
            </a:pathLst>
          </a:custGeom>
          <a:ln>
            <a:solidFill>
              <a:srgbClr val="595959"/>
            </a:solidFill>
            <a:tailEnd type="triangle"/>
          </a:ln>
        </p:spPr>
        <p:txBody>
          <a:bodyPr lIns="45719" rIns="45719" anchor="ctr"/>
          <a:lstStyle/>
          <a:p>
            <a:pPr/>
          </a:p>
        </p:txBody>
      </p:sp>
      <p:sp>
        <p:nvSpPr>
          <p:cNvPr id="722" name="Google Shape;635;g2bdaec6f95c_0_14"/>
          <p:cNvSpPr/>
          <p:nvPr/>
        </p:nvSpPr>
        <p:spPr>
          <a:xfrm>
            <a:off x="8522575" y="2283624"/>
            <a:ext cx="349501" cy="5889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0800" y="0"/>
                  <a:pt x="21600" y="10800"/>
                  <a:pt x="21600" y="21600"/>
                </a:cubicBezTo>
              </a:path>
            </a:pathLst>
          </a:custGeom>
          <a:ln>
            <a:solidFill>
              <a:srgbClr val="595959"/>
            </a:solidFill>
            <a:tailEnd type="triangle"/>
          </a:ln>
        </p:spPr>
        <p:txBody>
          <a:bodyPr lIns="45719" rIns="45719" anchor="ctr"/>
          <a:lstStyle/>
          <a:p>
            <a:pPr/>
          </a:p>
        </p:txBody>
      </p:sp>
      <p:sp>
        <p:nvSpPr>
          <p:cNvPr id="723" name="Google Shape;636;g2bdaec6f95c_0_14"/>
          <p:cNvSpPr/>
          <p:nvPr/>
        </p:nvSpPr>
        <p:spPr>
          <a:xfrm rot="5400000">
            <a:off x="8116650" y="3605500"/>
            <a:ext cx="1088401" cy="4227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0800" y="0"/>
                  <a:pt x="21600" y="10800"/>
                  <a:pt x="21600" y="21600"/>
                </a:cubicBezTo>
              </a:path>
            </a:pathLst>
          </a:custGeom>
          <a:ln>
            <a:solidFill>
              <a:srgbClr val="595959"/>
            </a:solidFill>
            <a:tailEnd type="triangle"/>
          </a:ln>
        </p:spPr>
        <p:txBody>
          <a:bodyPr lIns="45719" rIns="45719" anchor="ctr"/>
          <a:lstStyle/>
          <a:p>
            <a:pPr/>
          </a:p>
        </p:txBody>
      </p:sp>
      <p:sp>
        <p:nvSpPr>
          <p:cNvPr id="724" name="Google Shape;637;g2bdaec6f95c_0_14"/>
          <p:cNvSpPr/>
          <p:nvPr/>
        </p:nvSpPr>
        <p:spPr>
          <a:xfrm flipH="1" rot="5400000">
            <a:off x="6813562" y="3463386"/>
            <a:ext cx="667425" cy="20043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706" y="0"/>
                </a:moveTo>
                <a:cubicBezTo>
                  <a:pt x="3853" y="0"/>
                  <a:pt x="0" y="5400"/>
                  <a:pt x="0" y="10800"/>
                </a:cubicBezTo>
                <a:cubicBezTo>
                  <a:pt x="0" y="16200"/>
                  <a:pt x="10800" y="21600"/>
                  <a:pt x="21600" y="21600"/>
                </a:cubicBezTo>
              </a:path>
            </a:pathLst>
          </a:custGeom>
          <a:ln>
            <a:solidFill>
              <a:srgbClr val="595959"/>
            </a:solidFill>
            <a:tailEnd type="triangle"/>
          </a:ln>
        </p:spPr>
        <p:txBody>
          <a:bodyPr lIns="45719" rIns="45719" anchor="ctr"/>
          <a:lstStyle/>
          <a:p>
            <a:pPr/>
          </a:p>
        </p:txBody>
      </p:sp>
      <p:sp>
        <p:nvSpPr>
          <p:cNvPr id="725" name="Google Shape;638;g2bdaec6f95c_0_14"/>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7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717"/>
                                        </p:tgtEl>
                                        <p:attrNameLst>
                                          <p:attrName>style.visibility</p:attrName>
                                        </p:attrNameLst>
                                      </p:cBhvr>
                                      <p:to>
                                        <p:strVal val="visible"/>
                                      </p:to>
                                    </p:set>
                                  </p:childTnLst>
                                </p:cTn>
                              </p:par>
                            </p:childTnLst>
                          </p:cTn>
                        </p:par>
                        <p:par>
                          <p:cTn id="15" fill="hold">
                            <p:stCondLst>
                              <p:cond delay="0"/>
                            </p:stCondLst>
                            <p:childTnLst>
                              <p:par>
                                <p:cTn id="16" presetClass="entr" nodeType="afterEffect" presetSubtype="0" presetID="1" grpId="4" fill="hold">
                                  <p:stCondLst>
                                    <p:cond delay="0"/>
                                  </p:stCondLst>
                                  <p:iterate type="el" backwards="0">
                                    <p:tmAbs val="0"/>
                                  </p:iterate>
                                  <p:childTnLst>
                                    <p:set>
                                      <p:cBhvr>
                                        <p:cTn id="17" fill="hold"/>
                                        <p:tgtEl>
                                          <p:spTgt spid="71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0" presetID="1" grpId="5" fill="hold">
                                  <p:stCondLst>
                                    <p:cond delay="0"/>
                                  </p:stCondLst>
                                  <p:iterate type="el" backwards="0">
                                    <p:tmAbs val="0"/>
                                  </p:iterate>
                                  <p:childTnLst>
                                    <p:set>
                                      <p:cBhvr>
                                        <p:cTn id="21" fill="hold"/>
                                        <p:tgtEl>
                                          <p:spTgt spid="72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Class="entr" nodeType="clickEffect" presetSubtype="0" presetID="1" grpId="6" fill="hold">
                                  <p:stCondLst>
                                    <p:cond delay="0"/>
                                  </p:stCondLst>
                                  <p:iterate type="el" backwards="0">
                                    <p:tmAbs val="0"/>
                                  </p:iterate>
                                  <p:childTnLst>
                                    <p:set>
                                      <p:cBhvr>
                                        <p:cTn id="25" fill="hold"/>
                                        <p:tgtEl>
                                          <p:spTgt spid="721"/>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Class="entr" nodeType="clickEffect" presetSubtype="0" presetID="1" grpId="7" fill="hold">
                                  <p:stCondLst>
                                    <p:cond delay="0"/>
                                  </p:stCondLst>
                                  <p:iterate type="el" backwards="0">
                                    <p:tmAbs val="0"/>
                                  </p:iterate>
                                  <p:childTnLst>
                                    <p:set>
                                      <p:cBhvr>
                                        <p:cTn id="29" fill="hold"/>
                                        <p:tgtEl>
                                          <p:spTgt spid="72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Class="entr" nodeType="clickEffect" presetSubtype="0" presetID="1" grpId="8" fill="hold">
                                  <p:stCondLst>
                                    <p:cond delay="0"/>
                                  </p:stCondLst>
                                  <p:iterate type="el" backwards="0">
                                    <p:tmAbs val="0"/>
                                  </p:iterate>
                                  <p:childTnLst>
                                    <p:set>
                                      <p:cBhvr>
                                        <p:cTn id="33" fill="hold"/>
                                        <p:tgtEl>
                                          <p:spTgt spid="723"/>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Class="entr" nodeType="clickEffect" presetSubtype="0" presetID="1" grpId="9" fill="hold">
                                  <p:stCondLst>
                                    <p:cond delay="0"/>
                                  </p:stCondLst>
                                  <p:iterate type="el" backwards="0">
                                    <p:tmAbs val="0"/>
                                  </p:iterate>
                                  <p:childTnLst>
                                    <p:set>
                                      <p:cBhvr>
                                        <p:cTn id="37" fill="hold"/>
                                        <p:tgtEl>
                                          <p:spTgt spid="724"/>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Class="entr" nodeType="clickEffect" presetSubtype="0" presetID="1" grpId="10" fill="hold">
                                  <p:stCondLst>
                                    <p:cond delay="0"/>
                                  </p:stCondLst>
                                  <p:iterate type="el" backwards="0">
                                    <p:tmAbs val="0"/>
                                  </p:iterate>
                                  <p:childTnLst>
                                    <p:set>
                                      <p:cBhvr>
                                        <p:cTn id="41" fill="hold"/>
                                        <p:tgtEl>
                                          <p:spTgt spid="700"/>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Class="entr" nodeType="clickEffect" presetSubtype="0" presetID="1" grpId="11" fill="hold">
                                  <p:stCondLst>
                                    <p:cond delay="0"/>
                                  </p:stCondLst>
                                  <p:iterate type="el" backwards="0">
                                    <p:tmAbs val="0"/>
                                  </p:iterate>
                                  <p:childTnLst>
                                    <p:set>
                                      <p:cBhvr>
                                        <p:cTn id="45" fill="hold"/>
                                        <p:tgtEl>
                                          <p:spTgt spid="7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22" grpId="7"/>
      <p:bldP build="whole" bldLvl="1" animBg="1" rev="0" advAuto="0" spid="700" grpId="10"/>
      <p:bldP build="whole" bldLvl="1" animBg="1" rev="0" advAuto="0" spid="716" grpId="1"/>
      <p:bldP build="whole" bldLvl="1" animBg="1" rev="0" advAuto="0" spid="723" grpId="8"/>
      <p:bldP build="whole" bldLvl="1" animBg="1" rev="0" advAuto="0" spid="721" grpId="6"/>
      <p:bldP build="whole" bldLvl="1" animBg="1" rev="0" advAuto="0" spid="701" grpId="11"/>
      <p:bldP build="whole" bldLvl="1" animBg="1" rev="0" advAuto="0" spid="718" grpId="4"/>
      <p:bldP build="whole" bldLvl="1" animBg="1" rev="0" advAuto="0" spid="720" grpId="5"/>
      <p:bldP build="whole" bldLvl="1" animBg="1" rev="0" advAuto="0" spid="719" grpId="2"/>
      <p:bldP build="whole" bldLvl="1" animBg="1" rev="0" advAuto="0" spid="717" grpId="3"/>
      <p:bldP build="whole" bldLvl="1" animBg="1" rev="0" advAuto="0" spid="724" grpId="9"/>
    </p:bldLst>
  </p:timing>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9" name="Google Shape;643;g2bdaec6f95c_0_65"/>
          <p:cNvSpPr txBox="1"/>
          <p:nvPr>
            <p:ph type="title"/>
          </p:nvPr>
        </p:nvSpPr>
        <p:spPr>
          <a:xfrm>
            <a:off x="311699" y="445025"/>
            <a:ext cx="8520602" cy="572701"/>
          </a:xfrm>
          <a:prstGeom prst="rect">
            <a:avLst/>
          </a:prstGeom>
        </p:spPr>
        <p:txBody>
          <a:bodyPr/>
          <a:lstStyle>
            <a:lvl1pPr defTabSz="877823">
              <a:defRPr sz="2688"/>
            </a:lvl1pPr>
          </a:lstStyle>
          <a:p>
            <a:pPr/>
            <a:r>
              <a:t>Finger Table Notations</a:t>
            </a:r>
          </a:p>
        </p:txBody>
      </p:sp>
      <p:sp>
        <p:nvSpPr>
          <p:cNvPr id="730" name="Google Shape;644;g2bdaec6f95c_0_65"/>
          <p:cNvSpPr txBox="1"/>
          <p:nvPr>
            <p:ph type="body" sz="quarter" idx="1"/>
          </p:nvPr>
        </p:nvSpPr>
        <p:spPr>
          <a:xfrm>
            <a:off x="311699" y="1152475"/>
            <a:ext cx="5674502" cy="1303800"/>
          </a:xfrm>
          <a:prstGeom prst="rect">
            <a:avLst/>
          </a:prstGeom>
        </p:spPr>
        <p:txBody>
          <a:bodyPr/>
          <a:lstStyle/>
          <a:p>
            <a:pPr indent="-323850">
              <a:buSzPts val="1500"/>
              <a:defRPr sz="1500">
                <a:solidFill>
                  <a:srgbClr val="000000"/>
                </a:solidFill>
              </a:defRPr>
            </a:pPr>
            <a:r>
              <a:t>Each node maintains additional routing information (e.g., finger tables) to accelerate lookups.</a:t>
            </a:r>
          </a:p>
          <a:p>
            <a:pPr indent="-323850">
              <a:buSzPts val="1500"/>
              <a:defRPr sz="1500">
                <a:solidFill>
                  <a:srgbClr val="000000"/>
                </a:solidFill>
              </a:defRPr>
            </a:pPr>
            <a:r>
              <a:t>A finger table contains m entries</a:t>
            </a:r>
          </a:p>
        </p:txBody>
      </p:sp>
      <p:sp>
        <p:nvSpPr>
          <p:cNvPr id="731" name="Google Shape;645;g2bdaec6f95c_0_65"/>
          <p:cNvSpPr/>
          <p:nvPr/>
        </p:nvSpPr>
        <p:spPr>
          <a:xfrm>
            <a:off x="6110875" y="2133824"/>
            <a:ext cx="2411701" cy="2291702"/>
          </a:xfrm>
          <a:prstGeom prst="ellipse">
            <a:avLst/>
          </a:prstGeom>
          <a:solidFill>
            <a:srgbClr val="FFFFFF"/>
          </a:solidFill>
          <a:ln>
            <a:solidFill>
              <a:srgbClr val="0B5394"/>
            </a:solidFill>
          </a:ln>
        </p:spPr>
        <p:txBody>
          <a:bodyPr lIns="45719" rIns="45719" anchor="ctr"/>
          <a:lstStyle/>
          <a:p>
            <a:pPr algn="ctr">
              <a:defRPr>
                <a:solidFill>
                  <a:srgbClr val="000000"/>
                </a:solidFill>
              </a:defRPr>
            </a:pPr>
          </a:p>
        </p:txBody>
      </p:sp>
      <p:sp>
        <p:nvSpPr>
          <p:cNvPr id="732" name="Google Shape;647;g2bdaec6f95c_0_65"/>
          <p:cNvSpPr/>
          <p:nvPr/>
        </p:nvSpPr>
        <p:spPr>
          <a:xfrm>
            <a:off x="7849275" y="2208625"/>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733" name="Google Shape;648;g2bdaec6f95c_0_65"/>
          <p:cNvSpPr/>
          <p:nvPr/>
        </p:nvSpPr>
        <p:spPr>
          <a:xfrm>
            <a:off x="8431949" y="2997549"/>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734" name="Google Shape;649;g2bdaec6f95c_0_65"/>
          <p:cNvSpPr/>
          <p:nvPr/>
        </p:nvSpPr>
        <p:spPr>
          <a:xfrm>
            <a:off x="7709175" y="4275525"/>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735" name="Google Shape;650;g2bdaec6f95c_0_65"/>
          <p:cNvSpPr/>
          <p:nvPr/>
        </p:nvSpPr>
        <p:spPr>
          <a:xfrm>
            <a:off x="6205025" y="3806599"/>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736" name="Google Shape;651;g2bdaec6f95c_0_65"/>
          <p:cNvSpPr/>
          <p:nvPr/>
        </p:nvSpPr>
        <p:spPr>
          <a:xfrm>
            <a:off x="6205025" y="2638075"/>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737" name="Google Shape;652;g2bdaec6f95c_0_65"/>
          <p:cNvSpPr/>
          <p:nvPr/>
        </p:nvSpPr>
        <p:spPr>
          <a:xfrm>
            <a:off x="6559874" y="2258649"/>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738" name="Google Shape;653;g2bdaec6f95c_0_65"/>
          <p:cNvSpPr txBox="1"/>
          <p:nvPr/>
        </p:nvSpPr>
        <p:spPr>
          <a:xfrm>
            <a:off x="8572049" y="2872450"/>
            <a:ext cx="6003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32</a:t>
            </a:r>
          </a:p>
        </p:txBody>
      </p:sp>
      <p:sp>
        <p:nvSpPr>
          <p:cNvPr id="739" name="Google Shape;654;g2bdaec6f95c_0_65"/>
          <p:cNvSpPr txBox="1"/>
          <p:nvPr/>
        </p:nvSpPr>
        <p:spPr>
          <a:xfrm>
            <a:off x="7922275" y="2083524"/>
            <a:ext cx="6003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10</a:t>
            </a:r>
          </a:p>
        </p:txBody>
      </p:sp>
      <p:sp>
        <p:nvSpPr>
          <p:cNvPr id="740" name="Google Shape;655;g2bdaec6f95c_0_65"/>
          <p:cNvSpPr txBox="1"/>
          <p:nvPr/>
        </p:nvSpPr>
        <p:spPr>
          <a:xfrm>
            <a:off x="5604724" y="2512974"/>
            <a:ext cx="6003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105</a:t>
            </a:r>
          </a:p>
        </p:txBody>
      </p:sp>
      <p:sp>
        <p:nvSpPr>
          <p:cNvPr id="741" name="Google Shape;656;g2bdaec6f95c_0_65"/>
          <p:cNvSpPr txBox="1"/>
          <p:nvPr/>
        </p:nvSpPr>
        <p:spPr>
          <a:xfrm>
            <a:off x="7849275" y="4160925"/>
            <a:ext cx="6003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60</a:t>
            </a:r>
          </a:p>
        </p:txBody>
      </p:sp>
      <p:sp>
        <p:nvSpPr>
          <p:cNvPr id="742" name="Google Shape;657;g2bdaec6f95c_0_65"/>
          <p:cNvSpPr txBox="1"/>
          <p:nvPr/>
        </p:nvSpPr>
        <p:spPr>
          <a:xfrm>
            <a:off x="5844849" y="3731550"/>
            <a:ext cx="6003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90</a:t>
            </a:r>
          </a:p>
        </p:txBody>
      </p:sp>
      <p:sp>
        <p:nvSpPr>
          <p:cNvPr id="743" name="Google Shape;658;g2bdaec6f95c_0_65"/>
          <p:cNvSpPr txBox="1"/>
          <p:nvPr/>
        </p:nvSpPr>
        <p:spPr>
          <a:xfrm>
            <a:off x="6329774" y="1945937"/>
            <a:ext cx="6003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120</a:t>
            </a:r>
          </a:p>
        </p:txBody>
      </p:sp>
      <p:pic>
        <p:nvPicPr>
          <p:cNvPr id="744" name="Google Shape;659;g2bdaec6f95c_0_65" descr="Google Shape;659;g2bdaec6f95c_0_65"/>
          <p:cNvPicPr>
            <a:picLocks noChangeAspect="1"/>
          </p:cNvPicPr>
          <p:nvPr/>
        </p:nvPicPr>
        <p:blipFill>
          <a:blip r:embed="rId3">
            <a:extLst/>
          </a:blip>
          <a:stretch>
            <a:fillRect/>
          </a:stretch>
        </p:blipFill>
        <p:spPr>
          <a:xfrm>
            <a:off x="570675" y="2001723"/>
            <a:ext cx="4839911" cy="1088401"/>
          </a:xfrm>
          <a:prstGeom prst="rect">
            <a:avLst/>
          </a:prstGeom>
          <a:ln w="12700">
            <a:miter lim="400000"/>
          </a:ln>
        </p:spPr>
      </p:pic>
      <p:grpSp>
        <p:nvGrpSpPr>
          <p:cNvPr id="747" name="Google Shape;660;g2bdaec6f95c_0_65"/>
          <p:cNvGrpSpPr/>
          <p:nvPr/>
        </p:nvGrpSpPr>
        <p:grpSpPr>
          <a:xfrm>
            <a:off x="3626250" y="3147549"/>
            <a:ext cx="2424049" cy="1939801"/>
            <a:chOff x="0" y="0"/>
            <a:chExt cx="2424049" cy="1939800"/>
          </a:xfrm>
        </p:grpSpPr>
        <p:sp>
          <p:nvSpPr>
            <p:cNvPr id="745" name="Google Shape;661;g2bdaec6f95c_0_65"/>
            <p:cNvSpPr/>
            <p:nvPr/>
          </p:nvSpPr>
          <p:spPr>
            <a:xfrm>
              <a:off x="0" y="-1"/>
              <a:ext cx="2376358" cy="19398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8218" y="0"/>
                  </a:lnTo>
                  <a:lnTo>
                    <a:pt x="18218" y="12600"/>
                  </a:lnTo>
                  <a:lnTo>
                    <a:pt x="21600" y="11078"/>
                  </a:lnTo>
                  <a:lnTo>
                    <a:pt x="18218" y="18000"/>
                  </a:lnTo>
                  <a:lnTo>
                    <a:pt x="18218" y="21600"/>
                  </a:lnTo>
                  <a:lnTo>
                    <a:pt x="0" y="21600"/>
                  </a:lnTo>
                  <a:lnTo>
                    <a:pt x="0" y="12600"/>
                  </a:lnTo>
                  <a:close/>
                </a:path>
              </a:pathLst>
            </a:custGeom>
            <a:solidFill>
              <a:schemeClr val="accent2"/>
            </a:solidFill>
            <a:ln w="9525" cap="flat">
              <a:solidFill>
                <a:srgbClr val="595959"/>
              </a:solidFill>
              <a:prstDash val="solid"/>
              <a:round/>
            </a:ln>
            <a:effectLst/>
          </p:spPr>
          <p:txBody>
            <a:bodyPr wrap="square" lIns="45719" tIns="45719" rIns="45719" bIns="45719" numCol="1" anchor="ctr">
              <a:noAutofit/>
            </a:bodyPr>
            <a:lstStyle/>
            <a:p>
              <a:pPr algn="ctr">
                <a:defRPr>
                  <a:solidFill>
                    <a:srgbClr val="000000"/>
                  </a:solidFill>
                </a:defRPr>
              </a:pPr>
            </a:p>
          </p:txBody>
        </p:sp>
        <p:sp>
          <p:nvSpPr>
            <p:cNvPr id="746" name="Google Shape;662;g2bdaec6f95c_0_65"/>
            <p:cNvSpPr txBox="1"/>
            <p:nvPr/>
          </p:nvSpPr>
          <p:spPr>
            <a:xfrm>
              <a:off x="72349" y="103649"/>
              <a:ext cx="2351701" cy="35566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b="1" sz="1200">
                  <a:solidFill>
                    <a:srgbClr val="000000"/>
                  </a:solidFill>
                </a:defRPr>
              </a:lvl1pPr>
            </a:lstStyle>
            <a:p>
              <a:pPr/>
              <a:r>
                <a:t>start   interval       node </a:t>
              </a:r>
            </a:p>
          </p:txBody>
        </p:sp>
      </p:grpSp>
      <p:sp>
        <p:nvSpPr>
          <p:cNvPr id="748" name="Google Shape;663;g2bdaec6f95c_0_65"/>
          <p:cNvSpPr txBox="1"/>
          <p:nvPr/>
        </p:nvSpPr>
        <p:spPr>
          <a:xfrm>
            <a:off x="3698599" y="3485624"/>
            <a:ext cx="2351701" cy="35566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200">
                <a:solidFill>
                  <a:srgbClr val="000000"/>
                </a:solidFill>
              </a:defRPr>
            </a:lvl1pPr>
          </a:lstStyle>
          <a:p>
            <a:pPr/>
            <a:r>
              <a:t>91       [91, 92)        105</a:t>
            </a:r>
          </a:p>
        </p:txBody>
      </p:sp>
      <p:sp>
        <p:nvSpPr>
          <p:cNvPr id="749" name="Google Shape;664;g2bdaec6f95c_0_65"/>
          <p:cNvSpPr txBox="1"/>
          <p:nvPr/>
        </p:nvSpPr>
        <p:spPr>
          <a:xfrm>
            <a:off x="3698599" y="3893849"/>
            <a:ext cx="2351701" cy="106686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200">
                <a:solidFill>
                  <a:srgbClr val="000000"/>
                </a:solidFill>
              </a:defRPr>
            </a:pPr>
            <a:r>
              <a:t>94       [94, 98)        105  </a:t>
            </a:r>
          </a:p>
          <a:p>
            <a:pPr>
              <a:defRPr sz="1200">
                <a:solidFill>
                  <a:srgbClr val="000000"/>
                </a:solidFill>
              </a:defRPr>
            </a:pPr>
            <a:r>
              <a:t>98       [98, 106)      105</a:t>
            </a:r>
          </a:p>
          <a:p>
            <a:pPr>
              <a:defRPr sz="1200">
                <a:solidFill>
                  <a:srgbClr val="000000"/>
                </a:solidFill>
              </a:defRPr>
            </a:pPr>
            <a:r>
              <a:t>106     [106, 122)    120</a:t>
            </a:r>
          </a:p>
          <a:p>
            <a:pPr>
              <a:defRPr sz="1200">
                <a:solidFill>
                  <a:srgbClr val="000000"/>
                </a:solidFill>
              </a:defRPr>
            </a:pPr>
            <a:r>
              <a:t>122     [122, 26)      10</a:t>
            </a:r>
          </a:p>
          <a:p>
            <a:pPr>
              <a:defRPr sz="1200">
                <a:solidFill>
                  <a:srgbClr val="000000"/>
                </a:solidFill>
              </a:defRPr>
            </a:pPr>
            <a:r>
              <a:t>26       [26, 90)        32      </a:t>
            </a:r>
          </a:p>
        </p:txBody>
      </p:sp>
      <p:sp>
        <p:nvSpPr>
          <p:cNvPr id="750" name="Google Shape;665;g2bdaec6f95c_0_65"/>
          <p:cNvSpPr txBox="1"/>
          <p:nvPr/>
        </p:nvSpPr>
        <p:spPr>
          <a:xfrm>
            <a:off x="2894900" y="3693125"/>
            <a:ext cx="600301" cy="1244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200">
                <a:solidFill>
                  <a:srgbClr val="000000"/>
                </a:solidFill>
              </a:defRPr>
            </a:pPr>
            <a:r>
              <a:t>k = 2</a:t>
            </a:r>
          </a:p>
          <a:p>
            <a:pPr>
              <a:defRPr sz="1200">
                <a:solidFill>
                  <a:srgbClr val="000000"/>
                </a:solidFill>
              </a:defRPr>
            </a:pPr>
            <a:r>
              <a:t>k = 3</a:t>
            </a:r>
          </a:p>
          <a:p>
            <a:pPr>
              <a:defRPr sz="1200">
                <a:solidFill>
                  <a:srgbClr val="000000"/>
                </a:solidFill>
              </a:defRPr>
            </a:pPr>
            <a:r>
              <a:t>k = 4</a:t>
            </a:r>
          </a:p>
          <a:p>
            <a:pPr>
              <a:defRPr sz="1200">
                <a:solidFill>
                  <a:srgbClr val="000000"/>
                </a:solidFill>
              </a:defRPr>
            </a:pPr>
            <a:r>
              <a:t>k = 5</a:t>
            </a:r>
          </a:p>
          <a:p>
            <a:pPr>
              <a:defRPr sz="1200">
                <a:solidFill>
                  <a:srgbClr val="000000"/>
                </a:solidFill>
              </a:defRPr>
            </a:pPr>
            <a:r>
              <a:t>k = 6</a:t>
            </a:r>
          </a:p>
          <a:p>
            <a:pPr>
              <a:defRPr sz="1200">
                <a:solidFill>
                  <a:srgbClr val="000000"/>
                </a:solidFill>
              </a:defRPr>
            </a:pPr>
            <a:r>
              <a:t>k = 7     </a:t>
            </a:r>
          </a:p>
        </p:txBody>
      </p:sp>
      <p:sp>
        <p:nvSpPr>
          <p:cNvPr id="751" name="Google Shape;666;g2bdaec6f95c_0_65"/>
          <p:cNvSpPr txBox="1"/>
          <p:nvPr/>
        </p:nvSpPr>
        <p:spPr>
          <a:xfrm>
            <a:off x="2894900" y="3524549"/>
            <a:ext cx="600301" cy="35566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200">
                <a:solidFill>
                  <a:srgbClr val="000000"/>
                </a:solidFill>
              </a:defRPr>
            </a:lvl1pPr>
          </a:lstStyle>
          <a:p>
            <a:pPr/>
            <a:r>
              <a:t>k = 1     </a:t>
            </a:r>
          </a:p>
        </p:txBody>
      </p:sp>
      <p:sp>
        <p:nvSpPr>
          <p:cNvPr id="752" name="Google Shape;667;g2bdaec6f95c_0_65"/>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755" name="Google Shape;668;g2bdaec6f95c_0_65"/>
          <p:cNvGrpSpPr/>
          <p:nvPr/>
        </p:nvGrpSpPr>
        <p:grpSpPr>
          <a:xfrm>
            <a:off x="288374" y="2500080"/>
            <a:ext cx="3897602" cy="1609234"/>
            <a:chOff x="0" y="0"/>
            <a:chExt cx="3897600" cy="1609233"/>
          </a:xfrm>
        </p:grpSpPr>
        <p:sp>
          <p:nvSpPr>
            <p:cNvPr id="753" name="Google Shape;669;g2bdaec6f95c_0_65"/>
            <p:cNvSpPr txBox="1"/>
            <p:nvPr/>
          </p:nvSpPr>
          <p:spPr>
            <a:xfrm>
              <a:off x="0" y="1025800"/>
              <a:ext cx="3897601" cy="5834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defRPr>
                  <a:solidFill>
                    <a:srgbClr val="0097A7"/>
                  </a:solidFill>
                </a:defRPr>
              </a:pPr>
              <a:r>
                <a:t>n: Identifier of the node</a:t>
              </a:r>
              <a:endParaRPr>
                <a:solidFill>
                  <a:srgbClr val="000000"/>
                </a:solidFill>
              </a:endParaRPr>
            </a:p>
            <a:p>
              <a:pPr>
                <a:defRPr>
                  <a:solidFill>
                    <a:srgbClr val="0097A7"/>
                  </a:solidFill>
                </a:defRPr>
              </a:pPr>
              <a:r>
                <a:t>m: Number of bits in identifiers </a:t>
              </a:r>
            </a:p>
          </p:txBody>
        </p:sp>
        <p:sp>
          <p:nvSpPr>
            <p:cNvPr id="754" name="Google Shape;670;g2bdaec6f95c_0_65"/>
            <p:cNvSpPr/>
            <p:nvPr/>
          </p:nvSpPr>
          <p:spPr>
            <a:xfrm flipV="1">
              <a:off x="1327052" y="0"/>
              <a:ext cx="541396" cy="1024471"/>
            </a:xfrm>
            <a:prstGeom prst="line">
              <a:avLst/>
            </a:prstGeom>
            <a:noFill/>
            <a:ln w="19050" cap="flat">
              <a:solidFill>
                <a:srgbClr val="0097A7"/>
              </a:solidFill>
              <a:prstDash val="solid"/>
              <a:round/>
              <a:tailEnd type="triangle" w="med" len="med"/>
            </a:ln>
            <a:effectLst/>
          </p:spPr>
          <p:txBody>
            <a:bodyPr wrap="square" lIns="45719" tIns="45719" rIns="45719" bIns="45719" numCol="1" anchor="t">
              <a:noAutofit/>
            </a:bodyPr>
            <a:lstStyle/>
            <a:p>
              <a:pPr/>
            </a:p>
          </p:txBody>
        </p:sp>
      </p:grpSp>
      <p:sp>
        <p:nvSpPr>
          <p:cNvPr id="756" name="Google Shape;671;g2bdaec6f95c_0_65"/>
          <p:cNvSpPr txBox="1"/>
          <p:nvPr/>
        </p:nvSpPr>
        <p:spPr>
          <a:xfrm>
            <a:off x="3698599" y="3696949"/>
            <a:ext cx="3000001" cy="35566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200">
                <a:solidFill>
                  <a:srgbClr val="000000"/>
                </a:solidFill>
              </a:defRPr>
            </a:lvl1pPr>
          </a:lstStyle>
          <a:p>
            <a:pPr/>
            <a:r>
              <a:t>92       [92, 94)        105</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74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7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74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75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74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7" fill="hold">
                                  <p:stCondLst>
                                    <p:cond delay="0"/>
                                  </p:stCondLst>
                                  <p:iterate type="el" backwards="0">
                                    <p:tmAbs val="0"/>
                                  </p:iterate>
                                  <p:childTnLst>
                                    <p:set>
                                      <p:cBhvr>
                                        <p:cTn id="30" fill="hold"/>
                                        <p:tgtEl>
                                          <p:spTgt spid="7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8" fill="hold">
                                  <p:stCondLst>
                                    <p:cond delay="0"/>
                                  </p:stCondLst>
                                  <p:iterate type="el" backwards="0">
                                    <p:tmAbs val="0"/>
                                  </p:iterate>
                                  <p:childTnLst>
                                    <p:set>
                                      <p:cBhvr>
                                        <p:cTn id="34" fill="hold"/>
                                        <p:tgtEl>
                                          <p:spTgt spid="75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0" presetID="1" grpId="9" fill="hold">
                                  <p:stCondLst>
                                    <p:cond delay="0"/>
                                  </p:stCondLst>
                                  <p:iterate type="el" backwards="0">
                                    <p:tmAbs val="0"/>
                                  </p:iterate>
                                  <p:childTnLst>
                                    <p:set>
                                      <p:cBhvr>
                                        <p:cTn id="38" fill="hold"/>
                                        <p:tgtEl>
                                          <p:spTgt spid="7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48" grpId="6"/>
      <p:bldP build="whole" bldLvl="1" animBg="1" rev="0" advAuto="0" spid="747" grpId="4"/>
      <p:bldP build="whole" bldLvl="1" animBg="1" rev="0" advAuto="0" spid="751" grpId="5"/>
      <p:bldP build="whole" bldLvl="1" animBg="1" rev="0" advAuto="0" spid="750" grpId="7"/>
      <p:bldP build="whole" bldLvl="1" animBg="1" rev="0" advAuto="0" spid="744" grpId="2"/>
      <p:bldP build="whole" bldLvl="1" animBg="1" rev="0" advAuto="0" spid="756" grpId="8"/>
      <p:bldP build="whole" bldLvl="1" animBg="1" rev="0" advAuto="0" spid="749" grpId="9"/>
      <p:bldP build="whole" bldLvl="1" animBg="1" rev="0" advAuto="0" spid="730" grpId="1"/>
      <p:bldP build="whole" bldLvl="1" animBg="1" rev="0" advAuto="0" spid="755" grpId="3"/>
    </p:bldLst>
  </p:timing>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60" name="Google Shape;676;g2bdaec6f95c_0_161"/>
          <p:cNvSpPr txBox="1"/>
          <p:nvPr>
            <p:ph type="title"/>
          </p:nvPr>
        </p:nvSpPr>
        <p:spPr>
          <a:xfrm>
            <a:off x="311699" y="445025"/>
            <a:ext cx="8520602" cy="572701"/>
          </a:xfrm>
          <a:prstGeom prst="rect">
            <a:avLst/>
          </a:prstGeom>
        </p:spPr>
        <p:txBody>
          <a:bodyPr/>
          <a:lstStyle>
            <a:lvl1pPr defTabSz="877823">
              <a:defRPr sz="2688"/>
            </a:lvl1pPr>
          </a:lstStyle>
          <a:p>
            <a:pPr/>
            <a:r>
              <a:t>Finger Table of Node 10</a:t>
            </a:r>
          </a:p>
        </p:txBody>
      </p:sp>
      <p:sp>
        <p:nvSpPr>
          <p:cNvPr id="761" name="Google Shape;678;g2bdaec6f95c_0_161"/>
          <p:cNvSpPr/>
          <p:nvPr/>
        </p:nvSpPr>
        <p:spPr>
          <a:xfrm>
            <a:off x="3366149" y="2298042"/>
            <a:ext cx="2411701" cy="2291701"/>
          </a:xfrm>
          <a:prstGeom prst="ellipse">
            <a:avLst/>
          </a:prstGeom>
          <a:solidFill>
            <a:srgbClr val="FFFFFF"/>
          </a:solidFill>
          <a:ln>
            <a:solidFill>
              <a:srgbClr val="0B5394"/>
            </a:solidFill>
          </a:ln>
        </p:spPr>
        <p:txBody>
          <a:bodyPr lIns="45719" rIns="45719" anchor="ctr"/>
          <a:lstStyle/>
          <a:p>
            <a:pPr algn="ctr">
              <a:defRPr>
                <a:solidFill>
                  <a:srgbClr val="000000"/>
                </a:solidFill>
              </a:defRPr>
            </a:pPr>
          </a:p>
        </p:txBody>
      </p:sp>
      <p:sp>
        <p:nvSpPr>
          <p:cNvPr id="762" name="Google Shape;680;g2bdaec6f95c_0_161"/>
          <p:cNvSpPr/>
          <p:nvPr/>
        </p:nvSpPr>
        <p:spPr>
          <a:xfrm>
            <a:off x="5104550" y="2372841"/>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763" name="Google Shape;681;g2bdaec6f95c_0_161"/>
          <p:cNvSpPr/>
          <p:nvPr/>
        </p:nvSpPr>
        <p:spPr>
          <a:xfrm>
            <a:off x="5687224" y="3161767"/>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764" name="Google Shape;682;g2bdaec6f95c_0_161"/>
          <p:cNvSpPr/>
          <p:nvPr/>
        </p:nvSpPr>
        <p:spPr>
          <a:xfrm>
            <a:off x="4964450" y="4439742"/>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765" name="Google Shape;683;g2bdaec6f95c_0_161"/>
          <p:cNvSpPr/>
          <p:nvPr/>
        </p:nvSpPr>
        <p:spPr>
          <a:xfrm>
            <a:off x="3460300" y="3970816"/>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766" name="Google Shape;684;g2bdaec6f95c_0_161"/>
          <p:cNvSpPr/>
          <p:nvPr/>
        </p:nvSpPr>
        <p:spPr>
          <a:xfrm>
            <a:off x="3460300" y="2802291"/>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767" name="Google Shape;685;g2bdaec6f95c_0_161"/>
          <p:cNvSpPr/>
          <p:nvPr/>
        </p:nvSpPr>
        <p:spPr>
          <a:xfrm>
            <a:off x="3815150" y="2422867"/>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768" name="Google Shape;686;g2bdaec6f95c_0_161"/>
          <p:cNvSpPr txBox="1"/>
          <p:nvPr/>
        </p:nvSpPr>
        <p:spPr>
          <a:xfrm>
            <a:off x="5827324" y="3036666"/>
            <a:ext cx="6003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32</a:t>
            </a:r>
          </a:p>
        </p:txBody>
      </p:sp>
      <p:sp>
        <p:nvSpPr>
          <p:cNvPr id="769" name="Google Shape;687;g2bdaec6f95c_0_161"/>
          <p:cNvSpPr txBox="1"/>
          <p:nvPr/>
        </p:nvSpPr>
        <p:spPr>
          <a:xfrm>
            <a:off x="5177549" y="2247742"/>
            <a:ext cx="6003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10</a:t>
            </a:r>
          </a:p>
        </p:txBody>
      </p:sp>
      <p:sp>
        <p:nvSpPr>
          <p:cNvPr id="770" name="Google Shape;688;g2bdaec6f95c_0_161"/>
          <p:cNvSpPr txBox="1"/>
          <p:nvPr/>
        </p:nvSpPr>
        <p:spPr>
          <a:xfrm>
            <a:off x="2860000" y="2677192"/>
            <a:ext cx="6003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105</a:t>
            </a:r>
          </a:p>
        </p:txBody>
      </p:sp>
      <p:sp>
        <p:nvSpPr>
          <p:cNvPr id="771" name="Google Shape;689;g2bdaec6f95c_0_161"/>
          <p:cNvSpPr txBox="1"/>
          <p:nvPr/>
        </p:nvSpPr>
        <p:spPr>
          <a:xfrm>
            <a:off x="5104550" y="4325141"/>
            <a:ext cx="6003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60</a:t>
            </a:r>
          </a:p>
        </p:txBody>
      </p:sp>
      <p:sp>
        <p:nvSpPr>
          <p:cNvPr id="772" name="Google Shape;690;g2bdaec6f95c_0_161"/>
          <p:cNvSpPr txBox="1"/>
          <p:nvPr/>
        </p:nvSpPr>
        <p:spPr>
          <a:xfrm>
            <a:off x="3100124" y="3895766"/>
            <a:ext cx="6003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90</a:t>
            </a:r>
          </a:p>
        </p:txBody>
      </p:sp>
      <p:sp>
        <p:nvSpPr>
          <p:cNvPr id="773" name="Google Shape;691;g2bdaec6f95c_0_161"/>
          <p:cNvSpPr txBox="1"/>
          <p:nvPr/>
        </p:nvSpPr>
        <p:spPr>
          <a:xfrm>
            <a:off x="3585050" y="2110154"/>
            <a:ext cx="6003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120</a:t>
            </a:r>
          </a:p>
        </p:txBody>
      </p:sp>
      <p:pic>
        <p:nvPicPr>
          <p:cNvPr id="774" name="Google Shape;692;g2bdaec6f95c_0_161" descr="Google Shape;692;g2bdaec6f95c_0_161"/>
          <p:cNvPicPr>
            <a:picLocks noChangeAspect="1"/>
          </p:cNvPicPr>
          <p:nvPr/>
        </p:nvPicPr>
        <p:blipFill>
          <a:blip r:embed="rId3">
            <a:extLst/>
          </a:blip>
          <a:stretch>
            <a:fillRect/>
          </a:stretch>
        </p:blipFill>
        <p:spPr>
          <a:xfrm>
            <a:off x="0" y="1056149"/>
            <a:ext cx="4839911" cy="1088402"/>
          </a:xfrm>
          <a:prstGeom prst="rect">
            <a:avLst/>
          </a:prstGeom>
          <a:ln w="12700">
            <a:miter lim="400000"/>
          </a:ln>
        </p:spPr>
      </p:pic>
      <p:sp>
        <p:nvSpPr>
          <p:cNvPr id="775" name="Google Shape;693;g2bdaec6f95c_0_161"/>
          <p:cNvSpPr/>
          <p:nvPr/>
        </p:nvSpPr>
        <p:spPr>
          <a:xfrm>
            <a:off x="881524" y="3311766"/>
            <a:ext cx="2376359" cy="17450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8218" y="0"/>
                </a:lnTo>
                <a:lnTo>
                  <a:pt x="18218" y="12600"/>
                </a:lnTo>
                <a:lnTo>
                  <a:pt x="21600" y="11078"/>
                </a:lnTo>
                <a:lnTo>
                  <a:pt x="18218" y="18000"/>
                </a:lnTo>
                <a:lnTo>
                  <a:pt x="18218" y="21600"/>
                </a:lnTo>
                <a:lnTo>
                  <a:pt x="0" y="21600"/>
                </a:lnTo>
                <a:lnTo>
                  <a:pt x="0" y="12600"/>
                </a:lnTo>
                <a:close/>
              </a:path>
            </a:pathLst>
          </a:custGeom>
          <a:solidFill>
            <a:schemeClr val="accent2"/>
          </a:solidFill>
          <a:ln>
            <a:solidFill>
              <a:srgbClr val="595959"/>
            </a:solidFill>
          </a:ln>
        </p:spPr>
        <p:txBody>
          <a:bodyPr lIns="45719" rIns="45719" anchor="ctr"/>
          <a:lstStyle/>
          <a:p>
            <a:pPr algn="ctr">
              <a:defRPr>
                <a:solidFill>
                  <a:srgbClr val="000000"/>
                </a:solidFill>
              </a:defRPr>
            </a:pPr>
          </a:p>
        </p:txBody>
      </p:sp>
      <p:sp>
        <p:nvSpPr>
          <p:cNvPr id="776" name="Google Shape;694;g2bdaec6f95c_0_161"/>
          <p:cNvSpPr txBox="1"/>
          <p:nvPr/>
        </p:nvSpPr>
        <p:spPr>
          <a:xfrm>
            <a:off x="953874" y="3415417"/>
            <a:ext cx="2351702" cy="355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200">
                <a:solidFill>
                  <a:srgbClr val="000000"/>
                </a:solidFill>
              </a:defRPr>
            </a:lvl1pPr>
          </a:lstStyle>
          <a:p>
            <a:pPr/>
            <a:r>
              <a:t>start   interval       node </a:t>
            </a:r>
          </a:p>
        </p:txBody>
      </p:sp>
      <p:sp>
        <p:nvSpPr>
          <p:cNvPr id="777" name="Google Shape;695;g2bdaec6f95c_0_161"/>
          <p:cNvSpPr txBox="1"/>
          <p:nvPr/>
        </p:nvSpPr>
        <p:spPr>
          <a:xfrm>
            <a:off x="953874" y="3649841"/>
            <a:ext cx="2351702" cy="35566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200">
                <a:solidFill>
                  <a:srgbClr val="000000"/>
                </a:solidFill>
              </a:defRPr>
            </a:lvl1pPr>
          </a:lstStyle>
          <a:p>
            <a:pPr/>
            <a:r>
              <a:t>91       [91, 92)        105</a:t>
            </a:r>
          </a:p>
        </p:txBody>
      </p:sp>
      <p:sp>
        <p:nvSpPr>
          <p:cNvPr id="778" name="Google Shape;696;g2bdaec6f95c_0_161"/>
          <p:cNvSpPr txBox="1"/>
          <p:nvPr/>
        </p:nvSpPr>
        <p:spPr>
          <a:xfrm>
            <a:off x="953874" y="3857342"/>
            <a:ext cx="2351702" cy="1244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200">
                <a:solidFill>
                  <a:srgbClr val="000000"/>
                </a:solidFill>
              </a:defRPr>
            </a:pPr>
            <a:r>
              <a:t>92       [92, 94)        105</a:t>
            </a:r>
          </a:p>
          <a:p>
            <a:pPr>
              <a:defRPr sz="1200">
                <a:solidFill>
                  <a:srgbClr val="000000"/>
                </a:solidFill>
              </a:defRPr>
            </a:pPr>
            <a:r>
              <a:t>94       [94, 98)        105  </a:t>
            </a:r>
          </a:p>
          <a:p>
            <a:pPr>
              <a:defRPr sz="1200">
                <a:solidFill>
                  <a:srgbClr val="000000"/>
                </a:solidFill>
              </a:defRPr>
            </a:pPr>
            <a:r>
              <a:t>98       [98, 106)      105</a:t>
            </a:r>
          </a:p>
          <a:p>
            <a:pPr>
              <a:defRPr sz="1200">
                <a:solidFill>
                  <a:srgbClr val="000000"/>
                </a:solidFill>
              </a:defRPr>
            </a:pPr>
            <a:r>
              <a:t>106     [106, 122)    120</a:t>
            </a:r>
          </a:p>
          <a:p>
            <a:pPr>
              <a:defRPr sz="1200">
                <a:solidFill>
                  <a:srgbClr val="000000"/>
                </a:solidFill>
              </a:defRPr>
            </a:pPr>
            <a:r>
              <a:t>122     [122, 26)      10</a:t>
            </a:r>
          </a:p>
          <a:p>
            <a:pPr>
              <a:defRPr sz="1200">
                <a:solidFill>
                  <a:srgbClr val="000000"/>
                </a:solidFill>
              </a:defRPr>
            </a:pPr>
            <a:r>
              <a:t>26       [26, 90)        32      </a:t>
            </a:r>
          </a:p>
        </p:txBody>
      </p:sp>
      <p:sp>
        <p:nvSpPr>
          <p:cNvPr id="779" name="Google Shape;697;g2bdaec6f95c_0_161"/>
          <p:cNvSpPr/>
          <p:nvPr/>
        </p:nvSpPr>
        <p:spPr>
          <a:xfrm>
            <a:off x="5483660" y="1629816"/>
            <a:ext cx="2948266" cy="19398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916" y="0"/>
                </a:moveTo>
                <a:lnTo>
                  <a:pt x="21600" y="0"/>
                </a:lnTo>
                <a:lnTo>
                  <a:pt x="21600" y="21600"/>
                </a:lnTo>
                <a:lnTo>
                  <a:pt x="6916" y="21600"/>
                </a:lnTo>
                <a:lnTo>
                  <a:pt x="6916" y="9000"/>
                </a:lnTo>
                <a:lnTo>
                  <a:pt x="0" y="7739"/>
                </a:lnTo>
                <a:lnTo>
                  <a:pt x="6916" y="3600"/>
                </a:lnTo>
                <a:close/>
              </a:path>
            </a:pathLst>
          </a:custGeom>
          <a:solidFill>
            <a:schemeClr val="accent2"/>
          </a:solidFill>
          <a:ln>
            <a:solidFill>
              <a:srgbClr val="595959"/>
            </a:solidFill>
          </a:ln>
        </p:spPr>
        <p:txBody>
          <a:bodyPr lIns="45719" rIns="45719" anchor="ctr"/>
          <a:lstStyle/>
          <a:p>
            <a:pPr algn="ctr">
              <a:defRPr>
                <a:solidFill>
                  <a:srgbClr val="0000FF"/>
                </a:solidFill>
              </a:defRPr>
            </a:pPr>
          </a:p>
        </p:txBody>
      </p:sp>
      <p:sp>
        <p:nvSpPr>
          <p:cNvPr id="780" name="Google Shape;698;g2bdaec6f95c_0_161"/>
          <p:cNvSpPr txBox="1"/>
          <p:nvPr/>
        </p:nvSpPr>
        <p:spPr>
          <a:xfrm>
            <a:off x="6499974" y="1733467"/>
            <a:ext cx="2351701" cy="355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200">
                <a:solidFill>
                  <a:srgbClr val="000000"/>
                </a:solidFill>
              </a:defRPr>
            </a:lvl1pPr>
          </a:lstStyle>
          <a:p>
            <a:pPr/>
            <a:r>
              <a:t>start   interval       node </a:t>
            </a:r>
          </a:p>
        </p:txBody>
      </p:sp>
      <p:sp>
        <p:nvSpPr>
          <p:cNvPr id="781" name="Google Shape;699;g2bdaec6f95c_0_161"/>
          <p:cNvSpPr txBox="1"/>
          <p:nvPr/>
        </p:nvSpPr>
        <p:spPr>
          <a:xfrm>
            <a:off x="6499974" y="1967892"/>
            <a:ext cx="2351701" cy="355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200">
                <a:solidFill>
                  <a:srgbClr val="000000"/>
                </a:solidFill>
              </a:defRPr>
            </a:lvl1pPr>
          </a:lstStyle>
          <a:p>
            <a:pPr/>
            <a:r>
              <a:t>11       [11, 12)         32</a:t>
            </a:r>
          </a:p>
        </p:txBody>
      </p:sp>
      <p:sp>
        <p:nvSpPr>
          <p:cNvPr id="782" name="Google Shape;700;g2bdaec6f95c_0_161"/>
          <p:cNvSpPr txBox="1"/>
          <p:nvPr/>
        </p:nvSpPr>
        <p:spPr>
          <a:xfrm>
            <a:off x="6499974" y="2175392"/>
            <a:ext cx="2351701" cy="1244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200">
                <a:solidFill>
                  <a:srgbClr val="000000"/>
                </a:solidFill>
              </a:defRPr>
            </a:pPr>
            <a:r>
              <a:t>12       [12, 14)         32</a:t>
            </a:r>
          </a:p>
          <a:p>
            <a:pPr>
              <a:defRPr sz="1200">
                <a:solidFill>
                  <a:srgbClr val="000000"/>
                </a:solidFill>
              </a:defRPr>
            </a:pPr>
            <a:r>
              <a:t>14       [14, 18)         32  </a:t>
            </a:r>
          </a:p>
          <a:p>
            <a:pPr>
              <a:defRPr sz="1200">
                <a:solidFill>
                  <a:srgbClr val="000000"/>
                </a:solidFill>
              </a:defRPr>
            </a:pPr>
            <a:r>
              <a:t>18       [18, 26)         32</a:t>
            </a:r>
          </a:p>
          <a:p>
            <a:pPr>
              <a:defRPr sz="1200">
                <a:solidFill>
                  <a:srgbClr val="000000"/>
                </a:solidFill>
              </a:defRPr>
            </a:pPr>
            <a:r>
              <a:t>26       [26, 42)         32    </a:t>
            </a:r>
          </a:p>
          <a:p>
            <a:pPr>
              <a:defRPr sz="1200">
                <a:solidFill>
                  <a:srgbClr val="000000"/>
                </a:solidFill>
              </a:defRPr>
            </a:pPr>
            <a:r>
              <a:t>42       [42, 74)         60</a:t>
            </a:r>
          </a:p>
          <a:p>
            <a:pPr>
              <a:defRPr sz="1200">
                <a:solidFill>
                  <a:srgbClr val="000000"/>
                </a:solidFill>
              </a:defRPr>
            </a:pPr>
            <a:r>
              <a:t>74       [74, 10)         90     </a:t>
            </a:r>
          </a:p>
        </p:txBody>
      </p:sp>
      <p:sp>
        <p:nvSpPr>
          <p:cNvPr id="783" name="Google Shape;701;g2bdaec6f95c_0_161"/>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80"/>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77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781"/>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0" presetID="1" grpId="4" fill="hold">
                                  <p:stCondLst>
                                    <p:cond delay="0"/>
                                  </p:stCondLst>
                                  <p:iterate type="el" backwards="0">
                                    <p:tmAbs val="0"/>
                                  </p:iterate>
                                  <p:childTnLst>
                                    <p:set>
                                      <p:cBhvr>
                                        <p:cTn id="17" fill="hold"/>
                                        <p:tgtEl>
                                          <p:spTgt spid="7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79" grpId="2"/>
      <p:bldP build="whole" bldLvl="1" animBg="1" rev="0" advAuto="0" spid="781" grpId="3"/>
      <p:bldP build="whole" bldLvl="1" animBg="1" rev="0" advAuto="0" spid="780" grpId="1"/>
      <p:bldP build="whole" bldLvl="1" animBg="1" rev="0" advAuto="0" spid="782" grpId="4"/>
    </p:bldLst>
  </p:timing>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87" name="Google Shape;757;g2bdaec6f95c_0_221"/>
          <p:cNvSpPr/>
          <p:nvPr/>
        </p:nvSpPr>
        <p:spPr>
          <a:xfrm>
            <a:off x="607344" y="2366154"/>
            <a:ext cx="2376360" cy="1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8218" y="0"/>
                </a:lnTo>
                <a:lnTo>
                  <a:pt x="18218" y="12600"/>
                </a:lnTo>
                <a:lnTo>
                  <a:pt x="21600" y="11078"/>
                </a:lnTo>
                <a:lnTo>
                  <a:pt x="18218" y="18000"/>
                </a:lnTo>
                <a:lnTo>
                  <a:pt x="18218" y="21600"/>
                </a:lnTo>
                <a:lnTo>
                  <a:pt x="0" y="21600"/>
                </a:lnTo>
                <a:lnTo>
                  <a:pt x="0" y="12600"/>
                </a:lnTo>
                <a:close/>
              </a:path>
            </a:pathLst>
          </a:custGeom>
          <a:solidFill>
            <a:schemeClr val="accent2"/>
          </a:solidFill>
          <a:ln>
            <a:solidFill>
              <a:srgbClr val="595959"/>
            </a:solidFill>
          </a:ln>
        </p:spPr>
        <p:txBody>
          <a:bodyPr lIns="45719" rIns="45719" anchor="ctr"/>
          <a:lstStyle/>
          <a:p>
            <a:pPr algn="ctr">
              <a:defRPr>
                <a:solidFill>
                  <a:srgbClr val="000000"/>
                </a:solidFill>
              </a:defRPr>
            </a:pPr>
          </a:p>
        </p:txBody>
      </p:sp>
      <p:sp>
        <p:nvSpPr>
          <p:cNvPr id="788" name="Google Shape;740;g2bdaec6f95c_0_221"/>
          <p:cNvSpPr txBox="1"/>
          <p:nvPr>
            <p:ph type="title"/>
          </p:nvPr>
        </p:nvSpPr>
        <p:spPr>
          <a:xfrm>
            <a:off x="311699" y="445025"/>
            <a:ext cx="8520602" cy="572701"/>
          </a:xfrm>
          <a:prstGeom prst="rect">
            <a:avLst/>
          </a:prstGeom>
        </p:spPr>
        <p:txBody>
          <a:bodyPr/>
          <a:lstStyle>
            <a:lvl1pPr defTabSz="877823">
              <a:defRPr sz="2688"/>
            </a:lvl1pPr>
          </a:lstStyle>
          <a:p>
            <a:pPr/>
            <a:r>
              <a:t>Route k = 15</a:t>
            </a:r>
          </a:p>
        </p:txBody>
      </p:sp>
      <p:sp>
        <p:nvSpPr>
          <p:cNvPr id="789" name="Google Shape;742;g2bdaec6f95c_0_221"/>
          <p:cNvSpPr/>
          <p:nvPr/>
        </p:nvSpPr>
        <p:spPr>
          <a:xfrm>
            <a:off x="3091969" y="1352428"/>
            <a:ext cx="2411702" cy="2291702"/>
          </a:xfrm>
          <a:prstGeom prst="ellipse">
            <a:avLst/>
          </a:prstGeom>
          <a:solidFill>
            <a:srgbClr val="FFFFFF"/>
          </a:solidFill>
          <a:ln>
            <a:solidFill>
              <a:srgbClr val="0B5394"/>
            </a:solidFill>
          </a:ln>
        </p:spPr>
        <p:txBody>
          <a:bodyPr lIns="45719" rIns="45719" anchor="ctr"/>
          <a:lstStyle/>
          <a:p>
            <a:pPr algn="ctr">
              <a:defRPr>
                <a:solidFill>
                  <a:srgbClr val="000000"/>
                </a:solidFill>
              </a:defRPr>
            </a:pPr>
          </a:p>
        </p:txBody>
      </p:sp>
      <p:sp>
        <p:nvSpPr>
          <p:cNvPr id="790" name="Google Shape;744;g2bdaec6f95c_0_221"/>
          <p:cNvSpPr/>
          <p:nvPr/>
        </p:nvSpPr>
        <p:spPr>
          <a:xfrm>
            <a:off x="4830369" y="1427228"/>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791" name="Google Shape;745;g2bdaec6f95c_0_221"/>
          <p:cNvSpPr/>
          <p:nvPr/>
        </p:nvSpPr>
        <p:spPr>
          <a:xfrm>
            <a:off x="5413045" y="2216154"/>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792" name="Google Shape;746;g2bdaec6f95c_0_221"/>
          <p:cNvSpPr/>
          <p:nvPr/>
        </p:nvSpPr>
        <p:spPr>
          <a:xfrm>
            <a:off x="4690269" y="3494128"/>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793" name="Google Shape;747;g2bdaec6f95c_0_221"/>
          <p:cNvSpPr/>
          <p:nvPr/>
        </p:nvSpPr>
        <p:spPr>
          <a:xfrm>
            <a:off x="3186120" y="3025203"/>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794" name="Google Shape;748;g2bdaec6f95c_0_221"/>
          <p:cNvSpPr/>
          <p:nvPr/>
        </p:nvSpPr>
        <p:spPr>
          <a:xfrm>
            <a:off x="3186120" y="1856678"/>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795" name="Google Shape;749;g2bdaec6f95c_0_221"/>
          <p:cNvSpPr/>
          <p:nvPr/>
        </p:nvSpPr>
        <p:spPr>
          <a:xfrm>
            <a:off x="3540969" y="1477254"/>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796" name="Google Shape;750;g2bdaec6f95c_0_221"/>
          <p:cNvSpPr txBox="1"/>
          <p:nvPr/>
        </p:nvSpPr>
        <p:spPr>
          <a:xfrm>
            <a:off x="5553145" y="2091053"/>
            <a:ext cx="6003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32</a:t>
            </a:r>
          </a:p>
        </p:txBody>
      </p:sp>
      <p:sp>
        <p:nvSpPr>
          <p:cNvPr id="797" name="Google Shape;751;g2bdaec6f95c_0_221"/>
          <p:cNvSpPr txBox="1"/>
          <p:nvPr/>
        </p:nvSpPr>
        <p:spPr>
          <a:xfrm>
            <a:off x="4903370" y="1302129"/>
            <a:ext cx="6003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10</a:t>
            </a:r>
          </a:p>
        </p:txBody>
      </p:sp>
      <p:sp>
        <p:nvSpPr>
          <p:cNvPr id="798" name="Google Shape;752;g2bdaec6f95c_0_221"/>
          <p:cNvSpPr txBox="1"/>
          <p:nvPr/>
        </p:nvSpPr>
        <p:spPr>
          <a:xfrm>
            <a:off x="2585820" y="1731578"/>
            <a:ext cx="6003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105</a:t>
            </a:r>
          </a:p>
        </p:txBody>
      </p:sp>
      <p:sp>
        <p:nvSpPr>
          <p:cNvPr id="799" name="Google Shape;753;g2bdaec6f95c_0_221"/>
          <p:cNvSpPr txBox="1"/>
          <p:nvPr/>
        </p:nvSpPr>
        <p:spPr>
          <a:xfrm>
            <a:off x="4830369" y="3379528"/>
            <a:ext cx="6003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60</a:t>
            </a:r>
          </a:p>
        </p:txBody>
      </p:sp>
      <p:sp>
        <p:nvSpPr>
          <p:cNvPr id="800" name="Google Shape;754;g2bdaec6f95c_0_221"/>
          <p:cNvSpPr txBox="1"/>
          <p:nvPr/>
        </p:nvSpPr>
        <p:spPr>
          <a:xfrm>
            <a:off x="2825944" y="2950154"/>
            <a:ext cx="6003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90</a:t>
            </a:r>
          </a:p>
        </p:txBody>
      </p:sp>
      <p:sp>
        <p:nvSpPr>
          <p:cNvPr id="801" name="Google Shape;755;g2bdaec6f95c_0_221"/>
          <p:cNvSpPr txBox="1"/>
          <p:nvPr/>
        </p:nvSpPr>
        <p:spPr>
          <a:xfrm>
            <a:off x="3310870" y="1164541"/>
            <a:ext cx="600300"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120</a:t>
            </a:r>
          </a:p>
        </p:txBody>
      </p:sp>
      <p:sp>
        <p:nvSpPr>
          <p:cNvPr id="802" name="Google Shape;758;g2bdaec6f95c_0_221"/>
          <p:cNvSpPr txBox="1"/>
          <p:nvPr/>
        </p:nvSpPr>
        <p:spPr>
          <a:xfrm>
            <a:off x="679694" y="2469804"/>
            <a:ext cx="2351702" cy="355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200">
                <a:solidFill>
                  <a:srgbClr val="000000"/>
                </a:solidFill>
              </a:defRPr>
            </a:lvl1pPr>
          </a:lstStyle>
          <a:p>
            <a:pPr/>
            <a:r>
              <a:t>start   interval       node </a:t>
            </a:r>
          </a:p>
        </p:txBody>
      </p:sp>
      <p:sp>
        <p:nvSpPr>
          <p:cNvPr id="803" name="Google Shape;759;g2bdaec6f95c_0_221"/>
          <p:cNvSpPr txBox="1"/>
          <p:nvPr/>
        </p:nvSpPr>
        <p:spPr>
          <a:xfrm>
            <a:off x="679694" y="2704228"/>
            <a:ext cx="2351702" cy="35566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200">
                <a:solidFill>
                  <a:srgbClr val="000000"/>
                </a:solidFill>
              </a:defRPr>
            </a:lvl1pPr>
          </a:lstStyle>
          <a:p>
            <a:pPr/>
            <a:r>
              <a:t>91       [91, 92)        105</a:t>
            </a:r>
          </a:p>
        </p:txBody>
      </p:sp>
      <p:sp>
        <p:nvSpPr>
          <p:cNvPr id="804" name="Google Shape;760;g2bdaec6f95c_0_221"/>
          <p:cNvSpPr txBox="1"/>
          <p:nvPr/>
        </p:nvSpPr>
        <p:spPr>
          <a:xfrm>
            <a:off x="679694" y="2911729"/>
            <a:ext cx="2351702" cy="1244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200">
                <a:solidFill>
                  <a:srgbClr val="000000"/>
                </a:solidFill>
              </a:defRPr>
            </a:pPr>
            <a:r>
              <a:t>92       [92, 94)        105</a:t>
            </a:r>
          </a:p>
          <a:p>
            <a:pPr>
              <a:defRPr sz="1200">
                <a:solidFill>
                  <a:srgbClr val="000000"/>
                </a:solidFill>
              </a:defRPr>
            </a:pPr>
            <a:r>
              <a:t>94       [94, 98)        105  </a:t>
            </a:r>
          </a:p>
          <a:p>
            <a:pPr>
              <a:defRPr sz="1200">
                <a:solidFill>
                  <a:srgbClr val="000000"/>
                </a:solidFill>
              </a:defRPr>
            </a:pPr>
            <a:r>
              <a:t>98       [98, 106)      105</a:t>
            </a:r>
          </a:p>
          <a:p>
            <a:pPr>
              <a:defRPr sz="1200">
                <a:solidFill>
                  <a:srgbClr val="000000"/>
                </a:solidFill>
              </a:defRPr>
            </a:pPr>
            <a:r>
              <a:t>106     [106, 122)    120</a:t>
            </a:r>
          </a:p>
          <a:p>
            <a:pPr>
              <a:defRPr sz="1200">
                <a:solidFill>
                  <a:srgbClr val="FF0000"/>
                </a:solidFill>
              </a:defRPr>
            </a:pPr>
            <a:r>
              <a:t>122     [122, 26)      10</a:t>
            </a:r>
          </a:p>
          <a:p>
            <a:pPr>
              <a:defRPr sz="1200">
                <a:solidFill>
                  <a:srgbClr val="000000"/>
                </a:solidFill>
              </a:defRPr>
            </a:pPr>
            <a:r>
              <a:t>26       [26, 90)        32      </a:t>
            </a:r>
          </a:p>
        </p:txBody>
      </p:sp>
      <p:sp>
        <p:nvSpPr>
          <p:cNvPr id="805" name="Google Shape;761;g2bdaec6f95c_0_221"/>
          <p:cNvSpPr/>
          <p:nvPr/>
        </p:nvSpPr>
        <p:spPr>
          <a:xfrm>
            <a:off x="5209479" y="684204"/>
            <a:ext cx="2948266" cy="1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916" y="0"/>
                </a:moveTo>
                <a:lnTo>
                  <a:pt x="21600" y="0"/>
                </a:lnTo>
                <a:lnTo>
                  <a:pt x="21600" y="21600"/>
                </a:lnTo>
                <a:lnTo>
                  <a:pt x="6916" y="21600"/>
                </a:lnTo>
                <a:lnTo>
                  <a:pt x="6916" y="9000"/>
                </a:lnTo>
                <a:lnTo>
                  <a:pt x="0" y="7739"/>
                </a:lnTo>
                <a:lnTo>
                  <a:pt x="6916" y="3600"/>
                </a:lnTo>
                <a:close/>
              </a:path>
            </a:pathLst>
          </a:custGeom>
          <a:solidFill>
            <a:schemeClr val="accent2"/>
          </a:solidFill>
          <a:ln>
            <a:solidFill>
              <a:srgbClr val="595959"/>
            </a:solidFill>
          </a:ln>
        </p:spPr>
        <p:txBody>
          <a:bodyPr lIns="45719" rIns="45719" anchor="ctr"/>
          <a:lstStyle/>
          <a:p>
            <a:pPr algn="ctr">
              <a:defRPr>
                <a:solidFill>
                  <a:srgbClr val="000000"/>
                </a:solidFill>
              </a:defRPr>
            </a:pPr>
          </a:p>
        </p:txBody>
      </p:sp>
      <p:sp>
        <p:nvSpPr>
          <p:cNvPr id="806" name="Google Shape;762;g2bdaec6f95c_0_221"/>
          <p:cNvSpPr txBox="1"/>
          <p:nvPr/>
        </p:nvSpPr>
        <p:spPr>
          <a:xfrm>
            <a:off x="6225795" y="787853"/>
            <a:ext cx="2351701" cy="35566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200">
                <a:solidFill>
                  <a:srgbClr val="000000"/>
                </a:solidFill>
              </a:defRPr>
            </a:lvl1pPr>
          </a:lstStyle>
          <a:p>
            <a:pPr/>
            <a:r>
              <a:t>start   interval       node </a:t>
            </a:r>
          </a:p>
        </p:txBody>
      </p:sp>
      <p:sp>
        <p:nvSpPr>
          <p:cNvPr id="807" name="Google Shape;763;g2bdaec6f95c_0_221"/>
          <p:cNvSpPr txBox="1"/>
          <p:nvPr/>
        </p:nvSpPr>
        <p:spPr>
          <a:xfrm>
            <a:off x="6225795" y="1022278"/>
            <a:ext cx="2351701" cy="35566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200">
                <a:solidFill>
                  <a:srgbClr val="000000"/>
                </a:solidFill>
              </a:defRPr>
            </a:lvl1pPr>
          </a:lstStyle>
          <a:p>
            <a:pPr/>
            <a:r>
              <a:t>11       [11, 12)         32</a:t>
            </a:r>
          </a:p>
        </p:txBody>
      </p:sp>
      <p:sp>
        <p:nvSpPr>
          <p:cNvPr id="808" name="Google Shape;764;g2bdaec6f95c_0_221"/>
          <p:cNvSpPr txBox="1"/>
          <p:nvPr/>
        </p:nvSpPr>
        <p:spPr>
          <a:xfrm>
            <a:off x="6225795" y="1229779"/>
            <a:ext cx="2351701" cy="1244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200">
                <a:solidFill>
                  <a:srgbClr val="000000"/>
                </a:solidFill>
              </a:defRPr>
            </a:pPr>
            <a:r>
              <a:t>12       [12, 14)         32</a:t>
            </a:r>
          </a:p>
          <a:p>
            <a:pPr>
              <a:defRPr sz="1200">
                <a:solidFill>
                  <a:srgbClr val="000000"/>
                </a:solidFill>
              </a:defRPr>
            </a:pPr>
            <a:r>
              <a:t>14       [14, 18)         32  </a:t>
            </a:r>
          </a:p>
          <a:p>
            <a:pPr>
              <a:defRPr sz="1200">
                <a:solidFill>
                  <a:srgbClr val="000000"/>
                </a:solidFill>
              </a:defRPr>
            </a:pPr>
            <a:r>
              <a:t>18       [18, 26)         32</a:t>
            </a:r>
          </a:p>
          <a:p>
            <a:pPr>
              <a:defRPr sz="1200">
                <a:solidFill>
                  <a:srgbClr val="000000"/>
                </a:solidFill>
              </a:defRPr>
            </a:pPr>
            <a:r>
              <a:t>26       [26, 42)         32    </a:t>
            </a:r>
          </a:p>
          <a:p>
            <a:pPr>
              <a:defRPr sz="1200">
                <a:solidFill>
                  <a:srgbClr val="000000"/>
                </a:solidFill>
              </a:defRPr>
            </a:pPr>
            <a:r>
              <a:t>42       [42, 74)         60</a:t>
            </a:r>
          </a:p>
          <a:p>
            <a:pPr>
              <a:defRPr sz="1200">
                <a:solidFill>
                  <a:srgbClr val="000000"/>
                </a:solidFill>
              </a:defRPr>
            </a:pPr>
            <a:r>
              <a:t>74       [74, 10)         90     </a:t>
            </a:r>
          </a:p>
        </p:txBody>
      </p:sp>
      <p:sp>
        <p:nvSpPr>
          <p:cNvPr id="809" name="Google Shape;765;g2bdaec6f95c_0_221"/>
          <p:cNvSpPr/>
          <p:nvPr/>
        </p:nvSpPr>
        <p:spPr>
          <a:xfrm flipH="1" flipV="1">
            <a:off x="3249695" y="3204253"/>
            <a:ext cx="343801" cy="723302"/>
          </a:xfrm>
          <a:prstGeom prst="line">
            <a:avLst/>
          </a:prstGeom>
          <a:ln>
            <a:solidFill>
              <a:srgbClr val="FF0000"/>
            </a:solidFill>
            <a:tailEnd type="triangle"/>
          </a:ln>
        </p:spPr>
        <p:txBody>
          <a:bodyPr lIns="45719" rIns="45719"/>
          <a:lstStyle/>
          <a:p>
            <a:pPr/>
          </a:p>
        </p:txBody>
      </p:sp>
      <p:sp>
        <p:nvSpPr>
          <p:cNvPr id="810" name="Google Shape;766;g2bdaec6f95c_0_221"/>
          <p:cNvSpPr txBox="1"/>
          <p:nvPr/>
        </p:nvSpPr>
        <p:spPr>
          <a:xfrm>
            <a:off x="3326219" y="3804529"/>
            <a:ext cx="7353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FF0000"/>
                </a:solidFill>
              </a:defRPr>
            </a:lvl1pPr>
          </a:lstStyle>
          <a:p>
            <a:pPr/>
            <a:r>
              <a:t>k = 15</a:t>
            </a:r>
          </a:p>
        </p:txBody>
      </p:sp>
      <p:sp>
        <p:nvSpPr>
          <p:cNvPr id="811" name="Google Shape;767;g2bdaec6f95c_0_221"/>
          <p:cNvSpPr/>
          <p:nvPr/>
        </p:nvSpPr>
        <p:spPr>
          <a:xfrm flipV="1">
            <a:off x="3424969" y="1502228"/>
            <a:ext cx="1478402" cy="1462502"/>
          </a:xfrm>
          <a:prstGeom prst="line">
            <a:avLst/>
          </a:prstGeom>
          <a:ln>
            <a:solidFill>
              <a:srgbClr val="FF0000"/>
            </a:solidFill>
            <a:tailEnd type="triangle"/>
          </a:ln>
        </p:spPr>
        <p:txBody>
          <a:bodyPr lIns="45719" rIns="45719"/>
          <a:lstStyle/>
          <a:p>
            <a:pPr/>
          </a:p>
        </p:txBody>
      </p:sp>
      <p:sp>
        <p:nvSpPr>
          <p:cNvPr id="812" name="Google Shape;768;g2bdaec6f95c_0_221"/>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13" name="Google Shape;770;g2bdaec6f95c_0_221"/>
          <p:cNvSpPr/>
          <p:nvPr/>
        </p:nvSpPr>
        <p:spPr>
          <a:xfrm>
            <a:off x="1160519" y="2773128"/>
            <a:ext cx="787501" cy="1431602"/>
          </a:xfrm>
          <a:prstGeom prst="roundRect">
            <a:avLst>
              <a:gd name="adj" fmla="val 16667"/>
            </a:avLst>
          </a:prstGeom>
          <a:solidFill>
            <a:schemeClr val="accent2"/>
          </a:solidFill>
          <a:ln w="12700">
            <a:miter lim="400000"/>
          </a:ln>
        </p:spPr>
        <p:txBody>
          <a:bodyPr lIns="45719" rIns="45719" anchor="ctr"/>
          <a:lstStyle/>
          <a:p>
            <a:pPr algn="ctr">
              <a:defRPr>
                <a:solidFill>
                  <a:srgbClr val="000000"/>
                </a:solidFill>
              </a:defRPr>
            </a:pPr>
          </a:p>
        </p:txBody>
      </p:sp>
      <p:sp>
        <p:nvSpPr>
          <p:cNvPr id="814" name="Google Shape;771;g2bdaec6f95c_0_221"/>
          <p:cNvSpPr/>
          <p:nvPr/>
        </p:nvSpPr>
        <p:spPr>
          <a:xfrm>
            <a:off x="6708870" y="1074553"/>
            <a:ext cx="787501" cy="1431602"/>
          </a:xfrm>
          <a:prstGeom prst="roundRect">
            <a:avLst>
              <a:gd name="adj" fmla="val 16667"/>
            </a:avLst>
          </a:prstGeom>
          <a:solidFill>
            <a:schemeClr val="accent2"/>
          </a:solidFill>
          <a:ln w="12700">
            <a:miter lim="400000"/>
          </a:ln>
        </p:spPr>
        <p:txBody>
          <a:bodyPr lIns="45719" rIns="45719" anchor="ctr"/>
          <a:lstStyle/>
          <a:p>
            <a:pPr algn="ctr">
              <a:defRPr>
                <a:solidFill>
                  <a:srgbClr val="000000"/>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8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11" grpId="1"/>
    </p:bldLst>
  </p:timing>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8" name="Google Shape;776;g2bdaec6f95c_0_252"/>
          <p:cNvSpPr txBox="1"/>
          <p:nvPr>
            <p:ph type="title"/>
          </p:nvPr>
        </p:nvSpPr>
        <p:spPr>
          <a:xfrm>
            <a:off x="311699" y="445025"/>
            <a:ext cx="8520602" cy="572701"/>
          </a:xfrm>
          <a:prstGeom prst="rect">
            <a:avLst/>
          </a:prstGeom>
        </p:spPr>
        <p:txBody>
          <a:bodyPr/>
          <a:lstStyle>
            <a:lvl1pPr defTabSz="877823">
              <a:defRPr sz="2688"/>
            </a:lvl1pPr>
          </a:lstStyle>
          <a:p>
            <a:pPr/>
            <a:r>
              <a:t>Route k = 15</a:t>
            </a:r>
          </a:p>
        </p:txBody>
      </p:sp>
      <p:sp>
        <p:nvSpPr>
          <p:cNvPr id="819" name="Google Shape;778;g2bdaec6f95c_0_252"/>
          <p:cNvSpPr/>
          <p:nvPr/>
        </p:nvSpPr>
        <p:spPr>
          <a:xfrm>
            <a:off x="3083656" y="1352427"/>
            <a:ext cx="2411701" cy="2291702"/>
          </a:xfrm>
          <a:prstGeom prst="ellipse">
            <a:avLst/>
          </a:prstGeom>
          <a:solidFill>
            <a:srgbClr val="FFFFFF"/>
          </a:solidFill>
          <a:ln>
            <a:solidFill>
              <a:srgbClr val="0B5394"/>
            </a:solidFill>
          </a:ln>
        </p:spPr>
        <p:txBody>
          <a:bodyPr lIns="45719" rIns="45719" anchor="ctr"/>
          <a:lstStyle/>
          <a:p>
            <a:pPr algn="ctr">
              <a:defRPr>
                <a:solidFill>
                  <a:srgbClr val="000000"/>
                </a:solidFill>
              </a:defRPr>
            </a:pPr>
          </a:p>
        </p:txBody>
      </p:sp>
      <p:sp>
        <p:nvSpPr>
          <p:cNvPr id="820" name="Google Shape;780;g2bdaec6f95c_0_252"/>
          <p:cNvSpPr/>
          <p:nvPr/>
        </p:nvSpPr>
        <p:spPr>
          <a:xfrm>
            <a:off x="4822056" y="1427227"/>
            <a:ext cx="140101" cy="150002"/>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821" name="Google Shape;781;g2bdaec6f95c_0_252"/>
          <p:cNvSpPr/>
          <p:nvPr/>
        </p:nvSpPr>
        <p:spPr>
          <a:xfrm>
            <a:off x="5404732" y="2216152"/>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822" name="Google Shape;782;g2bdaec6f95c_0_252"/>
          <p:cNvSpPr/>
          <p:nvPr/>
        </p:nvSpPr>
        <p:spPr>
          <a:xfrm>
            <a:off x="4681956" y="3494127"/>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823" name="Google Shape;783;g2bdaec6f95c_0_252"/>
          <p:cNvSpPr/>
          <p:nvPr/>
        </p:nvSpPr>
        <p:spPr>
          <a:xfrm>
            <a:off x="3177806" y="3025202"/>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824" name="Google Shape;784;g2bdaec6f95c_0_252"/>
          <p:cNvSpPr/>
          <p:nvPr/>
        </p:nvSpPr>
        <p:spPr>
          <a:xfrm>
            <a:off x="3177806" y="1856677"/>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825" name="Google Shape;785;g2bdaec6f95c_0_252"/>
          <p:cNvSpPr/>
          <p:nvPr/>
        </p:nvSpPr>
        <p:spPr>
          <a:xfrm>
            <a:off x="3532656" y="1477253"/>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826" name="Google Shape;786;g2bdaec6f95c_0_252"/>
          <p:cNvSpPr txBox="1"/>
          <p:nvPr/>
        </p:nvSpPr>
        <p:spPr>
          <a:xfrm>
            <a:off x="5544832" y="2091052"/>
            <a:ext cx="6003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32</a:t>
            </a:r>
          </a:p>
        </p:txBody>
      </p:sp>
      <p:sp>
        <p:nvSpPr>
          <p:cNvPr id="827" name="Google Shape;787;g2bdaec6f95c_0_252"/>
          <p:cNvSpPr txBox="1"/>
          <p:nvPr/>
        </p:nvSpPr>
        <p:spPr>
          <a:xfrm>
            <a:off x="4895057" y="1302127"/>
            <a:ext cx="6003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10</a:t>
            </a:r>
          </a:p>
        </p:txBody>
      </p:sp>
      <p:sp>
        <p:nvSpPr>
          <p:cNvPr id="828" name="Google Shape;788;g2bdaec6f95c_0_252"/>
          <p:cNvSpPr txBox="1"/>
          <p:nvPr/>
        </p:nvSpPr>
        <p:spPr>
          <a:xfrm>
            <a:off x="2577507" y="1731578"/>
            <a:ext cx="6003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105</a:t>
            </a:r>
          </a:p>
        </p:txBody>
      </p:sp>
      <p:sp>
        <p:nvSpPr>
          <p:cNvPr id="829" name="Google Shape;789;g2bdaec6f95c_0_252"/>
          <p:cNvSpPr txBox="1"/>
          <p:nvPr/>
        </p:nvSpPr>
        <p:spPr>
          <a:xfrm>
            <a:off x="4822056" y="3379527"/>
            <a:ext cx="6003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60</a:t>
            </a:r>
          </a:p>
        </p:txBody>
      </p:sp>
      <p:sp>
        <p:nvSpPr>
          <p:cNvPr id="830" name="Google Shape;790;g2bdaec6f95c_0_252"/>
          <p:cNvSpPr txBox="1"/>
          <p:nvPr/>
        </p:nvSpPr>
        <p:spPr>
          <a:xfrm>
            <a:off x="2817632" y="2950153"/>
            <a:ext cx="6003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90</a:t>
            </a:r>
          </a:p>
        </p:txBody>
      </p:sp>
      <p:sp>
        <p:nvSpPr>
          <p:cNvPr id="831" name="Google Shape;791;g2bdaec6f95c_0_252"/>
          <p:cNvSpPr txBox="1"/>
          <p:nvPr/>
        </p:nvSpPr>
        <p:spPr>
          <a:xfrm>
            <a:off x="3302556" y="1164541"/>
            <a:ext cx="6003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120</a:t>
            </a:r>
          </a:p>
        </p:txBody>
      </p:sp>
      <p:sp>
        <p:nvSpPr>
          <p:cNvPr id="832" name="Google Shape;793;g2bdaec6f95c_0_252"/>
          <p:cNvSpPr/>
          <p:nvPr/>
        </p:nvSpPr>
        <p:spPr>
          <a:xfrm>
            <a:off x="599031" y="2366153"/>
            <a:ext cx="2376360" cy="1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8218" y="0"/>
                </a:lnTo>
                <a:lnTo>
                  <a:pt x="18218" y="12600"/>
                </a:lnTo>
                <a:lnTo>
                  <a:pt x="21600" y="11078"/>
                </a:lnTo>
                <a:lnTo>
                  <a:pt x="18218" y="18000"/>
                </a:lnTo>
                <a:lnTo>
                  <a:pt x="18218" y="21600"/>
                </a:lnTo>
                <a:lnTo>
                  <a:pt x="0" y="21600"/>
                </a:lnTo>
                <a:lnTo>
                  <a:pt x="0" y="12600"/>
                </a:lnTo>
                <a:close/>
              </a:path>
            </a:pathLst>
          </a:custGeom>
          <a:solidFill>
            <a:schemeClr val="accent2"/>
          </a:solidFill>
          <a:ln>
            <a:solidFill>
              <a:srgbClr val="595959"/>
            </a:solidFill>
          </a:ln>
        </p:spPr>
        <p:txBody>
          <a:bodyPr lIns="45719" rIns="45719" anchor="ctr"/>
          <a:lstStyle/>
          <a:p>
            <a:pPr algn="ctr">
              <a:defRPr>
                <a:solidFill>
                  <a:srgbClr val="000000"/>
                </a:solidFill>
              </a:defRPr>
            </a:pPr>
          </a:p>
        </p:txBody>
      </p:sp>
      <p:sp>
        <p:nvSpPr>
          <p:cNvPr id="833" name="Google Shape;794;g2bdaec6f95c_0_252"/>
          <p:cNvSpPr txBox="1"/>
          <p:nvPr/>
        </p:nvSpPr>
        <p:spPr>
          <a:xfrm>
            <a:off x="671381" y="2469802"/>
            <a:ext cx="2351702" cy="35566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200">
                <a:solidFill>
                  <a:srgbClr val="000000"/>
                </a:solidFill>
              </a:defRPr>
            </a:lvl1pPr>
          </a:lstStyle>
          <a:p>
            <a:pPr/>
            <a:r>
              <a:t>start   interval       node </a:t>
            </a:r>
          </a:p>
        </p:txBody>
      </p:sp>
      <p:sp>
        <p:nvSpPr>
          <p:cNvPr id="834" name="Google Shape;795;g2bdaec6f95c_0_252"/>
          <p:cNvSpPr txBox="1"/>
          <p:nvPr/>
        </p:nvSpPr>
        <p:spPr>
          <a:xfrm>
            <a:off x="671381" y="2704227"/>
            <a:ext cx="2351702" cy="35566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200">
                <a:solidFill>
                  <a:srgbClr val="000000"/>
                </a:solidFill>
              </a:defRPr>
            </a:lvl1pPr>
          </a:lstStyle>
          <a:p>
            <a:pPr/>
            <a:r>
              <a:t>91       [91, 92)        105</a:t>
            </a:r>
          </a:p>
        </p:txBody>
      </p:sp>
      <p:sp>
        <p:nvSpPr>
          <p:cNvPr id="835" name="Google Shape;796;g2bdaec6f95c_0_252"/>
          <p:cNvSpPr txBox="1"/>
          <p:nvPr/>
        </p:nvSpPr>
        <p:spPr>
          <a:xfrm>
            <a:off x="671381" y="2911728"/>
            <a:ext cx="2351702" cy="1244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200">
                <a:solidFill>
                  <a:srgbClr val="000000"/>
                </a:solidFill>
              </a:defRPr>
            </a:pPr>
            <a:r>
              <a:t>92       [92, 94)        105</a:t>
            </a:r>
          </a:p>
          <a:p>
            <a:pPr>
              <a:defRPr sz="1200">
                <a:solidFill>
                  <a:srgbClr val="000000"/>
                </a:solidFill>
              </a:defRPr>
            </a:pPr>
            <a:r>
              <a:t>94       [94, 98)        105  </a:t>
            </a:r>
          </a:p>
          <a:p>
            <a:pPr>
              <a:defRPr sz="1200">
                <a:solidFill>
                  <a:srgbClr val="000000"/>
                </a:solidFill>
              </a:defRPr>
            </a:pPr>
            <a:r>
              <a:t>98       [98, 106)      105</a:t>
            </a:r>
          </a:p>
          <a:p>
            <a:pPr>
              <a:defRPr sz="1200">
                <a:solidFill>
                  <a:srgbClr val="000000"/>
                </a:solidFill>
              </a:defRPr>
            </a:pPr>
            <a:r>
              <a:t>106     [106, 122)    120</a:t>
            </a:r>
          </a:p>
          <a:p>
            <a:pPr>
              <a:defRPr sz="1200">
                <a:solidFill>
                  <a:srgbClr val="FF0000"/>
                </a:solidFill>
              </a:defRPr>
            </a:pPr>
            <a:r>
              <a:t>122     [122, 26)      10</a:t>
            </a:r>
          </a:p>
          <a:p>
            <a:pPr>
              <a:defRPr sz="1200">
                <a:solidFill>
                  <a:srgbClr val="000000"/>
                </a:solidFill>
              </a:defRPr>
            </a:pPr>
            <a:r>
              <a:t>26       [26, 90)        32      </a:t>
            </a:r>
          </a:p>
        </p:txBody>
      </p:sp>
      <p:sp>
        <p:nvSpPr>
          <p:cNvPr id="836" name="Google Shape;797;g2bdaec6f95c_0_252"/>
          <p:cNvSpPr/>
          <p:nvPr/>
        </p:nvSpPr>
        <p:spPr>
          <a:xfrm>
            <a:off x="5201166" y="684203"/>
            <a:ext cx="2948266" cy="1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916" y="0"/>
                </a:moveTo>
                <a:lnTo>
                  <a:pt x="21600" y="0"/>
                </a:lnTo>
                <a:lnTo>
                  <a:pt x="21600" y="21600"/>
                </a:lnTo>
                <a:lnTo>
                  <a:pt x="6916" y="21600"/>
                </a:lnTo>
                <a:lnTo>
                  <a:pt x="6916" y="9000"/>
                </a:lnTo>
                <a:lnTo>
                  <a:pt x="0" y="7739"/>
                </a:lnTo>
                <a:lnTo>
                  <a:pt x="6916" y="3600"/>
                </a:lnTo>
                <a:close/>
              </a:path>
            </a:pathLst>
          </a:custGeom>
          <a:solidFill>
            <a:schemeClr val="accent2"/>
          </a:solidFill>
          <a:ln>
            <a:solidFill>
              <a:srgbClr val="595959"/>
            </a:solidFill>
          </a:ln>
        </p:spPr>
        <p:txBody>
          <a:bodyPr lIns="45719" rIns="45719" anchor="ctr"/>
          <a:lstStyle/>
          <a:p>
            <a:pPr algn="ctr">
              <a:defRPr>
                <a:solidFill>
                  <a:srgbClr val="000000"/>
                </a:solidFill>
              </a:defRPr>
            </a:pPr>
          </a:p>
        </p:txBody>
      </p:sp>
      <p:sp>
        <p:nvSpPr>
          <p:cNvPr id="837" name="Google Shape;798;g2bdaec6f95c_0_252"/>
          <p:cNvSpPr txBox="1"/>
          <p:nvPr/>
        </p:nvSpPr>
        <p:spPr>
          <a:xfrm>
            <a:off x="6217482" y="787852"/>
            <a:ext cx="2351701" cy="35566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200">
                <a:solidFill>
                  <a:srgbClr val="000000"/>
                </a:solidFill>
              </a:defRPr>
            </a:lvl1pPr>
          </a:lstStyle>
          <a:p>
            <a:pPr/>
            <a:r>
              <a:t>start   interval       node </a:t>
            </a:r>
          </a:p>
        </p:txBody>
      </p:sp>
      <p:sp>
        <p:nvSpPr>
          <p:cNvPr id="838" name="Google Shape;799;g2bdaec6f95c_0_252"/>
          <p:cNvSpPr txBox="1"/>
          <p:nvPr/>
        </p:nvSpPr>
        <p:spPr>
          <a:xfrm>
            <a:off x="6217482" y="1022278"/>
            <a:ext cx="2351701" cy="355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200">
                <a:solidFill>
                  <a:srgbClr val="000000"/>
                </a:solidFill>
              </a:defRPr>
            </a:lvl1pPr>
          </a:lstStyle>
          <a:p>
            <a:pPr/>
            <a:r>
              <a:t>11       [11, 12)         32</a:t>
            </a:r>
          </a:p>
        </p:txBody>
      </p:sp>
      <p:sp>
        <p:nvSpPr>
          <p:cNvPr id="839" name="Google Shape;800;g2bdaec6f95c_0_252"/>
          <p:cNvSpPr txBox="1"/>
          <p:nvPr/>
        </p:nvSpPr>
        <p:spPr>
          <a:xfrm>
            <a:off x="6217482" y="1229778"/>
            <a:ext cx="2351701" cy="1244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200">
                <a:solidFill>
                  <a:srgbClr val="000000"/>
                </a:solidFill>
              </a:defRPr>
            </a:pPr>
            <a:r>
              <a:t>12       [12, 14)         32</a:t>
            </a:r>
          </a:p>
          <a:p>
            <a:pPr>
              <a:defRPr sz="1200">
                <a:solidFill>
                  <a:srgbClr val="000000"/>
                </a:solidFill>
              </a:defRPr>
            </a:pPr>
            <a:r>
              <a:t>14       [14, 18)         32  </a:t>
            </a:r>
          </a:p>
          <a:p>
            <a:pPr>
              <a:defRPr sz="1200">
                <a:solidFill>
                  <a:srgbClr val="000000"/>
                </a:solidFill>
              </a:defRPr>
            </a:pPr>
            <a:r>
              <a:t>18       [18, 26)         32</a:t>
            </a:r>
          </a:p>
          <a:p>
            <a:pPr>
              <a:defRPr sz="1200">
                <a:solidFill>
                  <a:srgbClr val="000000"/>
                </a:solidFill>
              </a:defRPr>
            </a:pPr>
            <a:r>
              <a:t>26       [26, 42)         32    </a:t>
            </a:r>
          </a:p>
          <a:p>
            <a:pPr>
              <a:defRPr sz="1200">
                <a:solidFill>
                  <a:srgbClr val="000000"/>
                </a:solidFill>
              </a:defRPr>
            </a:pPr>
            <a:r>
              <a:t>42       [42, 74)         60</a:t>
            </a:r>
          </a:p>
          <a:p>
            <a:pPr>
              <a:defRPr sz="1200">
                <a:solidFill>
                  <a:srgbClr val="000000"/>
                </a:solidFill>
              </a:defRPr>
            </a:pPr>
            <a:r>
              <a:t>74       [74, 10)         90     </a:t>
            </a:r>
          </a:p>
        </p:txBody>
      </p:sp>
      <p:sp>
        <p:nvSpPr>
          <p:cNvPr id="840" name="Google Shape;801;g2bdaec6f95c_0_252"/>
          <p:cNvSpPr/>
          <p:nvPr/>
        </p:nvSpPr>
        <p:spPr>
          <a:xfrm flipH="1" flipV="1">
            <a:off x="3241381" y="3204253"/>
            <a:ext cx="343801" cy="723301"/>
          </a:xfrm>
          <a:prstGeom prst="line">
            <a:avLst/>
          </a:prstGeom>
          <a:ln>
            <a:solidFill>
              <a:srgbClr val="FF0000"/>
            </a:solidFill>
            <a:tailEnd type="triangle"/>
          </a:ln>
        </p:spPr>
        <p:txBody>
          <a:bodyPr lIns="45719" rIns="45719"/>
          <a:lstStyle/>
          <a:p>
            <a:pPr/>
          </a:p>
        </p:txBody>
      </p:sp>
      <p:sp>
        <p:nvSpPr>
          <p:cNvPr id="841" name="Google Shape;802;g2bdaec6f95c_0_252"/>
          <p:cNvSpPr txBox="1"/>
          <p:nvPr/>
        </p:nvSpPr>
        <p:spPr>
          <a:xfrm>
            <a:off x="3317907" y="3804527"/>
            <a:ext cx="7353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FF0000"/>
                </a:solidFill>
              </a:defRPr>
            </a:lvl1pPr>
          </a:lstStyle>
          <a:p>
            <a:pPr/>
            <a:r>
              <a:t>k = 15</a:t>
            </a:r>
          </a:p>
        </p:txBody>
      </p:sp>
      <p:sp>
        <p:nvSpPr>
          <p:cNvPr id="842" name="Google Shape;803;g2bdaec6f95c_0_252"/>
          <p:cNvSpPr/>
          <p:nvPr/>
        </p:nvSpPr>
        <p:spPr>
          <a:xfrm flipV="1">
            <a:off x="3416656" y="1502227"/>
            <a:ext cx="1478401" cy="1462501"/>
          </a:xfrm>
          <a:prstGeom prst="line">
            <a:avLst/>
          </a:prstGeom>
          <a:ln>
            <a:solidFill>
              <a:srgbClr val="FF0000"/>
            </a:solidFill>
            <a:tailEnd type="triangle"/>
          </a:ln>
        </p:spPr>
        <p:txBody>
          <a:bodyPr lIns="45719" rIns="45719"/>
          <a:lstStyle/>
          <a:p>
            <a:pPr/>
          </a:p>
        </p:txBody>
      </p:sp>
      <p:sp>
        <p:nvSpPr>
          <p:cNvPr id="843" name="Google Shape;804;g2bdaec6f95c_0_252"/>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44" name="Google Shape;806;g2bdaec6f95c_0_252"/>
          <p:cNvSpPr/>
          <p:nvPr/>
        </p:nvSpPr>
        <p:spPr>
          <a:xfrm>
            <a:off x="1152206" y="2773128"/>
            <a:ext cx="787501" cy="1431601"/>
          </a:xfrm>
          <a:prstGeom prst="roundRect">
            <a:avLst>
              <a:gd name="adj" fmla="val 16667"/>
            </a:avLst>
          </a:prstGeom>
          <a:solidFill>
            <a:schemeClr val="accent2"/>
          </a:solidFill>
          <a:ln w="12700">
            <a:miter lim="400000"/>
          </a:ln>
        </p:spPr>
        <p:txBody>
          <a:bodyPr lIns="45719" rIns="45719" anchor="ctr"/>
          <a:lstStyle/>
          <a:p>
            <a:pPr algn="ctr">
              <a:defRPr>
                <a:solidFill>
                  <a:srgbClr val="000000"/>
                </a:solidFill>
              </a:defRPr>
            </a:pPr>
          </a:p>
        </p:txBody>
      </p:sp>
      <p:sp>
        <p:nvSpPr>
          <p:cNvPr id="845" name="Google Shape;807;g2bdaec6f95c_0_252"/>
          <p:cNvSpPr/>
          <p:nvPr/>
        </p:nvSpPr>
        <p:spPr>
          <a:xfrm>
            <a:off x="6700556" y="1074553"/>
            <a:ext cx="787501" cy="1431601"/>
          </a:xfrm>
          <a:prstGeom prst="roundRect">
            <a:avLst>
              <a:gd name="adj" fmla="val 16667"/>
            </a:avLst>
          </a:prstGeom>
          <a:solidFill>
            <a:schemeClr val="accent2"/>
          </a:solidFill>
          <a:ln w="12700">
            <a:miter lim="400000"/>
          </a:ln>
        </p:spPr>
        <p:txBody>
          <a:bodyPr lIns="45719" rIns="45719" anchor="ctr"/>
          <a:lstStyle/>
          <a:p>
            <a:pPr algn="ctr">
              <a:defRPr>
                <a:solidFill>
                  <a:srgbClr val="000000"/>
                </a:solidFill>
              </a:defRPr>
            </a:pP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47" name="Google Shape;812;g2bdaec6f95c_0_284"/>
          <p:cNvSpPr txBox="1"/>
          <p:nvPr>
            <p:ph type="title"/>
          </p:nvPr>
        </p:nvSpPr>
        <p:spPr>
          <a:xfrm>
            <a:off x="311699" y="445025"/>
            <a:ext cx="8520602" cy="572701"/>
          </a:xfrm>
          <a:prstGeom prst="rect">
            <a:avLst/>
          </a:prstGeom>
        </p:spPr>
        <p:txBody>
          <a:bodyPr/>
          <a:lstStyle>
            <a:lvl1pPr defTabSz="877823">
              <a:defRPr sz="2688"/>
            </a:lvl1pPr>
          </a:lstStyle>
          <a:p>
            <a:pPr/>
            <a:r>
              <a:t>Route k = 15</a:t>
            </a:r>
          </a:p>
        </p:txBody>
      </p:sp>
      <p:sp>
        <p:nvSpPr>
          <p:cNvPr id="848" name="Google Shape;814;g2bdaec6f95c_0_284"/>
          <p:cNvSpPr/>
          <p:nvPr/>
        </p:nvSpPr>
        <p:spPr>
          <a:xfrm>
            <a:off x="3083656" y="1352428"/>
            <a:ext cx="2411701" cy="2291702"/>
          </a:xfrm>
          <a:prstGeom prst="ellipse">
            <a:avLst/>
          </a:prstGeom>
          <a:solidFill>
            <a:srgbClr val="FFFFFF"/>
          </a:solidFill>
          <a:ln>
            <a:solidFill>
              <a:srgbClr val="0B5394"/>
            </a:solidFill>
          </a:ln>
        </p:spPr>
        <p:txBody>
          <a:bodyPr lIns="45719" rIns="45719" anchor="ctr"/>
          <a:lstStyle/>
          <a:p>
            <a:pPr algn="ctr">
              <a:defRPr>
                <a:solidFill>
                  <a:srgbClr val="000000"/>
                </a:solidFill>
              </a:defRPr>
            </a:pPr>
          </a:p>
        </p:txBody>
      </p:sp>
      <p:sp>
        <p:nvSpPr>
          <p:cNvPr id="849" name="Google Shape;816;g2bdaec6f95c_0_284"/>
          <p:cNvSpPr/>
          <p:nvPr/>
        </p:nvSpPr>
        <p:spPr>
          <a:xfrm>
            <a:off x="4822056" y="1427228"/>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850" name="Google Shape;817;g2bdaec6f95c_0_284"/>
          <p:cNvSpPr/>
          <p:nvPr/>
        </p:nvSpPr>
        <p:spPr>
          <a:xfrm>
            <a:off x="5404732" y="2216154"/>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851" name="Google Shape;818;g2bdaec6f95c_0_284"/>
          <p:cNvSpPr/>
          <p:nvPr/>
        </p:nvSpPr>
        <p:spPr>
          <a:xfrm>
            <a:off x="4681956" y="3494128"/>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852" name="Google Shape;819;g2bdaec6f95c_0_284"/>
          <p:cNvSpPr/>
          <p:nvPr/>
        </p:nvSpPr>
        <p:spPr>
          <a:xfrm>
            <a:off x="3177806" y="3025203"/>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853" name="Google Shape;820;g2bdaec6f95c_0_284"/>
          <p:cNvSpPr/>
          <p:nvPr/>
        </p:nvSpPr>
        <p:spPr>
          <a:xfrm>
            <a:off x="3177806" y="1856678"/>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854" name="Google Shape;821;g2bdaec6f95c_0_284"/>
          <p:cNvSpPr/>
          <p:nvPr/>
        </p:nvSpPr>
        <p:spPr>
          <a:xfrm>
            <a:off x="3532656" y="1477254"/>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855" name="Google Shape;822;g2bdaec6f95c_0_284"/>
          <p:cNvSpPr txBox="1"/>
          <p:nvPr/>
        </p:nvSpPr>
        <p:spPr>
          <a:xfrm>
            <a:off x="5544832" y="2091053"/>
            <a:ext cx="6003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32</a:t>
            </a:r>
          </a:p>
        </p:txBody>
      </p:sp>
      <p:sp>
        <p:nvSpPr>
          <p:cNvPr id="856" name="Google Shape;823;g2bdaec6f95c_0_284"/>
          <p:cNvSpPr txBox="1"/>
          <p:nvPr/>
        </p:nvSpPr>
        <p:spPr>
          <a:xfrm>
            <a:off x="4895057" y="1302129"/>
            <a:ext cx="6003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10</a:t>
            </a:r>
          </a:p>
        </p:txBody>
      </p:sp>
      <p:sp>
        <p:nvSpPr>
          <p:cNvPr id="857" name="Google Shape;824;g2bdaec6f95c_0_284"/>
          <p:cNvSpPr txBox="1"/>
          <p:nvPr/>
        </p:nvSpPr>
        <p:spPr>
          <a:xfrm>
            <a:off x="2577507" y="1731578"/>
            <a:ext cx="6003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105</a:t>
            </a:r>
          </a:p>
        </p:txBody>
      </p:sp>
      <p:sp>
        <p:nvSpPr>
          <p:cNvPr id="858" name="Google Shape;825;g2bdaec6f95c_0_284"/>
          <p:cNvSpPr txBox="1"/>
          <p:nvPr/>
        </p:nvSpPr>
        <p:spPr>
          <a:xfrm>
            <a:off x="4822056" y="3379528"/>
            <a:ext cx="6003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60</a:t>
            </a:r>
          </a:p>
        </p:txBody>
      </p:sp>
      <p:sp>
        <p:nvSpPr>
          <p:cNvPr id="859" name="Google Shape;826;g2bdaec6f95c_0_284"/>
          <p:cNvSpPr txBox="1"/>
          <p:nvPr/>
        </p:nvSpPr>
        <p:spPr>
          <a:xfrm>
            <a:off x="2817632" y="2950154"/>
            <a:ext cx="6003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90</a:t>
            </a:r>
          </a:p>
        </p:txBody>
      </p:sp>
      <p:sp>
        <p:nvSpPr>
          <p:cNvPr id="860" name="Google Shape;827;g2bdaec6f95c_0_284"/>
          <p:cNvSpPr txBox="1"/>
          <p:nvPr/>
        </p:nvSpPr>
        <p:spPr>
          <a:xfrm>
            <a:off x="3302556" y="1164541"/>
            <a:ext cx="6003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120</a:t>
            </a:r>
          </a:p>
        </p:txBody>
      </p:sp>
      <p:sp>
        <p:nvSpPr>
          <p:cNvPr id="861" name="Google Shape;829;g2bdaec6f95c_0_284"/>
          <p:cNvSpPr/>
          <p:nvPr/>
        </p:nvSpPr>
        <p:spPr>
          <a:xfrm>
            <a:off x="599031" y="2366154"/>
            <a:ext cx="2376360" cy="1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8218" y="0"/>
                </a:lnTo>
                <a:lnTo>
                  <a:pt x="18218" y="12600"/>
                </a:lnTo>
                <a:lnTo>
                  <a:pt x="21600" y="11078"/>
                </a:lnTo>
                <a:lnTo>
                  <a:pt x="18218" y="18000"/>
                </a:lnTo>
                <a:lnTo>
                  <a:pt x="18218" y="21600"/>
                </a:lnTo>
                <a:lnTo>
                  <a:pt x="0" y="21600"/>
                </a:lnTo>
                <a:lnTo>
                  <a:pt x="0" y="12600"/>
                </a:lnTo>
                <a:close/>
              </a:path>
            </a:pathLst>
          </a:custGeom>
          <a:solidFill>
            <a:schemeClr val="accent2"/>
          </a:solidFill>
          <a:ln>
            <a:solidFill>
              <a:srgbClr val="595959"/>
            </a:solidFill>
          </a:ln>
        </p:spPr>
        <p:txBody>
          <a:bodyPr lIns="45719" rIns="45719" anchor="ctr"/>
          <a:lstStyle/>
          <a:p>
            <a:pPr algn="ctr">
              <a:defRPr>
                <a:solidFill>
                  <a:srgbClr val="000000"/>
                </a:solidFill>
              </a:defRPr>
            </a:pPr>
          </a:p>
        </p:txBody>
      </p:sp>
      <p:sp>
        <p:nvSpPr>
          <p:cNvPr id="862" name="Google Shape;830;g2bdaec6f95c_0_284"/>
          <p:cNvSpPr txBox="1"/>
          <p:nvPr/>
        </p:nvSpPr>
        <p:spPr>
          <a:xfrm>
            <a:off x="671381" y="2469804"/>
            <a:ext cx="2351702" cy="355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200">
                <a:solidFill>
                  <a:srgbClr val="000000"/>
                </a:solidFill>
              </a:defRPr>
            </a:lvl1pPr>
          </a:lstStyle>
          <a:p>
            <a:pPr/>
            <a:r>
              <a:t>start   interval       node </a:t>
            </a:r>
          </a:p>
        </p:txBody>
      </p:sp>
      <p:sp>
        <p:nvSpPr>
          <p:cNvPr id="863" name="Google Shape;831;g2bdaec6f95c_0_284"/>
          <p:cNvSpPr txBox="1"/>
          <p:nvPr/>
        </p:nvSpPr>
        <p:spPr>
          <a:xfrm>
            <a:off x="671381" y="2704228"/>
            <a:ext cx="2351702" cy="35566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200">
                <a:solidFill>
                  <a:srgbClr val="000000"/>
                </a:solidFill>
              </a:defRPr>
            </a:lvl1pPr>
          </a:lstStyle>
          <a:p>
            <a:pPr/>
            <a:r>
              <a:t>91       [91, 92)        105</a:t>
            </a:r>
          </a:p>
        </p:txBody>
      </p:sp>
      <p:sp>
        <p:nvSpPr>
          <p:cNvPr id="864" name="Google Shape;832;g2bdaec6f95c_0_284"/>
          <p:cNvSpPr txBox="1"/>
          <p:nvPr/>
        </p:nvSpPr>
        <p:spPr>
          <a:xfrm>
            <a:off x="671381" y="2911729"/>
            <a:ext cx="2351702" cy="1244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200">
                <a:solidFill>
                  <a:srgbClr val="000000"/>
                </a:solidFill>
              </a:defRPr>
            </a:pPr>
            <a:r>
              <a:t>92       [92, 94)        105</a:t>
            </a:r>
          </a:p>
          <a:p>
            <a:pPr>
              <a:defRPr sz="1200">
                <a:solidFill>
                  <a:srgbClr val="000000"/>
                </a:solidFill>
              </a:defRPr>
            </a:pPr>
            <a:r>
              <a:t>94       [94, 98)        105  </a:t>
            </a:r>
          </a:p>
          <a:p>
            <a:pPr>
              <a:defRPr sz="1200">
                <a:solidFill>
                  <a:srgbClr val="000000"/>
                </a:solidFill>
              </a:defRPr>
            </a:pPr>
            <a:r>
              <a:t>98       [98, 106)      105</a:t>
            </a:r>
          </a:p>
          <a:p>
            <a:pPr>
              <a:defRPr sz="1200">
                <a:solidFill>
                  <a:srgbClr val="000000"/>
                </a:solidFill>
              </a:defRPr>
            </a:pPr>
            <a:r>
              <a:t>106     [106, 122)    120</a:t>
            </a:r>
          </a:p>
          <a:p>
            <a:pPr>
              <a:defRPr sz="1200">
                <a:solidFill>
                  <a:srgbClr val="FF0000"/>
                </a:solidFill>
              </a:defRPr>
            </a:pPr>
            <a:r>
              <a:t>122     [122, 26)      10</a:t>
            </a:r>
          </a:p>
          <a:p>
            <a:pPr>
              <a:defRPr sz="1200">
                <a:solidFill>
                  <a:srgbClr val="000000"/>
                </a:solidFill>
              </a:defRPr>
            </a:pPr>
            <a:r>
              <a:t>26       [26, 90)        32      </a:t>
            </a:r>
          </a:p>
        </p:txBody>
      </p:sp>
      <p:sp>
        <p:nvSpPr>
          <p:cNvPr id="865" name="Google Shape;833;g2bdaec6f95c_0_284"/>
          <p:cNvSpPr/>
          <p:nvPr/>
        </p:nvSpPr>
        <p:spPr>
          <a:xfrm>
            <a:off x="5201166" y="684204"/>
            <a:ext cx="2948266" cy="1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916" y="0"/>
                </a:moveTo>
                <a:lnTo>
                  <a:pt x="21600" y="0"/>
                </a:lnTo>
                <a:lnTo>
                  <a:pt x="21600" y="21600"/>
                </a:lnTo>
                <a:lnTo>
                  <a:pt x="6916" y="21600"/>
                </a:lnTo>
                <a:lnTo>
                  <a:pt x="6916" y="9000"/>
                </a:lnTo>
                <a:lnTo>
                  <a:pt x="0" y="7739"/>
                </a:lnTo>
                <a:lnTo>
                  <a:pt x="6916" y="3600"/>
                </a:lnTo>
                <a:close/>
              </a:path>
            </a:pathLst>
          </a:custGeom>
          <a:solidFill>
            <a:schemeClr val="accent2"/>
          </a:solidFill>
          <a:ln>
            <a:solidFill>
              <a:srgbClr val="595959"/>
            </a:solidFill>
          </a:ln>
        </p:spPr>
        <p:txBody>
          <a:bodyPr lIns="45719" rIns="45719" anchor="ctr"/>
          <a:lstStyle/>
          <a:p>
            <a:pPr algn="ctr">
              <a:defRPr>
                <a:solidFill>
                  <a:srgbClr val="000000"/>
                </a:solidFill>
              </a:defRPr>
            </a:pPr>
          </a:p>
        </p:txBody>
      </p:sp>
      <p:sp>
        <p:nvSpPr>
          <p:cNvPr id="866" name="Google Shape;834;g2bdaec6f95c_0_284"/>
          <p:cNvSpPr txBox="1"/>
          <p:nvPr/>
        </p:nvSpPr>
        <p:spPr>
          <a:xfrm>
            <a:off x="6217482" y="787853"/>
            <a:ext cx="2351701" cy="35566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200">
                <a:solidFill>
                  <a:srgbClr val="000000"/>
                </a:solidFill>
              </a:defRPr>
            </a:lvl1pPr>
          </a:lstStyle>
          <a:p>
            <a:pPr/>
            <a:r>
              <a:t>start   interval       node </a:t>
            </a:r>
          </a:p>
        </p:txBody>
      </p:sp>
      <p:sp>
        <p:nvSpPr>
          <p:cNvPr id="867" name="Google Shape;835;g2bdaec6f95c_0_284"/>
          <p:cNvSpPr txBox="1"/>
          <p:nvPr/>
        </p:nvSpPr>
        <p:spPr>
          <a:xfrm>
            <a:off x="6217482" y="1022278"/>
            <a:ext cx="2351701" cy="35566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200">
                <a:solidFill>
                  <a:srgbClr val="FF0000"/>
                </a:solidFill>
              </a:defRPr>
            </a:lvl1pPr>
          </a:lstStyle>
          <a:p>
            <a:pPr/>
            <a:r>
              <a:t>11       [11, 12)         32</a:t>
            </a:r>
          </a:p>
        </p:txBody>
      </p:sp>
      <p:sp>
        <p:nvSpPr>
          <p:cNvPr id="868" name="Google Shape;836;g2bdaec6f95c_0_284"/>
          <p:cNvSpPr txBox="1"/>
          <p:nvPr/>
        </p:nvSpPr>
        <p:spPr>
          <a:xfrm>
            <a:off x="6217482" y="1229779"/>
            <a:ext cx="2351701" cy="1244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200">
                <a:solidFill>
                  <a:srgbClr val="000000"/>
                </a:solidFill>
              </a:defRPr>
            </a:pPr>
            <a:r>
              <a:t>12       [12, 14)         32</a:t>
            </a:r>
          </a:p>
          <a:p>
            <a:pPr>
              <a:defRPr sz="1200">
                <a:solidFill>
                  <a:srgbClr val="000000"/>
                </a:solidFill>
              </a:defRPr>
            </a:pPr>
            <a:r>
              <a:t>14       [14, 18)         32  </a:t>
            </a:r>
          </a:p>
          <a:p>
            <a:pPr>
              <a:defRPr sz="1200">
                <a:solidFill>
                  <a:srgbClr val="000000"/>
                </a:solidFill>
              </a:defRPr>
            </a:pPr>
            <a:r>
              <a:t>18       [18, 26)         32</a:t>
            </a:r>
          </a:p>
          <a:p>
            <a:pPr>
              <a:defRPr sz="1200">
                <a:solidFill>
                  <a:srgbClr val="000000"/>
                </a:solidFill>
              </a:defRPr>
            </a:pPr>
            <a:r>
              <a:t>26       [26, 42)         32    </a:t>
            </a:r>
          </a:p>
          <a:p>
            <a:pPr>
              <a:defRPr sz="1200">
                <a:solidFill>
                  <a:srgbClr val="000000"/>
                </a:solidFill>
              </a:defRPr>
            </a:pPr>
            <a:r>
              <a:t>42       [42, 74)         60</a:t>
            </a:r>
          </a:p>
          <a:p>
            <a:pPr>
              <a:defRPr sz="1200">
                <a:solidFill>
                  <a:srgbClr val="000000"/>
                </a:solidFill>
              </a:defRPr>
            </a:pPr>
            <a:r>
              <a:t>74       [74, 10)         90     </a:t>
            </a:r>
          </a:p>
        </p:txBody>
      </p:sp>
      <p:sp>
        <p:nvSpPr>
          <p:cNvPr id="869" name="Google Shape;837;g2bdaec6f95c_0_284"/>
          <p:cNvSpPr/>
          <p:nvPr/>
        </p:nvSpPr>
        <p:spPr>
          <a:xfrm flipH="1" flipV="1">
            <a:off x="3241381" y="3204253"/>
            <a:ext cx="343801" cy="723302"/>
          </a:xfrm>
          <a:prstGeom prst="line">
            <a:avLst/>
          </a:prstGeom>
          <a:ln>
            <a:solidFill>
              <a:srgbClr val="FF0000"/>
            </a:solidFill>
            <a:tailEnd type="triangle"/>
          </a:ln>
        </p:spPr>
        <p:txBody>
          <a:bodyPr lIns="45719" rIns="45719"/>
          <a:lstStyle/>
          <a:p>
            <a:pPr/>
          </a:p>
        </p:txBody>
      </p:sp>
      <p:sp>
        <p:nvSpPr>
          <p:cNvPr id="870" name="Google Shape;838;g2bdaec6f95c_0_284"/>
          <p:cNvSpPr txBox="1"/>
          <p:nvPr/>
        </p:nvSpPr>
        <p:spPr>
          <a:xfrm>
            <a:off x="3317907" y="3804529"/>
            <a:ext cx="7353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FF0000"/>
                </a:solidFill>
              </a:defRPr>
            </a:lvl1pPr>
          </a:lstStyle>
          <a:p>
            <a:pPr/>
            <a:r>
              <a:t>k = 15</a:t>
            </a:r>
          </a:p>
        </p:txBody>
      </p:sp>
      <p:sp>
        <p:nvSpPr>
          <p:cNvPr id="871" name="Google Shape;839;g2bdaec6f95c_0_284"/>
          <p:cNvSpPr/>
          <p:nvPr/>
        </p:nvSpPr>
        <p:spPr>
          <a:xfrm flipV="1">
            <a:off x="3416656" y="1502228"/>
            <a:ext cx="1478401" cy="1462502"/>
          </a:xfrm>
          <a:prstGeom prst="line">
            <a:avLst/>
          </a:prstGeom>
          <a:ln>
            <a:solidFill>
              <a:srgbClr val="FF0000"/>
            </a:solidFill>
            <a:tailEnd type="triangle"/>
          </a:ln>
        </p:spPr>
        <p:txBody>
          <a:bodyPr lIns="45719" rIns="45719"/>
          <a:lstStyle/>
          <a:p>
            <a:pPr/>
          </a:p>
        </p:txBody>
      </p:sp>
      <p:sp>
        <p:nvSpPr>
          <p:cNvPr id="872" name="Google Shape;840;g2bdaec6f95c_0_284"/>
          <p:cNvSpPr/>
          <p:nvPr/>
        </p:nvSpPr>
        <p:spPr>
          <a:xfrm flipH="1">
            <a:off x="3868082" y="1757178"/>
            <a:ext cx="995701" cy="2129401"/>
          </a:xfrm>
          <a:prstGeom prst="line">
            <a:avLst/>
          </a:prstGeom>
          <a:ln>
            <a:solidFill>
              <a:srgbClr val="FF0000"/>
            </a:solidFill>
            <a:tailEnd type="triangle"/>
          </a:ln>
        </p:spPr>
        <p:txBody>
          <a:bodyPr lIns="45719" rIns="45719"/>
          <a:lstStyle/>
          <a:p>
            <a:pPr/>
          </a:p>
        </p:txBody>
      </p:sp>
      <p:sp>
        <p:nvSpPr>
          <p:cNvPr id="873" name="Google Shape;841;g2bdaec6f95c_0_284"/>
          <p:cNvSpPr txBox="1"/>
          <p:nvPr/>
        </p:nvSpPr>
        <p:spPr>
          <a:xfrm>
            <a:off x="4326306" y="2672742"/>
            <a:ext cx="34548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FF0000"/>
                </a:solidFill>
              </a:defRPr>
            </a:lvl1pPr>
          </a:lstStyle>
          <a:p>
            <a:pPr/>
            <a:r>
              <a:t>node 32 is your successor</a:t>
            </a:r>
          </a:p>
        </p:txBody>
      </p:sp>
      <p:sp>
        <p:nvSpPr>
          <p:cNvPr id="874" name="Google Shape;842;g2bdaec6f95c_0_284"/>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75" name="Google Shape;844;g2bdaec6f95c_0_284"/>
          <p:cNvSpPr/>
          <p:nvPr/>
        </p:nvSpPr>
        <p:spPr>
          <a:xfrm>
            <a:off x="1152206" y="2773128"/>
            <a:ext cx="787501" cy="1431602"/>
          </a:xfrm>
          <a:prstGeom prst="roundRect">
            <a:avLst>
              <a:gd name="adj" fmla="val 16667"/>
            </a:avLst>
          </a:prstGeom>
          <a:solidFill>
            <a:schemeClr val="accent2"/>
          </a:solidFill>
          <a:ln w="12700">
            <a:miter lim="400000"/>
          </a:ln>
        </p:spPr>
        <p:txBody>
          <a:bodyPr lIns="45719" rIns="45719" anchor="ctr"/>
          <a:lstStyle/>
          <a:p>
            <a:pPr algn="ctr">
              <a:defRPr>
                <a:solidFill>
                  <a:srgbClr val="000000"/>
                </a:solidFill>
              </a:defRPr>
            </a:pPr>
          </a:p>
        </p:txBody>
      </p:sp>
      <p:sp>
        <p:nvSpPr>
          <p:cNvPr id="876" name="Google Shape;845;g2bdaec6f95c_0_284"/>
          <p:cNvSpPr/>
          <p:nvPr/>
        </p:nvSpPr>
        <p:spPr>
          <a:xfrm>
            <a:off x="6700556" y="1074553"/>
            <a:ext cx="787501" cy="1431602"/>
          </a:xfrm>
          <a:prstGeom prst="roundRect">
            <a:avLst>
              <a:gd name="adj" fmla="val 16667"/>
            </a:avLst>
          </a:prstGeom>
          <a:solidFill>
            <a:schemeClr val="accent2"/>
          </a:solidFill>
          <a:ln w="12700">
            <a:miter lim="400000"/>
          </a:ln>
        </p:spPr>
        <p:txBody>
          <a:bodyPr lIns="45719" rIns="45719" anchor="ctr"/>
          <a:lstStyle/>
          <a:p>
            <a:pPr algn="ctr">
              <a:defRPr>
                <a:solidFill>
                  <a:srgbClr val="000000"/>
                </a:solidFill>
              </a:defRPr>
            </a:pP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0" name="Google Shape;850;g2e3fe1e1f05_0_0"/>
          <p:cNvSpPr txBox="1"/>
          <p:nvPr>
            <p:ph type="title"/>
          </p:nvPr>
        </p:nvSpPr>
        <p:spPr>
          <a:xfrm>
            <a:off x="311699" y="445025"/>
            <a:ext cx="8520602" cy="572701"/>
          </a:xfrm>
          <a:prstGeom prst="rect">
            <a:avLst/>
          </a:prstGeom>
        </p:spPr>
        <p:txBody>
          <a:bodyPr/>
          <a:lstStyle>
            <a:lvl1pPr defTabSz="877823">
              <a:defRPr sz="2688"/>
            </a:lvl1pPr>
          </a:lstStyle>
          <a:p>
            <a:pPr/>
            <a:r>
              <a:t>Route k = 15</a:t>
            </a:r>
          </a:p>
        </p:txBody>
      </p:sp>
      <p:sp>
        <p:nvSpPr>
          <p:cNvPr id="881" name="Google Shape;852;g2e3fe1e1f05_0_0"/>
          <p:cNvSpPr/>
          <p:nvPr/>
        </p:nvSpPr>
        <p:spPr>
          <a:xfrm>
            <a:off x="3091968" y="1319177"/>
            <a:ext cx="2411702" cy="2291702"/>
          </a:xfrm>
          <a:prstGeom prst="ellipse">
            <a:avLst/>
          </a:prstGeom>
          <a:solidFill>
            <a:srgbClr val="FFFFFF"/>
          </a:solidFill>
          <a:ln>
            <a:solidFill>
              <a:srgbClr val="0B5394"/>
            </a:solidFill>
          </a:ln>
        </p:spPr>
        <p:txBody>
          <a:bodyPr lIns="45719" rIns="45719" anchor="ctr"/>
          <a:lstStyle/>
          <a:p>
            <a:pPr algn="ctr">
              <a:defRPr>
                <a:solidFill>
                  <a:srgbClr val="000000"/>
                </a:solidFill>
              </a:defRPr>
            </a:pPr>
          </a:p>
        </p:txBody>
      </p:sp>
      <p:sp>
        <p:nvSpPr>
          <p:cNvPr id="882" name="Google Shape;854;g2e3fe1e1f05_0_0"/>
          <p:cNvSpPr/>
          <p:nvPr/>
        </p:nvSpPr>
        <p:spPr>
          <a:xfrm>
            <a:off x="4830369" y="1393977"/>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883" name="Google Shape;855;g2e3fe1e1f05_0_0"/>
          <p:cNvSpPr/>
          <p:nvPr/>
        </p:nvSpPr>
        <p:spPr>
          <a:xfrm>
            <a:off x="5413044" y="2182902"/>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884" name="Google Shape;856;g2e3fe1e1f05_0_0"/>
          <p:cNvSpPr/>
          <p:nvPr/>
        </p:nvSpPr>
        <p:spPr>
          <a:xfrm>
            <a:off x="4690269" y="3460877"/>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885" name="Google Shape;857;g2e3fe1e1f05_0_0"/>
          <p:cNvSpPr/>
          <p:nvPr/>
        </p:nvSpPr>
        <p:spPr>
          <a:xfrm>
            <a:off x="3186119" y="2991953"/>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886" name="Google Shape;858;g2e3fe1e1f05_0_0"/>
          <p:cNvSpPr/>
          <p:nvPr/>
        </p:nvSpPr>
        <p:spPr>
          <a:xfrm>
            <a:off x="3186119" y="1823428"/>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887" name="Google Shape;859;g2e3fe1e1f05_0_0"/>
          <p:cNvSpPr/>
          <p:nvPr/>
        </p:nvSpPr>
        <p:spPr>
          <a:xfrm>
            <a:off x="3540969" y="1444003"/>
            <a:ext cx="140101" cy="150001"/>
          </a:xfrm>
          <a:prstGeom prst="ellipse">
            <a:avLst/>
          </a:prstGeom>
          <a:solidFill>
            <a:srgbClr val="0097A7"/>
          </a:solidFill>
          <a:ln>
            <a:solidFill>
              <a:srgbClr val="FFFFFF"/>
            </a:solidFill>
          </a:ln>
        </p:spPr>
        <p:txBody>
          <a:bodyPr lIns="45719" rIns="45719" anchor="ctr"/>
          <a:lstStyle/>
          <a:p>
            <a:pPr algn="ctr">
              <a:defRPr>
                <a:solidFill>
                  <a:srgbClr val="000000"/>
                </a:solidFill>
              </a:defRPr>
            </a:pPr>
          </a:p>
        </p:txBody>
      </p:sp>
      <p:sp>
        <p:nvSpPr>
          <p:cNvPr id="888" name="Google Shape;860;g2e3fe1e1f05_0_0"/>
          <p:cNvSpPr txBox="1"/>
          <p:nvPr/>
        </p:nvSpPr>
        <p:spPr>
          <a:xfrm>
            <a:off x="5553143" y="2057803"/>
            <a:ext cx="6003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32</a:t>
            </a:r>
          </a:p>
        </p:txBody>
      </p:sp>
      <p:sp>
        <p:nvSpPr>
          <p:cNvPr id="889" name="Google Shape;861;g2e3fe1e1f05_0_0"/>
          <p:cNvSpPr txBox="1"/>
          <p:nvPr/>
        </p:nvSpPr>
        <p:spPr>
          <a:xfrm>
            <a:off x="4903368" y="1268877"/>
            <a:ext cx="6003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10</a:t>
            </a:r>
          </a:p>
        </p:txBody>
      </p:sp>
      <p:sp>
        <p:nvSpPr>
          <p:cNvPr id="890" name="Google Shape;862;g2e3fe1e1f05_0_0"/>
          <p:cNvSpPr txBox="1"/>
          <p:nvPr/>
        </p:nvSpPr>
        <p:spPr>
          <a:xfrm>
            <a:off x="2585818" y="1698327"/>
            <a:ext cx="6003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105</a:t>
            </a:r>
          </a:p>
        </p:txBody>
      </p:sp>
      <p:sp>
        <p:nvSpPr>
          <p:cNvPr id="891" name="Google Shape;863;g2e3fe1e1f05_0_0"/>
          <p:cNvSpPr txBox="1"/>
          <p:nvPr/>
        </p:nvSpPr>
        <p:spPr>
          <a:xfrm>
            <a:off x="4830369" y="3346277"/>
            <a:ext cx="6003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60</a:t>
            </a:r>
          </a:p>
        </p:txBody>
      </p:sp>
      <p:sp>
        <p:nvSpPr>
          <p:cNvPr id="892" name="Google Shape;864;g2e3fe1e1f05_0_0"/>
          <p:cNvSpPr txBox="1"/>
          <p:nvPr/>
        </p:nvSpPr>
        <p:spPr>
          <a:xfrm>
            <a:off x="2825943" y="2916902"/>
            <a:ext cx="6003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90</a:t>
            </a:r>
          </a:p>
        </p:txBody>
      </p:sp>
      <p:sp>
        <p:nvSpPr>
          <p:cNvPr id="893" name="Google Shape;865;g2e3fe1e1f05_0_0"/>
          <p:cNvSpPr txBox="1"/>
          <p:nvPr/>
        </p:nvSpPr>
        <p:spPr>
          <a:xfrm>
            <a:off x="3310868" y="1131291"/>
            <a:ext cx="6003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000000"/>
                </a:solidFill>
              </a:defRPr>
            </a:lvl1pPr>
          </a:lstStyle>
          <a:p>
            <a:pPr/>
            <a:r>
              <a:t>120</a:t>
            </a:r>
          </a:p>
        </p:txBody>
      </p:sp>
      <p:sp>
        <p:nvSpPr>
          <p:cNvPr id="894" name="Google Shape;867;g2e3fe1e1f05_0_0"/>
          <p:cNvSpPr/>
          <p:nvPr/>
        </p:nvSpPr>
        <p:spPr>
          <a:xfrm>
            <a:off x="607343" y="2332902"/>
            <a:ext cx="2376359" cy="1939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8218" y="0"/>
                </a:lnTo>
                <a:lnTo>
                  <a:pt x="18218" y="12600"/>
                </a:lnTo>
                <a:lnTo>
                  <a:pt x="21600" y="11078"/>
                </a:lnTo>
                <a:lnTo>
                  <a:pt x="18218" y="18000"/>
                </a:lnTo>
                <a:lnTo>
                  <a:pt x="18218" y="21600"/>
                </a:lnTo>
                <a:lnTo>
                  <a:pt x="0" y="21600"/>
                </a:lnTo>
                <a:lnTo>
                  <a:pt x="0" y="12600"/>
                </a:lnTo>
                <a:close/>
              </a:path>
            </a:pathLst>
          </a:custGeom>
          <a:solidFill>
            <a:schemeClr val="accent2"/>
          </a:solidFill>
          <a:ln>
            <a:solidFill>
              <a:srgbClr val="595959"/>
            </a:solidFill>
          </a:ln>
        </p:spPr>
        <p:txBody>
          <a:bodyPr lIns="45719" rIns="45719" anchor="ctr"/>
          <a:lstStyle/>
          <a:p>
            <a:pPr algn="ctr">
              <a:defRPr>
                <a:solidFill>
                  <a:srgbClr val="000000"/>
                </a:solidFill>
              </a:defRPr>
            </a:pPr>
          </a:p>
        </p:txBody>
      </p:sp>
      <p:sp>
        <p:nvSpPr>
          <p:cNvPr id="895" name="Google Shape;868;g2e3fe1e1f05_0_0"/>
          <p:cNvSpPr txBox="1"/>
          <p:nvPr/>
        </p:nvSpPr>
        <p:spPr>
          <a:xfrm>
            <a:off x="679693" y="2436553"/>
            <a:ext cx="2351702" cy="355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200">
                <a:solidFill>
                  <a:srgbClr val="000000"/>
                </a:solidFill>
              </a:defRPr>
            </a:lvl1pPr>
          </a:lstStyle>
          <a:p>
            <a:pPr/>
            <a:r>
              <a:t>start   interval       node </a:t>
            </a:r>
          </a:p>
        </p:txBody>
      </p:sp>
      <p:sp>
        <p:nvSpPr>
          <p:cNvPr id="896" name="Google Shape;869;g2e3fe1e1f05_0_0"/>
          <p:cNvSpPr txBox="1"/>
          <p:nvPr/>
        </p:nvSpPr>
        <p:spPr>
          <a:xfrm>
            <a:off x="679693" y="2670978"/>
            <a:ext cx="2351702" cy="355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200">
                <a:solidFill>
                  <a:srgbClr val="000000"/>
                </a:solidFill>
              </a:defRPr>
            </a:lvl1pPr>
          </a:lstStyle>
          <a:p>
            <a:pPr/>
            <a:r>
              <a:t>91       [91, 92)        105</a:t>
            </a:r>
          </a:p>
        </p:txBody>
      </p:sp>
      <p:sp>
        <p:nvSpPr>
          <p:cNvPr id="897" name="Google Shape;870;g2e3fe1e1f05_0_0"/>
          <p:cNvSpPr txBox="1"/>
          <p:nvPr/>
        </p:nvSpPr>
        <p:spPr>
          <a:xfrm>
            <a:off x="679693" y="2878478"/>
            <a:ext cx="2351702" cy="1244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200">
                <a:solidFill>
                  <a:srgbClr val="000000"/>
                </a:solidFill>
              </a:defRPr>
            </a:pPr>
            <a:r>
              <a:t>92       [92, 94)        105</a:t>
            </a:r>
          </a:p>
          <a:p>
            <a:pPr>
              <a:defRPr sz="1200">
                <a:solidFill>
                  <a:srgbClr val="000000"/>
                </a:solidFill>
              </a:defRPr>
            </a:pPr>
            <a:r>
              <a:t>94       [94, 98)        105  </a:t>
            </a:r>
          </a:p>
          <a:p>
            <a:pPr>
              <a:defRPr sz="1200">
                <a:solidFill>
                  <a:srgbClr val="000000"/>
                </a:solidFill>
              </a:defRPr>
            </a:pPr>
            <a:r>
              <a:t>98       [98, 106)      105</a:t>
            </a:r>
          </a:p>
          <a:p>
            <a:pPr>
              <a:defRPr sz="1200">
                <a:solidFill>
                  <a:srgbClr val="000000"/>
                </a:solidFill>
              </a:defRPr>
            </a:pPr>
            <a:r>
              <a:t>106     [106, 122)    120</a:t>
            </a:r>
          </a:p>
          <a:p>
            <a:pPr>
              <a:defRPr sz="1200">
                <a:solidFill>
                  <a:srgbClr val="FF0000"/>
                </a:solidFill>
              </a:defRPr>
            </a:pPr>
            <a:r>
              <a:t>122     [122, 26)      10</a:t>
            </a:r>
          </a:p>
          <a:p>
            <a:pPr>
              <a:defRPr sz="1200">
                <a:solidFill>
                  <a:srgbClr val="000000"/>
                </a:solidFill>
              </a:defRPr>
            </a:pPr>
            <a:r>
              <a:t>26       [26, 90)        32      </a:t>
            </a:r>
          </a:p>
        </p:txBody>
      </p:sp>
      <p:sp>
        <p:nvSpPr>
          <p:cNvPr id="898" name="Google Shape;871;g2e3fe1e1f05_0_0"/>
          <p:cNvSpPr/>
          <p:nvPr/>
        </p:nvSpPr>
        <p:spPr>
          <a:xfrm>
            <a:off x="5209479" y="650952"/>
            <a:ext cx="2948266" cy="19398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916" y="0"/>
                </a:moveTo>
                <a:lnTo>
                  <a:pt x="21600" y="0"/>
                </a:lnTo>
                <a:lnTo>
                  <a:pt x="21600" y="21600"/>
                </a:lnTo>
                <a:lnTo>
                  <a:pt x="6916" y="21600"/>
                </a:lnTo>
                <a:lnTo>
                  <a:pt x="6916" y="9000"/>
                </a:lnTo>
                <a:lnTo>
                  <a:pt x="0" y="7739"/>
                </a:lnTo>
                <a:lnTo>
                  <a:pt x="6916" y="3600"/>
                </a:lnTo>
                <a:close/>
              </a:path>
            </a:pathLst>
          </a:custGeom>
          <a:solidFill>
            <a:schemeClr val="accent2"/>
          </a:solidFill>
          <a:ln>
            <a:solidFill>
              <a:srgbClr val="595959"/>
            </a:solidFill>
          </a:ln>
        </p:spPr>
        <p:txBody>
          <a:bodyPr lIns="45719" rIns="45719" anchor="ctr"/>
          <a:lstStyle/>
          <a:p>
            <a:pPr algn="ctr">
              <a:defRPr>
                <a:solidFill>
                  <a:srgbClr val="000000"/>
                </a:solidFill>
              </a:defRPr>
            </a:pPr>
          </a:p>
        </p:txBody>
      </p:sp>
      <p:sp>
        <p:nvSpPr>
          <p:cNvPr id="899" name="Google Shape;872;g2e3fe1e1f05_0_0"/>
          <p:cNvSpPr txBox="1"/>
          <p:nvPr/>
        </p:nvSpPr>
        <p:spPr>
          <a:xfrm>
            <a:off x="6225793" y="754603"/>
            <a:ext cx="2351702" cy="355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200">
                <a:solidFill>
                  <a:srgbClr val="000000"/>
                </a:solidFill>
              </a:defRPr>
            </a:lvl1pPr>
          </a:lstStyle>
          <a:p>
            <a:pPr/>
            <a:r>
              <a:t>start   interval       node </a:t>
            </a:r>
          </a:p>
        </p:txBody>
      </p:sp>
      <p:sp>
        <p:nvSpPr>
          <p:cNvPr id="900" name="Google Shape;873;g2e3fe1e1f05_0_0"/>
          <p:cNvSpPr txBox="1"/>
          <p:nvPr/>
        </p:nvSpPr>
        <p:spPr>
          <a:xfrm>
            <a:off x="6225793" y="989027"/>
            <a:ext cx="2351702" cy="35566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200">
                <a:solidFill>
                  <a:srgbClr val="FF0000"/>
                </a:solidFill>
              </a:defRPr>
            </a:lvl1pPr>
          </a:lstStyle>
          <a:p>
            <a:pPr/>
            <a:r>
              <a:t>11       [11, 12)         32</a:t>
            </a:r>
          </a:p>
        </p:txBody>
      </p:sp>
      <p:sp>
        <p:nvSpPr>
          <p:cNvPr id="901" name="Google Shape;874;g2e3fe1e1f05_0_0"/>
          <p:cNvSpPr txBox="1"/>
          <p:nvPr/>
        </p:nvSpPr>
        <p:spPr>
          <a:xfrm>
            <a:off x="6225793" y="1196528"/>
            <a:ext cx="2351702" cy="1244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200">
                <a:solidFill>
                  <a:srgbClr val="000000"/>
                </a:solidFill>
              </a:defRPr>
            </a:pPr>
            <a:r>
              <a:t>12       [12, 14)         32</a:t>
            </a:r>
          </a:p>
          <a:p>
            <a:pPr>
              <a:defRPr sz="1200">
                <a:solidFill>
                  <a:srgbClr val="000000"/>
                </a:solidFill>
              </a:defRPr>
            </a:pPr>
            <a:r>
              <a:t>14       [14, 18)         32  </a:t>
            </a:r>
          </a:p>
          <a:p>
            <a:pPr>
              <a:defRPr sz="1200">
                <a:solidFill>
                  <a:srgbClr val="000000"/>
                </a:solidFill>
              </a:defRPr>
            </a:pPr>
            <a:r>
              <a:t>18       [18, 26)         32</a:t>
            </a:r>
          </a:p>
          <a:p>
            <a:pPr>
              <a:defRPr sz="1200">
                <a:solidFill>
                  <a:srgbClr val="000000"/>
                </a:solidFill>
              </a:defRPr>
            </a:pPr>
            <a:r>
              <a:t>26       [26, 42)         32    </a:t>
            </a:r>
          </a:p>
          <a:p>
            <a:pPr>
              <a:defRPr sz="1200">
                <a:solidFill>
                  <a:srgbClr val="000000"/>
                </a:solidFill>
              </a:defRPr>
            </a:pPr>
            <a:r>
              <a:t>42       [42, 74)         60</a:t>
            </a:r>
          </a:p>
          <a:p>
            <a:pPr>
              <a:defRPr sz="1200">
                <a:solidFill>
                  <a:srgbClr val="000000"/>
                </a:solidFill>
              </a:defRPr>
            </a:pPr>
            <a:r>
              <a:t>74       [74, 10)         90     </a:t>
            </a:r>
          </a:p>
        </p:txBody>
      </p:sp>
      <p:sp>
        <p:nvSpPr>
          <p:cNvPr id="902" name="Google Shape;875;g2e3fe1e1f05_0_0"/>
          <p:cNvSpPr/>
          <p:nvPr/>
        </p:nvSpPr>
        <p:spPr>
          <a:xfrm flipH="1" flipV="1">
            <a:off x="3249694" y="3171002"/>
            <a:ext cx="343801" cy="723301"/>
          </a:xfrm>
          <a:prstGeom prst="line">
            <a:avLst/>
          </a:prstGeom>
          <a:ln>
            <a:solidFill>
              <a:srgbClr val="FF0000"/>
            </a:solidFill>
            <a:tailEnd type="triangle"/>
          </a:ln>
        </p:spPr>
        <p:txBody>
          <a:bodyPr lIns="45719" rIns="45719"/>
          <a:lstStyle/>
          <a:p>
            <a:pPr/>
          </a:p>
        </p:txBody>
      </p:sp>
      <p:sp>
        <p:nvSpPr>
          <p:cNvPr id="903" name="Google Shape;876;g2e3fe1e1f05_0_0"/>
          <p:cNvSpPr txBox="1"/>
          <p:nvPr/>
        </p:nvSpPr>
        <p:spPr>
          <a:xfrm>
            <a:off x="3326219" y="3771277"/>
            <a:ext cx="735301"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a:solidFill>
                  <a:srgbClr val="FF0000"/>
                </a:solidFill>
              </a:defRPr>
            </a:lvl1pPr>
          </a:lstStyle>
          <a:p>
            <a:pPr/>
            <a:r>
              <a:t>k = 15</a:t>
            </a:r>
          </a:p>
        </p:txBody>
      </p:sp>
      <p:sp>
        <p:nvSpPr>
          <p:cNvPr id="904" name="Google Shape;877;g2e3fe1e1f05_0_0"/>
          <p:cNvSpPr/>
          <p:nvPr/>
        </p:nvSpPr>
        <p:spPr>
          <a:xfrm flipV="1">
            <a:off x="3424968" y="1468977"/>
            <a:ext cx="1478401" cy="1462501"/>
          </a:xfrm>
          <a:prstGeom prst="line">
            <a:avLst/>
          </a:prstGeom>
          <a:ln>
            <a:solidFill>
              <a:srgbClr val="FF0000"/>
            </a:solidFill>
            <a:tailEnd type="triangle"/>
          </a:ln>
        </p:spPr>
        <p:txBody>
          <a:bodyPr lIns="45719" rIns="45719"/>
          <a:lstStyle/>
          <a:p>
            <a:pPr/>
          </a:p>
        </p:txBody>
      </p:sp>
      <p:sp>
        <p:nvSpPr>
          <p:cNvPr id="905" name="Google Shape;878;g2e3fe1e1f05_0_0"/>
          <p:cNvSpPr/>
          <p:nvPr/>
        </p:nvSpPr>
        <p:spPr>
          <a:xfrm flipH="1">
            <a:off x="3876393" y="1723927"/>
            <a:ext cx="995701" cy="2129401"/>
          </a:xfrm>
          <a:prstGeom prst="line">
            <a:avLst/>
          </a:prstGeom>
          <a:ln>
            <a:solidFill>
              <a:srgbClr val="FF0000"/>
            </a:solidFill>
            <a:tailEnd type="triangle"/>
          </a:ln>
        </p:spPr>
        <p:txBody>
          <a:bodyPr lIns="45719" rIns="45719"/>
          <a:lstStyle/>
          <a:p>
            <a:pPr/>
          </a:p>
        </p:txBody>
      </p:sp>
      <p:sp>
        <p:nvSpPr>
          <p:cNvPr id="906" name="Google Shape;879;g2e3fe1e1f05_0_0"/>
          <p:cNvSpPr txBox="1"/>
          <p:nvPr/>
        </p:nvSpPr>
        <p:spPr>
          <a:xfrm>
            <a:off x="4334619" y="2639491"/>
            <a:ext cx="34548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FF0000"/>
                </a:solidFill>
              </a:defRPr>
            </a:lvl1pPr>
          </a:lstStyle>
          <a:p>
            <a:pPr/>
            <a:r>
              <a:t>node 32 is your successor</a:t>
            </a:r>
          </a:p>
        </p:txBody>
      </p:sp>
      <p:sp>
        <p:nvSpPr>
          <p:cNvPr id="907" name="Google Shape;880;g2e3fe1e1f05_0_0"/>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08" name="Google Shape;882;g2e3fe1e1f05_0_0"/>
          <p:cNvSpPr/>
          <p:nvPr/>
        </p:nvSpPr>
        <p:spPr>
          <a:xfrm>
            <a:off x="1160518" y="2739877"/>
            <a:ext cx="787501" cy="1431601"/>
          </a:xfrm>
          <a:prstGeom prst="roundRect">
            <a:avLst>
              <a:gd name="adj" fmla="val 16667"/>
            </a:avLst>
          </a:prstGeom>
          <a:solidFill>
            <a:schemeClr val="accent2"/>
          </a:solidFill>
          <a:ln w="12700">
            <a:miter lim="400000"/>
          </a:ln>
        </p:spPr>
        <p:txBody>
          <a:bodyPr lIns="45719" rIns="45719" anchor="ctr"/>
          <a:lstStyle/>
          <a:p>
            <a:pPr algn="ctr">
              <a:defRPr>
                <a:solidFill>
                  <a:srgbClr val="000000"/>
                </a:solidFill>
              </a:defRPr>
            </a:pPr>
          </a:p>
        </p:txBody>
      </p:sp>
      <p:sp>
        <p:nvSpPr>
          <p:cNvPr id="909" name="Google Shape;883;g2e3fe1e1f05_0_0"/>
          <p:cNvSpPr/>
          <p:nvPr/>
        </p:nvSpPr>
        <p:spPr>
          <a:xfrm>
            <a:off x="6708868" y="1041303"/>
            <a:ext cx="787501" cy="1431601"/>
          </a:xfrm>
          <a:prstGeom prst="roundRect">
            <a:avLst>
              <a:gd name="adj" fmla="val 16667"/>
            </a:avLst>
          </a:prstGeom>
          <a:solidFill>
            <a:schemeClr val="accent2"/>
          </a:solidFill>
          <a:ln w="12700">
            <a:miter lim="400000"/>
          </a:ln>
        </p:spPr>
        <p:txBody>
          <a:bodyPr lIns="45719" rIns="45719" anchor="ctr"/>
          <a:lstStyle/>
          <a:p>
            <a:pPr algn="ctr">
              <a:defRPr>
                <a:solidFill>
                  <a:srgbClr val="000000"/>
                </a:solidFill>
              </a:defRPr>
            </a:pPr>
          </a:p>
        </p:txBody>
      </p:sp>
      <p:grpSp>
        <p:nvGrpSpPr>
          <p:cNvPr id="912" name="Google Shape;884;g2e3fe1e1f05_0_0"/>
          <p:cNvGrpSpPr/>
          <p:nvPr/>
        </p:nvGrpSpPr>
        <p:grpSpPr>
          <a:xfrm>
            <a:off x="922200" y="1733853"/>
            <a:ext cx="7299601" cy="1858201"/>
            <a:chOff x="0" y="0"/>
            <a:chExt cx="7299600" cy="1858199"/>
          </a:xfrm>
        </p:grpSpPr>
        <p:sp>
          <p:nvSpPr>
            <p:cNvPr id="910" name="Rounded Rectangle"/>
            <p:cNvSpPr/>
            <p:nvPr/>
          </p:nvSpPr>
          <p:spPr>
            <a:xfrm>
              <a:off x="0" y="0"/>
              <a:ext cx="7299601" cy="1858200"/>
            </a:xfrm>
            <a:prstGeom prst="roundRect">
              <a:avLst>
                <a:gd name="adj" fmla="val 16667"/>
              </a:avLst>
            </a:prstGeom>
            <a:solidFill>
              <a:srgbClr val="00C7DD"/>
            </a:solidFill>
            <a:ln w="9525" cap="flat">
              <a:solidFill>
                <a:srgbClr val="595959"/>
              </a:solidFill>
              <a:prstDash val="solid"/>
              <a:round/>
            </a:ln>
            <a:effectLst/>
          </p:spPr>
          <p:txBody>
            <a:bodyPr wrap="square" lIns="45719" tIns="45719" rIns="45719" bIns="45719" numCol="1" anchor="ctr">
              <a:noAutofit/>
            </a:bodyPr>
            <a:lstStyle/>
            <a:p>
              <a:pPr algn="ctr">
                <a:defRPr b="1" sz="1700">
                  <a:solidFill>
                    <a:srgbClr val="000000"/>
                  </a:solidFill>
                </a:defRPr>
              </a:pPr>
            </a:p>
          </p:txBody>
        </p:sp>
        <p:sp>
          <p:nvSpPr>
            <p:cNvPr id="911" name="Lookup Goal:…"/>
            <p:cNvSpPr txBox="1"/>
            <p:nvPr/>
          </p:nvSpPr>
          <p:spPr>
            <a:xfrm>
              <a:off x="95472" y="460206"/>
              <a:ext cx="7108656" cy="9377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p>
              <a:pPr algn="ctr">
                <a:defRPr sz="1700">
                  <a:solidFill>
                    <a:srgbClr val="000000"/>
                  </a:solidFill>
                </a:defRPr>
              </a:pPr>
              <a:r>
                <a:t>Lookup Goal: </a:t>
              </a:r>
            </a:p>
            <a:p>
              <a:pPr algn="ctr">
                <a:defRPr sz="1700">
                  <a:solidFill>
                    <a:srgbClr val="000000"/>
                  </a:solidFill>
                </a:defRPr>
              </a:pPr>
              <a:r>
                <a:t>Get closer and closer to the node whose successor stores the key, </a:t>
              </a:r>
              <a:r>
                <a:rPr b="1"/>
                <a:t>but not passing the node</a:t>
              </a:r>
            </a:p>
          </p:txBody>
        </p:sp>
      </p:gr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16" name="Google Shape;889;g2bdaec6f95c_0_317"/>
          <p:cNvSpPr txBox="1"/>
          <p:nvPr>
            <p:ph type="title"/>
          </p:nvPr>
        </p:nvSpPr>
        <p:spPr>
          <a:xfrm>
            <a:off x="311699" y="445025"/>
            <a:ext cx="8520602" cy="572701"/>
          </a:xfrm>
          <a:prstGeom prst="rect">
            <a:avLst/>
          </a:prstGeom>
        </p:spPr>
        <p:txBody>
          <a:bodyPr/>
          <a:lstStyle>
            <a:lvl1pPr defTabSz="877823">
              <a:defRPr sz="2688"/>
            </a:lvl1pPr>
          </a:lstStyle>
          <a:p>
            <a:pPr/>
            <a:r>
              <a:t>Summary: Finger Table </a:t>
            </a:r>
          </a:p>
        </p:txBody>
      </p:sp>
      <p:sp>
        <p:nvSpPr>
          <p:cNvPr id="917" name="Google Shape;890;g2bdaec6f95c_0_317"/>
          <p:cNvSpPr txBox="1"/>
          <p:nvPr>
            <p:ph type="body" sz="quarter" idx="1"/>
          </p:nvPr>
        </p:nvSpPr>
        <p:spPr>
          <a:xfrm>
            <a:off x="311700" y="1152475"/>
            <a:ext cx="7094940" cy="1303800"/>
          </a:xfrm>
          <a:prstGeom prst="rect">
            <a:avLst/>
          </a:prstGeom>
        </p:spPr>
        <p:txBody>
          <a:bodyPr/>
          <a:lstStyle/>
          <a:p>
            <a:pPr marL="356615" indent="-252602" defTabSz="713231">
              <a:lnSpc>
                <a:spcPct val="150000"/>
              </a:lnSpc>
              <a:buSzPts val="1200"/>
              <a:defRPr sz="1248">
                <a:solidFill>
                  <a:srgbClr val="000000"/>
                </a:solidFill>
              </a:defRPr>
            </a:pPr>
            <a:r>
              <a:t>Each node maintains additional routing information (e.g., finger tables) to accelerate lookups.</a:t>
            </a:r>
          </a:p>
          <a:p>
            <a:pPr lvl="1" marL="713231" indent="-252602" defTabSz="713231">
              <a:lnSpc>
                <a:spcPct val="150000"/>
              </a:lnSpc>
              <a:buSzPts val="1000"/>
              <a:buChar char="●"/>
              <a:defRPr sz="1092">
                <a:solidFill>
                  <a:srgbClr val="000000"/>
                </a:solidFill>
              </a:defRPr>
            </a:pPr>
            <a:r>
              <a:t>This information is not essential for correctness, as long as the successor information is correct. </a:t>
            </a:r>
          </a:p>
          <a:p>
            <a:pPr marL="356615" indent="-252602" defTabSz="713231">
              <a:lnSpc>
                <a:spcPct val="150000"/>
              </a:lnSpc>
              <a:buSzPts val="1200"/>
              <a:defRPr sz="1248">
                <a:solidFill>
                  <a:srgbClr val="000000"/>
                </a:solidFill>
              </a:defRPr>
            </a:pPr>
            <a:r>
              <a:t>A finger table contains m entries.</a:t>
            </a:r>
          </a:p>
          <a:p>
            <a:pPr marL="356615" indent="-252602" defTabSz="713231">
              <a:lnSpc>
                <a:spcPct val="150000"/>
              </a:lnSpc>
              <a:buSzPts val="1200"/>
              <a:defRPr sz="1248">
                <a:solidFill>
                  <a:srgbClr val="000000"/>
                </a:solidFill>
              </a:defRPr>
            </a:pPr>
            <a:r>
              <a:t>We trade off </a:t>
            </a:r>
            <a:r>
              <a:rPr b="1"/>
              <a:t>space for better lookup performance</a:t>
            </a:r>
            <a:r>
              <a:t>.</a:t>
            </a:r>
          </a:p>
        </p:txBody>
      </p:sp>
      <p:sp>
        <p:nvSpPr>
          <p:cNvPr id="918" name="Google Shape;891;g2bdaec6f95c_0_317"/>
          <p:cNvSpPr txBox="1"/>
          <p:nvPr/>
        </p:nvSpPr>
        <p:spPr>
          <a:xfrm>
            <a:off x="1071384" y="3822608"/>
            <a:ext cx="2841901" cy="442072"/>
          </a:xfrm>
          <a:prstGeom prst="rect">
            <a:avLst/>
          </a:prstGeom>
          <a:solidFill>
            <a:schemeClr val="accent4"/>
          </a:solidFill>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sz="1800">
                <a:solidFill>
                  <a:srgbClr val="000000"/>
                </a:solidFill>
              </a:defRPr>
            </a:lvl1pPr>
          </a:lstStyle>
          <a:p>
            <a:pPr/>
            <a:r>
              <a:t>What is the lookup time?</a:t>
            </a:r>
          </a:p>
        </p:txBody>
      </p:sp>
      <p:sp>
        <p:nvSpPr>
          <p:cNvPr id="919" name="Google Shape;892;g2bdaec6f95c_0_317"/>
          <p:cNvSpPr txBox="1"/>
          <p:nvPr/>
        </p:nvSpPr>
        <p:spPr>
          <a:xfrm>
            <a:off x="1591735" y="4342958"/>
            <a:ext cx="1801200" cy="4420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FF0000"/>
                </a:solidFill>
              </a:defRPr>
            </a:lvl1pPr>
          </a:lstStyle>
          <a:p>
            <a:pPr/>
            <a:r>
              <a:t>O(logN) hops</a:t>
            </a:r>
          </a:p>
        </p:txBody>
      </p:sp>
      <p:pic>
        <p:nvPicPr>
          <p:cNvPr id="920" name="Google Shape;893;g2bdaec6f95c_0_317" descr="Google Shape;893;g2bdaec6f95c_0_317"/>
          <p:cNvPicPr>
            <a:picLocks noChangeAspect="1"/>
          </p:cNvPicPr>
          <p:nvPr/>
        </p:nvPicPr>
        <p:blipFill>
          <a:blip r:embed="rId3">
            <a:extLst/>
          </a:blip>
          <a:stretch>
            <a:fillRect/>
          </a:stretch>
        </p:blipFill>
        <p:spPr>
          <a:xfrm>
            <a:off x="5582606" y="2499799"/>
            <a:ext cx="3164202" cy="2557018"/>
          </a:xfrm>
          <a:prstGeom prst="rect">
            <a:avLst/>
          </a:prstGeom>
          <a:ln w="12700">
            <a:miter lim="400000"/>
          </a:ln>
        </p:spPr>
      </p:pic>
      <p:sp>
        <p:nvSpPr>
          <p:cNvPr id="921" name="Google Shape;894;g2bdaec6f95c_0_317"/>
          <p:cNvSpPr txBox="1"/>
          <p:nvPr/>
        </p:nvSpPr>
        <p:spPr>
          <a:xfrm>
            <a:off x="-18750" y="4902917"/>
            <a:ext cx="4317950"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i="1" sz="1200">
                <a:solidFill>
                  <a:srgbClr val="000000"/>
                </a:solidFill>
              </a:defRPr>
            </a:lvl1pPr>
          </a:lstStyle>
          <a:p>
            <a:pPr/>
            <a:r>
              <a:t>Credit: UC Berkeley CS 262a Fall 2023 slide deck. </a:t>
            </a:r>
          </a:p>
        </p:txBody>
      </p:sp>
      <p:sp>
        <p:nvSpPr>
          <p:cNvPr id="922" name="Google Shape;895;g2bdaec6f95c_0_317"/>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9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9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18" grpId="1"/>
      <p:bldP build="whole" bldLvl="1" animBg="1" rev="0" advAuto="0" spid="919" grpId="2"/>
    </p:bldLst>
  </p:timing>
</p:sld>
</file>

<file path=ppt/theme/theme1.xml><?xml version="1.0" encoding="utf-8"?>
<a:theme xmlns:a="http://schemas.openxmlformats.org/drawingml/2006/main" xmlns:r="http://schemas.openxmlformats.org/officeDocument/2006/relationships" name="Simple Dark">
  <a:themeElements>
    <a:clrScheme name="Simple Dark">
      <a:dk1>
        <a:srgbClr val="212121"/>
      </a:dk1>
      <a:lt1>
        <a:srgbClr val="FFFFFF"/>
      </a:lt1>
      <a:dk2>
        <a:srgbClr val="A7A7A7"/>
      </a:dk2>
      <a:lt2>
        <a:srgbClr val="535353"/>
      </a:lt2>
      <a:accent1>
        <a:srgbClr val="009688"/>
      </a:accent1>
      <a:accent2>
        <a:srgbClr val="EEEEEE"/>
      </a:accent2>
      <a:accent3>
        <a:srgbClr val="78909C"/>
      </a:accent3>
      <a:accent4>
        <a:srgbClr val="FFAB40"/>
      </a:accent4>
      <a:accent5>
        <a:srgbClr val="4DD0E1"/>
      </a:accent5>
      <a:accent6>
        <a:srgbClr val="EEFF41"/>
      </a:accent6>
      <a:hlink>
        <a:srgbClr val="0000FF"/>
      </a:hlink>
      <a:folHlink>
        <a:srgbClr val="FF00FF"/>
      </a:folHlink>
    </a:clrScheme>
    <a:fontScheme name="Simple Dark">
      <a:majorFont>
        <a:latin typeface="Arial"/>
        <a:ea typeface="Arial"/>
        <a:cs typeface="Arial"/>
      </a:majorFont>
      <a:minorFont>
        <a:latin typeface="Helvetica"/>
        <a:ea typeface="Helvetica"/>
        <a:cs typeface="Helvetica"/>
      </a:minorFont>
    </a:fontScheme>
    <a:fmtScheme name="Simple Dar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212121"/>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Simple Dark">
  <a:themeElements>
    <a:clrScheme name="Simple Dark">
      <a:dk1>
        <a:srgbClr val="000000"/>
      </a:dk1>
      <a:lt1>
        <a:srgbClr val="FFFFFF"/>
      </a:lt1>
      <a:dk2>
        <a:srgbClr val="A7A7A7"/>
      </a:dk2>
      <a:lt2>
        <a:srgbClr val="535353"/>
      </a:lt2>
      <a:accent1>
        <a:srgbClr val="009688"/>
      </a:accent1>
      <a:accent2>
        <a:srgbClr val="EEEEEE"/>
      </a:accent2>
      <a:accent3>
        <a:srgbClr val="78909C"/>
      </a:accent3>
      <a:accent4>
        <a:srgbClr val="FFAB40"/>
      </a:accent4>
      <a:accent5>
        <a:srgbClr val="4DD0E1"/>
      </a:accent5>
      <a:accent6>
        <a:srgbClr val="EEFF41"/>
      </a:accent6>
      <a:hlink>
        <a:srgbClr val="0000FF"/>
      </a:hlink>
      <a:folHlink>
        <a:srgbClr val="FF00FF"/>
      </a:folHlink>
    </a:clrScheme>
    <a:fontScheme name="Simple Dark">
      <a:majorFont>
        <a:latin typeface="Arial"/>
        <a:ea typeface="Arial"/>
        <a:cs typeface="Arial"/>
      </a:majorFont>
      <a:minorFont>
        <a:latin typeface="Helvetica"/>
        <a:ea typeface="Helvetica"/>
        <a:cs typeface="Helvetica"/>
      </a:minorFont>
    </a:fontScheme>
    <a:fmtScheme name="Simple Dar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212121"/>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